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61" r:id="rId3"/>
    <p:sldId id="278" r:id="rId4"/>
    <p:sldId id="279" r:id="rId5"/>
    <p:sldId id="281" r:id="rId6"/>
    <p:sldId id="282" r:id="rId7"/>
    <p:sldId id="283" r:id="rId8"/>
    <p:sldId id="284" r:id="rId9"/>
    <p:sldId id="286" r:id="rId10"/>
    <p:sldId id="287" r:id="rId11"/>
    <p:sldId id="285" r:id="rId12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8" autoAdjust="0"/>
    <p:restoredTop sz="94660"/>
  </p:normalViewPr>
  <p:slideViewPr>
    <p:cSldViewPr>
      <p:cViewPr varScale="1">
        <p:scale>
          <a:sx n="132" d="100"/>
          <a:sy n="132" d="100"/>
        </p:scale>
        <p:origin x="-1014" y="-90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238500"/>
            <a:ext cx="6858000" cy="8255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4270375"/>
            <a:ext cx="6858000" cy="4445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5295900"/>
            <a:ext cx="2286000" cy="304800"/>
          </a:xfrm>
        </p:spPr>
        <p:txBody>
          <a:bodyPr/>
          <a:lstStyle>
            <a:lvl1pPr>
              <a:defRPr sz="1400"/>
            </a:lvl1pPr>
          </a:lstStyle>
          <a:p>
            <a:fld id="{9646DDDE-5625-4C86-988E-8C8E512845B0}" type="datetimeFigureOut">
              <a:rPr lang="en-US" smtClean="0"/>
              <a:pPr/>
              <a:t>11/8/2013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5295900"/>
            <a:ext cx="3474720" cy="304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5295900"/>
            <a:ext cx="1219200" cy="304800"/>
          </a:xfrm>
        </p:spPr>
        <p:txBody>
          <a:bodyPr/>
          <a:lstStyle/>
          <a:p>
            <a:fld id="{626D9D07-9548-43DA-A873-645BCCB19D8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040063"/>
            <a:ext cx="7315200" cy="106680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3" name="Rectangle 32"/>
          <p:cNvSpPr/>
          <p:nvPr/>
        </p:nvSpPr>
        <p:spPr>
          <a:xfrm>
            <a:off x="914400" y="4206875"/>
            <a:ext cx="7315200" cy="5715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>
            <a:off x="904875" y="3040063"/>
            <a:ext cx="228600" cy="1066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>
            <a:off x="914400" y="4206875"/>
            <a:ext cx="228600" cy="5715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6DDDE-5625-4C86-988E-8C8E512845B0}" type="datetimeFigureOut">
              <a:rPr lang="en-US" smtClean="0"/>
              <a:pPr/>
              <a:t>11/8/2013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D9D07-9548-43DA-A873-645BCCB19D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6DDDE-5625-4C86-988E-8C8E512845B0}" type="datetimeFigureOut">
              <a:rPr lang="en-US" smtClean="0"/>
              <a:pPr/>
              <a:t>11/8/2013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D9D07-9548-43DA-A873-645BCCB19D8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5294313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35005" y="5379536"/>
            <a:ext cx="159041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4117287" y="2668293"/>
            <a:ext cx="4876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6DDDE-5625-4C86-988E-8C8E512845B0}" type="datetimeFigureOut">
              <a:rPr lang="en-US" smtClean="0"/>
              <a:pPr/>
              <a:t>11/8/2013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D9D07-9548-43DA-A873-645BCCB19D8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016000"/>
            <a:ext cx="8229600" cy="4114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476500"/>
            <a:ext cx="6858000" cy="8890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3556000"/>
            <a:ext cx="6781800" cy="9525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5295900"/>
            <a:ext cx="2286000" cy="304800"/>
          </a:xfrm>
        </p:spPr>
        <p:txBody>
          <a:bodyPr/>
          <a:lstStyle/>
          <a:p>
            <a:fld id="{9646DDDE-5625-4C86-988E-8C8E512845B0}" type="datetimeFigureOut">
              <a:rPr lang="en-US" smtClean="0"/>
              <a:pPr/>
              <a:t>11/8/2013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5295900"/>
            <a:ext cx="3474720" cy="304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5295900"/>
            <a:ext cx="1520952" cy="304800"/>
          </a:xfrm>
        </p:spPr>
        <p:txBody>
          <a:bodyPr/>
          <a:lstStyle/>
          <a:p>
            <a:fld id="{626D9D07-9548-43DA-A873-645BCCB19D8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2349500"/>
            <a:ext cx="7315200" cy="106680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914400" y="2349500"/>
            <a:ext cx="228600" cy="1066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762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6DDDE-5625-4C86-988E-8C8E512845B0}" type="datetimeFigureOut">
              <a:rPr lang="en-US" smtClean="0"/>
              <a:pPr/>
              <a:t>11/8/2013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D9D07-9548-43DA-A873-645BCCB19D8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016000"/>
            <a:ext cx="4041648" cy="4114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013460"/>
            <a:ext cx="4041648" cy="4114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762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71563"/>
            <a:ext cx="4040188" cy="5715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1" y="1079500"/>
            <a:ext cx="4041775" cy="5715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6DDDE-5625-4C86-988E-8C8E512845B0}" type="datetimeFigureOut">
              <a:rPr lang="en-US" smtClean="0"/>
              <a:pPr/>
              <a:t>11/8/2013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D9D07-9548-43DA-A873-645BCCB19D8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1778000"/>
            <a:ext cx="4038600" cy="33655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1778000"/>
            <a:ext cx="4038600" cy="33655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762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6DDDE-5625-4C86-988E-8C8E512845B0}" type="datetimeFigureOut">
              <a:rPr lang="en-US" smtClean="0"/>
              <a:pPr/>
              <a:t>11/8/2013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D9D07-9548-43DA-A873-645BCCB19D8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35005" y="5379536"/>
            <a:ext cx="159041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6DDDE-5625-4C86-988E-8C8E512845B0}" type="datetimeFigureOut">
              <a:rPr lang="en-US" smtClean="0"/>
              <a:pPr/>
              <a:t>11/8/2013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D9D07-9548-43DA-A873-645BCCB19D8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5294313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35005" y="5379536"/>
            <a:ext cx="159041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254000"/>
            <a:ext cx="2514600" cy="6985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016001"/>
            <a:ext cx="2514600" cy="4036219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6DDDE-5625-4C86-988E-8C8E512845B0}" type="datetimeFigureOut">
              <a:rPr lang="en-US" smtClean="0"/>
              <a:pPr/>
              <a:t>11/8/2013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D9D07-9548-43DA-A873-645BCCB19D8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5294313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663565" y="2770188"/>
            <a:ext cx="50292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35005" y="5379536"/>
            <a:ext cx="159041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254000"/>
            <a:ext cx="5715000" cy="47625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7380"/>
            <a:ext cx="8229600" cy="562240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587500"/>
            <a:ext cx="8229600" cy="3558540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16000"/>
            <a:ext cx="8229600" cy="4445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6DDDE-5625-4C86-988E-8C8E512845B0}" type="datetimeFigureOut">
              <a:rPr lang="en-US" smtClean="0"/>
              <a:pPr/>
              <a:t>11/8/2013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D9D07-9548-43DA-A873-645BCCB19D8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5294313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35005" y="5379536"/>
            <a:ext cx="159041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417380"/>
            <a:ext cx="182880" cy="5715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27000"/>
            <a:ext cx="8229600" cy="8255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016000"/>
            <a:ext cx="8229600" cy="40919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5296958"/>
            <a:ext cx="2289048" cy="3048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646DDDE-5625-4C86-988E-8C8E512845B0}" type="datetimeFigureOut">
              <a:rPr lang="en-US" smtClean="0"/>
              <a:pPr/>
              <a:t>11/8/2013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5296958"/>
            <a:ext cx="3505200" cy="3048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5296958"/>
            <a:ext cx="1981200" cy="3048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26D9D07-9548-43DA-A873-645BCCB19D8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5294313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9525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35005" y="5379536"/>
            <a:ext cx="159041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079500"/>
            <a:ext cx="7772400" cy="1920876"/>
          </a:xfrm>
        </p:spPr>
        <p:txBody>
          <a:bodyPr>
            <a:normAutofit/>
          </a:bodyPr>
          <a:lstStyle/>
          <a:p>
            <a:r>
              <a:rPr lang="en-US" sz="5500" b="1" dirty="0" smtClean="0">
                <a:solidFill>
                  <a:schemeClr val="bg1"/>
                </a:solidFill>
                <a:latin typeface="Trebuchet MS"/>
              </a:rPr>
              <a:t/>
            </a:r>
            <a:br>
              <a:rPr lang="en-US" sz="5500" b="1" dirty="0" smtClean="0">
                <a:solidFill>
                  <a:schemeClr val="bg1"/>
                </a:solidFill>
                <a:latin typeface="Trebuchet MS"/>
              </a:rPr>
            </a:br>
            <a:r>
              <a:rPr lang="en-US" sz="5500" b="1" dirty="0" smtClean="0">
                <a:solidFill>
                  <a:schemeClr val="bg1"/>
                </a:solidFill>
                <a:latin typeface="Trebuchet MS"/>
              </a:rPr>
              <a:t>Welcome!</a:t>
            </a:r>
            <a:endParaRPr lang="en-US" sz="5500" b="1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086100"/>
            <a:ext cx="6858000" cy="1676400"/>
          </a:xfrm>
        </p:spPr>
        <p:txBody>
          <a:bodyPr>
            <a:noAutofit/>
          </a:bodyPr>
          <a:lstStyle/>
          <a:p>
            <a:endParaRPr lang="en-US" sz="800" dirty="0" smtClean="0">
              <a:solidFill>
                <a:schemeClr val="bg1"/>
              </a:solidFill>
              <a:latin typeface="Trebuchet MS" pitchFamily="34" charset="0"/>
              <a:cs typeface="Times New Roman" pitchFamily="18" charset="0"/>
            </a:endParaRPr>
          </a:p>
          <a:p>
            <a:r>
              <a:rPr lang="en-US" sz="3200" dirty="0">
                <a:solidFill>
                  <a:schemeClr val="bg1"/>
                </a:solidFill>
                <a:latin typeface="Trebuchet MS" pitchFamily="34" charset="0"/>
                <a:cs typeface="Times New Roman" pitchFamily="18" charset="0"/>
              </a:rPr>
              <a:t>Purdue Caduceus </a:t>
            </a:r>
            <a:r>
              <a:rPr lang="en-US" sz="3200" dirty="0" smtClean="0">
                <a:solidFill>
                  <a:schemeClr val="bg1"/>
                </a:solidFill>
                <a:latin typeface="Trebuchet MS" pitchFamily="34" charset="0"/>
                <a:cs typeface="Times New Roman" pitchFamily="18" charset="0"/>
              </a:rPr>
              <a:t>Club</a:t>
            </a:r>
          </a:p>
          <a:p>
            <a:endParaRPr lang="en-US" dirty="0" smtClean="0">
              <a:solidFill>
                <a:schemeClr val="tx1"/>
              </a:solidFill>
              <a:latin typeface="Trebuchet MS" pitchFamily="34" charset="0"/>
              <a:cs typeface="Times New Roman" pitchFamily="18" charset="0"/>
            </a:endParaRPr>
          </a:p>
          <a:p>
            <a:r>
              <a:rPr lang="en-US" sz="3200" dirty="0" smtClean="0">
                <a:solidFill>
                  <a:schemeClr val="bg1"/>
                </a:solidFill>
                <a:latin typeface="Trebuchet MS" pitchFamily="34" charset="0"/>
                <a:cs typeface="Times New Roman" pitchFamily="18" charset="0"/>
              </a:rPr>
              <a:t>October 14, 2013</a:t>
            </a:r>
          </a:p>
        </p:txBody>
      </p:sp>
      <p:pic>
        <p:nvPicPr>
          <p:cNvPr id="10" name="Picture 9" descr="Dr  Knightro Final (2)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9962" y="1011388"/>
            <a:ext cx="1904238" cy="1943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200" b="1" dirty="0">
                <a:solidFill>
                  <a:srgbClr val="002060"/>
                </a:solidFill>
                <a:latin typeface="Trebuchet MS" pitchFamily="34" charset="0"/>
              </a:rPr>
              <a:t>Admissions 102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016000"/>
            <a:ext cx="8534400" cy="4114800"/>
          </a:xfrm>
        </p:spPr>
        <p:txBody>
          <a:bodyPr>
            <a:normAutofit/>
          </a:bodyPr>
          <a:lstStyle/>
          <a:p>
            <a:pPr algn="r">
              <a:buNone/>
            </a:pPr>
            <a:endParaRPr lang="en-US" dirty="0" smtClean="0"/>
          </a:p>
          <a:p>
            <a:pPr algn="r">
              <a:spcBef>
                <a:spcPts val="0"/>
              </a:spcBef>
            </a:pPr>
            <a:r>
              <a:rPr lang="en-US" sz="2800" dirty="0" smtClean="0">
                <a:latin typeface="Trebuchet MS" pitchFamily="34" charset="0"/>
              </a:rPr>
              <a:t>AACOMAS Application</a:t>
            </a:r>
          </a:p>
          <a:p>
            <a:pPr lvl="1" algn="r">
              <a:spcBef>
                <a:spcPts val="0"/>
              </a:spcBef>
              <a:buFont typeface="Arial" pitchFamily="34" charset="0"/>
              <a:buChar char="•"/>
            </a:pPr>
            <a:r>
              <a:rPr lang="en-US" sz="2200" dirty="0" smtClean="0">
                <a:latin typeface="Trebuchet MS" pitchFamily="34" charset="0"/>
              </a:rPr>
              <a:t>Pre-Screen</a:t>
            </a:r>
          </a:p>
          <a:p>
            <a:pPr algn="r">
              <a:spcBef>
                <a:spcPts val="0"/>
              </a:spcBef>
            </a:pPr>
            <a:r>
              <a:rPr lang="en-US" sz="2800" dirty="0" smtClean="0">
                <a:latin typeface="Trebuchet MS" pitchFamily="34" charset="0"/>
              </a:rPr>
              <a:t>Supplemental Application</a:t>
            </a:r>
          </a:p>
          <a:p>
            <a:pPr lvl="1" algn="r">
              <a:spcBef>
                <a:spcPts val="0"/>
              </a:spcBef>
              <a:buFont typeface="Arial" pitchFamily="34" charset="0"/>
              <a:buChar char="•"/>
            </a:pPr>
            <a:r>
              <a:rPr lang="en-US" sz="2200" dirty="0" smtClean="0">
                <a:latin typeface="Trebuchet MS" pitchFamily="34" charset="0"/>
              </a:rPr>
              <a:t>Screen</a:t>
            </a:r>
          </a:p>
          <a:p>
            <a:pPr algn="r">
              <a:spcBef>
                <a:spcPts val="0"/>
              </a:spcBef>
            </a:pPr>
            <a:r>
              <a:rPr lang="en-US" sz="2800" dirty="0" smtClean="0">
                <a:latin typeface="Trebuchet MS" pitchFamily="34" charset="0"/>
              </a:rPr>
              <a:t>Interview</a:t>
            </a:r>
          </a:p>
          <a:p>
            <a:pPr lvl="1" algn="r">
              <a:spcBef>
                <a:spcPts val="0"/>
              </a:spcBef>
              <a:buFont typeface="Arial" pitchFamily="34" charset="0"/>
              <a:buChar char="•"/>
            </a:pPr>
            <a:r>
              <a:rPr lang="en-US" sz="2200" dirty="0" smtClean="0">
                <a:latin typeface="Trebuchet MS" pitchFamily="34" charset="0"/>
              </a:rPr>
              <a:t>Review</a:t>
            </a:r>
          </a:p>
          <a:p>
            <a:pPr algn="r">
              <a:spcBef>
                <a:spcPts val="0"/>
              </a:spcBef>
            </a:pPr>
            <a:r>
              <a:rPr lang="en-US" sz="2800" dirty="0" smtClean="0">
                <a:latin typeface="Trebuchet MS" pitchFamily="34" charset="0"/>
              </a:rPr>
              <a:t>Admissions Committee Decision</a:t>
            </a:r>
          </a:p>
          <a:p>
            <a:pPr lvl="1" algn="r">
              <a:spcBef>
                <a:spcPts val="0"/>
              </a:spcBef>
              <a:buFont typeface="Arial" pitchFamily="34" charset="0"/>
              <a:buChar char="•"/>
            </a:pPr>
            <a:r>
              <a:rPr lang="en-US" sz="2200" dirty="0" smtClean="0">
                <a:latin typeface="Trebuchet MS" pitchFamily="34" charset="0"/>
              </a:rPr>
              <a:t>Admit/Reject/Hold</a:t>
            </a:r>
          </a:p>
          <a:p>
            <a:pPr lvl="1" algn="r">
              <a:spcBef>
                <a:spcPts val="0"/>
              </a:spcBef>
              <a:buFont typeface="Arial" pitchFamily="34" charset="0"/>
              <a:buChar char="•"/>
            </a:pPr>
            <a:endParaRPr lang="en-US" sz="2200" dirty="0" smtClean="0"/>
          </a:p>
          <a:p>
            <a:pPr algn="r"/>
            <a:endParaRPr lang="en-US" sz="3000" dirty="0" smtClean="0">
              <a:latin typeface="Trebuchet MS" pitchFamily="34" charset="0"/>
            </a:endParaRPr>
          </a:p>
        </p:txBody>
      </p:sp>
      <p:pic>
        <p:nvPicPr>
          <p:cNvPr id="5" name="Picture 4" descr="Dr  Knightro Final (2)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10" y="3276600"/>
            <a:ext cx="1904238" cy="194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886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7000"/>
            <a:ext cx="9144000" cy="762000"/>
          </a:xfrm>
        </p:spPr>
        <p:txBody>
          <a:bodyPr>
            <a:noAutofit/>
          </a:bodyPr>
          <a:lstStyle/>
          <a:p>
            <a:pPr algn="ctr"/>
            <a:r>
              <a:rPr lang="en-US" sz="5200" b="1" dirty="0">
                <a:solidFill>
                  <a:srgbClr val="002060"/>
                </a:solidFill>
                <a:latin typeface="Trebuchet MS" pitchFamily="34" charset="0"/>
              </a:rPr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206500"/>
            <a:ext cx="8305800" cy="4064000"/>
          </a:xfrm>
        </p:spPr>
        <p:txBody>
          <a:bodyPr>
            <a:normAutofit/>
          </a:bodyPr>
          <a:lstStyle/>
          <a:p>
            <a:pPr algn="r"/>
            <a:r>
              <a:rPr lang="en-US" dirty="0" smtClean="0">
                <a:latin typeface="Trebuchet MS" pitchFamily="34" charset="0"/>
              </a:rPr>
              <a:t>MU-COM offers a unique opportunity                     for osteopathic education</a:t>
            </a:r>
          </a:p>
          <a:p>
            <a:pPr lvl="1" algn="r">
              <a:buFont typeface="Arial" pitchFamily="34" charset="0"/>
              <a:buChar char="•"/>
            </a:pPr>
            <a:r>
              <a:rPr lang="en-US" sz="1800" dirty="0" smtClean="0">
                <a:latin typeface="Trebuchet MS" pitchFamily="34" charset="0"/>
              </a:rPr>
              <a:t>Center for Health Sciences</a:t>
            </a:r>
          </a:p>
          <a:p>
            <a:pPr lvl="1" algn="r">
              <a:buFont typeface="Arial" pitchFamily="34" charset="0"/>
              <a:buChar char="•"/>
            </a:pPr>
            <a:r>
              <a:rPr lang="en-US" sz="1800" dirty="0" smtClean="0">
                <a:latin typeface="Trebuchet MS" pitchFamily="34" charset="0"/>
              </a:rPr>
              <a:t>Innovative curriculum</a:t>
            </a:r>
          </a:p>
          <a:p>
            <a:pPr lvl="1" algn="r">
              <a:buFont typeface="Arial" pitchFamily="34" charset="0"/>
              <a:buChar char="•"/>
            </a:pPr>
            <a:r>
              <a:rPr lang="en-US" sz="1800" dirty="0" smtClean="0">
                <a:latin typeface="Trebuchet MS" pitchFamily="34" charset="0"/>
              </a:rPr>
              <a:t>Strong hospital partners for clinical education</a:t>
            </a:r>
          </a:p>
          <a:p>
            <a:pPr lvl="1" algn="r">
              <a:buFont typeface="Arial" pitchFamily="34" charset="0"/>
              <a:buChar char="•"/>
            </a:pPr>
            <a:r>
              <a:rPr lang="en-US" sz="1800" dirty="0" smtClean="0">
                <a:latin typeface="Trebuchet MS" pitchFamily="34" charset="0"/>
              </a:rPr>
              <a:t>High community support</a:t>
            </a:r>
          </a:p>
          <a:p>
            <a:pPr algn="r"/>
            <a:r>
              <a:rPr lang="en-US" dirty="0" smtClean="0">
                <a:latin typeface="Trebuchet MS" pitchFamily="34" charset="0"/>
              </a:rPr>
              <a:t>Indianapolis location and faith-based               campus offer an attractive place                            to live and learn</a:t>
            </a:r>
          </a:p>
          <a:p>
            <a:pPr algn="r">
              <a:buNone/>
            </a:pPr>
            <a:endParaRPr lang="en-US" sz="1200" b="1" dirty="0" smtClean="0">
              <a:latin typeface="Trebuchet MS" pitchFamily="34" charset="0"/>
            </a:endParaRPr>
          </a:p>
        </p:txBody>
      </p:sp>
      <p:pic>
        <p:nvPicPr>
          <p:cNvPr id="5" name="Picture 4" descr="Dr  Knightro Final (2)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10" y="3276600"/>
            <a:ext cx="1904238" cy="1943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200" b="1" dirty="0" smtClean="0">
                <a:solidFill>
                  <a:srgbClr val="002060"/>
                </a:solidFill>
                <a:latin typeface="Trebuchet MS" pitchFamily="34" charset="0"/>
              </a:rPr>
              <a:t>Why MU-COM?</a:t>
            </a:r>
            <a:endParaRPr lang="en-US" sz="52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05000" y="1092200"/>
            <a:ext cx="6781800" cy="41783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rebuchet MS" pitchFamily="34" charset="0"/>
              </a:rPr>
              <a:t>Marian University’s new medical school offers a unique opportunity to start a career in osteopathic medicine</a:t>
            </a:r>
          </a:p>
          <a:p>
            <a:r>
              <a:rPr lang="en-US" sz="2800" dirty="0" smtClean="0">
                <a:latin typeface="Trebuchet MS" pitchFamily="34" charset="0"/>
              </a:rPr>
              <a:t>MU-COM seeks highly qualified students—like you!</a:t>
            </a:r>
          </a:p>
          <a:p>
            <a:r>
              <a:rPr lang="en-US" sz="2800" dirty="0" smtClean="0">
                <a:latin typeface="Trebuchet MS" pitchFamily="34" charset="0"/>
              </a:rPr>
              <a:t>MU-COM offers exceptional features that will provide a quality education  in an excellent environment</a:t>
            </a:r>
          </a:p>
          <a:p>
            <a:pPr algn="r">
              <a:buNone/>
            </a:pPr>
            <a:endParaRPr lang="en-US" sz="1200" dirty="0" smtClean="0"/>
          </a:p>
        </p:txBody>
      </p:sp>
      <p:pic>
        <p:nvPicPr>
          <p:cNvPr id="6" name="Picture 5" descr="Dr  Knightro Final (2)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10" y="3276600"/>
            <a:ext cx="1904238" cy="1943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200" b="1" dirty="0" smtClean="0">
                <a:solidFill>
                  <a:srgbClr val="002060"/>
                </a:solidFill>
                <a:latin typeface="Trebuchet MS" pitchFamily="34" charset="0"/>
              </a:rPr>
              <a:t>Innovative Curriculum</a:t>
            </a:r>
            <a:endParaRPr lang="en-US" sz="52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43000" y="1092200"/>
            <a:ext cx="7543800" cy="4178300"/>
          </a:xfrm>
        </p:spPr>
        <p:txBody>
          <a:bodyPr>
            <a:normAutofit/>
          </a:bodyPr>
          <a:lstStyle/>
          <a:p>
            <a:pPr lvl="1" algn="r"/>
            <a:r>
              <a:rPr lang="en-US" sz="2400" dirty="0" smtClean="0">
                <a:solidFill>
                  <a:schemeClr val="tx1"/>
                </a:solidFill>
                <a:latin typeface="Trebuchet MS" pitchFamily="34" charset="0"/>
              </a:rPr>
              <a:t>Based on learning (student focused) </a:t>
            </a:r>
            <a:r>
              <a:rPr lang="en-US" sz="2400" u="sng" dirty="0" smtClean="0">
                <a:solidFill>
                  <a:schemeClr val="tx1"/>
                </a:solidFill>
                <a:latin typeface="Trebuchet MS" pitchFamily="34" charset="0"/>
              </a:rPr>
              <a:t>not</a:t>
            </a:r>
            <a:r>
              <a:rPr lang="en-US" sz="2400" dirty="0" smtClean="0">
                <a:solidFill>
                  <a:schemeClr val="tx1"/>
                </a:solidFill>
                <a:latin typeface="Trebuchet MS" pitchFamily="34" charset="0"/>
              </a:rPr>
              <a:t>         teaching (faculty focused)</a:t>
            </a:r>
          </a:p>
          <a:p>
            <a:pPr lvl="1" algn="r"/>
            <a:endParaRPr lang="en-US" sz="1800" dirty="0" smtClean="0">
              <a:latin typeface="Trebuchet MS" pitchFamily="34" charset="0"/>
            </a:endParaRPr>
          </a:p>
          <a:p>
            <a:pPr lvl="1" algn="r"/>
            <a:r>
              <a:rPr lang="en-US" sz="2400" dirty="0" smtClean="0">
                <a:solidFill>
                  <a:schemeClr val="tx1"/>
                </a:solidFill>
                <a:latin typeface="Trebuchet MS" pitchFamily="34" charset="0"/>
              </a:rPr>
              <a:t>1st in the nation competency-based      curriculum modeled after:</a:t>
            </a:r>
          </a:p>
          <a:p>
            <a:pPr lvl="1" algn="r">
              <a:buFont typeface="Arial" pitchFamily="34" charset="0"/>
              <a:buChar char="•"/>
            </a:pPr>
            <a:r>
              <a:rPr lang="en-US" sz="1800" dirty="0" smtClean="0">
                <a:latin typeface="Trebuchet MS" pitchFamily="34" charset="0"/>
              </a:rPr>
              <a:t>Carnegie Report 2010 recommendations</a:t>
            </a:r>
          </a:p>
          <a:p>
            <a:pPr lvl="1" algn="r">
              <a:buFont typeface="Arial" pitchFamily="34" charset="0"/>
              <a:buChar char="•"/>
            </a:pPr>
            <a:r>
              <a:rPr lang="en-US" sz="1800" dirty="0" smtClean="0">
                <a:latin typeface="Trebuchet MS" pitchFamily="34" charset="0"/>
              </a:rPr>
              <a:t>National Board of Osteopathic Medical Examiners (NBOME) Fundamental Osteopathic Medical Competencies 2011</a:t>
            </a:r>
          </a:p>
          <a:p>
            <a:pPr lvl="1" algn="r">
              <a:buFont typeface="Arial" pitchFamily="34" charset="0"/>
              <a:buChar char="•"/>
            </a:pPr>
            <a:endParaRPr lang="en-US" sz="1800" dirty="0" smtClean="0">
              <a:latin typeface="Trebuchet MS" pitchFamily="34" charset="0"/>
            </a:endParaRPr>
          </a:p>
          <a:p>
            <a:pPr lvl="1" algn="r"/>
            <a:r>
              <a:rPr lang="en-US" sz="2400" dirty="0" smtClean="0">
                <a:solidFill>
                  <a:schemeClr val="tx1"/>
                </a:solidFill>
                <a:latin typeface="Trebuchet MS" pitchFamily="34" charset="0"/>
              </a:rPr>
              <a:t>Inter-professional education (IPE)             opportunities with School of Nursing</a:t>
            </a:r>
          </a:p>
          <a:p>
            <a:pPr algn="r">
              <a:buNone/>
            </a:pPr>
            <a:endParaRPr lang="en-US" sz="1200" dirty="0" smtClean="0"/>
          </a:p>
        </p:txBody>
      </p:sp>
      <p:pic>
        <p:nvPicPr>
          <p:cNvPr id="6" name="Picture 5" descr="Dr  Knightro Final (2)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10" y="3276600"/>
            <a:ext cx="1904238" cy="1943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7000"/>
            <a:ext cx="9144000" cy="762000"/>
          </a:xfrm>
        </p:spPr>
        <p:txBody>
          <a:bodyPr>
            <a:noAutofit/>
          </a:bodyPr>
          <a:lstStyle/>
          <a:p>
            <a:pPr algn="ctr"/>
            <a:r>
              <a:rPr lang="en-US" sz="5200" b="1" dirty="0" smtClean="0">
                <a:solidFill>
                  <a:srgbClr val="002060"/>
                </a:solidFill>
                <a:latin typeface="Trebuchet MS" pitchFamily="34" charset="0"/>
              </a:rPr>
              <a:t>Michael A. Evans </a:t>
            </a:r>
            <a:r>
              <a:rPr lang="en-US" sz="5200" b="1" dirty="0">
                <a:solidFill>
                  <a:srgbClr val="002060"/>
                </a:solidFill>
                <a:latin typeface="Trebuchet MS" pitchFamily="34" charset="0"/>
              </a:rPr>
              <a:t>Center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743200" y="1206500"/>
            <a:ext cx="5943600" cy="4064000"/>
          </a:xfrm>
        </p:spPr>
        <p:txBody>
          <a:bodyPr>
            <a:normAutofit fontScale="77500" lnSpcReduction="20000"/>
          </a:bodyPr>
          <a:lstStyle/>
          <a:p>
            <a:pPr lvl="1" algn="r"/>
            <a:r>
              <a:rPr lang="en-US" sz="2400" dirty="0" smtClean="0">
                <a:solidFill>
                  <a:schemeClr val="tx1"/>
                </a:solidFill>
                <a:latin typeface="Trebuchet MS" pitchFamily="34" charset="0"/>
              </a:rPr>
              <a:t>High-tech medical education facility</a:t>
            </a:r>
          </a:p>
          <a:p>
            <a:pPr lvl="1" algn="r">
              <a:buFont typeface="Arial" pitchFamily="34" charset="0"/>
              <a:buChar char="•"/>
            </a:pPr>
            <a:r>
              <a:rPr lang="en-US" sz="1800" dirty="0" smtClean="0">
                <a:latin typeface="Trebuchet MS" pitchFamily="34" charset="0"/>
              </a:rPr>
              <a:t>140,000 square feet</a:t>
            </a:r>
          </a:p>
          <a:p>
            <a:pPr marL="548640" algn="r">
              <a:spcBef>
                <a:spcPts val="5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z="1800" dirty="0" smtClean="0">
                <a:solidFill>
                  <a:schemeClr val="tx2"/>
                </a:solidFill>
                <a:latin typeface="Trebuchet MS" pitchFamily="34" charset="0"/>
              </a:rPr>
              <a:t>LEED Gold designation (eco and energy)</a:t>
            </a:r>
            <a:endParaRPr lang="en-US" sz="1800" dirty="0" smtClean="0">
              <a:latin typeface="Trebuchet MS" pitchFamily="34" charset="0"/>
            </a:endParaRPr>
          </a:p>
          <a:p>
            <a:pPr lvl="1" algn="r"/>
            <a:r>
              <a:rPr lang="en-US" sz="2400" dirty="0" smtClean="0">
                <a:solidFill>
                  <a:schemeClr val="tx1"/>
                </a:solidFill>
                <a:latin typeface="Trebuchet MS" pitchFamily="34" charset="0"/>
              </a:rPr>
              <a:t>Exceptional technology infrastructure </a:t>
            </a:r>
          </a:p>
          <a:p>
            <a:pPr lvl="1" algn="r">
              <a:buFont typeface="Arial" pitchFamily="34" charset="0"/>
              <a:buChar char="•"/>
            </a:pPr>
            <a:r>
              <a:rPr lang="en-US" sz="1800" dirty="0" smtClean="0">
                <a:latin typeface="Trebuchet MS" pitchFamily="34" charset="0"/>
              </a:rPr>
              <a:t>$7 million technology budget</a:t>
            </a:r>
          </a:p>
          <a:p>
            <a:pPr lvl="1" algn="r">
              <a:buFont typeface="Arial" pitchFamily="34" charset="0"/>
              <a:buChar char="•"/>
            </a:pPr>
            <a:r>
              <a:rPr lang="en-US" sz="1800" dirty="0" smtClean="0">
                <a:latin typeface="Trebuchet MS" pitchFamily="34" charset="0"/>
              </a:rPr>
              <a:t>Computer-based testing</a:t>
            </a:r>
          </a:p>
          <a:p>
            <a:pPr lvl="1" algn="r">
              <a:buFont typeface="Arial" pitchFamily="34" charset="0"/>
              <a:buChar char="•"/>
            </a:pPr>
            <a:r>
              <a:rPr lang="en-US" sz="1800" dirty="0" smtClean="0">
                <a:latin typeface="Trebuchet MS" pitchFamily="34" charset="0"/>
              </a:rPr>
              <a:t>Lecture-capture system (CANVAS)</a:t>
            </a:r>
          </a:p>
          <a:p>
            <a:pPr lvl="1" algn="r"/>
            <a:r>
              <a:rPr lang="en-US" sz="2400" dirty="0" smtClean="0">
                <a:solidFill>
                  <a:schemeClr val="tx1"/>
                </a:solidFill>
                <a:latin typeface="Trebuchet MS" pitchFamily="34" charset="0"/>
              </a:rPr>
              <a:t>Top-level simulation labs</a:t>
            </a:r>
          </a:p>
          <a:p>
            <a:pPr lvl="1" algn="r">
              <a:buFont typeface="Arial" pitchFamily="34" charset="0"/>
              <a:buChar char="•"/>
            </a:pPr>
            <a:r>
              <a:rPr lang="en-US" sz="1800" dirty="0" smtClean="0">
                <a:latin typeface="Trebuchet MS" pitchFamily="34" charset="0"/>
              </a:rPr>
              <a:t>Anatomy lab with 35 teaching stations/large monitors</a:t>
            </a:r>
          </a:p>
          <a:p>
            <a:pPr lvl="1" algn="r">
              <a:buFont typeface="Arial" pitchFamily="34" charset="0"/>
              <a:buChar char="•"/>
            </a:pPr>
            <a:r>
              <a:rPr lang="en-US" sz="1800" dirty="0" smtClean="0">
                <a:latin typeface="Trebuchet MS" pitchFamily="34" charset="0"/>
              </a:rPr>
              <a:t>45 OMM teaching stations</a:t>
            </a:r>
          </a:p>
          <a:p>
            <a:pPr lvl="1" algn="r"/>
            <a:r>
              <a:rPr lang="en-US" sz="2400" dirty="0" smtClean="0">
                <a:solidFill>
                  <a:schemeClr val="tx1"/>
                </a:solidFill>
                <a:latin typeface="Trebuchet MS" pitchFamily="34" charset="0"/>
              </a:rPr>
              <a:t>Ten video clinical exam rooms</a:t>
            </a:r>
          </a:p>
          <a:p>
            <a:pPr lvl="1" algn="r">
              <a:buFont typeface="Arial" pitchFamily="34" charset="0"/>
              <a:buChar char="•"/>
            </a:pPr>
            <a:r>
              <a:rPr lang="en-US" sz="1800" dirty="0" smtClean="0">
                <a:latin typeface="Trebuchet MS" pitchFamily="34" charset="0"/>
              </a:rPr>
              <a:t>Duplicating licensing board exam facilities</a:t>
            </a:r>
          </a:p>
          <a:p>
            <a:pPr lvl="1" algn="r"/>
            <a:r>
              <a:rPr lang="en-US" sz="2400" dirty="0" smtClean="0">
                <a:solidFill>
                  <a:schemeClr val="tx1"/>
                </a:solidFill>
                <a:latin typeface="Trebuchet MS" pitchFamily="34" charset="0"/>
              </a:rPr>
              <a:t>Two 200 seat lecture halls</a:t>
            </a:r>
          </a:p>
          <a:p>
            <a:pPr lvl="1" algn="r"/>
            <a:r>
              <a:rPr lang="en-US" sz="2400" dirty="0" smtClean="0">
                <a:solidFill>
                  <a:schemeClr val="tx1"/>
                </a:solidFill>
                <a:latin typeface="Trebuchet MS" pitchFamily="34" charset="0"/>
              </a:rPr>
              <a:t>Houses COM and School of Nursing</a:t>
            </a:r>
          </a:p>
          <a:p>
            <a:pPr lvl="1" algn="r">
              <a:buFont typeface="Arial" pitchFamily="34" charset="0"/>
              <a:buChar char="•"/>
            </a:pPr>
            <a:r>
              <a:rPr lang="en-US" sz="1700" dirty="0" smtClean="0">
                <a:latin typeface="Trebuchet MS" pitchFamily="34" charset="0"/>
              </a:rPr>
              <a:t>Indiana Osteopathic Association (IOA) office onsite</a:t>
            </a:r>
            <a:endParaRPr lang="en-US" sz="1800" dirty="0" smtClean="0">
              <a:latin typeface="Trebuchet MS" pitchFamily="34" charset="0"/>
            </a:endParaRPr>
          </a:p>
          <a:p>
            <a:pPr lvl="1" algn="r"/>
            <a:endParaRPr lang="en-US" sz="2400" dirty="0" smtClean="0">
              <a:latin typeface="Trebuchet MS" pitchFamily="34" charset="0"/>
            </a:endParaRPr>
          </a:p>
          <a:p>
            <a:pPr algn="r">
              <a:buNone/>
            </a:pPr>
            <a:endParaRPr lang="en-US" sz="1200" dirty="0" smtClean="0"/>
          </a:p>
        </p:txBody>
      </p:sp>
      <p:pic>
        <p:nvPicPr>
          <p:cNvPr id="5" name="Picture 4" descr="Dr  Knightro Final (2)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10" y="3276600"/>
            <a:ext cx="1904238" cy="1943100"/>
          </a:xfrm>
          <a:prstGeom prst="rect">
            <a:avLst/>
          </a:prstGeom>
        </p:spPr>
      </p:pic>
      <p:pic>
        <p:nvPicPr>
          <p:cNvPr id="7" name="Content Placeholder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19200" y="1257300"/>
            <a:ext cx="2633472" cy="17556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7000"/>
            <a:ext cx="9144000" cy="762000"/>
          </a:xfrm>
        </p:spPr>
        <p:txBody>
          <a:bodyPr>
            <a:noAutofit/>
          </a:bodyPr>
          <a:lstStyle/>
          <a:p>
            <a:pPr algn="ctr"/>
            <a:r>
              <a:rPr lang="en-US" sz="5200" b="1" dirty="0" smtClean="0">
                <a:solidFill>
                  <a:srgbClr val="002060"/>
                </a:solidFill>
                <a:latin typeface="Trebuchet MS" pitchFamily="34" charset="0"/>
              </a:rPr>
              <a:t>Clinical Partners</a:t>
            </a:r>
            <a:endParaRPr lang="en-US" sz="52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206500"/>
            <a:ext cx="8305800" cy="4064000"/>
          </a:xfrm>
        </p:spPr>
        <p:txBody>
          <a:bodyPr>
            <a:normAutofit lnSpcReduction="10000"/>
          </a:bodyPr>
          <a:lstStyle/>
          <a:p>
            <a:pPr lvl="1" algn="r"/>
            <a:r>
              <a:rPr lang="en-US" sz="2800" dirty="0" smtClean="0">
                <a:solidFill>
                  <a:schemeClr val="tx1"/>
                </a:solidFill>
                <a:latin typeface="Trebuchet MS" pitchFamily="34" charset="0"/>
              </a:rPr>
              <a:t>Major hospitals and health systems                            in rural, suburban, and urban environments </a:t>
            </a:r>
          </a:p>
          <a:p>
            <a:pPr lvl="1" algn="r">
              <a:buFont typeface="Arial" pitchFamily="34" charset="0"/>
              <a:buChar char="•"/>
            </a:pPr>
            <a:r>
              <a:rPr lang="en-US" sz="1800" dirty="0" smtClean="0">
                <a:latin typeface="Trebuchet MS" pitchFamily="34" charset="0"/>
              </a:rPr>
              <a:t>St. Vincent Health (30 hospitals)</a:t>
            </a:r>
          </a:p>
          <a:p>
            <a:pPr lvl="1" algn="r">
              <a:buFont typeface="Arial" pitchFamily="34" charset="0"/>
              <a:buChar char="•"/>
            </a:pPr>
            <a:r>
              <a:rPr lang="en-US" sz="1800" dirty="0" smtClean="0">
                <a:latin typeface="Trebuchet MS" pitchFamily="34" charset="0"/>
              </a:rPr>
              <a:t>Community Health Network (8 hospitals)</a:t>
            </a:r>
          </a:p>
          <a:p>
            <a:pPr lvl="1" algn="r">
              <a:buFont typeface="Arial" pitchFamily="34" charset="0"/>
              <a:buChar char="•"/>
            </a:pPr>
            <a:r>
              <a:rPr lang="en-US" sz="1800" dirty="0" smtClean="0">
                <a:latin typeface="Trebuchet MS" pitchFamily="34" charset="0"/>
              </a:rPr>
              <a:t>Community Westview Osteopathic Hospital</a:t>
            </a:r>
          </a:p>
          <a:p>
            <a:pPr lvl="1" algn="r">
              <a:buFont typeface="Arial" pitchFamily="34" charset="0"/>
              <a:buChar char="•"/>
            </a:pPr>
            <a:r>
              <a:rPr lang="en-US" sz="1800" dirty="0" smtClean="0">
                <a:latin typeface="Trebuchet MS" pitchFamily="34" charset="0"/>
              </a:rPr>
              <a:t>Suburban Health System (8 hospitals)</a:t>
            </a:r>
          </a:p>
          <a:p>
            <a:pPr lvl="1" algn="r">
              <a:buFont typeface="Arial" pitchFamily="34" charset="0"/>
              <a:buChar char="•"/>
            </a:pPr>
            <a:r>
              <a:rPr lang="en-US" sz="1800" dirty="0" smtClean="0">
                <a:latin typeface="Trebuchet MS" pitchFamily="34" charset="0"/>
              </a:rPr>
              <a:t>Lutheran and Parkview (Fort Wayne)</a:t>
            </a:r>
          </a:p>
          <a:p>
            <a:pPr lvl="1" algn="r">
              <a:buFont typeface="Arial" pitchFamily="34" charset="0"/>
              <a:buChar char="•"/>
            </a:pPr>
            <a:r>
              <a:rPr lang="en-US" sz="1800" dirty="0" smtClean="0">
                <a:latin typeface="Trebuchet MS" pitchFamily="34" charset="0"/>
              </a:rPr>
              <a:t>Union (Terra Haute)</a:t>
            </a:r>
          </a:p>
          <a:p>
            <a:pPr lvl="1" algn="r">
              <a:buFont typeface="Arial" pitchFamily="34" charset="0"/>
              <a:buChar char="•"/>
            </a:pPr>
            <a:r>
              <a:rPr lang="en-US" sz="1800" dirty="0" smtClean="0">
                <a:latin typeface="Trebuchet MS" pitchFamily="34" charset="0"/>
              </a:rPr>
              <a:t>Deaconess, St. Mary’s (Evansville)</a:t>
            </a:r>
          </a:p>
          <a:p>
            <a:pPr marL="548640" algn="r">
              <a:spcBef>
                <a:spcPts val="500"/>
              </a:spcBef>
              <a:buClr>
                <a:schemeClr val="accent2"/>
              </a:buClr>
              <a:buFont typeface="Wingdings 3"/>
              <a:buChar char="}"/>
            </a:pPr>
            <a:r>
              <a:rPr lang="en-US" sz="2800" dirty="0" smtClean="0">
                <a:latin typeface="Trebuchet MS"/>
              </a:rPr>
              <a:t>Access to over 10,000 beds</a:t>
            </a:r>
          </a:p>
          <a:p>
            <a:pPr marL="548640" algn="r">
              <a:spcBef>
                <a:spcPts val="500"/>
              </a:spcBef>
              <a:buClr>
                <a:schemeClr val="accent2"/>
              </a:buClr>
              <a:buFont typeface="Wingdings 3"/>
              <a:buChar char="}"/>
            </a:pPr>
            <a:r>
              <a:rPr lang="en-US" sz="2800" dirty="0">
                <a:latin typeface="Trebuchet MS"/>
              </a:rPr>
              <a:t>O</a:t>
            </a:r>
            <a:r>
              <a:rPr lang="en-US" sz="2800" dirty="0" smtClean="0">
                <a:latin typeface="Trebuchet MS"/>
              </a:rPr>
              <a:t>ver 5,000 community physicians </a:t>
            </a:r>
            <a:endParaRPr lang="en-US" sz="2800" dirty="0" smtClean="0">
              <a:latin typeface="Trebuchet MS" pitchFamily="34" charset="0"/>
            </a:endParaRPr>
          </a:p>
          <a:p>
            <a:pPr algn="r">
              <a:buNone/>
            </a:pPr>
            <a:endParaRPr lang="en-US" sz="1200" dirty="0" smtClean="0"/>
          </a:p>
        </p:txBody>
      </p:sp>
      <p:pic>
        <p:nvPicPr>
          <p:cNvPr id="5" name="Picture 4" descr="Dr  Knightro Final (2)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10" y="3276600"/>
            <a:ext cx="1904238" cy="1943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7000"/>
            <a:ext cx="9144000" cy="762000"/>
          </a:xfrm>
        </p:spPr>
        <p:txBody>
          <a:bodyPr>
            <a:noAutofit/>
          </a:bodyPr>
          <a:lstStyle/>
          <a:p>
            <a:pPr algn="ctr"/>
            <a:r>
              <a:rPr lang="en-US" sz="5200" b="1" dirty="0" smtClean="0">
                <a:solidFill>
                  <a:srgbClr val="002060"/>
                </a:solidFill>
                <a:latin typeface="Trebuchet MS" pitchFamily="34" charset="0"/>
              </a:rPr>
              <a:t>Community Support</a:t>
            </a:r>
            <a:endParaRPr lang="en-US" sz="52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206500"/>
            <a:ext cx="8305800" cy="4064000"/>
          </a:xfrm>
        </p:spPr>
        <p:txBody>
          <a:bodyPr>
            <a:normAutofit/>
          </a:bodyPr>
          <a:lstStyle/>
          <a:p>
            <a:pPr algn="r"/>
            <a:r>
              <a:rPr lang="en-US" dirty="0" smtClean="0"/>
              <a:t>Lead gift for Center for Health Sciences ($48 million) </a:t>
            </a:r>
            <a:r>
              <a:rPr lang="en-US" dirty="0" smtClean="0">
                <a:solidFill>
                  <a:schemeClr val="tx2"/>
                </a:solidFill>
              </a:rPr>
              <a:t>from Dr. Michael A. Evans, noted scientist and            founder of AIT Laboratories  </a:t>
            </a:r>
          </a:p>
          <a:p>
            <a:pPr algn="r"/>
            <a:r>
              <a:rPr lang="en-US" dirty="0" smtClean="0"/>
              <a:t>Many companies and hospitals have invested in MU-COM</a:t>
            </a:r>
          </a:p>
          <a:p>
            <a:pPr algn="r"/>
            <a:r>
              <a:rPr lang="en-US" dirty="0" smtClean="0"/>
              <a:t>Collaborations with IUSOM</a:t>
            </a:r>
            <a:endParaRPr lang="en-US" dirty="0" smtClean="0">
              <a:solidFill>
                <a:schemeClr val="tx2"/>
              </a:solidFill>
            </a:endParaRPr>
          </a:p>
          <a:p>
            <a:pPr algn="r"/>
            <a:r>
              <a:rPr lang="en-US" dirty="0" smtClean="0"/>
              <a:t>Support from physician groups is strong                     </a:t>
            </a:r>
            <a:r>
              <a:rPr lang="en-US" dirty="0" smtClean="0">
                <a:solidFill>
                  <a:schemeClr val="tx2"/>
                </a:solidFill>
              </a:rPr>
              <a:t>(IOA, ISMA, IMS, IAFP, IHS, others)</a:t>
            </a:r>
          </a:p>
          <a:p>
            <a:pPr algn="r">
              <a:buNone/>
            </a:pPr>
            <a:endParaRPr lang="en-US" sz="1200" dirty="0" smtClean="0"/>
          </a:p>
        </p:txBody>
      </p:sp>
      <p:pic>
        <p:nvPicPr>
          <p:cNvPr id="5" name="Picture 4" descr="Dr  Knightro Final (2)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10" y="3276600"/>
            <a:ext cx="1904238" cy="1943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7000"/>
            <a:ext cx="9144000" cy="762000"/>
          </a:xfrm>
        </p:spPr>
        <p:txBody>
          <a:bodyPr>
            <a:noAutofit/>
          </a:bodyPr>
          <a:lstStyle/>
          <a:p>
            <a:pPr algn="ctr"/>
            <a:r>
              <a:rPr lang="en-US" sz="5200" b="1" dirty="0" smtClean="0">
                <a:solidFill>
                  <a:srgbClr val="002060"/>
                </a:solidFill>
                <a:latin typeface="Trebuchet MS" pitchFamily="34" charset="0"/>
              </a:rPr>
              <a:t>Living in Indy</a:t>
            </a:r>
            <a:endParaRPr lang="en-US" sz="52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206500"/>
            <a:ext cx="8305800" cy="4064000"/>
          </a:xfrm>
        </p:spPr>
        <p:txBody>
          <a:bodyPr>
            <a:normAutofit fontScale="70000" lnSpcReduction="20000"/>
          </a:bodyPr>
          <a:lstStyle/>
          <a:p>
            <a:pPr lvl="0" algn="r"/>
            <a:r>
              <a:rPr lang="en-US" sz="2800" dirty="0" smtClean="0">
                <a:latin typeface="Trebuchet MS" pitchFamily="34" charset="0"/>
              </a:rPr>
              <a:t>Indianapolis is known as "Crossroads of America"</a:t>
            </a:r>
          </a:p>
          <a:p>
            <a:pPr lvl="1" algn="r">
              <a:buFont typeface="Arial" pitchFamily="34" charset="0"/>
              <a:buChar char="•"/>
            </a:pPr>
            <a:r>
              <a:rPr lang="en-US" sz="2000" dirty="0" smtClean="0">
                <a:latin typeface="Trebuchet MS" pitchFamily="34" charset="0"/>
              </a:rPr>
              <a:t>Ranked 12</a:t>
            </a:r>
            <a:r>
              <a:rPr lang="en-US" sz="2000" baseline="30000" dirty="0" smtClean="0">
                <a:latin typeface="Trebuchet MS" pitchFamily="34" charset="0"/>
              </a:rPr>
              <a:t>th</a:t>
            </a:r>
            <a:r>
              <a:rPr lang="en-US" sz="2000" dirty="0" smtClean="0">
                <a:latin typeface="Trebuchet MS" pitchFamily="34" charset="0"/>
              </a:rPr>
              <a:t> largest city in 2010 Census</a:t>
            </a:r>
          </a:p>
          <a:p>
            <a:pPr lvl="1" algn="r">
              <a:buFont typeface="Arial" pitchFamily="34" charset="0"/>
              <a:buChar char="•"/>
            </a:pPr>
            <a:r>
              <a:rPr lang="en-US" sz="2000" dirty="0" smtClean="0">
                <a:latin typeface="Trebuchet MS" pitchFamily="34" charset="0"/>
              </a:rPr>
              <a:t>Big city, small town feel</a:t>
            </a:r>
          </a:p>
          <a:p>
            <a:pPr lvl="1" algn="r">
              <a:buFont typeface="Arial" pitchFamily="34" charset="0"/>
              <a:buChar char="•"/>
            </a:pPr>
            <a:r>
              <a:rPr lang="en-US" sz="2000" dirty="0" smtClean="0">
                <a:latin typeface="Trebuchet MS" pitchFamily="34" charset="0"/>
              </a:rPr>
              <a:t>Carmel and Fishers ranked #1 and #12 “Best Places to Live in US 2012” by </a:t>
            </a:r>
            <a:r>
              <a:rPr lang="en-US" sz="2000" i="1" dirty="0" smtClean="0">
                <a:latin typeface="Trebuchet MS" pitchFamily="34" charset="0"/>
              </a:rPr>
              <a:t>Money Magazine</a:t>
            </a:r>
            <a:endParaRPr lang="en-US" sz="2000" dirty="0" smtClean="0">
              <a:latin typeface="Trebuchet MS" pitchFamily="34" charset="0"/>
            </a:endParaRPr>
          </a:p>
          <a:p>
            <a:pPr lvl="0" algn="r"/>
            <a:r>
              <a:rPr lang="en-US" sz="2800" dirty="0" smtClean="0">
                <a:latin typeface="Trebuchet MS" pitchFamily="34" charset="0"/>
              </a:rPr>
              <a:t>Sports opportunities </a:t>
            </a:r>
          </a:p>
          <a:p>
            <a:pPr lvl="1" algn="r">
              <a:buFont typeface="Arial" pitchFamily="34" charset="0"/>
              <a:buChar char="•"/>
            </a:pPr>
            <a:r>
              <a:rPr lang="en-US" sz="2000" dirty="0" smtClean="0">
                <a:latin typeface="Trebuchet MS" pitchFamily="34" charset="0"/>
              </a:rPr>
              <a:t>Fever, Pacers, Colts, Indians, Indy 500, BMW Golf Championship, NCAA, and more</a:t>
            </a:r>
          </a:p>
          <a:p>
            <a:pPr lvl="0" algn="r"/>
            <a:r>
              <a:rPr lang="en-US" sz="2800" dirty="0" smtClean="0">
                <a:latin typeface="Trebuchet MS" pitchFamily="34" charset="0"/>
              </a:rPr>
              <a:t>Arts and cultural exposure</a:t>
            </a:r>
          </a:p>
          <a:p>
            <a:pPr lvl="1" algn="r">
              <a:buFont typeface="Arial" pitchFamily="34" charset="0"/>
              <a:buChar char="•"/>
            </a:pPr>
            <a:r>
              <a:rPr lang="en-US" sz="2000" dirty="0" smtClean="0">
                <a:latin typeface="Trebuchet MS" pitchFamily="34" charset="0"/>
              </a:rPr>
              <a:t>IMA, Indianapolis Symphony, world’s largest children's museum, and more</a:t>
            </a:r>
          </a:p>
          <a:p>
            <a:pPr lvl="0" algn="r"/>
            <a:r>
              <a:rPr lang="en-US" sz="2800" dirty="0" smtClean="0">
                <a:latin typeface="Trebuchet MS" pitchFamily="34" charset="0"/>
              </a:rPr>
              <a:t>Recreational opportunities</a:t>
            </a:r>
          </a:p>
          <a:p>
            <a:pPr lvl="1" algn="r">
              <a:buFont typeface="Arial" pitchFamily="34" charset="0"/>
              <a:buChar char="•"/>
            </a:pPr>
            <a:r>
              <a:rPr lang="en-US" sz="2000" dirty="0" smtClean="0">
                <a:latin typeface="Trebuchet MS" pitchFamily="34" charset="0"/>
              </a:rPr>
              <a:t>MU EcoLab, Monon Trail, and one of the country's largest city park systems</a:t>
            </a:r>
          </a:p>
          <a:p>
            <a:pPr lvl="0" algn="r"/>
            <a:r>
              <a:rPr lang="en-US" sz="2800" dirty="0" smtClean="0">
                <a:latin typeface="Trebuchet MS" pitchFamily="34" charset="0"/>
              </a:rPr>
              <a:t>Life sciences hub</a:t>
            </a:r>
          </a:p>
          <a:p>
            <a:pPr lvl="1" algn="r">
              <a:buFont typeface="Arial" pitchFamily="34" charset="0"/>
              <a:buChar char="•"/>
            </a:pPr>
            <a:r>
              <a:rPr lang="en-US" sz="2000" dirty="0" smtClean="0">
                <a:latin typeface="Trebuchet MS" pitchFamily="34" charset="0"/>
              </a:rPr>
              <a:t>Listed by </a:t>
            </a:r>
            <a:r>
              <a:rPr lang="en-US" sz="2000" i="1" dirty="0" smtClean="0">
                <a:latin typeface="Trebuchet MS" pitchFamily="34" charset="0"/>
              </a:rPr>
              <a:t>Wall Street Journal</a:t>
            </a:r>
            <a:r>
              <a:rPr lang="en-US" sz="2000" dirty="0" smtClean="0">
                <a:latin typeface="Trebuchet MS" pitchFamily="34" charset="0"/>
              </a:rPr>
              <a:t> as a #1 life sciences hub</a:t>
            </a:r>
          </a:p>
          <a:p>
            <a:pPr lvl="1" algn="r">
              <a:buFont typeface="Arial" pitchFamily="34" charset="0"/>
              <a:buChar char="•"/>
            </a:pPr>
            <a:r>
              <a:rPr lang="en-US" sz="2000" dirty="0" smtClean="0">
                <a:latin typeface="Trebuchet MS" pitchFamily="34" charset="0"/>
              </a:rPr>
              <a:t>Over 825 medical device companies, drug manufacturers, and research labs</a:t>
            </a:r>
          </a:p>
          <a:p>
            <a:pPr lvl="0" algn="r"/>
            <a:r>
              <a:rPr lang="en-US" sz="2800" dirty="0" smtClean="0">
                <a:latin typeface="Trebuchet MS" pitchFamily="34" charset="0"/>
              </a:rPr>
              <a:t>Lower cost of living</a:t>
            </a:r>
          </a:p>
          <a:p>
            <a:pPr lvl="1" algn="r">
              <a:buFont typeface="Arial" pitchFamily="34" charset="0"/>
              <a:buChar char="•"/>
            </a:pPr>
            <a:r>
              <a:rPr lang="en-US" sz="2000" dirty="0" smtClean="0">
                <a:latin typeface="Trebuchet MS" pitchFamily="34" charset="0"/>
              </a:rPr>
              <a:t>Cost of living 11% less than national average</a:t>
            </a:r>
          </a:p>
          <a:p>
            <a:pPr algn="r">
              <a:buNone/>
            </a:pPr>
            <a:endParaRPr lang="en-US" sz="1200" b="1" dirty="0" smtClean="0">
              <a:latin typeface="Trebuchet MS" pitchFamily="34" charset="0"/>
            </a:endParaRPr>
          </a:p>
        </p:txBody>
      </p:sp>
      <p:pic>
        <p:nvPicPr>
          <p:cNvPr id="5" name="Picture 4" descr="Dr  Knightro Final (2)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10" y="3276600"/>
            <a:ext cx="1904238" cy="1943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7000"/>
            <a:ext cx="9144000" cy="762000"/>
          </a:xfrm>
        </p:spPr>
        <p:txBody>
          <a:bodyPr>
            <a:noAutofit/>
          </a:bodyPr>
          <a:lstStyle/>
          <a:p>
            <a:pPr algn="ctr"/>
            <a:r>
              <a:rPr lang="en-US" sz="5200" b="1" dirty="0" smtClean="0">
                <a:solidFill>
                  <a:srgbClr val="002060"/>
                </a:solidFill>
                <a:latin typeface="Trebuchet MS" pitchFamily="34" charset="0"/>
              </a:rPr>
              <a:t>Learning @ Marian</a:t>
            </a:r>
            <a:endParaRPr lang="en-US" sz="52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206500"/>
            <a:ext cx="8305800" cy="4064000"/>
          </a:xfrm>
        </p:spPr>
        <p:txBody>
          <a:bodyPr>
            <a:normAutofit fontScale="92500" lnSpcReduction="10000"/>
          </a:bodyPr>
          <a:lstStyle/>
          <a:p>
            <a:pPr lvl="0" algn="r"/>
            <a:r>
              <a:rPr lang="en-US" sz="2400" dirty="0" smtClean="0">
                <a:latin typeface="Trebuchet MS" pitchFamily="34" charset="0"/>
              </a:rPr>
              <a:t>75 year tradition</a:t>
            </a:r>
          </a:p>
          <a:p>
            <a:pPr lvl="0" algn="r"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2"/>
                </a:solidFill>
                <a:latin typeface="Trebuchet MS" pitchFamily="34" charset="0"/>
              </a:rPr>
              <a:t>Faith-based—Catholic and Franciscan</a:t>
            </a:r>
          </a:p>
          <a:p>
            <a:pPr lvl="0" algn="r"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2"/>
                </a:solidFill>
                <a:latin typeface="Trebuchet MS" pitchFamily="34" charset="0"/>
              </a:rPr>
              <a:t>Liberal arts</a:t>
            </a:r>
          </a:p>
          <a:p>
            <a:pPr lvl="0" algn="r"/>
            <a:r>
              <a:rPr lang="en-US" sz="2400" dirty="0" smtClean="0">
                <a:latin typeface="Trebuchet MS" pitchFamily="34" charset="0"/>
              </a:rPr>
              <a:t>Vibrant, active undergraduate campus that is growing         and “on the move”</a:t>
            </a:r>
          </a:p>
          <a:p>
            <a:pPr lvl="0" algn="r"/>
            <a:r>
              <a:rPr lang="en-US" sz="2400" dirty="0" smtClean="0">
                <a:latin typeface="Trebuchet MS" pitchFamily="34" charset="0"/>
              </a:rPr>
              <a:t>Intercollegiate athletics and intramural sports</a:t>
            </a:r>
          </a:p>
          <a:p>
            <a:pPr lvl="1" algn="r">
              <a:buFont typeface="Arial" pitchFamily="34" charset="0"/>
              <a:buChar char="•"/>
            </a:pPr>
            <a:r>
              <a:rPr lang="en-US" sz="1800" dirty="0" smtClean="0">
                <a:latin typeface="Trebuchet MS" pitchFamily="34" charset="0"/>
              </a:rPr>
              <a:t>MU Knights</a:t>
            </a:r>
          </a:p>
          <a:p>
            <a:pPr lvl="1" algn="r">
              <a:buFont typeface="Arial" pitchFamily="34" charset="0"/>
              <a:buChar char="•"/>
            </a:pPr>
            <a:r>
              <a:rPr lang="en-US" sz="1800" dirty="0" smtClean="0">
                <a:latin typeface="Trebuchet MS" pitchFamily="34" charset="0"/>
              </a:rPr>
              <a:t>22 men's, women's, and co-ed sports</a:t>
            </a:r>
          </a:p>
          <a:p>
            <a:pPr lvl="1" algn="r">
              <a:buFont typeface="Arial" pitchFamily="34" charset="0"/>
              <a:buChar char="•"/>
            </a:pPr>
            <a:r>
              <a:rPr lang="en-US" sz="1800" dirty="0" smtClean="0">
                <a:latin typeface="Trebuchet MS" pitchFamily="34" charset="0"/>
              </a:rPr>
              <a:t>Over 20-time national champion cycling team</a:t>
            </a:r>
          </a:p>
          <a:p>
            <a:pPr lvl="1" algn="r">
              <a:buFont typeface="Arial" pitchFamily="34" charset="0"/>
              <a:buChar char="•"/>
            </a:pPr>
            <a:r>
              <a:rPr lang="en-US" sz="1800" dirty="0" smtClean="0">
                <a:latin typeface="Trebuchet MS" pitchFamily="34" charset="0"/>
              </a:rPr>
              <a:t>#1 NAIA football team—2012 national champions</a:t>
            </a:r>
          </a:p>
          <a:p>
            <a:pPr lvl="0" algn="r"/>
            <a:r>
              <a:rPr lang="en-US" sz="2400" dirty="0" smtClean="0">
                <a:latin typeface="Trebuchet MS" pitchFamily="34" charset="0"/>
              </a:rPr>
              <a:t>Student organizations</a:t>
            </a:r>
          </a:p>
          <a:p>
            <a:pPr lvl="0" algn="r"/>
            <a:r>
              <a:rPr lang="en-US" sz="2400" dirty="0" smtClean="0">
                <a:latin typeface="Trebuchet MS" pitchFamily="34" charset="0"/>
              </a:rPr>
              <a:t>Service learning opportunities</a:t>
            </a:r>
          </a:p>
          <a:p>
            <a:pPr algn="r">
              <a:buNone/>
            </a:pPr>
            <a:endParaRPr lang="en-US" sz="1200" b="1" dirty="0" smtClean="0">
              <a:latin typeface="Trebuchet MS" pitchFamily="34" charset="0"/>
            </a:endParaRPr>
          </a:p>
        </p:txBody>
      </p:sp>
      <p:pic>
        <p:nvPicPr>
          <p:cNvPr id="5" name="Picture 4" descr="Dr  Knightro Final (2)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10" y="3276600"/>
            <a:ext cx="1904238" cy="1943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200" b="1" dirty="0">
                <a:solidFill>
                  <a:srgbClr val="002060"/>
                </a:solidFill>
                <a:latin typeface="Trebuchet MS" pitchFamily="34" charset="0"/>
              </a:rPr>
              <a:t>Admissions 101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05000" y="1092200"/>
            <a:ext cx="6781800" cy="4178300"/>
          </a:xfrm>
        </p:spPr>
        <p:txBody>
          <a:bodyPr>
            <a:normAutofit lnSpcReduction="10000"/>
          </a:bodyPr>
          <a:lstStyle/>
          <a:p>
            <a:pPr marL="0" indent="0" algn="r">
              <a:buNone/>
            </a:pPr>
            <a:r>
              <a:rPr lang="en-US" sz="2800" dirty="0" smtClean="0">
                <a:latin typeface="Trebuchet MS" pitchFamily="34" charset="0"/>
              </a:rPr>
              <a:t>Admissions Asks: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en-US" sz="1200" dirty="0" smtClean="0">
                <a:latin typeface="Trebuchet MS" pitchFamily="34" charset="0"/>
              </a:rPr>
              <a:t>    </a:t>
            </a:r>
          </a:p>
          <a:p>
            <a:pPr marL="514350" indent="-514350" algn="r">
              <a:spcBef>
                <a:spcPts val="0"/>
              </a:spcBef>
              <a:buFont typeface="+mj-lt"/>
              <a:buAutoNum type="arabicPeriod"/>
            </a:pPr>
            <a:r>
              <a:rPr lang="en-US" sz="2800" dirty="0" smtClean="0">
                <a:latin typeface="Trebuchet MS" pitchFamily="34" charset="0"/>
              </a:rPr>
              <a:t>Cognitive—</a:t>
            </a:r>
          </a:p>
          <a:p>
            <a:pPr lvl="1" algn="r"/>
            <a:r>
              <a:rPr lang="en-US" sz="2000" dirty="0" smtClean="0">
                <a:latin typeface="Trebuchet MS" pitchFamily="34" charset="0"/>
              </a:rPr>
              <a:t>“Can the applicant successfully pass the curriculum?”</a:t>
            </a:r>
          </a:p>
          <a:p>
            <a:pPr lvl="1" algn="r"/>
            <a:r>
              <a:rPr lang="en-US" sz="2000" dirty="0" smtClean="0">
                <a:latin typeface="Trebuchet MS" pitchFamily="34" charset="0"/>
              </a:rPr>
              <a:t>“Does the applicant have the aptitude to pass              COMLEX Level 1 and Level 2?”</a:t>
            </a:r>
          </a:p>
          <a:p>
            <a:pPr marL="514350" indent="-514350" algn="r">
              <a:buFont typeface="+mj-lt"/>
              <a:buAutoNum type="arabicPeriod"/>
            </a:pPr>
            <a:r>
              <a:rPr lang="en-US" sz="2800" dirty="0" smtClean="0">
                <a:latin typeface="Trebuchet MS" pitchFamily="34" charset="0"/>
              </a:rPr>
              <a:t>Non-Cognitive—</a:t>
            </a:r>
          </a:p>
          <a:p>
            <a:pPr lvl="1" algn="r"/>
            <a:r>
              <a:rPr lang="en-US" sz="2000" dirty="0" smtClean="0">
                <a:latin typeface="Trebuchet MS" pitchFamily="34" charset="0"/>
              </a:rPr>
              <a:t>“Will the applicant successfully and professionally interact with patients?”</a:t>
            </a:r>
          </a:p>
          <a:p>
            <a:pPr lvl="1" algn="r"/>
            <a:r>
              <a:rPr lang="en-US" sz="2000" dirty="0" smtClean="0">
                <a:latin typeface="Trebuchet MS" pitchFamily="34" charset="0"/>
              </a:rPr>
              <a:t>“Can the applicant successfully and professionally interact with medical team members?”</a:t>
            </a:r>
          </a:p>
          <a:p>
            <a:pPr algn="r">
              <a:buNone/>
            </a:pPr>
            <a:endParaRPr lang="en-US" sz="1200" dirty="0" smtClean="0"/>
          </a:p>
        </p:txBody>
      </p:sp>
      <p:pic>
        <p:nvPicPr>
          <p:cNvPr id="5" name="Picture 4" descr="Dr  Knightro Final (2)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10" y="3276600"/>
            <a:ext cx="1904238" cy="194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8201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288</TotalTime>
  <Words>613</Words>
  <Application>Microsoft Office PowerPoint</Application>
  <PresentationFormat>On-screen Show (16:10)</PresentationFormat>
  <Paragraphs>103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Origin</vt:lpstr>
      <vt:lpstr> Welcome!</vt:lpstr>
      <vt:lpstr>Why MU-COM?</vt:lpstr>
      <vt:lpstr>Innovative Curriculum</vt:lpstr>
      <vt:lpstr>Michael A. Evans Center</vt:lpstr>
      <vt:lpstr>Clinical Partners</vt:lpstr>
      <vt:lpstr>Community Support</vt:lpstr>
      <vt:lpstr>Living in Indy</vt:lpstr>
      <vt:lpstr>Learning @ Marian</vt:lpstr>
      <vt:lpstr>Admissions 101</vt:lpstr>
      <vt:lpstr>Admissions 102</vt:lpstr>
      <vt:lpstr>Summary</vt:lpstr>
    </vt:vector>
  </TitlesOfParts>
  <Company>Medical Animatics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 Marian University’s College of Osteopathic Medicine (MU-COM)</dc:title>
  <dc:creator>tbarshinger</dc:creator>
  <cp:lastModifiedBy>Dominic Vitello</cp:lastModifiedBy>
  <cp:revision>68</cp:revision>
  <dcterms:created xsi:type="dcterms:W3CDTF">2012-10-04T00:38:13Z</dcterms:created>
  <dcterms:modified xsi:type="dcterms:W3CDTF">2013-11-08T15:54:35Z</dcterms:modified>
</cp:coreProperties>
</file>