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57" r:id="rId15"/>
    <p:sldId id="258"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80986448-C9CB-4DCD-BB8A-DA654348DE5B}"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pPr>
              <a:defRPr/>
            </a:pPr>
            <a:fld id="{BFE55CD3-E7B0-4BC0-AE81-E9E3BC6FFBB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Wright, </a:t>
            </a:r>
            <a:r>
              <a:rPr lang="en-US" dirty="0" err="1" smtClean="0"/>
              <a:t>Tilly</a:t>
            </a:r>
            <a:r>
              <a:rPr lang="en-US" dirty="0" smtClean="0"/>
              <a:t>, and Hogan</a:t>
            </a:r>
            <a:endParaRPr lang="en-US" dirty="0"/>
          </a:p>
        </p:txBody>
      </p:sp>
      <p:sp>
        <p:nvSpPr>
          <p:cNvPr id="5" name="Content Placeholder 4"/>
          <p:cNvSpPr>
            <a:spLocks noGrp="1"/>
          </p:cNvSpPr>
          <p:nvPr>
            <p:ph idx="1"/>
          </p:nvPr>
        </p:nvSpPr>
        <p:spPr/>
        <p:txBody>
          <a:bodyPr>
            <a:normAutofit/>
          </a:bodyPr>
          <a:lstStyle/>
          <a:p>
            <a:r>
              <a:rPr lang="en-US" dirty="0" smtClean="0"/>
              <a:t>Wright is probably the most famous</a:t>
            </a:r>
          </a:p>
          <a:p>
            <a:pPr lvl="1"/>
            <a:r>
              <a:rPr lang="en-US" dirty="0" smtClean="0"/>
              <a:t>Structural economic</a:t>
            </a:r>
          </a:p>
          <a:p>
            <a:pPr lvl="1"/>
            <a:r>
              <a:rPr lang="en-US" dirty="0" smtClean="0"/>
              <a:t>Sociological</a:t>
            </a:r>
          </a:p>
          <a:p>
            <a:pPr lvl="1"/>
            <a:r>
              <a:rPr lang="en-US" dirty="0" smtClean="0"/>
              <a:t>American</a:t>
            </a:r>
          </a:p>
          <a:p>
            <a:pPr lvl="1"/>
            <a:r>
              <a:rPr lang="en-US" dirty="0" smtClean="0"/>
              <a:t>Marxist theorist and quantitative, statistical empiricist</a:t>
            </a:r>
          </a:p>
          <a:p>
            <a:pPr marL="342900" lvl="1" indent="-342900">
              <a:buFont typeface="Arial" pitchFamily="34" charset="0"/>
              <a:buChar char="•"/>
            </a:pPr>
            <a:r>
              <a:rPr lang="en-US" dirty="0" smtClean="0"/>
              <a:t>Since 1977 he has been publishing books and journal articles and is probably the most visible Marxist stratification scholar in the U.S.</a:t>
            </a:r>
          </a:p>
          <a:p>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57200" y="274638"/>
            <a:ext cx="8229600" cy="868362"/>
          </a:xfrm>
        </p:spPr>
        <p:txBody>
          <a:bodyPr/>
          <a:lstStyle/>
          <a:p>
            <a:r>
              <a:rPr lang="en-US" sz="4000" smtClean="0"/>
              <a:t>Wright and his students</a:t>
            </a:r>
          </a:p>
        </p:txBody>
      </p:sp>
      <p:sp>
        <p:nvSpPr>
          <p:cNvPr id="46083" name="Content Placeholder 2"/>
          <p:cNvSpPr>
            <a:spLocks noGrp="1"/>
          </p:cNvSpPr>
          <p:nvPr>
            <p:ph idx="1"/>
          </p:nvPr>
        </p:nvSpPr>
        <p:spPr>
          <a:xfrm>
            <a:off x="457200" y="1295400"/>
            <a:ext cx="8229600" cy="5029200"/>
          </a:xfrm>
        </p:spPr>
        <p:txBody>
          <a:bodyPr>
            <a:normAutofit lnSpcReduction="10000"/>
          </a:bodyPr>
          <a:lstStyle/>
          <a:p>
            <a:r>
              <a:rPr lang="en-US" smtClean="0"/>
              <a:t>Wright and Perrone (1977) also looked at race and gender differences</a:t>
            </a:r>
          </a:p>
          <a:p>
            <a:pPr lvl="1"/>
            <a:r>
              <a:rPr lang="en-US" smtClean="0"/>
              <a:t>In earnings</a:t>
            </a:r>
          </a:p>
          <a:p>
            <a:pPr lvl="1"/>
            <a:r>
              <a:rPr lang="en-US" smtClean="0"/>
              <a:t>Within class</a:t>
            </a:r>
          </a:p>
          <a:p>
            <a:pPr lvl="1"/>
            <a:r>
              <a:rPr lang="en-US" smtClean="0"/>
              <a:t>Return to education within class</a:t>
            </a:r>
          </a:p>
          <a:p>
            <a:r>
              <a:rPr lang="en-US" smtClean="0"/>
              <a:t>Findings</a:t>
            </a:r>
          </a:p>
          <a:p>
            <a:pPr lvl="1"/>
            <a:r>
              <a:rPr lang="en-US" smtClean="0"/>
              <a:t>Black and white male managers: intercept but not slope differences</a:t>
            </a:r>
          </a:p>
          <a:p>
            <a:pPr lvl="1"/>
            <a:r>
              <a:rPr lang="en-US" smtClean="0"/>
              <a:t>White women managers: intercept and slope differences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idx="4294967295"/>
          </p:nvPr>
        </p:nvSpPr>
        <p:spPr>
          <a:xfrm>
            <a:off x="457200" y="274638"/>
            <a:ext cx="8229600" cy="868362"/>
          </a:xfrm>
        </p:spPr>
        <p:txBody>
          <a:bodyPr/>
          <a:lstStyle/>
          <a:p>
            <a:r>
              <a:rPr lang="en-US" smtClean="0"/>
              <a:t>Wright and Perrone (1977)</a:t>
            </a:r>
          </a:p>
        </p:txBody>
      </p:sp>
      <p:sp>
        <p:nvSpPr>
          <p:cNvPr id="47107" name="TextBox 3"/>
          <p:cNvSpPr txBox="1">
            <a:spLocks noChangeArrowheads="1"/>
          </p:cNvSpPr>
          <p:nvPr/>
        </p:nvSpPr>
        <p:spPr bwMode="auto">
          <a:xfrm>
            <a:off x="457200" y="3048000"/>
            <a:ext cx="1069975" cy="369888"/>
          </a:xfrm>
          <a:prstGeom prst="rect">
            <a:avLst/>
          </a:prstGeom>
          <a:noFill/>
          <a:ln w="9525">
            <a:noFill/>
            <a:miter lim="800000"/>
            <a:headEnd/>
            <a:tailEnd/>
          </a:ln>
        </p:spPr>
        <p:txBody>
          <a:bodyPr wrap="none">
            <a:spAutoFit/>
          </a:bodyPr>
          <a:lstStyle/>
          <a:p>
            <a:r>
              <a:rPr lang="en-US"/>
              <a:t>earnings</a:t>
            </a:r>
          </a:p>
        </p:txBody>
      </p:sp>
      <p:sp>
        <p:nvSpPr>
          <p:cNvPr id="47108" name="TextBox 4"/>
          <p:cNvSpPr txBox="1">
            <a:spLocks noChangeArrowheads="1"/>
          </p:cNvSpPr>
          <p:nvPr/>
        </p:nvSpPr>
        <p:spPr bwMode="auto">
          <a:xfrm>
            <a:off x="3551238" y="5573713"/>
            <a:ext cx="2087562" cy="369887"/>
          </a:xfrm>
          <a:prstGeom prst="rect">
            <a:avLst/>
          </a:prstGeom>
          <a:noFill/>
          <a:ln w="9525">
            <a:noFill/>
            <a:miter lim="800000"/>
            <a:headEnd/>
            <a:tailEnd/>
          </a:ln>
        </p:spPr>
        <p:txBody>
          <a:bodyPr wrap="none">
            <a:spAutoFit/>
          </a:bodyPr>
          <a:lstStyle/>
          <a:p>
            <a:r>
              <a:rPr lang="en-US"/>
              <a:t>Years of education</a:t>
            </a:r>
          </a:p>
        </p:txBody>
      </p:sp>
      <p:cxnSp>
        <p:nvCxnSpPr>
          <p:cNvPr id="7" name="Straight Connector 6"/>
          <p:cNvCxnSpPr/>
          <p:nvPr/>
        </p:nvCxnSpPr>
        <p:spPr>
          <a:xfrm rot="5400000" flipH="1" flipV="1">
            <a:off x="-304799" y="3657600"/>
            <a:ext cx="38100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600200" y="5562600"/>
            <a:ext cx="5715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1600200" y="3886200"/>
            <a:ext cx="5943600" cy="1219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1600200" y="2362200"/>
            <a:ext cx="6019800" cy="2438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1600200" y="1676400"/>
            <a:ext cx="5943600" cy="2438400"/>
          </a:xfrm>
          <a:prstGeom prst="line">
            <a:avLst/>
          </a:prstGeom>
        </p:spPr>
        <p:style>
          <a:lnRef idx="1">
            <a:schemeClr val="accent1"/>
          </a:lnRef>
          <a:fillRef idx="0">
            <a:schemeClr val="accent1"/>
          </a:fillRef>
          <a:effectRef idx="0">
            <a:schemeClr val="accent1"/>
          </a:effectRef>
          <a:fontRef idx="minor">
            <a:schemeClr val="tx1"/>
          </a:fontRef>
        </p:style>
      </p:cxnSp>
      <p:sp>
        <p:nvSpPr>
          <p:cNvPr id="47114" name="TextBox 16"/>
          <p:cNvSpPr txBox="1">
            <a:spLocks noChangeArrowheads="1"/>
          </p:cNvSpPr>
          <p:nvPr/>
        </p:nvSpPr>
        <p:spPr bwMode="auto">
          <a:xfrm>
            <a:off x="6248400" y="3578225"/>
            <a:ext cx="2057400" cy="307975"/>
          </a:xfrm>
          <a:prstGeom prst="rect">
            <a:avLst/>
          </a:prstGeom>
          <a:noFill/>
          <a:ln w="9525">
            <a:noFill/>
            <a:miter lim="800000"/>
            <a:headEnd/>
            <a:tailEnd/>
          </a:ln>
        </p:spPr>
        <p:txBody>
          <a:bodyPr>
            <a:spAutoFit/>
          </a:bodyPr>
          <a:lstStyle/>
          <a:p>
            <a:r>
              <a:rPr lang="en-US" sz="1400"/>
              <a:t>white female managers</a:t>
            </a:r>
          </a:p>
        </p:txBody>
      </p:sp>
      <p:sp>
        <p:nvSpPr>
          <p:cNvPr id="47115" name="TextBox 17"/>
          <p:cNvSpPr txBox="1">
            <a:spLocks noChangeArrowheads="1"/>
          </p:cNvSpPr>
          <p:nvPr/>
        </p:nvSpPr>
        <p:spPr bwMode="auto">
          <a:xfrm>
            <a:off x="6705600" y="2057400"/>
            <a:ext cx="1981200" cy="304800"/>
          </a:xfrm>
          <a:prstGeom prst="rect">
            <a:avLst/>
          </a:prstGeom>
          <a:noFill/>
          <a:ln w="9525">
            <a:noFill/>
            <a:miter lim="800000"/>
            <a:headEnd/>
            <a:tailEnd/>
          </a:ln>
        </p:spPr>
        <p:txBody>
          <a:bodyPr>
            <a:spAutoFit/>
          </a:bodyPr>
          <a:lstStyle/>
          <a:p>
            <a:r>
              <a:rPr lang="en-US" sz="1400"/>
              <a:t>black male managers</a:t>
            </a:r>
          </a:p>
        </p:txBody>
      </p:sp>
      <p:sp>
        <p:nvSpPr>
          <p:cNvPr id="47116" name="TextBox 18"/>
          <p:cNvSpPr txBox="1">
            <a:spLocks noChangeArrowheads="1"/>
          </p:cNvSpPr>
          <p:nvPr/>
        </p:nvSpPr>
        <p:spPr bwMode="auto">
          <a:xfrm>
            <a:off x="6611938" y="1371600"/>
            <a:ext cx="1770062" cy="304800"/>
          </a:xfrm>
          <a:prstGeom prst="rect">
            <a:avLst/>
          </a:prstGeom>
          <a:noFill/>
          <a:ln w="9525">
            <a:noFill/>
            <a:miter lim="800000"/>
            <a:headEnd/>
            <a:tailEnd/>
          </a:ln>
        </p:spPr>
        <p:txBody>
          <a:bodyPr wrap="none">
            <a:spAutoFit/>
          </a:bodyPr>
          <a:lstStyle/>
          <a:p>
            <a:r>
              <a:rPr lang="en-US" sz="1400"/>
              <a:t>white male mangers</a:t>
            </a:r>
          </a:p>
        </p:txBody>
      </p:sp>
      <p:sp>
        <p:nvSpPr>
          <p:cNvPr id="47117" name="TextBox 19"/>
          <p:cNvSpPr txBox="1">
            <a:spLocks noChangeArrowheads="1"/>
          </p:cNvSpPr>
          <p:nvPr/>
        </p:nvSpPr>
        <p:spPr bwMode="auto">
          <a:xfrm>
            <a:off x="1185863" y="5438775"/>
            <a:ext cx="414337" cy="276225"/>
          </a:xfrm>
          <a:prstGeom prst="rect">
            <a:avLst/>
          </a:prstGeom>
          <a:noFill/>
          <a:ln w="9525">
            <a:noFill/>
            <a:miter lim="800000"/>
            <a:headEnd/>
            <a:tailEnd/>
          </a:ln>
        </p:spPr>
        <p:txBody>
          <a:bodyPr wrap="none">
            <a:spAutoFit/>
          </a:bodyPr>
          <a:lstStyle/>
          <a:p>
            <a:r>
              <a:rPr lang="en-US" sz="1200"/>
              <a:t>low</a:t>
            </a:r>
          </a:p>
        </p:txBody>
      </p:sp>
      <p:sp>
        <p:nvSpPr>
          <p:cNvPr id="47118" name="TextBox 20"/>
          <p:cNvSpPr txBox="1">
            <a:spLocks noChangeArrowheads="1"/>
          </p:cNvSpPr>
          <p:nvPr/>
        </p:nvSpPr>
        <p:spPr bwMode="auto">
          <a:xfrm>
            <a:off x="1143000" y="1600200"/>
            <a:ext cx="473075" cy="276225"/>
          </a:xfrm>
          <a:prstGeom prst="rect">
            <a:avLst/>
          </a:prstGeom>
          <a:noFill/>
          <a:ln w="9525">
            <a:noFill/>
            <a:miter lim="800000"/>
            <a:headEnd/>
            <a:tailEnd/>
          </a:ln>
        </p:spPr>
        <p:txBody>
          <a:bodyPr wrap="none">
            <a:spAutoFit/>
          </a:bodyPr>
          <a:lstStyle/>
          <a:p>
            <a:r>
              <a:rPr lang="en-US" sz="1200"/>
              <a:t>high</a:t>
            </a:r>
          </a:p>
        </p:txBody>
      </p:sp>
      <p:sp>
        <p:nvSpPr>
          <p:cNvPr id="47119" name="TextBox 21"/>
          <p:cNvSpPr txBox="1">
            <a:spLocks noChangeArrowheads="1"/>
          </p:cNvSpPr>
          <p:nvPr/>
        </p:nvSpPr>
        <p:spPr bwMode="auto">
          <a:xfrm>
            <a:off x="7053263" y="5514975"/>
            <a:ext cx="473075" cy="276225"/>
          </a:xfrm>
          <a:prstGeom prst="rect">
            <a:avLst/>
          </a:prstGeom>
          <a:noFill/>
          <a:ln w="9525">
            <a:noFill/>
            <a:miter lim="800000"/>
            <a:headEnd/>
            <a:tailEnd/>
          </a:ln>
        </p:spPr>
        <p:txBody>
          <a:bodyPr wrap="none">
            <a:spAutoFit/>
          </a:bodyPr>
          <a:lstStyle/>
          <a:p>
            <a:r>
              <a:rPr lang="en-US" sz="1200"/>
              <a:t>high</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p:cNvPicPr>
            <a:picLocks noChangeAspect="1" noChangeArrowheads="1"/>
          </p:cNvPicPr>
          <p:nvPr/>
        </p:nvPicPr>
        <p:blipFill>
          <a:blip r:embed="rId2" cstate="print">
            <a:lum bright="-52000" contrast="60000"/>
          </a:blip>
          <a:srcRect/>
          <a:stretch>
            <a:fillRect/>
          </a:stretch>
        </p:blipFill>
        <p:spPr bwMode="auto">
          <a:xfrm>
            <a:off x="76200" y="457200"/>
            <a:ext cx="8991600" cy="594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idx="4294967295"/>
          </p:nvPr>
        </p:nvSpPr>
        <p:spPr/>
        <p:txBody>
          <a:bodyPr/>
          <a:lstStyle/>
          <a:p>
            <a:r>
              <a:rPr lang="en-US" smtClean="0"/>
              <a:t>Erik Olin Wright (1997)</a:t>
            </a:r>
          </a:p>
        </p:txBody>
      </p:sp>
      <p:sp>
        <p:nvSpPr>
          <p:cNvPr id="56323" name="Rectangle 3"/>
          <p:cNvSpPr>
            <a:spLocks noGrp="1"/>
          </p:cNvSpPr>
          <p:nvPr>
            <p:ph type="body" idx="4294967295"/>
          </p:nvPr>
        </p:nvSpPr>
        <p:spPr>
          <a:xfrm>
            <a:off x="457200" y="1295400"/>
            <a:ext cx="8229600" cy="4830763"/>
          </a:xfrm>
        </p:spPr>
        <p:txBody>
          <a:bodyPr/>
          <a:lstStyle/>
          <a:p>
            <a:r>
              <a:rPr lang="en-US" smtClean="0"/>
              <a:t>women have access to managerial and professional positions</a:t>
            </a:r>
          </a:p>
          <a:p>
            <a:r>
              <a:rPr lang="en-US" smtClean="0"/>
              <a:t>but don't earn as much as comparable men</a:t>
            </a:r>
          </a:p>
          <a:p>
            <a:r>
              <a:rPr lang="en-US" smtClean="0"/>
              <a:t>compared to black men, more self-employed, expert workers, and unskilled workers; less skilled workers and expert managers</a:t>
            </a:r>
          </a:p>
          <a:p>
            <a:r>
              <a:rPr lang="en-US" smtClean="0"/>
              <a:t>most women are unskilled workers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ChangeArrowheads="1"/>
          </p:cNvSpPr>
          <p:nvPr>
            <p:ph type="title"/>
          </p:nvPr>
        </p:nvSpPr>
        <p:spPr/>
        <p:txBody>
          <a:bodyPr/>
          <a:lstStyle/>
          <a:p>
            <a:r>
              <a:rPr lang="en-US" sz="2400" b="1" dirty="0">
                <a:latin typeface="Times New Roman" pitchFamily="18" charset="0"/>
              </a:rPr>
              <a:t>Table </a:t>
            </a:r>
            <a:r>
              <a:rPr lang="en-US" sz="2400" b="1" dirty="0" smtClean="0">
                <a:latin typeface="Times New Roman" pitchFamily="18" charset="0"/>
              </a:rPr>
              <a:t>1.Wright’s </a:t>
            </a:r>
            <a:r>
              <a:rPr lang="en-US" sz="2400" b="1" dirty="0">
                <a:latin typeface="Times New Roman" pitchFamily="18" charset="0"/>
              </a:rPr>
              <a:t>Class Categories by Race and Sex </a:t>
            </a:r>
            <a:r>
              <a:rPr lang="en-US" sz="2400" b="1" dirty="0" smtClean="0">
                <a:latin typeface="Times New Roman" pitchFamily="18" charset="0"/>
              </a:rPr>
              <a:t>(Wright 1997, </a:t>
            </a:r>
            <a:r>
              <a:rPr lang="en-US" sz="2400" b="1" dirty="0">
                <a:latin typeface="Times New Roman" pitchFamily="18" charset="0"/>
              </a:rPr>
              <a:t>p. </a:t>
            </a:r>
            <a:r>
              <a:rPr lang="en-US" sz="2400" b="1" dirty="0" smtClean="0">
                <a:latin typeface="Times New Roman" pitchFamily="18" charset="0"/>
              </a:rPr>
              <a:t>68) </a:t>
            </a:r>
            <a:endParaRPr lang="en-US" sz="2400" b="1" dirty="0">
              <a:latin typeface="Times New Roman" pitchFamily="18" charset="0"/>
            </a:endParaRPr>
          </a:p>
        </p:txBody>
      </p:sp>
      <p:graphicFrame>
        <p:nvGraphicFramePr>
          <p:cNvPr id="32918" name="Group 150"/>
          <p:cNvGraphicFramePr>
            <a:graphicFrameLocks noGrp="1"/>
          </p:cNvGraphicFramePr>
          <p:nvPr>
            <p:ph type="tbl" idx="1"/>
          </p:nvPr>
        </p:nvGraphicFramePr>
        <p:xfrm>
          <a:off x="685800" y="1441450"/>
          <a:ext cx="8229600" cy="5120640"/>
        </p:xfrm>
        <a:graphic>
          <a:graphicData uri="http://schemas.openxmlformats.org/drawingml/2006/table">
            <a:tbl>
              <a:tblPr/>
              <a:tblGrid>
                <a:gridCol w="1646238"/>
                <a:gridCol w="1646237"/>
                <a:gridCol w="1644650"/>
                <a:gridCol w="1646238"/>
                <a:gridCol w="1646237"/>
              </a:tblGrid>
              <a:tr h="3476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Class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White Males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White Females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Black Males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Black Females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Capitalist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0.7%</a:t>
                      </a:r>
                      <a:endParaRPr kumimoji="0" lang="en-US" sz="1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a:t>
                      </a:r>
                      <a:endParaRPr kumimoji="0" lang="en-US" sz="1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a:t>
                      </a:r>
                      <a:endParaRPr kumimoji="0" lang="en-US" sz="1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Small employer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8.2%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1.3%</a:t>
                      </a:r>
                      <a:endParaRPr kumimoji="0" lang="en-US" sz="1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Petit Bourgeois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3.6%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a:t>
                      </a:r>
                      <a:endParaRPr kumimoji="0" lang="en-US" sz="1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Tot Self Empl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17.6%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3.6%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1.3%</a:t>
                      </a:r>
                      <a:endParaRPr kumimoji="0" lang="en-US" sz="1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Expert Mgrs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a:t>
                      </a:r>
                      <a:endParaRPr kumimoji="0" lang="en-US" sz="1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Skilled Mgrs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5.7%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a:t>
                      </a:r>
                      <a:endParaRPr kumimoji="0" lang="en-US" sz="1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Unskilled Mgrs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6.3%</a:t>
                      </a:r>
                      <a:endParaRPr kumimoji="0" lang="en-US" sz="1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Expert Super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4.2%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1.7%</a:t>
                      </a:r>
                      <a:endParaRPr kumimoji="0" lang="en-US" sz="1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Skilled Super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7.9%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2.0%</a:t>
                      </a:r>
                      <a:endParaRPr kumimoji="0" lang="en-US" sz="1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Unskilled Supr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4.6%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7.7%</a:t>
                      </a:r>
                      <a:endParaRPr kumimoji="0" lang="en-US" sz="1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Experts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1.8%</a:t>
                      </a:r>
                      <a:endParaRPr kumimoji="0" lang="en-US" sz="1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Skilled Worker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10.9%</a:t>
                      </a:r>
                      <a:endParaRPr kumimoji="0" lang="en-US" sz="1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Unskilled Wkr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28.2%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47.7%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68.4%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Grp="1" noChangeArrowheads="1"/>
          </p:cNvSpPr>
          <p:nvPr>
            <p:ph type="title"/>
          </p:nvPr>
        </p:nvSpPr>
        <p:spPr/>
        <p:txBody>
          <a:bodyPr/>
          <a:lstStyle/>
          <a:p>
            <a:r>
              <a:rPr lang="en-US" sz="2400" dirty="0">
                <a:latin typeface="Times New Roman" pitchFamily="18" charset="0"/>
              </a:rPr>
              <a:t>Table </a:t>
            </a:r>
            <a:r>
              <a:rPr lang="en-US" sz="2400" dirty="0" smtClean="0">
                <a:latin typeface="Times New Roman" pitchFamily="18" charset="0"/>
              </a:rPr>
              <a:t>2. </a:t>
            </a:r>
            <a:r>
              <a:rPr lang="en-US" sz="2400" dirty="0">
                <a:latin typeface="Times New Roman" pitchFamily="18" charset="0"/>
              </a:rPr>
              <a:t>Comparative Data on Males and Females in Management Positions </a:t>
            </a:r>
            <a:r>
              <a:rPr lang="en-US" sz="2400" dirty="0" smtClean="0">
                <a:latin typeface="Times New Roman" pitchFamily="18" charset="0"/>
              </a:rPr>
              <a:t>(Wright 1997, p. 337)</a:t>
            </a:r>
            <a:endParaRPr lang="en-US" sz="2400" dirty="0">
              <a:latin typeface="Times New Roman" pitchFamily="18" charset="0"/>
            </a:endParaRPr>
          </a:p>
        </p:txBody>
      </p:sp>
      <p:graphicFrame>
        <p:nvGraphicFramePr>
          <p:cNvPr id="34999" name="Group 183"/>
          <p:cNvGraphicFramePr>
            <a:graphicFrameLocks noGrp="1"/>
          </p:cNvGraphicFramePr>
          <p:nvPr>
            <p:ph type="tbl" idx="1"/>
          </p:nvPr>
        </p:nvGraphicFramePr>
        <p:xfrm>
          <a:off x="457200" y="1870075"/>
          <a:ext cx="8229600" cy="4073529"/>
        </p:xfrm>
        <a:graphic>
          <a:graphicData uri="http://schemas.openxmlformats.org/drawingml/2006/table">
            <a:tbl>
              <a:tblPr/>
              <a:tblGrid>
                <a:gridCol w="633413"/>
                <a:gridCol w="633412"/>
                <a:gridCol w="631825"/>
                <a:gridCol w="633413"/>
                <a:gridCol w="633412"/>
                <a:gridCol w="633413"/>
                <a:gridCol w="631825"/>
                <a:gridCol w="633412"/>
                <a:gridCol w="633413"/>
                <a:gridCol w="633412"/>
                <a:gridCol w="631825"/>
                <a:gridCol w="633413"/>
                <a:gridCol w="633412"/>
              </a:tblGrid>
              <a:tr h="452438">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Top Mgr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Upper Mgr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Mid Mgr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Low Mgr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Supervisor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Non Mgr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452438">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5.7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3.6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62.4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74.1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AU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8.7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4.1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30.3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29.1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49.6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60.1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4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UK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61.3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77.6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CA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5.2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5.4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18.9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64.6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81.2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SW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6.2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65.9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83.7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NR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60.6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89.3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JP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37.2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53.0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96.5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p:cNvSpPr>
          <p:nvPr>
            <p:ph type="title"/>
          </p:nvPr>
        </p:nvSpPr>
        <p:spPr>
          <a:xfrm>
            <a:off x="457200" y="274638"/>
            <a:ext cx="8229600" cy="868362"/>
          </a:xfrm>
        </p:spPr>
        <p:txBody>
          <a:bodyPr/>
          <a:lstStyle/>
          <a:p>
            <a:r>
              <a:rPr lang="en-US" sz="3600" smtClean="0"/>
              <a:t>Tilly, </a:t>
            </a:r>
            <a:r>
              <a:rPr lang="en-US" sz="3600" i="1" smtClean="0"/>
              <a:t>Durable Inequality </a:t>
            </a:r>
            <a:r>
              <a:rPr lang="en-US" sz="3600" smtClean="0"/>
              <a:t>(1998)</a:t>
            </a:r>
          </a:p>
        </p:txBody>
      </p:sp>
      <p:sp>
        <p:nvSpPr>
          <p:cNvPr id="59395" name="Rectangle 3"/>
          <p:cNvSpPr>
            <a:spLocks noGrp="1"/>
          </p:cNvSpPr>
          <p:nvPr>
            <p:ph type="body" idx="1"/>
          </p:nvPr>
        </p:nvSpPr>
        <p:spPr/>
        <p:txBody>
          <a:bodyPr/>
          <a:lstStyle/>
          <a:p>
            <a:r>
              <a:rPr lang="en-US" sz="2400" b="1" i="1" smtClean="0"/>
              <a:t>Categorical Inequality</a:t>
            </a:r>
            <a:r>
              <a:rPr lang="en-US" sz="2400" smtClean="0"/>
              <a:t>: unequal relations between mutually exclusive categories of individuals: "black/white, male/female, married/unmarried, and citizen/noncitizen" (p. 8).</a:t>
            </a:r>
          </a:p>
          <a:p>
            <a:r>
              <a:rPr lang="en-US" sz="2400" smtClean="0"/>
              <a:t>relationships rather than positions or distribution of resources</a:t>
            </a:r>
          </a:p>
          <a:p>
            <a:r>
              <a:rPr lang="en-US" sz="2400" b="1" i="1" smtClean="0"/>
              <a:t>Exploitation</a:t>
            </a:r>
            <a:r>
              <a:rPr lang="en-US" sz="2400" smtClean="0"/>
              <a:t>: derriving profit or benefit from relations through which "powerful, connected people command resources from which they draw significantly increased returns by coordinating the efforts of outsiders whom they exclude from the full value added by that effort" (p. 10).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a:xfrm>
            <a:off x="457200" y="274638"/>
            <a:ext cx="8229600" cy="868362"/>
          </a:xfrm>
        </p:spPr>
        <p:txBody>
          <a:bodyPr/>
          <a:lstStyle/>
          <a:p>
            <a:r>
              <a:rPr lang="en-US" sz="3600" smtClean="0"/>
              <a:t>Tilly (cont)</a:t>
            </a:r>
          </a:p>
        </p:txBody>
      </p:sp>
      <p:sp>
        <p:nvSpPr>
          <p:cNvPr id="60419" name="Rectangle 3"/>
          <p:cNvSpPr>
            <a:spLocks noGrp="1"/>
          </p:cNvSpPr>
          <p:nvPr>
            <p:ph type="body" idx="1"/>
          </p:nvPr>
        </p:nvSpPr>
        <p:spPr>
          <a:xfrm>
            <a:off x="457200" y="1371600"/>
            <a:ext cx="8229600" cy="4800600"/>
          </a:xfrm>
        </p:spPr>
        <p:txBody>
          <a:bodyPr/>
          <a:lstStyle/>
          <a:p>
            <a:r>
              <a:rPr lang="en-US" sz="2400" b="1" i="1" smtClean="0">
                <a:latin typeface="Times New Roman" pitchFamily="18" charset="0"/>
              </a:rPr>
              <a:t>Opportunity Hoarding</a:t>
            </a:r>
            <a:r>
              <a:rPr lang="en-US" sz="2400" smtClean="0">
                <a:latin typeface="Times New Roman" pitchFamily="18" charset="0"/>
              </a:rPr>
              <a:t>: limiting access to the potentially profitable: means through which "members of a categorically bounded network acquire access to a resource that is valuable, renewable, subject to monopoly, supportive of network activities, and enhanced by the network's modus operandi" (p.10).</a:t>
            </a:r>
          </a:p>
          <a:p>
            <a:r>
              <a:rPr lang="en-US" sz="2400" smtClean="0">
                <a:latin typeface="Times New Roman" pitchFamily="18" charset="0"/>
              </a:rPr>
              <a:t>Tilly argues that familiar and enduring relations of social inequality, including </a:t>
            </a:r>
            <a:r>
              <a:rPr lang="en-US" sz="2400" smtClean="0"/>
              <a:t>“</a:t>
            </a:r>
            <a:r>
              <a:rPr lang="en-US" sz="2400" smtClean="0">
                <a:latin typeface="Times New Roman" pitchFamily="18" charset="0"/>
              </a:rPr>
              <a:t>class, gender, race, ethnicity</a:t>
            </a:r>
            <a:r>
              <a:rPr lang="en-US" sz="2400" smtClean="0"/>
              <a:t>”</a:t>
            </a:r>
            <a:r>
              <a:rPr lang="en-US" sz="2400" smtClean="0">
                <a:latin typeface="Times New Roman" pitchFamily="18" charset="0"/>
              </a:rPr>
              <a:t> (p. 4), although qualitatively different, are established through "exploitation" and "opportunity hoarding" and then generalized through "</a:t>
            </a:r>
            <a:r>
              <a:rPr lang="en-US" sz="2400" b="1" smtClean="0">
                <a:latin typeface="Times New Roman" pitchFamily="18" charset="0"/>
              </a:rPr>
              <a:t>emulation</a:t>
            </a:r>
            <a:r>
              <a:rPr lang="en-US" sz="2400" smtClean="0">
                <a:latin typeface="Times New Roman" pitchFamily="18" charset="0"/>
              </a:rPr>
              <a:t>" and institutionalized through "</a:t>
            </a:r>
            <a:r>
              <a:rPr lang="en-US" sz="2400" b="1" smtClean="0">
                <a:latin typeface="Times New Roman" pitchFamily="18" charset="0"/>
              </a:rPr>
              <a:t>adaptation</a:t>
            </a:r>
            <a:r>
              <a:rPr lang="en-US" sz="2400" smtClean="0">
                <a:latin typeface="Times New Roman" pitchFamily="18" charset="0"/>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p:nvPr>
        </p:nvSpPr>
        <p:spPr>
          <a:xfrm>
            <a:off x="457200" y="457200"/>
            <a:ext cx="8229600" cy="1143000"/>
          </a:xfrm>
        </p:spPr>
        <p:txBody>
          <a:bodyPr/>
          <a:lstStyle/>
          <a:p>
            <a:r>
              <a:rPr lang="en-US" sz="2400" smtClean="0">
                <a:latin typeface="Times New Roman" pitchFamily="18" charset="0"/>
              </a:rPr>
              <a:t>Applying Tilly to the Analysis of Class, Race, and Gender Inequality (Hogan 2001)</a:t>
            </a:r>
          </a:p>
        </p:txBody>
      </p:sp>
      <p:sp>
        <p:nvSpPr>
          <p:cNvPr id="61443" name="Text Box 33"/>
          <p:cNvSpPr txBox="1">
            <a:spLocks noChangeArrowheads="1"/>
          </p:cNvSpPr>
          <p:nvPr/>
        </p:nvSpPr>
        <p:spPr bwMode="auto">
          <a:xfrm>
            <a:off x="685800" y="1873250"/>
            <a:ext cx="8077200" cy="641350"/>
          </a:xfrm>
          <a:prstGeom prst="rect">
            <a:avLst/>
          </a:prstGeom>
          <a:noFill/>
          <a:ln w="9525">
            <a:noFill/>
            <a:miter lim="800000"/>
            <a:headEnd/>
            <a:tailEnd/>
          </a:ln>
        </p:spPr>
        <p:txBody>
          <a:bodyPr>
            <a:spAutoFit/>
          </a:bodyPr>
          <a:lstStyle/>
          <a:p>
            <a:pPr algn="ctr"/>
            <a:r>
              <a:rPr lang="en-US"/>
              <a:t>Class, Race, Gender, and Patronage Relations Distinguished by Mechanism of Surplus Appropriation and Locus of Relations</a:t>
            </a:r>
          </a:p>
        </p:txBody>
      </p:sp>
      <p:graphicFrame>
        <p:nvGraphicFramePr>
          <p:cNvPr id="55557" name="Group 261"/>
          <p:cNvGraphicFramePr>
            <a:graphicFrameLocks noGrp="1"/>
          </p:cNvGraphicFramePr>
          <p:nvPr/>
        </p:nvGraphicFramePr>
        <p:xfrm>
          <a:off x="1524000" y="2794000"/>
          <a:ext cx="6096000" cy="3288411"/>
        </p:xfrm>
        <a:graphic>
          <a:graphicData uri="http://schemas.openxmlformats.org/drawingml/2006/table">
            <a:tbl>
              <a:tblPr/>
              <a:tblGrid>
                <a:gridCol w="2032000"/>
                <a:gridCol w="2032000"/>
                <a:gridCol w="2032000"/>
              </a:tblGrid>
              <a:tr h="315913">
                <a:tc row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smtClean="0">
                          <a:ln>
                            <a:noFill/>
                          </a:ln>
                          <a:solidFill>
                            <a:schemeClr val="tx1"/>
                          </a:solidFill>
                          <a:effectLst/>
                          <a:latin typeface="Cambria" pitchFamily="18" charset="0"/>
                        </a:rPr>
                        <a:t>Locus</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smtClean="0">
                          <a:ln>
                            <a:noFill/>
                          </a:ln>
                          <a:solidFill>
                            <a:schemeClr val="tx1"/>
                          </a:solidFill>
                          <a:effectLst/>
                          <a:latin typeface="Cambria" pitchFamily="18" charset="0"/>
                        </a:rPr>
                        <a:t>of</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smtClean="0">
                          <a:ln>
                            <a:noFill/>
                          </a:ln>
                          <a:solidFill>
                            <a:schemeClr val="tx1"/>
                          </a:solidFill>
                          <a:effectLst/>
                          <a:latin typeface="Cambria" pitchFamily="18" charset="0"/>
                        </a:rPr>
                        <a:t>Relations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smtClean="0">
                          <a:ln>
                            <a:noFill/>
                          </a:ln>
                          <a:solidFill>
                            <a:schemeClr val="tx1"/>
                          </a:solidFill>
                          <a:effectLst/>
                          <a:latin typeface="Cambria" pitchFamily="18" charset="0"/>
                        </a:rPr>
                        <a:t>Mechanism of Surplus Appropriation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650875">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endParaRPr kumimoji="0" lang="en-US" sz="1800" b="0" i="0" u="sng" strike="noStrike" cap="none" normalizeH="0" baseline="0" smtClean="0">
                        <a:ln>
                          <a:noFill/>
                        </a:ln>
                        <a:solidFill>
                          <a:schemeClr val="tx1"/>
                        </a:solidFill>
                        <a:effectLst/>
                        <a:latin typeface="Cambria" pitchFamily="18" charset="0"/>
                      </a:endParaRPr>
                    </a:p>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0" lang="en-US" sz="1800" b="0" i="0" u="sng" strike="noStrike" cap="none" normalizeH="0" baseline="0" smtClean="0">
                          <a:ln>
                            <a:noFill/>
                          </a:ln>
                          <a:solidFill>
                            <a:schemeClr val="tx1"/>
                          </a:solidFill>
                          <a:effectLst/>
                          <a:latin typeface="Cambria" pitchFamily="18" charset="0"/>
                        </a:rPr>
                        <a:t>Exploitation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sng" strike="noStrike" cap="none" normalizeH="0" baseline="0" smtClean="0">
                          <a:ln>
                            <a:noFill/>
                          </a:ln>
                          <a:solidFill>
                            <a:schemeClr val="tx1"/>
                          </a:solidFill>
                          <a:effectLst/>
                          <a:latin typeface="Cambria" pitchFamily="18" charset="0"/>
                        </a:rPr>
                        <a:t>Opportunity</a:t>
                      </a:r>
                    </a:p>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0" lang="en-US" sz="1800" b="0" i="0" u="sng" strike="noStrike" cap="none" normalizeH="0" baseline="0" smtClean="0">
                          <a:ln>
                            <a:noFill/>
                          </a:ln>
                          <a:solidFill>
                            <a:schemeClr val="tx1"/>
                          </a:solidFill>
                          <a:effectLst/>
                          <a:latin typeface="Cambria" pitchFamily="18" charset="0"/>
                        </a:rPr>
                        <a:t>Hoarding</a:t>
                      </a:r>
                      <a:endParaRPr kumimoji="0" lang="en-US" sz="2800" b="0" i="0" u="none" strike="noStrike" cap="none" normalizeH="0" baseline="0" smtClean="0">
                        <a:ln>
                          <a:noFill/>
                        </a:ln>
                        <a:solidFill>
                          <a:schemeClr val="tx1"/>
                        </a:solidFill>
                        <a:effectLst/>
                        <a:latin typeface="Cambri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57275">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1800" b="0" i="0" u="sng" strike="noStrike" cap="none" normalizeH="0" baseline="0" smtClean="0">
                        <a:ln>
                          <a:noFill/>
                        </a:ln>
                        <a:solidFill>
                          <a:schemeClr val="tx1"/>
                        </a:solidFill>
                        <a:effectLst/>
                        <a:latin typeface="Cambria" pitchFamily="18" charset="0"/>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sng" strike="noStrike" cap="none" normalizeH="0" baseline="0" smtClean="0">
                          <a:ln>
                            <a:noFill/>
                          </a:ln>
                          <a:solidFill>
                            <a:schemeClr val="tx1"/>
                          </a:solidFill>
                          <a:effectLst/>
                          <a:latin typeface="Cambria" pitchFamily="18" charset="0"/>
                        </a:rPr>
                        <a:t>Production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1800" b="0" i="0" u="none" strike="noStrike" cap="none" normalizeH="0" baseline="0" smtClean="0">
                        <a:ln>
                          <a:noFill/>
                        </a:ln>
                        <a:solidFill>
                          <a:schemeClr val="tx1"/>
                        </a:solidFill>
                        <a:effectLst/>
                        <a:latin typeface="Cambria" pitchFamily="18" charset="0"/>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none" strike="noStrike" cap="none" normalizeH="0" baseline="0" smtClean="0">
                          <a:ln>
                            <a:noFill/>
                          </a:ln>
                          <a:solidFill>
                            <a:schemeClr val="tx1"/>
                          </a:solidFill>
                          <a:effectLst/>
                          <a:latin typeface="Cambria" pitchFamily="18" charset="0"/>
                        </a:rPr>
                        <a:t>Class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1800" b="0" i="0" u="none" strike="noStrike" cap="none" normalizeH="0" baseline="0" smtClean="0">
                        <a:ln>
                          <a:noFill/>
                        </a:ln>
                        <a:solidFill>
                          <a:schemeClr val="tx1"/>
                        </a:solidFill>
                        <a:effectLst/>
                        <a:latin typeface="Cambria" pitchFamily="18" charset="0"/>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none" strike="noStrike" cap="none" normalizeH="0" baseline="0" smtClean="0">
                          <a:ln>
                            <a:noFill/>
                          </a:ln>
                          <a:solidFill>
                            <a:schemeClr val="tx1"/>
                          </a:solidFill>
                          <a:effectLst/>
                          <a:latin typeface="Cambria" pitchFamily="18" charset="0"/>
                        </a:rPr>
                        <a:t>Patronage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915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1800" b="0" i="0" u="sng" strike="noStrike" cap="none" normalizeH="0" baseline="0" smtClean="0">
                        <a:ln>
                          <a:noFill/>
                        </a:ln>
                        <a:solidFill>
                          <a:schemeClr val="tx1"/>
                        </a:solidFill>
                        <a:effectLst/>
                        <a:latin typeface="Cambria" pitchFamily="18" charset="0"/>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sng" strike="noStrike" cap="none" normalizeH="0" baseline="0" smtClean="0">
                          <a:ln>
                            <a:noFill/>
                          </a:ln>
                          <a:solidFill>
                            <a:schemeClr val="tx1"/>
                          </a:solidFill>
                          <a:effectLst/>
                          <a:latin typeface="Cambria" pitchFamily="18" charset="0"/>
                        </a:rPr>
                        <a:t>Reproduction</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800" b="0" i="0" u="none" strike="noStrike" cap="none" normalizeH="0" baseline="0" smtClean="0">
                        <a:ln>
                          <a:noFill/>
                        </a:ln>
                        <a:solidFill>
                          <a:schemeClr val="tx1"/>
                        </a:solidFill>
                        <a:effectLst/>
                        <a:latin typeface="Cambri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1800" b="0" i="0" u="none" strike="noStrike" cap="none" normalizeH="0" baseline="0" smtClean="0">
                        <a:ln>
                          <a:noFill/>
                        </a:ln>
                        <a:solidFill>
                          <a:schemeClr val="tx1"/>
                        </a:solidFill>
                        <a:effectLst/>
                        <a:latin typeface="Cambria" pitchFamily="18" charset="0"/>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none" strike="noStrike" cap="none" normalizeH="0" baseline="0" smtClean="0">
                          <a:ln>
                            <a:noFill/>
                          </a:ln>
                          <a:solidFill>
                            <a:schemeClr val="tx1"/>
                          </a:solidFill>
                          <a:effectLst/>
                          <a:latin typeface="Cambria" pitchFamily="18" charset="0"/>
                        </a:rPr>
                        <a:t>Gender</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1800" b="0" i="0" u="none" strike="noStrike" cap="none" normalizeH="0" baseline="0" smtClean="0">
                        <a:ln>
                          <a:noFill/>
                        </a:ln>
                        <a:solidFill>
                          <a:schemeClr val="tx1"/>
                        </a:solidFill>
                        <a:effectLst/>
                        <a:latin typeface="Cambri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1800" b="0" i="0" u="none" strike="noStrike" cap="none" normalizeH="0" baseline="0" smtClean="0">
                        <a:ln>
                          <a:noFill/>
                        </a:ln>
                        <a:solidFill>
                          <a:schemeClr val="tx1"/>
                        </a:solidFill>
                        <a:effectLst/>
                        <a:latin typeface="Cambria" pitchFamily="18" charset="0"/>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none" strike="noStrike" cap="none" normalizeH="0" baseline="0" smtClean="0">
                          <a:ln>
                            <a:noFill/>
                          </a:ln>
                          <a:solidFill>
                            <a:schemeClr val="tx1"/>
                          </a:solidFill>
                          <a:effectLst/>
                          <a:latin typeface="Cambria" pitchFamily="18" charset="0"/>
                        </a:rPr>
                        <a:t>Race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a:xfrm>
            <a:off x="457200" y="274638"/>
            <a:ext cx="8229600" cy="944562"/>
          </a:xfrm>
        </p:spPr>
        <p:txBody>
          <a:bodyPr/>
          <a:lstStyle/>
          <a:p>
            <a:r>
              <a:rPr lang="en-US" sz="3200" smtClean="0"/>
              <a:t>How Do We Explain Inequality?</a:t>
            </a:r>
          </a:p>
        </p:txBody>
      </p:sp>
      <p:sp>
        <p:nvSpPr>
          <p:cNvPr id="62467" name="Rectangle 3"/>
          <p:cNvSpPr>
            <a:spLocks noGrp="1"/>
          </p:cNvSpPr>
          <p:nvPr>
            <p:ph type="body" idx="1"/>
          </p:nvPr>
        </p:nvSpPr>
        <p:spPr>
          <a:xfrm>
            <a:off x="457200" y="1295400"/>
            <a:ext cx="8229600" cy="4525963"/>
          </a:xfrm>
        </p:spPr>
        <p:txBody>
          <a:bodyPr/>
          <a:lstStyle/>
          <a:p>
            <a:r>
              <a:rPr lang="en-US" sz="2400" smtClean="0">
                <a:latin typeface="Times New Roman" pitchFamily="18" charset="0"/>
              </a:rPr>
              <a:t>Functional</a:t>
            </a:r>
          </a:p>
          <a:p>
            <a:pPr lvl="1"/>
            <a:r>
              <a:rPr lang="en-US" sz="2400" smtClean="0">
                <a:latin typeface="Times New Roman" pitchFamily="18" charset="0"/>
              </a:rPr>
              <a:t>necessary but variable</a:t>
            </a:r>
          </a:p>
          <a:p>
            <a:pPr lvl="2"/>
            <a:r>
              <a:rPr lang="en-US" smtClean="0">
                <a:latin typeface="Times New Roman" pitchFamily="18" charset="0"/>
              </a:rPr>
              <a:t>ascribed/inherited</a:t>
            </a:r>
          </a:p>
          <a:p>
            <a:pPr lvl="2"/>
            <a:r>
              <a:rPr lang="en-US" smtClean="0">
                <a:latin typeface="Times New Roman" pitchFamily="18" charset="0"/>
              </a:rPr>
              <a:t>achieved</a:t>
            </a:r>
          </a:p>
          <a:p>
            <a:pPr lvl="2"/>
            <a:r>
              <a:rPr lang="en-US" smtClean="0">
                <a:latin typeface="Times New Roman" pitchFamily="18" charset="0"/>
              </a:rPr>
              <a:t>status attainment</a:t>
            </a:r>
          </a:p>
          <a:p>
            <a:r>
              <a:rPr lang="en-US" sz="2400" smtClean="0">
                <a:latin typeface="Times New Roman" pitchFamily="18" charset="0"/>
              </a:rPr>
              <a:t>Weberian/Labor market</a:t>
            </a:r>
          </a:p>
          <a:p>
            <a:pPr lvl="1"/>
            <a:r>
              <a:rPr lang="en-US" sz="2400" smtClean="0">
                <a:latin typeface="Times New Roman" pitchFamily="18" charset="0"/>
              </a:rPr>
              <a:t>inevitable but multi-faceted: class, status, party</a:t>
            </a:r>
          </a:p>
          <a:p>
            <a:pPr lvl="1"/>
            <a:r>
              <a:rPr lang="en-US" sz="2400" smtClean="0">
                <a:latin typeface="Times New Roman" pitchFamily="18" charset="0"/>
              </a:rPr>
              <a:t>unequal distribution of resources</a:t>
            </a:r>
          </a:p>
          <a:p>
            <a:pPr lvl="1"/>
            <a:r>
              <a:rPr lang="en-US" sz="2400" smtClean="0">
                <a:latin typeface="Times New Roman" pitchFamily="18" charset="0"/>
              </a:rPr>
              <a:t>competition and hoarding</a:t>
            </a:r>
          </a:p>
          <a:p>
            <a:pPr>
              <a:buFont typeface="Arial" charset="0"/>
              <a:buNone/>
            </a:pPr>
            <a:endParaRPr lang="en-US" sz="2400" smtClean="0">
              <a:latin typeface="Times New Roman" pitchFamily="18" charset="0"/>
            </a:endParaRPr>
          </a:p>
          <a:p>
            <a:endParaRPr lang="en-US" sz="2400" smtClean="0">
              <a:latin typeface="Times New Roman" pitchFamily="18" charset="0"/>
            </a:endParaRPr>
          </a:p>
          <a:p>
            <a:pPr lvl="2">
              <a:buFont typeface="Arial" charset="0"/>
              <a:buNone/>
            </a:pP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Wright So Famous?</a:t>
            </a:r>
            <a:endParaRPr lang="en-US" dirty="0"/>
          </a:p>
        </p:txBody>
      </p:sp>
      <p:sp>
        <p:nvSpPr>
          <p:cNvPr id="3" name="Content Placeholder 2"/>
          <p:cNvSpPr>
            <a:spLocks noGrp="1"/>
          </p:cNvSpPr>
          <p:nvPr>
            <p:ph idx="1"/>
          </p:nvPr>
        </p:nvSpPr>
        <p:spPr/>
        <p:txBody>
          <a:bodyPr>
            <a:normAutofit lnSpcReduction="10000"/>
          </a:bodyPr>
          <a:lstStyle/>
          <a:p>
            <a:r>
              <a:rPr lang="en-US" dirty="0" smtClean="0"/>
              <a:t>Within Marxism </a:t>
            </a:r>
            <a:r>
              <a:rPr lang="en-US" dirty="0" smtClean="0"/>
              <a:t>he </a:t>
            </a:r>
            <a:r>
              <a:rPr lang="en-US" dirty="0" smtClean="0"/>
              <a:t>represents the most marginal and suspect of specialties</a:t>
            </a:r>
          </a:p>
          <a:p>
            <a:pPr lvl="1"/>
            <a:r>
              <a:rPr lang="en-US" dirty="0" smtClean="0"/>
              <a:t>Structural, empirical, positivist</a:t>
            </a:r>
          </a:p>
          <a:p>
            <a:pPr lvl="1"/>
            <a:r>
              <a:rPr lang="en-US" dirty="0" smtClean="0"/>
              <a:t>Economic determinism</a:t>
            </a:r>
          </a:p>
          <a:p>
            <a:pPr lvl="1"/>
            <a:r>
              <a:rPr lang="en-US" dirty="0" smtClean="0"/>
              <a:t>Focused on class and exploitation</a:t>
            </a:r>
          </a:p>
          <a:p>
            <a:r>
              <a:rPr lang="en-US" dirty="0" smtClean="0"/>
              <a:t>Plus he is an American Marxist and a sociologist—an oxymoron?</a:t>
            </a:r>
          </a:p>
          <a:p>
            <a:r>
              <a:rPr lang="en-US" dirty="0" smtClean="0"/>
              <a:t>He fits American sociology better than </a:t>
            </a:r>
            <a:r>
              <a:rPr lang="en-US" dirty="0" smtClean="0"/>
              <a:t>Marxism	</a:t>
            </a:r>
            <a:endParaRPr lang="en-US" dirty="0" smtClean="0"/>
          </a:p>
          <a:p>
            <a:pPr lvl="1"/>
            <a:endParaRPr lang="en-US" dirty="0" smtClean="0"/>
          </a:p>
          <a:p>
            <a:pPr lvl="1"/>
            <a:endParaRPr lang="en-US" dirty="0" smtClean="0"/>
          </a:p>
          <a:p>
            <a:pPr lvl="1"/>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p:nvPr>
        </p:nvSpPr>
        <p:spPr/>
        <p:txBody>
          <a:bodyPr/>
          <a:lstStyle/>
          <a:p>
            <a:r>
              <a:rPr lang="en-US" sz="3200" smtClean="0"/>
              <a:t>How Do We Explain Inequality? (cont.)</a:t>
            </a:r>
          </a:p>
        </p:txBody>
      </p:sp>
      <p:sp>
        <p:nvSpPr>
          <p:cNvPr id="63491" name="Rectangle 3"/>
          <p:cNvSpPr>
            <a:spLocks noGrp="1"/>
          </p:cNvSpPr>
          <p:nvPr>
            <p:ph type="body" idx="1"/>
          </p:nvPr>
        </p:nvSpPr>
        <p:spPr/>
        <p:txBody>
          <a:bodyPr>
            <a:normAutofit lnSpcReduction="10000"/>
          </a:bodyPr>
          <a:lstStyle/>
          <a:p>
            <a:r>
              <a:rPr lang="en-US" sz="2400" dirty="0" smtClean="0">
                <a:latin typeface="Times New Roman" pitchFamily="18" charset="0"/>
              </a:rPr>
              <a:t>Marxist</a:t>
            </a:r>
          </a:p>
          <a:p>
            <a:pPr lvl="1"/>
            <a:r>
              <a:rPr lang="en-US" sz="2000" dirty="0" smtClean="0">
                <a:latin typeface="Times New Roman" pitchFamily="18" charset="0"/>
              </a:rPr>
              <a:t>imposed and unnecessary/unnatural</a:t>
            </a:r>
          </a:p>
          <a:p>
            <a:pPr lvl="2"/>
            <a:r>
              <a:rPr lang="en-US" sz="1800" dirty="0" smtClean="0">
                <a:latin typeface="Times New Roman" pitchFamily="18" charset="0"/>
              </a:rPr>
              <a:t>exploitation of labor</a:t>
            </a:r>
          </a:p>
          <a:p>
            <a:pPr lvl="2"/>
            <a:r>
              <a:rPr lang="en-US" sz="1800" dirty="0" smtClean="0">
                <a:latin typeface="Times New Roman" pitchFamily="18" charset="0"/>
              </a:rPr>
              <a:t>accumulation of capital </a:t>
            </a:r>
          </a:p>
          <a:p>
            <a:pPr lvl="1"/>
            <a:r>
              <a:rPr lang="en-US" sz="2000" dirty="0" smtClean="0">
                <a:latin typeface="Times New Roman" pitchFamily="18" charset="0"/>
              </a:rPr>
              <a:t>investment/accumulation</a:t>
            </a:r>
          </a:p>
          <a:p>
            <a:pPr lvl="2"/>
            <a:r>
              <a:rPr lang="en-US" sz="1800" dirty="0" smtClean="0">
                <a:latin typeface="Times New Roman" pitchFamily="18" charset="0"/>
              </a:rPr>
              <a:t>frontiers</a:t>
            </a:r>
          </a:p>
          <a:p>
            <a:pPr lvl="2"/>
            <a:r>
              <a:rPr lang="en-US" sz="1800" dirty="0" err="1" smtClean="0">
                <a:latin typeface="Times New Roman" pitchFamily="18" charset="0"/>
              </a:rPr>
              <a:t>Proletarianization</a:t>
            </a:r>
            <a:endParaRPr lang="en-US" sz="1800" dirty="0" smtClean="0">
              <a:latin typeface="Times New Roman" pitchFamily="18" charset="0"/>
            </a:endParaRPr>
          </a:p>
          <a:p>
            <a:pPr lvl="2"/>
            <a:endParaRPr lang="en-US" sz="1800" dirty="0" smtClean="0">
              <a:latin typeface="Times New Roman" pitchFamily="18" charset="0"/>
            </a:endParaRPr>
          </a:p>
          <a:p>
            <a:r>
              <a:rPr lang="en-US" sz="2400" dirty="0" err="1" smtClean="0">
                <a:latin typeface="Times New Roman" pitchFamily="18" charset="0"/>
              </a:rPr>
              <a:t>Tilly</a:t>
            </a:r>
            <a:r>
              <a:rPr lang="en-US" sz="2400" dirty="0" smtClean="0">
                <a:latin typeface="Times New Roman" pitchFamily="18" charset="0"/>
              </a:rPr>
              <a:t> offers synthesis or combination of </a:t>
            </a:r>
            <a:r>
              <a:rPr lang="en-US" sz="2400" dirty="0" err="1" smtClean="0">
                <a:latin typeface="Times New Roman" pitchFamily="18" charset="0"/>
              </a:rPr>
              <a:t>Weberian</a:t>
            </a:r>
            <a:r>
              <a:rPr lang="en-US" sz="2400" dirty="0" smtClean="0">
                <a:latin typeface="Times New Roman" pitchFamily="18" charset="0"/>
              </a:rPr>
              <a:t> and Marxist</a:t>
            </a:r>
          </a:p>
          <a:p>
            <a:endParaRPr lang="en-US" sz="2400" dirty="0" smtClean="0">
              <a:latin typeface="Times New Roman" pitchFamily="18" charset="0"/>
            </a:endParaRPr>
          </a:p>
          <a:p>
            <a:r>
              <a:rPr lang="en-US" sz="2400" dirty="0" smtClean="0">
                <a:latin typeface="Times New Roman" pitchFamily="18" charset="0"/>
              </a:rPr>
              <a:t>Hogan attempt to maintain Marxist perspective without adopting rational choice/analytical Marxism or avoiding creeping </a:t>
            </a:r>
            <a:r>
              <a:rPr lang="en-US" sz="2400" dirty="0" err="1" smtClean="0">
                <a:latin typeface="Times New Roman" pitchFamily="18" charset="0"/>
              </a:rPr>
              <a:t>Weberianism</a:t>
            </a:r>
            <a:endParaRPr lang="en-US" sz="2400" dirty="0" smtClean="0">
              <a:latin typeface="Times New Roman" pitchFamily="18" charset="0"/>
            </a:endParaRPr>
          </a:p>
          <a:p>
            <a:pPr>
              <a:buNone/>
            </a:pPr>
            <a:endParaRPr lang="en-US" sz="2400" dirty="0" smtClean="0">
              <a:latin typeface="Times New Roman" pitchFamily="18" charset="0"/>
            </a:endParaRPr>
          </a:p>
          <a:p>
            <a:pPr>
              <a:buNone/>
            </a:pPr>
            <a:endParaRPr lang="en-US" sz="2400" dirty="0" smtClean="0">
              <a:latin typeface="Times New Roman" pitchFamily="18" charset="0"/>
            </a:endParaRPr>
          </a:p>
          <a:p>
            <a:pPr lvl="1"/>
            <a:endParaRPr lang="en-US" sz="2000" dirty="0" smtClean="0">
              <a:latin typeface="Times New Roman" pitchFamily="18" charset="0"/>
            </a:endParaRPr>
          </a:p>
          <a:p>
            <a:pPr lvl="2">
              <a:buFont typeface="Arial" charset="0"/>
              <a:buNone/>
            </a:pPr>
            <a:endParaRPr lang="en-US" sz="1800" dirty="0" smtClean="0">
              <a:latin typeface="Times New Roman" pitchFamily="18" charset="0"/>
            </a:endParaRPr>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Wright Path</a:t>
            </a:r>
            <a:endParaRPr lang="en-US" dirty="0"/>
          </a:p>
        </p:txBody>
      </p:sp>
      <p:sp>
        <p:nvSpPr>
          <p:cNvPr id="3" name="Content Placeholder 2"/>
          <p:cNvSpPr>
            <a:spLocks noGrp="1"/>
          </p:cNvSpPr>
          <p:nvPr>
            <p:ph idx="1"/>
          </p:nvPr>
        </p:nvSpPr>
        <p:spPr/>
        <p:txBody>
          <a:bodyPr>
            <a:normAutofit lnSpcReduction="10000"/>
          </a:bodyPr>
          <a:lstStyle/>
          <a:p>
            <a:r>
              <a:rPr lang="en-US" dirty="0" smtClean="0"/>
              <a:t>1977: Wright and </a:t>
            </a:r>
            <a:r>
              <a:rPr lang="en-US" dirty="0" err="1" smtClean="0"/>
              <a:t>Perrone</a:t>
            </a:r>
            <a:r>
              <a:rPr lang="en-US" dirty="0" smtClean="0"/>
              <a:t>—authority</a:t>
            </a:r>
          </a:p>
          <a:p>
            <a:r>
              <a:rPr lang="en-US" dirty="0" smtClean="0"/>
              <a:t>1985: Classes</a:t>
            </a:r>
          </a:p>
          <a:p>
            <a:pPr lvl="1"/>
            <a:r>
              <a:rPr lang="en-US" dirty="0" smtClean="0"/>
              <a:t>Retreating from creeping </a:t>
            </a:r>
            <a:r>
              <a:rPr lang="en-US" dirty="0" err="1" smtClean="0"/>
              <a:t>Weberianism</a:t>
            </a:r>
            <a:endParaRPr lang="en-US" dirty="0" smtClean="0"/>
          </a:p>
          <a:p>
            <a:pPr lvl="1"/>
            <a:r>
              <a:rPr lang="en-US" dirty="0" smtClean="0"/>
              <a:t>No-nonsense </a:t>
            </a:r>
            <a:r>
              <a:rPr lang="en-US" dirty="0" smtClean="0"/>
              <a:t>Marxism</a:t>
            </a:r>
            <a:endParaRPr lang="en-US" dirty="0" smtClean="0"/>
          </a:p>
          <a:p>
            <a:pPr lvl="1"/>
            <a:r>
              <a:rPr lang="en-US" dirty="0" smtClean="0"/>
              <a:t>Real premises—epistemological and ontological purity</a:t>
            </a:r>
          </a:p>
          <a:p>
            <a:r>
              <a:rPr lang="en-US" dirty="0" smtClean="0"/>
              <a:t>1997: Class Counts</a:t>
            </a:r>
          </a:p>
          <a:p>
            <a:pPr lvl="1"/>
            <a:r>
              <a:rPr lang="en-US" dirty="0" smtClean="0"/>
              <a:t>Analytical Marxism (bad companions)</a:t>
            </a:r>
          </a:p>
          <a:p>
            <a:pPr lvl="1"/>
            <a:r>
              <a:rPr lang="en-US" dirty="0" smtClean="0"/>
              <a:t>Comparative data</a:t>
            </a:r>
          </a:p>
          <a:p>
            <a:pPr lvl="1">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Erik Olin Wright and students</a:t>
            </a:r>
          </a:p>
        </p:txBody>
      </p:sp>
      <p:sp>
        <p:nvSpPr>
          <p:cNvPr id="39939" name="Content Placeholder 2"/>
          <p:cNvSpPr>
            <a:spLocks noGrp="1"/>
          </p:cNvSpPr>
          <p:nvPr>
            <p:ph idx="1"/>
          </p:nvPr>
        </p:nvSpPr>
        <p:spPr/>
        <p:txBody>
          <a:bodyPr/>
          <a:lstStyle/>
          <a:p>
            <a:r>
              <a:rPr lang="en-US" smtClean="0"/>
              <a:t>Status attainment and labor market theories ignore exploitation</a:t>
            </a:r>
          </a:p>
          <a:p>
            <a:pPr lvl="1"/>
            <a:r>
              <a:rPr lang="en-US" smtClean="0"/>
              <a:t>Value of worker’s labor is appropriated</a:t>
            </a:r>
          </a:p>
          <a:p>
            <a:pPr lvl="2"/>
            <a:r>
              <a:rPr lang="en-US" smtClean="0"/>
              <a:t>Directly, as profit (or reinvested in capital) by employer</a:t>
            </a:r>
          </a:p>
          <a:p>
            <a:pPr lvl="2"/>
            <a:r>
              <a:rPr lang="en-US" smtClean="0"/>
              <a:t>Indirectly, as surplus wages/bonuses, by managers and supervisors </a:t>
            </a:r>
          </a:p>
          <a:p>
            <a:pPr lvl="1"/>
            <a:r>
              <a:rPr lang="en-US" smtClean="0"/>
              <a:t>Employers and managers earn more and receive greater return for education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mtClean="0"/>
              <a:t>Wright and Perrone (1977)</a:t>
            </a:r>
          </a:p>
        </p:txBody>
      </p:sp>
      <p:sp>
        <p:nvSpPr>
          <p:cNvPr id="40963" name="TextBox 3"/>
          <p:cNvSpPr txBox="1">
            <a:spLocks noChangeArrowheads="1"/>
          </p:cNvSpPr>
          <p:nvPr/>
        </p:nvSpPr>
        <p:spPr bwMode="auto">
          <a:xfrm>
            <a:off x="457200" y="3048000"/>
            <a:ext cx="1069975" cy="369888"/>
          </a:xfrm>
          <a:prstGeom prst="rect">
            <a:avLst/>
          </a:prstGeom>
          <a:noFill/>
          <a:ln w="9525">
            <a:noFill/>
            <a:miter lim="800000"/>
            <a:headEnd/>
            <a:tailEnd/>
          </a:ln>
        </p:spPr>
        <p:txBody>
          <a:bodyPr wrap="none">
            <a:spAutoFit/>
          </a:bodyPr>
          <a:lstStyle/>
          <a:p>
            <a:r>
              <a:rPr lang="en-US"/>
              <a:t>earnings</a:t>
            </a:r>
          </a:p>
        </p:txBody>
      </p:sp>
      <p:sp>
        <p:nvSpPr>
          <p:cNvPr id="40964" name="TextBox 4"/>
          <p:cNvSpPr txBox="1">
            <a:spLocks noChangeArrowheads="1"/>
          </p:cNvSpPr>
          <p:nvPr/>
        </p:nvSpPr>
        <p:spPr bwMode="auto">
          <a:xfrm>
            <a:off x="3551238" y="5573713"/>
            <a:ext cx="2087562" cy="369887"/>
          </a:xfrm>
          <a:prstGeom prst="rect">
            <a:avLst/>
          </a:prstGeom>
          <a:noFill/>
          <a:ln w="9525">
            <a:noFill/>
            <a:miter lim="800000"/>
            <a:headEnd/>
            <a:tailEnd/>
          </a:ln>
        </p:spPr>
        <p:txBody>
          <a:bodyPr wrap="none">
            <a:spAutoFit/>
          </a:bodyPr>
          <a:lstStyle/>
          <a:p>
            <a:r>
              <a:rPr lang="en-US"/>
              <a:t>Years of education</a:t>
            </a:r>
          </a:p>
        </p:txBody>
      </p:sp>
      <p:cxnSp>
        <p:nvCxnSpPr>
          <p:cNvPr id="7" name="Straight Connector 6"/>
          <p:cNvCxnSpPr/>
          <p:nvPr/>
        </p:nvCxnSpPr>
        <p:spPr>
          <a:xfrm rot="5400000" flipH="1" flipV="1">
            <a:off x="-304799" y="3657600"/>
            <a:ext cx="38100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600200" y="5562600"/>
            <a:ext cx="5715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1600200" y="4419600"/>
            <a:ext cx="5562600" cy="68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1600200" y="3352800"/>
            <a:ext cx="5638800" cy="1447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1600200" y="1905000"/>
            <a:ext cx="5410200" cy="2209800"/>
          </a:xfrm>
          <a:prstGeom prst="line">
            <a:avLst/>
          </a:prstGeom>
        </p:spPr>
        <p:style>
          <a:lnRef idx="1">
            <a:schemeClr val="accent1"/>
          </a:lnRef>
          <a:fillRef idx="0">
            <a:schemeClr val="accent1"/>
          </a:fillRef>
          <a:effectRef idx="0">
            <a:schemeClr val="accent1"/>
          </a:effectRef>
          <a:fontRef idx="minor">
            <a:schemeClr val="tx1"/>
          </a:fontRef>
        </p:style>
      </p:cxnSp>
      <p:sp>
        <p:nvSpPr>
          <p:cNvPr id="40970" name="TextBox 16"/>
          <p:cNvSpPr txBox="1">
            <a:spLocks noChangeArrowheads="1"/>
          </p:cNvSpPr>
          <p:nvPr/>
        </p:nvSpPr>
        <p:spPr bwMode="auto">
          <a:xfrm>
            <a:off x="6248400" y="4191000"/>
            <a:ext cx="811213" cy="307975"/>
          </a:xfrm>
          <a:prstGeom prst="rect">
            <a:avLst/>
          </a:prstGeom>
          <a:noFill/>
          <a:ln w="9525">
            <a:noFill/>
            <a:miter lim="800000"/>
            <a:headEnd/>
            <a:tailEnd/>
          </a:ln>
        </p:spPr>
        <p:txBody>
          <a:bodyPr wrap="none">
            <a:spAutoFit/>
          </a:bodyPr>
          <a:lstStyle/>
          <a:p>
            <a:r>
              <a:rPr lang="en-US" sz="1400"/>
              <a:t>workers</a:t>
            </a:r>
          </a:p>
        </p:txBody>
      </p:sp>
      <p:sp>
        <p:nvSpPr>
          <p:cNvPr id="40971" name="TextBox 17"/>
          <p:cNvSpPr txBox="1">
            <a:spLocks noChangeArrowheads="1"/>
          </p:cNvSpPr>
          <p:nvPr/>
        </p:nvSpPr>
        <p:spPr bwMode="auto">
          <a:xfrm>
            <a:off x="6172200" y="3048000"/>
            <a:ext cx="990600" cy="304800"/>
          </a:xfrm>
          <a:prstGeom prst="rect">
            <a:avLst/>
          </a:prstGeom>
          <a:noFill/>
          <a:ln w="9525">
            <a:noFill/>
            <a:miter lim="800000"/>
            <a:headEnd/>
            <a:tailEnd/>
          </a:ln>
        </p:spPr>
        <p:txBody>
          <a:bodyPr>
            <a:spAutoFit/>
          </a:bodyPr>
          <a:lstStyle/>
          <a:p>
            <a:r>
              <a:rPr lang="en-US" sz="1400"/>
              <a:t>managers</a:t>
            </a:r>
          </a:p>
        </p:txBody>
      </p:sp>
      <p:sp>
        <p:nvSpPr>
          <p:cNvPr id="40972" name="TextBox 18"/>
          <p:cNvSpPr txBox="1">
            <a:spLocks noChangeArrowheads="1"/>
          </p:cNvSpPr>
          <p:nvPr/>
        </p:nvSpPr>
        <p:spPr bwMode="auto">
          <a:xfrm>
            <a:off x="6172200" y="1524000"/>
            <a:ext cx="1009650" cy="307975"/>
          </a:xfrm>
          <a:prstGeom prst="rect">
            <a:avLst/>
          </a:prstGeom>
          <a:noFill/>
          <a:ln w="9525">
            <a:noFill/>
            <a:miter lim="800000"/>
            <a:headEnd/>
            <a:tailEnd/>
          </a:ln>
        </p:spPr>
        <p:txBody>
          <a:bodyPr wrap="none">
            <a:spAutoFit/>
          </a:bodyPr>
          <a:lstStyle/>
          <a:p>
            <a:r>
              <a:rPr lang="en-US" sz="1400"/>
              <a:t>employers</a:t>
            </a:r>
          </a:p>
        </p:txBody>
      </p:sp>
      <p:sp>
        <p:nvSpPr>
          <p:cNvPr id="40973" name="TextBox 19"/>
          <p:cNvSpPr txBox="1">
            <a:spLocks noChangeArrowheads="1"/>
          </p:cNvSpPr>
          <p:nvPr/>
        </p:nvSpPr>
        <p:spPr bwMode="auto">
          <a:xfrm>
            <a:off x="1185863" y="5438775"/>
            <a:ext cx="414337" cy="276225"/>
          </a:xfrm>
          <a:prstGeom prst="rect">
            <a:avLst/>
          </a:prstGeom>
          <a:noFill/>
          <a:ln w="9525">
            <a:noFill/>
            <a:miter lim="800000"/>
            <a:headEnd/>
            <a:tailEnd/>
          </a:ln>
        </p:spPr>
        <p:txBody>
          <a:bodyPr wrap="none">
            <a:spAutoFit/>
          </a:bodyPr>
          <a:lstStyle/>
          <a:p>
            <a:r>
              <a:rPr lang="en-US" sz="1200"/>
              <a:t>low</a:t>
            </a:r>
          </a:p>
        </p:txBody>
      </p:sp>
      <p:sp>
        <p:nvSpPr>
          <p:cNvPr id="40974" name="TextBox 20"/>
          <p:cNvSpPr txBox="1">
            <a:spLocks noChangeArrowheads="1"/>
          </p:cNvSpPr>
          <p:nvPr/>
        </p:nvSpPr>
        <p:spPr bwMode="auto">
          <a:xfrm>
            <a:off x="1143000" y="1600200"/>
            <a:ext cx="473075" cy="276225"/>
          </a:xfrm>
          <a:prstGeom prst="rect">
            <a:avLst/>
          </a:prstGeom>
          <a:noFill/>
          <a:ln w="9525">
            <a:noFill/>
            <a:miter lim="800000"/>
            <a:headEnd/>
            <a:tailEnd/>
          </a:ln>
        </p:spPr>
        <p:txBody>
          <a:bodyPr wrap="none">
            <a:spAutoFit/>
          </a:bodyPr>
          <a:lstStyle/>
          <a:p>
            <a:r>
              <a:rPr lang="en-US" sz="1200"/>
              <a:t>high</a:t>
            </a:r>
          </a:p>
        </p:txBody>
      </p:sp>
      <p:sp>
        <p:nvSpPr>
          <p:cNvPr id="40975" name="TextBox 21"/>
          <p:cNvSpPr txBox="1">
            <a:spLocks noChangeArrowheads="1"/>
          </p:cNvSpPr>
          <p:nvPr/>
        </p:nvSpPr>
        <p:spPr bwMode="auto">
          <a:xfrm>
            <a:off x="7053263" y="5514975"/>
            <a:ext cx="473075" cy="276225"/>
          </a:xfrm>
          <a:prstGeom prst="rect">
            <a:avLst/>
          </a:prstGeom>
          <a:noFill/>
          <a:ln w="9525">
            <a:noFill/>
            <a:miter lim="800000"/>
            <a:headEnd/>
            <a:tailEnd/>
          </a:ln>
        </p:spPr>
        <p:txBody>
          <a:bodyPr wrap="none">
            <a:spAutoFit/>
          </a:bodyPr>
          <a:lstStyle/>
          <a:p>
            <a:r>
              <a:rPr lang="en-US" sz="1200"/>
              <a:t>high</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smtClean="0"/>
              <a:t>Erik Olin Wright and students</a:t>
            </a:r>
          </a:p>
        </p:txBody>
      </p:sp>
      <p:sp>
        <p:nvSpPr>
          <p:cNvPr id="3" name="Content Placeholder 2"/>
          <p:cNvSpPr>
            <a:spLocks noGrp="1"/>
          </p:cNvSpPr>
          <p:nvPr>
            <p:ph idx="1"/>
          </p:nvPr>
        </p:nvSpPr>
        <p:spPr/>
        <p:txBody>
          <a:bodyPr/>
          <a:lstStyle/>
          <a:p>
            <a:pPr marL="342900" lvl="1" indent="-342900">
              <a:buFont typeface="Arial" charset="0"/>
              <a:buChar char="•"/>
              <a:defRPr/>
            </a:pPr>
            <a:r>
              <a:rPr lang="en-US" dirty="0" smtClean="0"/>
              <a:t>Need to look at Marxist class categories</a:t>
            </a:r>
          </a:p>
          <a:p>
            <a:pPr marL="342900" lvl="1" indent="-342900">
              <a:buFont typeface="Arial" charset="0"/>
              <a:buChar char="•"/>
              <a:defRPr/>
            </a:pPr>
            <a:r>
              <a:rPr lang="en-US" dirty="0" smtClean="0"/>
              <a:t>Need to look at movement of capital and labor</a:t>
            </a:r>
          </a:p>
          <a:p>
            <a:pPr marL="742950" lvl="2" indent="-342900">
              <a:defRPr/>
            </a:pPr>
            <a:r>
              <a:rPr lang="en-US" dirty="0" smtClean="0"/>
              <a:t>In and out of industries</a:t>
            </a:r>
          </a:p>
          <a:p>
            <a:pPr marL="742950" lvl="2" indent="-342900">
              <a:defRPr/>
            </a:pPr>
            <a:r>
              <a:rPr lang="en-US" dirty="0" smtClean="0"/>
              <a:t>In pursuit of windfall/stable profits</a:t>
            </a:r>
          </a:p>
          <a:p>
            <a:pPr marL="742950" lvl="2" indent="-342900">
              <a:defRPr/>
            </a:pPr>
            <a:r>
              <a:rPr lang="en-US" dirty="0" smtClean="0"/>
              <a:t>In pursuit of high wages/stable employment</a:t>
            </a:r>
          </a:p>
          <a:p>
            <a:pPr>
              <a:defRPr/>
            </a:pPr>
            <a:r>
              <a:rPr lang="en-US" dirty="0" smtClean="0"/>
              <a:t>As Hogan (1990) argued, industrial frontiers offer high risk/high profits</a:t>
            </a:r>
          </a:p>
          <a:p>
            <a:pPr lvl="1">
              <a:defRPr/>
            </a:pPr>
            <a:r>
              <a:rPr lang="en-US" dirty="0" smtClean="0"/>
              <a:t>Entrepreneurial labor and capital absorbs risks</a:t>
            </a:r>
          </a:p>
          <a:p>
            <a:pPr lvl="1">
              <a:defRPr/>
            </a:pPr>
            <a:r>
              <a:rPr lang="en-US" dirty="0" smtClean="0"/>
              <a:t>Establishes reliable rates of return (or not)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274638"/>
            <a:ext cx="8229600" cy="792162"/>
          </a:xfrm>
        </p:spPr>
        <p:txBody>
          <a:bodyPr/>
          <a:lstStyle/>
          <a:p>
            <a:r>
              <a:rPr lang="en-US" smtClean="0"/>
              <a:t>Hogan (1990) continued</a:t>
            </a:r>
          </a:p>
        </p:txBody>
      </p:sp>
      <p:sp>
        <p:nvSpPr>
          <p:cNvPr id="43011" name="Content Placeholder 2"/>
          <p:cNvSpPr>
            <a:spLocks noGrp="1"/>
          </p:cNvSpPr>
          <p:nvPr>
            <p:ph idx="1"/>
          </p:nvPr>
        </p:nvSpPr>
        <p:spPr>
          <a:xfrm>
            <a:off x="457200" y="1524000"/>
            <a:ext cx="8229600" cy="4648200"/>
          </a:xfrm>
        </p:spPr>
        <p:txBody>
          <a:bodyPr/>
          <a:lstStyle/>
          <a:p>
            <a:r>
              <a:rPr lang="en-US" smtClean="0"/>
              <a:t>Reliable rates of return (not large but reliable profits) attract big capital</a:t>
            </a:r>
          </a:p>
          <a:p>
            <a:pPr lvl="1"/>
            <a:r>
              <a:rPr lang="en-US" smtClean="0"/>
              <a:t>Economies of scale yield higher rates of return (bigger potential profits)</a:t>
            </a:r>
          </a:p>
          <a:p>
            <a:pPr lvl="1"/>
            <a:r>
              <a:rPr lang="en-US" smtClean="0"/>
              <a:t>Only if rate of return is reliable</a:t>
            </a:r>
          </a:p>
          <a:p>
            <a:pPr lvl="1"/>
            <a:r>
              <a:rPr lang="en-US" smtClean="0"/>
              <a:t>Otherwise excessive overhead and sunk costs make it hard to respond to market fluctuations</a:t>
            </a:r>
          </a:p>
          <a:p>
            <a:pPr lvl="1"/>
            <a:r>
              <a:rPr lang="en-US" smtClean="0"/>
              <a:t>Which is why entrepreneurs tend to be small scale and are able to exploit industrial frontiers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smtClean="0"/>
              <a:t>Marxist Perspective</a:t>
            </a:r>
          </a:p>
        </p:txBody>
      </p:sp>
      <p:sp>
        <p:nvSpPr>
          <p:cNvPr id="44035" name="Content Placeholder 2"/>
          <p:cNvSpPr>
            <a:spLocks noGrp="1"/>
          </p:cNvSpPr>
          <p:nvPr>
            <p:ph idx="1"/>
          </p:nvPr>
        </p:nvSpPr>
        <p:spPr/>
        <p:txBody>
          <a:bodyPr/>
          <a:lstStyle/>
          <a:p>
            <a:r>
              <a:rPr lang="en-US" smtClean="0"/>
              <a:t>Big (corporate/monopoly) capital and big (unionized) labor yield reliable profits and wages in what Hodson calls the “core” sector</a:t>
            </a:r>
          </a:p>
          <a:p>
            <a:r>
              <a:rPr lang="en-US" smtClean="0"/>
              <a:t>But proletarianization reduces skill and return on skill as big capital replaces skilled labor with machines and unskilled machine minders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smtClean="0"/>
              <a:t>Marxist Perspective (continued)</a:t>
            </a:r>
          </a:p>
        </p:txBody>
      </p:sp>
      <p:sp>
        <p:nvSpPr>
          <p:cNvPr id="45059" name="Content Placeholder 2"/>
          <p:cNvSpPr>
            <a:spLocks noGrp="1"/>
          </p:cNvSpPr>
          <p:nvPr>
            <p:ph idx="1"/>
          </p:nvPr>
        </p:nvSpPr>
        <p:spPr/>
        <p:txBody>
          <a:bodyPr/>
          <a:lstStyle/>
          <a:p>
            <a:r>
              <a:rPr lang="en-US" smtClean="0"/>
              <a:t>The extent to which there are opportunities for higher wages or better jobs depends on the rate of</a:t>
            </a:r>
          </a:p>
          <a:p>
            <a:pPr lvl="1"/>
            <a:r>
              <a:rPr lang="en-US" smtClean="0"/>
              <a:t>emerging industrial frontiers (rocket science in the 1950s, computers in the 1970s, micro computers in the 1980s, the internet.com world of the 21</a:t>
            </a:r>
            <a:r>
              <a:rPr lang="en-US" baseline="30000" smtClean="0"/>
              <a:t>st</a:t>
            </a:r>
            <a:r>
              <a:rPr lang="en-US" smtClean="0"/>
              <a:t> century)</a:t>
            </a:r>
          </a:p>
          <a:p>
            <a:pPr lvl="1"/>
            <a:r>
              <a:rPr lang="en-US" smtClean="0"/>
              <a:t>and proletarianization within industrial sectors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1177</Words>
  <Application>Microsoft Office PowerPoint</Application>
  <PresentationFormat>On-screen Show (4:3)</PresentationFormat>
  <Paragraphs>319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Wright, Tilly, and Hogan</vt:lpstr>
      <vt:lpstr>Why is Wright So Famous?</vt:lpstr>
      <vt:lpstr>The Wright Path</vt:lpstr>
      <vt:lpstr>Erik Olin Wright and students</vt:lpstr>
      <vt:lpstr>Wright and Perrone (1977)</vt:lpstr>
      <vt:lpstr>Erik Olin Wright and students</vt:lpstr>
      <vt:lpstr>Hogan (1990) continued</vt:lpstr>
      <vt:lpstr>Marxist Perspective</vt:lpstr>
      <vt:lpstr>Marxist Perspective (continued)</vt:lpstr>
      <vt:lpstr>Wright and his students</vt:lpstr>
      <vt:lpstr>Wright and Perrone (1977)</vt:lpstr>
      <vt:lpstr>Slide 12</vt:lpstr>
      <vt:lpstr>Erik Olin Wright (1997)</vt:lpstr>
      <vt:lpstr>Table 1.Wright’s Class Categories by Race and Sex (Wright 1997, p. 68) </vt:lpstr>
      <vt:lpstr>Table 2. Comparative Data on Males and Females in Management Positions (Wright 1997, p. 337)</vt:lpstr>
      <vt:lpstr>Tilly, Durable Inequality (1998)</vt:lpstr>
      <vt:lpstr>Tilly (cont)</vt:lpstr>
      <vt:lpstr>Applying Tilly to the Analysis of Class, Race, and Gender Inequality (Hogan 2001)</vt:lpstr>
      <vt:lpstr>How Do We Explain Inequality?</vt:lpstr>
      <vt:lpstr>How Do We Explain Inequality? (cont.)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Wright, Tilly, and Hogan</dc:title>
  <dc:creator/>
  <cp:lastModifiedBy>hoganr</cp:lastModifiedBy>
  <cp:revision>9</cp:revision>
  <dcterms:created xsi:type="dcterms:W3CDTF">2006-08-16T00:00:00Z</dcterms:created>
  <dcterms:modified xsi:type="dcterms:W3CDTF">2011-03-24T17:52:30Z</dcterms:modified>
</cp:coreProperties>
</file>