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257" r:id="rId3"/>
    <p:sldId id="258" r:id="rId4"/>
    <p:sldId id="259" r:id="rId5"/>
    <p:sldId id="260" r:id="rId6"/>
    <p:sldId id="261" r:id="rId7"/>
    <p:sldId id="262" r:id="rId8"/>
    <p:sldId id="31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314" r:id="rId20"/>
    <p:sldId id="326" r:id="rId21"/>
    <p:sldId id="327" r:id="rId22"/>
    <p:sldId id="312" r:id="rId23"/>
    <p:sldId id="273" r:id="rId24"/>
    <p:sldId id="274" r:id="rId25"/>
    <p:sldId id="275" r:id="rId26"/>
    <p:sldId id="311" r:id="rId27"/>
    <p:sldId id="276" r:id="rId28"/>
    <p:sldId id="277" r:id="rId29"/>
    <p:sldId id="280" r:id="rId30"/>
    <p:sldId id="278" r:id="rId31"/>
    <p:sldId id="315" r:id="rId32"/>
    <p:sldId id="317" r:id="rId33"/>
    <p:sldId id="320" r:id="rId34"/>
    <p:sldId id="324" r:id="rId35"/>
    <p:sldId id="279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08" r:id="rId64"/>
    <p:sldId id="309" r:id="rId65"/>
    <p:sldId id="325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E8B76-AAA3-4772-8F36-5B8E531161D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208770C-283D-47F1-9091-20766F1B9081}">
      <dgm:prSet/>
      <dgm:spPr>
        <a:solidFill>
          <a:srgbClr val="0070C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6C9580D-D90F-4558-BAE1-3F790A43213B}" type="parTrans" cxnId="{B1AA2884-5779-4697-A968-D2D7DF8EFC82}">
      <dgm:prSet/>
      <dgm:spPr/>
      <dgm:t>
        <a:bodyPr/>
        <a:lstStyle/>
        <a:p>
          <a:endParaRPr lang="en-US"/>
        </a:p>
      </dgm:t>
    </dgm:pt>
    <dgm:pt modelId="{FFDCF191-E433-41D3-943D-64D6EA4AF346}" type="sibTrans" cxnId="{B1AA2884-5779-4697-A968-D2D7DF8EFC82}">
      <dgm:prSet/>
      <dgm:spPr/>
      <dgm:t>
        <a:bodyPr/>
        <a:lstStyle/>
        <a:p>
          <a:endParaRPr lang="en-US"/>
        </a:p>
      </dgm:t>
    </dgm:pt>
    <dgm:pt modelId="{A4D6D105-FE75-4286-B310-3FDA936C7D19}">
      <dgm:prSet/>
      <dgm:spPr>
        <a:solidFill>
          <a:srgbClr val="FFFF00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11CD1E0-8C69-41E8-9BF3-3A465A36A697}" type="parTrans" cxnId="{FA14A6AF-B107-4DED-83DB-BE7FA5932650}">
      <dgm:prSet/>
      <dgm:spPr/>
      <dgm:t>
        <a:bodyPr/>
        <a:lstStyle/>
        <a:p>
          <a:endParaRPr lang="en-US"/>
        </a:p>
      </dgm:t>
    </dgm:pt>
    <dgm:pt modelId="{638B112E-5B3B-419C-8C68-88F32331E3B2}" type="sibTrans" cxnId="{FA14A6AF-B107-4DED-83DB-BE7FA5932650}">
      <dgm:prSet/>
      <dgm:spPr/>
      <dgm:t>
        <a:bodyPr/>
        <a:lstStyle/>
        <a:p>
          <a:endParaRPr lang="en-US"/>
        </a:p>
      </dgm:t>
    </dgm:pt>
    <dgm:pt modelId="{B6234519-FC53-4897-BEBC-DB91E5EA69B9}">
      <dgm:prSet/>
      <dgm:spPr>
        <a:solidFill>
          <a:srgbClr val="FF0000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DFE777F-8B73-4F9B-8F99-9C5E36C9FE35}" type="parTrans" cxnId="{F8A37FC6-056A-45F4-90A1-2446066B44B4}">
      <dgm:prSet/>
      <dgm:spPr/>
      <dgm:t>
        <a:bodyPr/>
        <a:lstStyle/>
        <a:p>
          <a:endParaRPr lang="en-US"/>
        </a:p>
      </dgm:t>
    </dgm:pt>
    <dgm:pt modelId="{CBEC0E8D-115A-429F-A472-FA3B6842039F}" type="sibTrans" cxnId="{F8A37FC6-056A-45F4-90A1-2446066B44B4}">
      <dgm:prSet/>
      <dgm:spPr/>
      <dgm:t>
        <a:bodyPr/>
        <a:lstStyle/>
        <a:p>
          <a:endParaRPr lang="en-US"/>
        </a:p>
      </dgm:t>
    </dgm:pt>
    <dgm:pt modelId="{8C77627B-34F3-4474-8821-064D8DFAA5DB}" type="pres">
      <dgm:prSet presAssocID="{5B1E8B76-AAA3-4772-8F36-5B8E531161D4}" presName="compositeShape" presStyleCnt="0">
        <dgm:presLayoutVars>
          <dgm:chMax val="7"/>
          <dgm:dir/>
          <dgm:resizeHandles val="exact"/>
        </dgm:presLayoutVars>
      </dgm:prSet>
      <dgm:spPr/>
    </dgm:pt>
    <dgm:pt modelId="{01163A47-6AFF-484E-815A-2572772E0E2E}" type="pres">
      <dgm:prSet presAssocID="{5208770C-283D-47F1-9091-20766F1B9081}" presName="circ1" presStyleLbl="vennNode1" presStyleIdx="0" presStyleCnt="3" custLinFactNeighborX="7987" custLinFactNeighborY="15683"/>
      <dgm:spPr/>
      <dgm:t>
        <a:bodyPr/>
        <a:lstStyle/>
        <a:p>
          <a:endParaRPr lang="en-US"/>
        </a:p>
      </dgm:t>
    </dgm:pt>
    <dgm:pt modelId="{53A86498-1F8A-4B5D-8FBD-9301C1A00EBE}" type="pres">
      <dgm:prSet presAssocID="{5208770C-283D-47F1-9091-20766F1B908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527CB-4CEE-4C02-A100-5B1367910105}" type="pres">
      <dgm:prSet presAssocID="{A4D6D105-FE75-4286-B310-3FDA936C7D19}" presName="circ2" presStyleLbl="vennNode1" presStyleIdx="1" presStyleCnt="3" custLinFactNeighborX="-10880" custLinFactNeighborY="-46817"/>
      <dgm:spPr/>
      <dgm:t>
        <a:bodyPr/>
        <a:lstStyle/>
        <a:p>
          <a:endParaRPr lang="en-US"/>
        </a:p>
      </dgm:t>
    </dgm:pt>
    <dgm:pt modelId="{0B791FB1-BF17-4752-8A6B-A5CB94707506}" type="pres">
      <dgm:prSet presAssocID="{A4D6D105-FE75-4286-B310-3FDA936C7D1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E1EAE-FA7D-44C1-8AA4-074F63B517D3}" type="pres">
      <dgm:prSet presAssocID="{B6234519-FC53-4897-BEBC-DB91E5EA69B9}" presName="circ3" presStyleLbl="vennNode1" presStyleIdx="2" presStyleCnt="3" custLinFactNeighborX="55117" custLinFactNeighborY="-906"/>
      <dgm:spPr/>
      <dgm:t>
        <a:bodyPr/>
        <a:lstStyle/>
        <a:p>
          <a:endParaRPr lang="en-US"/>
        </a:p>
      </dgm:t>
    </dgm:pt>
    <dgm:pt modelId="{EEA25554-66A9-4189-8F84-6C51D8739090}" type="pres">
      <dgm:prSet presAssocID="{B6234519-FC53-4897-BEBC-DB91E5EA69B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C85B31-048E-4B0C-9D66-3629889731AD}" type="presOf" srcId="{B6234519-FC53-4897-BEBC-DB91E5EA69B9}" destId="{C8EE1EAE-FA7D-44C1-8AA4-074F63B517D3}" srcOrd="0" destOrd="0" presId="urn:microsoft.com/office/officeart/2005/8/layout/venn1"/>
    <dgm:cxn modelId="{B1AA2884-5779-4697-A968-D2D7DF8EFC82}" srcId="{5B1E8B76-AAA3-4772-8F36-5B8E531161D4}" destId="{5208770C-283D-47F1-9091-20766F1B9081}" srcOrd="0" destOrd="0" parTransId="{76C9580D-D90F-4558-BAE1-3F790A43213B}" sibTransId="{FFDCF191-E433-41D3-943D-64D6EA4AF346}"/>
    <dgm:cxn modelId="{37300CF3-572D-408E-BF96-EED62E4226C1}" type="presOf" srcId="{A4D6D105-FE75-4286-B310-3FDA936C7D19}" destId="{14C527CB-4CEE-4C02-A100-5B1367910105}" srcOrd="0" destOrd="0" presId="urn:microsoft.com/office/officeart/2005/8/layout/venn1"/>
    <dgm:cxn modelId="{9CFF307E-769B-4425-AFB7-F8438BBE78AF}" type="presOf" srcId="{5B1E8B76-AAA3-4772-8F36-5B8E531161D4}" destId="{8C77627B-34F3-4474-8821-064D8DFAA5DB}" srcOrd="0" destOrd="0" presId="urn:microsoft.com/office/officeart/2005/8/layout/venn1"/>
    <dgm:cxn modelId="{37054032-6677-457D-ABAD-86092FCC7855}" type="presOf" srcId="{5208770C-283D-47F1-9091-20766F1B9081}" destId="{53A86498-1F8A-4B5D-8FBD-9301C1A00EBE}" srcOrd="1" destOrd="0" presId="urn:microsoft.com/office/officeart/2005/8/layout/venn1"/>
    <dgm:cxn modelId="{3510CC92-303C-4876-A7E5-2F31774A5EF8}" type="presOf" srcId="{B6234519-FC53-4897-BEBC-DB91E5EA69B9}" destId="{EEA25554-66A9-4189-8F84-6C51D8739090}" srcOrd="1" destOrd="0" presId="urn:microsoft.com/office/officeart/2005/8/layout/venn1"/>
    <dgm:cxn modelId="{FA14A6AF-B107-4DED-83DB-BE7FA5932650}" srcId="{5B1E8B76-AAA3-4772-8F36-5B8E531161D4}" destId="{A4D6D105-FE75-4286-B310-3FDA936C7D19}" srcOrd="1" destOrd="0" parTransId="{311CD1E0-8C69-41E8-9BF3-3A465A36A697}" sibTransId="{638B112E-5B3B-419C-8C68-88F32331E3B2}"/>
    <dgm:cxn modelId="{0578869F-653F-4C00-8CBD-9A6D7B7B54BD}" type="presOf" srcId="{A4D6D105-FE75-4286-B310-3FDA936C7D19}" destId="{0B791FB1-BF17-4752-8A6B-A5CB94707506}" srcOrd="1" destOrd="0" presId="urn:microsoft.com/office/officeart/2005/8/layout/venn1"/>
    <dgm:cxn modelId="{F8A37FC6-056A-45F4-90A1-2446066B44B4}" srcId="{5B1E8B76-AAA3-4772-8F36-5B8E531161D4}" destId="{B6234519-FC53-4897-BEBC-DB91E5EA69B9}" srcOrd="2" destOrd="0" parTransId="{0DFE777F-8B73-4F9B-8F99-9C5E36C9FE35}" sibTransId="{CBEC0E8D-115A-429F-A472-FA3B6842039F}"/>
    <dgm:cxn modelId="{14C283F4-2942-4E62-B39E-DE2FE740F1D1}" type="presOf" srcId="{5208770C-283D-47F1-9091-20766F1B9081}" destId="{01163A47-6AFF-484E-815A-2572772E0E2E}" srcOrd="0" destOrd="0" presId="urn:microsoft.com/office/officeart/2005/8/layout/venn1"/>
    <dgm:cxn modelId="{D2957D77-FAFB-483F-9319-38A780CC306E}" type="presParOf" srcId="{8C77627B-34F3-4474-8821-064D8DFAA5DB}" destId="{01163A47-6AFF-484E-815A-2572772E0E2E}" srcOrd="0" destOrd="0" presId="urn:microsoft.com/office/officeart/2005/8/layout/venn1"/>
    <dgm:cxn modelId="{A3D3A1D6-7F8D-4A0D-972C-BFC3F65278CD}" type="presParOf" srcId="{8C77627B-34F3-4474-8821-064D8DFAA5DB}" destId="{53A86498-1F8A-4B5D-8FBD-9301C1A00EBE}" srcOrd="1" destOrd="0" presId="urn:microsoft.com/office/officeart/2005/8/layout/venn1"/>
    <dgm:cxn modelId="{1D7458D2-2426-4A17-84E3-2D07FF6FD552}" type="presParOf" srcId="{8C77627B-34F3-4474-8821-064D8DFAA5DB}" destId="{14C527CB-4CEE-4C02-A100-5B1367910105}" srcOrd="2" destOrd="0" presId="urn:microsoft.com/office/officeart/2005/8/layout/venn1"/>
    <dgm:cxn modelId="{41C54117-5DF7-4ED9-B4EC-1759B2B8EA11}" type="presParOf" srcId="{8C77627B-34F3-4474-8821-064D8DFAA5DB}" destId="{0B791FB1-BF17-4752-8A6B-A5CB94707506}" srcOrd="3" destOrd="0" presId="urn:microsoft.com/office/officeart/2005/8/layout/venn1"/>
    <dgm:cxn modelId="{E4C515F8-F60A-4532-A260-33FCB6DA4536}" type="presParOf" srcId="{8C77627B-34F3-4474-8821-064D8DFAA5DB}" destId="{C8EE1EAE-FA7D-44C1-8AA4-074F63B517D3}" srcOrd="4" destOrd="0" presId="urn:microsoft.com/office/officeart/2005/8/layout/venn1"/>
    <dgm:cxn modelId="{86C89C31-6D6B-4037-B1F8-0A9842861CA1}" type="presParOf" srcId="{8C77627B-34F3-4474-8821-064D8DFAA5DB}" destId="{EEA25554-66A9-4189-8F84-6C51D873909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63A47-6AFF-484E-815A-2572772E0E2E}">
      <dsp:nvSpPr>
        <dsp:cNvPr id="0" name=""/>
        <dsp:cNvSpPr/>
      </dsp:nvSpPr>
      <dsp:spPr>
        <a:xfrm>
          <a:off x="1230641" y="544824"/>
          <a:ext cx="2655566" cy="2655566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6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584717" y="1009548"/>
        <a:ext cx="1947415" cy="1195004"/>
      </dsp:txXfrm>
    </dsp:sp>
    <dsp:sp modelId="{14C527CB-4CEE-4C02-A100-5B1367910105}">
      <dsp:nvSpPr>
        <dsp:cNvPr id="0" name=""/>
        <dsp:cNvSpPr/>
      </dsp:nvSpPr>
      <dsp:spPr>
        <a:xfrm>
          <a:off x="1687833" y="544824"/>
          <a:ext cx="2655566" cy="2655566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6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499993" y="1230846"/>
        <a:ext cx="1593339" cy="1460561"/>
      </dsp:txXfrm>
    </dsp:sp>
    <dsp:sp modelId="{C8EE1EAE-FA7D-44C1-8AA4-074F63B517D3}">
      <dsp:nvSpPr>
        <dsp:cNvPr id="0" name=""/>
        <dsp:cNvSpPr/>
      </dsp:nvSpPr>
      <dsp:spPr>
        <a:xfrm>
          <a:off x="1523993" y="1764021"/>
          <a:ext cx="2655566" cy="2655566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6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74059" y="2450043"/>
        <a:ext cx="1593339" cy="1460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19E89-C96E-4351-8B3D-194EF166F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2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3B18-32B3-4B66-B00F-8C34E07E9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3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D2DBD-D153-4D18-9166-D5E792828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5418C-C0D4-405D-9965-5E18E460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4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BAADE-AAC0-4E21-9561-7800B6A68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F2426-09FC-46AB-8B27-6D8502C34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6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F8F93-74EA-4B50-9E0E-B9F2791A6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5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37C2-04D6-42D3-AA4C-67D5C3132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9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A9E6A-545A-4E4E-9BB3-E92AB0D32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DCB15-73C3-44CE-9ADA-043F14795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5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9E50E-F80E-49D5-A1FB-D1A853F7A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F92CB1-14E0-4294-BB9D-4183AAE3E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Sociology </a:t>
            </a:r>
            <a:r>
              <a:rPr lang="en-US" altLang="en-US" dirty="0" smtClean="0"/>
              <a:t>312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American Society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mtClean="0"/>
              <a:t>Community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Urban Ecology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Park argued that there are "natural area" in the city (Park, 1967, p. 9)</a:t>
            </a:r>
          </a:p>
          <a:p>
            <a:pPr lvl="1" eaLnBrk="1" hangingPunct="1"/>
            <a:r>
              <a:rPr lang="en-US" altLang="en-US" smtClean="0"/>
              <a:t>they develop without planning</a:t>
            </a:r>
          </a:p>
          <a:p>
            <a:pPr lvl="1" eaLnBrk="1" hangingPunct="1"/>
            <a:r>
              <a:rPr lang="en-US" altLang="en-US" smtClean="0"/>
              <a:t>they serve a function (e.g., transportation)</a:t>
            </a:r>
          </a:p>
          <a:p>
            <a:pPr eaLnBrk="1" hangingPunct="1"/>
            <a:r>
              <a:rPr lang="en-US" altLang="en-US" smtClean="0"/>
              <a:t>various functions—populations and activities, are in competition for space</a:t>
            </a:r>
          </a:p>
          <a:p>
            <a:pPr eaLnBrk="1" hangingPunct="1"/>
            <a:r>
              <a:rPr lang="en-US" altLang="en-US" smtClean="0"/>
              <a:t>the most adaptive and resourceful win the competition for the most valuable spaces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Urban Mosaic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pattern and order result from competition</a:t>
            </a:r>
          </a:p>
          <a:p>
            <a:pPr lvl="1" eaLnBrk="1" hangingPunct="1"/>
            <a:r>
              <a:rPr lang="en-US" altLang="en-US" smtClean="0"/>
              <a:t>finance and trade: dominant functions tend to occupy central location</a:t>
            </a:r>
          </a:p>
          <a:p>
            <a:pPr lvl="1" eaLnBrk="1" hangingPunct="1"/>
            <a:r>
              <a:rPr lang="en-US" altLang="en-US" smtClean="0"/>
              <a:t>factories are located on major transportation lines</a:t>
            </a:r>
          </a:p>
          <a:p>
            <a:pPr lvl="1" eaLnBrk="1" hangingPunct="1"/>
            <a:r>
              <a:rPr lang="en-US" altLang="en-US" smtClean="0"/>
              <a:t>working class neighborhoods near factories</a:t>
            </a:r>
          </a:p>
          <a:p>
            <a:pPr lvl="1" eaLnBrk="1" hangingPunct="1"/>
            <a:r>
              <a:rPr lang="en-US" altLang="en-US" smtClean="0"/>
              <a:t>more marginal (slum) areas: deteriorating buildings house newly arrived immigrants</a:t>
            </a:r>
          </a:p>
          <a:p>
            <a:pPr lvl="1" eaLnBrk="1" hangingPunct="1"/>
            <a:r>
              <a:rPr lang="en-US" altLang="en-US" smtClean="0"/>
              <a:t>nearby is bohemia: artists and radicals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Chicago in 1920</a:t>
            </a:r>
          </a:p>
        </p:txBody>
      </p:sp>
      <p:sp>
        <p:nvSpPr>
          <p:cNvPr id="14339" name="Freeform 4"/>
          <p:cNvSpPr>
            <a:spLocks/>
          </p:cNvSpPr>
          <p:nvPr/>
        </p:nvSpPr>
        <p:spPr bwMode="auto">
          <a:xfrm>
            <a:off x="5562600" y="1676400"/>
            <a:ext cx="2514600" cy="3886200"/>
          </a:xfrm>
          <a:custGeom>
            <a:avLst/>
            <a:gdLst>
              <a:gd name="T0" fmla="*/ 2147483647 w 1544"/>
              <a:gd name="T1" fmla="*/ 0 h 2152"/>
              <a:gd name="T2" fmla="*/ 2147483647 w 1544"/>
              <a:gd name="T3" fmla="*/ 2147483647 h 2152"/>
              <a:gd name="T4" fmla="*/ 2147483647 w 1544"/>
              <a:gd name="T5" fmla="*/ 2147483647 h 2152"/>
              <a:gd name="T6" fmla="*/ 2147483647 w 1544"/>
              <a:gd name="T7" fmla="*/ 2147483647 h 2152"/>
              <a:gd name="T8" fmla="*/ 2147483647 w 1544"/>
              <a:gd name="T9" fmla="*/ 2147483647 h 21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4"/>
              <a:gd name="T16" fmla="*/ 0 h 2152"/>
              <a:gd name="T17" fmla="*/ 1544 w 1544"/>
              <a:gd name="T18" fmla="*/ 2152 h 21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4" h="2152">
                <a:moveTo>
                  <a:pt x="8" y="0"/>
                </a:moveTo>
                <a:cubicBezTo>
                  <a:pt x="4" y="620"/>
                  <a:pt x="0" y="1240"/>
                  <a:pt x="56" y="1584"/>
                </a:cubicBezTo>
                <a:cubicBezTo>
                  <a:pt x="112" y="1928"/>
                  <a:pt x="176" y="1976"/>
                  <a:pt x="344" y="2064"/>
                </a:cubicBezTo>
                <a:cubicBezTo>
                  <a:pt x="512" y="2152"/>
                  <a:pt x="864" y="2136"/>
                  <a:pt x="1064" y="2112"/>
                </a:cubicBezTo>
                <a:cubicBezTo>
                  <a:pt x="1264" y="2088"/>
                  <a:pt x="1464" y="1952"/>
                  <a:pt x="1544" y="19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597650" y="31686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Lake</a:t>
            </a:r>
          </a:p>
          <a:p>
            <a:pPr eaLnBrk="1" hangingPunct="1"/>
            <a:r>
              <a:rPr lang="en-US" altLang="en-US"/>
              <a:t>Michigan</a:t>
            </a:r>
          </a:p>
        </p:txBody>
      </p:sp>
      <p:sp>
        <p:nvSpPr>
          <p:cNvPr id="14341" name="Freeform 6"/>
          <p:cNvSpPr>
            <a:spLocks/>
          </p:cNvSpPr>
          <p:nvPr/>
        </p:nvSpPr>
        <p:spPr bwMode="auto">
          <a:xfrm>
            <a:off x="2603500" y="2590800"/>
            <a:ext cx="2959100" cy="1384300"/>
          </a:xfrm>
          <a:custGeom>
            <a:avLst/>
            <a:gdLst>
              <a:gd name="T0" fmla="*/ 2147483647 w 1864"/>
              <a:gd name="T1" fmla="*/ 0 h 872"/>
              <a:gd name="T2" fmla="*/ 2147483647 w 1864"/>
              <a:gd name="T3" fmla="*/ 2147483647 h 872"/>
              <a:gd name="T4" fmla="*/ 2147483647 w 1864"/>
              <a:gd name="T5" fmla="*/ 2147483647 h 872"/>
              <a:gd name="T6" fmla="*/ 2147483647 w 1864"/>
              <a:gd name="T7" fmla="*/ 2147483647 h 872"/>
              <a:gd name="T8" fmla="*/ 2147483647 w 1864"/>
              <a:gd name="T9" fmla="*/ 2147483647 h 8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4"/>
              <a:gd name="T16" fmla="*/ 0 h 872"/>
              <a:gd name="T17" fmla="*/ 1864 w 1864"/>
              <a:gd name="T18" fmla="*/ 872 h 8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4" h="872">
                <a:moveTo>
                  <a:pt x="1864" y="0"/>
                </a:moveTo>
                <a:cubicBezTo>
                  <a:pt x="1516" y="8"/>
                  <a:pt x="1168" y="16"/>
                  <a:pt x="904" y="48"/>
                </a:cubicBezTo>
                <a:cubicBezTo>
                  <a:pt x="640" y="80"/>
                  <a:pt x="424" y="72"/>
                  <a:pt x="280" y="192"/>
                </a:cubicBezTo>
                <a:cubicBezTo>
                  <a:pt x="136" y="312"/>
                  <a:pt x="80" y="664"/>
                  <a:pt x="40" y="768"/>
                </a:cubicBezTo>
                <a:cubicBezTo>
                  <a:pt x="0" y="872"/>
                  <a:pt x="20" y="844"/>
                  <a:pt x="40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Freeform 8"/>
          <p:cNvSpPr>
            <a:spLocks/>
          </p:cNvSpPr>
          <p:nvPr/>
        </p:nvSpPr>
        <p:spPr bwMode="auto">
          <a:xfrm>
            <a:off x="2362200" y="2057400"/>
            <a:ext cx="838200" cy="927100"/>
          </a:xfrm>
          <a:custGeom>
            <a:avLst/>
            <a:gdLst>
              <a:gd name="T0" fmla="*/ 0 w 528"/>
              <a:gd name="T1" fmla="*/ 0 h 584"/>
              <a:gd name="T2" fmla="*/ 2147483647 w 528"/>
              <a:gd name="T3" fmla="*/ 2147483647 h 584"/>
              <a:gd name="T4" fmla="*/ 2147483647 w 528"/>
              <a:gd name="T5" fmla="*/ 2147483647 h 584"/>
              <a:gd name="T6" fmla="*/ 2147483647 w 528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84"/>
              <a:gd name="T14" fmla="*/ 528 w 528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84">
                <a:moveTo>
                  <a:pt x="0" y="0"/>
                </a:moveTo>
                <a:cubicBezTo>
                  <a:pt x="28" y="28"/>
                  <a:pt x="56" y="56"/>
                  <a:pt x="96" y="144"/>
                </a:cubicBezTo>
                <a:cubicBezTo>
                  <a:pt x="136" y="232"/>
                  <a:pt x="168" y="472"/>
                  <a:pt x="240" y="528"/>
                </a:cubicBezTo>
                <a:cubicBezTo>
                  <a:pt x="312" y="584"/>
                  <a:pt x="480" y="488"/>
                  <a:pt x="52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4692650" y="2286000"/>
            <a:ext cx="71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River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2133600" y="245268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Industry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2209800" y="2971800"/>
            <a:ext cx="158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transportation</a:t>
            </a:r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1143000" y="2743200"/>
            <a:ext cx="97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working</a:t>
            </a:r>
          </a:p>
          <a:p>
            <a:pPr eaLnBrk="1" hangingPunct="1"/>
            <a:r>
              <a:rPr lang="en-US" altLang="en-US"/>
              <a:t>class</a:t>
            </a:r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1447800" y="3770313"/>
            <a:ext cx="146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ethnic</a:t>
            </a:r>
          </a:p>
          <a:p>
            <a:pPr eaLnBrk="1" hangingPunct="1"/>
            <a:r>
              <a:rPr lang="en-US" altLang="en-US"/>
              <a:t>communities</a:t>
            </a: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4403725" y="2932113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finance</a:t>
            </a:r>
          </a:p>
          <a:p>
            <a:pPr eaLnBrk="1" hangingPunct="1"/>
            <a:r>
              <a:rPr lang="en-US" altLang="en-US"/>
              <a:t>and trade</a:t>
            </a:r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3968750" y="3733800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middle class</a:t>
            </a:r>
          </a:p>
          <a:p>
            <a:pPr eaLnBrk="1" hangingPunct="1"/>
            <a:r>
              <a:rPr lang="en-US" altLang="en-US"/>
              <a:t>residential</a:t>
            </a:r>
          </a:p>
        </p:txBody>
      </p:sp>
      <p:sp>
        <p:nvSpPr>
          <p:cNvPr id="14350" name="Text Box 16"/>
          <p:cNvSpPr txBox="1">
            <a:spLocks noChangeArrowheads="1"/>
          </p:cNvSpPr>
          <p:nvPr/>
        </p:nvSpPr>
        <p:spPr bwMode="auto">
          <a:xfrm>
            <a:off x="4724400" y="1484313"/>
            <a:ext cx="79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gold</a:t>
            </a:r>
          </a:p>
          <a:p>
            <a:pPr eaLnBrk="1" hangingPunct="1"/>
            <a:r>
              <a:rPr lang="en-US" altLang="en-US"/>
              <a:t> coast</a:t>
            </a: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1543050" y="1752600"/>
            <a:ext cx="97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working</a:t>
            </a:r>
          </a:p>
          <a:p>
            <a:pPr eaLnBrk="1" hangingPunct="1"/>
            <a:r>
              <a:rPr lang="en-US" altLang="en-US"/>
              <a:t>class</a:t>
            </a: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3219450" y="1524000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slum</a:t>
            </a:r>
          </a:p>
        </p:txBody>
      </p:sp>
      <p:sp>
        <p:nvSpPr>
          <p:cNvPr id="14353" name="Text Box 19"/>
          <p:cNvSpPr txBox="1">
            <a:spLocks noChangeArrowheads="1"/>
          </p:cNvSpPr>
          <p:nvPr/>
        </p:nvSpPr>
        <p:spPr bwMode="auto">
          <a:xfrm>
            <a:off x="6400800" y="5500688"/>
            <a:ext cx="103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Gary, IN</a:t>
            </a:r>
          </a:p>
        </p:txBody>
      </p:sp>
      <p:sp>
        <p:nvSpPr>
          <p:cNvPr id="14354" name="Text Box 20"/>
          <p:cNvSpPr txBox="1">
            <a:spLocks noChangeArrowheads="1"/>
          </p:cNvSpPr>
          <p:nvPr/>
        </p:nvSpPr>
        <p:spPr bwMode="auto">
          <a:xfrm>
            <a:off x="4210050" y="4495800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University</a:t>
            </a:r>
          </a:p>
          <a:p>
            <a:pPr eaLnBrk="1" hangingPunct="1"/>
            <a:r>
              <a:rPr lang="en-US" altLang="en-US"/>
              <a:t>of Chicago</a:t>
            </a:r>
          </a:p>
        </p:txBody>
      </p:sp>
      <p:sp>
        <p:nvSpPr>
          <p:cNvPr id="14355" name="Text Box 21"/>
          <p:cNvSpPr txBox="1">
            <a:spLocks noChangeArrowheads="1"/>
          </p:cNvSpPr>
          <p:nvPr/>
        </p:nvSpPr>
        <p:spPr bwMode="auto">
          <a:xfrm>
            <a:off x="3260725" y="4989513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slum</a:t>
            </a:r>
          </a:p>
        </p:txBody>
      </p:sp>
      <p:sp>
        <p:nvSpPr>
          <p:cNvPr id="14356" name="Text Box 22"/>
          <p:cNvSpPr txBox="1">
            <a:spLocks noChangeArrowheads="1"/>
          </p:cNvSpPr>
          <p:nvPr/>
        </p:nvSpPr>
        <p:spPr bwMode="auto">
          <a:xfrm>
            <a:off x="5410200" y="5410200"/>
            <a:ext cx="971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working</a:t>
            </a:r>
          </a:p>
          <a:p>
            <a:pPr eaLnBrk="1" hangingPunct="1"/>
            <a:r>
              <a:rPr lang="en-US" altLang="en-US"/>
              <a:t>class</a:t>
            </a:r>
          </a:p>
          <a:p>
            <a:pPr eaLnBrk="1" hangingPunct="1"/>
            <a:r>
              <a:rPr lang="en-US" altLang="en-US"/>
              <a:t>ethnic</a:t>
            </a:r>
          </a:p>
        </p:txBody>
      </p:sp>
      <p:sp>
        <p:nvSpPr>
          <p:cNvPr id="14357" name="Text Box 23"/>
          <p:cNvSpPr txBox="1">
            <a:spLocks noChangeArrowheads="1"/>
          </p:cNvSpPr>
          <p:nvPr/>
        </p:nvSpPr>
        <p:spPr bwMode="auto">
          <a:xfrm>
            <a:off x="6400800" y="5881688"/>
            <a:ext cx="118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steel mills</a:t>
            </a:r>
          </a:p>
        </p:txBody>
      </p:sp>
      <p:sp>
        <p:nvSpPr>
          <p:cNvPr id="14358" name="Text Box 24"/>
          <p:cNvSpPr txBox="1">
            <a:spLocks noChangeArrowheads="1"/>
          </p:cNvSpPr>
          <p:nvPr/>
        </p:nvSpPr>
        <p:spPr bwMode="auto">
          <a:xfrm>
            <a:off x="4556125" y="5218113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slum</a:t>
            </a:r>
          </a:p>
        </p:txBody>
      </p:sp>
      <p:sp>
        <p:nvSpPr>
          <p:cNvPr id="14359" name="Text Box 25"/>
          <p:cNvSpPr txBox="1">
            <a:spLocks noChangeArrowheads="1"/>
          </p:cNvSpPr>
          <p:nvPr/>
        </p:nvSpPr>
        <p:spPr bwMode="auto">
          <a:xfrm>
            <a:off x="2819400" y="2133600"/>
            <a:ext cx="141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warehouses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/>
            <a:r>
              <a:rPr lang="en-US" altLang="en-US" smtClean="0"/>
              <a:t>Natural organization of city</a:t>
            </a:r>
          </a:p>
          <a:p>
            <a:pPr lvl="1" eaLnBrk="1" hangingPunct="1"/>
            <a:r>
              <a:rPr lang="en-US" altLang="en-US" smtClean="0"/>
              <a:t>determined by geography and transportation</a:t>
            </a:r>
          </a:p>
          <a:p>
            <a:pPr lvl="1" eaLnBrk="1" hangingPunct="1"/>
            <a:r>
              <a:rPr lang="en-US" altLang="en-US" smtClean="0"/>
              <a:t>lakes and rivers</a:t>
            </a:r>
          </a:p>
          <a:p>
            <a:pPr lvl="1" eaLnBrk="1" hangingPunct="1"/>
            <a:r>
              <a:rPr lang="en-US" altLang="en-US" smtClean="0"/>
              <a:t>later, canals</a:t>
            </a:r>
          </a:p>
          <a:p>
            <a:pPr lvl="1" eaLnBrk="1" hangingPunct="1"/>
            <a:r>
              <a:rPr lang="en-US" altLang="en-US" smtClean="0"/>
              <a:t>still later, Railroads</a:t>
            </a:r>
          </a:p>
          <a:p>
            <a:pPr lvl="1" eaLnBrk="1" hangingPunct="1"/>
            <a:r>
              <a:rPr lang="en-US" altLang="en-US" smtClean="0"/>
              <a:t>finally, interstate highways</a:t>
            </a:r>
          </a:p>
          <a:p>
            <a:pPr eaLnBrk="1" hangingPunct="1"/>
            <a:r>
              <a:rPr lang="en-US" altLang="en-US" smtClean="0"/>
              <a:t>Cities vary by when they were built</a:t>
            </a:r>
          </a:p>
          <a:p>
            <a:pPr lvl="1" eaLnBrk="1" hangingPunct="1"/>
            <a:r>
              <a:rPr lang="en-US" altLang="en-US" smtClean="0"/>
              <a:t>walking city: 18th century</a:t>
            </a:r>
          </a:p>
          <a:p>
            <a:pPr lvl="1" eaLnBrk="1" hangingPunct="1"/>
            <a:r>
              <a:rPr lang="en-US" altLang="en-US" smtClean="0"/>
              <a:t>railroad city: 19th century</a:t>
            </a:r>
          </a:p>
          <a:p>
            <a:pPr lvl="1" eaLnBrk="1" hangingPunct="1"/>
            <a:r>
              <a:rPr lang="en-US" altLang="en-US" smtClean="0"/>
              <a:t>freeway city: 20th century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mtClean="0"/>
              <a:t>How Cities Change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Ecological Processes</a:t>
            </a:r>
          </a:p>
          <a:p>
            <a:pPr lvl="1" eaLnBrk="1" hangingPunct="1"/>
            <a:r>
              <a:rPr lang="en-US" altLang="en-US" smtClean="0"/>
              <a:t>competition: driving force</a:t>
            </a:r>
          </a:p>
          <a:p>
            <a:pPr lvl="1" eaLnBrk="1" hangingPunct="1"/>
            <a:r>
              <a:rPr lang="en-US" altLang="en-US" smtClean="0"/>
              <a:t>dominance: most powerful functions</a:t>
            </a:r>
          </a:p>
          <a:p>
            <a:pPr lvl="1" eaLnBrk="1" hangingPunct="1"/>
            <a:r>
              <a:rPr lang="en-US" altLang="en-US" smtClean="0"/>
              <a:t>invasion: new activity or population enters established community (natural area)</a:t>
            </a:r>
          </a:p>
          <a:p>
            <a:pPr lvl="2" eaLnBrk="1" hangingPunct="1"/>
            <a:r>
              <a:rPr lang="en-US" altLang="en-US" smtClean="0"/>
              <a:t>waves of immigrants</a:t>
            </a:r>
          </a:p>
          <a:p>
            <a:pPr lvl="2" eaLnBrk="1" hangingPunct="1"/>
            <a:r>
              <a:rPr lang="en-US" altLang="en-US" smtClean="0"/>
              <a:t>expansion of strip malls and fast food</a:t>
            </a:r>
          </a:p>
          <a:p>
            <a:pPr lvl="1" eaLnBrk="1" hangingPunct="1"/>
            <a:r>
              <a:rPr lang="en-US" altLang="en-US" smtClean="0"/>
              <a:t>succession: new activitiy becomes dominant</a:t>
            </a:r>
          </a:p>
          <a:p>
            <a:pPr lvl="2" eaLnBrk="1" hangingPunct="1"/>
            <a:r>
              <a:rPr lang="en-US" altLang="en-US" smtClean="0"/>
              <a:t>takes over community/area</a:t>
            </a:r>
          </a:p>
          <a:p>
            <a:pPr lvl="2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Succession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en-US" smtClean="0"/>
              <a:t>suburbanization: </a:t>
            </a:r>
          </a:p>
          <a:p>
            <a:pPr lvl="1" eaLnBrk="1" hangingPunct="1"/>
            <a:r>
              <a:rPr lang="en-US" altLang="en-US" smtClean="0"/>
              <a:t>housing moves out of city, following highways</a:t>
            </a:r>
          </a:p>
          <a:p>
            <a:pPr lvl="1" eaLnBrk="1" hangingPunct="1"/>
            <a:r>
              <a:rPr lang="en-US" altLang="en-US" smtClean="0"/>
              <a:t>commerce and industry follows</a:t>
            </a:r>
          </a:p>
          <a:p>
            <a:pPr eaLnBrk="1" hangingPunct="1"/>
            <a:r>
              <a:rPr lang="en-US" altLang="en-US" smtClean="0"/>
              <a:t>deterioration/gentrification</a:t>
            </a:r>
          </a:p>
          <a:p>
            <a:pPr lvl="1" eaLnBrk="1" hangingPunct="1"/>
            <a:r>
              <a:rPr lang="en-US" altLang="en-US" smtClean="0"/>
              <a:t>abandoned residences, warehouses and industrial buildings deteriorate into slum</a:t>
            </a:r>
          </a:p>
          <a:p>
            <a:pPr lvl="1" eaLnBrk="1" hangingPunct="1"/>
            <a:r>
              <a:rPr lang="en-US" altLang="en-US" smtClean="0"/>
              <a:t>warehouses and industrial buildings become lofts and apartments; residences are refurbished by young urban professionals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Urban Ecology (conclusion)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major transformation in the organization of urban/community space</a:t>
            </a:r>
          </a:p>
          <a:p>
            <a:pPr lvl="1" eaLnBrk="1" hangingPunct="1"/>
            <a:r>
              <a:rPr lang="en-US" altLang="en-US" smtClean="0"/>
              <a:t>results from new technologies</a:t>
            </a:r>
          </a:p>
          <a:p>
            <a:pPr lvl="1" eaLnBrk="1" hangingPunct="1"/>
            <a:r>
              <a:rPr lang="en-US" altLang="en-US" smtClean="0"/>
              <a:t>which decrease the time/cost of transportation</a:t>
            </a:r>
          </a:p>
          <a:p>
            <a:pPr lvl="1" eaLnBrk="1" hangingPunct="1"/>
            <a:r>
              <a:rPr lang="en-US" altLang="en-US" smtClean="0"/>
              <a:t>and reduce the value of central location</a:t>
            </a:r>
          </a:p>
          <a:p>
            <a:pPr lvl="1" eaLnBrk="1" hangingPunct="1"/>
            <a:r>
              <a:rPr lang="en-US" altLang="en-US" smtClean="0"/>
              <a:t>some claim that the post-industrial, information city of the 21st Century will be de-centered—a virtual center that exists only in cyber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Middletown: The Canon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Robert and Helen Lynd published</a:t>
            </a:r>
          </a:p>
          <a:p>
            <a:pPr lvl="1" eaLnBrk="1" hangingPunct="1"/>
            <a:r>
              <a:rPr lang="en-US" altLang="en-US" smtClean="0"/>
              <a:t>Middletown in 1929</a:t>
            </a:r>
          </a:p>
          <a:p>
            <a:pPr lvl="1" eaLnBrk="1" hangingPunct="1"/>
            <a:r>
              <a:rPr lang="en-US" altLang="en-US" smtClean="0"/>
              <a:t>Middletown in Transition in 1937</a:t>
            </a:r>
          </a:p>
          <a:p>
            <a:pPr eaLnBrk="1" hangingPunct="1"/>
            <a:r>
              <a:rPr lang="en-US" altLang="en-US" smtClean="0"/>
              <a:t>These were the first wave of</a:t>
            </a:r>
          </a:p>
          <a:p>
            <a:pPr lvl="1" eaLnBrk="1" hangingPunct="1"/>
            <a:r>
              <a:rPr lang="en-US" altLang="en-US" smtClean="0"/>
              <a:t>Now four waves of Middletown Studies</a:t>
            </a:r>
          </a:p>
          <a:p>
            <a:pPr lvl="1" eaLnBrk="1" hangingPunct="1"/>
            <a:r>
              <a:rPr lang="en-US" altLang="en-US" smtClean="0"/>
              <a:t>Middletown Studies Center and archive now established in at Ball State</a:t>
            </a:r>
          </a:p>
          <a:p>
            <a:pPr lvl="1" eaLnBrk="1" hangingPunct="1"/>
            <a:r>
              <a:rPr lang="en-US" altLang="en-US" smtClean="0"/>
              <a:t>Community section of ASA offers Robert and Helen Lynd Lifetime Achievement award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mtClean="0"/>
              <a:t>Community Politics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Pluralism: dominant perspective, 1950-70</a:t>
            </a:r>
          </a:p>
          <a:p>
            <a:pPr lvl="1" eaLnBrk="1" hangingPunct="1"/>
            <a:r>
              <a:rPr lang="en-US" altLang="en-US" smtClean="0"/>
              <a:t>competing leaders</a:t>
            </a:r>
          </a:p>
          <a:p>
            <a:pPr lvl="1" eaLnBrk="1" hangingPunct="1"/>
            <a:r>
              <a:rPr lang="en-US" altLang="en-US" smtClean="0"/>
              <a:t>logrolling/helping out</a:t>
            </a:r>
          </a:p>
          <a:p>
            <a:pPr lvl="1" eaLnBrk="1" hangingPunct="1"/>
            <a:r>
              <a:rPr lang="en-US" altLang="en-US" smtClean="0"/>
              <a:t>greatest good for greatest number</a:t>
            </a:r>
          </a:p>
          <a:p>
            <a:pPr lvl="1" eaLnBrk="1" hangingPunct="1"/>
            <a:r>
              <a:rPr lang="en-US" altLang="en-US" smtClean="0"/>
              <a:t>protection of minority interests</a:t>
            </a:r>
          </a:p>
          <a:p>
            <a:pPr eaLnBrk="1" hangingPunct="1"/>
            <a:r>
              <a:rPr lang="en-US" altLang="en-US" smtClean="0"/>
              <a:t>Multiple interests</a:t>
            </a:r>
          </a:p>
          <a:p>
            <a:pPr lvl="1" eaLnBrk="1" hangingPunct="1"/>
            <a:r>
              <a:rPr lang="en-US" altLang="en-US" smtClean="0"/>
              <a:t>multi-faceted</a:t>
            </a:r>
          </a:p>
          <a:p>
            <a:pPr lvl="1" eaLnBrk="1" hangingPunct="1"/>
            <a:r>
              <a:rPr lang="en-US" altLang="en-US" smtClean="0"/>
              <a:t>issue specific</a:t>
            </a:r>
          </a:p>
          <a:p>
            <a:pPr lvl="1" eaLnBrk="1" hangingPunct="1"/>
            <a:r>
              <a:rPr lang="en-US" altLang="en-US" smtClean="0"/>
              <a:t>cross-cutting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Cross-Cutting Solidarity</a:t>
            </a:r>
            <a:endParaRPr lang="en-US" altLang="en-US" dirty="0" smtClean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13913553"/>
              </p:ext>
            </p:extLst>
          </p:nvPr>
        </p:nvGraphicFramePr>
        <p:xfrm>
          <a:off x="2209800" y="1371600"/>
          <a:ext cx="46926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2554069"/>
            <a:ext cx="1672253" cy="64633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Non-Hispanic</a:t>
            </a:r>
          </a:p>
          <a:p>
            <a:r>
              <a:rPr lang="en-US" b="1" dirty="0" smtClean="0"/>
              <a:t>White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8245" y="5955268"/>
            <a:ext cx="979755" cy="369332"/>
          </a:xfrm>
          <a:prstGeom prst="rect">
            <a:avLst/>
          </a:prstGeom>
          <a:solidFill>
            <a:srgbClr val="FF3399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emale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1992868"/>
            <a:ext cx="176202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Self-employed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Community Studies?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"Community" refers to a population</a:t>
            </a:r>
          </a:p>
          <a:p>
            <a:pPr lvl="1" eaLnBrk="1" hangingPunct="1"/>
            <a:r>
              <a:rPr lang="en-US" altLang="en-US" smtClean="0"/>
              <a:t> defined by its geographic location</a:t>
            </a:r>
          </a:p>
          <a:p>
            <a:pPr lvl="1" eaLnBrk="1" hangingPunct="1"/>
            <a:r>
              <a:rPr lang="en-US" altLang="en-US" smtClean="0"/>
              <a:t>people who live and work together</a:t>
            </a:r>
          </a:p>
          <a:p>
            <a:pPr lvl="1" eaLnBrk="1" hangingPunct="1"/>
            <a:r>
              <a:rPr lang="en-US" altLang="en-US" smtClean="0"/>
              <a:t>see Park and Burgess, 1921, p. 163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American Sociology has long tradition of community studies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Self-Employed by Race and Sex in 2012 (N=99,315)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657356"/>
              </p:ext>
            </p:extLst>
          </p:nvPr>
        </p:nvGraphicFramePr>
        <p:xfrm>
          <a:off x="457200" y="219456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 Employed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Anglo</a:t>
                      </a:r>
                      <a:r>
                        <a:rPr lang="en-US" sz="1800" b="1" baseline="0" dirty="0" smtClean="0"/>
                        <a:t> Male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49% (4,161)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33% (29,717)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34% (33,878)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Anglo</a:t>
                      </a:r>
                      <a:r>
                        <a:rPr lang="en-US" sz="1800" b="1" baseline="0" dirty="0" smtClean="0"/>
                        <a:t> Fem</a:t>
                      </a:r>
                      <a:r>
                        <a:rPr lang="en-US" sz="1800" b="1" dirty="0" smtClean="0"/>
                        <a:t>ale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27%</a:t>
                      </a:r>
                      <a:r>
                        <a:rPr lang="en-US" sz="1800" baseline="0" dirty="0" smtClean="0"/>
                        <a:t> (2,274)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32% (28,609)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31% (30,883)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Other Male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16% (1,343)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18% (16,267)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18%</a:t>
                      </a:r>
                      <a:r>
                        <a:rPr lang="en-US" sz="1800" baseline="0" dirty="0" smtClean="0"/>
                        <a:t> (17,610)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Other Female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9% (788)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18% (16,156)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17% (16,944)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 (8,566)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 (90,749)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 (99,315)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562600"/>
            <a:ext cx="6438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Current Population Survey, March Supplement,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Look at Race, Class, and Gender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562600"/>
            <a:ext cx="6438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Current Population Survey, March Supplement, 2012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229600" cy="2346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792372"/>
              </p:ext>
            </p:extLst>
          </p:nvPr>
        </p:nvGraphicFramePr>
        <p:xfrm>
          <a:off x="457200" y="219456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 Employed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Anglo</a:t>
                      </a:r>
                      <a:r>
                        <a:rPr lang="en-US" sz="1800" b="1" baseline="0" dirty="0" smtClean="0"/>
                        <a:t> Male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12% </a:t>
                      </a:r>
                      <a:r>
                        <a:rPr lang="en-US" sz="1800" dirty="0" smtClean="0"/>
                        <a:t>(4,161)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88% </a:t>
                      </a:r>
                      <a:r>
                        <a:rPr lang="en-US" sz="1800" dirty="0" smtClean="0"/>
                        <a:t>(29,717)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 </a:t>
                      </a:r>
                      <a:r>
                        <a:rPr lang="en-US" sz="1800" dirty="0" smtClean="0"/>
                        <a:t>(33,878)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Anglo</a:t>
                      </a:r>
                      <a:r>
                        <a:rPr lang="en-US" sz="1800" b="1" baseline="0" dirty="0" smtClean="0"/>
                        <a:t> Fem</a:t>
                      </a:r>
                      <a:r>
                        <a:rPr lang="en-US" sz="1800" b="1" dirty="0" smtClean="0"/>
                        <a:t>ale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7%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(2,274)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93% </a:t>
                      </a:r>
                      <a:r>
                        <a:rPr lang="en-US" sz="1800" dirty="0" smtClean="0"/>
                        <a:t>(28,609)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 </a:t>
                      </a:r>
                      <a:r>
                        <a:rPr lang="en-US" sz="1800" dirty="0" smtClean="0"/>
                        <a:t>(30,883)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Other Male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8% </a:t>
                      </a:r>
                      <a:r>
                        <a:rPr lang="en-US" sz="1800" dirty="0" smtClean="0"/>
                        <a:t>(1,343)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92% </a:t>
                      </a:r>
                      <a:r>
                        <a:rPr lang="en-US" sz="1800" dirty="0" smtClean="0"/>
                        <a:t>(16,267)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(17,610)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Other Female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5% </a:t>
                      </a:r>
                      <a:r>
                        <a:rPr lang="en-US" sz="1800" dirty="0" smtClean="0"/>
                        <a:t>(788)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95% </a:t>
                      </a:r>
                      <a:r>
                        <a:rPr lang="en-US" sz="1800" dirty="0" smtClean="0"/>
                        <a:t>(16,156)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 </a:t>
                      </a:r>
                      <a:r>
                        <a:rPr lang="en-US" sz="1800" dirty="0" smtClean="0"/>
                        <a:t>(16,944)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9% </a:t>
                      </a:r>
                      <a:r>
                        <a:rPr lang="en-US" sz="1800" dirty="0" smtClean="0"/>
                        <a:t>(8,566)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91% </a:t>
                      </a:r>
                      <a:r>
                        <a:rPr lang="en-US" sz="1800" dirty="0" smtClean="0"/>
                        <a:t>(90,749)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 (99,315)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0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Robert Dahl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Robert Dahl, </a:t>
            </a:r>
            <a:r>
              <a:rPr lang="en-US" altLang="en-US" i="1" smtClean="0"/>
              <a:t>Who Governs?</a:t>
            </a:r>
            <a:r>
              <a:rPr lang="en-US" altLang="en-US" smtClean="0"/>
              <a:t> (1961)</a:t>
            </a:r>
          </a:p>
          <a:p>
            <a:pPr lvl="1" eaLnBrk="1" hangingPunct="1"/>
            <a:r>
              <a:rPr lang="en-US" altLang="en-US" smtClean="0"/>
              <a:t>New Haven, CN (Yale)</a:t>
            </a:r>
          </a:p>
          <a:p>
            <a:pPr lvl="1" eaLnBrk="1" hangingPunct="1"/>
            <a:r>
              <a:rPr lang="en-US" altLang="en-US" smtClean="0"/>
              <a:t>Variety of methods to study political influence</a:t>
            </a:r>
          </a:p>
          <a:p>
            <a:pPr lvl="2" eaLnBrk="1" hangingPunct="1"/>
            <a:r>
              <a:rPr lang="en-US" altLang="en-US" smtClean="0"/>
              <a:t>Social class or status of local officials</a:t>
            </a:r>
          </a:p>
          <a:p>
            <a:pPr lvl="2" eaLnBrk="1" hangingPunct="1"/>
            <a:r>
              <a:rPr lang="en-US" altLang="en-US" smtClean="0"/>
              <a:t>Participation of “notables” (New Haven Lawn Club members)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pPr eaLnBrk="1" hangingPunct="1"/>
            <a:r>
              <a:rPr lang="en-US" altLang="en-US" sz="3600" i="1" smtClean="0"/>
              <a:t>Who Governs? (continued)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54864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Multiple methods (continued</a:t>
            </a:r>
            <a:r>
              <a:rPr lang="en-US" altLang="en-US" b="1" smtClean="0"/>
              <a:t>)</a:t>
            </a:r>
          </a:p>
          <a:p>
            <a:pPr lvl="1" indent="-457200" eaLnBrk="1" hangingPunct="1">
              <a:buFontTx/>
              <a:buNone/>
            </a:pPr>
            <a:r>
              <a:rPr lang="en-US" altLang="en-US" smtClean="0"/>
              <a:t>Type of people involved in “decisions” in different “issue areas”</a:t>
            </a:r>
          </a:p>
          <a:p>
            <a:pPr lvl="2" eaLnBrk="1" hangingPunct="1"/>
            <a:r>
              <a:rPr lang="en-US" altLang="en-US" smtClean="0"/>
              <a:t>public education</a:t>
            </a:r>
          </a:p>
          <a:p>
            <a:pPr lvl="2" eaLnBrk="1" hangingPunct="1"/>
            <a:r>
              <a:rPr lang="en-US" altLang="en-US" smtClean="0"/>
              <a:t>urban redevelopment</a:t>
            </a:r>
          </a:p>
          <a:p>
            <a:pPr lvl="2" eaLnBrk="1" hangingPunct="1"/>
            <a:r>
              <a:rPr lang="en-US" altLang="en-US" smtClean="0"/>
              <a:t>Party nominations</a:t>
            </a:r>
          </a:p>
          <a:p>
            <a:pPr lvl="1" indent="-457200" eaLnBrk="1" hangingPunct="1">
              <a:buFontTx/>
              <a:buNone/>
            </a:pPr>
            <a:r>
              <a:rPr lang="en-US" altLang="en-US" smtClean="0"/>
              <a:t>Random samples of participants in each area—survey for social characteristics</a:t>
            </a:r>
          </a:p>
          <a:p>
            <a:pPr lvl="1" indent="-457200" eaLnBrk="1" hangingPunct="1">
              <a:buFontTx/>
              <a:buNone/>
            </a:pPr>
            <a:r>
              <a:rPr lang="en-US" altLang="en-US" smtClean="0"/>
              <a:t>Analyze election returns by social class of precincts</a:t>
            </a:r>
          </a:p>
          <a:p>
            <a:pPr lvl="1" indent="-457200" eaLnBrk="1" hangingPunct="1">
              <a:buFontTx/>
              <a:buNone/>
            </a:pPr>
            <a:r>
              <a:rPr lang="en-US" altLang="en-US" smtClean="0"/>
              <a:t>Random sample of voters: 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514350" eaLnBrk="1" hangingPunct="1">
              <a:buFontTx/>
              <a:buNone/>
              <a:defRPr/>
            </a:pPr>
            <a:r>
              <a:rPr lang="en-US" dirty="0" smtClean="0"/>
              <a:t>Very few (Leaders) have direct influence—can initiate or veto policies</a:t>
            </a:r>
          </a:p>
          <a:p>
            <a:pPr marL="800100" lvl="1" indent="-514350" eaLnBrk="1" hangingPunct="1">
              <a:buFontTx/>
              <a:buNone/>
              <a:defRPr/>
            </a:pPr>
            <a:r>
              <a:rPr lang="en-US" dirty="0" smtClean="0"/>
              <a:t>	a. leaders have assistants and sub-leaders</a:t>
            </a:r>
          </a:p>
          <a:p>
            <a:pPr marL="800100" lvl="1" indent="-4572000" eaLnBrk="1" hangingPunct="1">
              <a:buFontTx/>
              <a:buNone/>
              <a:defRPr/>
            </a:pPr>
            <a:r>
              <a:rPr lang="en-US" dirty="0" smtClean="0"/>
              <a:t>	b. leaders appeal to and shape interests of 	voters</a:t>
            </a:r>
          </a:p>
          <a:p>
            <a:pPr marL="800100" lvl="1" indent="-4572000" eaLnBrk="1" hangingPunct="1">
              <a:buFontTx/>
              <a:buNone/>
              <a:defRPr/>
            </a:pPr>
            <a:r>
              <a:rPr lang="en-US" dirty="0" smtClean="0"/>
              <a:t>	c. most people have indirect influence</a:t>
            </a:r>
          </a:p>
          <a:p>
            <a:pPr marL="800100" lvl="1" indent="-4572000" eaLnBrk="1" hangingPunct="1">
              <a:buFontTx/>
              <a:buNone/>
              <a:defRPr/>
            </a:pPr>
            <a:endParaRPr lang="en-US" dirty="0" smtClean="0"/>
          </a:p>
          <a:p>
            <a:pPr marL="800100" lvl="1" indent="-4572000" eaLnBrk="1" hangingPunct="1">
              <a:buFontTx/>
              <a:buNone/>
              <a:defRPr/>
            </a:pPr>
            <a:r>
              <a:rPr lang="en-US" dirty="0" smtClean="0"/>
              <a:t>Leaders and sub-leaders are highly specialized in issue areas</a:t>
            </a:r>
          </a:p>
          <a:p>
            <a:pPr marL="800100" lvl="1" indent="-4572000"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latin typeface="Times New Roman" pitchFamily="18" charset="0"/>
              </a:rPr>
              <a:t>Highly specialized (continued)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543800" cy="5257800"/>
          </a:xfrm>
        </p:spPr>
        <p:txBody>
          <a:bodyPr/>
          <a:lstStyle/>
          <a:p>
            <a:pPr marL="114300" lvl="1" indent="0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Fifty actors initiated/vetoed policies (p. 182)</a:t>
            </a:r>
          </a:p>
          <a:p>
            <a:pPr marL="114300" lvl="1" indent="0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	- 27: (54%): only one success</a:t>
            </a:r>
          </a:p>
          <a:p>
            <a:pPr marL="228600" lvl="2" indent="685800" eaLnBrk="1" hangingPunct="1"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- 17: (34%) 2-3 in single issue area</a:t>
            </a:r>
          </a:p>
          <a:p>
            <a:pPr marL="228600" lvl="2" indent="685800" eaLnBrk="1" hangingPunct="1"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-   3: (06%) 4 or more successes, single area</a:t>
            </a:r>
          </a:p>
          <a:p>
            <a:pPr marL="228600" lvl="2" indent="685800" eaLnBrk="1" hangingPunct="1"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-   3: (06%) 4 or more, multiple areas</a:t>
            </a:r>
          </a:p>
          <a:p>
            <a:pPr marL="228600" lvl="2" indent="685800" eaLnBrk="1" hangingPunct="1">
              <a:spcBef>
                <a:spcPct val="0"/>
              </a:spcBef>
              <a:buFontTx/>
              <a:buNone/>
            </a:pPr>
            <a:endParaRPr lang="en-US" altLang="en-US" sz="2800" smtClean="0">
              <a:latin typeface="Times New Roman" pitchFamily="18" charset="0"/>
            </a:endParaRPr>
          </a:p>
          <a:p>
            <a:pPr marL="114300" lvl="1" indent="0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Fifty successful leaders succeeded in</a:t>
            </a:r>
          </a:p>
          <a:p>
            <a:pPr marL="114300" lvl="1" indent="0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	- nomination decisions (13 leaders)</a:t>
            </a:r>
          </a:p>
          <a:p>
            <a:pPr marL="228600" lvl="2" indent="685800" eaLnBrk="1" hangingPunct="1"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- public education decisions (16 leaders)</a:t>
            </a:r>
          </a:p>
          <a:p>
            <a:pPr marL="228600" lvl="2" indent="685800" eaLnBrk="1" hangingPunct="1">
              <a:spcBef>
                <a:spcPct val="0"/>
              </a:spcBef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- urban redevelopment decisions (26 leaders)</a:t>
            </a:r>
          </a:p>
          <a:p>
            <a:pPr marL="114300" lvl="1" indent="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latin typeface="Times New Roman" pitchFamily="18" charset="0"/>
            </a:endParaRPr>
          </a:p>
          <a:p>
            <a:pPr marL="114300" lvl="1" indent="0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Only Mayor was influential in all three areas</a:t>
            </a:r>
          </a:p>
          <a:p>
            <a:pPr marL="114300" lvl="1" indent="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Duplication in Counting Leaders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532065"/>
              </p:ext>
            </p:extLst>
          </p:nvPr>
        </p:nvGraphicFramePr>
        <p:xfrm>
          <a:off x="457200" y="2066925"/>
          <a:ext cx="8229600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02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Successes</a:t>
                      </a:r>
                      <a:endParaRPr lang="en-US" sz="1800" dirty="0"/>
                    </a:p>
                  </a:txBody>
                  <a:tcPr marT="45734" marB="4573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Re-development</a:t>
                      </a:r>
                      <a:endParaRPr lang="en-US" sz="1800" dirty="0"/>
                    </a:p>
                  </a:txBody>
                  <a:tcPr marT="45734" marB="4573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Party Nomination</a:t>
                      </a:r>
                      <a:endParaRPr lang="en-US" sz="1800" dirty="0"/>
                    </a:p>
                  </a:txBody>
                  <a:tcPr marT="45734" marB="4573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Public Education</a:t>
                      </a:r>
                      <a:endParaRPr lang="en-US" sz="1800" dirty="0"/>
                    </a:p>
                  </a:txBody>
                  <a:tcPr marT="45734" marB="45734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 marT="45734" marB="45734">
                    <a:solidFill>
                      <a:srgbClr val="0070C0"/>
                    </a:solidFill>
                  </a:tcPr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One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73% (19)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31% (04)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44% (07)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54% (30*)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2-3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19% (05)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31% (04)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50% (08)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31% (17)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 or more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08% (02)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38% (05)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06% (01)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15% (08**)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100% (26) 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100% (13)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100% (16)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100% (55***)</a:t>
                      </a:r>
                      <a:endParaRPr 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  <p:sp>
        <p:nvSpPr>
          <p:cNvPr id="25641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15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Leaders (Actors) by Number of Successes Initiating or Vetoing by Issue Ar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ea</a:t>
            </a:r>
          </a:p>
        </p:txBody>
      </p:sp>
      <p:sp>
        <p:nvSpPr>
          <p:cNvPr id="25642" name="TextBox 5"/>
          <p:cNvSpPr txBox="1">
            <a:spLocks noChangeArrowheads="1"/>
          </p:cNvSpPr>
          <p:nvPr/>
        </p:nvSpPr>
        <p:spPr bwMode="auto">
          <a:xfrm>
            <a:off x="533400" y="5029200"/>
            <a:ext cx="728507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* Three duplications: actors with one success in two or three areas</a:t>
            </a:r>
          </a:p>
          <a:p>
            <a:pPr eaLnBrk="1" hangingPunct="1"/>
            <a:r>
              <a:rPr lang="en-US" altLang="en-US" dirty="0" smtClean="0"/>
              <a:t>** Two duplications: actors with multiple success </a:t>
            </a:r>
            <a:r>
              <a:rPr lang="en-US" altLang="en-US" dirty="0"/>
              <a:t>i</a:t>
            </a:r>
            <a:r>
              <a:rPr lang="en-US" altLang="en-US" dirty="0" smtClean="0"/>
              <a:t>n two or three areas</a:t>
            </a:r>
          </a:p>
          <a:p>
            <a:pPr eaLnBrk="1" hangingPunct="1"/>
            <a:r>
              <a:rPr lang="en-US" altLang="en-US" dirty="0" smtClean="0"/>
              <a:t>*** Total of five duplications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66725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Leaders: Diverse Backgrounds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27 (54%) were public officials</a:t>
            </a:r>
          </a:p>
          <a:p>
            <a:pPr eaLnBrk="1" hangingPunct="1"/>
            <a:r>
              <a:rPr lang="en-US" altLang="en-US" smtClean="0"/>
              <a:t>13 (26%) were notables or corporations</a:t>
            </a:r>
          </a:p>
          <a:p>
            <a:pPr eaLnBrk="1" hangingPunct="1"/>
            <a:r>
              <a:rPr lang="en-US" altLang="en-US" smtClean="0"/>
              <a:t>12 (24%) were others (general public)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N=52 (two public officials were notables)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Times New Roman" pitchFamily="18" charset="0"/>
              </a:rPr>
              <a:t>Four Patterns of Leadership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400050" indent="-400050" eaLnBrk="1" hangingPunct="1"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1: Executive centered grand coalition of coalitions</a:t>
            </a:r>
          </a:p>
          <a:p>
            <a:pPr marL="400050" indent="-400050" eaLnBrk="1" hangingPunct="1"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2: Coalition of chieftains</a:t>
            </a:r>
          </a:p>
          <a:p>
            <a:pPr marL="400050" indent="-400050" eaLnBrk="1" hangingPunct="1"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3: Independent sovereigns with separate spheres of influence</a:t>
            </a:r>
          </a:p>
          <a:p>
            <a:pPr marL="400050" indent="-400050" eaLnBrk="1" hangingPunct="1"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4: Rival sovereigns fighting it out</a:t>
            </a:r>
          </a:p>
          <a:p>
            <a:pPr marL="400050" indent="-400050" eaLnBrk="1" hangingPunct="1">
              <a:buFontTx/>
              <a:buNone/>
            </a:pPr>
            <a:endParaRPr lang="en-US" altLang="en-US" sz="2800" smtClean="0">
              <a:latin typeface="Times New Roman" pitchFamily="18" charset="0"/>
            </a:endParaRPr>
          </a:p>
          <a:p>
            <a:pPr marL="400050" indent="-400050" eaLnBrk="1" hangingPunct="1"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Covert integration by economic notables—networks of ruling elites, did not occur</a:t>
            </a:r>
          </a:p>
          <a:p>
            <a:pPr marL="400050" indent="-400050" eaLnBrk="1" hangingPunct="1"/>
            <a:endParaRPr lang="en-US" alt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Diverse Resources Available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Almost all were unequally distributed</a:t>
            </a:r>
          </a:p>
          <a:p>
            <a:pPr eaLnBrk="1" hangingPunct="1"/>
            <a:r>
              <a:rPr lang="en-US" altLang="en-US" smtClean="0"/>
              <a:t>Wealthy in one were poor in another</a:t>
            </a:r>
          </a:p>
          <a:p>
            <a:pPr eaLnBrk="1" hangingPunct="1"/>
            <a:r>
              <a:rPr lang="en-US" altLang="en-US" smtClean="0"/>
              <a:t>No resources universally applicable</a:t>
            </a:r>
          </a:p>
          <a:p>
            <a:pPr eaLnBrk="1" hangingPunct="1"/>
            <a:r>
              <a:rPr lang="en-US" altLang="en-US" smtClean="0"/>
              <a:t>Nobody with all or none (pp. 226-228).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Resources include: time, money, jobs, information, status, popularity, legal rights, authority, legitimacy, votes, educ., IQ,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en-US" altLang="en-US" smtClean="0"/>
              <a:t>Community Studies</a:t>
            </a:r>
          </a:p>
          <a:p>
            <a:pPr lvl="1" eaLnBrk="1" hangingPunct="1"/>
            <a:r>
              <a:rPr lang="en-US" altLang="en-US" smtClean="0"/>
              <a:t>intensive analysis of life in a particular place: usually a neighborhood within a city</a:t>
            </a:r>
          </a:p>
          <a:p>
            <a:pPr lvl="1" eaLnBrk="1" hangingPunct="1"/>
            <a:r>
              <a:rPr lang="en-US" altLang="en-US" smtClean="0"/>
              <a:t>studies dating back to the 1920s</a:t>
            </a:r>
          </a:p>
          <a:p>
            <a:pPr lvl="1" eaLnBrk="1" hangingPunct="1"/>
            <a:r>
              <a:rPr lang="en-US" altLang="en-US" smtClean="0"/>
              <a:t>extensive within place, covering various aspects of social life</a:t>
            </a:r>
          </a:p>
          <a:p>
            <a:pPr lvl="1" eaLnBrk="1" hangingPunct="1"/>
            <a:r>
              <a:rPr lang="en-US" altLang="en-US" smtClean="0"/>
              <a:t>generally used multiple methods: archival, survey, participant observation</a:t>
            </a:r>
          </a:p>
          <a:p>
            <a:pPr lvl="1" eaLnBrk="1" hangingPunct="1"/>
            <a:r>
              <a:rPr lang="en-US" altLang="en-US" smtClean="0"/>
              <a:t>offered rich description</a:t>
            </a:r>
          </a:p>
          <a:p>
            <a:pPr lvl="2" eaLnBrk="1" hangingPunct="1"/>
            <a:r>
              <a:rPr lang="en-US" altLang="en-US" smtClean="0"/>
              <a:t>building on anthropology, Clifford Geertz</a:t>
            </a:r>
          </a:p>
          <a:p>
            <a:pPr lvl="2" eaLnBrk="1" hangingPunct="1"/>
            <a:r>
              <a:rPr lang="en-US" altLang="en-US" smtClean="0"/>
              <a:t>urban ethnography: our own Brian Kelley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Major Changes in Governing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Biggest change: rise of professionals and importance of skill and art of pyramiding</a:t>
            </a:r>
          </a:p>
          <a:p>
            <a:pPr lvl="1" eaLnBrk="1" hangingPunct="1"/>
            <a:r>
              <a:rPr lang="en-US" altLang="en-US" smtClean="0"/>
              <a:t>notables declining in influence</a:t>
            </a:r>
          </a:p>
          <a:p>
            <a:pPr lvl="1" eaLnBrk="1" hangingPunct="1"/>
            <a:r>
              <a:rPr lang="en-US" altLang="en-US" smtClean="0"/>
              <a:t>executives increasingly important</a:t>
            </a:r>
          </a:p>
          <a:p>
            <a:pPr lvl="1" eaLnBrk="1" hangingPunct="1"/>
            <a:r>
              <a:rPr lang="en-US" altLang="en-US" smtClean="0"/>
              <a:t>coalition building is now critical</a:t>
            </a:r>
          </a:p>
          <a:p>
            <a:pPr eaLnBrk="1" hangingPunct="1"/>
            <a:r>
              <a:rPr lang="en-US" altLang="en-US" smtClean="0"/>
              <a:t>Executive centered coalition of coalition is becoming dominant form</a:t>
            </a:r>
          </a:p>
          <a:p>
            <a:pPr eaLnBrk="1" hangingPunct="1"/>
            <a:r>
              <a:rPr lang="en-US" altLang="en-US" smtClean="0"/>
              <a:t>Institutionalized in city manager, professional government in modern cities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Challenge to Pluralism:</a:t>
            </a:r>
            <a:br>
              <a:rPr lang="en-US" altLang="en-US" smtClean="0"/>
            </a:br>
            <a:r>
              <a:rPr lang="en-US" altLang="en-US" smtClean="0"/>
              <a:t>Ruling Elite Studies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Floyd Hunter’s study of Atlanta, Community Power Structure (1953)  is the classic study of elite networks and elite domination of public policy</a:t>
            </a:r>
          </a:p>
          <a:p>
            <a:pPr eaLnBrk="1" hangingPunct="1"/>
            <a:r>
              <a:rPr lang="en-US" altLang="en-US" smtClean="0"/>
              <a:t>Dorothy Nehil’s study of Boston indicates elite domination through networks of business and political elites</a:t>
            </a:r>
          </a:p>
          <a:p>
            <a:pPr eaLnBrk="1" hangingPunct="1"/>
            <a:r>
              <a:rPr lang="en-US" altLang="en-US" smtClean="0"/>
              <a:t>Bachrach and Baratz (1962) classic on “nondecisions” promoted by elites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mtClean="0"/>
              <a:t>Ruling Elite Studies (continued)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Matthew </a:t>
            </a:r>
            <a:r>
              <a:rPr lang="en-US" altLang="en-US" dirty="0" err="1" smtClean="0"/>
              <a:t>Crenson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Unpolitics</a:t>
            </a:r>
            <a:r>
              <a:rPr lang="en-US" altLang="en-US" dirty="0" smtClean="0"/>
              <a:t> of Air Pollution (1971): pollution remained a “non-issue” in the most polluted cities</a:t>
            </a:r>
          </a:p>
          <a:p>
            <a:pPr eaLnBrk="1" hangingPunct="1"/>
            <a:r>
              <a:rPr lang="en-US" altLang="en-US" dirty="0" smtClean="0"/>
              <a:t>Robert </a:t>
            </a:r>
            <a:r>
              <a:rPr lang="en-US" altLang="en-US" dirty="0" err="1" smtClean="0"/>
              <a:t>Perrucci</a:t>
            </a:r>
            <a:r>
              <a:rPr lang="en-US" altLang="en-US" dirty="0" smtClean="0"/>
              <a:t> and Marc </a:t>
            </a:r>
            <a:r>
              <a:rPr lang="en-US" altLang="en-US" dirty="0" err="1" smtClean="0"/>
              <a:t>Pillisuk</a:t>
            </a:r>
            <a:r>
              <a:rPr lang="en-US" altLang="en-US" dirty="0" smtClean="0"/>
              <a:t> (ASR 1970): inter-organizational leaders, served on multiple corporate boards, linked these orgs</a:t>
            </a:r>
          </a:p>
          <a:p>
            <a:pPr lvl="1" eaLnBrk="1" hangingPunct="1"/>
            <a:r>
              <a:rPr lang="en-US" altLang="en-US" dirty="0" smtClean="0"/>
              <a:t>Had a reputation for local power</a:t>
            </a:r>
          </a:p>
          <a:p>
            <a:pPr lvl="1" eaLnBrk="1" hangingPunct="1"/>
            <a:r>
              <a:rPr lang="en-US" altLang="en-US" dirty="0" smtClean="0"/>
              <a:t>Had similar attitudes and interests in local politics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153400" cy="1935162"/>
          </a:xfrm>
        </p:spPr>
        <p:txBody>
          <a:bodyPr/>
          <a:lstStyle/>
          <a:p>
            <a:pPr eaLnBrk="1" hangingPunct="1"/>
            <a:r>
              <a:rPr lang="en-US" altLang="en-US" smtClean="0"/>
              <a:t>Pluralist Versus Ruling Elite and Functional versus Conflict Models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08238"/>
            <a:ext cx="8229600" cy="3687762"/>
          </a:xfrm>
        </p:spPr>
        <p:txBody>
          <a:bodyPr/>
          <a:lstStyle/>
          <a:p>
            <a:pPr eaLnBrk="1" hangingPunct="1"/>
            <a:r>
              <a:rPr lang="en-US" altLang="en-US" smtClean="0"/>
              <a:t>Methodological distinctions</a:t>
            </a:r>
          </a:p>
          <a:p>
            <a:pPr lvl="1" eaLnBrk="1" hangingPunct="1"/>
            <a:r>
              <a:rPr lang="en-US" altLang="en-US" smtClean="0"/>
              <a:t>Pluralist focus on public policy decisions and public meetings</a:t>
            </a:r>
          </a:p>
          <a:p>
            <a:pPr lvl="1" eaLnBrk="1" hangingPunct="1"/>
            <a:r>
              <a:rPr lang="en-US" altLang="en-US" smtClean="0"/>
              <a:t>Ruling elite focus on inter-organizational networks and reputation for power/influence</a:t>
            </a:r>
          </a:p>
          <a:p>
            <a:pPr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Debate (continued)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Theoretical arguments</a:t>
            </a:r>
          </a:p>
          <a:p>
            <a:pPr lvl="1" eaLnBrk="1" hangingPunct="1"/>
            <a:r>
              <a:rPr lang="en-US" altLang="en-US" smtClean="0"/>
              <a:t>Liberals argue that poor people or non-elites have to fight their way into the polity</a:t>
            </a:r>
          </a:p>
          <a:p>
            <a:pPr lvl="1" eaLnBrk="1" hangingPunct="1"/>
            <a:r>
              <a:rPr lang="en-US" altLang="en-US" smtClean="0"/>
              <a:t>Elites promote non-decisions/status quo</a:t>
            </a:r>
          </a:p>
          <a:p>
            <a:pPr lvl="1" eaLnBrk="1" hangingPunct="1"/>
            <a:r>
              <a:rPr lang="en-US" altLang="en-US" smtClean="0"/>
              <a:t>Political challenges predicted by</a:t>
            </a:r>
          </a:p>
          <a:p>
            <a:pPr lvl="2" eaLnBrk="1" hangingPunct="1"/>
            <a:r>
              <a:rPr lang="en-US" altLang="en-US" smtClean="0"/>
              <a:t>Interests</a:t>
            </a:r>
          </a:p>
          <a:p>
            <a:pPr lvl="2" eaLnBrk="1" hangingPunct="1"/>
            <a:r>
              <a:rPr lang="en-US" altLang="en-US" smtClean="0"/>
              <a:t>Organization</a:t>
            </a:r>
          </a:p>
          <a:p>
            <a:pPr lvl="2" eaLnBrk="1" hangingPunct="1"/>
            <a:r>
              <a:rPr lang="en-US" altLang="en-US" smtClean="0"/>
              <a:t>opportunity</a:t>
            </a:r>
          </a:p>
          <a:p>
            <a:pPr lvl="1" eaLnBrk="1" hangingPunct="1"/>
            <a:r>
              <a:rPr lang="en-US" altLang="en-US" smtClean="0"/>
              <a:t>Political challenges produce social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Pluralist vs. Elite Theory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Peter Bachrach and Morton Barztz, “The Two Faces of Power,” American Political Science Review, LVII (Dec. 1962):947-52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Two faces of power: public and private</a:t>
            </a:r>
          </a:p>
          <a:p>
            <a:pPr lvl="2" eaLnBrk="1" hangingPunct="1"/>
            <a:r>
              <a:rPr lang="en-US" altLang="en-US" smtClean="0"/>
              <a:t>Pluralists study public face: city council meetings</a:t>
            </a:r>
          </a:p>
          <a:p>
            <a:pPr lvl="2" eaLnBrk="1" hangingPunct="1"/>
            <a:r>
              <a:rPr lang="en-US" altLang="en-US" smtClean="0"/>
              <a:t>Conflict/ruling elite theorists study private face: elite networks</a:t>
            </a:r>
          </a:p>
          <a:p>
            <a:pPr lvl="2" eaLnBrk="1" hangingPunct="1"/>
            <a:r>
              <a:rPr lang="en-US" altLang="en-US" smtClean="0"/>
              <a:t>Each finds what he looks for, because both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mtClean="0"/>
              <a:t>Hogan (1982, 1990)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My dissertation (U of M 1982) expanded on two faces of power</a:t>
            </a:r>
          </a:p>
          <a:p>
            <a:pPr lvl="1" eaLnBrk="1" hangingPunct="1"/>
            <a:r>
              <a:rPr lang="en-US" altLang="en-US" smtClean="0"/>
              <a:t>Typology of frontier communities</a:t>
            </a:r>
          </a:p>
          <a:p>
            <a:pPr lvl="2" eaLnBrk="1" hangingPunct="1"/>
            <a:r>
              <a:rPr lang="en-US" altLang="en-US" smtClean="0"/>
              <a:t>Carnival of public government</a:t>
            </a:r>
          </a:p>
          <a:p>
            <a:pPr lvl="2" eaLnBrk="1" hangingPunct="1"/>
            <a:r>
              <a:rPr lang="en-US" altLang="en-US" smtClean="0"/>
              <a:t>Caucus of private government</a:t>
            </a:r>
          </a:p>
          <a:p>
            <a:pPr lvl="1" eaLnBrk="1" hangingPunct="1"/>
            <a:r>
              <a:rPr lang="en-US" altLang="en-US" smtClean="0"/>
              <a:t>Difference rooted in economic organization and political culture</a:t>
            </a:r>
          </a:p>
          <a:p>
            <a:pPr lvl="1" eaLnBrk="1" hangingPunct="1"/>
            <a:r>
              <a:rPr lang="en-US" altLang="en-US" smtClean="0"/>
              <a:t>Carnival towns: Denver and Central City</a:t>
            </a:r>
          </a:p>
          <a:p>
            <a:pPr lvl="2" eaLnBrk="1" hangingPunct="1"/>
            <a:r>
              <a:rPr lang="en-US" altLang="en-US" smtClean="0"/>
              <a:t>Economic independence of artisans/miners</a:t>
            </a:r>
          </a:p>
          <a:p>
            <a:pPr lvl="2" eaLnBrk="1" hangingPunct="1"/>
            <a:r>
              <a:rPr lang="en-US" altLang="en-US" smtClean="0"/>
              <a:t>Tradition of political organization and contention</a:t>
            </a:r>
          </a:p>
          <a:p>
            <a:pPr lvl="2" eaLnBrk="1" hangingPunct="1"/>
            <a:endParaRPr lang="en-US" altLang="en-US" smtClean="0"/>
          </a:p>
          <a:p>
            <a:pPr lvl="2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My dissertation (continued)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en-US" smtClean="0"/>
              <a:t>Caucus towns: Golden and Pueblo (home of Adolph Coors, Rockefeller, Railroads,  Guggenheim Brothers, Bessemer Coal, Oil &amp; Iron Mfg)</a:t>
            </a:r>
          </a:p>
          <a:p>
            <a:pPr lvl="1" eaLnBrk="1" hangingPunct="1"/>
            <a:r>
              <a:rPr lang="en-US" altLang="en-US" smtClean="0"/>
              <a:t>tradition of corporate economic control</a:t>
            </a:r>
          </a:p>
          <a:p>
            <a:pPr lvl="1" eaLnBrk="1" hangingPunct="1"/>
            <a:r>
              <a:rPr lang="en-US" altLang="en-US" smtClean="0"/>
              <a:t>and government by caucus of business elites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Carnival/Caucus frontier character continues to shape local political economy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Hogan (2003)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recent book: Failure of Planning (2003)</a:t>
            </a:r>
          </a:p>
          <a:p>
            <a:pPr lvl="1" eaLnBrk="1" hangingPunct="1"/>
            <a:r>
              <a:rPr lang="en-US" altLang="en-US" smtClean="0"/>
              <a:t>Acknowledges public and private faces of government in all communities</a:t>
            </a:r>
          </a:p>
          <a:p>
            <a:pPr lvl="1" eaLnBrk="1" hangingPunct="1"/>
            <a:r>
              <a:rPr lang="en-US" altLang="en-US" smtClean="0"/>
              <a:t>Maintains variation across communities</a:t>
            </a:r>
          </a:p>
          <a:p>
            <a:pPr lvl="1" eaLnBrk="1" hangingPunct="1"/>
            <a:r>
              <a:rPr lang="en-US" altLang="en-US" smtClean="0"/>
              <a:t>Rooted in economic organization and political experience/culture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Growth Machine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John Logan and Harvey Molotch (1987), </a:t>
            </a:r>
            <a:r>
              <a:rPr lang="en-US" altLang="en-US" i="1" smtClean="0"/>
              <a:t>Urban Fortunes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Modern city is a growth machine</a:t>
            </a:r>
          </a:p>
          <a:p>
            <a:pPr lvl="1" eaLnBrk="1" hangingPunct="1"/>
            <a:r>
              <a:rPr lang="en-US" altLang="en-US" smtClean="0"/>
              <a:t>Developers and industrialists hold city hostage</a:t>
            </a:r>
          </a:p>
          <a:p>
            <a:pPr lvl="1" eaLnBrk="1" hangingPunct="1"/>
            <a:r>
              <a:rPr lang="en-US" altLang="en-US" smtClean="0"/>
              <a:t>Cities must promote growth or become ghost towns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/>
            <a:r>
              <a:rPr lang="en-US" altLang="en-US" smtClean="0"/>
              <a:t>The earliest community study</a:t>
            </a:r>
          </a:p>
          <a:p>
            <a:pPr lvl="1" eaLnBrk="1" hangingPunct="1"/>
            <a:r>
              <a:rPr lang="en-US" altLang="en-US" smtClean="0"/>
              <a:t>was The Philadelphia Negro </a:t>
            </a:r>
          </a:p>
          <a:p>
            <a:pPr lvl="1" eaLnBrk="1" hangingPunct="1"/>
            <a:r>
              <a:rPr lang="en-US" altLang="en-US" smtClean="0"/>
              <a:t> W. E. B. DuBois</a:t>
            </a:r>
          </a:p>
          <a:p>
            <a:pPr lvl="1" eaLnBrk="1" hangingPunct="1"/>
            <a:r>
              <a:rPr lang="en-US" altLang="en-US" smtClean="0"/>
              <a:t>conducted the research in 1897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Later, the Chicago School of Community Studies</a:t>
            </a:r>
          </a:p>
          <a:p>
            <a:pPr lvl="1" eaLnBrk="1" hangingPunct="1"/>
            <a:r>
              <a:rPr lang="en-US" altLang="en-US" smtClean="0"/>
              <a:t>inspired by Robert Park and his colleagues</a:t>
            </a:r>
          </a:p>
          <a:p>
            <a:pPr lvl="1" eaLnBrk="1" hangingPunct="1"/>
            <a:r>
              <a:rPr lang="en-US" altLang="en-US" smtClean="0"/>
              <a:t>at the University of Chicago</a:t>
            </a:r>
          </a:p>
          <a:p>
            <a:pPr lvl="1" eaLnBrk="1" hangingPunct="1"/>
            <a:r>
              <a:rPr lang="en-US" altLang="en-US" smtClean="0"/>
              <a:t>where Park was a professor, 1913-1934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Failure of Planning (2003)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Recently I have been arguing (in print) with John Logan on extent to which</a:t>
            </a:r>
          </a:p>
          <a:p>
            <a:pPr lvl="1" eaLnBrk="1" hangingPunct="1"/>
            <a:r>
              <a:rPr lang="en-US" altLang="en-US" smtClean="0"/>
              <a:t>Cities always support growth</a:t>
            </a:r>
          </a:p>
          <a:p>
            <a:pPr lvl="1" eaLnBrk="1" hangingPunct="1"/>
            <a:r>
              <a:rPr lang="en-US" altLang="en-US" smtClean="0"/>
              <a:t>Citizen growth control initiatives inevitably fail</a:t>
            </a:r>
          </a:p>
          <a:p>
            <a:pPr eaLnBrk="1" hangingPunct="1"/>
            <a:r>
              <a:rPr lang="en-US" altLang="en-US" smtClean="0"/>
              <a:t>My argument: growth initiatives emerge</a:t>
            </a:r>
          </a:p>
          <a:p>
            <a:pPr lvl="1" eaLnBrk="1" hangingPunct="1"/>
            <a:r>
              <a:rPr lang="en-US" altLang="en-US" smtClean="0"/>
              <a:t>in cities experiencing overbuilding: hh/pop growth</a:t>
            </a:r>
          </a:p>
          <a:p>
            <a:pPr lvl="1" eaLnBrk="1" hangingPunct="1"/>
            <a:r>
              <a:rPr lang="en-US" altLang="en-US" smtClean="0"/>
              <a:t>In South CA in 1980s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altLang="en-US" smtClean="0"/>
              <a:t>Southern CA in 1980s (cont.)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en-US" smtClean="0"/>
              <a:t>Following early risers: Petaluma and Rockland Counties in 1970s</a:t>
            </a:r>
          </a:p>
          <a:p>
            <a:pPr eaLnBrk="1" hangingPunct="1"/>
            <a:r>
              <a:rPr lang="en-US" altLang="en-US" smtClean="0"/>
              <a:t>Taking advantage of boom years of speculative frenzy (Reagan years, just before savings and loan crash of 1989)</a:t>
            </a:r>
          </a:p>
          <a:p>
            <a:pPr eaLnBrk="1" hangingPunct="1"/>
            <a:r>
              <a:rPr lang="en-US" altLang="en-US" smtClean="0"/>
              <a:t>Most challenged suburban cities</a:t>
            </a:r>
          </a:p>
          <a:p>
            <a:pPr lvl="1" eaLnBrk="1" hangingPunct="1"/>
            <a:r>
              <a:rPr lang="en-US" altLang="en-US" smtClean="0"/>
              <a:t>Faced organized citizens: initiative on ballot</a:t>
            </a:r>
          </a:p>
          <a:p>
            <a:pPr lvl="1" eaLnBrk="1" hangingPunct="1"/>
            <a:r>
              <a:rPr lang="en-US" altLang="en-US" smtClean="0"/>
              <a:t>Substantial state demands for new housing and for affordable housing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Castleton </a:t>
            </a:r>
            <a:r>
              <a:rPr lang="en-US" altLang="en-US" sz="3200" smtClean="0"/>
              <a:t>(made up name of real San Diego suburb)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eaLnBrk="1" hangingPunct="1"/>
            <a:r>
              <a:rPr lang="en-US" altLang="en-US" smtClean="0"/>
              <a:t>Particularly challenged but managed to pre-empt the citizens</a:t>
            </a:r>
          </a:p>
          <a:p>
            <a:pPr lvl="1" eaLnBrk="1" hangingPunct="1"/>
            <a:r>
              <a:rPr lang="en-US" altLang="en-US" smtClean="0"/>
              <a:t>Developers came up with alternative plan</a:t>
            </a:r>
          </a:p>
          <a:p>
            <a:pPr lvl="2" eaLnBrk="1" hangingPunct="1"/>
            <a:r>
              <a:rPr lang="en-US" altLang="en-US" smtClean="0"/>
              <a:t>New housing permitted in planned developments</a:t>
            </a:r>
          </a:p>
          <a:p>
            <a:pPr lvl="2" eaLnBrk="1" hangingPunct="1"/>
            <a:r>
              <a:rPr lang="en-US" altLang="en-US" smtClean="0"/>
              <a:t>Developer/new residents would pay for public services: water, power, even schools and parks</a:t>
            </a:r>
          </a:p>
          <a:p>
            <a:pPr lvl="2" eaLnBrk="1" hangingPunct="1"/>
            <a:r>
              <a:rPr lang="en-US" altLang="en-US" smtClean="0"/>
              <a:t>All provided (including planning experts) by the developer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Castleton Miracle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was this possible?</a:t>
            </a:r>
          </a:p>
          <a:p>
            <a:pPr lvl="1" eaLnBrk="1" hangingPunct="1"/>
            <a:r>
              <a:rPr lang="en-US" altLang="en-US" smtClean="0"/>
              <a:t>City had lots of vacant land</a:t>
            </a:r>
          </a:p>
          <a:p>
            <a:pPr lvl="1" eaLnBrk="1" hangingPunct="1"/>
            <a:r>
              <a:rPr lang="en-US" altLang="en-US" smtClean="0"/>
              <a:t>That was becoming increasingly valuable</a:t>
            </a:r>
          </a:p>
          <a:p>
            <a:pPr lvl="1" eaLnBrk="1" hangingPunct="1"/>
            <a:r>
              <a:rPr lang="en-US" altLang="en-US" smtClean="0"/>
              <a:t>Including coastal view estate lots, looking out to ocean from above the edge of a lagoon</a:t>
            </a:r>
          </a:p>
          <a:p>
            <a:pPr lvl="1" eaLnBrk="1" hangingPunct="1"/>
            <a:r>
              <a:rPr lang="en-US" altLang="en-US" smtClean="0"/>
              <a:t>Developers were anxious to build</a:t>
            </a:r>
          </a:p>
          <a:p>
            <a:pPr lvl="1" eaLnBrk="1" hangingPunct="1"/>
            <a:r>
              <a:rPr lang="en-US" altLang="en-US" smtClean="0"/>
              <a:t>Before the bottom fell out of the real estate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Happened?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facilities planning districts were developed by eager developers in 1986-1989</a:t>
            </a:r>
          </a:p>
          <a:p>
            <a:pPr eaLnBrk="1" hangingPunct="1"/>
            <a:r>
              <a:rPr lang="en-US" altLang="en-US" smtClean="0"/>
              <a:t>After 1989 all building stopped—savings and loan crashed</a:t>
            </a:r>
          </a:p>
          <a:p>
            <a:pPr eaLnBrk="1" hangingPunct="1"/>
            <a:r>
              <a:rPr lang="en-US" altLang="en-US" smtClean="0"/>
              <a:t>Lots of meetings and plans, 1990-1995</a:t>
            </a:r>
          </a:p>
          <a:p>
            <a:pPr lvl="1" eaLnBrk="1" hangingPunct="1"/>
            <a:r>
              <a:rPr lang="en-US" altLang="en-US" smtClean="0"/>
              <a:t>Citizen advisory committees</a:t>
            </a:r>
          </a:p>
          <a:p>
            <a:pPr lvl="1" eaLnBrk="1" hangingPunct="1"/>
            <a:r>
              <a:rPr lang="en-US" altLang="en-US" smtClean="0"/>
              <a:t>Negotiating with developers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Planning 1990-1995 (continued)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faces of power were much evident</a:t>
            </a:r>
          </a:p>
          <a:p>
            <a:pPr lvl="1" eaLnBrk="1" hangingPunct="1"/>
            <a:r>
              <a:rPr lang="en-US" altLang="en-US" smtClean="0"/>
              <a:t>citizen advisory committees and workshops</a:t>
            </a:r>
          </a:p>
          <a:p>
            <a:pPr lvl="1" eaLnBrk="1" hangingPunct="1"/>
            <a:r>
              <a:rPr lang="en-US" altLang="en-US" smtClean="0"/>
              <a:t>Private meetings with developers</a:t>
            </a:r>
          </a:p>
          <a:p>
            <a:pPr eaLnBrk="1" hangingPunct="1"/>
            <a:r>
              <a:rPr lang="en-US" altLang="en-US" smtClean="0"/>
              <a:t>Managing popular participation</a:t>
            </a:r>
          </a:p>
          <a:p>
            <a:pPr lvl="1" eaLnBrk="1" hangingPunct="1"/>
            <a:r>
              <a:rPr lang="en-US" altLang="en-US" smtClean="0"/>
              <a:t>Co-opt the organized</a:t>
            </a:r>
          </a:p>
          <a:p>
            <a:pPr lvl="1" eaLnBrk="1" hangingPunct="1"/>
            <a:r>
              <a:rPr lang="en-US" altLang="en-US" smtClean="0"/>
              <a:t>Pre-empt the disorganized (but potentially powerful/threatening)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Planning 1990-1995 (continued)</a:t>
            </a:r>
          </a:p>
        </p:txBody>
      </p:sp>
      <p:sp>
        <p:nvSpPr>
          <p:cNvPr id="5" name="Freeform 4"/>
          <p:cNvSpPr/>
          <p:nvPr/>
        </p:nvSpPr>
        <p:spPr>
          <a:xfrm>
            <a:off x="685800" y="3205163"/>
            <a:ext cx="7991475" cy="3244850"/>
          </a:xfrm>
          <a:custGeom>
            <a:avLst/>
            <a:gdLst>
              <a:gd name="connsiteX0" fmla="*/ 0 w 6943344"/>
              <a:gd name="connsiteY0" fmla="*/ 2098548 h 2223516"/>
              <a:gd name="connsiteX1" fmla="*/ 630936 w 6943344"/>
              <a:gd name="connsiteY1" fmla="*/ 2016252 h 2223516"/>
              <a:gd name="connsiteX2" fmla="*/ 822960 w 6943344"/>
              <a:gd name="connsiteY2" fmla="*/ 1833372 h 2223516"/>
              <a:gd name="connsiteX3" fmla="*/ 1133856 w 6943344"/>
              <a:gd name="connsiteY3" fmla="*/ 1376172 h 2223516"/>
              <a:gd name="connsiteX4" fmla="*/ 1600200 w 6943344"/>
              <a:gd name="connsiteY4" fmla="*/ 480060 h 2223516"/>
              <a:gd name="connsiteX5" fmla="*/ 2130552 w 6943344"/>
              <a:gd name="connsiteY5" fmla="*/ 342900 h 2223516"/>
              <a:gd name="connsiteX6" fmla="*/ 2779776 w 6943344"/>
              <a:gd name="connsiteY6" fmla="*/ 361188 h 2223516"/>
              <a:gd name="connsiteX7" fmla="*/ 3145536 w 6943344"/>
              <a:gd name="connsiteY7" fmla="*/ 1056132 h 2223516"/>
              <a:gd name="connsiteX8" fmla="*/ 3364992 w 6943344"/>
              <a:gd name="connsiteY8" fmla="*/ 1833372 h 2223516"/>
              <a:gd name="connsiteX9" fmla="*/ 4005072 w 6943344"/>
              <a:gd name="connsiteY9" fmla="*/ 2171700 h 2223516"/>
              <a:gd name="connsiteX10" fmla="*/ 4608576 w 6943344"/>
              <a:gd name="connsiteY10" fmla="*/ 2144268 h 2223516"/>
              <a:gd name="connsiteX11" fmla="*/ 4736592 w 6943344"/>
              <a:gd name="connsiteY11" fmla="*/ 1842516 h 2223516"/>
              <a:gd name="connsiteX12" fmla="*/ 5065776 w 6943344"/>
              <a:gd name="connsiteY12" fmla="*/ 790956 h 2223516"/>
              <a:gd name="connsiteX13" fmla="*/ 5212080 w 6943344"/>
              <a:gd name="connsiteY13" fmla="*/ 278892 h 2223516"/>
              <a:gd name="connsiteX14" fmla="*/ 5650992 w 6943344"/>
              <a:gd name="connsiteY14" fmla="*/ 22860 h 2223516"/>
              <a:gd name="connsiteX15" fmla="*/ 5998464 w 6943344"/>
              <a:gd name="connsiteY15" fmla="*/ 141732 h 2223516"/>
              <a:gd name="connsiteX16" fmla="*/ 6345936 w 6943344"/>
              <a:gd name="connsiteY16" fmla="*/ 845820 h 2223516"/>
              <a:gd name="connsiteX17" fmla="*/ 6483096 w 6943344"/>
              <a:gd name="connsiteY17" fmla="*/ 1952244 h 2223516"/>
              <a:gd name="connsiteX18" fmla="*/ 6867144 w 6943344"/>
              <a:gd name="connsiteY18" fmla="*/ 2052828 h 2223516"/>
              <a:gd name="connsiteX19" fmla="*/ 6940296 w 6943344"/>
              <a:gd name="connsiteY19" fmla="*/ 2016252 h 2223516"/>
              <a:gd name="connsiteX0" fmla="*/ 0 w 6943344"/>
              <a:gd name="connsiteY0" fmla="*/ 2098548 h 2223516"/>
              <a:gd name="connsiteX1" fmla="*/ 630936 w 6943344"/>
              <a:gd name="connsiteY1" fmla="*/ 2016252 h 2223516"/>
              <a:gd name="connsiteX2" fmla="*/ 822960 w 6943344"/>
              <a:gd name="connsiteY2" fmla="*/ 1833372 h 2223516"/>
              <a:gd name="connsiteX3" fmla="*/ 1133856 w 6943344"/>
              <a:gd name="connsiteY3" fmla="*/ 1376172 h 2223516"/>
              <a:gd name="connsiteX4" fmla="*/ 1600200 w 6943344"/>
              <a:gd name="connsiteY4" fmla="*/ 480060 h 2223516"/>
              <a:gd name="connsiteX5" fmla="*/ 2130552 w 6943344"/>
              <a:gd name="connsiteY5" fmla="*/ 342900 h 2223516"/>
              <a:gd name="connsiteX6" fmla="*/ 2779776 w 6943344"/>
              <a:gd name="connsiteY6" fmla="*/ 361188 h 2223516"/>
              <a:gd name="connsiteX7" fmla="*/ 3145536 w 6943344"/>
              <a:gd name="connsiteY7" fmla="*/ 1056132 h 2223516"/>
              <a:gd name="connsiteX8" fmla="*/ 3166459 w 6943344"/>
              <a:gd name="connsiteY8" fmla="*/ 1833372 h 2223516"/>
              <a:gd name="connsiteX9" fmla="*/ 4005072 w 6943344"/>
              <a:gd name="connsiteY9" fmla="*/ 2171700 h 2223516"/>
              <a:gd name="connsiteX10" fmla="*/ 4608576 w 6943344"/>
              <a:gd name="connsiteY10" fmla="*/ 2144268 h 2223516"/>
              <a:gd name="connsiteX11" fmla="*/ 4736592 w 6943344"/>
              <a:gd name="connsiteY11" fmla="*/ 1842516 h 2223516"/>
              <a:gd name="connsiteX12" fmla="*/ 5065776 w 6943344"/>
              <a:gd name="connsiteY12" fmla="*/ 790956 h 2223516"/>
              <a:gd name="connsiteX13" fmla="*/ 5212080 w 6943344"/>
              <a:gd name="connsiteY13" fmla="*/ 278892 h 2223516"/>
              <a:gd name="connsiteX14" fmla="*/ 5650992 w 6943344"/>
              <a:gd name="connsiteY14" fmla="*/ 22860 h 2223516"/>
              <a:gd name="connsiteX15" fmla="*/ 5998464 w 6943344"/>
              <a:gd name="connsiteY15" fmla="*/ 141732 h 2223516"/>
              <a:gd name="connsiteX16" fmla="*/ 6345936 w 6943344"/>
              <a:gd name="connsiteY16" fmla="*/ 845820 h 2223516"/>
              <a:gd name="connsiteX17" fmla="*/ 6483096 w 6943344"/>
              <a:gd name="connsiteY17" fmla="*/ 1952244 h 2223516"/>
              <a:gd name="connsiteX18" fmla="*/ 6867144 w 6943344"/>
              <a:gd name="connsiteY18" fmla="*/ 2052828 h 2223516"/>
              <a:gd name="connsiteX19" fmla="*/ 6940296 w 6943344"/>
              <a:gd name="connsiteY19" fmla="*/ 2016252 h 2223516"/>
              <a:gd name="connsiteX0" fmla="*/ 0 w 6943344"/>
              <a:gd name="connsiteY0" fmla="*/ 2098548 h 2223516"/>
              <a:gd name="connsiteX1" fmla="*/ 630936 w 6943344"/>
              <a:gd name="connsiteY1" fmla="*/ 2016252 h 2223516"/>
              <a:gd name="connsiteX2" fmla="*/ 822960 w 6943344"/>
              <a:gd name="connsiteY2" fmla="*/ 1833372 h 2223516"/>
              <a:gd name="connsiteX3" fmla="*/ 1133856 w 6943344"/>
              <a:gd name="connsiteY3" fmla="*/ 1376172 h 2223516"/>
              <a:gd name="connsiteX4" fmla="*/ 1600200 w 6943344"/>
              <a:gd name="connsiteY4" fmla="*/ 480060 h 2223516"/>
              <a:gd name="connsiteX5" fmla="*/ 2130552 w 6943344"/>
              <a:gd name="connsiteY5" fmla="*/ 342900 h 2223516"/>
              <a:gd name="connsiteX6" fmla="*/ 2779776 w 6943344"/>
              <a:gd name="connsiteY6" fmla="*/ 361188 h 2223516"/>
              <a:gd name="connsiteX7" fmla="*/ 3013181 w 6943344"/>
              <a:gd name="connsiteY7" fmla="*/ 1056132 h 2223516"/>
              <a:gd name="connsiteX8" fmla="*/ 3166459 w 6943344"/>
              <a:gd name="connsiteY8" fmla="*/ 1833372 h 2223516"/>
              <a:gd name="connsiteX9" fmla="*/ 4005072 w 6943344"/>
              <a:gd name="connsiteY9" fmla="*/ 2171700 h 2223516"/>
              <a:gd name="connsiteX10" fmla="*/ 4608576 w 6943344"/>
              <a:gd name="connsiteY10" fmla="*/ 2144268 h 2223516"/>
              <a:gd name="connsiteX11" fmla="*/ 4736592 w 6943344"/>
              <a:gd name="connsiteY11" fmla="*/ 1842516 h 2223516"/>
              <a:gd name="connsiteX12" fmla="*/ 5065776 w 6943344"/>
              <a:gd name="connsiteY12" fmla="*/ 790956 h 2223516"/>
              <a:gd name="connsiteX13" fmla="*/ 5212080 w 6943344"/>
              <a:gd name="connsiteY13" fmla="*/ 278892 h 2223516"/>
              <a:gd name="connsiteX14" fmla="*/ 5650992 w 6943344"/>
              <a:gd name="connsiteY14" fmla="*/ 22860 h 2223516"/>
              <a:gd name="connsiteX15" fmla="*/ 5998464 w 6943344"/>
              <a:gd name="connsiteY15" fmla="*/ 141732 h 2223516"/>
              <a:gd name="connsiteX16" fmla="*/ 6345936 w 6943344"/>
              <a:gd name="connsiteY16" fmla="*/ 845820 h 2223516"/>
              <a:gd name="connsiteX17" fmla="*/ 6483096 w 6943344"/>
              <a:gd name="connsiteY17" fmla="*/ 1952244 h 2223516"/>
              <a:gd name="connsiteX18" fmla="*/ 6867144 w 6943344"/>
              <a:gd name="connsiteY18" fmla="*/ 2052828 h 2223516"/>
              <a:gd name="connsiteX19" fmla="*/ 6940296 w 6943344"/>
              <a:gd name="connsiteY19" fmla="*/ 2016252 h 2223516"/>
              <a:gd name="connsiteX0" fmla="*/ 0 w 6943344"/>
              <a:gd name="connsiteY0" fmla="*/ 2098548 h 2204751"/>
              <a:gd name="connsiteX1" fmla="*/ 630936 w 6943344"/>
              <a:gd name="connsiteY1" fmla="*/ 2016252 h 2204751"/>
              <a:gd name="connsiteX2" fmla="*/ 822960 w 6943344"/>
              <a:gd name="connsiteY2" fmla="*/ 1833372 h 2204751"/>
              <a:gd name="connsiteX3" fmla="*/ 1133856 w 6943344"/>
              <a:gd name="connsiteY3" fmla="*/ 1376172 h 2204751"/>
              <a:gd name="connsiteX4" fmla="*/ 1600200 w 6943344"/>
              <a:gd name="connsiteY4" fmla="*/ 480060 h 2204751"/>
              <a:gd name="connsiteX5" fmla="*/ 2130552 w 6943344"/>
              <a:gd name="connsiteY5" fmla="*/ 342900 h 2204751"/>
              <a:gd name="connsiteX6" fmla="*/ 2779776 w 6943344"/>
              <a:gd name="connsiteY6" fmla="*/ 361188 h 2204751"/>
              <a:gd name="connsiteX7" fmla="*/ 3013181 w 6943344"/>
              <a:gd name="connsiteY7" fmla="*/ 1056132 h 2204751"/>
              <a:gd name="connsiteX8" fmla="*/ 3166459 w 6943344"/>
              <a:gd name="connsiteY8" fmla="*/ 1833372 h 2204751"/>
              <a:gd name="connsiteX9" fmla="*/ 3441230 w 6943344"/>
              <a:gd name="connsiteY9" fmla="*/ 1945965 h 2204751"/>
              <a:gd name="connsiteX10" fmla="*/ 4005072 w 6943344"/>
              <a:gd name="connsiteY10" fmla="*/ 2171700 h 2204751"/>
              <a:gd name="connsiteX11" fmla="*/ 4608576 w 6943344"/>
              <a:gd name="connsiteY11" fmla="*/ 2144268 h 2204751"/>
              <a:gd name="connsiteX12" fmla="*/ 4736592 w 6943344"/>
              <a:gd name="connsiteY12" fmla="*/ 1842516 h 2204751"/>
              <a:gd name="connsiteX13" fmla="*/ 5065776 w 6943344"/>
              <a:gd name="connsiteY13" fmla="*/ 790956 h 2204751"/>
              <a:gd name="connsiteX14" fmla="*/ 5212080 w 6943344"/>
              <a:gd name="connsiteY14" fmla="*/ 278892 h 2204751"/>
              <a:gd name="connsiteX15" fmla="*/ 5650992 w 6943344"/>
              <a:gd name="connsiteY15" fmla="*/ 22860 h 2204751"/>
              <a:gd name="connsiteX16" fmla="*/ 5998464 w 6943344"/>
              <a:gd name="connsiteY16" fmla="*/ 141732 h 2204751"/>
              <a:gd name="connsiteX17" fmla="*/ 6345936 w 6943344"/>
              <a:gd name="connsiteY17" fmla="*/ 845820 h 2204751"/>
              <a:gd name="connsiteX18" fmla="*/ 6483096 w 6943344"/>
              <a:gd name="connsiteY18" fmla="*/ 1952244 h 2204751"/>
              <a:gd name="connsiteX19" fmla="*/ 6867144 w 6943344"/>
              <a:gd name="connsiteY19" fmla="*/ 2052828 h 2204751"/>
              <a:gd name="connsiteX20" fmla="*/ 6940296 w 6943344"/>
              <a:gd name="connsiteY20" fmla="*/ 2016252 h 2204751"/>
              <a:gd name="connsiteX0" fmla="*/ 0 w 6940296"/>
              <a:gd name="connsiteY0" fmla="*/ 2098548 h 2204751"/>
              <a:gd name="connsiteX1" fmla="*/ 630936 w 6940296"/>
              <a:gd name="connsiteY1" fmla="*/ 2016252 h 2204751"/>
              <a:gd name="connsiteX2" fmla="*/ 822960 w 6940296"/>
              <a:gd name="connsiteY2" fmla="*/ 1833372 h 2204751"/>
              <a:gd name="connsiteX3" fmla="*/ 1133856 w 6940296"/>
              <a:gd name="connsiteY3" fmla="*/ 1376172 h 2204751"/>
              <a:gd name="connsiteX4" fmla="*/ 1600200 w 6940296"/>
              <a:gd name="connsiteY4" fmla="*/ 480060 h 2204751"/>
              <a:gd name="connsiteX5" fmla="*/ 2130552 w 6940296"/>
              <a:gd name="connsiteY5" fmla="*/ 342900 h 2204751"/>
              <a:gd name="connsiteX6" fmla="*/ 2779776 w 6940296"/>
              <a:gd name="connsiteY6" fmla="*/ 361188 h 2204751"/>
              <a:gd name="connsiteX7" fmla="*/ 3013181 w 6940296"/>
              <a:gd name="connsiteY7" fmla="*/ 1056132 h 2204751"/>
              <a:gd name="connsiteX8" fmla="*/ 3166459 w 6940296"/>
              <a:gd name="connsiteY8" fmla="*/ 1833372 h 2204751"/>
              <a:gd name="connsiteX9" fmla="*/ 3441230 w 6940296"/>
              <a:gd name="connsiteY9" fmla="*/ 1945965 h 2204751"/>
              <a:gd name="connsiteX10" fmla="*/ 4005072 w 6940296"/>
              <a:gd name="connsiteY10" fmla="*/ 2171700 h 2204751"/>
              <a:gd name="connsiteX11" fmla="*/ 4608576 w 6940296"/>
              <a:gd name="connsiteY11" fmla="*/ 2144268 h 2204751"/>
              <a:gd name="connsiteX12" fmla="*/ 4736592 w 6940296"/>
              <a:gd name="connsiteY12" fmla="*/ 1842516 h 2204751"/>
              <a:gd name="connsiteX13" fmla="*/ 5065776 w 6940296"/>
              <a:gd name="connsiteY13" fmla="*/ 790956 h 2204751"/>
              <a:gd name="connsiteX14" fmla="*/ 5212080 w 6940296"/>
              <a:gd name="connsiteY14" fmla="*/ 278892 h 2204751"/>
              <a:gd name="connsiteX15" fmla="*/ 5650992 w 6940296"/>
              <a:gd name="connsiteY15" fmla="*/ 22860 h 2204751"/>
              <a:gd name="connsiteX16" fmla="*/ 5998464 w 6940296"/>
              <a:gd name="connsiteY16" fmla="*/ 141732 h 2204751"/>
              <a:gd name="connsiteX17" fmla="*/ 6345936 w 6940296"/>
              <a:gd name="connsiteY17" fmla="*/ 845820 h 2204751"/>
              <a:gd name="connsiteX18" fmla="*/ 6483096 w 6940296"/>
              <a:gd name="connsiteY18" fmla="*/ 1952244 h 2204751"/>
              <a:gd name="connsiteX19" fmla="*/ 6670693 w 6940296"/>
              <a:gd name="connsiteY19" fmla="*/ 1960464 h 2204751"/>
              <a:gd name="connsiteX20" fmla="*/ 6867144 w 6940296"/>
              <a:gd name="connsiteY20" fmla="*/ 2052828 h 2204751"/>
              <a:gd name="connsiteX21" fmla="*/ 6940296 w 6940296"/>
              <a:gd name="connsiteY21" fmla="*/ 2016252 h 2204751"/>
              <a:gd name="connsiteX0" fmla="*/ 0 w 6940296"/>
              <a:gd name="connsiteY0" fmla="*/ 2098548 h 2204751"/>
              <a:gd name="connsiteX1" fmla="*/ 630936 w 6940296"/>
              <a:gd name="connsiteY1" fmla="*/ 2016252 h 2204751"/>
              <a:gd name="connsiteX2" fmla="*/ 822960 w 6940296"/>
              <a:gd name="connsiteY2" fmla="*/ 1833372 h 2204751"/>
              <a:gd name="connsiteX3" fmla="*/ 1133856 w 6940296"/>
              <a:gd name="connsiteY3" fmla="*/ 1376172 h 2204751"/>
              <a:gd name="connsiteX4" fmla="*/ 1600200 w 6940296"/>
              <a:gd name="connsiteY4" fmla="*/ 480060 h 2204751"/>
              <a:gd name="connsiteX5" fmla="*/ 2130552 w 6940296"/>
              <a:gd name="connsiteY5" fmla="*/ 342900 h 2204751"/>
              <a:gd name="connsiteX6" fmla="*/ 2779776 w 6940296"/>
              <a:gd name="connsiteY6" fmla="*/ 361188 h 2204751"/>
              <a:gd name="connsiteX7" fmla="*/ 3013181 w 6940296"/>
              <a:gd name="connsiteY7" fmla="*/ 1056132 h 2204751"/>
              <a:gd name="connsiteX8" fmla="*/ 3166459 w 6940296"/>
              <a:gd name="connsiteY8" fmla="*/ 1833372 h 2204751"/>
              <a:gd name="connsiteX9" fmla="*/ 3441230 w 6940296"/>
              <a:gd name="connsiteY9" fmla="*/ 1945965 h 2204751"/>
              <a:gd name="connsiteX10" fmla="*/ 4005072 w 6940296"/>
              <a:gd name="connsiteY10" fmla="*/ 2171700 h 2204751"/>
              <a:gd name="connsiteX11" fmla="*/ 4608576 w 6940296"/>
              <a:gd name="connsiteY11" fmla="*/ 2144268 h 2204751"/>
              <a:gd name="connsiteX12" fmla="*/ 4736592 w 6940296"/>
              <a:gd name="connsiteY12" fmla="*/ 1842516 h 2204751"/>
              <a:gd name="connsiteX13" fmla="*/ 5065776 w 6940296"/>
              <a:gd name="connsiteY13" fmla="*/ 790956 h 2204751"/>
              <a:gd name="connsiteX14" fmla="*/ 5212080 w 6940296"/>
              <a:gd name="connsiteY14" fmla="*/ 278892 h 2204751"/>
              <a:gd name="connsiteX15" fmla="*/ 5650992 w 6940296"/>
              <a:gd name="connsiteY15" fmla="*/ 22860 h 2204751"/>
              <a:gd name="connsiteX16" fmla="*/ 5998464 w 6940296"/>
              <a:gd name="connsiteY16" fmla="*/ 141732 h 2204751"/>
              <a:gd name="connsiteX17" fmla="*/ 6345936 w 6940296"/>
              <a:gd name="connsiteY17" fmla="*/ 845820 h 2204751"/>
              <a:gd name="connsiteX18" fmla="*/ 6681629 w 6940296"/>
              <a:gd name="connsiteY18" fmla="*/ 1848680 h 2204751"/>
              <a:gd name="connsiteX19" fmla="*/ 6670693 w 6940296"/>
              <a:gd name="connsiteY19" fmla="*/ 1960464 h 2204751"/>
              <a:gd name="connsiteX20" fmla="*/ 6867144 w 6940296"/>
              <a:gd name="connsiteY20" fmla="*/ 2052828 h 2204751"/>
              <a:gd name="connsiteX21" fmla="*/ 6940296 w 6940296"/>
              <a:gd name="connsiteY21" fmla="*/ 2016252 h 220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940296" h="2204751">
                <a:moveTo>
                  <a:pt x="0" y="2098548"/>
                </a:moveTo>
                <a:cubicBezTo>
                  <a:pt x="246888" y="2079498"/>
                  <a:pt x="493776" y="2060448"/>
                  <a:pt x="630936" y="2016252"/>
                </a:cubicBezTo>
                <a:cubicBezTo>
                  <a:pt x="768096" y="1972056"/>
                  <a:pt x="739140" y="1940052"/>
                  <a:pt x="822960" y="1833372"/>
                </a:cubicBezTo>
                <a:cubicBezTo>
                  <a:pt x="906780" y="1726692"/>
                  <a:pt x="1004316" y="1601724"/>
                  <a:pt x="1133856" y="1376172"/>
                </a:cubicBezTo>
                <a:cubicBezTo>
                  <a:pt x="1263396" y="1150620"/>
                  <a:pt x="1434084" y="652272"/>
                  <a:pt x="1600200" y="480060"/>
                </a:cubicBezTo>
                <a:cubicBezTo>
                  <a:pt x="1766316" y="307848"/>
                  <a:pt x="1933956" y="362712"/>
                  <a:pt x="2130552" y="342900"/>
                </a:cubicBezTo>
                <a:cubicBezTo>
                  <a:pt x="2327148" y="323088"/>
                  <a:pt x="2632671" y="242316"/>
                  <a:pt x="2779776" y="361188"/>
                </a:cubicBezTo>
                <a:cubicBezTo>
                  <a:pt x="2926881" y="480060"/>
                  <a:pt x="2948734" y="810768"/>
                  <a:pt x="3013181" y="1056132"/>
                </a:cubicBezTo>
                <a:cubicBezTo>
                  <a:pt x="3077628" y="1301496"/>
                  <a:pt x="3095118" y="1685067"/>
                  <a:pt x="3166459" y="1833372"/>
                </a:cubicBezTo>
                <a:cubicBezTo>
                  <a:pt x="3237800" y="1981677"/>
                  <a:pt x="3301461" y="1889577"/>
                  <a:pt x="3441230" y="1945965"/>
                </a:cubicBezTo>
                <a:cubicBezTo>
                  <a:pt x="3580999" y="2002353"/>
                  <a:pt x="3810514" y="2138650"/>
                  <a:pt x="4005072" y="2171700"/>
                </a:cubicBezTo>
                <a:cubicBezTo>
                  <a:pt x="4199630" y="2204751"/>
                  <a:pt x="4486656" y="2199132"/>
                  <a:pt x="4608576" y="2144268"/>
                </a:cubicBezTo>
                <a:cubicBezTo>
                  <a:pt x="4730496" y="2089404"/>
                  <a:pt x="4660392" y="2068068"/>
                  <a:pt x="4736592" y="1842516"/>
                </a:cubicBezTo>
                <a:cubicBezTo>
                  <a:pt x="4812792" y="1616964"/>
                  <a:pt x="4986528" y="1051560"/>
                  <a:pt x="5065776" y="790956"/>
                </a:cubicBezTo>
                <a:cubicBezTo>
                  <a:pt x="5145024" y="530352"/>
                  <a:pt x="5114544" y="406908"/>
                  <a:pt x="5212080" y="278892"/>
                </a:cubicBezTo>
                <a:cubicBezTo>
                  <a:pt x="5309616" y="150876"/>
                  <a:pt x="5519928" y="45720"/>
                  <a:pt x="5650992" y="22860"/>
                </a:cubicBezTo>
                <a:cubicBezTo>
                  <a:pt x="5782056" y="0"/>
                  <a:pt x="5882640" y="4572"/>
                  <a:pt x="5998464" y="141732"/>
                </a:cubicBezTo>
                <a:cubicBezTo>
                  <a:pt x="6114288" y="278892"/>
                  <a:pt x="6232075" y="561329"/>
                  <a:pt x="6345936" y="845820"/>
                </a:cubicBezTo>
                <a:cubicBezTo>
                  <a:pt x="6459797" y="1130311"/>
                  <a:pt x="6627503" y="1662906"/>
                  <a:pt x="6681629" y="1848680"/>
                </a:cubicBezTo>
                <a:cubicBezTo>
                  <a:pt x="6735755" y="2034454"/>
                  <a:pt x="6639774" y="1926440"/>
                  <a:pt x="6670693" y="1960464"/>
                </a:cubicBezTo>
                <a:cubicBezTo>
                  <a:pt x="6701612" y="1994488"/>
                  <a:pt x="6822210" y="2043530"/>
                  <a:pt x="6867144" y="2052828"/>
                </a:cubicBezTo>
                <a:cubicBezTo>
                  <a:pt x="6912078" y="2062126"/>
                  <a:pt x="6940296" y="2016252"/>
                  <a:pt x="6940296" y="2016252"/>
                </a:cubicBezTo>
              </a:path>
            </a:pathLst>
          </a:custGeom>
          <a:solidFill>
            <a:srgbClr val="0070C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Follow cycles</a:t>
            </a:r>
          </a:p>
          <a:p>
            <a:pPr lvl="1" eaLnBrk="1" hangingPunct="1"/>
            <a:r>
              <a:rPr lang="en-US" altLang="en-US" smtClean="0"/>
              <a:t>Pre-empt during boom</a:t>
            </a:r>
          </a:p>
          <a:p>
            <a:pPr lvl="1" eaLnBrk="1" hangingPunct="1"/>
            <a:r>
              <a:rPr lang="en-US" altLang="en-US" smtClean="0"/>
              <a:t>Co-opt during bust</a:t>
            </a:r>
          </a:p>
        </p:txBody>
      </p:sp>
      <p:sp>
        <p:nvSpPr>
          <p:cNvPr id="46085" name="TextBox 8"/>
          <p:cNvSpPr txBox="1">
            <a:spLocks noChangeArrowheads="1"/>
          </p:cNvSpPr>
          <p:nvPr/>
        </p:nvSpPr>
        <p:spPr bwMode="auto">
          <a:xfrm>
            <a:off x="1066800" y="6400800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1980</a:t>
            </a:r>
          </a:p>
        </p:txBody>
      </p:sp>
      <p:sp>
        <p:nvSpPr>
          <p:cNvPr id="46086" name="TextBox 9"/>
          <p:cNvSpPr txBox="1">
            <a:spLocks noChangeArrowheads="1"/>
          </p:cNvSpPr>
          <p:nvPr/>
        </p:nvSpPr>
        <p:spPr bwMode="auto">
          <a:xfrm>
            <a:off x="4027488" y="6400800"/>
            <a:ext cx="696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1990</a:t>
            </a:r>
          </a:p>
        </p:txBody>
      </p:sp>
      <p:sp>
        <p:nvSpPr>
          <p:cNvPr id="46087" name="TextBox 10"/>
          <p:cNvSpPr txBox="1">
            <a:spLocks noChangeArrowheads="1"/>
          </p:cNvSpPr>
          <p:nvPr/>
        </p:nvSpPr>
        <p:spPr bwMode="auto">
          <a:xfrm>
            <a:off x="5715000" y="6324600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1996</a:t>
            </a:r>
          </a:p>
        </p:txBody>
      </p:sp>
      <p:sp>
        <p:nvSpPr>
          <p:cNvPr id="46088" name="TextBox 11"/>
          <p:cNvSpPr txBox="1">
            <a:spLocks noChangeArrowheads="1"/>
          </p:cNvSpPr>
          <p:nvPr/>
        </p:nvSpPr>
        <p:spPr bwMode="auto">
          <a:xfrm>
            <a:off x="2514600" y="4800600"/>
            <a:ext cx="928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Growth</a:t>
            </a:r>
          </a:p>
          <a:p>
            <a:pPr eaLnBrk="1" hangingPunct="1"/>
            <a:r>
              <a:rPr lang="en-US" altLang="en-US"/>
              <a:t>control</a:t>
            </a:r>
          </a:p>
        </p:txBody>
      </p:sp>
      <p:sp>
        <p:nvSpPr>
          <p:cNvPr id="46089" name="TextBox 12"/>
          <p:cNvSpPr txBox="1">
            <a:spLocks noChangeArrowheads="1"/>
          </p:cNvSpPr>
          <p:nvPr/>
        </p:nvSpPr>
        <p:spPr bwMode="auto">
          <a:xfrm>
            <a:off x="6767513" y="4953000"/>
            <a:ext cx="928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Smart</a:t>
            </a:r>
          </a:p>
          <a:p>
            <a:pPr eaLnBrk="1" hangingPunct="1"/>
            <a:r>
              <a:rPr lang="en-US" altLang="en-US"/>
              <a:t>Growth</a:t>
            </a:r>
          </a:p>
        </p:txBody>
      </p:sp>
      <p:sp>
        <p:nvSpPr>
          <p:cNvPr id="46090" name="TextBox 13"/>
          <p:cNvSpPr txBox="1">
            <a:spLocks noChangeArrowheads="1"/>
          </p:cNvSpPr>
          <p:nvPr/>
        </p:nvSpPr>
        <p:spPr bwMode="auto">
          <a:xfrm>
            <a:off x="7848600" y="6324600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Failure of Planning (cont.)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benefits of over-regulation</a:t>
            </a:r>
          </a:p>
          <a:p>
            <a:pPr eaLnBrk="1" hangingPunct="1"/>
            <a:r>
              <a:rPr lang="en-US" altLang="en-US" smtClean="0"/>
              <a:t>The contradictory interests in community</a:t>
            </a:r>
          </a:p>
          <a:p>
            <a:pPr lvl="1" eaLnBrk="1" hangingPunct="1"/>
            <a:r>
              <a:rPr lang="en-US" altLang="en-US" smtClean="0"/>
              <a:t> life: exclusionary</a:t>
            </a:r>
          </a:p>
          <a:p>
            <a:pPr lvl="1" eaLnBrk="1" hangingPunct="1"/>
            <a:r>
              <a:rPr lang="en-US" altLang="en-US" smtClean="0"/>
              <a:t> work: inclusionary</a:t>
            </a:r>
          </a:p>
          <a:p>
            <a:pPr eaLnBrk="1" hangingPunct="1"/>
            <a:r>
              <a:rPr lang="en-US" altLang="en-US" smtClean="0"/>
              <a:t>The interest of local government is managing inclusionary and exclusionary interests</a:t>
            </a:r>
          </a:p>
          <a:p>
            <a:pPr eaLnBrk="1" hangingPunct="1"/>
            <a:r>
              <a:rPr lang="en-US" altLang="en-US" smtClean="0"/>
              <a:t>The irony of popular participation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The Failure of Planning (concl.</a:t>
            </a:r>
            <a:r>
              <a:rPr lang="en-US" altLang="en-US" smtClean="0"/>
              <a:t>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altLang="en-US" smtClean="0"/>
              <a:t>Local government</a:t>
            </a:r>
          </a:p>
          <a:p>
            <a:pPr lvl="1" eaLnBrk="1" hangingPunct="1"/>
            <a:r>
              <a:rPr lang="en-US" altLang="en-US" smtClean="0"/>
              <a:t>Manages public opinion and voters</a:t>
            </a:r>
          </a:p>
          <a:p>
            <a:pPr lvl="1" eaLnBrk="1" hangingPunct="1"/>
            <a:r>
              <a:rPr lang="en-US" altLang="en-US" smtClean="0"/>
              <a:t>Co-opts organized</a:t>
            </a:r>
          </a:p>
          <a:p>
            <a:pPr lvl="1" eaLnBrk="1" hangingPunct="1"/>
            <a:r>
              <a:rPr lang="en-US" altLang="en-US" smtClean="0"/>
              <a:t>Pre-empts organizing</a:t>
            </a:r>
          </a:p>
          <a:p>
            <a:pPr lvl="1" eaLnBrk="1" hangingPunct="1"/>
            <a:r>
              <a:rPr lang="en-US" altLang="en-US" smtClean="0"/>
              <a:t>Co-opts during bust</a:t>
            </a:r>
          </a:p>
          <a:p>
            <a:pPr lvl="1" eaLnBrk="1" hangingPunct="1"/>
            <a:r>
              <a:rPr lang="en-US" altLang="en-US" smtClean="0"/>
              <a:t>Pre-empts during boom</a:t>
            </a:r>
          </a:p>
          <a:p>
            <a:pPr eaLnBrk="1" hangingPunct="1"/>
            <a:r>
              <a:rPr lang="en-US" altLang="en-US" smtClean="0"/>
              <a:t>Developers: building rights during boom</a:t>
            </a:r>
          </a:p>
          <a:p>
            <a:pPr lvl="1" eaLnBrk="1" hangingPunct="1"/>
            <a:r>
              <a:rPr lang="en-US" altLang="en-US" smtClean="0"/>
              <a:t>Cooperate with government</a:t>
            </a:r>
          </a:p>
          <a:p>
            <a:pPr lvl="1" eaLnBrk="1" hangingPunct="1"/>
            <a:r>
              <a:rPr lang="en-US" altLang="en-US" smtClean="0"/>
              <a:t>Pre-empt opposition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Aldon Morris and Community Studies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My goal is to locate Morris’ analysis of the Civil Rights Movement</a:t>
            </a:r>
          </a:p>
          <a:p>
            <a:pPr lvl="1"/>
            <a:r>
              <a:rPr lang="en-US" altLang="en-US" smtClean="0"/>
              <a:t>In community studies</a:t>
            </a:r>
          </a:p>
          <a:p>
            <a:pPr lvl="1"/>
            <a:r>
              <a:rPr lang="en-US" altLang="en-US" smtClean="0"/>
              <a:t>In political sociology</a:t>
            </a:r>
          </a:p>
          <a:p>
            <a:endParaRPr lang="en-US" altLang="en-US" smtClean="0"/>
          </a:p>
          <a:p>
            <a:r>
              <a:rPr lang="en-US" altLang="en-US" smtClean="0"/>
              <a:t>How does Morris’ “indigenous approach” explain how the black community succeeded in challenging Jim Crow?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"Natural Communities"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Early 20th C U.S. Sociology</a:t>
            </a:r>
          </a:p>
          <a:p>
            <a:pPr lvl="1" eaLnBrk="1" hangingPunct="1"/>
            <a:r>
              <a:rPr lang="en-US" altLang="en-US" smtClean="0"/>
              <a:t>dominated by evolutionary theory (Spencer)</a:t>
            </a:r>
          </a:p>
          <a:p>
            <a:pPr lvl="1" eaLnBrk="1" hangingPunct="1"/>
            <a:r>
              <a:rPr lang="en-US" altLang="en-US" smtClean="0"/>
              <a:t>defended by William Sumner</a:t>
            </a:r>
          </a:p>
          <a:p>
            <a:pPr lvl="2" eaLnBrk="1" hangingPunct="1"/>
            <a:r>
              <a:rPr lang="en-US" altLang="en-US" smtClean="0"/>
              <a:t>conservative professor at Yale</a:t>
            </a:r>
          </a:p>
          <a:p>
            <a:pPr lvl="2" eaLnBrk="1" hangingPunct="1"/>
            <a:r>
              <a:rPr lang="en-US" altLang="en-US" smtClean="0"/>
              <a:t>taught first sociology course in 1875</a:t>
            </a:r>
          </a:p>
          <a:p>
            <a:pPr eaLnBrk="1" hangingPunct="1"/>
            <a:r>
              <a:rPr lang="en-US" altLang="en-US" smtClean="0"/>
              <a:t>Sumner and his colleagues</a:t>
            </a:r>
          </a:p>
          <a:p>
            <a:pPr lvl="1" eaLnBrk="1" hangingPunct="1"/>
            <a:r>
              <a:rPr lang="en-US" altLang="en-US" smtClean="0"/>
              <a:t>viewed communities as natural societies</a:t>
            </a:r>
          </a:p>
          <a:p>
            <a:pPr lvl="1" eaLnBrk="1" hangingPunct="1"/>
            <a:r>
              <a:rPr lang="en-US" altLang="en-US" smtClean="0"/>
              <a:t>that evolved  by developing "folkways" and "mores"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Morris on community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altLang="en-US" smtClean="0"/>
              <a:t>How does Morris inform our analysis of community?</a:t>
            </a:r>
          </a:p>
          <a:p>
            <a:pPr lvl="1"/>
            <a:r>
              <a:rPr lang="en-US" altLang="en-US" smtClean="0"/>
              <a:t>the death of community?</a:t>
            </a:r>
          </a:p>
          <a:p>
            <a:pPr lvl="1"/>
            <a:r>
              <a:rPr lang="en-US" altLang="en-US" smtClean="0"/>
              <a:t>Urban ecology?</a:t>
            </a:r>
          </a:p>
          <a:p>
            <a:pPr lvl="1"/>
            <a:r>
              <a:rPr lang="en-US" altLang="en-US" smtClean="0"/>
              <a:t>Community politics</a:t>
            </a:r>
          </a:p>
          <a:p>
            <a:pPr lvl="2"/>
            <a:r>
              <a:rPr lang="en-US" altLang="en-US" smtClean="0"/>
              <a:t>Pluralism</a:t>
            </a:r>
          </a:p>
          <a:p>
            <a:pPr lvl="2"/>
            <a:r>
              <a:rPr lang="en-US" altLang="en-US" smtClean="0"/>
              <a:t>Conflict/ruling elite theory</a:t>
            </a:r>
          </a:p>
          <a:p>
            <a:pPr lvl="2"/>
            <a:r>
              <a:rPr lang="en-US" altLang="en-US" smtClean="0"/>
              <a:t>Historical/comparative</a:t>
            </a:r>
          </a:p>
          <a:p>
            <a:pPr lvl="2"/>
            <a:r>
              <a:rPr lang="en-US" altLang="en-US" smtClean="0"/>
              <a:t>Growth machine</a:t>
            </a:r>
          </a:p>
          <a:p>
            <a:r>
              <a:rPr lang="en-US" altLang="en-US" smtClean="0"/>
              <a:t>How does this inform political sociology?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Morris on community (cont.)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Unlike case studies of 1920s-1950s</a:t>
            </a:r>
          </a:p>
          <a:p>
            <a:pPr lvl="1"/>
            <a:r>
              <a:rPr lang="en-US" altLang="en-US" smtClean="0"/>
              <a:t>Multiple communities</a:t>
            </a:r>
          </a:p>
          <a:p>
            <a:pPr lvl="1"/>
            <a:r>
              <a:rPr lang="en-US" altLang="en-US" smtClean="0"/>
              <a:t>Focused on blacks</a:t>
            </a:r>
          </a:p>
          <a:p>
            <a:pPr lvl="1"/>
            <a:r>
              <a:rPr lang="en-US" altLang="en-US" smtClean="0"/>
              <a:t>Focused on organizational level of analysis</a:t>
            </a:r>
          </a:p>
          <a:p>
            <a:pPr lvl="2"/>
            <a:r>
              <a:rPr lang="en-US" altLang="en-US" smtClean="0"/>
              <a:t>Members of community organizations</a:t>
            </a:r>
          </a:p>
          <a:p>
            <a:pPr lvl="2"/>
            <a:r>
              <a:rPr lang="en-US" altLang="en-US" smtClean="0"/>
              <a:t>Philosophy of organizations/leaders</a:t>
            </a:r>
          </a:p>
          <a:p>
            <a:pPr lvl="2"/>
            <a:r>
              <a:rPr lang="en-US" altLang="en-US" smtClean="0"/>
              <a:t>Tactics of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Morris on community (cont.)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Methodology: Oral history</a:t>
            </a:r>
          </a:p>
          <a:p>
            <a:pPr lvl="1"/>
            <a:r>
              <a:rPr lang="en-US" altLang="en-US" smtClean="0"/>
              <a:t>Insider approach</a:t>
            </a:r>
          </a:p>
          <a:p>
            <a:pPr lvl="1"/>
            <a:r>
              <a:rPr lang="en-US" altLang="en-US" smtClean="0"/>
              <a:t>Extensive, open-ended interviews with leaders of various organizations</a:t>
            </a:r>
          </a:p>
          <a:p>
            <a:pPr lvl="1"/>
            <a:r>
              <a:rPr lang="en-US" altLang="en-US" smtClean="0"/>
              <a:t>“value free”?</a:t>
            </a:r>
          </a:p>
          <a:p>
            <a:pPr lvl="1"/>
            <a:r>
              <a:rPr lang="en-US" altLang="en-US" smtClean="0"/>
              <a:t>“objective”?</a:t>
            </a:r>
          </a:p>
          <a:p>
            <a:pPr lvl="1"/>
            <a:r>
              <a:rPr lang="en-US" altLang="en-US" smtClean="0"/>
              <a:t>Generalize-able?</a:t>
            </a:r>
          </a:p>
          <a:p>
            <a:pPr lvl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mtClean="0"/>
              <a:t>Morris on community (cont.)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Literature on community</a:t>
            </a:r>
          </a:p>
          <a:p>
            <a:pPr lvl="1"/>
            <a:r>
              <a:rPr lang="en-US" altLang="en-US" smtClean="0"/>
              <a:t>Morris describes “tripartite system of domination”</a:t>
            </a:r>
          </a:p>
          <a:p>
            <a:pPr lvl="2"/>
            <a:r>
              <a:rPr lang="en-US" altLang="en-US" smtClean="0"/>
              <a:t>Economic political, and personal domination</a:t>
            </a:r>
          </a:p>
          <a:p>
            <a:pPr lvl="2"/>
            <a:r>
              <a:rPr lang="en-US" altLang="en-US" smtClean="0"/>
              <a:t>In rural and urban South (p. 1)</a:t>
            </a:r>
          </a:p>
          <a:p>
            <a:pPr lvl="1"/>
            <a:r>
              <a:rPr lang="en-US" altLang="en-US" smtClean="0"/>
              <a:t>Urbanization did not mark the death of community, but it did affect the tripartite system</a:t>
            </a:r>
          </a:p>
          <a:p>
            <a:pPr lvl="2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Morris on community (cont.)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lvl="1"/>
            <a:r>
              <a:rPr lang="en-US" altLang="en-US" smtClean="0"/>
              <a:t>Segregation facilitated institution building in the urban South (p. 3)</a:t>
            </a:r>
          </a:p>
          <a:p>
            <a:pPr lvl="1"/>
            <a:r>
              <a:rPr lang="en-US" altLang="en-US" smtClean="0"/>
              <a:t>Black community was physically segregated</a:t>
            </a:r>
          </a:p>
          <a:p>
            <a:pPr lvl="2"/>
            <a:r>
              <a:rPr lang="en-US" altLang="en-US" smtClean="0"/>
              <a:t>Not really in competition with whites, given Jim Crow system</a:t>
            </a:r>
          </a:p>
          <a:p>
            <a:pPr lvl="2"/>
            <a:r>
              <a:rPr lang="en-US" altLang="en-US" smtClean="0"/>
              <a:t>In many ways the black community was like what conservatives viewed as the natural community</a:t>
            </a:r>
          </a:p>
          <a:p>
            <a:pPr lvl="3"/>
            <a:r>
              <a:rPr lang="en-US" altLang="en-US" smtClean="0"/>
              <a:t>Homogeneous racially</a:t>
            </a:r>
          </a:p>
          <a:p>
            <a:pPr lvl="3"/>
            <a:r>
              <a:rPr lang="en-US" altLang="en-US" smtClean="0"/>
              <a:t>Rooted in cultural institutions</a:t>
            </a:r>
          </a:p>
          <a:p>
            <a:pPr lvl="4">
              <a:buFontTx/>
              <a:buNone/>
            </a:pPr>
            <a:r>
              <a:rPr lang="en-US" altLang="en-US" smtClean="0"/>
              <a:t>- Church</a:t>
            </a:r>
          </a:p>
          <a:p>
            <a:pPr lvl="4">
              <a:buFontTx/>
              <a:buChar char="-"/>
            </a:pPr>
            <a:r>
              <a:rPr lang="en-US" altLang="en-US" smtClean="0"/>
              <a:t>Family</a:t>
            </a:r>
          </a:p>
          <a:p>
            <a:pPr lvl="4">
              <a:buFontTx/>
              <a:buChar char="-"/>
            </a:pPr>
            <a:r>
              <a:rPr lang="en-US" altLang="en-US" smtClean="0"/>
              <a:t>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3200" smtClean="0"/>
              <a:t>Morris on community (cont.)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But Morris argues that segregation actually fostered the development of these cultural institutions</a:t>
            </a:r>
          </a:p>
          <a:p>
            <a:pPr lvl="1"/>
            <a:r>
              <a:rPr lang="en-US" altLang="en-US" smtClean="0"/>
              <a:t>Urbanization and Segregation actually facilitated opposition to Jim Crow law</a:t>
            </a:r>
          </a:p>
          <a:p>
            <a:pPr lvl="2"/>
            <a:r>
              <a:rPr lang="en-US" altLang="en-US" smtClean="0"/>
              <a:t>Provided the networks</a:t>
            </a:r>
          </a:p>
          <a:p>
            <a:pPr lvl="2"/>
            <a:r>
              <a:rPr lang="en-US" altLang="en-US" smtClean="0"/>
              <a:t>Provided the resources</a:t>
            </a:r>
          </a:p>
          <a:p>
            <a:pPr lvl="2"/>
            <a:r>
              <a:rPr lang="en-US" altLang="en-US" smtClean="0"/>
              <a:t>Provided the leadership</a:t>
            </a:r>
          </a:p>
          <a:p>
            <a:pPr lvl="2"/>
            <a:r>
              <a:rPr lang="en-US" altLang="en-US" smtClean="0"/>
              <a:t>Provided the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Morris and Community Politics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Tripartite system: a network of political, economic, and cultural elites</a:t>
            </a:r>
          </a:p>
          <a:p>
            <a:pPr lvl="1"/>
            <a:r>
              <a:rPr lang="en-US" altLang="en-US" smtClean="0"/>
              <a:t>But there were divisions within the white community (pp. 255, 270: Birmingham)</a:t>
            </a:r>
          </a:p>
          <a:p>
            <a:pPr lvl="1"/>
            <a:r>
              <a:rPr lang="en-US" altLang="en-US" smtClean="0"/>
              <a:t>There were divisions within the black community (p. 42)</a:t>
            </a:r>
          </a:p>
          <a:p>
            <a:pPr lvl="1"/>
            <a:r>
              <a:rPr lang="en-US" altLang="en-US" smtClean="0"/>
              <a:t>Cross-cutting solidarities?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Civil Rights Movement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“Routine” legal challenge of NAACP, both local and national (chapter 2)</a:t>
            </a:r>
          </a:p>
          <a:p>
            <a:r>
              <a:rPr lang="en-US" altLang="en-US" smtClean="0"/>
              <a:t>“local movement centers” mobilized direct action campaigns</a:t>
            </a:r>
          </a:p>
          <a:p>
            <a:pPr lvl="1"/>
            <a:r>
              <a:rPr lang="en-US" altLang="en-US" smtClean="0"/>
              <a:t>Organization of organizations (pp. 44-5)</a:t>
            </a:r>
          </a:p>
          <a:p>
            <a:pPr lvl="1"/>
            <a:r>
              <a:rPr lang="en-US" altLang="en-US" smtClean="0"/>
              <a:t>Used newcomers to avoid disunity (pp. 43-4)</a:t>
            </a:r>
          </a:p>
          <a:p>
            <a:r>
              <a:rPr lang="en-US" altLang="en-US" smtClean="0"/>
              <a:t>Local centers provided base for regional organization of SCLC (chapter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Civil Rights Movement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SCLC and black churches (chapter 4)</a:t>
            </a:r>
          </a:p>
          <a:p>
            <a:r>
              <a:rPr lang="en-US" altLang="en-US" smtClean="0"/>
              <a:t>Collective action building organization (chapter 5): movement centers (p. 100)</a:t>
            </a:r>
          </a:p>
          <a:p>
            <a:r>
              <a:rPr lang="en-US" altLang="en-US" smtClean="0"/>
              <a:t>National organization: competition and cooperation (chapter 6, p. 122, 128)</a:t>
            </a:r>
          </a:p>
          <a:p>
            <a:r>
              <a:rPr lang="en-US" altLang="en-US" smtClean="0"/>
              <a:t>Movement halfway houses (p. 139): resource centers for leadership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 Action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Direct action in 1950s: sit-ins (pp. 188-94</a:t>
            </a:r>
          </a:p>
          <a:p>
            <a:pPr lvl="1"/>
            <a:r>
              <a:rPr lang="en-US" altLang="en-US" smtClean="0"/>
              <a:t>Connected</a:t>
            </a:r>
          </a:p>
          <a:p>
            <a:pPr lvl="1"/>
            <a:r>
              <a:rPr lang="en-US" altLang="en-US" smtClean="0"/>
              <a:t>Personal and organizational ties</a:t>
            </a:r>
          </a:p>
          <a:p>
            <a:pPr lvl="1"/>
            <a:r>
              <a:rPr lang="en-US" altLang="en-US" smtClean="0"/>
              <a:t>Planned by local leaders</a:t>
            </a:r>
          </a:p>
          <a:p>
            <a:pPr lvl="1"/>
            <a:r>
              <a:rPr lang="en-US" altLang="en-US" smtClean="0"/>
              <a:t>Using local resources</a:t>
            </a:r>
          </a:p>
          <a:p>
            <a:r>
              <a:rPr lang="en-US" altLang="en-US" smtClean="0"/>
              <a:t>These provided local bases for 1960s Mass Disruption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mtClean="0"/>
              <a:t>Folkways and Mores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altLang="en-US" smtClean="0"/>
              <a:t>Folkways (Burgess and Park, pp. 100-111)</a:t>
            </a:r>
          </a:p>
          <a:p>
            <a:pPr lvl="1" eaLnBrk="1" hangingPunct="1"/>
            <a:r>
              <a:rPr lang="en-US" altLang="en-US" smtClean="0"/>
              <a:t>"habitual ways of doing things"</a:t>
            </a:r>
          </a:p>
          <a:p>
            <a:pPr lvl="1" eaLnBrk="1" hangingPunct="1"/>
            <a:r>
              <a:rPr lang="en-US" altLang="en-US" smtClean="0"/>
              <a:t>develop through trial and error</a:t>
            </a:r>
          </a:p>
          <a:p>
            <a:pPr lvl="1" eaLnBrk="1" hangingPunct="1"/>
            <a:r>
              <a:rPr lang="en-US" altLang="en-US" smtClean="0"/>
              <a:t>more adaptive selected and become "sanctioned" as "mores"</a:t>
            </a:r>
          </a:p>
          <a:p>
            <a:pPr lvl="2" eaLnBrk="1" hangingPunct="1"/>
            <a:r>
              <a:rPr lang="en-US" altLang="en-US" smtClean="0"/>
              <a:t>become obligations </a:t>
            </a:r>
          </a:p>
          <a:p>
            <a:pPr lvl="2" eaLnBrk="1" hangingPunct="1"/>
            <a:r>
              <a:rPr lang="en-US" altLang="en-US" smtClean="0"/>
              <a:t>enforced by reward and punishment</a:t>
            </a:r>
          </a:p>
          <a:p>
            <a:pPr eaLnBrk="1" hangingPunct="1"/>
            <a:r>
              <a:rPr lang="en-US" altLang="en-US" smtClean="0"/>
              <a:t>Institutions develop to maintain these behaviors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Mass Disruption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altLang="en-US" smtClean="0"/>
              <a:t>No mass uprising in 50s</a:t>
            </a:r>
          </a:p>
          <a:p>
            <a:pPr lvl="1"/>
            <a:r>
              <a:rPr lang="en-US" altLang="en-US" smtClean="0"/>
              <a:t>CORE and NAACP Youth lacked mass base</a:t>
            </a:r>
          </a:p>
          <a:p>
            <a:pPr lvl="1"/>
            <a:r>
              <a:rPr lang="en-US" altLang="en-US" smtClean="0"/>
              <a:t>SCLC had mass base but not well developed</a:t>
            </a:r>
          </a:p>
          <a:p>
            <a:pPr lvl="1"/>
            <a:r>
              <a:rPr lang="en-US" altLang="en-US" smtClean="0"/>
              <a:t>Direct action not yet established strategy (see Tilly on repertoires)</a:t>
            </a:r>
          </a:p>
          <a:p>
            <a:r>
              <a:rPr lang="en-US" altLang="en-US" smtClean="0"/>
              <a:t>Student sit-ins of 1960s</a:t>
            </a:r>
          </a:p>
          <a:p>
            <a:pPr lvl="1"/>
            <a:r>
              <a:rPr lang="en-US" altLang="en-US" smtClean="0"/>
              <a:t>Strengthened Civil Rights Movement</a:t>
            </a:r>
          </a:p>
          <a:p>
            <a:pPr lvl="1"/>
            <a:r>
              <a:rPr lang="en-US" altLang="en-US" smtClean="0"/>
              <a:t>Created SNCC</a:t>
            </a:r>
          </a:p>
          <a:p>
            <a:pPr lvl="1"/>
            <a:r>
              <a:rPr lang="en-US" altLang="en-US" smtClean="0"/>
              <a:t>Inspired white student movement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SNCC vs. SCLC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Black schools base for sit-ins and SNCC (paralleled churches and SCLC)</a:t>
            </a:r>
          </a:p>
          <a:p>
            <a:r>
              <a:rPr lang="en-US" altLang="en-US" smtClean="0"/>
              <a:t>Differences in organization and leadership</a:t>
            </a:r>
          </a:p>
          <a:p>
            <a:pPr lvl="1"/>
            <a:r>
              <a:rPr lang="en-US" altLang="en-US" smtClean="0"/>
              <a:t>Ella Baker vs. Martin Luther King (pp. 102-4)</a:t>
            </a:r>
          </a:p>
          <a:p>
            <a:pPr lvl="1"/>
            <a:r>
              <a:rPr lang="en-US" altLang="en-US" smtClean="0"/>
              <a:t>Sexism, ageism, homophobia (pp. 114-5)</a:t>
            </a:r>
          </a:p>
          <a:p>
            <a:pPr lvl="1"/>
            <a:r>
              <a:rPr lang="en-US" altLang="en-US" smtClean="0"/>
              <a:t>Decentralized, local leadership, less formal organization (pp. 218-9) in SNCC</a:t>
            </a:r>
          </a:p>
          <a:p>
            <a:pPr lvl="1"/>
            <a:r>
              <a:rPr lang="en-US" altLang="en-US" smtClean="0"/>
              <a:t> SNCC was model for SDS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Failure in Albany, GA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SNCC vs. SCLC rivalry (pp. 243, 248)</a:t>
            </a:r>
          </a:p>
          <a:p>
            <a:r>
              <a:rPr lang="en-US" altLang="en-US" smtClean="0"/>
              <a:t>MLK’s conservative position: unwillling to defy federal judge (p. 247)</a:t>
            </a:r>
          </a:p>
          <a:p>
            <a:r>
              <a:rPr lang="en-US" altLang="en-US" smtClean="0"/>
              <a:t>Poor planning, diffuse goals and vague tactics (pp. 248-9)</a:t>
            </a:r>
          </a:p>
          <a:p>
            <a:r>
              <a:rPr lang="en-US" altLang="en-US" smtClean="0"/>
              <a:t>Unity and tactics of “white power structure” (pp. 249-50)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Success in Birmingham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en-US" smtClean="0"/>
              <a:t>Black unity: co-opt SNCC leadership (p. 254)</a:t>
            </a:r>
          </a:p>
          <a:p>
            <a:r>
              <a:rPr lang="en-US" altLang="en-US" smtClean="0"/>
              <a:t>Careful planning (pp. 257-262)</a:t>
            </a:r>
          </a:p>
          <a:p>
            <a:r>
              <a:rPr lang="en-US" altLang="en-US" smtClean="0"/>
              <a:t>Mass meetings at churches (pp. 256-7)</a:t>
            </a:r>
          </a:p>
          <a:p>
            <a:r>
              <a:rPr lang="en-US" altLang="en-US" smtClean="0"/>
              <a:t>Economic boycott and demonstrations</a:t>
            </a:r>
          </a:p>
          <a:p>
            <a:pPr lvl="1"/>
            <a:r>
              <a:rPr lang="en-US" altLang="en-US" smtClean="0"/>
              <a:t>Disrupt business as usual</a:t>
            </a:r>
          </a:p>
          <a:p>
            <a:pPr lvl="1"/>
            <a:r>
              <a:rPr lang="en-US" altLang="en-US" smtClean="0"/>
              <a:t>Divide and conquer business and political elites</a:t>
            </a:r>
          </a:p>
          <a:p>
            <a:pPr lvl="1"/>
            <a:r>
              <a:rPr lang="en-US" altLang="en-US" smtClean="0"/>
              <a:t>Generate powerful media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Lessons for Political Sociology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altLang="en-US" smtClean="0"/>
              <a:t>Not irrational/collective behavior (Smelser)</a:t>
            </a:r>
          </a:p>
          <a:p>
            <a:r>
              <a:rPr lang="en-US" altLang="en-US" smtClean="0"/>
              <a:t>Not dependent on Northern resources and conscience constituents (McCarthy and Zald)</a:t>
            </a:r>
          </a:p>
          <a:p>
            <a:r>
              <a:rPr lang="en-US" altLang="en-US" smtClean="0"/>
              <a:t>Organizations not necessarily undermining protest (Piven and Cloward)</a:t>
            </a:r>
          </a:p>
          <a:p>
            <a:r>
              <a:rPr lang="en-US" altLang="en-US" smtClean="0"/>
              <a:t>Indigeneous organizations and resources</a:t>
            </a:r>
          </a:p>
          <a:p>
            <a:r>
              <a:rPr lang="en-US" altLang="en-US" smtClean="0"/>
              <a:t>Base for regional/national organization</a:t>
            </a:r>
          </a:p>
          <a:p>
            <a:r>
              <a:rPr lang="en-US" altLang="en-US" smtClean="0"/>
              <a:t>Organizational division of labor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Lessons for Community Studies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Creation of black community</a:t>
            </a:r>
          </a:p>
          <a:p>
            <a:pPr lvl="1"/>
            <a:r>
              <a:rPr lang="en-US" altLang="en-US" smtClean="0"/>
              <a:t>local</a:t>
            </a:r>
          </a:p>
          <a:p>
            <a:pPr lvl="1"/>
            <a:r>
              <a:rPr lang="en-US" altLang="en-US" smtClean="0"/>
              <a:t>national</a:t>
            </a:r>
          </a:p>
          <a:p>
            <a:r>
              <a:rPr lang="en-US" altLang="en-US" smtClean="0"/>
              <a:t>creation of protest community</a:t>
            </a:r>
          </a:p>
          <a:p>
            <a:pPr lvl="1"/>
            <a:r>
              <a:rPr lang="en-US" altLang="en-US" smtClean="0"/>
              <a:t>nested within black community</a:t>
            </a:r>
          </a:p>
          <a:p>
            <a:pPr lvl="1"/>
            <a:r>
              <a:rPr lang="en-US" altLang="en-US" smtClean="0"/>
              <a:t>nested within labor movement</a:t>
            </a:r>
          </a:p>
          <a:p>
            <a:r>
              <a:rPr lang="en-US" altLang="en-US" smtClean="0"/>
              <a:t>effects of urbanization</a:t>
            </a:r>
          </a:p>
          <a:p>
            <a:r>
              <a:rPr lang="en-US" altLang="en-US" smtClean="0"/>
              <a:t>change in southern communities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Classical Theories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Tonnies, Community and Society (1887)</a:t>
            </a:r>
          </a:p>
          <a:p>
            <a:pPr lvl="1" eaLnBrk="1" hangingPunct="1"/>
            <a:r>
              <a:rPr lang="en-US" altLang="en-US" smtClean="0"/>
              <a:t>traditional versus modern</a:t>
            </a:r>
          </a:p>
          <a:p>
            <a:pPr lvl="1" eaLnBrk="1" hangingPunct="1"/>
            <a:r>
              <a:rPr lang="en-US" altLang="en-US" smtClean="0"/>
              <a:t>personal versus impersonal, etc.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Durkheim, Division of Labor (1893)</a:t>
            </a:r>
          </a:p>
          <a:p>
            <a:pPr lvl="1" eaLnBrk="1" hangingPunct="1"/>
            <a:r>
              <a:rPr lang="en-US" altLang="en-US" smtClean="0"/>
              <a:t>simple and complex societies</a:t>
            </a:r>
          </a:p>
          <a:p>
            <a:pPr lvl="1" eaLnBrk="1" hangingPunct="1"/>
            <a:r>
              <a:rPr lang="en-US" altLang="en-US" smtClean="0"/>
              <a:t>mechanical and organic solidarity</a:t>
            </a:r>
          </a:p>
          <a:p>
            <a:pPr lvl="1" eaLnBrk="1" hangingPunct="1"/>
            <a:r>
              <a:rPr lang="en-US" altLang="en-US" smtClean="0"/>
              <a:t>functional model of society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2514600" y="3200400"/>
            <a:ext cx="28813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4419600" y="3657600"/>
            <a:ext cx="1219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974975" y="457200"/>
            <a:ext cx="3273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Functional Model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95363" y="2819400"/>
            <a:ext cx="14430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</a:rPr>
              <a:t>Social</a:t>
            </a:r>
          </a:p>
          <a:p>
            <a:pPr eaLnBrk="1" hangingPunct="1"/>
            <a:r>
              <a:rPr lang="en-US" altLang="en-US" sz="2400">
                <a:latin typeface="Times New Roman" pitchFamily="18" charset="0"/>
              </a:rPr>
              <a:t>Similarity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635625" y="2819400"/>
            <a:ext cx="1603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</a:rPr>
              <a:t>Mechanical</a:t>
            </a:r>
          </a:p>
          <a:p>
            <a:pPr eaLnBrk="1" hangingPunct="1"/>
            <a:r>
              <a:rPr lang="en-US" altLang="en-US" sz="2400">
                <a:latin typeface="Times New Roman" pitchFamily="18" charset="0"/>
              </a:rPr>
              <a:t>Solidarity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76600" y="4343400"/>
            <a:ext cx="1849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</a:rPr>
              <a:t>increasing</a:t>
            </a:r>
          </a:p>
          <a:p>
            <a:pPr eaLnBrk="1" hangingPunct="1"/>
            <a:r>
              <a:rPr lang="en-US" altLang="en-US" sz="2400">
                <a:latin typeface="Times New Roman" pitchFamily="18" charset="0"/>
              </a:rPr>
              <a:t>social density</a:t>
            </a:r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1676400" y="1524000"/>
            <a:ext cx="4648200" cy="1295400"/>
          </a:xfrm>
          <a:custGeom>
            <a:avLst/>
            <a:gdLst>
              <a:gd name="T0" fmla="*/ 2147483647 w 2832"/>
              <a:gd name="T1" fmla="*/ 2019888648 h 720"/>
              <a:gd name="T2" fmla="*/ 2147483647 w 2832"/>
              <a:gd name="T3" fmla="*/ 466128054 h 720"/>
              <a:gd name="T4" fmla="*/ 2147483647 w 2832"/>
              <a:gd name="T5" fmla="*/ 310752074 h 720"/>
              <a:gd name="T6" fmla="*/ 0 w 2832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2832"/>
              <a:gd name="T13" fmla="*/ 0 h 720"/>
              <a:gd name="T14" fmla="*/ 2832 w 283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2" h="720">
                <a:moveTo>
                  <a:pt x="2832" y="624"/>
                </a:moveTo>
                <a:cubicBezTo>
                  <a:pt x="2804" y="428"/>
                  <a:pt x="2776" y="232"/>
                  <a:pt x="2496" y="144"/>
                </a:cubicBezTo>
                <a:cubicBezTo>
                  <a:pt x="2216" y="56"/>
                  <a:pt x="1568" y="0"/>
                  <a:pt x="1152" y="96"/>
                </a:cubicBezTo>
                <a:cubicBezTo>
                  <a:pt x="736" y="192"/>
                  <a:pt x="368" y="456"/>
                  <a:pt x="0" y="720"/>
                </a:cubicBezTo>
              </a:path>
            </a:pathLst>
          </a:cu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267200" y="1219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</a:rPr>
              <a:t>-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600450" y="28194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</a:rPr>
              <a:t>+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743450" y="37338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itchFamily="18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Chicago School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Park and his more liberal colleagues challenged the evolutionary theory of natural communities</a:t>
            </a:r>
          </a:p>
          <a:p>
            <a:pPr lvl="1" eaLnBrk="1" hangingPunct="1"/>
            <a:r>
              <a:rPr lang="en-US" altLang="en-US" smtClean="0"/>
              <a:t>characterized as homogeneous (sameness)</a:t>
            </a:r>
          </a:p>
          <a:p>
            <a:pPr lvl="1" eaLnBrk="1" hangingPunct="1"/>
            <a:r>
              <a:rPr lang="en-US" altLang="en-US" smtClean="0"/>
              <a:t>threatened by urbanization and increasing diversity of modern cities, such as Chicago in 1920s</a:t>
            </a:r>
          </a:p>
          <a:p>
            <a:pPr lvl="1" eaLnBrk="1" hangingPunct="1"/>
            <a:r>
              <a:rPr lang="en-US" altLang="en-US" smtClean="0"/>
              <a:t>the "death of community" 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3037</Words>
  <Application>Microsoft Office PowerPoint</Application>
  <PresentationFormat>On-screen Show (4:3)</PresentationFormat>
  <Paragraphs>552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Default Design</vt:lpstr>
      <vt:lpstr>Sociology 312 American Society</vt:lpstr>
      <vt:lpstr>What Are Community Studies?</vt:lpstr>
      <vt:lpstr>PowerPoint Presentation</vt:lpstr>
      <vt:lpstr>PowerPoint Presentation</vt:lpstr>
      <vt:lpstr> "Natural Communities"</vt:lpstr>
      <vt:lpstr>Folkways and Mores</vt:lpstr>
      <vt:lpstr>Other Classical Theories</vt:lpstr>
      <vt:lpstr>PowerPoint Presentation</vt:lpstr>
      <vt:lpstr>Chicago School</vt:lpstr>
      <vt:lpstr>Urban Ecology</vt:lpstr>
      <vt:lpstr>The Urban Mosaic</vt:lpstr>
      <vt:lpstr>Chicago in 1920</vt:lpstr>
      <vt:lpstr>PowerPoint Presentation</vt:lpstr>
      <vt:lpstr>How Cities Change</vt:lpstr>
      <vt:lpstr>Succession</vt:lpstr>
      <vt:lpstr>Urban Ecology (conclusion)</vt:lpstr>
      <vt:lpstr>Middletown: The Canon</vt:lpstr>
      <vt:lpstr>Community Politics</vt:lpstr>
      <vt:lpstr>Cross-Cutting Solidarity</vt:lpstr>
      <vt:lpstr>Self-Employed by Race and Sex in 2012 (N=99,315)</vt:lpstr>
      <vt:lpstr>Another Look at Race, Class, and Gender</vt:lpstr>
      <vt:lpstr>Robert Dahl</vt:lpstr>
      <vt:lpstr>Who Governs? (continued)</vt:lpstr>
      <vt:lpstr>Findings</vt:lpstr>
      <vt:lpstr>Highly specialized (continued)</vt:lpstr>
      <vt:lpstr>Duplication in Counting Leaders</vt:lpstr>
      <vt:lpstr>Leaders: Diverse Backgrounds</vt:lpstr>
      <vt:lpstr>Four Patterns of Leadership</vt:lpstr>
      <vt:lpstr>Diverse Resources Available</vt:lpstr>
      <vt:lpstr>Major Changes in Governing</vt:lpstr>
      <vt:lpstr>Challenge to Pluralism: Ruling Elite Studies</vt:lpstr>
      <vt:lpstr>Ruling Elite Studies (continued)</vt:lpstr>
      <vt:lpstr>Pluralist Versus Ruling Elite and Functional versus Conflict Models</vt:lpstr>
      <vt:lpstr>Debate (continued)</vt:lpstr>
      <vt:lpstr>Pluralist vs. Elite Theory</vt:lpstr>
      <vt:lpstr>Hogan (1982, 1990)</vt:lpstr>
      <vt:lpstr>My dissertation (continued)</vt:lpstr>
      <vt:lpstr>Hogan (2003)</vt:lpstr>
      <vt:lpstr>Growth Machine</vt:lpstr>
      <vt:lpstr>Failure of Planning (2003)</vt:lpstr>
      <vt:lpstr>Southern CA in 1980s (cont.)</vt:lpstr>
      <vt:lpstr>Castleton (made up name of real San Diego suburb)</vt:lpstr>
      <vt:lpstr>Castleton Miracle</vt:lpstr>
      <vt:lpstr>What Happened?</vt:lpstr>
      <vt:lpstr>Planning 1990-1995 (continued)</vt:lpstr>
      <vt:lpstr>Planning 1990-1995 (continued)</vt:lpstr>
      <vt:lpstr>The Failure of Planning (cont.)</vt:lpstr>
      <vt:lpstr>The Failure of Planning (concl.)</vt:lpstr>
      <vt:lpstr>Aldon Morris and Community Studies</vt:lpstr>
      <vt:lpstr>Morris on community</vt:lpstr>
      <vt:lpstr>Morris on community (cont.)</vt:lpstr>
      <vt:lpstr>Morris on community (cont.)</vt:lpstr>
      <vt:lpstr>Morris on community (cont.)</vt:lpstr>
      <vt:lpstr>Morris on community (cont.)</vt:lpstr>
      <vt:lpstr>Morris on community (cont.)</vt:lpstr>
      <vt:lpstr>Morris and Community Politics</vt:lpstr>
      <vt:lpstr>Civil Rights Movement</vt:lpstr>
      <vt:lpstr>Civil Rights Movement</vt:lpstr>
      <vt:lpstr>Direct Action</vt:lpstr>
      <vt:lpstr>Mass Disruption</vt:lpstr>
      <vt:lpstr>SNCC vs. SCLC</vt:lpstr>
      <vt:lpstr>Failure in Albany, GA</vt:lpstr>
      <vt:lpstr>Success in Birmingham</vt:lpstr>
      <vt:lpstr>Lessons for Political Sociology</vt:lpstr>
      <vt:lpstr>Lessons for Community Studies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312 American Society</dc:title>
  <dc:creator>DELL</dc:creator>
  <cp:lastModifiedBy>Richard Hogan</cp:lastModifiedBy>
  <cp:revision>78</cp:revision>
  <dcterms:created xsi:type="dcterms:W3CDTF">2009-10-04T18:58:17Z</dcterms:created>
  <dcterms:modified xsi:type="dcterms:W3CDTF">2014-10-14T14:09:26Z</dcterms:modified>
</cp:coreProperties>
</file>