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88" r:id="rId5"/>
    <p:sldId id="260" r:id="rId6"/>
    <p:sldId id="275" r:id="rId7"/>
    <p:sldId id="276" r:id="rId8"/>
    <p:sldId id="277" r:id="rId9"/>
    <p:sldId id="278" r:id="rId10"/>
    <p:sldId id="281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9" r:id="rId19"/>
    <p:sldId id="282" r:id="rId20"/>
    <p:sldId id="283" r:id="rId21"/>
    <p:sldId id="270" r:id="rId22"/>
    <p:sldId id="271" r:id="rId23"/>
    <p:sldId id="272" r:id="rId24"/>
    <p:sldId id="273" r:id="rId25"/>
    <p:sldId id="274" r:id="rId26"/>
    <p:sldId id="284" r:id="rId27"/>
    <p:sldId id="285" r:id="rId28"/>
    <p:sldId id="279" r:id="rId29"/>
    <p:sldId id="280" r:id="rId30"/>
    <p:sldId id="286" r:id="rId31"/>
    <p:sldId id="289" r:id="rId32"/>
    <p:sldId id="290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D6C92-996E-4CFC-8B24-4816E9E7749A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809DE-1652-4A80-85AC-214626D4F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21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809DE-1652-4A80-85AC-214626D4FD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99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809DE-1652-4A80-85AC-214626D4FD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99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809DE-1652-4A80-85AC-214626D4FD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99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809DE-1652-4A80-85AC-214626D4FDD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9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Race, Place and Repertoire Change in U.S. Lynching, 1830-1930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Richard Hogan</a:t>
            </a:r>
          </a:p>
          <a:p>
            <a:r>
              <a:rPr lang="en-US" dirty="0" smtClean="0"/>
              <a:t>Paper presented at Social Science History Association Meetings, Vancouver, Canada, November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9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Michael Pfeifer, </a:t>
            </a:r>
            <a:r>
              <a:rPr lang="en-US" i="1" dirty="0" smtClean="0"/>
              <a:t>The Roots of Rough Justice </a:t>
            </a:r>
            <a:r>
              <a:rPr lang="en-US" dirty="0" smtClean="0"/>
              <a:t>(U. IL, 2011)</a:t>
            </a:r>
          </a:p>
          <a:p>
            <a:r>
              <a:rPr lang="en-US" dirty="0" smtClean="0"/>
              <a:t>Stephen J. Leonard, </a:t>
            </a:r>
            <a:r>
              <a:rPr lang="en-US" i="1" dirty="0"/>
              <a:t>Lynching </a:t>
            </a:r>
            <a:r>
              <a:rPr lang="en-US" i="1" dirty="0" smtClean="0"/>
              <a:t>in Colorado</a:t>
            </a:r>
            <a:r>
              <a:rPr lang="en-US" dirty="0" smtClean="0"/>
              <a:t> (U. CO, 2002)</a:t>
            </a:r>
          </a:p>
          <a:p>
            <a:r>
              <a:rPr lang="en-US" dirty="0" smtClean="0"/>
              <a:t>Michael Pfeifer, </a:t>
            </a:r>
            <a:r>
              <a:rPr lang="en-US" i="1" dirty="0"/>
              <a:t>Lynching </a:t>
            </a:r>
            <a:r>
              <a:rPr lang="en-US" i="1" dirty="0" smtClean="0"/>
              <a:t>Beyond Dixie</a:t>
            </a:r>
            <a:r>
              <a:rPr lang="en-US" dirty="0" smtClean="0"/>
              <a:t> (U. IL, forthcoming)</a:t>
            </a:r>
          </a:p>
          <a:p>
            <a:r>
              <a:rPr lang="en-US" dirty="0" smtClean="0"/>
              <a:t>Bureau of Refugees, Freedmen, and Abandoned Lands, “Reports of Outrages” (Gov. Bullock’s correspondence, GA archives, 1868)</a:t>
            </a:r>
          </a:p>
        </p:txBody>
      </p:sp>
    </p:spTree>
    <p:extLst>
      <p:ext uri="{BB962C8B-B14F-4D97-AF65-F5344CB8AC3E}">
        <p14:creationId xmlns:p14="http://schemas.microsoft.com/office/powerpoint/2010/main" val="393202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3600" dirty="0" smtClean="0">
                <a:latin typeface="Times New Roman"/>
                <a:ea typeface="Calibri"/>
              </a:rPr>
              <a:t/>
            </a:r>
            <a:br>
              <a:rPr lang="en-US" sz="3600" dirty="0" smtClean="0">
                <a:latin typeface="Times New Roman"/>
                <a:ea typeface="Calibri"/>
              </a:rPr>
            </a:br>
            <a:r>
              <a:rPr lang="en-US" sz="3600" dirty="0">
                <a:latin typeface="Times New Roman"/>
                <a:ea typeface="Calibri"/>
              </a:rPr>
              <a:t/>
            </a:r>
            <a:br>
              <a:rPr lang="en-US" sz="3600" dirty="0">
                <a:latin typeface="Times New Roman"/>
                <a:ea typeface="Calibri"/>
              </a:rPr>
            </a:br>
            <a:r>
              <a:rPr lang="en-US" sz="3600" dirty="0" smtClean="0">
                <a:latin typeface="Times New Roman"/>
                <a:ea typeface="Calibri"/>
              </a:rPr>
              <a:t/>
            </a:r>
            <a:br>
              <a:rPr lang="en-US" sz="3600" dirty="0" smtClean="0">
                <a:latin typeface="Times New Roman"/>
                <a:ea typeface="Calibri"/>
              </a:rPr>
            </a:br>
            <a:r>
              <a:rPr lang="en-US" sz="3600" dirty="0" smtClean="0">
                <a:latin typeface="Times New Roman"/>
                <a:ea typeface="Calibri"/>
              </a:rPr>
              <a:t>Black </a:t>
            </a:r>
            <a:r>
              <a:rPr lang="en-US" sz="3600" dirty="0">
                <a:latin typeface="Times New Roman"/>
                <a:ea typeface="Calibri"/>
              </a:rPr>
              <a:t>Vigilante Lynching Victims Reported for South, 1824-1862, by Date and Method (N=56)</a:t>
            </a:r>
            <a:br>
              <a:rPr lang="en-US" sz="3600" dirty="0">
                <a:latin typeface="Times New Roman"/>
                <a:ea typeface="Calibri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49559"/>
              </p:ext>
            </p:extLst>
          </p:nvPr>
        </p:nvGraphicFramePr>
        <p:xfrm>
          <a:off x="914400" y="2057400"/>
          <a:ext cx="7239000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/>
                <a:gridCol w="762000"/>
                <a:gridCol w="533400"/>
                <a:gridCol w="762000"/>
                <a:gridCol w="609600"/>
                <a:gridCol w="685800"/>
                <a:gridCol w="685800"/>
                <a:gridCol w="685800"/>
                <a:gridCol w="609600"/>
                <a:gridCol w="762000"/>
              </a:tblGrid>
              <a:tr h="2622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Time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Burning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Hanging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Shooting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Unknown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25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1824-1849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5445" algn="dec"/>
                        </a:tabLst>
                      </a:pPr>
                      <a:r>
                        <a:rPr lang="en-US" sz="1800">
                          <a:effectLst/>
                        </a:rPr>
                        <a:t>67%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8295" algn="dec"/>
                          <a:tab pos="385445" algn="dec"/>
                        </a:tabLst>
                      </a:pPr>
                      <a:r>
                        <a:rPr lang="en-US" sz="1800">
                          <a:effectLst/>
                        </a:rPr>
                        <a:t>(12)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6545" algn="dec"/>
                        </a:tabLst>
                      </a:pPr>
                      <a:r>
                        <a:rPr lang="en-US" sz="1800" dirty="0">
                          <a:effectLst/>
                        </a:rPr>
                        <a:t>17%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" algn="dec"/>
                        </a:tabLst>
                      </a:pPr>
                      <a:r>
                        <a:rPr lang="en-US" sz="1800">
                          <a:effectLst/>
                        </a:rPr>
                        <a:t>(3)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>
                          <a:effectLst/>
                        </a:rPr>
                        <a:t>11%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" algn="dec"/>
                        </a:tabLst>
                      </a:pPr>
                      <a:r>
                        <a:rPr lang="en-US" sz="1800">
                          <a:effectLst/>
                        </a:rPr>
                        <a:t>(2)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3200" algn="dec"/>
                        </a:tabLst>
                      </a:pPr>
                      <a:r>
                        <a:rPr lang="en-US" sz="1800">
                          <a:effectLst/>
                        </a:rPr>
                        <a:t>5%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5585" algn="dec"/>
                        </a:tabLst>
                      </a:pPr>
                      <a:r>
                        <a:rPr lang="en-US" sz="1800">
                          <a:effectLst/>
                        </a:rPr>
                        <a:t>(1)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800" dirty="0">
                          <a:effectLst/>
                        </a:rPr>
                        <a:t>18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3765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1850-1862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5445" algn="dec"/>
                        </a:tabLst>
                      </a:pPr>
                      <a:r>
                        <a:rPr lang="en-US" sz="1800">
                          <a:effectLst/>
                        </a:rPr>
                        <a:t>37%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8295" algn="dec"/>
                          <a:tab pos="385445" algn="dec"/>
                        </a:tabLst>
                      </a:pPr>
                      <a:r>
                        <a:rPr lang="en-US" sz="1800">
                          <a:effectLst/>
                        </a:rPr>
                        <a:t>(14)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6545" algn="dec"/>
                        </a:tabLst>
                      </a:pPr>
                      <a:r>
                        <a:rPr lang="en-US" sz="1800">
                          <a:effectLst/>
                        </a:rPr>
                        <a:t>61%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" algn="dec"/>
                        </a:tabLst>
                      </a:pPr>
                      <a:r>
                        <a:rPr lang="en-US" sz="1800">
                          <a:effectLst/>
                        </a:rPr>
                        <a:t>(23)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" algn="dec"/>
                        </a:tabLst>
                      </a:pPr>
                      <a:r>
                        <a:rPr lang="en-US" sz="1800">
                          <a:effectLst/>
                        </a:rPr>
                        <a:t>(0)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3200" algn="dec"/>
                        </a:tabLst>
                      </a:pPr>
                      <a:r>
                        <a:rPr lang="en-US" sz="1800">
                          <a:effectLst/>
                        </a:rPr>
                        <a:t>3%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5585" algn="dec"/>
                        </a:tabLst>
                      </a:pPr>
                      <a:r>
                        <a:rPr lang="en-US" sz="1800">
                          <a:effectLst/>
                        </a:rPr>
                        <a:t>(1)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800" dirty="0">
                          <a:effectLst/>
                        </a:rPr>
                        <a:t>38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296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5445" algn="dec"/>
                        </a:tabLst>
                      </a:pPr>
                      <a:r>
                        <a:rPr lang="en-US" sz="1800">
                          <a:effectLst/>
                        </a:rPr>
                        <a:t>46%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8295" algn="dec"/>
                          <a:tab pos="385445" algn="dec"/>
                        </a:tabLst>
                      </a:pPr>
                      <a:r>
                        <a:rPr lang="en-US" sz="1800" dirty="0">
                          <a:effectLst/>
                        </a:rPr>
                        <a:t>26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6545" algn="dec"/>
                        </a:tabLst>
                      </a:pPr>
                      <a:r>
                        <a:rPr lang="en-US" sz="1800" dirty="0">
                          <a:effectLst/>
                        </a:rPr>
                        <a:t>46%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" algn="dec"/>
                        </a:tabLst>
                      </a:pPr>
                      <a:r>
                        <a:rPr lang="en-US" sz="1800" dirty="0">
                          <a:effectLst/>
                        </a:rPr>
                        <a:t>26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>
                          <a:effectLst/>
                        </a:rPr>
                        <a:t>4%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0020" algn="dec"/>
                        </a:tabLst>
                      </a:pPr>
                      <a:r>
                        <a:rPr lang="en-US" sz="1800" dirty="0">
                          <a:effectLst/>
                        </a:rPr>
                        <a:t>(2)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3200" algn="dec"/>
                        </a:tabLst>
                      </a:pPr>
                      <a:r>
                        <a:rPr lang="en-US" sz="1800" dirty="0">
                          <a:effectLst/>
                        </a:rPr>
                        <a:t>4%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5585" algn="dec"/>
                        </a:tabLst>
                      </a:pPr>
                      <a:r>
                        <a:rPr lang="en-US" sz="1800" dirty="0">
                          <a:effectLst/>
                        </a:rPr>
                        <a:t>(2)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8145" algn="dec"/>
                        </a:tabLst>
                      </a:pPr>
                      <a:r>
                        <a:rPr lang="en-US" sz="1800" dirty="0">
                          <a:effectLst/>
                        </a:rPr>
                        <a:t>56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6019800"/>
            <a:ext cx="3213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Pfeifer (2011),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Vigilante Lynching Victims from Colorado, 1859-1919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481135"/>
              </p:ext>
            </p:extLst>
          </p:nvPr>
        </p:nvGraphicFramePr>
        <p:xfrm>
          <a:off x="381000" y="22860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Victims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White Anglo (%)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1859-1865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(89%)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1866-1875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 (84%)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1876-1885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 (81%)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1886-1919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(50%)*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153 (80%)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5562600"/>
            <a:ext cx="355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Leonard (2002), Appendix 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876800"/>
            <a:ext cx="7829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Other victims </a:t>
            </a:r>
            <a:r>
              <a:rPr lang="en-US" dirty="0"/>
              <a:t>included four blacks, </a:t>
            </a:r>
            <a:r>
              <a:rPr lang="en-US" dirty="0" smtClean="0"/>
              <a:t>one </a:t>
            </a:r>
            <a:r>
              <a:rPr lang="en-US" dirty="0"/>
              <a:t>Chinese, five Italians</a:t>
            </a:r>
            <a:r>
              <a:rPr lang="en-US" dirty="0" smtClean="0"/>
              <a:t>,  </a:t>
            </a:r>
            <a:r>
              <a:rPr lang="en-US" dirty="0"/>
              <a:t>and five </a:t>
            </a:r>
            <a:r>
              <a:rPr lang="en-US" dirty="0" smtClean="0"/>
              <a:t>Mexicans.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9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Lynching Outside South by Race 1837-1889 and 1890-1943 (N=578)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015694"/>
              </p:ext>
            </p:extLst>
          </p:nvPr>
        </p:nvGraphicFramePr>
        <p:xfrm>
          <a:off x="457200" y="2194560"/>
          <a:ext cx="7924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8708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Race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1837-1889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1890-1943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578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545" y="5562600"/>
            <a:ext cx="398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Pfeifer (forthcoming)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Lynching Outside South by Method before 1890 and after 1889 (N=578)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635460"/>
              </p:ext>
            </p:extLst>
          </p:nvPr>
        </p:nvGraphicFramePr>
        <p:xfrm>
          <a:off x="1066800" y="1976120"/>
          <a:ext cx="7315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990600"/>
                <a:gridCol w="1143000"/>
                <a:gridCol w="914400"/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Method*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Before 1890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 1889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Hanging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Shooting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Unknown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578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545" y="6022545"/>
            <a:ext cx="398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Pfeifer (forthcoming)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5545" y="4953000"/>
            <a:ext cx="78047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coded as most </a:t>
            </a:r>
            <a:r>
              <a:rPr lang="en-US" dirty="0"/>
              <a:t>barbaric (in descending order: mutilation, </a:t>
            </a:r>
            <a:r>
              <a:rPr lang="en-US" dirty="0" smtClean="0"/>
              <a:t>burning, strangulation,</a:t>
            </a:r>
          </a:p>
          <a:p>
            <a:r>
              <a:rPr lang="en-US" dirty="0" smtClean="0"/>
              <a:t>   beating</a:t>
            </a:r>
            <a:r>
              <a:rPr lang="en-US" dirty="0"/>
              <a:t>, flogging, hanging, shooting) </a:t>
            </a:r>
            <a:r>
              <a:rPr lang="en-US" dirty="0" smtClean="0"/>
              <a:t>when more </a:t>
            </a:r>
            <a:r>
              <a:rPr lang="en-US" dirty="0"/>
              <a:t>than one method was </a:t>
            </a:r>
            <a:r>
              <a:rPr lang="en-US" dirty="0" smtClean="0"/>
              <a:t>used)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7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Lynching by Race in Arizona and Indiana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24437"/>
              </p:ext>
            </p:extLst>
          </p:nvPr>
        </p:nvGraphicFramePr>
        <p:xfrm>
          <a:off x="1600200" y="2209800"/>
          <a:ext cx="6400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219200"/>
                <a:gridCol w="914400"/>
                <a:gridCol w="14478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Race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Indiana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Arizona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Latino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Native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545" y="6022545"/>
            <a:ext cx="398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Pfeifer (forthcoming)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Lynching by Race in Arizona and Indiana before 1877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047787"/>
              </p:ext>
            </p:extLst>
          </p:nvPr>
        </p:nvGraphicFramePr>
        <p:xfrm>
          <a:off x="1066800" y="2209800"/>
          <a:ext cx="685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386840"/>
                <a:gridCol w="822960"/>
                <a:gridCol w="17526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Race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Indiana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Arizona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Latino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Native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545" y="5943600"/>
            <a:ext cx="398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Pfeifer (forthcoming)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6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Lynching by Race in Arizona and Indiana </a:t>
            </a:r>
            <a:r>
              <a:rPr lang="en-US" dirty="0"/>
              <a:t>a</a:t>
            </a:r>
            <a:r>
              <a:rPr lang="en-US" dirty="0" smtClean="0"/>
              <a:t>fter 1876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059728"/>
              </p:ext>
            </p:extLst>
          </p:nvPr>
        </p:nvGraphicFramePr>
        <p:xfrm>
          <a:off x="1066800" y="2209800"/>
          <a:ext cx="685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386840"/>
                <a:gridCol w="822960"/>
                <a:gridCol w="17526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Race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Indiana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Arizona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Latino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Native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5545" y="6022545"/>
            <a:ext cx="398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Pfeifer (forthcoming)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3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Lynching Victims by Region and State (N=578)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428682"/>
              </p:ext>
            </p:extLst>
          </p:nvPr>
        </p:nvGraphicFramePr>
        <p:xfrm>
          <a:off x="990601" y="1447800"/>
          <a:ext cx="6934199" cy="4389120"/>
        </p:xfrm>
        <a:graphic>
          <a:graphicData uri="http://schemas.openxmlformats.org/drawingml/2006/table">
            <a:tbl>
              <a:tblPr firstRow="1" firstCol="1"/>
              <a:tblGrid>
                <a:gridCol w="1523999"/>
                <a:gridCol w="1112521"/>
                <a:gridCol w="792479"/>
                <a:gridCol w="1676400"/>
                <a:gridCol w="1143000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Region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State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Region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State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Midwest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" algn="dec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298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North East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dec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West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33400" algn="dec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673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673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673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673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673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Border South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Total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" algn="dec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673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673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6735" algn="dec"/>
                        </a:tabLs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8645" algn="dec"/>
                        </a:tabLs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Other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HI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6735" algn="dec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4145" y="6107668"/>
            <a:ext cx="398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Pfeifer (forthcoming)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Antebellum Southern lynching moves toward vigilantism (hanging)</a:t>
            </a:r>
          </a:p>
          <a:p>
            <a:r>
              <a:rPr lang="en-US" dirty="0" smtClean="0"/>
              <a:t>Non-South vigilantism moves toward lynching	(becomes racial and barbarous)</a:t>
            </a:r>
          </a:p>
          <a:p>
            <a:r>
              <a:rPr lang="en-US" dirty="0" smtClean="0"/>
              <a:t>Each State is different</a:t>
            </a:r>
          </a:p>
          <a:p>
            <a:pPr lvl="1"/>
            <a:r>
              <a:rPr lang="en-US" dirty="0" smtClean="0"/>
              <a:t>Indiana horse-thief protection towards KKK</a:t>
            </a:r>
          </a:p>
          <a:p>
            <a:pPr lvl="1"/>
            <a:r>
              <a:rPr lang="en-US" dirty="0" smtClean="0"/>
              <a:t>Arizona terrorist colonialism toward vigilantism </a:t>
            </a:r>
          </a:p>
          <a:p>
            <a:pPr marL="457200" lvl="1" indent="0">
              <a:buNone/>
            </a:pPr>
            <a:r>
              <a:rPr lang="en-US" dirty="0" smtClean="0"/>
              <a:t>- Midwest and Western States vary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8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Problem: romanticizing Old West to legitimate lynching as vigilantism</a:t>
            </a:r>
          </a:p>
          <a:p>
            <a:endParaRPr lang="en-US" dirty="0"/>
          </a:p>
          <a:p>
            <a:r>
              <a:rPr lang="en-US" dirty="0" smtClean="0"/>
              <a:t>The goal: rewrite Western and Southern histories: interests and actors and epochs; repertoire change and learning to lynch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6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Variation across time and place makes validity and reliability of estimates problematic</a:t>
            </a:r>
          </a:p>
          <a:p>
            <a:r>
              <a:rPr lang="en-US" dirty="0" smtClean="0"/>
              <a:t>Further we move from data the more problematic this becomes</a:t>
            </a:r>
          </a:p>
          <a:p>
            <a:r>
              <a:rPr lang="en-US" dirty="0" smtClean="0"/>
              <a:t>So let’s get close to Georgia outrages</a:t>
            </a:r>
          </a:p>
          <a:p>
            <a:pPr lvl="1"/>
            <a:r>
              <a:rPr lang="en-US" dirty="0" smtClean="0"/>
              <a:t>Reported by Freedmen’s Bureau to Governor</a:t>
            </a:r>
          </a:p>
          <a:p>
            <a:pPr lvl="1"/>
            <a:r>
              <a:rPr lang="en-US" dirty="0" smtClean="0"/>
              <a:t>Covering January to November election of 1868</a:t>
            </a:r>
          </a:p>
          <a:p>
            <a:pPr lvl="1"/>
            <a:r>
              <a:rPr lang="en-US" dirty="0" smtClean="0"/>
              <a:t>Indicates mix of crimes, vigilantism, lynching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5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3200" b="1" dirty="0">
                <a:latin typeface="Times New Roman"/>
                <a:ea typeface="Calibri"/>
              </a:rPr>
              <a:t>Crimes Imputed from Outrages Reported </a:t>
            </a:r>
            <a:r>
              <a:rPr lang="en-US" sz="3200" b="1" dirty="0" smtClean="0">
                <a:latin typeface="Times New Roman"/>
                <a:ea typeface="Calibri"/>
              </a:rPr>
              <a:t>in Georgia, January-November </a:t>
            </a:r>
            <a:r>
              <a:rPr lang="en-US" sz="3200" b="1" dirty="0">
                <a:latin typeface="Times New Roman"/>
                <a:ea typeface="Calibri"/>
              </a:rPr>
              <a:t>15, 1868 (N=355)</a:t>
            </a:r>
            <a:r>
              <a:rPr lang="en-US" sz="3200" dirty="0">
                <a:latin typeface="Times New Roman"/>
                <a:ea typeface="Calibri"/>
              </a:rPr>
              <a:t/>
            </a:r>
            <a:br>
              <a:rPr lang="en-US" sz="3200" dirty="0">
                <a:latin typeface="Times New Roman"/>
                <a:ea typeface="Calibri"/>
              </a:rPr>
            </a:b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006886"/>
              </p:ext>
            </p:extLst>
          </p:nvPr>
        </p:nvGraphicFramePr>
        <p:xfrm>
          <a:off x="2743200" y="1524000"/>
          <a:ext cx="3962400" cy="3703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00200"/>
                <a:gridCol w="1371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Crime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Murder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101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Beating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26%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91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Shooting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24%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85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Stabbing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7%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26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Whipping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5%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Shooting At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Other*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5%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100%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355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6096000"/>
            <a:ext cx="454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Bureau of Refugees, Freedman (1868)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221069"/>
            <a:ext cx="6962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“Other” includes threatening with weapon (5), kidnapping (4), </a:t>
            </a:r>
          </a:p>
          <a:p>
            <a:r>
              <a:rPr lang="en-US" dirty="0" smtClean="0"/>
              <a:t>    unknown (wounded: 3), hanging (not killed: 2), attempted murder (2)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4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of Perpetrator (N=425)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836483"/>
              </p:ext>
            </p:extLst>
          </p:nvPr>
        </p:nvGraphicFramePr>
        <p:xfrm>
          <a:off x="3276600" y="1981200"/>
          <a:ext cx="2895600" cy="2057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19200"/>
                <a:gridCol w="1066800"/>
                <a:gridCol w="6096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Race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Black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6%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26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White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66%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280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Unknown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28%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119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425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5486400"/>
            <a:ext cx="454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Bureau of Refugees, Freedman (1868)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03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 Arrested by Race of Perpetrator (N=425)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195912"/>
              </p:ext>
            </p:extLst>
          </p:nvPr>
        </p:nvGraphicFramePr>
        <p:xfrm>
          <a:off x="1828800" y="1905000"/>
          <a:ext cx="5867400" cy="2468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71600"/>
                <a:gridCol w="1066800"/>
                <a:gridCol w="762000"/>
                <a:gridCol w="990600"/>
                <a:gridCol w="7620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Arrested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Arrested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Race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Black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42%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White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Unknown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93%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15%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425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5334000"/>
            <a:ext cx="454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Bureau of Refugees, Freedman (1868)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1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 Arrested by Race for Murders (N=119)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61235"/>
              </p:ext>
            </p:extLst>
          </p:nvPr>
        </p:nvGraphicFramePr>
        <p:xfrm>
          <a:off x="1752600" y="1813560"/>
          <a:ext cx="5416232" cy="2468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43000"/>
                <a:gridCol w="1066800"/>
                <a:gridCol w="685800"/>
                <a:gridCol w="1143000"/>
                <a:gridCol w="609600"/>
                <a:gridCol w="76803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arrested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arrested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race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Black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71%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29%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White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93%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Unknown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89%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18%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82%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5334000"/>
            <a:ext cx="454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Bureau of Refugees, Freedman (1868)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5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Outrages (N=355)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930832"/>
              </p:ext>
            </p:extLst>
          </p:nvPr>
        </p:nvGraphicFramePr>
        <p:xfrm>
          <a:off x="2590800" y="1554480"/>
          <a:ext cx="3733800" cy="3291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28800"/>
                <a:gridCol w="1143000"/>
                <a:gridCol w="762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Rationale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Political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29%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Blank/missing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25%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Unknown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19%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Unprovoked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Social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Economic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5562600"/>
            <a:ext cx="454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Bureau of Refugees, Freedman (1868)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7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Deconstructing Outrages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Outrages: 355 victimizations (and 425 perpetrators, including groups)</a:t>
            </a:r>
          </a:p>
          <a:p>
            <a:r>
              <a:rPr lang="en-US" dirty="0" smtClean="0"/>
              <a:t>Vigilantism: no arrest or other effort by authorities to sanction the perpetrators (N=302 victimizations)</a:t>
            </a:r>
          </a:p>
          <a:p>
            <a:r>
              <a:rPr lang="en-US" dirty="0" smtClean="0"/>
              <a:t>Lynching: murder by three or more perpetrators, including groups (N=45 victimizations)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73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Predicting Contention and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ZINBE model predicts outrages, vigilantism, and lynching</a:t>
            </a:r>
          </a:p>
          <a:p>
            <a:pPr lvl="1"/>
            <a:r>
              <a:rPr lang="en-US" dirty="0" smtClean="0"/>
              <a:t>Petit-Bourgeois </a:t>
            </a:r>
            <a:r>
              <a:rPr lang="en-US" dirty="0"/>
              <a:t>artisans and farmers, black schools, enduring Republican partisanship mitigate </a:t>
            </a:r>
            <a:r>
              <a:rPr lang="en-US" dirty="0" smtClean="0"/>
              <a:t>against outrages</a:t>
            </a:r>
            <a:endParaRPr lang="en-US" dirty="0"/>
          </a:p>
          <a:p>
            <a:pPr lvl="1"/>
            <a:r>
              <a:rPr lang="en-US" dirty="0"/>
              <a:t>slack resources and April vote for Republican governor inspire </a:t>
            </a:r>
            <a:r>
              <a:rPr lang="en-US" dirty="0" smtClean="0"/>
              <a:t>outrages</a:t>
            </a:r>
          </a:p>
          <a:p>
            <a:r>
              <a:rPr lang="en-US" dirty="0" smtClean="0"/>
              <a:t>Outrages, vigilantism, and lynching should tend to discourage November vote for U. S. Grant</a:t>
            </a:r>
          </a:p>
        </p:txBody>
      </p:sp>
    </p:spTree>
    <p:extLst>
      <p:ext uri="{BB962C8B-B14F-4D97-AF65-F5344CB8AC3E}">
        <p14:creationId xmlns:p14="http://schemas.microsoft.com/office/powerpoint/2010/main" val="81885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116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ZINBE Models Predicting Outrages, Vigilantism, and Lynching (N=120)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563645"/>
              </p:ext>
            </p:extLst>
          </p:nvPr>
        </p:nvGraphicFramePr>
        <p:xfrm>
          <a:off x="685800" y="644906"/>
          <a:ext cx="7848600" cy="5760720"/>
        </p:xfrm>
        <a:graphic>
          <a:graphicData uri="http://schemas.openxmlformats.org/drawingml/2006/table">
            <a:tbl>
              <a:tblPr firstRow="1" lastRow="1" lastCol="1" bandRow="1" bandCol="1">
                <a:tableStyleId>{5C22544A-7EE6-4342-B048-85BDC9FD1C3A}</a:tableStyleId>
              </a:tblPr>
              <a:tblGrid>
                <a:gridCol w="1219200"/>
                <a:gridCol w="210488"/>
                <a:gridCol w="932512"/>
                <a:gridCol w="178602"/>
                <a:gridCol w="995428"/>
                <a:gridCol w="1243205"/>
                <a:gridCol w="1010106"/>
                <a:gridCol w="1144659"/>
                <a:gridCol w="914400"/>
              </a:tblGrid>
              <a:tr h="27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Predict</a:t>
                      </a:r>
                      <a:r>
                        <a:rPr lang="en-US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Outrages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Predict</a:t>
                      </a:r>
                      <a:r>
                        <a:rPr lang="en-US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Vigilantism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Predict 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Lynching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1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Predictor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 e.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 e.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Ceoff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s.e.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40529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Mfg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/pop</a:t>
                      </a:r>
                      <a:endParaRPr lang="en-US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127.39*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65.121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194.14**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80.62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285.58**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130.66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40529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Farms 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/pop</a:t>
                      </a:r>
                      <a:endParaRPr lang="en-US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19.39***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7.227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19.91**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8.35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7.52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13.17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40529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Wealth/pop </a:t>
                      </a:r>
                      <a:endParaRPr lang="en-US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4.86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1.889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4.41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5.76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4.66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40529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Rep.</a:t>
                      </a:r>
                      <a:r>
                        <a:rPr lang="en-US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Gov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2.05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1.065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2.12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7.26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2.72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40529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U.S. 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Grant</a:t>
                      </a:r>
                      <a:endParaRPr lang="en-US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1.56*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854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2.08**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960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5.06***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1.88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40529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BlkSchlKds</a:t>
                      </a:r>
                      <a:endParaRPr lang="en-US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003**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002*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003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004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40529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Constant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1.494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986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419862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Inflation 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Factor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404622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Black Pop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8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39674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Constant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78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825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1.75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1.02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34798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92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ϰ</a:t>
                      </a:r>
                      <a:r>
                        <a:rPr lang="en-US" sz="1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=26.56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15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ϰ</a:t>
                      </a:r>
                      <a:r>
                        <a:rPr lang="en-US" sz="1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=24.90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15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ϰ</a:t>
                      </a:r>
                      <a:r>
                        <a:rPr lang="en-US" sz="1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=15.53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6324600"/>
            <a:ext cx="397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p&lt;.1    ** p&lt;.05    *** p&lt;.01  (two tails)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6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OLS Models Predicting U. S. Grant Vote in November 1868 in GA Counties, using Outrages, Vigilantism, or Lynching (N=129)</a:t>
            </a:r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974973"/>
              </p:ext>
            </p:extLst>
          </p:nvPr>
        </p:nvGraphicFramePr>
        <p:xfrm>
          <a:off x="762000" y="1524000"/>
          <a:ext cx="7848600" cy="4389120"/>
        </p:xfrm>
        <a:graphic>
          <a:graphicData uri="http://schemas.openxmlformats.org/drawingml/2006/table">
            <a:tbl>
              <a:tblPr firstRow="1" lastRow="1" lastCol="1" bandRow="1" bandCol="1">
                <a:tableStyleId>{5C22544A-7EE6-4342-B048-85BDC9FD1C3A}</a:tableStyleId>
              </a:tblPr>
              <a:tblGrid>
                <a:gridCol w="1219200"/>
                <a:gridCol w="210488"/>
                <a:gridCol w="932512"/>
                <a:gridCol w="1174030"/>
                <a:gridCol w="1243205"/>
                <a:gridCol w="1010106"/>
                <a:gridCol w="1144659"/>
                <a:gridCol w="914400"/>
              </a:tblGrid>
              <a:tr h="27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Outrages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Vigilantism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Lynching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1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Predictor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 e.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 e.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s.e.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40529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farms/pop</a:t>
                      </a:r>
                      <a:endParaRPr lang="en-US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-1.05**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.448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-1.06**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.444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-1.01**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.433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40529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black/pop</a:t>
                      </a:r>
                      <a:endParaRPr lang="en-US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-.932***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.282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-,914**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.281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-.870***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.280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40529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blkpop</a:t>
                      </a:r>
                      <a:r>
                        <a:rPr lang="en-US" sz="1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baseline="30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1.17***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.358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1.15***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.357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1.07***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.357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40529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cottonbelt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-.127***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.038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-.128***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.038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-.125***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.038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40529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RepGovVt</a:t>
                      </a:r>
                      <a:endParaRPr lang="en-US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.685***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.090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.689***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.090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.700***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.089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40529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/Vg/Lyn</a:t>
                      </a:r>
                      <a:endParaRPr lang="en-US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-.003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.003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-.004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.003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-.020**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.010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405298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Constant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.209**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0670" algn="dec"/>
                        </a:tabLst>
                      </a:pP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2915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.081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.205**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.081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314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.191**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71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.080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</a:tr>
              <a:tr h="34798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Adj.</a:t>
                      </a:r>
                      <a:r>
                        <a:rPr lang="en-US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</a:t>
                      </a:r>
                      <a:r>
                        <a:rPr lang="en-US" sz="18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927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.43***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15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.44***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1520" algn="dec"/>
                        </a:tabLs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.44***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5359" marR="3535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6172200"/>
            <a:ext cx="3970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* p&lt;.1    ** p&lt;.05    *** p&lt;.01  (two tails)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57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Vigilantism is contentious gathering in defense of class interests not adequately defended by local authorities</a:t>
            </a:r>
          </a:p>
          <a:p>
            <a:endParaRPr lang="en-US" dirty="0" smtClean="0"/>
          </a:p>
          <a:p>
            <a:r>
              <a:rPr lang="en-US" dirty="0" smtClean="0"/>
              <a:t>Lynching tends to be confounded with vigilantism but tends to differ</a:t>
            </a:r>
          </a:p>
          <a:p>
            <a:pPr lvl="1"/>
            <a:r>
              <a:rPr lang="en-US" dirty="0"/>
              <a:t>Status versus class interests</a:t>
            </a:r>
          </a:p>
          <a:p>
            <a:pPr lvl="1"/>
            <a:r>
              <a:rPr lang="en-US" dirty="0"/>
              <a:t>Public ritual of private justice</a:t>
            </a:r>
          </a:p>
          <a:p>
            <a:pPr lvl="1"/>
            <a:r>
              <a:rPr lang="en-US" dirty="0"/>
              <a:t>Terrorize and torture “other”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Both are Part of Old Repertoire</a:t>
            </a:r>
          </a:p>
        </p:txBody>
      </p:sp>
    </p:spTree>
    <p:extLst>
      <p:ext uri="{BB962C8B-B14F-4D97-AF65-F5344CB8AC3E}">
        <p14:creationId xmlns:p14="http://schemas.microsoft.com/office/powerpoint/2010/main" val="413944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Validity: What is lynching (as opposed to outrage or vigilantism)?</a:t>
            </a:r>
          </a:p>
          <a:p>
            <a:r>
              <a:rPr lang="en-US" dirty="0" smtClean="0"/>
              <a:t>Reliability: Racial violence by any other name?</a:t>
            </a:r>
          </a:p>
          <a:p>
            <a:r>
              <a:rPr lang="en-US" dirty="0" smtClean="0"/>
              <a:t>Significance</a:t>
            </a:r>
          </a:p>
          <a:p>
            <a:pPr lvl="1"/>
            <a:r>
              <a:rPr lang="en-US" dirty="0" smtClean="0"/>
              <a:t>Outrage and vigilantism as popular (racist and patriarchal) justice</a:t>
            </a:r>
          </a:p>
          <a:p>
            <a:pPr lvl="1"/>
            <a:r>
              <a:rPr lang="en-US" dirty="0" smtClean="0"/>
              <a:t>Lynching as terrorism: the Radical Republicans were right; the KKK did steal the 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Savannah Editor on KKK (7/1/1871)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40"/>
          <a:stretch/>
        </p:blipFill>
        <p:spPr bwMode="auto">
          <a:xfrm>
            <a:off x="1803816" y="1447800"/>
            <a:ext cx="5536368" cy="45259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5373469"/>
            <a:ext cx="1127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</a:rPr>
              <a:t>eprecate</a:t>
            </a:r>
          </a:p>
          <a:p>
            <a:r>
              <a:rPr lang="en-US" dirty="0" smtClean="0">
                <a:latin typeface="Times New Roman" pitchFamily="18" charset="0"/>
              </a:rPr>
              <a:t>       living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512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Savannah Editor (12/10/1870)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29600" cy="4449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04717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for your patience</a:t>
            </a:r>
          </a:p>
          <a:p>
            <a:endParaRPr lang="en-US" dirty="0"/>
          </a:p>
          <a:p>
            <a:r>
              <a:rPr lang="en-US" dirty="0" smtClean="0"/>
              <a:t>Y’all come back now, </a:t>
            </a:r>
            <a:r>
              <a:rPr lang="en-US" dirty="0" err="1" smtClean="0"/>
              <a:t>y’hear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6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Old and New Repertoires of Contention in U.S., 1652-1996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685800" y="1219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85800" y="57150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50925" y="1333500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u="sng"/>
              <a:t>Patronized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050925" y="4991100"/>
            <a:ext cx="1365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u="sng"/>
              <a:t>Autonomous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44525" y="2400300"/>
            <a:ext cx="15303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b="1"/>
              <a:t>Orientation</a:t>
            </a:r>
          </a:p>
          <a:p>
            <a:pPr algn="ctr" eaLnBrk="1" hangingPunct="1"/>
            <a:r>
              <a:rPr lang="en-US" b="1"/>
              <a:t>To</a:t>
            </a:r>
          </a:p>
          <a:p>
            <a:pPr algn="ctr" eaLnBrk="1" hangingPunct="1"/>
            <a:r>
              <a:rPr lang="en-US" b="1"/>
              <a:t>Powerholders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038600" y="6110288"/>
            <a:ext cx="170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/>
              <a:t>Scope of Action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574925" y="56769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u="sng"/>
              <a:t>Local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223125" y="5653088"/>
            <a:ext cx="971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u="sng"/>
              <a:t>National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330450" y="914400"/>
            <a:ext cx="33401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anti-proprietor revolts: 1652-1691</a:t>
            </a:r>
          </a:p>
          <a:p>
            <a:pPr eaLnBrk="1" hangingPunct="1"/>
            <a:r>
              <a:rPr lang="en-US"/>
              <a:t>militia rebellions: 1676-1691</a:t>
            </a:r>
          </a:p>
          <a:p>
            <a:pPr eaLnBrk="1" hangingPunct="1"/>
            <a:r>
              <a:rPr lang="en-US"/>
              <a:t>festivals: Stamp Act of 1765</a:t>
            </a:r>
          </a:p>
          <a:p>
            <a:pPr eaLnBrk="1" hangingPunct="1"/>
            <a:r>
              <a:rPr lang="en-US"/>
              <a:t>tax revolts: 1765-1794</a:t>
            </a:r>
          </a:p>
          <a:p>
            <a:pPr eaLnBrk="1" hangingPunct="1"/>
            <a:r>
              <a:rPr lang="en-US"/>
              <a:t>food riots: 1713-1837</a:t>
            </a:r>
          </a:p>
          <a:p>
            <a:pPr eaLnBrk="1" hangingPunct="1"/>
            <a:r>
              <a:rPr lang="en-US"/>
              <a:t>tenants’ rebellions: 1745-1766</a:t>
            </a:r>
          </a:p>
          <a:p>
            <a:pPr eaLnBrk="1" hangingPunct="1"/>
            <a:r>
              <a:rPr lang="en-US"/>
              <a:t>squatters’ rebellions: 1782-1850</a:t>
            </a:r>
          </a:p>
          <a:p>
            <a:pPr eaLnBrk="1" hangingPunct="1"/>
            <a:r>
              <a:rPr lang="en-US"/>
              <a:t>slave rebellions: 1663-1860</a:t>
            </a:r>
          </a:p>
          <a:p>
            <a:pPr eaLnBrk="1" hangingPunct="1"/>
            <a:r>
              <a:rPr lang="en-US"/>
              <a:t>vigilantism: 1771-1865</a:t>
            </a:r>
          </a:p>
          <a:p>
            <a:pPr eaLnBrk="1" hangingPunct="1"/>
            <a:r>
              <a:rPr lang="en-US"/>
              <a:t>LYNCHING 1830-1930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441950" y="2743200"/>
            <a:ext cx="27114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expulsion:1765-1861</a:t>
            </a:r>
          </a:p>
          <a:p>
            <a:pPr eaLnBrk="1" hangingPunct="1"/>
            <a:r>
              <a:rPr lang="en-US"/>
              <a:t>boycotts: 1765-present</a:t>
            </a:r>
          </a:p>
          <a:p>
            <a:pPr eaLnBrk="1" hangingPunct="1"/>
            <a:r>
              <a:rPr lang="en-US"/>
              <a:t>cooperatives: 1870-present 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013450" y="4205288"/>
            <a:ext cx="692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strike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213600" y="3854450"/>
            <a:ext cx="154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election rally</a:t>
            </a:r>
          </a:p>
          <a:p>
            <a:pPr eaLnBrk="1" hangingPunct="1"/>
            <a:r>
              <a:rPr lang="en-US"/>
              <a:t>public meeting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7131050" y="4608513"/>
            <a:ext cx="1739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demonstration</a:t>
            </a:r>
          </a:p>
          <a:p>
            <a:pPr eaLnBrk="1" hangingPunct="1"/>
            <a:r>
              <a:rPr lang="en-US"/>
              <a:t>social movement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203950" y="1828800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OLD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153150" y="48006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NEW</a:t>
            </a:r>
          </a:p>
        </p:txBody>
      </p:sp>
      <p:sp>
        <p:nvSpPr>
          <p:cNvPr id="11282" name="Freeform 18"/>
          <p:cNvSpPr>
            <a:spLocks/>
          </p:cNvSpPr>
          <p:nvPr/>
        </p:nvSpPr>
        <p:spPr bwMode="auto">
          <a:xfrm>
            <a:off x="2667000" y="1219200"/>
            <a:ext cx="6578600" cy="3657600"/>
          </a:xfrm>
          <a:custGeom>
            <a:avLst/>
            <a:gdLst>
              <a:gd name="T0" fmla="*/ 0 w 3568"/>
              <a:gd name="T1" fmla="*/ 2147483647 h 2272"/>
              <a:gd name="T2" fmla="*/ 2147483647 w 3568"/>
              <a:gd name="T3" fmla="*/ 2147483647 h 2272"/>
              <a:gd name="T4" fmla="*/ 2147483647 w 3568"/>
              <a:gd name="T5" fmla="*/ 2147483647 h 2272"/>
              <a:gd name="T6" fmla="*/ 2147483647 w 3568"/>
              <a:gd name="T7" fmla="*/ 2147483647 h 2272"/>
              <a:gd name="T8" fmla="*/ 0 60000 65536"/>
              <a:gd name="T9" fmla="*/ 0 60000 65536"/>
              <a:gd name="T10" fmla="*/ 0 60000 65536"/>
              <a:gd name="T11" fmla="*/ 0 60000 65536"/>
              <a:gd name="T12" fmla="*/ 0 w 3568"/>
              <a:gd name="T13" fmla="*/ 0 h 2272"/>
              <a:gd name="T14" fmla="*/ 3568 w 3568"/>
              <a:gd name="T15" fmla="*/ 2272 h 2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68" h="2272">
                <a:moveTo>
                  <a:pt x="0" y="2272"/>
                </a:moveTo>
                <a:cubicBezTo>
                  <a:pt x="1384" y="1964"/>
                  <a:pt x="2768" y="1656"/>
                  <a:pt x="3168" y="1312"/>
                </a:cubicBezTo>
                <a:cubicBezTo>
                  <a:pt x="3568" y="968"/>
                  <a:pt x="2544" y="416"/>
                  <a:pt x="2400" y="208"/>
                </a:cubicBezTo>
                <a:cubicBezTo>
                  <a:pt x="2256" y="0"/>
                  <a:pt x="2280" y="32"/>
                  <a:pt x="2304" y="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Freeform 19"/>
          <p:cNvSpPr>
            <a:spLocks/>
          </p:cNvSpPr>
          <p:nvPr/>
        </p:nvSpPr>
        <p:spPr bwMode="auto">
          <a:xfrm>
            <a:off x="4953000" y="2438400"/>
            <a:ext cx="4508500" cy="3098800"/>
          </a:xfrm>
          <a:custGeom>
            <a:avLst/>
            <a:gdLst>
              <a:gd name="T0" fmla="*/ 2147483647 w 2840"/>
              <a:gd name="T1" fmla="*/ 2147483647 h 1952"/>
              <a:gd name="T2" fmla="*/ 2147483647 w 2840"/>
              <a:gd name="T3" fmla="*/ 2147483647 h 1952"/>
              <a:gd name="T4" fmla="*/ 2147483647 w 2840"/>
              <a:gd name="T5" fmla="*/ 2147483647 h 1952"/>
              <a:gd name="T6" fmla="*/ 0 60000 65536"/>
              <a:gd name="T7" fmla="*/ 0 60000 65536"/>
              <a:gd name="T8" fmla="*/ 0 60000 65536"/>
              <a:gd name="T9" fmla="*/ 0 w 2840"/>
              <a:gd name="T10" fmla="*/ 0 h 1952"/>
              <a:gd name="T11" fmla="*/ 2840 w 2840"/>
              <a:gd name="T12" fmla="*/ 1952 h 19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40" h="1952">
                <a:moveTo>
                  <a:pt x="2840" y="320"/>
                </a:moveTo>
                <a:cubicBezTo>
                  <a:pt x="1764" y="160"/>
                  <a:pt x="688" y="0"/>
                  <a:pt x="344" y="272"/>
                </a:cubicBezTo>
                <a:cubicBezTo>
                  <a:pt x="0" y="544"/>
                  <a:pt x="704" y="1672"/>
                  <a:pt x="776" y="19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9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Social Change in the U.S., 1620-1945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4000" dirty="0"/>
              <a:t>Colonial America: </a:t>
            </a:r>
            <a:r>
              <a:rPr lang="en-US" sz="4000" dirty="0" smtClean="0"/>
              <a:t>1620-1765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	Colonial Revolt: 1765-1815</a:t>
            </a:r>
          </a:p>
          <a:p>
            <a:pPr marL="0" indent="0">
              <a:buNone/>
            </a:pPr>
            <a:r>
              <a:rPr lang="en-US" sz="4000" dirty="0"/>
              <a:t>	</a:t>
            </a:r>
          </a:p>
          <a:p>
            <a:pPr marL="0" indent="0">
              <a:buNone/>
            </a:pPr>
            <a:r>
              <a:rPr lang="en-US" sz="4000" dirty="0"/>
              <a:t>	National Period: 1815-1861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	Revolutionary Period: 1861-1945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	Consolidation and Increase in Scale: 1945-present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70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Simple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and why does lynching emerge in 1830 as an alternative to frontier vigilantism, plantation flogging, and paramilitary runaway slave patrols?</a:t>
            </a:r>
          </a:p>
          <a:p>
            <a:endParaRPr lang="en-US" dirty="0"/>
          </a:p>
          <a:p>
            <a:r>
              <a:rPr lang="en-US" dirty="0" smtClean="0"/>
              <a:t>How and why does lynching change between 1830 and 1930?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Lynching is innovation at the margin of vigilantism and terrorism</a:t>
            </a:r>
          </a:p>
          <a:p>
            <a:pPr lvl="1"/>
            <a:r>
              <a:rPr lang="en-US" dirty="0"/>
              <a:t>Defense of class and status interests</a:t>
            </a:r>
          </a:p>
          <a:p>
            <a:pPr lvl="1"/>
            <a:r>
              <a:rPr lang="en-US" dirty="0"/>
              <a:t>Inspired by political opportunities</a:t>
            </a:r>
          </a:p>
          <a:p>
            <a:pPr lvl="1"/>
            <a:r>
              <a:rPr lang="en-US" dirty="0" smtClean="0"/>
              <a:t>transformation </a:t>
            </a:r>
            <a:r>
              <a:rPr lang="en-US" dirty="0"/>
              <a:t>of U.S. </a:t>
            </a:r>
            <a:r>
              <a:rPr lang="en-US" dirty="0" smtClean="0"/>
              <a:t>institutions</a:t>
            </a:r>
            <a:r>
              <a:rPr lang="en-US" dirty="0"/>
              <a:t>, 1830-1930</a:t>
            </a:r>
          </a:p>
          <a:p>
            <a:r>
              <a:rPr lang="en-US" dirty="0" smtClean="0"/>
              <a:t>Specific form shaped by</a:t>
            </a:r>
          </a:p>
          <a:p>
            <a:pPr lvl="1"/>
            <a:r>
              <a:rPr lang="en-US" dirty="0" smtClean="0"/>
              <a:t>Nature of republican capitalism then and there</a:t>
            </a:r>
          </a:p>
          <a:p>
            <a:pPr lvl="1"/>
            <a:r>
              <a:rPr lang="en-US" dirty="0" smtClean="0"/>
              <a:t>Cultural baggage brought along</a:t>
            </a:r>
          </a:p>
          <a:p>
            <a:pPr lvl="1"/>
            <a:r>
              <a:rPr lang="en-US" dirty="0" smtClean="0"/>
              <a:t>Experience of institutional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02751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Frontier Vigilantism</a:t>
            </a:r>
          </a:p>
          <a:p>
            <a:pPr lvl="1"/>
            <a:r>
              <a:rPr lang="en-US" dirty="0"/>
              <a:t>White men</a:t>
            </a:r>
          </a:p>
          <a:p>
            <a:pPr lvl="1"/>
            <a:r>
              <a:rPr lang="en-US" dirty="0"/>
              <a:t>Somewhat public meeting: </a:t>
            </a:r>
            <a:r>
              <a:rPr lang="en-US" dirty="0" smtClean="0"/>
              <a:t>gathering of citizens</a:t>
            </a:r>
            <a:endParaRPr lang="en-US" dirty="0"/>
          </a:p>
          <a:p>
            <a:pPr lvl="1"/>
            <a:r>
              <a:rPr lang="en-US" dirty="0"/>
              <a:t>Private posse, judge, jury, execution</a:t>
            </a:r>
          </a:p>
          <a:p>
            <a:pPr lvl="1"/>
            <a:r>
              <a:rPr lang="en-US" dirty="0"/>
              <a:t>Leave the body hanging to warn would-be outlaws</a:t>
            </a:r>
          </a:p>
          <a:p>
            <a:r>
              <a:rPr lang="en-US" dirty="0" smtClean="0"/>
              <a:t>Southern Lynching</a:t>
            </a:r>
          </a:p>
          <a:p>
            <a:pPr lvl="1"/>
            <a:r>
              <a:rPr lang="en-US" dirty="0" smtClean="0"/>
              <a:t>white on black</a:t>
            </a:r>
          </a:p>
          <a:p>
            <a:pPr lvl="1"/>
            <a:r>
              <a:rPr lang="en-US" dirty="0" smtClean="0"/>
              <a:t>Public spectacle of disguised members of KKK</a:t>
            </a:r>
          </a:p>
          <a:p>
            <a:pPr lvl="1"/>
            <a:r>
              <a:rPr lang="en-US" dirty="0" smtClean="0"/>
              <a:t>No attempt to mimic due process</a:t>
            </a:r>
          </a:p>
          <a:p>
            <a:pPr lvl="1"/>
            <a:r>
              <a:rPr lang="en-US" dirty="0" smtClean="0"/>
              <a:t>Torture and barbarism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Messy Details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seem to be distinct vigilante and lynching behaviors</a:t>
            </a:r>
          </a:p>
          <a:p>
            <a:pPr lvl="1"/>
            <a:r>
              <a:rPr lang="en-US" dirty="0"/>
              <a:t>Vigilantism in West before 1876</a:t>
            </a:r>
          </a:p>
          <a:p>
            <a:pPr lvl="1"/>
            <a:r>
              <a:rPr lang="en-US" dirty="0"/>
              <a:t>Lynching in South after 1890</a:t>
            </a:r>
          </a:p>
          <a:p>
            <a:r>
              <a:rPr lang="en-US" dirty="0" smtClean="0"/>
              <a:t>But these vary from State to State and seem to converge over time</a:t>
            </a:r>
          </a:p>
          <a:p>
            <a:pPr lvl="1"/>
            <a:r>
              <a:rPr lang="en-US" dirty="0" smtClean="0"/>
              <a:t>vigilantism becomes more or less racial and barbarous in general</a:t>
            </a:r>
          </a:p>
          <a:p>
            <a:pPr lvl="1"/>
            <a:r>
              <a:rPr lang="en-US" dirty="0" smtClean="0"/>
              <a:t>Before and after Civil War/Reconstruction</a:t>
            </a:r>
          </a:p>
        </p:txBody>
      </p:sp>
    </p:spTree>
    <p:extLst>
      <p:ext uri="{BB962C8B-B14F-4D97-AF65-F5344CB8AC3E}">
        <p14:creationId xmlns:p14="http://schemas.microsoft.com/office/powerpoint/2010/main" val="41643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1930</Words>
  <Application>Microsoft Office PowerPoint</Application>
  <PresentationFormat>On-screen Show (4:3)</PresentationFormat>
  <Paragraphs>773</Paragraphs>
  <Slides>33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Race, Place and Repertoire Change in U.S. Lynching, 1830-1930</vt:lpstr>
      <vt:lpstr>Preliminaries</vt:lpstr>
      <vt:lpstr>Guiding Assertions</vt:lpstr>
      <vt:lpstr>Old and New Repertoires of Contention in U.S., 1652-1996</vt:lpstr>
      <vt:lpstr>Social Change in the U.S., 1620-1945 </vt:lpstr>
      <vt:lpstr>Two Simple Questions</vt:lpstr>
      <vt:lpstr>Simple Answers</vt:lpstr>
      <vt:lpstr>Simple Distinction</vt:lpstr>
      <vt:lpstr>The Messy Details of History</vt:lpstr>
      <vt:lpstr>Data</vt:lpstr>
      <vt:lpstr>   Black Vigilante Lynching Victims Reported for South, 1824-1862, by Date and Method (N=56)  </vt:lpstr>
      <vt:lpstr>Vigilante Lynching Victims from Colorado, 1859-1919</vt:lpstr>
      <vt:lpstr>Lynching Outside South by Race 1837-1889 and 1890-1943 (N=578)</vt:lpstr>
      <vt:lpstr>Lynching Outside South by Method before 1890 and after 1889 (N=578)</vt:lpstr>
      <vt:lpstr>Lynching by Race in Arizona and Indiana</vt:lpstr>
      <vt:lpstr>Lynching by Race in Arizona and Indiana before 1877</vt:lpstr>
      <vt:lpstr>Lynching by Race in Arizona and Indiana after 1876</vt:lpstr>
      <vt:lpstr>Lynching Victims by Region and State (N=578)</vt:lpstr>
      <vt:lpstr>Taking Stock</vt:lpstr>
      <vt:lpstr>Lessons to Learn</vt:lpstr>
      <vt:lpstr>Crimes Imputed from Outrages Reported in Georgia, January-November 15, 1868 (N=355) </vt:lpstr>
      <vt:lpstr>Race of Perpetrator (N=425)</vt:lpstr>
      <vt:lpstr>Percent Arrested by Race of Perpetrator (N=425)</vt:lpstr>
      <vt:lpstr>Percent Arrested by Race for Murders (N=119)</vt:lpstr>
      <vt:lpstr>Rationale for Outrages (N=355)</vt:lpstr>
      <vt:lpstr>Deconstructing Outrages</vt:lpstr>
      <vt:lpstr>Predicting Contention and Elections</vt:lpstr>
      <vt:lpstr>ZINBE Models Predicting Outrages, Vigilantism, and Lynching (N=120)</vt:lpstr>
      <vt:lpstr>OLS Models Predicting U. S. Grant Vote in November 1868 in GA Counties, using Outrages, Vigilantism, or Lynching (N=129)</vt:lpstr>
      <vt:lpstr>So What?</vt:lpstr>
      <vt:lpstr>Savannah Editor on KKK (7/1/1871)</vt:lpstr>
      <vt:lpstr>Savannah Editor (12/10/1870)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Karl Marx</dc:title>
  <dc:creator>Richard Hogan</dc:creator>
  <cp:lastModifiedBy>hoganr</cp:lastModifiedBy>
  <cp:revision>41</cp:revision>
  <dcterms:created xsi:type="dcterms:W3CDTF">2006-08-16T00:00:00Z</dcterms:created>
  <dcterms:modified xsi:type="dcterms:W3CDTF">2013-01-29T21:26:03Z</dcterms:modified>
</cp:coreProperties>
</file>