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264" r:id="rId3"/>
    <p:sldId id="288" r:id="rId4"/>
    <p:sldId id="289" r:id="rId5"/>
    <p:sldId id="290" r:id="rId6"/>
    <p:sldId id="265" r:id="rId7"/>
    <p:sldId id="262" r:id="rId8"/>
    <p:sldId id="263" r:id="rId9"/>
    <p:sldId id="256" r:id="rId10"/>
    <p:sldId id="257" r:id="rId11"/>
    <p:sldId id="258" r:id="rId12"/>
    <p:sldId id="260" r:id="rId13"/>
    <p:sldId id="267" r:id="rId14"/>
    <p:sldId id="273" r:id="rId15"/>
    <p:sldId id="287" r:id="rId16"/>
    <p:sldId id="272" r:id="rId17"/>
    <p:sldId id="274" r:id="rId18"/>
    <p:sldId id="278" r:id="rId19"/>
    <p:sldId id="276" r:id="rId20"/>
    <p:sldId id="279" r:id="rId21"/>
    <p:sldId id="280" r:id="rId22"/>
    <p:sldId id="281" r:id="rId23"/>
    <p:sldId id="282" r:id="rId24"/>
    <p:sldId id="277" r:id="rId25"/>
    <p:sldId id="283" r:id="rId26"/>
    <p:sldId id="284" r:id="rId27"/>
    <p:sldId id="285" r:id="rId28"/>
    <p:sldId id="28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714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89543-55C8-4873-814B-E44FBA7AAC15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E3E32-4893-4C67-957F-E663A2269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26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photo</a:t>
            </a:r>
            <a:r>
              <a:rPr lang="en-US" baseline="0" dirty="0"/>
              <a:t> of my computer screen was taken without permission by Google and should not be reproduced in any 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E3E32-4893-4C67-957F-E663A226971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185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7375-0ADF-4AA5-9F23-99F3C2B2BA65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44C88-FFD7-45ED-B773-2FD6B47B2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544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7375-0ADF-4AA5-9F23-99F3C2B2BA65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44C88-FFD7-45ED-B773-2FD6B47B2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675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7375-0ADF-4AA5-9F23-99F3C2B2BA65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44C88-FFD7-45ED-B773-2FD6B47B2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2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89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2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66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59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71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52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321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82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7375-0ADF-4AA5-9F23-99F3C2B2BA65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44C88-FFD7-45ED-B773-2FD6B47B2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94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221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1325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59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7375-0ADF-4AA5-9F23-99F3C2B2BA65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44C88-FFD7-45ED-B773-2FD6B47B2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12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7375-0ADF-4AA5-9F23-99F3C2B2BA65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44C88-FFD7-45ED-B773-2FD6B47B2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74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7375-0ADF-4AA5-9F23-99F3C2B2BA65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44C88-FFD7-45ED-B773-2FD6B47B2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33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7375-0ADF-4AA5-9F23-99F3C2B2BA65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44C88-FFD7-45ED-B773-2FD6B47B2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96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7375-0ADF-4AA5-9F23-99F3C2B2BA65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44C88-FFD7-45ED-B773-2FD6B47B2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87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7375-0ADF-4AA5-9F23-99F3C2B2BA65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44C88-FFD7-45ED-B773-2FD6B47B2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847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7375-0ADF-4AA5-9F23-99F3C2B2BA65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44C88-FFD7-45ED-B773-2FD6B47B2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3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D7375-0ADF-4AA5-9F23-99F3C2B2BA65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44C88-FFD7-45ED-B773-2FD6B47B2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01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138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hgis.org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1069144"/>
            <a:ext cx="9144000" cy="1835908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Interests, Organizations and Repertoires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3630174"/>
            <a:ext cx="9144000" cy="1321649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Making Sense of Lynching and KKK Events in Indiana, 1858-1930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1686" y="5613009"/>
            <a:ext cx="35179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Richard Hogan, Purdue University</a:t>
            </a:r>
          </a:p>
          <a:p>
            <a:r>
              <a:rPr lang="en-US" dirty="0"/>
              <a:t>Sociology Department presentation</a:t>
            </a:r>
          </a:p>
          <a:p>
            <a:r>
              <a:rPr lang="en-US" dirty="0"/>
              <a:t>Fall 2016</a:t>
            </a:r>
          </a:p>
        </p:txBody>
      </p:sp>
    </p:spTree>
    <p:extLst>
      <p:ext uri="{BB962C8B-B14F-4D97-AF65-F5344CB8AC3E}">
        <p14:creationId xmlns:p14="http://schemas.microsoft.com/office/powerpoint/2010/main" val="4154462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980" y="462235"/>
            <a:ext cx="7924799" cy="594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25551" y="277569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8</a:t>
            </a:r>
          </a:p>
        </p:txBody>
      </p:sp>
    </p:spTree>
    <p:extLst>
      <p:ext uri="{BB962C8B-B14F-4D97-AF65-F5344CB8AC3E}">
        <p14:creationId xmlns:p14="http://schemas.microsoft.com/office/powerpoint/2010/main" val="3345741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370" y="211015"/>
            <a:ext cx="9143999" cy="6858000"/>
          </a:xfrm>
        </p:spPr>
      </p:pic>
      <p:sp>
        <p:nvSpPr>
          <p:cNvPr id="2" name="TextBox 1"/>
          <p:cNvSpPr txBox="1"/>
          <p:nvPr/>
        </p:nvSpPr>
        <p:spPr>
          <a:xfrm>
            <a:off x="5486400" y="506437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9</a:t>
            </a:r>
          </a:p>
        </p:txBody>
      </p:sp>
    </p:spTree>
    <p:extLst>
      <p:ext uri="{BB962C8B-B14F-4D97-AF65-F5344CB8AC3E}">
        <p14:creationId xmlns:p14="http://schemas.microsoft.com/office/powerpoint/2010/main" val="3430697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1644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10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Marion, Grant County, Indiana 1830 Lynching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352" y="1544265"/>
            <a:ext cx="5943600" cy="4643933"/>
          </a:xfrm>
        </p:spPr>
      </p:pic>
      <p:sp>
        <p:nvSpPr>
          <p:cNvPr id="5" name="TextBox 4"/>
          <p:cNvSpPr txBox="1"/>
          <p:nvPr/>
        </p:nvSpPr>
        <p:spPr>
          <a:xfrm>
            <a:off x="838200" y="6274185"/>
            <a:ext cx="10143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Photograph of 1930 lynching in Marion, Indiana, courtesy of the Indiana State Historical Society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078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/>
              <a:t>Figure 11</a:t>
            </a:r>
            <a:br>
              <a:rPr lang="en-US" dirty="0"/>
            </a:br>
            <a:r>
              <a:rPr lang="en-US" dirty="0"/>
              <a:t>KKK Initiation, Marion, Indiana, 1922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256" y="1825625"/>
            <a:ext cx="5589566" cy="4663440"/>
          </a:xfrm>
        </p:spPr>
      </p:pic>
      <p:sp>
        <p:nvSpPr>
          <p:cNvPr id="5" name="TextBox 4"/>
          <p:cNvSpPr txBox="1"/>
          <p:nvPr/>
        </p:nvSpPr>
        <p:spPr>
          <a:xfrm>
            <a:off x="744474" y="3725037"/>
            <a:ext cx="21056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Swift Photo</a:t>
            </a:r>
          </a:p>
          <a:p>
            <a:r>
              <a:rPr lang="en-US" dirty="0"/>
              <a:t>Collection, Ball State</a:t>
            </a:r>
          </a:p>
          <a:p>
            <a:r>
              <a:rPr lang="en-US" dirty="0"/>
              <a:t>University Library,</a:t>
            </a:r>
          </a:p>
          <a:p>
            <a:r>
              <a:rPr lang="en-US" dirty="0"/>
              <a:t> KKK archives</a:t>
            </a:r>
          </a:p>
        </p:txBody>
      </p:sp>
    </p:spTree>
    <p:extLst>
      <p:ext uri="{BB962C8B-B14F-4D97-AF65-F5344CB8AC3E}">
        <p14:creationId xmlns:p14="http://schemas.microsoft.com/office/powerpoint/2010/main" val="435096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723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Figure 12</a:t>
            </a:r>
            <a:br>
              <a:rPr lang="en-US" dirty="0"/>
            </a:br>
            <a:r>
              <a:rPr lang="en-US" dirty="0"/>
              <a:t>Kiddie Klan Parade Float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229" y="1477943"/>
            <a:ext cx="6137572" cy="51206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2144" y="3686937"/>
            <a:ext cx="2105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Swift Photo</a:t>
            </a:r>
          </a:p>
          <a:p>
            <a:r>
              <a:rPr lang="en-US" dirty="0"/>
              <a:t>Collection, Ball State</a:t>
            </a:r>
          </a:p>
          <a:p>
            <a:r>
              <a:rPr lang="en-US" dirty="0"/>
              <a:t>University Library,</a:t>
            </a:r>
          </a:p>
          <a:p>
            <a:r>
              <a:rPr lang="en-US" dirty="0"/>
              <a:t> KKK archives</a:t>
            </a:r>
          </a:p>
        </p:txBody>
      </p:sp>
    </p:spTree>
    <p:extLst>
      <p:ext uri="{BB962C8B-B14F-4D97-AF65-F5344CB8AC3E}">
        <p14:creationId xmlns:p14="http://schemas.microsoft.com/office/powerpoint/2010/main" val="3654580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Terrorism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Adapting Vigilantism rituals and repertoires</a:t>
            </a:r>
          </a:p>
          <a:p>
            <a:pPr lvl="1"/>
            <a:r>
              <a:rPr lang="en-US" dirty="0"/>
              <a:t>Imported from Appalachia, backcountry, and Cumberland plateau yeoman farming vigilante tradition of Western colonial USA</a:t>
            </a:r>
          </a:p>
          <a:p>
            <a:pPr lvl="2"/>
            <a:r>
              <a:rPr lang="en-US" dirty="0"/>
              <a:t>From Regulators of 1770s: Judge Lynch</a:t>
            </a:r>
          </a:p>
          <a:p>
            <a:pPr lvl="2"/>
            <a:r>
              <a:rPr lang="en-US" dirty="0"/>
              <a:t>To Whiskey Rebellion of 1790s</a:t>
            </a:r>
          </a:p>
          <a:p>
            <a:pPr lvl="2"/>
            <a:r>
              <a:rPr lang="en-US" dirty="0"/>
              <a:t>Lynch law of 1850s</a:t>
            </a:r>
          </a:p>
          <a:p>
            <a:pPr lvl="2"/>
            <a:r>
              <a:rPr lang="en-US" dirty="0"/>
              <a:t>To KKK of 1866</a:t>
            </a:r>
          </a:p>
          <a:p>
            <a:pPr lvl="1"/>
            <a:r>
              <a:rPr lang="en-US" dirty="0"/>
              <a:t>Becoming more/less racial</a:t>
            </a:r>
          </a:p>
          <a:p>
            <a:pPr lvl="1"/>
            <a:r>
              <a:rPr lang="en-US" dirty="0"/>
              <a:t>Becoming more/less barbarous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318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119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How Research Works (Look at Data)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36"/>
          <a:stretch/>
        </p:blipFill>
        <p:spPr bwMode="auto">
          <a:xfrm>
            <a:off x="1839172" y="1178168"/>
            <a:ext cx="8924378" cy="55778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51015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499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Correlations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7"/>
          <a:stretch/>
        </p:blipFill>
        <p:spPr bwMode="auto">
          <a:xfrm>
            <a:off x="1350962" y="960120"/>
            <a:ext cx="9490075" cy="49377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83907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/>
          <a:lstStyle/>
          <a:p>
            <a:pPr algn="ctr"/>
            <a:r>
              <a:rPr lang="en-US" dirty="0"/>
              <a:t>Moore (1991) Model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4" r="33736" b="42576"/>
          <a:stretch/>
        </p:blipFill>
        <p:spPr bwMode="auto">
          <a:xfrm>
            <a:off x="1340699" y="1678274"/>
            <a:ext cx="9303385" cy="4480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02883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7771"/>
          </a:xfrm>
        </p:spPr>
        <p:txBody>
          <a:bodyPr/>
          <a:lstStyle/>
          <a:p>
            <a:pPr algn="ctr"/>
            <a:r>
              <a:rPr lang="en-US" dirty="0"/>
              <a:t>The Heartbreak of Multicollinearity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50" r="69861"/>
          <a:stretch/>
        </p:blipFill>
        <p:spPr bwMode="auto">
          <a:xfrm>
            <a:off x="3380521" y="1434904"/>
            <a:ext cx="5896794" cy="47548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43317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00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Figure 1</a:t>
            </a:r>
            <a:br>
              <a:rPr lang="en-US" dirty="0"/>
            </a:br>
            <a:r>
              <a:rPr lang="en-US" dirty="0"/>
              <a:t>Predicting Collective Action</a:t>
            </a:r>
          </a:p>
        </p:txBody>
      </p:sp>
      <p:sp>
        <p:nvSpPr>
          <p:cNvPr id="1064" name="TextBox 1063"/>
          <p:cNvSpPr txBox="1"/>
          <p:nvPr/>
        </p:nvSpPr>
        <p:spPr>
          <a:xfrm>
            <a:off x="1902542" y="1578078"/>
            <a:ext cx="2050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010351" y="1419704"/>
            <a:ext cx="1399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Interests</a:t>
            </a:r>
          </a:p>
        </p:txBody>
      </p:sp>
      <p:sp>
        <p:nvSpPr>
          <p:cNvPr id="1065" name="Right Arrow 1064"/>
          <p:cNvSpPr/>
          <p:nvPr/>
        </p:nvSpPr>
        <p:spPr>
          <a:xfrm flipH="1" flipV="1">
            <a:off x="3880015" y="1681314"/>
            <a:ext cx="3130333" cy="261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3445558" y="3015698"/>
            <a:ext cx="2036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Mobilization</a:t>
            </a:r>
          </a:p>
        </p:txBody>
      </p:sp>
      <p:sp>
        <p:nvSpPr>
          <p:cNvPr id="1066" name="Right Arrow 1065"/>
          <p:cNvSpPr/>
          <p:nvPr/>
        </p:nvSpPr>
        <p:spPr>
          <a:xfrm rot="3010923">
            <a:off x="2902012" y="2428774"/>
            <a:ext cx="989170" cy="2914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7" name="Down Arrow 1066"/>
          <p:cNvSpPr/>
          <p:nvPr/>
        </p:nvSpPr>
        <p:spPr>
          <a:xfrm rot="3858549">
            <a:off x="5957372" y="1569662"/>
            <a:ext cx="269635" cy="20584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8613058" y="2951784"/>
            <a:ext cx="18774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Repression/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Facilitation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149902" y="5530646"/>
            <a:ext cx="2702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Collective Action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9000182" y="5007426"/>
            <a:ext cx="1103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035410" y="4395020"/>
            <a:ext cx="2975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Opportunity/Threat</a:t>
            </a:r>
          </a:p>
        </p:txBody>
      </p:sp>
      <p:sp>
        <p:nvSpPr>
          <p:cNvPr id="1068" name="Down Arrow 1067"/>
          <p:cNvSpPr/>
          <p:nvPr/>
        </p:nvSpPr>
        <p:spPr>
          <a:xfrm>
            <a:off x="9436469" y="3996815"/>
            <a:ext cx="242316" cy="9214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9" name="Left Arrow 1068"/>
          <p:cNvSpPr/>
          <p:nvPr/>
        </p:nvSpPr>
        <p:spPr>
          <a:xfrm rot="197006">
            <a:off x="5583220" y="3277533"/>
            <a:ext cx="3024847" cy="2609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0" name="Down Arrow 1069"/>
          <p:cNvSpPr/>
          <p:nvPr/>
        </p:nvSpPr>
        <p:spPr>
          <a:xfrm rot="1814108">
            <a:off x="2923141" y="3707969"/>
            <a:ext cx="238287" cy="17999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1" name="Down Arrow 1070"/>
          <p:cNvSpPr/>
          <p:nvPr/>
        </p:nvSpPr>
        <p:spPr>
          <a:xfrm rot="1691086">
            <a:off x="6930775" y="1937122"/>
            <a:ext cx="185590" cy="25564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2" name="Up Arrow 1071"/>
          <p:cNvSpPr/>
          <p:nvPr/>
        </p:nvSpPr>
        <p:spPr>
          <a:xfrm>
            <a:off x="4601497" y="3537704"/>
            <a:ext cx="173380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3" name="Left Arrow 1072"/>
          <p:cNvSpPr/>
          <p:nvPr/>
        </p:nvSpPr>
        <p:spPr>
          <a:xfrm rot="544448">
            <a:off x="6975284" y="4777743"/>
            <a:ext cx="2066528" cy="2297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4" name="Down Arrow 1073"/>
          <p:cNvSpPr/>
          <p:nvPr/>
        </p:nvSpPr>
        <p:spPr>
          <a:xfrm rot="3367618">
            <a:off x="3919540" y="4719541"/>
            <a:ext cx="177109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5" name="Left Arrow 1074"/>
          <p:cNvSpPr/>
          <p:nvPr/>
        </p:nvSpPr>
        <p:spPr>
          <a:xfrm rot="21433643">
            <a:off x="4242065" y="5442289"/>
            <a:ext cx="4695561" cy="1743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6" name="Down Arrow 1075"/>
          <p:cNvSpPr/>
          <p:nvPr/>
        </p:nvSpPr>
        <p:spPr>
          <a:xfrm rot="19411835">
            <a:off x="8605728" y="1782934"/>
            <a:ext cx="290336" cy="11793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7" name="TextBox 1076"/>
          <p:cNvSpPr txBox="1"/>
          <p:nvPr/>
        </p:nvSpPr>
        <p:spPr>
          <a:xfrm>
            <a:off x="604684" y="6312314"/>
            <a:ext cx="241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Tilly 1978, p. 56</a:t>
            </a:r>
          </a:p>
        </p:txBody>
      </p:sp>
    </p:spTree>
    <p:extLst>
      <p:ext uri="{BB962C8B-B14F-4D97-AF65-F5344CB8AC3E}">
        <p14:creationId xmlns:p14="http://schemas.microsoft.com/office/powerpoint/2010/main" val="832321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/>
          <a:lstStyle/>
          <a:p>
            <a:pPr algn="ctr"/>
            <a:r>
              <a:rPr lang="en-US" dirty="0"/>
              <a:t>Best Model for Moore (1991)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08"/>
          <a:stretch/>
        </p:blipFill>
        <p:spPr bwMode="auto">
          <a:xfrm>
            <a:off x="672521" y="1255763"/>
            <a:ext cx="10931365" cy="53949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014932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20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Adding School Kids and Democrats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77" b="39927"/>
          <a:stretch/>
        </p:blipFill>
        <p:spPr bwMode="auto">
          <a:xfrm>
            <a:off x="1152564" y="1308296"/>
            <a:ext cx="10262196" cy="5669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75877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774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My Favorite Model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2" r="32690" b="6009"/>
          <a:stretch/>
        </p:blipFill>
        <p:spPr bwMode="auto">
          <a:xfrm>
            <a:off x="454094" y="1322362"/>
            <a:ext cx="11283811" cy="51206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162790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5579"/>
          </a:xfrm>
        </p:spPr>
        <p:txBody>
          <a:bodyPr/>
          <a:lstStyle/>
          <a:p>
            <a:pPr algn="ctr"/>
            <a:r>
              <a:rPr lang="en-US" dirty="0"/>
              <a:t>Making Up Data: Factor Analysis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58" b="3993"/>
          <a:stretch/>
        </p:blipFill>
        <p:spPr bwMode="auto">
          <a:xfrm>
            <a:off x="2560320" y="1243584"/>
            <a:ext cx="7156704" cy="5486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632496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435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Do Measures Matter? Predicting KKK Events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3" r="36923" b="38228"/>
          <a:stretch/>
        </p:blipFill>
        <p:spPr bwMode="auto">
          <a:xfrm>
            <a:off x="474533" y="1434905"/>
            <a:ext cx="11242933" cy="5486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40095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/>
          </p:nvPr>
        </p:nvSpPr>
        <p:spPr>
          <a:xfrm>
            <a:off x="838200" y="365125"/>
            <a:ext cx="10515600" cy="46486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Predicting KKK Members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4" r="36923"/>
          <a:stretch/>
        </p:blipFill>
        <p:spPr bwMode="auto">
          <a:xfrm>
            <a:off x="394081" y="1227481"/>
            <a:ext cx="11403838" cy="5486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620953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080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Predicting Members Per White Native Men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7" r="36154"/>
          <a:stretch/>
        </p:blipFill>
        <p:spPr bwMode="auto">
          <a:xfrm>
            <a:off x="386669" y="1284516"/>
            <a:ext cx="11418661" cy="5486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513906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53143"/>
            <a:ext cx="10515600" cy="599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That’s All Folks</a:t>
            </a:r>
          </a:p>
          <a:p>
            <a:endParaRPr lang="en-US" dirty="0"/>
          </a:p>
          <a:p>
            <a:r>
              <a:rPr lang="en-US" dirty="0"/>
              <a:t>Questions?</a:t>
            </a:r>
          </a:p>
          <a:p>
            <a:endParaRPr lang="en-US" dirty="0"/>
          </a:p>
          <a:p>
            <a:r>
              <a:rPr lang="en-US" dirty="0"/>
              <a:t>Comments?</a:t>
            </a:r>
          </a:p>
          <a:p>
            <a:endParaRPr lang="en-US" dirty="0"/>
          </a:p>
          <a:p>
            <a:r>
              <a:rPr lang="en-US" dirty="0"/>
              <a:t>New Statistical tricks?</a:t>
            </a:r>
          </a:p>
          <a:p>
            <a:endParaRPr lang="en-US" dirty="0"/>
          </a:p>
          <a:p>
            <a:r>
              <a:rPr lang="en-US" dirty="0"/>
              <a:t>New Models?</a:t>
            </a:r>
          </a:p>
        </p:txBody>
      </p:sp>
    </p:spTree>
    <p:extLst>
      <p:ext uri="{BB962C8B-B14F-4D97-AF65-F5344CB8AC3E}">
        <p14:creationId xmlns:p14="http://schemas.microsoft.com/office/powerpoint/2010/main" val="3502747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971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Figure 2</a:t>
            </a:r>
            <a:br>
              <a:rPr lang="en-US" dirty="0"/>
            </a:br>
            <a:r>
              <a:rPr lang="en-US" dirty="0"/>
              <a:t>Tilly Meets Lynching and Klan Events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02245" y="2079523"/>
            <a:ext cx="391793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Interests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Petit Bourgeois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Farmers/Shopkeepers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Reactionaries Defending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 and Hearth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4284" y="2079522"/>
            <a:ext cx="442140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Horse-Thief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Detective Association and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 Klux Klan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42992" y="4663135"/>
            <a:ext cx="431663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 with Authorities: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Democratic and Republican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Candidates and Officials</a:t>
            </a:r>
          </a:p>
        </p:txBody>
      </p:sp>
      <p:sp>
        <p:nvSpPr>
          <p:cNvPr id="7" name="Left Arrow 6"/>
          <p:cNvSpPr/>
          <p:nvPr/>
        </p:nvSpPr>
        <p:spPr>
          <a:xfrm>
            <a:off x="5737131" y="2565547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8132703" y="3928448"/>
            <a:ext cx="484632" cy="6784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78309" y="4606414"/>
            <a:ext cx="290598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Collective Action: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Lynching and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Klan Events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57834" y="3739661"/>
            <a:ext cx="901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Indirect</a:t>
            </a:r>
          </a:p>
          <a:p>
            <a:r>
              <a:rPr lang="en-US" dirty="0"/>
              <a:t>effects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332456" y="3050179"/>
            <a:ext cx="1136625" cy="15562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506540" y="3200261"/>
            <a:ext cx="2890684" cy="15485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318388" y="4898923"/>
            <a:ext cx="3224604" cy="6612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902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20111"/>
          </a:xfrm>
        </p:spPr>
        <p:txBody>
          <a:bodyPr/>
          <a:lstStyle/>
          <a:p>
            <a:r>
              <a:rPr lang="en-US" dirty="0"/>
              <a:t>This is a static, ahistorical social science model</a:t>
            </a:r>
          </a:p>
          <a:p>
            <a:pPr lvl="1"/>
            <a:r>
              <a:rPr lang="en-US" dirty="0"/>
              <a:t>Missing history</a:t>
            </a:r>
          </a:p>
          <a:p>
            <a:pPr lvl="1"/>
            <a:r>
              <a:rPr lang="en-US" dirty="0"/>
              <a:t>Missing culture</a:t>
            </a:r>
          </a:p>
          <a:p>
            <a:pPr lvl="1"/>
            <a:r>
              <a:rPr lang="en-US" dirty="0"/>
              <a:t>Missing Political Economy</a:t>
            </a:r>
          </a:p>
          <a:p>
            <a:endParaRPr lang="en-US" dirty="0"/>
          </a:p>
          <a:p>
            <a:r>
              <a:rPr lang="en-US" dirty="0"/>
              <a:t>Tilly, 1978-2008 tried to fill in these blanks</a:t>
            </a:r>
          </a:p>
          <a:p>
            <a:pPr lvl="1"/>
            <a:r>
              <a:rPr lang="en-US" dirty="0"/>
              <a:t>Ultimately abandoned this model</a:t>
            </a:r>
          </a:p>
          <a:p>
            <a:pPr lvl="1"/>
            <a:r>
              <a:rPr lang="en-US" dirty="0"/>
              <a:t>But I have not</a:t>
            </a:r>
          </a:p>
          <a:p>
            <a:pPr lvl="2"/>
            <a:r>
              <a:rPr lang="en-US" dirty="0"/>
              <a:t>Just need to tweak it a little</a:t>
            </a:r>
          </a:p>
          <a:p>
            <a:pPr lvl="2"/>
            <a:r>
              <a:rPr lang="en-US" dirty="0"/>
              <a:t>Add  change (and political culture, political economy, and history)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3236"/>
          </a:xfrm>
        </p:spPr>
        <p:txBody>
          <a:bodyPr/>
          <a:lstStyle/>
          <a:p>
            <a:pPr algn="ctr"/>
            <a:r>
              <a:rPr lang="en-US" dirty="0"/>
              <a:t>What is Missing?</a:t>
            </a:r>
          </a:p>
        </p:txBody>
      </p:sp>
    </p:spTree>
    <p:extLst>
      <p:ext uri="{BB962C8B-B14F-4D97-AF65-F5344CB8AC3E}">
        <p14:creationId xmlns:p14="http://schemas.microsoft.com/office/powerpoint/2010/main" val="1135779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22698" y="457241"/>
            <a:ext cx="7779433" cy="1325563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Dialectic of Repertoire Change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742006" y="3249637"/>
            <a:ext cx="441725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-Down Arrow 7"/>
          <p:cNvSpPr/>
          <p:nvPr/>
        </p:nvSpPr>
        <p:spPr>
          <a:xfrm>
            <a:off x="2504049" y="3024564"/>
            <a:ext cx="484632" cy="121615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96053" y="2264898"/>
            <a:ext cx="3172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Expansion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285202" y="2699204"/>
            <a:ext cx="283923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Changing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Repertoires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Contention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6053" y="4354051"/>
            <a:ext cx="42244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Capital Accumulation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461834" y="2931658"/>
            <a:ext cx="3301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Conflict &amp; Contradictions</a:t>
            </a:r>
          </a:p>
        </p:txBody>
      </p:sp>
    </p:spTree>
    <p:extLst>
      <p:ext uri="{BB962C8B-B14F-4D97-AF65-F5344CB8AC3E}">
        <p14:creationId xmlns:p14="http://schemas.microsoft.com/office/powerpoint/2010/main" val="2933850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4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U.S. Private Production Per-capita, 1800-1940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1219200"/>
            <a:ext cx="6772275" cy="4914900"/>
          </a:xfrm>
        </p:spPr>
      </p:pic>
      <p:sp>
        <p:nvSpPr>
          <p:cNvPr id="5" name="TextBox 4"/>
          <p:cNvSpPr txBox="1"/>
          <p:nvPr/>
        </p:nvSpPr>
        <p:spPr>
          <a:xfrm>
            <a:off x="1752600" y="6324600"/>
            <a:ext cx="876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kern="0" dirty="0">
                <a:solidFill>
                  <a:sysClr val="windowText" lastClr="000000"/>
                </a:solidFill>
              </a:rPr>
              <a:t>Source: U.S. Bureau of the Census, </a:t>
            </a:r>
            <a:r>
              <a:rPr lang="en-US" sz="1600" i="1" kern="0" dirty="0">
                <a:solidFill>
                  <a:sysClr val="windowText" lastClr="000000"/>
                </a:solidFill>
              </a:rPr>
              <a:t>Historical Statistics of the United States, 1789-1945</a:t>
            </a:r>
            <a:r>
              <a:rPr lang="en-US" sz="1600" kern="0" dirty="0">
                <a:solidFill>
                  <a:sysClr val="windowText" lastClr="000000"/>
                </a:solidFill>
              </a:rPr>
              <a:t> (D. C., 1949).</a:t>
            </a:r>
          </a:p>
        </p:txBody>
      </p:sp>
    </p:spTree>
    <p:extLst>
      <p:ext uri="{BB962C8B-B14F-4D97-AF65-F5344CB8AC3E}">
        <p14:creationId xmlns:p14="http://schemas.microsoft.com/office/powerpoint/2010/main" val="1910582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800" dirty="0"/>
              <a:t>Figure 5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838200"/>
            <a:ext cx="7040880" cy="5440680"/>
          </a:xfrm>
        </p:spPr>
      </p:pic>
      <p:sp>
        <p:nvSpPr>
          <p:cNvPr id="5" name="TextBox 4"/>
          <p:cNvSpPr txBox="1"/>
          <p:nvPr/>
        </p:nvSpPr>
        <p:spPr>
          <a:xfrm>
            <a:off x="2318782" y="6172200"/>
            <a:ext cx="7653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kern="0" dirty="0">
                <a:solidFill>
                  <a:prstClr val="black"/>
                </a:solidFill>
              </a:rPr>
              <a:t>Source: Minnesota Population Center.  </a:t>
            </a:r>
            <a:r>
              <a:rPr lang="en-US" sz="1400" i="1" kern="0" dirty="0">
                <a:solidFill>
                  <a:prstClr val="black"/>
                </a:solidFill>
              </a:rPr>
              <a:t>National Historical Geographic Information System: Version 2.0</a:t>
            </a:r>
            <a:r>
              <a:rPr lang="en-US" sz="1400" kern="0" dirty="0">
                <a:solidFill>
                  <a:prstClr val="black"/>
                </a:solidFill>
              </a:rPr>
              <a:t>.</a:t>
            </a:r>
          </a:p>
          <a:p>
            <a:r>
              <a:rPr lang="en-US" sz="1400" kern="0" dirty="0">
                <a:solidFill>
                  <a:prstClr val="black"/>
                </a:solidFill>
              </a:rPr>
              <a:t> Minneapolis, MN: University of Minnesota 2011. </a:t>
            </a:r>
            <a:r>
              <a:rPr lang="en-US" sz="1400" kern="0" dirty="0">
                <a:solidFill>
                  <a:prstClr val="black"/>
                </a:solidFill>
                <a:hlinkClick r:id="rId3"/>
              </a:rPr>
              <a:t>http://www.nhgis.org</a:t>
            </a:r>
            <a:endParaRPr lang="en-US" sz="1400" i="1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790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0763" y="242723"/>
            <a:ext cx="13011150" cy="7315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26403" y="58057"/>
            <a:ext cx="6209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6: Mapping the Appalachian/Cumberland Plateau Region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4223" y="6372657"/>
            <a:ext cx="5396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Property of google.fr and used here without permission</a:t>
            </a:r>
          </a:p>
        </p:txBody>
      </p:sp>
    </p:spTree>
    <p:extLst>
      <p:ext uri="{BB962C8B-B14F-4D97-AF65-F5344CB8AC3E}">
        <p14:creationId xmlns:p14="http://schemas.microsoft.com/office/powerpoint/2010/main" val="3866620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709" y="448166"/>
            <a:ext cx="7680959" cy="57607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32854" y="448166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7</a:t>
            </a:r>
          </a:p>
        </p:txBody>
      </p:sp>
    </p:spTree>
    <p:extLst>
      <p:ext uri="{BB962C8B-B14F-4D97-AF65-F5344CB8AC3E}">
        <p14:creationId xmlns:p14="http://schemas.microsoft.com/office/powerpoint/2010/main" val="269424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425</Words>
  <Application>Microsoft Office PowerPoint</Application>
  <PresentationFormat>Widescreen</PresentationFormat>
  <Paragraphs>102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Office Theme</vt:lpstr>
      <vt:lpstr>1_Office Theme</vt:lpstr>
      <vt:lpstr>Interests, Organizations and Repertoires</vt:lpstr>
      <vt:lpstr>Figure 1 Predicting Collective Action</vt:lpstr>
      <vt:lpstr>Figure 2 Tilly Meets Lynching and Klan Events</vt:lpstr>
      <vt:lpstr>What is Missing?</vt:lpstr>
      <vt:lpstr>Figure 3 Dialectic of Repertoire Change</vt:lpstr>
      <vt:lpstr>Figure 4 U.S. Private Production Per-capita, 1800-1940</vt:lpstr>
      <vt:lpstr>Figure 5</vt:lpstr>
      <vt:lpstr>PowerPoint Presentation</vt:lpstr>
      <vt:lpstr>PowerPoint Presentation</vt:lpstr>
      <vt:lpstr>PowerPoint Presentation</vt:lpstr>
      <vt:lpstr>PowerPoint Presentation</vt:lpstr>
      <vt:lpstr>Figure 10 Marion, Grant County, Indiana 1830 Lynching</vt:lpstr>
      <vt:lpstr> Figure 11 KKK Initiation, Marion, Indiana, 1922 </vt:lpstr>
      <vt:lpstr>Figure 12 Kiddie Klan Parade Float</vt:lpstr>
      <vt:lpstr>How Terrorism Works</vt:lpstr>
      <vt:lpstr>How Research Works (Look at Data)</vt:lpstr>
      <vt:lpstr>Correlations</vt:lpstr>
      <vt:lpstr>Moore (1991) Model</vt:lpstr>
      <vt:lpstr>The Heartbreak of Multicollinearity</vt:lpstr>
      <vt:lpstr>Best Model for Moore (1991)</vt:lpstr>
      <vt:lpstr>Adding School Kids and Democrats</vt:lpstr>
      <vt:lpstr>My Favorite Model</vt:lpstr>
      <vt:lpstr>Making Up Data: Factor Analysis</vt:lpstr>
      <vt:lpstr>Do Measures Matter? Predicting KKK Events</vt:lpstr>
      <vt:lpstr>Predicting KKK Members</vt:lpstr>
      <vt:lpstr>Predicting Members Per White Native Men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Hogan</dc:creator>
  <cp:lastModifiedBy>Richard Hogan</cp:lastModifiedBy>
  <cp:revision>40</cp:revision>
  <cp:lastPrinted>2016-08-08T20:26:05Z</cp:lastPrinted>
  <dcterms:created xsi:type="dcterms:W3CDTF">2016-08-07T19:52:32Z</dcterms:created>
  <dcterms:modified xsi:type="dcterms:W3CDTF">2016-09-23T18:11:15Z</dcterms:modified>
</cp:coreProperties>
</file>