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76" r:id="rId6"/>
    <p:sldId id="262" r:id="rId7"/>
    <p:sldId id="263" r:id="rId8"/>
    <p:sldId id="264" r:id="rId9"/>
    <p:sldId id="265" r:id="rId10"/>
    <p:sldId id="266" r:id="rId11"/>
    <p:sldId id="267" r:id="rId12"/>
    <p:sldId id="268" r:id="rId13"/>
    <p:sldId id="269" r:id="rId14"/>
    <p:sldId id="270" r:id="rId15"/>
    <p:sldId id="257" r:id="rId16"/>
    <p:sldId id="258" r:id="rId17"/>
    <p:sldId id="277" r:id="rId18"/>
    <p:sldId id="278" r:id="rId19"/>
    <p:sldId id="279" r:id="rId20"/>
    <p:sldId id="280" r:id="rId21"/>
    <p:sldId id="281" r:id="rId22"/>
    <p:sldId id="271" r:id="rId23"/>
    <p:sldId id="272" r:id="rId24"/>
    <p:sldId id="273" r:id="rId25"/>
    <p:sldId id="274" r:id="rId26"/>
    <p:sldId id="275"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99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4994FE9-15D6-4F07-8CEA-36C64A03662F}" type="datetimeFigureOut">
              <a:rPr lang="en-US"/>
              <a:pPr>
                <a:defRPr/>
              </a:pPr>
              <a:t>3/26/2011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07C694-6C81-489F-820C-FE746875D85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BF4800-69C1-47A5-A5E5-DBB3B92ED325}" type="datetimeFigureOut">
              <a:rPr lang="en-US"/>
              <a:pPr>
                <a:defRPr/>
              </a:pPr>
              <a:t>3/26/2011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6019BB-CBA7-43BC-ABEA-E2390677910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58A89E-1865-4F7E-AADB-DCEAF6E60DBF}" type="datetimeFigureOut">
              <a:rPr lang="en-US"/>
              <a:pPr>
                <a:defRPr/>
              </a:pPr>
              <a:t>3/26/2011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8729FE-D768-4AE8-A1CA-84501264E8C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6D049B34-35D7-4C8E-AF88-9455DEF5F7C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pPr>
              <a:defRPr/>
            </a:pPr>
            <a:fld id="{4258B2C1-9402-4F54-83F7-F3B7908036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892221F-D530-48C0-8D5F-B6FA7F4CF1EF}" type="datetimeFigureOut">
              <a:rPr lang="en-US"/>
              <a:pPr>
                <a:defRPr/>
              </a:pPr>
              <a:t>3/26/2011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D574BD-A930-443D-8024-9EDE4EF9C58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E1DE68C-4988-4206-8F74-E0F62CBE81D1}" type="datetimeFigureOut">
              <a:rPr lang="en-US"/>
              <a:pPr>
                <a:defRPr/>
              </a:pPr>
              <a:t>3/26/2011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89D4C2-5168-4EEB-A8DB-D507E35D0E1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3CB4E2A-98D6-4249-82E9-F214E6B49E67}" type="datetimeFigureOut">
              <a:rPr lang="en-US"/>
              <a:pPr>
                <a:defRPr/>
              </a:pPr>
              <a:t>3/26/2011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718905-B223-496F-B6F9-86CBB036AE2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5D48E2E-4192-46ED-AE33-660E4C281B23}" type="datetimeFigureOut">
              <a:rPr lang="en-US"/>
              <a:pPr>
                <a:defRPr/>
              </a:pPr>
              <a:t>3/26/2011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8F73295-4A56-4ACB-87B0-B2A186D5B19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317A334-595D-44E6-B370-29EECA049426}" type="datetimeFigureOut">
              <a:rPr lang="en-US"/>
              <a:pPr>
                <a:defRPr/>
              </a:pPr>
              <a:t>3/26/2011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C23668A-7C47-4711-BD82-889C56D2045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6AB5F08-1F42-4370-BB05-A981DAE240CF}" type="datetimeFigureOut">
              <a:rPr lang="en-US"/>
              <a:pPr>
                <a:defRPr/>
              </a:pPr>
              <a:t>3/26/2011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3F96C34-32A9-479F-BB00-2E840798874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84FFF91-3A4A-448A-979B-D4B027F8A88C}" type="datetimeFigureOut">
              <a:rPr lang="en-US"/>
              <a:pPr>
                <a:defRPr/>
              </a:pPr>
              <a:t>3/26/2011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42B37F1-9190-464A-8FC9-17CFA8E8A1B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177531-CC5A-4300-B26C-06129C3B7416}" type="datetimeFigureOut">
              <a:rPr lang="en-US"/>
              <a:pPr>
                <a:defRPr/>
              </a:pPr>
              <a:t>3/26/2011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070ABD-4B0A-4D70-8602-52899C00A90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98EFE0E-E721-4379-8FC5-D7126DFEE779}" type="datetimeFigureOut">
              <a:rPr lang="en-US"/>
              <a:pPr>
                <a:defRPr/>
              </a:pPr>
              <a:t>3/26/2011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10F47AF-EF54-4DE2-AD60-09FA561593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62" r:id="rId12"/>
    <p:sldLayoutId id="2147483663" r:id="rId13"/>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nytimes.com/2008/05/02/nyregion/02tilly.html"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3"/>
          <p:cNvSpPr>
            <a:spLocks noGrp="1"/>
          </p:cNvSpPr>
          <p:nvPr>
            <p:ph type="title"/>
          </p:nvPr>
        </p:nvSpPr>
        <p:spPr/>
        <p:txBody>
          <a:bodyPr/>
          <a:lstStyle/>
          <a:p>
            <a:r>
              <a:rPr lang="en-US" smtClean="0"/>
              <a:t>Wright, Tilly, and Hogan</a:t>
            </a:r>
          </a:p>
        </p:txBody>
      </p:sp>
      <p:sp>
        <p:nvSpPr>
          <p:cNvPr id="5" name="Content Placeholder 4"/>
          <p:cNvSpPr>
            <a:spLocks noGrp="1"/>
          </p:cNvSpPr>
          <p:nvPr>
            <p:ph idx="1"/>
          </p:nvPr>
        </p:nvSpPr>
        <p:spPr/>
        <p:txBody>
          <a:bodyPr>
            <a:normAutofit/>
          </a:bodyPr>
          <a:lstStyle/>
          <a:p>
            <a:r>
              <a:rPr lang="en-US" smtClean="0"/>
              <a:t>Wright is probably the most famous</a:t>
            </a:r>
          </a:p>
          <a:p>
            <a:pPr lvl="1"/>
            <a:r>
              <a:rPr lang="en-US" smtClean="0"/>
              <a:t>Structural economic</a:t>
            </a:r>
          </a:p>
          <a:p>
            <a:pPr lvl="1"/>
            <a:r>
              <a:rPr lang="en-US" smtClean="0"/>
              <a:t>Sociological</a:t>
            </a:r>
          </a:p>
          <a:p>
            <a:pPr lvl="1"/>
            <a:r>
              <a:rPr lang="en-US" smtClean="0"/>
              <a:t>American</a:t>
            </a:r>
          </a:p>
          <a:p>
            <a:pPr lvl="1"/>
            <a:r>
              <a:rPr lang="en-US" smtClean="0"/>
              <a:t>Marxist theorist and quantitative, statistical empiricist in the world</a:t>
            </a:r>
          </a:p>
          <a:p>
            <a:pPr lvl="1">
              <a:buFont typeface="Arial" charset="0"/>
              <a:buChar char="•"/>
            </a:pPr>
            <a:r>
              <a:rPr lang="en-US" smtClean="0"/>
              <a:t>Since 1977 he has been publishing books and journal articles and is probably the most visible Marxist stratification scholar in the U.S.</a:t>
            </a:r>
          </a:p>
          <a:p>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Marxist Perspective (continued)</a:t>
            </a:r>
          </a:p>
        </p:txBody>
      </p:sp>
      <p:sp>
        <p:nvSpPr>
          <p:cNvPr id="23554" name="Content Placeholder 2"/>
          <p:cNvSpPr>
            <a:spLocks noGrp="1"/>
          </p:cNvSpPr>
          <p:nvPr>
            <p:ph idx="1"/>
          </p:nvPr>
        </p:nvSpPr>
        <p:spPr/>
        <p:txBody>
          <a:bodyPr/>
          <a:lstStyle/>
          <a:p>
            <a:r>
              <a:rPr lang="en-US" smtClean="0"/>
              <a:t>The extent to which there are opportunities for higher wages or better jobs depends on the rate of</a:t>
            </a:r>
          </a:p>
          <a:p>
            <a:pPr lvl="1"/>
            <a:r>
              <a:rPr lang="en-US" smtClean="0"/>
              <a:t>emerging industrial frontiers (rocket science in the 1950s, computers in the 1970s, micro computers in the 1980s, the internet.com world of the 21</a:t>
            </a:r>
            <a:r>
              <a:rPr lang="en-US" baseline="30000" smtClean="0"/>
              <a:t>st</a:t>
            </a:r>
            <a:r>
              <a:rPr lang="en-US" smtClean="0"/>
              <a:t> century)</a:t>
            </a:r>
          </a:p>
          <a:p>
            <a:pPr lvl="1"/>
            <a:r>
              <a:rPr lang="en-US" smtClean="0"/>
              <a:t>and proletarianization within industrial sectors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274638"/>
            <a:ext cx="8229600" cy="868362"/>
          </a:xfrm>
        </p:spPr>
        <p:txBody>
          <a:bodyPr/>
          <a:lstStyle/>
          <a:p>
            <a:r>
              <a:rPr lang="en-US" sz="4000" smtClean="0"/>
              <a:t>Wright on Race and Gender</a:t>
            </a:r>
          </a:p>
        </p:txBody>
      </p:sp>
      <p:sp>
        <p:nvSpPr>
          <p:cNvPr id="46083" name="Content Placeholder 2"/>
          <p:cNvSpPr>
            <a:spLocks noGrp="1"/>
          </p:cNvSpPr>
          <p:nvPr>
            <p:ph idx="1"/>
          </p:nvPr>
        </p:nvSpPr>
        <p:spPr>
          <a:xfrm>
            <a:off x="457200" y="1295400"/>
            <a:ext cx="8229600" cy="5029200"/>
          </a:xfrm>
        </p:spPr>
        <p:txBody>
          <a:bodyPr rtlCol="0">
            <a:normAutofit lnSpcReduction="10000"/>
          </a:bodyPr>
          <a:lstStyle/>
          <a:p>
            <a:pPr fontAlgn="auto">
              <a:spcAft>
                <a:spcPts val="0"/>
              </a:spcAft>
              <a:buFont typeface="Arial" pitchFamily="34" charset="0"/>
              <a:buChar char="•"/>
              <a:defRPr/>
            </a:pPr>
            <a:r>
              <a:rPr lang="en-US" smtClean="0"/>
              <a:t>Wright and Perrone (1977) also looked at race and gender differences</a:t>
            </a:r>
          </a:p>
          <a:p>
            <a:pPr lvl="1" fontAlgn="auto">
              <a:spcAft>
                <a:spcPts val="0"/>
              </a:spcAft>
              <a:buFont typeface="Arial" pitchFamily="34" charset="0"/>
              <a:buChar char="–"/>
              <a:defRPr/>
            </a:pPr>
            <a:r>
              <a:rPr lang="en-US" smtClean="0"/>
              <a:t>In earnings</a:t>
            </a:r>
          </a:p>
          <a:p>
            <a:pPr lvl="1" fontAlgn="auto">
              <a:spcAft>
                <a:spcPts val="0"/>
              </a:spcAft>
              <a:buFont typeface="Arial" pitchFamily="34" charset="0"/>
              <a:buChar char="–"/>
              <a:defRPr/>
            </a:pPr>
            <a:r>
              <a:rPr lang="en-US" smtClean="0"/>
              <a:t>Within class</a:t>
            </a:r>
          </a:p>
          <a:p>
            <a:pPr lvl="1" fontAlgn="auto">
              <a:spcAft>
                <a:spcPts val="0"/>
              </a:spcAft>
              <a:buFont typeface="Arial" pitchFamily="34" charset="0"/>
              <a:buChar char="–"/>
              <a:defRPr/>
            </a:pPr>
            <a:r>
              <a:rPr lang="en-US" smtClean="0"/>
              <a:t>Return to education within class</a:t>
            </a:r>
          </a:p>
          <a:p>
            <a:pPr fontAlgn="auto">
              <a:spcAft>
                <a:spcPts val="0"/>
              </a:spcAft>
              <a:buFont typeface="Arial" pitchFamily="34" charset="0"/>
              <a:buChar char="•"/>
              <a:defRPr/>
            </a:pPr>
            <a:r>
              <a:rPr lang="en-US" smtClean="0"/>
              <a:t>Findings</a:t>
            </a:r>
          </a:p>
          <a:p>
            <a:pPr lvl="1" fontAlgn="auto">
              <a:spcAft>
                <a:spcPts val="0"/>
              </a:spcAft>
              <a:buFont typeface="Arial" pitchFamily="34" charset="0"/>
              <a:buChar char="–"/>
              <a:defRPr/>
            </a:pPr>
            <a:r>
              <a:rPr lang="en-US" smtClean="0"/>
              <a:t>Black and white male managers: intercept but not slope differences</a:t>
            </a:r>
          </a:p>
          <a:p>
            <a:pPr lvl="1" fontAlgn="auto">
              <a:spcAft>
                <a:spcPts val="0"/>
              </a:spcAft>
              <a:buFont typeface="Arial" pitchFamily="34" charset="0"/>
              <a:buChar char="–"/>
              <a:defRPr/>
            </a:pPr>
            <a:r>
              <a:rPr lang="en-US" smtClean="0"/>
              <a:t>White women managers: intercept and slope differences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a:xfrm>
            <a:off x="457200" y="274638"/>
            <a:ext cx="8229600" cy="868362"/>
          </a:xfrm>
        </p:spPr>
        <p:txBody>
          <a:bodyPr/>
          <a:lstStyle/>
          <a:p>
            <a:r>
              <a:rPr lang="en-US" smtClean="0"/>
              <a:t>Wright and Perrone (1977)</a:t>
            </a:r>
          </a:p>
        </p:txBody>
      </p:sp>
      <p:sp>
        <p:nvSpPr>
          <p:cNvPr id="25602" name="TextBox 3"/>
          <p:cNvSpPr txBox="1">
            <a:spLocks noChangeArrowheads="1"/>
          </p:cNvSpPr>
          <p:nvPr/>
        </p:nvSpPr>
        <p:spPr bwMode="auto">
          <a:xfrm>
            <a:off x="457200" y="3048000"/>
            <a:ext cx="1069975" cy="369888"/>
          </a:xfrm>
          <a:prstGeom prst="rect">
            <a:avLst/>
          </a:prstGeom>
          <a:noFill/>
          <a:ln w="9525">
            <a:noFill/>
            <a:miter lim="800000"/>
            <a:headEnd/>
            <a:tailEnd/>
          </a:ln>
        </p:spPr>
        <p:txBody>
          <a:bodyPr wrap="none">
            <a:spAutoFit/>
          </a:bodyPr>
          <a:lstStyle/>
          <a:p>
            <a:r>
              <a:rPr lang="en-US">
                <a:latin typeface="Calibri" pitchFamily="34" charset="0"/>
              </a:rPr>
              <a:t>earnings</a:t>
            </a:r>
          </a:p>
        </p:txBody>
      </p:sp>
      <p:sp>
        <p:nvSpPr>
          <p:cNvPr id="25603" name="TextBox 4"/>
          <p:cNvSpPr txBox="1">
            <a:spLocks noChangeArrowheads="1"/>
          </p:cNvSpPr>
          <p:nvPr/>
        </p:nvSpPr>
        <p:spPr bwMode="auto">
          <a:xfrm>
            <a:off x="3551238" y="5573713"/>
            <a:ext cx="2087562" cy="369887"/>
          </a:xfrm>
          <a:prstGeom prst="rect">
            <a:avLst/>
          </a:prstGeom>
          <a:noFill/>
          <a:ln w="9525">
            <a:noFill/>
            <a:miter lim="800000"/>
            <a:headEnd/>
            <a:tailEnd/>
          </a:ln>
        </p:spPr>
        <p:txBody>
          <a:bodyPr wrap="none">
            <a:spAutoFit/>
          </a:bodyPr>
          <a:lstStyle/>
          <a:p>
            <a:r>
              <a:rPr lang="en-US">
                <a:latin typeface="Calibri" pitchFamily="34" charset="0"/>
              </a:rPr>
              <a:t>Years of education</a:t>
            </a:r>
          </a:p>
        </p:txBody>
      </p:sp>
      <p:cxnSp>
        <p:nvCxnSpPr>
          <p:cNvPr id="7" name="Straight Connector 6"/>
          <p:cNvCxnSpPr/>
          <p:nvPr/>
        </p:nvCxnSpPr>
        <p:spPr>
          <a:xfrm rot="5400000" flipH="1" flipV="1">
            <a:off x="-304799" y="3657600"/>
            <a:ext cx="38100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00200" y="5562600"/>
            <a:ext cx="5715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600200" y="3886200"/>
            <a:ext cx="5943600" cy="121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1600200" y="2362200"/>
            <a:ext cx="6019800" cy="2438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1600200" y="1676400"/>
            <a:ext cx="5943600" cy="2438400"/>
          </a:xfrm>
          <a:prstGeom prst="line">
            <a:avLst/>
          </a:prstGeom>
        </p:spPr>
        <p:style>
          <a:lnRef idx="1">
            <a:schemeClr val="accent1"/>
          </a:lnRef>
          <a:fillRef idx="0">
            <a:schemeClr val="accent1"/>
          </a:fillRef>
          <a:effectRef idx="0">
            <a:schemeClr val="accent1"/>
          </a:effectRef>
          <a:fontRef idx="minor">
            <a:schemeClr val="tx1"/>
          </a:fontRef>
        </p:style>
      </p:cxnSp>
      <p:sp>
        <p:nvSpPr>
          <p:cNvPr id="25609" name="TextBox 16"/>
          <p:cNvSpPr txBox="1">
            <a:spLocks noChangeArrowheads="1"/>
          </p:cNvSpPr>
          <p:nvPr/>
        </p:nvSpPr>
        <p:spPr bwMode="auto">
          <a:xfrm>
            <a:off x="6248400" y="3578225"/>
            <a:ext cx="2057400" cy="307975"/>
          </a:xfrm>
          <a:prstGeom prst="rect">
            <a:avLst/>
          </a:prstGeom>
          <a:noFill/>
          <a:ln w="9525">
            <a:noFill/>
            <a:miter lim="800000"/>
            <a:headEnd/>
            <a:tailEnd/>
          </a:ln>
        </p:spPr>
        <p:txBody>
          <a:bodyPr>
            <a:spAutoFit/>
          </a:bodyPr>
          <a:lstStyle/>
          <a:p>
            <a:r>
              <a:rPr lang="en-US" sz="1400">
                <a:latin typeface="Calibri" pitchFamily="34" charset="0"/>
              </a:rPr>
              <a:t>white female managers</a:t>
            </a:r>
          </a:p>
        </p:txBody>
      </p:sp>
      <p:sp>
        <p:nvSpPr>
          <p:cNvPr id="25610" name="TextBox 17"/>
          <p:cNvSpPr txBox="1">
            <a:spLocks noChangeArrowheads="1"/>
          </p:cNvSpPr>
          <p:nvPr/>
        </p:nvSpPr>
        <p:spPr bwMode="auto">
          <a:xfrm>
            <a:off x="6705600" y="2057400"/>
            <a:ext cx="1981200" cy="304800"/>
          </a:xfrm>
          <a:prstGeom prst="rect">
            <a:avLst/>
          </a:prstGeom>
          <a:noFill/>
          <a:ln w="9525">
            <a:noFill/>
            <a:miter lim="800000"/>
            <a:headEnd/>
            <a:tailEnd/>
          </a:ln>
        </p:spPr>
        <p:txBody>
          <a:bodyPr>
            <a:spAutoFit/>
          </a:bodyPr>
          <a:lstStyle/>
          <a:p>
            <a:r>
              <a:rPr lang="en-US" sz="1400">
                <a:latin typeface="Calibri" pitchFamily="34" charset="0"/>
              </a:rPr>
              <a:t>black male managers</a:t>
            </a:r>
          </a:p>
        </p:txBody>
      </p:sp>
      <p:sp>
        <p:nvSpPr>
          <p:cNvPr id="25611" name="TextBox 18"/>
          <p:cNvSpPr txBox="1">
            <a:spLocks noChangeArrowheads="1"/>
          </p:cNvSpPr>
          <p:nvPr/>
        </p:nvSpPr>
        <p:spPr bwMode="auto">
          <a:xfrm>
            <a:off x="6611938" y="1371600"/>
            <a:ext cx="1770062" cy="304800"/>
          </a:xfrm>
          <a:prstGeom prst="rect">
            <a:avLst/>
          </a:prstGeom>
          <a:noFill/>
          <a:ln w="9525">
            <a:noFill/>
            <a:miter lim="800000"/>
            <a:headEnd/>
            <a:tailEnd/>
          </a:ln>
        </p:spPr>
        <p:txBody>
          <a:bodyPr wrap="none">
            <a:spAutoFit/>
          </a:bodyPr>
          <a:lstStyle/>
          <a:p>
            <a:r>
              <a:rPr lang="en-US" sz="1400">
                <a:latin typeface="Calibri" pitchFamily="34" charset="0"/>
              </a:rPr>
              <a:t>white male mangers</a:t>
            </a:r>
          </a:p>
        </p:txBody>
      </p:sp>
      <p:sp>
        <p:nvSpPr>
          <p:cNvPr id="25612" name="TextBox 19"/>
          <p:cNvSpPr txBox="1">
            <a:spLocks noChangeArrowheads="1"/>
          </p:cNvSpPr>
          <p:nvPr/>
        </p:nvSpPr>
        <p:spPr bwMode="auto">
          <a:xfrm>
            <a:off x="1185863" y="5438775"/>
            <a:ext cx="414337" cy="276225"/>
          </a:xfrm>
          <a:prstGeom prst="rect">
            <a:avLst/>
          </a:prstGeom>
          <a:noFill/>
          <a:ln w="9525">
            <a:noFill/>
            <a:miter lim="800000"/>
            <a:headEnd/>
            <a:tailEnd/>
          </a:ln>
        </p:spPr>
        <p:txBody>
          <a:bodyPr wrap="none">
            <a:spAutoFit/>
          </a:bodyPr>
          <a:lstStyle/>
          <a:p>
            <a:r>
              <a:rPr lang="en-US" sz="1200">
                <a:latin typeface="Calibri" pitchFamily="34" charset="0"/>
              </a:rPr>
              <a:t>low</a:t>
            </a:r>
          </a:p>
        </p:txBody>
      </p:sp>
      <p:sp>
        <p:nvSpPr>
          <p:cNvPr id="25613" name="TextBox 20"/>
          <p:cNvSpPr txBox="1">
            <a:spLocks noChangeArrowheads="1"/>
          </p:cNvSpPr>
          <p:nvPr/>
        </p:nvSpPr>
        <p:spPr bwMode="auto">
          <a:xfrm>
            <a:off x="1143000" y="1600200"/>
            <a:ext cx="473075" cy="276225"/>
          </a:xfrm>
          <a:prstGeom prst="rect">
            <a:avLst/>
          </a:prstGeom>
          <a:noFill/>
          <a:ln w="9525">
            <a:noFill/>
            <a:miter lim="800000"/>
            <a:headEnd/>
            <a:tailEnd/>
          </a:ln>
        </p:spPr>
        <p:txBody>
          <a:bodyPr wrap="none">
            <a:spAutoFit/>
          </a:bodyPr>
          <a:lstStyle/>
          <a:p>
            <a:r>
              <a:rPr lang="en-US" sz="1200">
                <a:latin typeface="Calibri" pitchFamily="34" charset="0"/>
              </a:rPr>
              <a:t>high</a:t>
            </a:r>
          </a:p>
        </p:txBody>
      </p:sp>
      <p:sp>
        <p:nvSpPr>
          <p:cNvPr id="25614" name="TextBox 21"/>
          <p:cNvSpPr txBox="1">
            <a:spLocks noChangeArrowheads="1"/>
          </p:cNvSpPr>
          <p:nvPr/>
        </p:nvSpPr>
        <p:spPr bwMode="auto">
          <a:xfrm>
            <a:off x="7053263" y="5514975"/>
            <a:ext cx="473075" cy="276225"/>
          </a:xfrm>
          <a:prstGeom prst="rect">
            <a:avLst/>
          </a:prstGeom>
          <a:noFill/>
          <a:ln w="9525">
            <a:noFill/>
            <a:miter lim="800000"/>
            <a:headEnd/>
            <a:tailEnd/>
          </a:ln>
        </p:spPr>
        <p:txBody>
          <a:bodyPr wrap="none">
            <a:spAutoFit/>
          </a:bodyPr>
          <a:lstStyle/>
          <a:p>
            <a:r>
              <a:rPr lang="en-US" sz="1200">
                <a:latin typeface="Calibri" pitchFamily="34" charset="0"/>
              </a:rPr>
              <a:t>high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p:cNvPicPr>
            <a:picLocks noChangeAspect="1" noChangeArrowheads="1"/>
          </p:cNvPicPr>
          <p:nvPr/>
        </p:nvPicPr>
        <p:blipFill>
          <a:blip r:embed="rId2">
            <a:lum bright="-52000" contrast="60000"/>
          </a:blip>
          <a:srcRect/>
          <a:stretch>
            <a:fillRect/>
          </a:stretch>
        </p:blipFill>
        <p:spPr bwMode="auto">
          <a:xfrm>
            <a:off x="76200" y="457200"/>
            <a:ext cx="8991600"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p:txBody>
          <a:bodyPr/>
          <a:lstStyle/>
          <a:p>
            <a:r>
              <a:rPr lang="en-US" smtClean="0"/>
              <a:t>Erik Olin Wright (1997)</a:t>
            </a:r>
          </a:p>
        </p:txBody>
      </p:sp>
      <p:sp>
        <p:nvSpPr>
          <p:cNvPr id="27650" name="Rectangle 3"/>
          <p:cNvSpPr>
            <a:spLocks noGrp="1"/>
          </p:cNvSpPr>
          <p:nvPr>
            <p:ph type="body" idx="4294967295"/>
          </p:nvPr>
        </p:nvSpPr>
        <p:spPr>
          <a:xfrm>
            <a:off x="457200" y="1295400"/>
            <a:ext cx="8229600" cy="4830763"/>
          </a:xfrm>
        </p:spPr>
        <p:txBody>
          <a:bodyPr/>
          <a:lstStyle/>
          <a:p>
            <a:r>
              <a:rPr lang="en-US" smtClean="0"/>
              <a:t>women have access to managerial and professional positions</a:t>
            </a:r>
          </a:p>
          <a:p>
            <a:r>
              <a:rPr lang="en-US" smtClean="0"/>
              <a:t>but don't earn as much as comparable men</a:t>
            </a:r>
          </a:p>
          <a:p>
            <a:r>
              <a:rPr lang="en-US" smtClean="0"/>
              <a:t>compared to black men, more self-employed, expert workers, and unskilled workers; less skilled workers and expert managers</a:t>
            </a:r>
          </a:p>
          <a:p>
            <a:r>
              <a:rPr lang="en-US" smtClean="0"/>
              <a:t>most women are unskilled workers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4"/>
          <p:cNvSpPr>
            <a:spLocks noGrp="1" noChangeArrowheads="1"/>
          </p:cNvSpPr>
          <p:nvPr>
            <p:ph type="title"/>
          </p:nvPr>
        </p:nvSpPr>
        <p:spPr/>
        <p:txBody>
          <a:bodyPr/>
          <a:lstStyle/>
          <a:p>
            <a:r>
              <a:rPr lang="en-US" sz="2400" b="1" smtClean="0">
                <a:latin typeface="Times New Roman" pitchFamily="18" charset="0"/>
              </a:rPr>
              <a:t>Table 1.Wright’s Class Categories by Race and Sex (Wright 1997, p. 68) </a:t>
            </a:r>
          </a:p>
        </p:txBody>
      </p:sp>
      <p:graphicFrame>
        <p:nvGraphicFramePr>
          <p:cNvPr id="32918" name="Group 150"/>
          <p:cNvGraphicFramePr>
            <a:graphicFrameLocks noGrp="1"/>
          </p:cNvGraphicFramePr>
          <p:nvPr>
            <p:ph type="tbl" idx="1"/>
          </p:nvPr>
        </p:nvGraphicFramePr>
        <p:xfrm>
          <a:off x="685800" y="1441450"/>
          <a:ext cx="8229600" cy="5121275"/>
        </p:xfrm>
        <a:graphic>
          <a:graphicData uri="http://schemas.openxmlformats.org/drawingml/2006/table">
            <a:tbl>
              <a:tblPr/>
              <a:tblGrid>
                <a:gridCol w="1646238"/>
                <a:gridCol w="1646237"/>
                <a:gridCol w="1644650"/>
                <a:gridCol w="1646238"/>
                <a:gridCol w="1646237"/>
              </a:tblGrid>
              <a:tr h="347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Class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White Males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White Females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Black Males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Black Females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Capitalist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0.7%</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Small employer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8.2%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1.3%</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Petit Bourgeois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Tot Self Empl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1.3%</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Expert Mgrs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Skilled Mgrs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Unskilled Mgrs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6.3%</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Expert Super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1.7%</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Skilled Super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2.0%</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Unskilled Supr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7.7%</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Experts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1.8%</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Skilled Worker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10.9%</a:t>
                      </a:r>
                      <a:endParaRPr kumimoji="0" lang="en-US" sz="1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Unskilled Wkr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28.2%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68.4%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Grp="1" noChangeArrowheads="1"/>
          </p:cNvSpPr>
          <p:nvPr>
            <p:ph type="title"/>
          </p:nvPr>
        </p:nvSpPr>
        <p:spPr/>
        <p:txBody>
          <a:bodyPr/>
          <a:lstStyle/>
          <a:p>
            <a:r>
              <a:rPr lang="en-US" sz="2400" smtClean="0">
                <a:latin typeface="Times New Roman" pitchFamily="18" charset="0"/>
              </a:rPr>
              <a:t>Table 2. Comparative Data on Males and Females in Management Positions (Wright 1997, p. 337)</a:t>
            </a:r>
          </a:p>
        </p:txBody>
      </p:sp>
      <p:graphicFrame>
        <p:nvGraphicFramePr>
          <p:cNvPr id="34999" name="Group 183"/>
          <p:cNvGraphicFramePr>
            <a:graphicFrameLocks noGrp="1"/>
          </p:cNvGraphicFramePr>
          <p:nvPr>
            <p:ph type="tbl" idx="1"/>
          </p:nvPr>
        </p:nvGraphicFramePr>
        <p:xfrm>
          <a:off x="457200" y="1870075"/>
          <a:ext cx="8229600" cy="4073525"/>
        </p:xfrm>
        <a:graphic>
          <a:graphicData uri="http://schemas.openxmlformats.org/drawingml/2006/table">
            <a:tbl>
              <a:tblPr/>
              <a:tblGrid>
                <a:gridCol w="633413"/>
                <a:gridCol w="633412"/>
                <a:gridCol w="631825"/>
                <a:gridCol w="633413"/>
                <a:gridCol w="633412"/>
                <a:gridCol w="633413"/>
                <a:gridCol w="631825"/>
                <a:gridCol w="633412"/>
                <a:gridCol w="633413"/>
                <a:gridCol w="633412"/>
                <a:gridCol w="631825"/>
                <a:gridCol w="633413"/>
                <a:gridCol w="633412"/>
              </a:tblGrid>
              <a:tr h="452438">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Top Mgr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Upper Mgr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Mid Mgr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Low Mgr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Supervisor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Non Mgr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52438">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74.1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UK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77.6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CA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81.2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SW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83.7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NR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60.6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89.3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JP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53.0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96.5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idx="4294967295"/>
          </p:nvPr>
        </p:nvSpPr>
        <p:spPr/>
        <p:txBody>
          <a:bodyPr/>
          <a:lstStyle/>
          <a:p>
            <a:r>
              <a:rPr lang="en-US" smtClean="0"/>
              <a:t>Major Issues</a:t>
            </a:r>
          </a:p>
        </p:txBody>
      </p:sp>
      <p:sp>
        <p:nvSpPr>
          <p:cNvPr id="38915" name="Rectangle 3"/>
          <p:cNvSpPr>
            <a:spLocks noGrp="1"/>
          </p:cNvSpPr>
          <p:nvPr>
            <p:ph type="body" idx="4294967295"/>
          </p:nvPr>
        </p:nvSpPr>
        <p:spPr/>
        <p:txBody>
          <a:bodyPr/>
          <a:lstStyle/>
          <a:p>
            <a:r>
              <a:rPr lang="en-US" smtClean="0"/>
              <a:t>Measuring/estimating class versus occupation or industrial (labor market) effects</a:t>
            </a:r>
          </a:p>
          <a:p>
            <a:pPr lvl="1"/>
            <a:r>
              <a:rPr lang="en-US" smtClean="0"/>
              <a:t>on income/earnings</a:t>
            </a:r>
          </a:p>
          <a:p>
            <a:pPr lvl="1"/>
            <a:r>
              <a:rPr lang="en-US" smtClean="0"/>
              <a:t>on social life (friends and lovers)</a:t>
            </a:r>
          </a:p>
          <a:p>
            <a:pPr lvl="1"/>
            <a:r>
              <a:rPr lang="en-US" smtClean="0"/>
              <a:t>on political alliances (interests and class-based coalitions)</a:t>
            </a:r>
          </a:p>
          <a:p>
            <a:r>
              <a:rPr lang="en-US" smtClean="0"/>
              <a:t>Permeability of class: generational or social</a:t>
            </a:r>
          </a:p>
          <a:p>
            <a:pPr lvl="1"/>
            <a:r>
              <a:rPr lang="en-US" smtClean="0"/>
              <a:t>property: least permeable</a:t>
            </a:r>
          </a:p>
          <a:p>
            <a:pPr lvl="1"/>
            <a:r>
              <a:rPr lang="en-US" smtClean="0"/>
              <a:t>credential/skill: most permeable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idx="4294967295"/>
          </p:nvPr>
        </p:nvSpPr>
        <p:spPr/>
        <p:txBody>
          <a:bodyPr/>
          <a:lstStyle/>
          <a:p>
            <a:r>
              <a:rPr lang="en-US" smtClean="0"/>
              <a:t>More Issues</a:t>
            </a:r>
          </a:p>
        </p:txBody>
      </p:sp>
      <p:sp>
        <p:nvSpPr>
          <p:cNvPr id="39939" name="Rectangle 3"/>
          <p:cNvSpPr>
            <a:spLocks noGrp="1"/>
          </p:cNvSpPr>
          <p:nvPr>
            <p:ph type="body" idx="4294967295"/>
          </p:nvPr>
        </p:nvSpPr>
        <p:spPr/>
        <p:txBody>
          <a:bodyPr/>
          <a:lstStyle/>
          <a:p>
            <a:r>
              <a:rPr lang="en-US" smtClean="0"/>
              <a:t>International differences</a:t>
            </a:r>
          </a:p>
          <a:p>
            <a:pPr lvl="1"/>
            <a:r>
              <a:rPr lang="en-US" smtClean="0"/>
              <a:t>North American super-capitalist less permeable classes and less polarized class consciousness</a:t>
            </a:r>
          </a:p>
          <a:p>
            <a:pPr lvl="1"/>
            <a:r>
              <a:rPr lang="en-US" smtClean="0"/>
              <a:t>European social democratic egalitarianism</a:t>
            </a:r>
          </a:p>
          <a:p>
            <a:pPr lvl="1"/>
            <a:r>
              <a:rPr lang="en-US" smtClean="0"/>
              <a:t>the inscrutable Japanese</a:t>
            </a:r>
          </a:p>
          <a:p>
            <a:r>
              <a:rPr lang="en-US" smtClean="0"/>
              <a:t>Gender Benders</a:t>
            </a:r>
          </a:p>
          <a:p>
            <a:pPr lvl="1">
              <a:buFont typeface="Arial" charset="0"/>
              <a:buNone/>
            </a:pPr>
            <a:r>
              <a:rPr lang="en-US" smtClean="0"/>
              <a:t>- U. S. gender justice?</a:t>
            </a:r>
          </a:p>
          <a:p>
            <a:pPr lvl="1">
              <a:buFont typeface="Arial" charset="0"/>
              <a:buNone/>
            </a:pPr>
            <a:r>
              <a:rPr lang="en-US" smtClean="0"/>
              <a:t>- the glass ceiling?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idx="4294967295"/>
          </p:nvPr>
        </p:nvSpPr>
        <p:spPr/>
        <p:txBody>
          <a:bodyPr/>
          <a:lstStyle/>
          <a:p>
            <a:r>
              <a:rPr lang="en-US" smtClean="0"/>
              <a:t>Charles Tilly (1929-2008)</a:t>
            </a:r>
          </a:p>
        </p:txBody>
      </p:sp>
      <p:sp>
        <p:nvSpPr>
          <p:cNvPr id="40963" name="Rectangle 3"/>
          <p:cNvSpPr>
            <a:spLocks noGrp="1"/>
          </p:cNvSpPr>
          <p:nvPr>
            <p:ph type="body" idx="4294967295"/>
          </p:nvPr>
        </p:nvSpPr>
        <p:spPr/>
        <p:txBody>
          <a:bodyPr/>
          <a:lstStyle/>
          <a:p>
            <a:r>
              <a:rPr lang="en-US" smtClean="0"/>
              <a:t>Charles Tilly was legitimately famous as a revisionist French historian</a:t>
            </a:r>
          </a:p>
          <a:p>
            <a:pPr lvl="1"/>
            <a:r>
              <a:rPr lang="en-US" smtClean="0"/>
              <a:t>criticizing Marx on the French Revolution</a:t>
            </a:r>
          </a:p>
          <a:p>
            <a:pPr lvl="1" algn="ctr"/>
            <a:r>
              <a:rPr lang="en-US" smtClean="0"/>
              <a:t>and the peasant role in the counter-revolution, especially in the </a:t>
            </a:r>
            <a:r>
              <a:rPr lang="en-US" i="1" smtClean="0"/>
              <a:t>Vendée</a:t>
            </a:r>
          </a:p>
          <a:p>
            <a:r>
              <a:rPr lang="en-US" smtClean="0"/>
              <a:t>he was a famous sociologist, whose </a:t>
            </a:r>
            <a:r>
              <a:rPr lang="en-US" i="1" smtClean="0"/>
              <a:t>From Mobilization to Revolution </a:t>
            </a:r>
            <a:r>
              <a:rPr lang="en-US" smtClean="0"/>
              <a:t>set a new standard for the study of collective behavior and revolution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Why is Wright So Famous?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Within Marxism he represents the most marginal and suspect of specialties</a:t>
            </a:r>
          </a:p>
          <a:p>
            <a:pPr lvl="1" fontAlgn="auto">
              <a:spcAft>
                <a:spcPts val="0"/>
              </a:spcAft>
              <a:buFont typeface="Arial" pitchFamily="34" charset="0"/>
              <a:buChar char="–"/>
              <a:defRPr/>
            </a:pPr>
            <a:r>
              <a:rPr lang="en-US" dirty="0" smtClean="0"/>
              <a:t>Structural, empirical, positivist</a:t>
            </a:r>
          </a:p>
          <a:p>
            <a:pPr lvl="1" fontAlgn="auto">
              <a:spcAft>
                <a:spcPts val="0"/>
              </a:spcAft>
              <a:buFont typeface="Arial" pitchFamily="34" charset="0"/>
              <a:buChar char="–"/>
              <a:defRPr/>
            </a:pPr>
            <a:r>
              <a:rPr lang="en-US" dirty="0" smtClean="0"/>
              <a:t>Economic determinism</a:t>
            </a:r>
          </a:p>
          <a:p>
            <a:pPr lvl="1" fontAlgn="auto">
              <a:spcAft>
                <a:spcPts val="0"/>
              </a:spcAft>
              <a:buFont typeface="Arial" pitchFamily="34" charset="0"/>
              <a:buChar char="–"/>
              <a:defRPr/>
            </a:pPr>
            <a:r>
              <a:rPr lang="en-US" dirty="0" smtClean="0"/>
              <a:t>Focused on class and exploitation</a:t>
            </a:r>
          </a:p>
          <a:p>
            <a:pPr fontAlgn="auto">
              <a:spcAft>
                <a:spcPts val="0"/>
              </a:spcAft>
              <a:buFont typeface="Arial" pitchFamily="34" charset="0"/>
              <a:buChar char="•"/>
              <a:defRPr/>
            </a:pPr>
            <a:r>
              <a:rPr lang="en-US" dirty="0" smtClean="0"/>
              <a:t>Plus he is an American Marxist and a sociologist—an oxymoron?</a:t>
            </a:r>
          </a:p>
          <a:p>
            <a:pPr fontAlgn="auto">
              <a:spcAft>
                <a:spcPts val="0"/>
              </a:spcAft>
              <a:buFont typeface="Arial" pitchFamily="34" charset="0"/>
              <a:buChar char="•"/>
              <a:defRPr/>
            </a:pPr>
            <a:r>
              <a:rPr lang="en-US" dirty="0" smtClean="0"/>
              <a:t>He fits American sociology better than Marxism	</a:t>
            </a:r>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idx="4294967295"/>
          </p:nvPr>
        </p:nvSpPr>
        <p:spPr/>
        <p:txBody>
          <a:bodyPr/>
          <a:lstStyle/>
          <a:p>
            <a:r>
              <a:rPr lang="en-US" smtClean="0"/>
              <a:t>Tilly (continued)</a:t>
            </a:r>
          </a:p>
        </p:txBody>
      </p:sp>
      <p:sp>
        <p:nvSpPr>
          <p:cNvPr id="41987" name="Rectangle 3"/>
          <p:cNvSpPr>
            <a:spLocks noGrp="1"/>
          </p:cNvSpPr>
          <p:nvPr>
            <p:ph type="body" idx="4294967295"/>
          </p:nvPr>
        </p:nvSpPr>
        <p:spPr/>
        <p:txBody>
          <a:bodyPr/>
          <a:lstStyle/>
          <a:p>
            <a:r>
              <a:rPr lang="en-US" smtClean="0"/>
              <a:t>Chuck also challenged the students of social movements with the idea that the social movement</a:t>
            </a:r>
          </a:p>
          <a:p>
            <a:pPr lvl="1"/>
            <a:r>
              <a:rPr lang="en-US" smtClean="0"/>
              <a:t>was a repertoire of contention</a:t>
            </a:r>
          </a:p>
          <a:p>
            <a:pPr lvl="1"/>
            <a:r>
              <a:rPr lang="en-US" smtClean="0"/>
              <a:t>developed with the rise of capitalism and statemaking</a:t>
            </a:r>
          </a:p>
          <a:p>
            <a:pPr lvl="1"/>
            <a:r>
              <a:rPr lang="en-US" smtClean="0"/>
              <a:t>was a critical component of modern democracy</a:t>
            </a:r>
          </a:p>
          <a:p>
            <a:r>
              <a:rPr lang="en-US" smtClean="0">
                <a:hlinkClick r:id="rId2"/>
              </a:rPr>
              <a:t>http://www.nytimes.com/2008/05/02/nyregion/02tilly.html</a:t>
            </a: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idx="4294967295"/>
          </p:nvPr>
        </p:nvSpPr>
        <p:spPr/>
        <p:txBody>
          <a:bodyPr/>
          <a:lstStyle/>
          <a:p>
            <a:r>
              <a:rPr lang="en-US" smtClean="0"/>
              <a:t>Why Chuck Wrote Durable Inequality</a:t>
            </a:r>
          </a:p>
        </p:txBody>
      </p:sp>
      <p:sp>
        <p:nvSpPr>
          <p:cNvPr id="43011" name="Rectangle 3"/>
          <p:cNvSpPr>
            <a:spLocks noGrp="1"/>
          </p:cNvSpPr>
          <p:nvPr>
            <p:ph type="body" idx="4294967295"/>
          </p:nvPr>
        </p:nvSpPr>
        <p:spPr/>
        <p:txBody>
          <a:bodyPr/>
          <a:lstStyle/>
          <a:p>
            <a:r>
              <a:rPr lang="en-US" smtClean="0"/>
              <a:t>He wanted to spend more time dealing with issues that his brother, Richard, and his son, Chris were working on</a:t>
            </a:r>
          </a:p>
          <a:p>
            <a:r>
              <a:rPr lang="en-US" smtClean="0"/>
              <a:t>He wanted to write something with them but needed to develop his theory of durable inequality first</a:t>
            </a:r>
          </a:p>
          <a:p>
            <a:r>
              <a:rPr lang="en-US" smtClean="0"/>
              <a:t>He wanted to return to his Marxist roots and explore exploitation as the base of inequality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a:xfrm>
            <a:off x="457200" y="274638"/>
            <a:ext cx="8229600" cy="868362"/>
          </a:xfrm>
        </p:spPr>
        <p:txBody>
          <a:bodyPr/>
          <a:lstStyle/>
          <a:p>
            <a:r>
              <a:rPr lang="en-US" sz="3600" smtClean="0"/>
              <a:t>Tilly, </a:t>
            </a:r>
            <a:r>
              <a:rPr lang="en-US" sz="3600" i="1" smtClean="0"/>
              <a:t>Durable Inequality </a:t>
            </a:r>
            <a:r>
              <a:rPr lang="en-US" sz="3600" smtClean="0"/>
              <a:t>(1998)</a:t>
            </a:r>
          </a:p>
        </p:txBody>
      </p:sp>
      <p:sp>
        <p:nvSpPr>
          <p:cNvPr id="30722" name="Rectangle 3"/>
          <p:cNvSpPr>
            <a:spLocks noGrp="1"/>
          </p:cNvSpPr>
          <p:nvPr>
            <p:ph type="body" idx="1"/>
          </p:nvPr>
        </p:nvSpPr>
        <p:spPr/>
        <p:txBody>
          <a:bodyPr/>
          <a:lstStyle/>
          <a:p>
            <a:r>
              <a:rPr lang="en-US" sz="2400" b="1" i="1" smtClean="0"/>
              <a:t>Categorical Inequality</a:t>
            </a:r>
            <a:r>
              <a:rPr lang="en-US" sz="2400" smtClean="0"/>
              <a:t>: unequal relations between mutually exclusive categories of individuals: "black/white, male/female, married/unmarried, and citizen/noncitizen" (p. 8).</a:t>
            </a:r>
          </a:p>
          <a:p>
            <a:r>
              <a:rPr lang="en-US" sz="2400" smtClean="0"/>
              <a:t>relationships rather than positions or distribution of resources</a:t>
            </a:r>
          </a:p>
          <a:p>
            <a:r>
              <a:rPr lang="en-US" sz="2400" b="1" i="1" smtClean="0"/>
              <a:t>Exploitation</a:t>
            </a:r>
            <a:r>
              <a:rPr lang="en-US" sz="2400" smtClean="0"/>
              <a:t>: derriving profit or benefit from relations through which "powerful, connected people command resources from which they draw significantly increased returns by coordinating the efforts of outsiders whom they exclude from the full value added by that effort" (p. 10).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a:xfrm>
            <a:off x="457200" y="274638"/>
            <a:ext cx="8229600" cy="868362"/>
          </a:xfrm>
        </p:spPr>
        <p:txBody>
          <a:bodyPr/>
          <a:lstStyle/>
          <a:p>
            <a:r>
              <a:rPr lang="en-US" sz="3600" smtClean="0"/>
              <a:t>Tilly (cont)</a:t>
            </a:r>
          </a:p>
        </p:txBody>
      </p:sp>
      <p:sp>
        <p:nvSpPr>
          <p:cNvPr id="31746" name="Rectangle 3"/>
          <p:cNvSpPr>
            <a:spLocks noGrp="1"/>
          </p:cNvSpPr>
          <p:nvPr>
            <p:ph type="body" idx="1"/>
          </p:nvPr>
        </p:nvSpPr>
        <p:spPr>
          <a:xfrm>
            <a:off x="457200" y="1371600"/>
            <a:ext cx="8229600" cy="4800600"/>
          </a:xfrm>
        </p:spPr>
        <p:txBody>
          <a:bodyPr/>
          <a:lstStyle/>
          <a:p>
            <a:r>
              <a:rPr lang="en-US" sz="2400" b="1" i="1" smtClean="0">
                <a:latin typeface="Times New Roman" pitchFamily="18" charset="0"/>
              </a:rPr>
              <a:t>Opportunity Hoarding</a:t>
            </a:r>
            <a:r>
              <a:rPr lang="en-US" sz="2400" smtClean="0">
                <a:latin typeface="Times New Roman" pitchFamily="18" charset="0"/>
              </a:rPr>
              <a:t>: limiting access to the potentially profitable: means through which "members of a categorically bounded network acquire access to a resource that is valuable, renewable, subject to monopoly, supportive of network activities, and enhanced by the network's modus operandi" (p.10).</a:t>
            </a:r>
          </a:p>
          <a:p>
            <a:r>
              <a:rPr lang="en-US" sz="2400" smtClean="0">
                <a:latin typeface="Times New Roman" pitchFamily="18" charset="0"/>
              </a:rPr>
              <a:t>Tilly argues that familiar and enduring relations of social inequality, including </a:t>
            </a:r>
            <a:r>
              <a:rPr lang="en-US" sz="2400" smtClean="0"/>
              <a:t>“</a:t>
            </a:r>
            <a:r>
              <a:rPr lang="en-US" sz="2400" smtClean="0">
                <a:latin typeface="Times New Roman" pitchFamily="18" charset="0"/>
              </a:rPr>
              <a:t>class, gender, race, ethnicity</a:t>
            </a:r>
            <a:r>
              <a:rPr lang="en-US" sz="2400" smtClean="0"/>
              <a:t>”</a:t>
            </a:r>
            <a:r>
              <a:rPr lang="en-US" sz="2400" smtClean="0">
                <a:latin typeface="Times New Roman" pitchFamily="18" charset="0"/>
              </a:rPr>
              <a:t> (p. 4), although qualitatively different, are established through "exploitation" and "opportunity hoarding" and then generalized through "</a:t>
            </a:r>
            <a:r>
              <a:rPr lang="en-US" sz="2400" b="1" smtClean="0">
                <a:latin typeface="Times New Roman" pitchFamily="18" charset="0"/>
              </a:rPr>
              <a:t>emulation</a:t>
            </a:r>
            <a:r>
              <a:rPr lang="en-US" sz="2400" smtClean="0">
                <a:latin typeface="Times New Roman" pitchFamily="18" charset="0"/>
              </a:rPr>
              <a:t>" and institutionalized through "</a:t>
            </a:r>
            <a:r>
              <a:rPr lang="en-US" sz="2400" b="1" smtClean="0">
                <a:latin typeface="Times New Roman" pitchFamily="18" charset="0"/>
              </a:rPr>
              <a:t>adaptation</a:t>
            </a:r>
            <a:r>
              <a:rPr lang="en-US" sz="2400" smtClean="0">
                <a:latin typeface="Times New Roman" pitchFamily="18" charset="0"/>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a:xfrm>
            <a:off x="457200" y="457200"/>
            <a:ext cx="8229600" cy="1143000"/>
          </a:xfrm>
        </p:spPr>
        <p:txBody>
          <a:bodyPr/>
          <a:lstStyle/>
          <a:p>
            <a:r>
              <a:rPr lang="en-US" sz="2400" smtClean="0">
                <a:latin typeface="Times New Roman" pitchFamily="18" charset="0"/>
              </a:rPr>
              <a:t>Applying Tilly to the Analysis of Class, Race, and Gender Inequality (Hogan 2001)</a:t>
            </a:r>
          </a:p>
        </p:txBody>
      </p:sp>
      <p:sp>
        <p:nvSpPr>
          <p:cNvPr id="32770" name="Text Box 33"/>
          <p:cNvSpPr txBox="1">
            <a:spLocks noChangeArrowheads="1"/>
          </p:cNvSpPr>
          <p:nvPr/>
        </p:nvSpPr>
        <p:spPr bwMode="auto">
          <a:xfrm>
            <a:off x="685800" y="1873250"/>
            <a:ext cx="8077200" cy="641350"/>
          </a:xfrm>
          <a:prstGeom prst="rect">
            <a:avLst/>
          </a:prstGeom>
          <a:noFill/>
          <a:ln w="9525">
            <a:noFill/>
            <a:miter lim="800000"/>
            <a:headEnd/>
            <a:tailEnd/>
          </a:ln>
        </p:spPr>
        <p:txBody>
          <a:bodyPr>
            <a:spAutoFit/>
          </a:bodyPr>
          <a:lstStyle/>
          <a:p>
            <a:pPr algn="ctr"/>
            <a:r>
              <a:rPr lang="en-US">
                <a:latin typeface="Calibri" pitchFamily="34" charset="0"/>
              </a:rPr>
              <a:t>Class, Race, Gender, and Patronage Relations Distinguished by Mechanism of Surplus Appropriation and Locus of Relations</a:t>
            </a:r>
          </a:p>
        </p:txBody>
      </p:sp>
      <p:graphicFrame>
        <p:nvGraphicFramePr>
          <p:cNvPr id="55557" name="Group 261"/>
          <p:cNvGraphicFramePr>
            <a:graphicFrameLocks noGrp="1"/>
          </p:cNvGraphicFramePr>
          <p:nvPr/>
        </p:nvGraphicFramePr>
        <p:xfrm>
          <a:off x="1524000" y="2794000"/>
          <a:ext cx="6096000" cy="3287713"/>
        </p:xfrm>
        <a:graphic>
          <a:graphicData uri="http://schemas.openxmlformats.org/drawingml/2006/table">
            <a:tbl>
              <a:tblPr/>
              <a:tblGrid>
                <a:gridCol w="2032000"/>
                <a:gridCol w="2032000"/>
                <a:gridCol w="2032000"/>
              </a:tblGrid>
              <a:tr h="315913">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smtClean="0">
                          <a:ln>
                            <a:noFill/>
                          </a:ln>
                          <a:solidFill>
                            <a:schemeClr val="tx1"/>
                          </a:solidFill>
                          <a:effectLst/>
                          <a:latin typeface="Cambria" pitchFamily="18" charset="0"/>
                        </a:rPr>
                        <a:t>Locus</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smtClean="0">
                          <a:ln>
                            <a:noFill/>
                          </a:ln>
                          <a:solidFill>
                            <a:schemeClr val="tx1"/>
                          </a:solidFill>
                          <a:effectLst/>
                          <a:latin typeface="Cambria" pitchFamily="18" charset="0"/>
                        </a:rPr>
                        <a:t>of</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smtClean="0">
                          <a:ln>
                            <a:noFill/>
                          </a:ln>
                          <a:solidFill>
                            <a:schemeClr val="tx1"/>
                          </a:solidFill>
                          <a:effectLst/>
                          <a:latin typeface="Cambria" pitchFamily="18" charset="0"/>
                        </a:rPr>
                        <a:t>Relations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smtClean="0">
                          <a:ln>
                            <a:noFill/>
                          </a:ln>
                          <a:solidFill>
                            <a:schemeClr val="tx1"/>
                          </a:solidFill>
                          <a:effectLst/>
                          <a:latin typeface="Cambria" pitchFamily="18" charset="0"/>
                        </a:rPr>
                        <a:t>Mechanism of Surplus Appropriation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50875">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endParaRPr kumimoji="0" lang="en-US" sz="1800" b="0" i="0" u="sng" strike="noStrike" cap="none" normalizeH="0" baseline="0" smtClean="0">
                        <a:ln>
                          <a:noFill/>
                        </a:ln>
                        <a:solidFill>
                          <a:schemeClr val="tx1"/>
                        </a:solidFill>
                        <a:effectLst/>
                        <a:latin typeface="Cambria" pitchFamily="18" charset="0"/>
                      </a:endParaRPr>
                    </a:p>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sng" strike="noStrike" cap="none" normalizeH="0" baseline="0" smtClean="0">
                          <a:ln>
                            <a:noFill/>
                          </a:ln>
                          <a:solidFill>
                            <a:schemeClr val="tx1"/>
                          </a:solidFill>
                          <a:effectLst/>
                          <a:latin typeface="Cambria" pitchFamily="18" charset="0"/>
                        </a:rPr>
                        <a:t>Exploitation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sng" strike="noStrike" cap="none" normalizeH="0" baseline="0" smtClean="0">
                          <a:ln>
                            <a:noFill/>
                          </a:ln>
                          <a:solidFill>
                            <a:schemeClr val="tx1"/>
                          </a:solidFill>
                          <a:effectLst/>
                          <a:latin typeface="Cambria" pitchFamily="18" charset="0"/>
                        </a:rPr>
                        <a:t>Opportunity</a:t>
                      </a:r>
                    </a:p>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sng" strike="noStrike" cap="none" normalizeH="0" baseline="0" smtClean="0">
                          <a:ln>
                            <a:noFill/>
                          </a:ln>
                          <a:solidFill>
                            <a:schemeClr val="tx1"/>
                          </a:solidFill>
                          <a:effectLst/>
                          <a:latin typeface="Cambria" pitchFamily="18" charset="0"/>
                        </a:rPr>
                        <a:t>Hoarding</a:t>
                      </a:r>
                      <a:endParaRPr kumimoji="0" lang="en-US" sz="28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7275">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1800" b="0" i="0" u="sng" strike="noStrike" cap="none" normalizeH="0" baseline="0" smtClean="0">
                        <a:ln>
                          <a:noFill/>
                        </a:ln>
                        <a:solidFill>
                          <a:schemeClr val="tx1"/>
                        </a:solidFill>
                        <a:effectLst/>
                        <a:latin typeface="Cambria" pitchFamily="18" charset="0"/>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sng" strike="noStrike" cap="none" normalizeH="0" baseline="0" smtClean="0">
                          <a:ln>
                            <a:noFill/>
                          </a:ln>
                          <a:solidFill>
                            <a:schemeClr val="tx1"/>
                          </a:solidFill>
                          <a:effectLst/>
                          <a:latin typeface="Cambria" pitchFamily="18" charset="0"/>
                        </a:rPr>
                        <a:t>Production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1800" b="0" i="0" u="none" strike="noStrike" cap="none" normalizeH="0" baseline="0" smtClean="0">
                        <a:ln>
                          <a:noFill/>
                        </a:ln>
                        <a:solidFill>
                          <a:schemeClr val="tx1"/>
                        </a:solidFill>
                        <a:effectLst/>
                        <a:latin typeface="Cambria" pitchFamily="18" charset="0"/>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mbria" pitchFamily="18" charset="0"/>
                        </a:rPr>
                        <a:t>Class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1800" b="0" i="0" u="none" strike="noStrike" cap="none" normalizeH="0" baseline="0" smtClean="0">
                        <a:ln>
                          <a:noFill/>
                        </a:ln>
                        <a:solidFill>
                          <a:schemeClr val="tx1"/>
                        </a:solidFill>
                        <a:effectLst/>
                        <a:latin typeface="Cambria" pitchFamily="18" charset="0"/>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mbria" pitchFamily="18" charset="0"/>
                        </a:rPr>
                        <a:t>Patronage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915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1800" b="0" i="0" u="sng" strike="noStrike" cap="none" normalizeH="0" baseline="0" smtClean="0">
                        <a:ln>
                          <a:noFill/>
                        </a:ln>
                        <a:solidFill>
                          <a:schemeClr val="tx1"/>
                        </a:solidFill>
                        <a:effectLst/>
                        <a:latin typeface="Cambria" pitchFamily="18" charset="0"/>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sng" strike="noStrike" cap="none" normalizeH="0" baseline="0" smtClean="0">
                          <a:ln>
                            <a:noFill/>
                          </a:ln>
                          <a:solidFill>
                            <a:schemeClr val="tx1"/>
                          </a:solidFill>
                          <a:effectLst/>
                          <a:latin typeface="Cambria" pitchFamily="18" charset="0"/>
                        </a:rPr>
                        <a:t>Reproduction</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800" b="0" i="0" u="none" strike="noStrike" cap="none" normalizeH="0" baseline="0" smtClean="0">
                        <a:ln>
                          <a:noFill/>
                        </a:ln>
                        <a:solidFill>
                          <a:schemeClr val="tx1"/>
                        </a:solidFill>
                        <a:effectLst/>
                        <a:latin typeface="Cambri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1800" b="0" i="0" u="none" strike="noStrike" cap="none" normalizeH="0" baseline="0" smtClean="0">
                        <a:ln>
                          <a:noFill/>
                        </a:ln>
                        <a:solidFill>
                          <a:schemeClr val="tx1"/>
                        </a:solidFill>
                        <a:effectLst/>
                        <a:latin typeface="Cambria" pitchFamily="18" charset="0"/>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mbria" pitchFamily="18" charset="0"/>
                        </a:rPr>
                        <a:t>Gender</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1800" b="0" i="0" u="none" strike="noStrike" cap="none" normalizeH="0" baseline="0" smtClean="0">
                        <a:ln>
                          <a:noFill/>
                        </a:ln>
                        <a:solidFill>
                          <a:schemeClr val="tx1"/>
                        </a:solidFill>
                        <a:effectLst/>
                        <a:latin typeface="Cambri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1800" b="0" i="0" u="none" strike="noStrike" cap="none" normalizeH="0" baseline="0" smtClean="0">
                        <a:ln>
                          <a:noFill/>
                        </a:ln>
                        <a:solidFill>
                          <a:schemeClr val="tx1"/>
                        </a:solidFill>
                        <a:effectLst/>
                        <a:latin typeface="Cambria" pitchFamily="18" charset="0"/>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Cambria" pitchFamily="18" charset="0"/>
                        </a:rPr>
                        <a:t>Race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a:xfrm>
            <a:off x="457200" y="274638"/>
            <a:ext cx="8229600" cy="944562"/>
          </a:xfrm>
        </p:spPr>
        <p:txBody>
          <a:bodyPr/>
          <a:lstStyle/>
          <a:p>
            <a:r>
              <a:rPr lang="en-US" sz="3200" smtClean="0"/>
              <a:t>How Do We Explain Inequality?</a:t>
            </a:r>
          </a:p>
        </p:txBody>
      </p:sp>
      <p:sp>
        <p:nvSpPr>
          <p:cNvPr id="33794" name="Rectangle 3"/>
          <p:cNvSpPr>
            <a:spLocks noGrp="1"/>
          </p:cNvSpPr>
          <p:nvPr>
            <p:ph type="body" idx="1"/>
          </p:nvPr>
        </p:nvSpPr>
        <p:spPr>
          <a:xfrm>
            <a:off x="457200" y="1295400"/>
            <a:ext cx="8229600" cy="4525963"/>
          </a:xfrm>
        </p:spPr>
        <p:txBody>
          <a:bodyPr/>
          <a:lstStyle/>
          <a:p>
            <a:r>
              <a:rPr lang="en-US" sz="2400" smtClean="0">
                <a:latin typeface="Times New Roman" pitchFamily="18" charset="0"/>
              </a:rPr>
              <a:t>Functional</a:t>
            </a:r>
          </a:p>
          <a:p>
            <a:pPr lvl="1"/>
            <a:r>
              <a:rPr lang="en-US" sz="2400" smtClean="0">
                <a:latin typeface="Times New Roman" pitchFamily="18" charset="0"/>
              </a:rPr>
              <a:t>necessary but variable</a:t>
            </a:r>
          </a:p>
          <a:p>
            <a:pPr lvl="2"/>
            <a:r>
              <a:rPr lang="en-US" smtClean="0">
                <a:latin typeface="Times New Roman" pitchFamily="18" charset="0"/>
              </a:rPr>
              <a:t>ascribed/inherited</a:t>
            </a:r>
          </a:p>
          <a:p>
            <a:pPr lvl="2"/>
            <a:r>
              <a:rPr lang="en-US" smtClean="0">
                <a:latin typeface="Times New Roman" pitchFamily="18" charset="0"/>
              </a:rPr>
              <a:t>achieved</a:t>
            </a:r>
          </a:p>
          <a:p>
            <a:pPr lvl="2"/>
            <a:r>
              <a:rPr lang="en-US" smtClean="0">
                <a:latin typeface="Times New Roman" pitchFamily="18" charset="0"/>
              </a:rPr>
              <a:t>status attainment</a:t>
            </a:r>
          </a:p>
          <a:p>
            <a:r>
              <a:rPr lang="en-US" sz="2400" smtClean="0">
                <a:latin typeface="Times New Roman" pitchFamily="18" charset="0"/>
              </a:rPr>
              <a:t>Weberian/Labor market</a:t>
            </a:r>
          </a:p>
          <a:p>
            <a:pPr lvl="1"/>
            <a:r>
              <a:rPr lang="en-US" sz="2400" smtClean="0">
                <a:latin typeface="Times New Roman" pitchFamily="18" charset="0"/>
              </a:rPr>
              <a:t>inevitable but multi-faceted: class, status, party</a:t>
            </a:r>
          </a:p>
          <a:p>
            <a:pPr lvl="1"/>
            <a:r>
              <a:rPr lang="en-US" sz="2400" smtClean="0">
                <a:latin typeface="Times New Roman" pitchFamily="18" charset="0"/>
              </a:rPr>
              <a:t>unequal distribution of resources</a:t>
            </a:r>
          </a:p>
          <a:p>
            <a:pPr lvl="1"/>
            <a:r>
              <a:rPr lang="en-US" sz="2400" smtClean="0">
                <a:latin typeface="Times New Roman" pitchFamily="18" charset="0"/>
              </a:rPr>
              <a:t>competition and hoarding</a:t>
            </a:r>
          </a:p>
          <a:p>
            <a:pPr>
              <a:buFont typeface="Arial" charset="0"/>
              <a:buNone/>
            </a:pPr>
            <a:endParaRPr lang="en-US" sz="2400" smtClean="0">
              <a:latin typeface="Times New Roman" pitchFamily="18" charset="0"/>
            </a:endParaRPr>
          </a:p>
          <a:p>
            <a:endParaRPr lang="en-US" sz="2400" smtClean="0">
              <a:latin typeface="Times New Roman" pitchFamily="18" charset="0"/>
            </a:endParaRPr>
          </a:p>
          <a:p>
            <a:pPr lvl="2">
              <a:buFont typeface="Arial" charset="0"/>
              <a:buNone/>
            </a:pPr>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p:txBody>
          <a:bodyPr/>
          <a:lstStyle/>
          <a:p>
            <a:r>
              <a:rPr lang="en-US" sz="3200" smtClean="0"/>
              <a:t>How Do We Explain Inequality? (cont.)</a:t>
            </a:r>
          </a:p>
        </p:txBody>
      </p:sp>
      <p:sp>
        <p:nvSpPr>
          <p:cNvPr id="63491" name="Rectangle 3"/>
          <p:cNvSpPr>
            <a:spLocks noGrp="1"/>
          </p:cNvSpPr>
          <p:nvPr>
            <p:ph type="body" idx="1"/>
          </p:nvPr>
        </p:nvSpPr>
        <p:spPr/>
        <p:txBody>
          <a:bodyPr rtlCol="0">
            <a:normAutofit lnSpcReduction="10000"/>
          </a:bodyPr>
          <a:lstStyle/>
          <a:p>
            <a:pPr fontAlgn="auto">
              <a:spcAft>
                <a:spcPts val="0"/>
              </a:spcAft>
              <a:buFont typeface="Arial" pitchFamily="34" charset="0"/>
              <a:buChar char="•"/>
              <a:defRPr/>
            </a:pPr>
            <a:r>
              <a:rPr lang="en-US" sz="2400" dirty="0" smtClean="0">
                <a:latin typeface="Times New Roman" pitchFamily="18" charset="0"/>
              </a:rPr>
              <a:t>Marxist</a:t>
            </a:r>
          </a:p>
          <a:p>
            <a:pPr lvl="1" fontAlgn="auto">
              <a:spcAft>
                <a:spcPts val="0"/>
              </a:spcAft>
              <a:buFont typeface="Arial" pitchFamily="34" charset="0"/>
              <a:buChar char="–"/>
              <a:defRPr/>
            </a:pPr>
            <a:r>
              <a:rPr lang="en-US" sz="2000" dirty="0" smtClean="0">
                <a:latin typeface="Times New Roman" pitchFamily="18" charset="0"/>
              </a:rPr>
              <a:t>imposed and unnecessary/unnatural</a:t>
            </a:r>
          </a:p>
          <a:p>
            <a:pPr lvl="2" fontAlgn="auto">
              <a:spcAft>
                <a:spcPts val="0"/>
              </a:spcAft>
              <a:buFont typeface="Arial" pitchFamily="34" charset="0"/>
              <a:buChar char="•"/>
              <a:defRPr/>
            </a:pPr>
            <a:r>
              <a:rPr lang="en-US" sz="1800" dirty="0" smtClean="0">
                <a:latin typeface="Times New Roman" pitchFamily="18" charset="0"/>
              </a:rPr>
              <a:t>exploitation of labor</a:t>
            </a:r>
          </a:p>
          <a:p>
            <a:pPr lvl="2" fontAlgn="auto">
              <a:spcAft>
                <a:spcPts val="0"/>
              </a:spcAft>
              <a:buFont typeface="Arial" pitchFamily="34" charset="0"/>
              <a:buChar char="•"/>
              <a:defRPr/>
            </a:pPr>
            <a:r>
              <a:rPr lang="en-US" sz="1800" dirty="0" smtClean="0">
                <a:latin typeface="Times New Roman" pitchFamily="18" charset="0"/>
              </a:rPr>
              <a:t>accumulation of capital </a:t>
            </a:r>
          </a:p>
          <a:p>
            <a:pPr lvl="1" fontAlgn="auto">
              <a:spcAft>
                <a:spcPts val="0"/>
              </a:spcAft>
              <a:buFont typeface="Arial" pitchFamily="34" charset="0"/>
              <a:buChar char="–"/>
              <a:defRPr/>
            </a:pPr>
            <a:r>
              <a:rPr lang="en-US" sz="2000" dirty="0" smtClean="0">
                <a:latin typeface="Times New Roman" pitchFamily="18" charset="0"/>
              </a:rPr>
              <a:t>investment/accumulation</a:t>
            </a:r>
          </a:p>
          <a:p>
            <a:pPr lvl="2" fontAlgn="auto">
              <a:spcAft>
                <a:spcPts val="0"/>
              </a:spcAft>
              <a:buFont typeface="Arial" pitchFamily="34" charset="0"/>
              <a:buChar char="•"/>
              <a:defRPr/>
            </a:pPr>
            <a:r>
              <a:rPr lang="en-US" sz="1800" dirty="0" smtClean="0">
                <a:latin typeface="Times New Roman" pitchFamily="18" charset="0"/>
              </a:rPr>
              <a:t>frontiers</a:t>
            </a:r>
          </a:p>
          <a:p>
            <a:pPr lvl="2" fontAlgn="auto">
              <a:spcAft>
                <a:spcPts val="0"/>
              </a:spcAft>
              <a:buFont typeface="Arial" pitchFamily="34" charset="0"/>
              <a:buChar char="•"/>
              <a:defRPr/>
            </a:pPr>
            <a:r>
              <a:rPr lang="en-US" sz="1800" dirty="0" err="1" smtClean="0">
                <a:latin typeface="Times New Roman" pitchFamily="18" charset="0"/>
              </a:rPr>
              <a:t>Proletarianization</a:t>
            </a:r>
            <a:endParaRPr lang="en-US" sz="1800" dirty="0" smtClean="0">
              <a:latin typeface="Times New Roman" pitchFamily="18" charset="0"/>
            </a:endParaRPr>
          </a:p>
          <a:p>
            <a:pPr lvl="2" fontAlgn="auto">
              <a:spcAft>
                <a:spcPts val="0"/>
              </a:spcAft>
              <a:buFont typeface="Arial" pitchFamily="34" charset="0"/>
              <a:buChar char="•"/>
              <a:defRPr/>
            </a:pPr>
            <a:endParaRPr lang="en-US" sz="1800" dirty="0" smtClean="0">
              <a:latin typeface="Times New Roman" pitchFamily="18" charset="0"/>
            </a:endParaRPr>
          </a:p>
          <a:p>
            <a:pPr fontAlgn="auto">
              <a:spcAft>
                <a:spcPts val="0"/>
              </a:spcAft>
              <a:buFont typeface="Arial" pitchFamily="34" charset="0"/>
              <a:buChar char="•"/>
              <a:defRPr/>
            </a:pPr>
            <a:r>
              <a:rPr lang="en-US" sz="2400" dirty="0" err="1" smtClean="0">
                <a:latin typeface="Times New Roman" pitchFamily="18" charset="0"/>
              </a:rPr>
              <a:t>Tilly</a:t>
            </a:r>
            <a:r>
              <a:rPr lang="en-US" sz="2400" dirty="0" smtClean="0">
                <a:latin typeface="Times New Roman" pitchFamily="18" charset="0"/>
              </a:rPr>
              <a:t> offers synthesis or combination of </a:t>
            </a:r>
            <a:r>
              <a:rPr lang="en-US" sz="2400" dirty="0" err="1" smtClean="0">
                <a:latin typeface="Times New Roman" pitchFamily="18" charset="0"/>
              </a:rPr>
              <a:t>Weberian</a:t>
            </a:r>
            <a:r>
              <a:rPr lang="en-US" sz="2400" dirty="0" smtClean="0">
                <a:latin typeface="Times New Roman" pitchFamily="18" charset="0"/>
              </a:rPr>
              <a:t> and Marxist</a:t>
            </a:r>
          </a:p>
          <a:p>
            <a:pPr fontAlgn="auto">
              <a:spcAft>
                <a:spcPts val="0"/>
              </a:spcAft>
              <a:buFont typeface="Arial" pitchFamily="34" charset="0"/>
              <a:buChar char="•"/>
              <a:defRPr/>
            </a:pPr>
            <a:endParaRPr lang="en-US" sz="2400" dirty="0" smtClean="0">
              <a:latin typeface="Times New Roman" pitchFamily="18" charset="0"/>
            </a:endParaRPr>
          </a:p>
          <a:p>
            <a:pPr fontAlgn="auto">
              <a:spcAft>
                <a:spcPts val="0"/>
              </a:spcAft>
              <a:buFont typeface="Arial" pitchFamily="34" charset="0"/>
              <a:buChar char="•"/>
              <a:defRPr/>
            </a:pPr>
            <a:r>
              <a:rPr lang="en-US" sz="2400" dirty="0" smtClean="0">
                <a:latin typeface="Times New Roman" pitchFamily="18" charset="0"/>
              </a:rPr>
              <a:t>Hogan attempt to maintain Marxist perspective without adopting rational choice/analytical Marxism or avoiding creeping </a:t>
            </a:r>
            <a:r>
              <a:rPr lang="en-US" sz="2400" dirty="0" err="1" smtClean="0">
                <a:latin typeface="Times New Roman" pitchFamily="18" charset="0"/>
              </a:rPr>
              <a:t>Weberianism</a:t>
            </a:r>
            <a:endParaRPr lang="en-US" sz="2400" dirty="0" smtClean="0">
              <a:latin typeface="Times New Roman" pitchFamily="18" charset="0"/>
            </a:endParaRPr>
          </a:p>
          <a:p>
            <a:pPr fontAlgn="auto">
              <a:spcAft>
                <a:spcPts val="0"/>
              </a:spcAft>
              <a:buFont typeface="Arial" pitchFamily="34" charset="0"/>
              <a:buNone/>
              <a:defRPr/>
            </a:pPr>
            <a:endParaRPr lang="en-US" sz="2400" dirty="0" smtClean="0">
              <a:latin typeface="Times New Roman" pitchFamily="18" charset="0"/>
            </a:endParaRPr>
          </a:p>
          <a:p>
            <a:pPr fontAlgn="auto">
              <a:spcAft>
                <a:spcPts val="0"/>
              </a:spcAft>
              <a:buFont typeface="Arial" pitchFamily="34" charset="0"/>
              <a:buNone/>
              <a:defRPr/>
            </a:pPr>
            <a:endParaRPr lang="en-US" sz="2400" dirty="0" smtClean="0">
              <a:latin typeface="Times New Roman" pitchFamily="18" charset="0"/>
            </a:endParaRPr>
          </a:p>
          <a:p>
            <a:pPr lvl="1" fontAlgn="auto">
              <a:spcAft>
                <a:spcPts val="0"/>
              </a:spcAft>
              <a:buFont typeface="Arial" pitchFamily="34" charset="0"/>
              <a:buChar char="–"/>
              <a:defRPr/>
            </a:pPr>
            <a:endParaRPr lang="en-US" sz="2000" dirty="0" smtClean="0">
              <a:latin typeface="Times New Roman" pitchFamily="18" charset="0"/>
            </a:endParaRPr>
          </a:p>
          <a:p>
            <a:pPr lvl="2" fontAlgn="auto">
              <a:spcAft>
                <a:spcPts val="0"/>
              </a:spcAft>
              <a:buFont typeface="Arial" charset="0"/>
              <a:buNone/>
              <a:defRPr/>
            </a:pPr>
            <a:endParaRPr lang="en-US" sz="1800" dirty="0" smtClean="0">
              <a:latin typeface="Times New Roman" pitchFamily="18" charset="0"/>
            </a:endParaRPr>
          </a:p>
          <a:p>
            <a:pPr fontAlgn="auto">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The Wright Path</a:t>
            </a:r>
          </a:p>
        </p:txBody>
      </p:sp>
      <p:sp>
        <p:nvSpPr>
          <p:cNvPr id="3" name="Content Placeholder 2"/>
          <p:cNvSpPr>
            <a:spLocks noGrp="1"/>
          </p:cNvSpPr>
          <p:nvPr>
            <p:ph idx="1"/>
          </p:nvPr>
        </p:nvSpPr>
        <p:spPr/>
        <p:txBody>
          <a:bodyPr>
            <a:normAutofit/>
          </a:bodyPr>
          <a:lstStyle/>
          <a:p>
            <a:pPr>
              <a:lnSpc>
                <a:spcPct val="90000"/>
              </a:lnSpc>
            </a:pPr>
            <a:r>
              <a:rPr lang="en-US" smtClean="0"/>
              <a:t>1977: Wright and Perrone—authority</a:t>
            </a:r>
          </a:p>
          <a:p>
            <a:pPr lvl="1">
              <a:lnSpc>
                <a:spcPct val="90000"/>
              </a:lnSpc>
            </a:pPr>
            <a:r>
              <a:rPr lang="en-US" smtClean="0"/>
              <a:t>three class model</a:t>
            </a:r>
          </a:p>
          <a:p>
            <a:pPr lvl="1">
              <a:lnSpc>
                <a:spcPct val="90000"/>
              </a:lnSpc>
            </a:pPr>
            <a:r>
              <a:rPr lang="en-US" smtClean="0"/>
              <a:t>owners, managers, workers</a:t>
            </a:r>
          </a:p>
          <a:p>
            <a:pPr lvl="1">
              <a:lnSpc>
                <a:spcPct val="90000"/>
              </a:lnSpc>
            </a:pPr>
            <a:r>
              <a:rPr lang="en-US" smtClean="0"/>
              <a:t>predicting income with education and class</a:t>
            </a:r>
          </a:p>
          <a:p>
            <a:pPr lvl="1">
              <a:lnSpc>
                <a:spcPct val="90000"/>
              </a:lnSpc>
            </a:pPr>
            <a:r>
              <a:rPr lang="en-US" smtClean="0"/>
              <a:t>finding significant interactions</a:t>
            </a:r>
          </a:p>
          <a:p>
            <a:pPr>
              <a:lnSpc>
                <a:spcPct val="90000"/>
              </a:lnSpc>
            </a:pPr>
            <a:r>
              <a:rPr lang="en-US" smtClean="0"/>
              <a:t>1985: Classes</a:t>
            </a:r>
          </a:p>
          <a:p>
            <a:pPr lvl="1">
              <a:lnSpc>
                <a:spcPct val="90000"/>
              </a:lnSpc>
            </a:pPr>
            <a:r>
              <a:rPr lang="en-US" smtClean="0"/>
              <a:t>Retreating from creeping Weberianism</a:t>
            </a:r>
          </a:p>
          <a:p>
            <a:pPr lvl="1">
              <a:lnSpc>
                <a:spcPct val="90000"/>
              </a:lnSpc>
            </a:pPr>
            <a:r>
              <a:rPr lang="en-US" smtClean="0"/>
              <a:t>No-nonsense Marxism</a:t>
            </a:r>
          </a:p>
          <a:p>
            <a:pPr lvl="1">
              <a:lnSpc>
                <a:spcPct val="90000"/>
              </a:lnSpc>
            </a:pPr>
            <a:r>
              <a:rPr lang="en-US" smtClean="0"/>
              <a:t>Real premises—epistemological and ontological purity</a:t>
            </a:r>
          </a:p>
          <a:p>
            <a:pPr lvl="1">
              <a:lnSpc>
                <a:spcPct val="90000"/>
              </a:lnSpc>
              <a:buFont typeface="Arial" charset="0"/>
              <a:buNone/>
            </a:pP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Erik Olin Wright (continued)</a:t>
            </a:r>
          </a:p>
        </p:txBody>
      </p:sp>
      <p:sp>
        <p:nvSpPr>
          <p:cNvPr id="18434" name="Content Placeholder 2"/>
          <p:cNvSpPr>
            <a:spLocks noGrp="1"/>
          </p:cNvSpPr>
          <p:nvPr>
            <p:ph idx="1"/>
          </p:nvPr>
        </p:nvSpPr>
        <p:spPr/>
        <p:txBody>
          <a:bodyPr/>
          <a:lstStyle/>
          <a:p>
            <a:pPr>
              <a:lnSpc>
                <a:spcPct val="90000"/>
              </a:lnSpc>
            </a:pPr>
            <a:r>
              <a:rPr lang="en-US" smtClean="0"/>
              <a:t>1997: Class Counts</a:t>
            </a:r>
          </a:p>
          <a:p>
            <a:pPr lvl="1">
              <a:lnSpc>
                <a:spcPct val="90000"/>
              </a:lnSpc>
            </a:pPr>
            <a:r>
              <a:rPr lang="en-US" smtClean="0"/>
              <a:t>Analytical Marxism (bad companions)</a:t>
            </a:r>
          </a:p>
          <a:p>
            <a:pPr lvl="2">
              <a:lnSpc>
                <a:spcPct val="90000"/>
              </a:lnSpc>
            </a:pPr>
            <a:r>
              <a:rPr lang="en-US" smtClean="0"/>
              <a:t>macho no bullshit Marxism</a:t>
            </a:r>
          </a:p>
          <a:p>
            <a:pPr lvl="2">
              <a:lnSpc>
                <a:spcPct val="90000"/>
              </a:lnSpc>
            </a:pPr>
            <a:r>
              <a:rPr lang="en-US" smtClean="0"/>
              <a:t>economists and pyschologists</a:t>
            </a:r>
          </a:p>
          <a:p>
            <a:pPr lvl="2">
              <a:lnSpc>
                <a:spcPct val="90000"/>
              </a:lnSpc>
            </a:pPr>
            <a:r>
              <a:rPr lang="en-US" smtClean="0"/>
              <a:t>the heartbreak of behaviorism</a:t>
            </a:r>
          </a:p>
          <a:p>
            <a:pPr lvl="1">
              <a:lnSpc>
                <a:spcPct val="90000"/>
              </a:lnSpc>
            </a:pPr>
            <a:r>
              <a:rPr lang="en-US" smtClean="0"/>
              <a:t>Comparative data</a:t>
            </a:r>
          </a:p>
          <a:p>
            <a:pPr lvl="2">
              <a:lnSpc>
                <a:spcPct val="90000"/>
              </a:lnSpc>
            </a:pPr>
            <a:r>
              <a:rPr lang="en-US" smtClean="0"/>
              <a:t>U.K., Norway, Sweden, and Australia, Canada, U.S., and Japan</a:t>
            </a:r>
          </a:p>
          <a:p>
            <a:pPr lvl="2">
              <a:lnSpc>
                <a:spcPct val="90000"/>
              </a:lnSpc>
            </a:pPr>
            <a:r>
              <a:rPr lang="en-US" smtClean="0"/>
              <a:t>strange bedfellows but all capitalist economies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en-US" smtClean="0"/>
              <a:t>Wright and his Students Argued</a:t>
            </a:r>
          </a:p>
        </p:txBody>
      </p:sp>
      <p:sp>
        <p:nvSpPr>
          <p:cNvPr id="37891" name="Rectangle 3"/>
          <p:cNvSpPr>
            <a:spLocks noGrp="1"/>
          </p:cNvSpPr>
          <p:nvPr>
            <p:ph type="body" idx="1"/>
          </p:nvPr>
        </p:nvSpPr>
        <p:spPr/>
        <p:txBody>
          <a:bodyPr/>
          <a:lstStyle/>
          <a:p>
            <a:r>
              <a:rPr lang="en-US" smtClean="0"/>
              <a:t>Status attainment and labor market theories ignore exploitation</a:t>
            </a:r>
          </a:p>
          <a:p>
            <a:pPr lvl="1"/>
            <a:r>
              <a:rPr lang="en-US" smtClean="0"/>
              <a:t>Value of worker’s labor is appropriated</a:t>
            </a:r>
          </a:p>
          <a:p>
            <a:pPr lvl="2"/>
            <a:r>
              <a:rPr lang="en-US" smtClean="0"/>
              <a:t>Directly, as profit (or reinvested in capital) by employer</a:t>
            </a:r>
          </a:p>
          <a:p>
            <a:pPr lvl="2"/>
            <a:r>
              <a:rPr lang="en-US" smtClean="0"/>
              <a:t>Indirectly, as surplus wages/bonuses, by managers and supervisors, using organizations </a:t>
            </a:r>
          </a:p>
          <a:p>
            <a:pPr lvl="2"/>
            <a:r>
              <a:rPr lang="en-US" smtClean="0"/>
              <a:t>somewhat mysteriously by professionals, using credentials</a:t>
            </a:r>
          </a:p>
          <a:p>
            <a:pPr lvl="1"/>
            <a:r>
              <a:rPr lang="en-US" smtClean="0"/>
              <a:t>Employers and managers earn more and receive greater return for education</a:t>
            </a:r>
          </a:p>
          <a:p>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Wright and Perrone (1977)</a:t>
            </a:r>
          </a:p>
        </p:txBody>
      </p:sp>
      <p:sp>
        <p:nvSpPr>
          <p:cNvPr id="19458" name="TextBox 3"/>
          <p:cNvSpPr txBox="1">
            <a:spLocks noChangeArrowheads="1"/>
          </p:cNvSpPr>
          <p:nvPr/>
        </p:nvSpPr>
        <p:spPr bwMode="auto">
          <a:xfrm>
            <a:off x="457200" y="3048000"/>
            <a:ext cx="1069975" cy="369888"/>
          </a:xfrm>
          <a:prstGeom prst="rect">
            <a:avLst/>
          </a:prstGeom>
          <a:noFill/>
          <a:ln w="9525">
            <a:noFill/>
            <a:miter lim="800000"/>
            <a:headEnd/>
            <a:tailEnd/>
          </a:ln>
        </p:spPr>
        <p:txBody>
          <a:bodyPr wrap="none">
            <a:spAutoFit/>
          </a:bodyPr>
          <a:lstStyle/>
          <a:p>
            <a:r>
              <a:rPr lang="en-US">
                <a:latin typeface="Calibri" pitchFamily="34" charset="0"/>
              </a:rPr>
              <a:t>earnings</a:t>
            </a:r>
          </a:p>
        </p:txBody>
      </p:sp>
      <p:sp>
        <p:nvSpPr>
          <p:cNvPr id="19459" name="TextBox 4"/>
          <p:cNvSpPr txBox="1">
            <a:spLocks noChangeArrowheads="1"/>
          </p:cNvSpPr>
          <p:nvPr/>
        </p:nvSpPr>
        <p:spPr bwMode="auto">
          <a:xfrm>
            <a:off x="3551238" y="5573713"/>
            <a:ext cx="2087562" cy="369887"/>
          </a:xfrm>
          <a:prstGeom prst="rect">
            <a:avLst/>
          </a:prstGeom>
          <a:noFill/>
          <a:ln w="9525">
            <a:noFill/>
            <a:miter lim="800000"/>
            <a:headEnd/>
            <a:tailEnd/>
          </a:ln>
        </p:spPr>
        <p:txBody>
          <a:bodyPr wrap="none">
            <a:spAutoFit/>
          </a:bodyPr>
          <a:lstStyle/>
          <a:p>
            <a:r>
              <a:rPr lang="en-US">
                <a:latin typeface="Calibri" pitchFamily="34" charset="0"/>
              </a:rPr>
              <a:t>Years of education</a:t>
            </a:r>
          </a:p>
        </p:txBody>
      </p:sp>
      <p:cxnSp>
        <p:nvCxnSpPr>
          <p:cNvPr id="7" name="Straight Connector 6"/>
          <p:cNvCxnSpPr/>
          <p:nvPr/>
        </p:nvCxnSpPr>
        <p:spPr>
          <a:xfrm rot="5400000" flipH="1" flipV="1">
            <a:off x="-304799" y="3657600"/>
            <a:ext cx="38100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00200" y="5562600"/>
            <a:ext cx="5715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600200" y="4419600"/>
            <a:ext cx="55626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1600200" y="3352800"/>
            <a:ext cx="5638800" cy="1447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1600200" y="1905000"/>
            <a:ext cx="5410200" cy="2209800"/>
          </a:xfrm>
          <a:prstGeom prst="line">
            <a:avLst/>
          </a:prstGeom>
        </p:spPr>
        <p:style>
          <a:lnRef idx="1">
            <a:schemeClr val="accent1"/>
          </a:lnRef>
          <a:fillRef idx="0">
            <a:schemeClr val="accent1"/>
          </a:fillRef>
          <a:effectRef idx="0">
            <a:schemeClr val="accent1"/>
          </a:effectRef>
          <a:fontRef idx="minor">
            <a:schemeClr val="tx1"/>
          </a:fontRef>
        </p:style>
      </p:cxnSp>
      <p:sp>
        <p:nvSpPr>
          <p:cNvPr id="19465" name="TextBox 16"/>
          <p:cNvSpPr txBox="1">
            <a:spLocks noChangeArrowheads="1"/>
          </p:cNvSpPr>
          <p:nvPr/>
        </p:nvSpPr>
        <p:spPr bwMode="auto">
          <a:xfrm>
            <a:off x="6248400" y="4191000"/>
            <a:ext cx="811213" cy="307975"/>
          </a:xfrm>
          <a:prstGeom prst="rect">
            <a:avLst/>
          </a:prstGeom>
          <a:noFill/>
          <a:ln w="9525">
            <a:noFill/>
            <a:miter lim="800000"/>
            <a:headEnd/>
            <a:tailEnd/>
          </a:ln>
        </p:spPr>
        <p:txBody>
          <a:bodyPr wrap="none">
            <a:spAutoFit/>
          </a:bodyPr>
          <a:lstStyle/>
          <a:p>
            <a:r>
              <a:rPr lang="en-US" sz="1400">
                <a:latin typeface="Calibri" pitchFamily="34" charset="0"/>
              </a:rPr>
              <a:t>workers</a:t>
            </a:r>
          </a:p>
        </p:txBody>
      </p:sp>
      <p:sp>
        <p:nvSpPr>
          <p:cNvPr id="19466" name="TextBox 17"/>
          <p:cNvSpPr txBox="1">
            <a:spLocks noChangeArrowheads="1"/>
          </p:cNvSpPr>
          <p:nvPr/>
        </p:nvSpPr>
        <p:spPr bwMode="auto">
          <a:xfrm>
            <a:off x="6172200" y="3048000"/>
            <a:ext cx="990600" cy="304800"/>
          </a:xfrm>
          <a:prstGeom prst="rect">
            <a:avLst/>
          </a:prstGeom>
          <a:noFill/>
          <a:ln w="9525">
            <a:noFill/>
            <a:miter lim="800000"/>
            <a:headEnd/>
            <a:tailEnd/>
          </a:ln>
        </p:spPr>
        <p:txBody>
          <a:bodyPr>
            <a:spAutoFit/>
          </a:bodyPr>
          <a:lstStyle/>
          <a:p>
            <a:r>
              <a:rPr lang="en-US" sz="1400">
                <a:latin typeface="Calibri" pitchFamily="34" charset="0"/>
              </a:rPr>
              <a:t>managers</a:t>
            </a:r>
          </a:p>
        </p:txBody>
      </p:sp>
      <p:sp>
        <p:nvSpPr>
          <p:cNvPr id="19467" name="TextBox 18"/>
          <p:cNvSpPr txBox="1">
            <a:spLocks noChangeArrowheads="1"/>
          </p:cNvSpPr>
          <p:nvPr/>
        </p:nvSpPr>
        <p:spPr bwMode="auto">
          <a:xfrm>
            <a:off x="6172200" y="1524000"/>
            <a:ext cx="1009650" cy="307975"/>
          </a:xfrm>
          <a:prstGeom prst="rect">
            <a:avLst/>
          </a:prstGeom>
          <a:noFill/>
          <a:ln w="9525">
            <a:noFill/>
            <a:miter lim="800000"/>
            <a:headEnd/>
            <a:tailEnd/>
          </a:ln>
        </p:spPr>
        <p:txBody>
          <a:bodyPr wrap="none">
            <a:spAutoFit/>
          </a:bodyPr>
          <a:lstStyle/>
          <a:p>
            <a:r>
              <a:rPr lang="en-US" sz="1400">
                <a:latin typeface="Calibri" pitchFamily="34" charset="0"/>
              </a:rPr>
              <a:t>employers</a:t>
            </a:r>
          </a:p>
        </p:txBody>
      </p:sp>
      <p:sp>
        <p:nvSpPr>
          <p:cNvPr id="19468" name="TextBox 19"/>
          <p:cNvSpPr txBox="1">
            <a:spLocks noChangeArrowheads="1"/>
          </p:cNvSpPr>
          <p:nvPr/>
        </p:nvSpPr>
        <p:spPr bwMode="auto">
          <a:xfrm>
            <a:off x="1185863" y="5438775"/>
            <a:ext cx="414337" cy="276225"/>
          </a:xfrm>
          <a:prstGeom prst="rect">
            <a:avLst/>
          </a:prstGeom>
          <a:noFill/>
          <a:ln w="9525">
            <a:noFill/>
            <a:miter lim="800000"/>
            <a:headEnd/>
            <a:tailEnd/>
          </a:ln>
        </p:spPr>
        <p:txBody>
          <a:bodyPr wrap="none">
            <a:spAutoFit/>
          </a:bodyPr>
          <a:lstStyle/>
          <a:p>
            <a:r>
              <a:rPr lang="en-US" sz="1200">
                <a:latin typeface="Calibri" pitchFamily="34" charset="0"/>
              </a:rPr>
              <a:t>low</a:t>
            </a:r>
          </a:p>
        </p:txBody>
      </p:sp>
      <p:sp>
        <p:nvSpPr>
          <p:cNvPr id="19469" name="TextBox 20"/>
          <p:cNvSpPr txBox="1">
            <a:spLocks noChangeArrowheads="1"/>
          </p:cNvSpPr>
          <p:nvPr/>
        </p:nvSpPr>
        <p:spPr bwMode="auto">
          <a:xfrm>
            <a:off x="1143000" y="1600200"/>
            <a:ext cx="473075" cy="276225"/>
          </a:xfrm>
          <a:prstGeom prst="rect">
            <a:avLst/>
          </a:prstGeom>
          <a:noFill/>
          <a:ln w="9525">
            <a:noFill/>
            <a:miter lim="800000"/>
            <a:headEnd/>
            <a:tailEnd/>
          </a:ln>
        </p:spPr>
        <p:txBody>
          <a:bodyPr wrap="none">
            <a:spAutoFit/>
          </a:bodyPr>
          <a:lstStyle/>
          <a:p>
            <a:r>
              <a:rPr lang="en-US" sz="1200">
                <a:latin typeface="Calibri" pitchFamily="34" charset="0"/>
              </a:rPr>
              <a:t>high</a:t>
            </a:r>
          </a:p>
        </p:txBody>
      </p:sp>
      <p:sp>
        <p:nvSpPr>
          <p:cNvPr id="19470" name="TextBox 21"/>
          <p:cNvSpPr txBox="1">
            <a:spLocks noChangeArrowheads="1"/>
          </p:cNvSpPr>
          <p:nvPr/>
        </p:nvSpPr>
        <p:spPr bwMode="auto">
          <a:xfrm>
            <a:off x="7053263" y="5514975"/>
            <a:ext cx="473075" cy="276225"/>
          </a:xfrm>
          <a:prstGeom prst="rect">
            <a:avLst/>
          </a:prstGeom>
          <a:noFill/>
          <a:ln w="9525">
            <a:noFill/>
            <a:miter lim="800000"/>
            <a:headEnd/>
            <a:tailEnd/>
          </a:ln>
        </p:spPr>
        <p:txBody>
          <a:bodyPr wrap="none">
            <a:spAutoFit/>
          </a:bodyPr>
          <a:lstStyle/>
          <a:p>
            <a:r>
              <a:rPr lang="en-US" sz="1200">
                <a:latin typeface="Calibri" pitchFamily="34" charset="0"/>
              </a:rPr>
              <a:t>high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Erik Olin Wright Argues</a:t>
            </a:r>
          </a:p>
        </p:txBody>
      </p:sp>
      <p:sp>
        <p:nvSpPr>
          <p:cNvPr id="3" name="Content Placeholder 2"/>
          <p:cNvSpPr>
            <a:spLocks noGrp="1"/>
          </p:cNvSpPr>
          <p:nvPr>
            <p:ph idx="1"/>
          </p:nvPr>
        </p:nvSpPr>
        <p:spPr/>
        <p:txBody>
          <a:bodyPr rtlCol="0">
            <a:normAutofit/>
          </a:bodyPr>
          <a:lstStyle/>
          <a:p>
            <a:pPr marL="342900" lvl="1" indent="-342900" fontAlgn="auto">
              <a:spcAft>
                <a:spcPts val="0"/>
              </a:spcAft>
              <a:buFont typeface="Arial" charset="0"/>
              <a:buChar char="•"/>
              <a:defRPr/>
            </a:pPr>
            <a:r>
              <a:rPr lang="en-US" dirty="0" smtClean="0"/>
              <a:t>Need to look at Marxist class categories</a:t>
            </a:r>
          </a:p>
          <a:p>
            <a:pPr marL="342900" lvl="1" indent="-342900" fontAlgn="auto">
              <a:spcAft>
                <a:spcPts val="0"/>
              </a:spcAft>
              <a:buFont typeface="Arial" charset="0"/>
              <a:buChar char="•"/>
              <a:defRPr/>
            </a:pPr>
            <a:r>
              <a:rPr lang="en-US" dirty="0" smtClean="0"/>
              <a:t>Need to look at movement of capital and labor</a:t>
            </a:r>
          </a:p>
          <a:p>
            <a:pPr marL="742950" lvl="2" indent="-342900" fontAlgn="auto">
              <a:spcAft>
                <a:spcPts val="0"/>
              </a:spcAft>
              <a:buFont typeface="Arial" pitchFamily="34" charset="0"/>
              <a:buChar char="•"/>
              <a:defRPr/>
            </a:pPr>
            <a:r>
              <a:rPr lang="en-US" dirty="0" smtClean="0"/>
              <a:t>In and out of industries</a:t>
            </a:r>
          </a:p>
          <a:p>
            <a:pPr marL="742950" lvl="2" indent="-342900" fontAlgn="auto">
              <a:spcAft>
                <a:spcPts val="0"/>
              </a:spcAft>
              <a:buFont typeface="Arial" pitchFamily="34" charset="0"/>
              <a:buChar char="•"/>
              <a:defRPr/>
            </a:pPr>
            <a:r>
              <a:rPr lang="en-US" dirty="0" smtClean="0"/>
              <a:t>In pursuit of windfall/stable profits</a:t>
            </a:r>
          </a:p>
          <a:p>
            <a:pPr marL="742950" lvl="2" indent="-342900" fontAlgn="auto">
              <a:spcAft>
                <a:spcPts val="0"/>
              </a:spcAft>
              <a:buFont typeface="Arial" pitchFamily="34" charset="0"/>
              <a:buChar char="•"/>
              <a:defRPr/>
            </a:pPr>
            <a:r>
              <a:rPr lang="en-US" dirty="0" smtClean="0"/>
              <a:t>In pursuit of high wages/stable employment</a:t>
            </a:r>
          </a:p>
          <a:p>
            <a:pPr fontAlgn="auto">
              <a:spcAft>
                <a:spcPts val="0"/>
              </a:spcAft>
              <a:buFont typeface="Arial" pitchFamily="34" charset="0"/>
              <a:buChar char="•"/>
              <a:defRPr/>
            </a:pPr>
            <a:r>
              <a:rPr lang="en-US" dirty="0" smtClean="0"/>
              <a:t>As Hogan (1990) argued, industrial frontiers offer high risk/high profits</a:t>
            </a:r>
          </a:p>
          <a:p>
            <a:pPr lvl="1" fontAlgn="auto">
              <a:spcAft>
                <a:spcPts val="0"/>
              </a:spcAft>
              <a:buFont typeface="Arial" pitchFamily="34" charset="0"/>
              <a:buChar char="–"/>
              <a:defRPr/>
            </a:pPr>
            <a:r>
              <a:rPr lang="en-US" dirty="0" smtClean="0"/>
              <a:t>Entrepreneurial labor and capital absorbs risks</a:t>
            </a:r>
          </a:p>
          <a:p>
            <a:pPr lvl="1" fontAlgn="auto">
              <a:spcAft>
                <a:spcPts val="0"/>
              </a:spcAft>
              <a:buFont typeface="Arial" pitchFamily="34" charset="0"/>
              <a:buChar char="–"/>
              <a:defRPr/>
            </a:pPr>
            <a:r>
              <a:rPr lang="en-US" dirty="0" smtClean="0"/>
              <a:t>Establishes reliable rates of return (or not)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274638"/>
            <a:ext cx="8229600" cy="792162"/>
          </a:xfrm>
        </p:spPr>
        <p:txBody>
          <a:bodyPr/>
          <a:lstStyle/>
          <a:p>
            <a:r>
              <a:rPr lang="en-US" smtClean="0"/>
              <a:t>Hogan (1990) continued</a:t>
            </a:r>
          </a:p>
        </p:txBody>
      </p:sp>
      <p:sp>
        <p:nvSpPr>
          <p:cNvPr id="21506" name="Content Placeholder 2"/>
          <p:cNvSpPr>
            <a:spLocks noGrp="1"/>
          </p:cNvSpPr>
          <p:nvPr>
            <p:ph idx="1"/>
          </p:nvPr>
        </p:nvSpPr>
        <p:spPr>
          <a:xfrm>
            <a:off x="457200" y="1524000"/>
            <a:ext cx="8229600" cy="4648200"/>
          </a:xfrm>
        </p:spPr>
        <p:txBody>
          <a:bodyPr/>
          <a:lstStyle/>
          <a:p>
            <a:r>
              <a:rPr lang="en-US" smtClean="0"/>
              <a:t>Reliable rates of return (not large but reliable profits) attract big capital</a:t>
            </a:r>
          </a:p>
          <a:p>
            <a:pPr lvl="1"/>
            <a:r>
              <a:rPr lang="en-US" smtClean="0"/>
              <a:t>Economies of scale yield higher rates of return (bigger potential profits)</a:t>
            </a:r>
          </a:p>
          <a:p>
            <a:pPr lvl="1"/>
            <a:r>
              <a:rPr lang="en-US" smtClean="0"/>
              <a:t>Only if rate of return is reliable</a:t>
            </a:r>
          </a:p>
          <a:p>
            <a:pPr lvl="1"/>
            <a:r>
              <a:rPr lang="en-US" smtClean="0"/>
              <a:t>Otherwise excessive overhead and sunk costs make it hard to respond to market fluctuations</a:t>
            </a:r>
          </a:p>
          <a:p>
            <a:pPr lvl="1"/>
            <a:r>
              <a:rPr lang="en-US" smtClean="0"/>
              <a:t>Which is why entrepreneurs tend to be small scale and are able to exploit industrial frontiers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Marxist Perspective</a:t>
            </a:r>
          </a:p>
        </p:txBody>
      </p:sp>
      <p:sp>
        <p:nvSpPr>
          <p:cNvPr id="22530" name="Content Placeholder 2"/>
          <p:cNvSpPr>
            <a:spLocks noGrp="1"/>
          </p:cNvSpPr>
          <p:nvPr>
            <p:ph idx="1"/>
          </p:nvPr>
        </p:nvSpPr>
        <p:spPr/>
        <p:txBody>
          <a:bodyPr/>
          <a:lstStyle/>
          <a:p>
            <a:r>
              <a:rPr lang="en-US" smtClean="0"/>
              <a:t>Big (corporate/monopoly) capital and big (unionized) labor yield reliable profits and wages in what Hodson calls the “core” sector</a:t>
            </a:r>
          </a:p>
          <a:p>
            <a:r>
              <a:rPr lang="en-US" smtClean="0"/>
              <a:t>But proletarianization reduces skill and return on skill as big capital replaces skilled labor with machines and unskilled machine minders (see Braverman)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1260</Words>
  <Application>Microsoft Office PowerPoint</Application>
  <PresentationFormat>On-screen Show (4:3)</PresentationFormat>
  <Paragraphs>361</Paragraphs>
  <Slides>26</Slides>
  <Notes>0</Notes>
  <HiddenSlides>0</HiddenSlides>
  <MMClips>0</MMClips>
  <ScaleCrop>false</ScaleCrop>
  <HeadingPairs>
    <vt:vector size="6" baseType="variant">
      <vt:variant>
        <vt:lpstr>Fonts Used</vt:lpstr>
      </vt:variant>
      <vt:variant>
        <vt:i4>4</vt:i4>
      </vt:variant>
      <vt:variant>
        <vt:lpstr>Design Template</vt:lpstr>
      </vt:variant>
      <vt:variant>
        <vt:i4>3</vt:i4>
      </vt:variant>
      <vt:variant>
        <vt:lpstr>Slide Titles</vt:lpstr>
      </vt:variant>
      <vt:variant>
        <vt:i4>26</vt:i4>
      </vt:variant>
    </vt:vector>
  </HeadingPairs>
  <TitlesOfParts>
    <vt:vector size="33" baseType="lpstr">
      <vt:lpstr>Calibri</vt:lpstr>
      <vt:lpstr>Arial</vt:lpstr>
      <vt:lpstr>Times New Roman</vt:lpstr>
      <vt:lpstr>Cambria</vt:lpstr>
      <vt:lpstr>Office Theme</vt:lpstr>
      <vt:lpstr>Office Theme</vt:lpstr>
      <vt:lpstr>Office Theme</vt:lpstr>
      <vt:lpstr>Wright, Tilly, and Hogan</vt:lpstr>
      <vt:lpstr>Why is Wright So Famous?</vt:lpstr>
      <vt:lpstr>The Wright Path</vt:lpstr>
      <vt:lpstr>Erik Olin Wright (continued)</vt:lpstr>
      <vt:lpstr>Wright and his Students Argued</vt:lpstr>
      <vt:lpstr>Wright and Perrone (1977)</vt:lpstr>
      <vt:lpstr>Erik Olin Wright Argues</vt:lpstr>
      <vt:lpstr>Hogan (1990) continued</vt:lpstr>
      <vt:lpstr>Marxist Perspective</vt:lpstr>
      <vt:lpstr>Marxist Perspective (continued)</vt:lpstr>
      <vt:lpstr>Wright on Race and Gender</vt:lpstr>
      <vt:lpstr>Wright and Perrone (1977)</vt:lpstr>
      <vt:lpstr>Slide 13</vt:lpstr>
      <vt:lpstr>Erik Olin Wright (1997)</vt:lpstr>
      <vt:lpstr>Table 1.Wright’s Class Categories by Race and Sex (Wright 1997, p. 68) </vt:lpstr>
      <vt:lpstr>Table 2. Comparative Data on Males and Females in Management Positions (Wright 1997, p. 337)</vt:lpstr>
      <vt:lpstr>Major Issues</vt:lpstr>
      <vt:lpstr>More Issues</vt:lpstr>
      <vt:lpstr>Charles Tilly (1929-2008)</vt:lpstr>
      <vt:lpstr>Tilly (continued)</vt:lpstr>
      <vt:lpstr>Why Chuck Wrote Durable Inequality</vt:lpstr>
      <vt:lpstr>Tilly, Durable Inequality (1998)</vt:lpstr>
      <vt:lpstr>Tilly (cont)</vt:lpstr>
      <vt:lpstr>Applying Tilly to the Analysis of Class, Race, and Gender Inequality (Hogan 2001)</vt:lpstr>
      <vt:lpstr>How Do We Explain Inequality?</vt:lpstr>
      <vt:lpstr>How Do We Explain Inequality? (cont.)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Wright, Tilly, and Hogan</dc:title>
  <dc:creator/>
  <cp:lastModifiedBy>DELL</cp:lastModifiedBy>
  <cp:revision>10</cp:revision>
  <dcterms:created xsi:type="dcterms:W3CDTF">2006-08-16T00:00:00Z</dcterms:created>
  <dcterms:modified xsi:type="dcterms:W3CDTF">2011-03-26T19:50:53Z</dcterms:modified>
</cp:coreProperties>
</file>