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02" y="-2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Karl Marx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Sociology 402</a:t>
            </a:r>
          </a:p>
          <a:p>
            <a:r>
              <a:rPr lang="en-US" dirty="0" smtClean="0"/>
              <a:t>Sociological Theory</a:t>
            </a:r>
          </a:p>
          <a:p>
            <a:r>
              <a:rPr lang="en-US" dirty="0" smtClean="0"/>
              <a:t>Classical Theorists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5848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Biography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Frustrated Revolutionary</a:t>
            </a:r>
          </a:p>
          <a:p>
            <a:pPr lvl="1"/>
            <a:r>
              <a:rPr lang="en-US" dirty="0" smtClean="0"/>
              <a:t>Born too late for bourgeois revolutions</a:t>
            </a:r>
          </a:p>
          <a:p>
            <a:pPr lvl="1"/>
            <a:r>
              <a:rPr lang="en-US" dirty="0" smtClean="0"/>
              <a:t>Too early for proletarian revolution</a:t>
            </a:r>
          </a:p>
          <a:p>
            <a:pPr lvl="1"/>
            <a:r>
              <a:rPr lang="en-US" dirty="0" smtClean="0"/>
              <a:t>Lived in exile through 19</a:t>
            </a:r>
            <a:r>
              <a:rPr lang="en-US" baseline="30000" dirty="0" smtClean="0"/>
              <a:t>th</a:t>
            </a:r>
            <a:r>
              <a:rPr lang="en-US" dirty="0" smtClean="0"/>
              <a:t> Century Civil Wars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0349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Sociological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Perspective: radical</a:t>
            </a:r>
          </a:p>
          <a:p>
            <a:r>
              <a:rPr lang="en-US" dirty="0"/>
              <a:t>Model: dialectical: student of Hegel</a:t>
            </a:r>
          </a:p>
          <a:p>
            <a:pPr lvl="1"/>
            <a:r>
              <a:rPr lang="en-US" dirty="0"/>
              <a:t>Holistic</a:t>
            </a:r>
          </a:p>
          <a:p>
            <a:pPr lvl="1"/>
            <a:r>
              <a:rPr lang="en-US" dirty="0"/>
              <a:t>Oppositional</a:t>
            </a:r>
          </a:p>
          <a:p>
            <a:pPr lvl="1"/>
            <a:r>
              <a:rPr lang="en-US" dirty="0"/>
              <a:t>Dynamic</a:t>
            </a:r>
          </a:p>
          <a:p>
            <a:pPr lvl="1"/>
            <a:r>
              <a:rPr lang="en-US" dirty="0" smtClean="0"/>
              <a:t>progressive</a:t>
            </a:r>
          </a:p>
          <a:p>
            <a:r>
              <a:rPr lang="en-US" dirty="0" smtClean="0"/>
              <a:t>Focus: material/economic</a:t>
            </a:r>
          </a:p>
        </p:txBody>
      </p:sp>
    </p:spTree>
    <p:extLst>
      <p:ext uri="{BB962C8B-B14F-4D97-AF65-F5344CB8AC3E}">
        <p14:creationId xmlns:p14="http://schemas.microsoft.com/office/powerpoint/2010/main" val="1345445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Structure of Dialectical Model</a:t>
            </a:r>
            <a:endParaRPr lang="en-US" b="1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896269"/>
            <a:ext cx="7620000" cy="3933825"/>
          </a:xfrm>
        </p:spPr>
      </p:pic>
    </p:spTree>
    <p:extLst>
      <p:ext uri="{BB962C8B-B14F-4D97-AF65-F5344CB8AC3E}">
        <p14:creationId xmlns:p14="http://schemas.microsoft.com/office/powerpoint/2010/main" val="1094937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Hegel’s Model of Western Philosophy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2867025"/>
            <a:ext cx="7620000" cy="223837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648200" y="2133600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Science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5800" y="2133600"/>
            <a:ext cx="175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Theology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286000" y="2133600"/>
            <a:ext cx="220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Metaphysics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0103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Sociological Approach (continued)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  <a:p>
            <a:endParaRPr lang="en-US"/>
          </a:p>
          <a:p>
            <a:r>
              <a:rPr lang="en-US"/>
              <a:t>Focus: economic (materialist: reaction to German Idealism </a:t>
            </a:r>
          </a:p>
        </p:txBody>
      </p:sp>
    </p:spTree>
    <p:extLst>
      <p:ext uri="{BB962C8B-B14F-4D97-AF65-F5344CB8AC3E}">
        <p14:creationId xmlns:p14="http://schemas.microsoft.com/office/powerpoint/2010/main" val="3488246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Times New Roman" pitchFamily="18" charset="0"/>
              </a:rPr>
              <a:t>Explanation of Social Change: Revolution 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27238"/>
            <a:ext cx="8229600" cy="4525962"/>
          </a:xfrm>
        </p:spPr>
        <p:txBody>
          <a:bodyPr/>
          <a:lstStyle/>
          <a:p>
            <a:pPr marL="990600" lvl="1" indent="-533400"/>
            <a:r>
              <a:rPr lang="en-US"/>
              <a:t>Exploitation</a:t>
            </a:r>
          </a:p>
          <a:p>
            <a:pPr marL="990600" lvl="1" indent="-533400"/>
            <a:r>
              <a:rPr lang="en-US"/>
              <a:t>Alienation</a:t>
            </a:r>
          </a:p>
          <a:p>
            <a:pPr marL="990600" lvl="1" indent="-533400"/>
            <a:r>
              <a:rPr lang="en-US"/>
              <a:t>Commodification</a:t>
            </a:r>
          </a:p>
          <a:p>
            <a:pPr marL="990600" lvl="1" indent="-533400"/>
            <a:r>
              <a:rPr lang="en-US"/>
              <a:t>Economic and political crises</a:t>
            </a:r>
          </a:p>
          <a:p>
            <a:pPr marL="990600" lvl="1" indent="-533400"/>
            <a:r>
              <a:rPr lang="en-US"/>
              <a:t>Revolution</a:t>
            </a:r>
          </a:p>
        </p:txBody>
      </p:sp>
    </p:spTree>
    <p:extLst>
      <p:ext uri="{BB962C8B-B14F-4D97-AF65-F5344CB8AC3E}">
        <p14:creationId xmlns:p14="http://schemas.microsoft.com/office/powerpoint/2010/main" val="1471920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Marx's Model of Western Political Exconomy </a:t>
            </a:r>
          </a:p>
        </p:txBody>
      </p:sp>
      <p:sp>
        <p:nvSpPr>
          <p:cNvPr id="9219" name="Line 3"/>
          <p:cNvSpPr>
            <a:spLocks noChangeShapeType="1"/>
          </p:cNvSpPr>
          <p:nvPr/>
        </p:nvSpPr>
        <p:spPr bwMode="auto">
          <a:xfrm>
            <a:off x="1219200" y="3124200"/>
            <a:ext cx="0" cy="990600"/>
          </a:xfrm>
          <a:prstGeom prst="line">
            <a:avLst/>
          </a:prstGeom>
          <a:noFill/>
          <a:ln w="7620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0" name="Line 4"/>
          <p:cNvSpPr>
            <a:spLocks noChangeShapeType="1"/>
          </p:cNvSpPr>
          <p:nvPr/>
        </p:nvSpPr>
        <p:spPr bwMode="auto">
          <a:xfrm>
            <a:off x="1447800" y="3657600"/>
            <a:ext cx="823913" cy="0"/>
          </a:xfrm>
          <a:prstGeom prst="line">
            <a:avLst/>
          </a:prstGeom>
          <a:noFill/>
          <a:ln w="1016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557213" y="2517775"/>
            <a:ext cx="126841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>
                <a:latin typeface="Times New Roman" pitchFamily="18" charset="0"/>
              </a:rPr>
              <a:t>master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685800" y="4114800"/>
            <a:ext cx="10207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>
                <a:latin typeface="Times New Roman" pitchFamily="18" charset="0"/>
              </a:rPr>
              <a:t>slave</a:t>
            </a: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6781800" y="3048000"/>
            <a:ext cx="15875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>
                <a:latin typeface="Times New Roman" pitchFamily="18" charset="0"/>
              </a:rPr>
              <a:t>classless</a:t>
            </a:r>
          </a:p>
          <a:p>
            <a:r>
              <a:rPr lang="en-US" sz="3200">
                <a:latin typeface="Times New Roman" pitchFamily="18" charset="0"/>
              </a:rPr>
              <a:t>society</a:t>
            </a: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2362200" y="2547938"/>
            <a:ext cx="8382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>
                <a:latin typeface="Times New Roman" pitchFamily="18" charset="0"/>
              </a:rPr>
              <a:t>lord</a:t>
            </a:r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2133600" y="4038600"/>
            <a:ext cx="140493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>
                <a:latin typeface="Times New Roman" pitchFamily="18" charset="0"/>
              </a:rPr>
              <a:t>peasant</a:t>
            </a:r>
          </a:p>
        </p:txBody>
      </p:sp>
      <p:sp>
        <p:nvSpPr>
          <p:cNvPr id="9226" name="Line 10"/>
          <p:cNvSpPr>
            <a:spLocks noChangeShapeType="1"/>
          </p:cNvSpPr>
          <p:nvPr/>
        </p:nvSpPr>
        <p:spPr bwMode="auto">
          <a:xfrm>
            <a:off x="2819400" y="3124200"/>
            <a:ext cx="0" cy="990600"/>
          </a:xfrm>
          <a:prstGeom prst="line">
            <a:avLst/>
          </a:prstGeom>
          <a:noFill/>
          <a:ln w="7620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7" name="Line 11"/>
          <p:cNvSpPr>
            <a:spLocks noChangeShapeType="1"/>
          </p:cNvSpPr>
          <p:nvPr/>
        </p:nvSpPr>
        <p:spPr bwMode="auto">
          <a:xfrm>
            <a:off x="3200400" y="3581400"/>
            <a:ext cx="823913" cy="0"/>
          </a:xfrm>
          <a:prstGeom prst="line">
            <a:avLst/>
          </a:prstGeom>
          <a:noFill/>
          <a:ln w="1016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4267200" y="2547938"/>
            <a:ext cx="171926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>
                <a:latin typeface="Times New Roman" pitchFamily="18" charset="0"/>
              </a:rPr>
              <a:t>employer</a:t>
            </a:r>
          </a:p>
        </p:txBody>
      </p:sp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4191000" y="4071938"/>
            <a:ext cx="17653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3200">
                <a:latin typeface="Times New Roman" pitchFamily="18" charset="0"/>
              </a:rPr>
              <a:t>employee</a:t>
            </a:r>
          </a:p>
        </p:txBody>
      </p:sp>
      <p:sp>
        <p:nvSpPr>
          <p:cNvPr id="9230" name="Line 14"/>
          <p:cNvSpPr>
            <a:spLocks noChangeShapeType="1"/>
          </p:cNvSpPr>
          <p:nvPr/>
        </p:nvSpPr>
        <p:spPr bwMode="auto">
          <a:xfrm>
            <a:off x="5105400" y="3124200"/>
            <a:ext cx="0" cy="990600"/>
          </a:xfrm>
          <a:prstGeom prst="line">
            <a:avLst/>
          </a:prstGeom>
          <a:noFill/>
          <a:ln w="76200">
            <a:solidFill>
              <a:srgbClr val="0000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1" name="Line 15"/>
          <p:cNvSpPr>
            <a:spLocks noChangeShapeType="1"/>
          </p:cNvSpPr>
          <p:nvPr/>
        </p:nvSpPr>
        <p:spPr bwMode="auto">
          <a:xfrm>
            <a:off x="5653088" y="3581400"/>
            <a:ext cx="823912" cy="0"/>
          </a:xfrm>
          <a:prstGeom prst="line">
            <a:avLst/>
          </a:prstGeom>
          <a:noFill/>
          <a:ln w="10160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32" name="Text Box 16"/>
          <p:cNvSpPr txBox="1">
            <a:spLocks noChangeArrowheads="1"/>
          </p:cNvSpPr>
          <p:nvPr/>
        </p:nvSpPr>
        <p:spPr bwMode="auto">
          <a:xfrm>
            <a:off x="593725" y="1946275"/>
            <a:ext cx="15382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>
                <a:latin typeface="Times New Roman" pitchFamily="18" charset="0"/>
              </a:rPr>
              <a:t>Plantation</a:t>
            </a:r>
          </a:p>
        </p:txBody>
      </p:sp>
      <p:sp>
        <p:nvSpPr>
          <p:cNvPr id="9233" name="Text Box 17"/>
          <p:cNvSpPr txBox="1">
            <a:spLocks noChangeArrowheads="1"/>
          </p:cNvSpPr>
          <p:nvPr/>
        </p:nvSpPr>
        <p:spPr bwMode="auto">
          <a:xfrm>
            <a:off x="2425700" y="1981200"/>
            <a:ext cx="996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>
                <a:latin typeface="Times New Roman" pitchFamily="18" charset="0"/>
              </a:rPr>
              <a:t>Estate</a:t>
            </a:r>
          </a:p>
        </p:txBody>
      </p:sp>
      <p:sp>
        <p:nvSpPr>
          <p:cNvPr id="9234" name="Text Box 18"/>
          <p:cNvSpPr txBox="1">
            <a:spLocks noChangeArrowheads="1"/>
          </p:cNvSpPr>
          <p:nvPr/>
        </p:nvSpPr>
        <p:spPr bwMode="auto">
          <a:xfrm>
            <a:off x="4559300" y="1981200"/>
            <a:ext cx="11985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400" b="1">
                <a:latin typeface="Times New Roman" pitchFamily="18" charset="0"/>
              </a:rPr>
              <a:t>Factory</a:t>
            </a:r>
          </a:p>
        </p:txBody>
      </p:sp>
    </p:spTree>
    <p:extLst>
      <p:ext uri="{BB962C8B-B14F-4D97-AF65-F5344CB8AC3E}">
        <p14:creationId xmlns:p14="http://schemas.microsoft.com/office/powerpoint/2010/main" val="3209502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107</Words>
  <Application>Microsoft Office PowerPoint</Application>
  <PresentationFormat>On-screen Show (4:3)</PresentationFormat>
  <Paragraphs>44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Karl Marx</vt:lpstr>
      <vt:lpstr>Biography</vt:lpstr>
      <vt:lpstr>Sociological Approach</vt:lpstr>
      <vt:lpstr>Structure of Dialectical Model</vt:lpstr>
      <vt:lpstr>Hegel’s Model of Western Philosophy</vt:lpstr>
      <vt:lpstr>Sociological Approach (continued)</vt:lpstr>
      <vt:lpstr>Explanation of Social Change: Revolution </vt:lpstr>
      <vt:lpstr>Marx's Model of Western Political Exconomy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Karl Marx</dc:title>
  <dc:creator>Richard Hogan</dc:creator>
  <cp:lastModifiedBy>hoganr</cp:lastModifiedBy>
  <cp:revision>4</cp:revision>
  <dcterms:created xsi:type="dcterms:W3CDTF">2006-08-16T00:00:00Z</dcterms:created>
  <dcterms:modified xsi:type="dcterms:W3CDTF">2012-09-04T16:05:52Z</dcterms:modified>
</cp:coreProperties>
</file>