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 402: Sociological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NeoMarxist</a:t>
            </a:r>
            <a:r>
              <a:rPr lang="en-US" dirty="0" smtClean="0"/>
              <a:t>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theories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</a:t>
            </a:r>
          </a:p>
          <a:p>
            <a:pPr lvl="1"/>
            <a:r>
              <a:rPr lang="en-US" dirty="0" smtClean="0"/>
              <a:t>class relations as dynamic process</a:t>
            </a:r>
          </a:p>
          <a:p>
            <a:pPr lvl="1"/>
            <a:r>
              <a:rPr lang="en-US" dirty="0" smtClean="0"/>
              <a:t>local history</a:t>
            </a:r>
          </a:p>
          <a:p>
            <a:pPr lvl="1"/>
            <a:r>
              <a:rPr lang="en-US" dirty="0" smtClean="0"/>
              <a:t>world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Marxist Dialectical Synthesis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9050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Exploiter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1" y="2983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Exploited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2338864"/>
            <a:ext cx="0" cy="63293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67092" y="2668588"/>
            <a:ext cx="7429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0" y="2907268"/>
            <a:ext cx="92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interest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39740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knowledge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6857" y="2450068"/>
            <a:ext cx="200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class circumstance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87437" y="4583668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class consciousness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6000" y="4114800"/>
            <a:ext cx="949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Culture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09800" y="51816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Experience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743200" y="4583668"/>
            <a:ext cx="17770" cy="59793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29400" y="3329464"/>
            <a:ext cx="0" cy="63293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63548" y="2872264"/>
            <a:ext cx="0" cy="171140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67092" y="4800600"/>
            <a:ext cx="8953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276892" y="3657600"/>
            <a:ext cx="7429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0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theory</a:t>
            </a:r>
          </a:p>
          <a:p>
            <a:pPr lvl="1"/>
            <a:r>
              <a:rPr lang="en-US" dirty="0" smtClean="0"/>
              <a:t>Marx</a:t>
            </a:r>
          </a:p>
          <a:p>
            <a:pPr lvl="2"/>
            <a:r>
              <a:rPr lang="en-US" dirty="0" smtClean="0"/>
              <a:t>Early: philosophical: critical</a:t>
            </a:r>
          </a:p>
          <a:p>
            <a:pPr lvl="2"/>
            <a:r>
              <a:rPr lang="en-US" dirty="0" smtClean="0"/>
              <a:t>Late: political economy: structural</a:t>
            </a:r>
          </a:p>
          <a:p>
            <a:pPr lvl="2"/>
            <a:r>
              <a:rPr lang="en-US" dirty="0" smtClean="0"/>
              <a:t>Middle: socio-historical: historical</a:t>
            </a:r>
          </a:p>
          <a:p>
            <a:pPr lvl="1"/>
            <a:r>
              <a:rPr lang="en-US" dirty="0" smtClean="0"/>
              <a:t>Weber</a:t>
            </a:r>
            <a:endParaRPr lang="en-US" sz="1600" dirty="0" smtClean="0"/>
          </a:p>
          <a:p>
            <a:pPr lvl="2"/>
            <a:r>
              <a:rPr lang="en-US" dirty="0" smtClean="0"/>
              <a:t>politics</a:t>
            </a:r>
            <a:endParaRPr lang="en-US" sz="1200" dirty="0" smtClean="0"/>
          </a:p>
          <a:p>
            <a:pPr lvl="2"/>
            <a:r>
              <a:rPr lang="en-US" dirty="0" smtClean="0"/>
              <a:t>interactive model</a:t>
            </a:r>
            <a:endParaRPr lang="en-US" sz="1200" dirty="0" smtClean="0"/>
          </a:p>
          <a:p>
            <a:pPr lvl="2"/>
            <a:r>
              <a:rPr lang="en-US" dirty="0" smtClean="0"/>
              <a:t>historical/comparative method</a:t>
            </a:r>
            <a:endParaRPr lang="en-US" sz="12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Intellectual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8229600" cy="2362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economic determinism</a:t>
            </a:r>
          </a:p>
          <a:p>
            <a:pPr lvl="0"/>
            <a:r>
              <a:rPr lang="en-US" dirty="0" smtClean="0"/>
              <a:t>Lenin/Stalin/Trotsky</a:t>
            </a:r>
          </a:p>
          <a:p>
            <a:pPr lvl="0"/>
            <a:r>
              <a:rPr lang="en-US" dirty="0" smtClean="0"/>
              <a:t>Hegel			</a:t>
            </a:r>
          </a:p>
          <a:p>
            <a:r>
              <a:rPr lang="en-US" dirty="0" smtClean="0"/>
              <a:t>Freud: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4343400"/>
            <a:ext cx="112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super ego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487680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ego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4218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id</a:t>
            </a:r>
            <a:endParaRPr lang="en-US" b="1" dirty="0"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5103812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514600" y="4788932"/>
            <a:ext cx="0" cy="6212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Marx’s death to Russian Revolution: 1883-1917</a:t>
            </a:r>
          </a:p>
          <a:p>
            <a:pPr lvl="0"/>
            <a:r>
              <a:rPr lang="en-US" dirty="0" smtClean="0"/>
              <a:t>Russian Revolution to Hitler’s Germany: 1917-1932</a:t>
            </a:r>
          </a:p>
          <a:p>
            <a:pPr lvl="0"/>
            <a:r>
              <a:rPr lang="en-US" dirty="0" smtClean="0"/>
              <a:t>Hitler-WW II: 1932-1945</a:t>
            </a:r>
          </a:p>
          <a:p>
            <a:pPr lvl="0"/>
            <a:r>
              <a:rPr lang="en-US" dirty="0" smtClean="0"/>
              <a:t>Cold War: 1945-1989</a:t>
            </a:r>
          </a:p>
          <a:p>
            <a:pPr lvl="0"/>
            <a:r>
              <a:rPr lang="en-US" dirty="0" smtClean="0"/>
              <a:t> Post Cold War?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Radical</a:t>
            </a:r>
          </a:p>
          <a:p>
            <a:pPr lvl="1"/>
            <a:r>
              <a:rPr lang="en-US" dirty="0" smtClean="0"/>
              <a:t>What all Marxist theories share</a:t>
            </a:r>
          </a:p>
          <a:p>
            <a:pPr lvl="1"/>
            <a:r>
              <a:rPr lang="en-US" dirty="0" smtClean="0"/>
              <a:t>Along with attempt to maintain dialectical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Model(s)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Dialectical models of institutions</a:t>
            </a:r>
          </a:p>
          <a:p>
            <a:pPr lvl="1"/>
            <a:r>
              <a:rPr lang="en-US" dirty="0" smtClean="0"/>
              <a:t>economy 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politics</a:t>
            </a:r>
          </a:p>
          <a:p>
            <a:pPr lvl="0"/>
            <a:r>
              <a:rPr lang="en-US" dirty="0" smtClean="0"/>
              <a:t>Interactive (?) Functional (?) models of inter-institutional relations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NeoMarxist</a:t>
            </a:r>
            <a:r>
              <a:rPr lang="en-US" dirty="0" smtClean="0"/>
              <a:t> Dialectics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16988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Economic Determinism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Exploiting class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95600"/>
            <a:ext cx="15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Exploited class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438400"/>
            <a:ext cx="87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8388" y="2426732"/>
            <a:ext cx="0" cy="51280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95400" y="26670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91061" y="16002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</a:rPr>
              <a:t>Neo-Hegelian</a:t>
            </a:r>
            <a:endParaRPr lang="en-US" u="sng" dirty="0"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1524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</a:rPr>
              <a:t>Critical</a:t>
            </a:r>
            <a:endParaRPr lang="en-US" u="sng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2057400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2983468"/>
            <a:ext cx="1216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057400"/>
            <a:ext cx="90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2983468"/>
            <a:ext cx="120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2438400"/>
            <a:ext cx="87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31906" y="2514600"/>
            <a:ext cx="87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3821668"/>
            <a:ext cx="115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</a:rPr>
              <a:t>Structural</a:t>
            </a: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3514018" y="38216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</a:rPr>
              <a:t>Historical</a:t>
            </a:r>
            <a:endParaRPr lang="en-US" u="sng" dirty="0"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01594" y="3821668"/>
            <a:ext cx="158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</a:rPr>
              <a:t>World Systems</a:t>
            </a:r>
            <a:endParaRPr lang="en-US" u="sng" dirty="0"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43400"/>
            <a:ext cx="1503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republicanism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5193268"/>
            <a:ext cx="113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4267200"/>
            <a:ext cx="1916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circumstance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00400" y="5193268"/>
            <a:ext cx="2008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consciousness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59804" y="4267200"/>
            <a:ext cx="1279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 nation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67482" y="5193268"/>
            <a:ext cx="180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peripheral nation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28800" y="4724400"/>
            <a:ext cx="87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800600" y="4724400"/>
            <a:ext cx="87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355706" y="4724400"/>
            <a:ext cx="873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022451" y="4680466"/>
            <a:ext cx="0" cy="51280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038600" y="2438400"/>
            <a:ext cx="0" cy="51280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629400" y="2458998"/>
            <a:ext cx="0" cy="51280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038600" y="4668798"/>
            <a:ext cx="0" cy="51280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553200" y="4668798"/>
            <a:ext cx="0" cy="51280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267200" y="26670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858000" y="2741612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95400" y="4951412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267200" y="4951412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858000" y="4951412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Shot at </a:t>
            </a:r>
            <a:r>
              <a:rPr lang="en-US" dirty="0" err="1" smtClean="0"/>
              <a:t>NeoMarxists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begin with internal contradictions of capitalism</a:t>
            </a:r>
          </a:p>
          <a:p>
            <a:r>
              <a:rPr lang="en-US" dirty="0" smtClean="0"/>
              <a:t>They focus on different parts of Marx in order to</a:t>
            </a:r>
          </a:p>
          <a:p>
            <a:pPr lvl="1"/>
            <a:r>
              <a:rPr lang="en-US" dirty="0" smtClean="0"/>
              <a:t>explain “failure” of the Marxist theory of revolution</a:t>
            </a:r>
            <a:endParaRPr lang="en-US" sz="1600" dirty="0" smtClean="0"/>
          </a:p>
          <a:p>
            <a:pPr lvl="2"/>
            <a:r>
              <a:rPr lang="en-US" dirty="0" smtClean="0"/>
              <a:t>1. class consciousness</a:t>
            </a:r>
            <a:endParaRPr lang="en-US" sz="1200" dirty="0" smtClean="0"/>
          </a:p>
          <a:p>
            <a:pPr lvl="2"/>
            <a:r>
              <a:rPr lang="en-US" dirty="0" smtClean="0"/>
              <a:t>2. economic crises of capitalism</a:t>
            </a:r>
            <a:endParaRPr lang="en-US" sz="1200" dirty="0" smtClean="0"/>
          </a:p>
          <a:p>
            <a:pPr lvl="2"/>
            <a:r>
              <a:rPr lang="en-US" dirty="0" smtClean="0"/>
              <a:t>3. class struggle and political crisis	</a:t>
            </a:r>
          </a:p>
          <a:p>
            <a:pPr lvl="1"/>
            <a:r>
              <a:rPr lang="en-US" dirty="0" smtClean="0"/>
              <a:t>explain the complexity of modern capitalism</a:t>
            </a:r>
          </a:p>
          <a:p>
            <a:pPr marL="342900" lvl="1" indent="-342900">
              <a:buNone/>
            </a:pPr>
            <a:r>
              <a:rPr lang="en-US" dirty="0" smtClean="0"/>
              <a:t>	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Critical</a:t>
            </a:r>
          </a:p>
          <a:p>
            <a:pPr lvl="1"/>
            <a:r>
              <a:rPr lang="en-US" dirty="0" smtClean="0"/>
              <a:t>class consciousness</a:t>
            </a:r>
          </a:p>
          <a:p>
            <a:pPr lvl="1"/>
            <a:r>
              <a:rPr lang="en-US" dirty="0" smtClean="0"/>
              <a:t>cultural industry</a:t>
            </a:r>
          </a:p>
          <a:p>
            <a:pPr lvl="1"/>
            <a:r>
              <a:rPr lang="en-US" dirty="0" smtClean="0"/>
              <a:t>potential for liberation</a:t>
            </a:r>
          </a:p>
          <a:p>
            <a:r>
              <a:rPr lang="en-US" dirty="0" smtClean="0"/>
              <a:t>Structural</a:t>
            </a:r>
          </a:p>
          <a:p>
            <a:pPr lvl="1"/>
            <a:r>
              <a:rPr lang="en-US" dirty="0" smtClean="0"/>
              <a:t>stages of capitalism: monopoly, postmodern</a:t>
            </a:r>
          </a:p>
          <a:p>
            <a:pPr lvl="1"/>
            <a:r>
              <a:rPr lang="en-US" dirty="0" smtClean="0"/>
              <a:t>strategies for crisis management: </a:t>
            </a:r>
            <a:r>
              <a:rPr lang="en-US" dirty="0" err="1" smtClean="0"/>
              <a:t>Fordism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complexity of modern class relations</a:t>
            </a:r>
          </a:p>
          <a:p>
            <a:pPr lvl="1"/>
            <a:r>
              <a:rPr lang="en-US" dirty="0" smtClean="0"/>
              <a:t>role of the state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251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SOC 402: Sociological Theory</vt:lpstr>
      <vt:lpstr>Intellectual Influence</vt:lpstr>
      <vt:lpstr>Other Intellectual Influences</vt:lpstr>
      <vt:lpstr>Socio-Historical Context</vt:lpstr>
      <vt:lpstr>Perspective</vt:lpstr>
      <vt:lpstr>Model(s)</vt:lpstr>
      <vt:lpstr>NeoMarxist Dialectics</vt:lpstr>
      <vt:lpstr>Last Shot at NeoMarxists</vt:lpstr>
      <vt:lpstr>Three Theories</vt:lpstr>
      <vt:lpstr>Three theories (cont.)</vt:lpstr>
      <vt:lpstr>Marxist Dialectical Synthesis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 402: Sociological Theory</dc:title>
  <dc:creator>Richard Hogan</dc:creator>
  <cp:lastModifiedBy>Richard Hogan</cp:lastModifiedBy>
  <cp:revision>13</cp:revision>
  <dcterms:created xsi:type="dcterms:W3CDTF">2006-08-16T00:00:00Z</dcterms:created>
  <dcterms:modified xsi:type="dcterms:W3CDTF">2011-11-13T16:45:02Z</dcterms:modified>
</cp:coreProperties>
</file>