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Sociology 402</a:t>
            </a:r>
            <a:br>
              <a:rPr lang="en-US" dirty="0" smtClean="0"/>
            </a:br>
            <a:r>
              <a:rPr lang="en-US" dirty="0" smtClean="0"/>
              <a:t>Sociological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066800"/>
          </a:xfrm>
        </p:spPr>
        <p:txBody>
          <a:bodyPr/>
          <a:lstStyle/>
          <a:p>
            <a:r>
              <a:rPr lang="en-US" dirty="0" smtClean="0"/>
              <a:t>The Sociology of George </a:t>
            </a:r>
            <a:r>
              <a:rPr lang="en-US" dirty="0" err="1" smtClean="0"/>
              <a:t>Simmel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Biography/Philosophy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Frustrated Academic</a:t>
            </a:r>
          </a:p>
          <a:p>
            <a:pPr lvl="1"/>
            <a:r>
              <a:rPr lang="en-US" dirty="0"/>
              <a:t>Too popular for German professoriate</a:t>
            </a:r>
          </a:p>
          <a:p>
            <a:pPr lvl="1"/>
            <a:r>
              <a:rPr lang="en-US" dirty="0"/>
              <a:t>Defended by Weber but marginal</a:t>
            </a:r>
          </a:p>
          <a:p>
            <a:endParaRPr lang="en-US" dirty="0" smtClean="0"/>
          </a:p>
          <a:p>
            <a:r>
              <a:rPr lang="en-US" dirty="0" smtClean="0"/>
              <a:t>Liberal</a:t>
            </a:r>
          </a:p>
          <a:p>
            <a:pPr lvl="1"/>
            <a:r>
              <a:rPr lang="en-US" dirty="0" smtClean="0"/>
              <a:t>Individual is creative, active meaning seeker</a:t>
            </a:r>
          </a:p>
          <a:p>
            <a:pPr lvl="1"/>
            <a:r>
              <a:rPr lang="en-US" dirty="0" smtClean="0"/>
              <a:t>Modern world stimulating—maybe too much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Model: Dialectical Interactionism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Attempts to blend Weber and Marx</a:t>
            </a:r>
          </a:p>
          <a:p>
            <a:endParaRPr lang="en-US" dirty="0"/>
          </a:p>
          <a:p>
            <a:r>
              <a:rPr lang="en-US" dirty="0" smtClean="0"/>
              <a:t>A true dialectic?</a:t>
            </a:r>
          </a:p>
          <a:p>
            <a:pPr lvl="1"/>
            <a:r>
              <a:rPr lang="en-US" dirty="0" smtClean="0"/>
              <a:t>Without a beginning: alienation/estrangement</a:t>
            </a:r>
          </a:p>
          <a:p>
            <a:pPr lvl="1"/>
            <a:r>
              <a:rPr lang="en-US" dirty="0" smtClean="0"/>
              <a:t>Without an end: liberation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everyday social life</a:t>
            </a:r>
          </a:p>
          <a:p>
            <a:pPr lvl="1"/>
            <a:r>
              <a:rPr lang="en-US" dirty="0" smtClean="0"/>
              <a:t>More micro than classics</a:t>
            </a:r>
          </a:p>
          <a:p>
            <a:pPr lvl="1"/>
            <a:r>
              <a:rPr lang="en-US" dirty="0" smtClean="0"/>
              <a:t>Less interested in institutional change</a:t>
            </a:r>
          </a:p>
          <a:p>
            <a:pPr lvl="1"/>
            <a:r>
              <a:rPr lang="en-US" dirty="0" smtClean="0"/>
              <a:t>More interested in consequences of change</a:t>
            </a:r>
          </a:p>
          <a:p>
            <a:pPr lvl="2"/>
            <a:r>
              <a:rPr lang="en-US" dirty="0" smtClean="0"/>
              <a:t>The city</a:t>
            </a:r>
          </a:p>
          <a:p>
            <a:pPr lvl="2"/>
            <a:r>
              <a:rPr lang="en-US" dirty="0" smtClean="0"/>
              <a:t>The cosmopolitan</a:t>
            </a:r>
          </a:p>
          <a:p>
            <a:pPr lvl="2"/>
            <a:r>
              <a:rPr lang="en-US" dirty="0" smtClean="0"/>
              <a:t>The stranger</a:t>
            </a:r>
          </a:p>
          <a:p>
            <a:pPr lvl="2"/>
            <a:r>
              <a:rPr lang="en-US" dirty="0" smtClean="0"/>
              <a:t>Fashion</a:t>
            </a:r>
          </a:p>
          <a:p>
            <a:pPr lvl="2"/>
            <a:r>
              <a:rPr lang="en-US" dirty="0" smtClean="0"/>
              <a:t>Money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of Society</a:t>
            </a:r>
          </a:p>
          <a:p>
            <a:pPr lvl="1"/>
            <a:r>
              <a:rPr lang="en-US" dirty="0"/>
              <a:t>oppositional</a:t>
            </a:r>
          </a:p>
          <a:p>
            <a:pPr lvl="2"/>
            <a:r>
              <a:rPr lang="en-US" dirty="0"/>
              <a:t>individual versus society</a:t>
            </a:r>
          </a:p>
          <a:p>
            <a:pPr lvl="2"/>
            <a:r>
              <a:rPr lang="en-US" dirty="0"/>
              <a:t>content versus form</a:t>
            </a:r>
          </a:p>
          <a:p>
            <a:pPr lvl="1"/>
            <a:r>
              <a:rPr lang="en-US" dirty="0" smtClean="0"/>
              <a:t>Dynamic</a:t>
            </a:r>
          </a:p>
          <a:p>
            <a:pPr lvl="2"/>
            <a:r>
              <a:rPr lang="en-US" dirty="0" smtClean="0"/>
              <a:t>individual/content</a:t>
            </a:r>
            <a:r>
              <a:rPr lang="en-US" dirty="0"/>
              <a:t>: creative, unpredictable</a:t>
            </a:r>
          </a:p>
          <a:p>
            <a:pPr lvl="2"/>
            <a:r>
              <a:rPr lang="en-US" dirty="0"/>
              <a:t>society/form: stable, </a:t>
            </a:r>
            <a:r>
              <a:rPr lang="en-US" dirty="0" smtClean="0"/>
              <a:t>predictable	</a:t>
            </a:r>
            <a:endParaRPr lang="en-US" dirty="0"/>
          </a:p>
          <a:p>
            <a:pPr lvl="1"/>
            <a:r>
              <a:rPr lang="en-US" dirty="0" smtClean="0"/>
              <a:t>Progressive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</a:t>
            </a:r>
            <a:r>
              <a:rPr lang="en-US" dirty="0" err="1" smtClean="0"/>
              <a:t>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60198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Form</a:t>
            </a:r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Conflict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Content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Up-Down Arrow 4"/>
          <p:cNvSpPr/>
          <p:nvPr/>
        </p:nvSpPr>
        <p:spPr>
          <a:xfrm>
            <a:off x="4343400" y="2286000"/>
            <a:ext cx="484632" cy="1600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953000" y="2743200"/>
            <a:ext cx="1130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</a:t>
            </a:r>
            <a:r>
              <a:rPr lang="en-US" dirty="0" err="1" smtClean="0"/>
              <a:t>Sociation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" y="2895600"/>
            <a:ext cx="0" cy="16002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57600" y="2895600"/>
            <a:ext cx="0" cy="16002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72200" y="2895600"/>
            <a:ext cx="0" cy="16002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43000" y="3619500"/>
            <a:ext cx="22479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38600" y="3635326"/>
            <a:ext cx="16764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43200" y="4532365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Performance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237386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" y="450746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766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Role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410200" y="458366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Individual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62600" y="2362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Society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295400" y="3135868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negotiation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1371600" y="3733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&amp; </a:t>
            </a:r>
            <a:r>
              <a:rPr lang="en-US" sz="2000" dirty="0" smtClean="0"/>
              <a:t>conflict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038600" y="31242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negotiation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4191000" y="3733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&amp; </a:t>
            </a:r>
            <a:r>
              <a:rPr lang="en-US" sz="2000" dirty="0" smtClean="0"/>
              <a:t>conflict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477000" y="3124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negotiation</a:t>
            </a:r>
            <a:endParaRPr lang="en-US" sz="20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6477000" y="3635326"/>
            <a:ext cx="1371600" cy="2227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53200" y="3733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&amp; </a:t>
            </a:r>
            <a:r>
              <a:rPr lang="en-US" sz="2000" dirty="0" smtClean="0"/>
              <a:t>conflict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3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a Student: </a:t>
            </a:r>
            <a:br>
              <a:rPr lang="en-US" dirty="0" smtClean="0"/>
            </a:br>
            <a:r>
              <a:rPr lang="en-US" dirty="0" smtClean="0"/>
              <a:t>A Double-Edged Sword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908895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Form of Action</a:t>
                      </a:r>
                      <a:endParaRPr lang="en-US" sz="24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Experience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Stimulation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Coping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+mj-lt"/>
                        </a:rPr>
                        <a:t>Overload</a:t>
                      </a:r>
                      <a:endParaRPr lang="en-US" sz="2000" b="1" baseline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Registration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Choosing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Taking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Attending</a:t>
                      </a:r>
                      <a:r>
                        <a:rPr lang="en-US" sz="2000" b="1" baseline="0" dirty="0" smtClean="0"/>
                        <a:t> Classes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Ideas</a:t>
                      </a:r>
                      <a:r>
                        <a:rPr lang="en-US" baseline="0" dirty="0" smtClean="0"/>
                        <a:t> and Insights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Taking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 Presence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Assignments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Evaluation</a:t>
                      </a:r>
                    </a:p>
                    <a:p>
                      <a:pPr algn="ctr"/>
                      <a:r>
                        <a:rPr lang="en-US" dirty="0" smtClean="0"/>
                        <a:t>Reaction</a:t>
                      </a:r>
                    </a:p>
                    <a:p>
                      <a:pPr algn="ctr"/>
                      <a:r>
                        <a:rPr lang="en-US" dirty="0" smtClean="0"/>
                        <a:t>Understanding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Doing What</a:t>
                      </a:r>
                      <a:r>
                        <a:rPr lang="en-US" baseline="0" dirty="0" smtClean="0"/>
                        <a:t> is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Handing Something 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Grades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Accomplishment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Relief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Acceptance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Meeting Degree 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Struggle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Endurance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Paying Fees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Investing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Spending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8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185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Sociology 402 Sociological Theory</vt:lpstr>
      <vt:lpstr>Biography/Philosophy</vt:lpstr>
      <vt:lpstr>Model: Dialectical Interactionism</vt:lpstr>
      <vt:lpstr>Focus: Social</vt:lpstr>
      <vt:lpstr>Model of Society</vt:lpstr>
      <vt:lpstr>Model of Sociation</vt:lpstr>
      <vt:lpstr>Model of Sociation</vt:lpstr>
      <vt:lpstr>Being a Student:  A Double-Edged Sword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402 Sociological Theory</dc:title>
  <dc:creator/>
  <cp:lastModifiedBy>hoganr</cp:lastModifiedBy>
  <cp:revision>9</cp:revision>
  <dcterms:created xsi:type="dcterms:W3CDTF">2006-08-16T00:00:00Z</dcterms:created>
  <dcterms:modified xsi:type="dcterms:W3CDTF">2011-10-05T14:24:28Z</dcterms:modified>
</cp:coreProperties>
</file>