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CF03-5E62-4279-927D-34A1F5931E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72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6FC52-3167-4C37-911E-8718EAB4BD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09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E5E26-9F28-4FAA-9041-EEF66E2FB8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33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4CBA-D77F-43B3-A6EC-61690F2E4F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13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92B61-7720-47B3-8F20-598A83C724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56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8215-58A9-4B4C-931F-36D295AB76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05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69D1-887D-496D-BCD6-16A03A18CE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98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B59AC-46BC-4335-934D-53B70669E6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2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D54B4-ADBE-40D2-82E1-8909A5A52C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00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99B97-7CA5-435C-8AFD-5288328662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01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F31EC-B634-489E-9EDC-DFAD285BBC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59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0672E-E3F1-4F79-9B5A-ADC2BDBB87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286A63-2812-4FF0-A62D-5132B54AFBC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8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Times New Roman" pitchFamily="18" charset="0"/>
              </a:rPr>
              <a:t>Figure 5-1. Davis and Moore’s Functional Model of Inequality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971800" y="3352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00200" y="2971800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Distribution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Of Rewards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867400" y="3016250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 Recruitment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Best and Brightest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03725" y="4457700"/>
            <a:ext cx="1219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Change in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Supply 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Demand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5562600" y="3810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2114550" y="1644650"/>
            <a:ext cx="4238625" cy="1174750"/>
          </a:xfrm>
          <a:custGeom>
            <a:avLst/>
            <a:gdLst>
              <a:gd name="T0" fmla="*/ 2670 w 2670"/>
              <a:gd name="T1" fmla="*/ 734 h 740"/>
              <a:gd name="T2" fmla="*/ 1866 w 2670"/>
              <a:gd name="T3" fmla="*/ 92 h 740"/>
              <a:gd name="T4" fmla="*/ 612 w 2670"/>
              <a:gd name="T5" fmla="*/ 182 h 740"/>
              <a:gd name="T6" fmla="*/ 0 w 2670"/>
              <a:gd name="T7" fmla="*/ 740 h 740"/>
              <a:gd name="T8" fmla="*/ 0 60000 65536"/>
              <a:gd name="T9" fmla="*/ 0 60000 65536"/>
              <a:gd name="T10" fmla="*/ 0 60000 65536"/>
              <a:gd name="T11" fmla="*/ 0 60000 65536"/>
              <a:gd name="T12" fmla="*/ 0 w 2670"/>
              <a:gd name="T13" fmla="*/ 0 h 740"/>
              <a:gd name="T14" fmla="*/ 2670 w 2670"/>
              <a:gd name="T15" fmla="*/ 740 h 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70" h="740">
                <a:moveTo>
                  <a:pt x="2670" y="734"/>
                </a:moveTo>
                <a:cubicBezTo>
                  <a:pt x="2537" y="627"/>
                  <a:pt x="2209" y="184"/>
                  <a:pt x="1866" y="92"/>
                </a:cubicBezTo>
                <a:cubicBezTo>
                  <a:pt x="1523" y="0"/>
                  <a:pt x="923" y="74"/>
                  <a:pt x="612" y="182"/>
                </a:cubicBezTo>
                <a:cubicBezTo>
                  <a:pt x="301" y="290"/>
                  <a:pt x="127" y="624"/>
                  <a:pt x="0" y="74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251325" y="14097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022725" y="29337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486400" y="3810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9571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Times New Roman" pitchFamily="18" charset="0"/>
              </a:rPr>
              <a:t>Table 5-2. Model Assumptions for Davis and Moore’s Functional Model of Social Stratification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>
                <a:latin typeface="Times New Roman" pitchFamily="18" charset="0"/>
              </a:rPr>
              <a:t>1. Differential Functional Importance of  Positions (Occupations)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smtClean="0">
                <a:latin typeface="Times New Roman" pitchFamily="18" charset="0"/>
              </a:rPr>
              <a:t>2. Limited Supply of Qualified Persons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smtClean="0">
                <a:latin typeface="Times New Roman" pitchFamily="18" charset="0"/>
              </a:rPr>
              <a:t>3. Differential Cost of Training Persons for Different Positions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smtClean="0">
                <a:latin typeface="Times New Roman" pitchFamily="18" charset="0"/>
              </a:rPr>
              <a:t>4. Need to Induce Qualified to Bear Costs of Training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smtClean="0">
                <a:latin typeface="Times New Roman" pitchFamily="18" charset="0"/>
              </a:rPr>
              <a:t>5. Inducements Include Subsistence/Luxury, Fun, Fame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smtClean="0">
                <a:latin typeface="Times New Roman" pitchFamily="18" charset="0"/>
              </a:rPr>
              <a:t>6. Distribution of these Goodies as Inducements is Basis for Stratification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smtClean="0">
                <a:latin typeface="Times New Roman" pitchFamily="18" charset="0"/>
              </a:rPr>
              <a:t>7. Thus Inequality is Inevitable and Functional (Necessary and Desirable)</a:t>
            </a:r>
          </a:p>
          <a:p>
            <a:pPr eaLnBrk="1" hangingPunct="1">
              <a:buFontTx/>
              <a:buNone/>
            </a:pPr>
            <a:endParaRPr lang="en-US" sz="1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Times New Roman" pitchFamily="18" charset="0"/>
              </a:rPr>
              <a:t>Table 5-3. Parsons’ Functional Model Assumptions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>
                <a:latin typeface="Times New Roman" pitchFamily="18" charset="0"/>
              </a:rPr>
              <a:t>Placement is Based on Moral Evaluation by Others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Moral Evaluation is Based on Shared Value System (Consensus)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Value System is Based in Dominant Institution (in Particular Time and Place)</a:t>
            </a:r>
          </a:p>
          <a:p>
            <a:pPr eaLnBrk="1" hangingPunct="1"/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Exemplary (in these terms) are Awarded High Status, Income, Wealth</a:t>
            </a:r>
          </a:p>
        </p:txBody>
      </p:sp>
    </p:spTree>
    <p:extLst>
      <p:ext uri="{BB962C8B-B14F-4D97-AF65-F5344CB8AC3E}">
        <p14:creationId xmlns:p14="http://schemas.microsoft.com/office/powerpoint/2010/main" val="30040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Default Design</vt:lpstr>
      <vt:lpstr>Figure 5-1. Davis and Moore’s Functional Model of Inequality</vt:lpstr>
      <vt:lpstr>Table 5-2. Model Assumptions for Davis and Moore’s Functional Model of Social Stratification</vt:lpstr>
      <vt:lpstr>Table 5-3. Parsons’ Functional Model Assumptions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5-1. Davis and Moore’s Functional Model of Inequality</dc:title>
  <dc:creator/>
  <cp:lastModifiedBy>hoganr</cp:lastModifiedBy>
  <cp:revision>1</cp:revision>
  <dcterms:created xsi:type="dcterms:W3CDTF">2006-08-16T00:00:00Z</dcterms:created>
  <dcterms:modified xsi:type="dcterms:W3CDTF">2013-03-28T16:30:29Z</dcterms:modified>
</cp:coreProperties>
</file>