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9" r:id="rId3"/>
    <p:sldId id="289" r:id="rId4"/>
    <p:sldId id="257" r:id="rId5"/>
    <p:sldId id="259" r:id="rId6"/>
    <p:sldId id="268" r:id="rId7"/>
    <p:sldId id="272" r:id="rId8"/>
    <p:sldId id="273" r:id="rId9"/>
    <p:sldId id="274" r:id="rId10"/>
    <p:sldId id="282" r:id="rId11"/>
    <p:sldId id="296" r:id="rId12"/>
    <p:sldId id="283" r:id="rId13"/>
    <p:sldId id="284" r:id="rId14"/>
    <p:sldId id="286" r:id="rId15"/>
    <p:sldId id="285" r:id="rId16"/>
    <p:sldId id="287" r:id="rId17"/>
    <p:sldId id="302" r:id="rId18"/>
    <p:sldId id="303" r:id="rId19"/>
    <p:sldId id="304" r:id="rId20"/>
    <p:sldId id="305" r:id="rId21"/>
    <p:sldId id="288" r:id="rId22"/>
    <p:sldId id="290" r:id="rId23"/>
    <p:sldId id="291" r:id="rId24"/>
    <p:sldId id="301" r:id="rId25"/>
    <p:sldId id="295" r:id="rId26"/>
    <p:sldId id="25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55" autoAdjust="0"/>
  </p:normalViewPr>
  <p:slideViewPr>
    <p:cSldViewPr>
      <p:cViewPr varScale="1">
        <p:scale>
          <a:sx n="121" d="100"/>
          <a:sy n="121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6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23FA4-1061-49EE-BC3A-A46A9010A0BB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33CC6-F758-434F-80B0-462C9482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2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paper file when you can </a:t>
            </a:r>
            <a:r>
              <a:rPr lang="en-US" dirty="0" err="1" smtClean="0"/>
              <a:t>efile</a:t>
            </a:r>
            <a:r>
              <a:rPr lang="en-US" dirty="0" smtClean="0"/>
              <a:t> for free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3CC6-F758-434F-80B0-462C948265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0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Can’t claim exemption without SSN/ITIN</a:t>
            </a:r>
          </a:p>
          <a:p>
            <a:r>
              <a:rPr lang="en-US" dirty="0" smtClean="0"/>
              <a:t>What to do? File th</a:t>
            </a:r>
            <a:r>
              <a:rPr lang="en-US" baseline="0" dirty="0" smtClean="0"/>
              <a:t>e federal return along with ITIN, and file state tax return extension.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3CC6-F758-434F-80B0-462C948265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Federal universal sales tax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Amazon to collect sales tax</a:t>
            </a:r>
            <a:r>
              <a:rPr lang="en-US" baseline="0" dirty="0" smtClean="0"/>
              <a:t> from 01/01/2014!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3CC6-F758-434F-80B0-462C948265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9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3CC6-F758-434F-80B0-462C948265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7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大家都最喜歡的部份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3CC6-F758-434F-80B0-462C948265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43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 Renter’s deduction</a:t>
            </a:r>
          </a:p>
          <a:p>
            <a:r>
              <a:rPr lang="en-US" altLang="zh-TW" dirty="0" smtClean="0"/>
              <a:t>(2) </a:t>
            </a:r>
            <a:r>
              <a:rPr lang="zh-TW" altLang="en-US" dirty="0" smtClean="0"/>
              <a:t>另外 如果是住自己的房子，有繳</a:t>
            </a:r>
            <a:r>
              <a:rPr lang="en-US" altLang="zh-TW" dirty="0" smtClean="0"/>
              <a:t>property tax.</a:t>
            </a:r>
            <a:r>
              <a:rPr lang="en-US" altLang="zh-TW" baseline="0" dirty="0" smtClean="0"/>
              <a:t> Property tax  </a:t>
            </a:r>
            <a:r>
              <a:rPr lang="zh-TW" altLang="en-US" baseline="0" dirty="0" smtClean="0"/>
              <a:t>可以抵</a:t>
            </a:r>
            <a:r>
              <a:rPr lang="en-US" altLang="zh-TW" baseline="0" dirty="0" smtClean="0"/>
              <a:t>income tax, </a:t>
            </a:r>
            <a:r>
              <a:rPr lang="zh-TW" altLang="en-US" baseline="0" dirty="0" smtClean="0"/>
              <a:t>最多</a:t>
            </a:r>
            <a:r>
              <a:rPr lang="en-US" altLang="zh-TW" baseline="0" dirty="0" smtClean="0"/>
              <a:t>$2500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3CC6-F758-434F-80B0-462C948265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5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 expenditure.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tuition, fees, computer software, textbooks, workbooks,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curricula, school supplies (other than personal computers),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written materials used primarily for academic instruction or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academic tutoring, or both.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3CC6-F758-434F-80B0-462C948265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9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64A-8070-422D-A714-20992DD2F61A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C4D3-962A-4541-AB10-345661295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4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64A-8070-422D-A714-20992DD2F61A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C4D3-962A-4541-AB10-345661295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0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64A-8070-422D-A714-20992DD2F61A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C4D3-962A-4541-AB10-345661295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2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64A-8070-422D-A714-20992DD2F61A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C4D3-962A-4541-AB10-345661295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8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64A-8070-422D-A714-20992DD2F61A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C4D3-962A-4541-AB10-345661295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6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64A-8070-422D-A714-20992DD2F61A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C4D3-962A-4541-AB10-345661295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0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64A-8070-422D-A714-20992DD2F61A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C4D3-962A-4541-AB10-345661295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4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64A-8070-422D-A714-20992DD2F61A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C4D3-962A-4541-AB10-345661295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4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64A-8070-422D-A714-20992DD2F61A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C4D3-962A-4541-AB10-345661295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64A-8070-422D-A714-20992DD2F61A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C4D3-962A-4541-AB10-345661295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8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64A-8070-422D-A714-20992DD2F61A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C4D3-962A-4541-AB10-345661295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7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D64A-8070-422D-A714-20992DD2F61A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EC4D3-962A-4541-AB10-345661295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e.in.gov/apps/dor/tax/refun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in.gov/Download.aspx?id=10879" TargetMode="External"/><Relationship Id="rId2" Type="http://schemas.openxmlformats.org/officeDocument/2006/relationships/hyperlink" Target="https://forms.in.gov/Download.aspx?id=1083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.gov/dor/4657.htm" TargetMode="External"/><Relationship Id="rId4" Type="http://schemas.openxmlformats.org/officeDocument/2006/relationships/hyperlink" Target="https://forms.in.gov/Download.aspx?id=1084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Indiana State Tax Return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Wei-Chiu Chuang</a:t>
            </a:r>
          </a:p>
          <a:p>
            <a:r>
              <a:rPr lang="en-US" dirty="0" smtClean="0"/>
              <a:t>Due: April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$1000 exemption per person</a:t>
            </a:r>
          </a:p>
          <a:p>
            <a:r>
              <a:rPr lang="en-US" dirty="0" smtClean="0"/>
              <a:t>Additional $1500 exemption for &lt; 19 </a:t>
            </a:r>
            <a:r>
              <a:rPr lang="en-US" dirty="0" err="1" smtClean="0"/>
              <a:t>yr</a:t>
            </a:r>
            <a:r>
              <a:rPr lang="en-US" dirty="0" smtClean="0"/>
              <a:t> old dependent.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476"/>
            <a:ext cx="917448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6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601"/>
            <a:ext cx="9141439" cy="571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2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1069"/>
            <a:ext cx="9144000" cy="569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5791200"/>
            <a:ext cx="528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去年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</a:t>
            </a:r>
            <a:r>
              <a:rPr lang="zh-TW" altLang="en-US" dirty="0" smtClean="0"/>
              <a:t>日不住在</a:t>
            </a:r>
            <a:r>
              <a:rPr lang="en-US" altLang="zh-TW" dirty="0" smtClean="0"/>
              <a:t>Indiana</a:t>
            </a:r>
            <a:r>
              <a:rPr lang="zh-TW" altLang="en-US" dirty="0" smtClean="0"/>
              <a:t>的話就填</a:t>
            </a:r>
            <a:r>
              <a:rPr lang="en-US" altLang="zh-TW" dirty="0" smtClean="0"/>
              <a:t>9999 Out of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597"/>
            <a:ext cx="9154245" cy="572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5867400"/>
            <a:ext cx="403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正常的普度研究僧應該沒有這些收入</a:t>
            </a:r>
            <a:r>
              <a:rPr lang="en-US" altLang="zh-TW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Tax 101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Tax </a:t>
            </a:r>
            <a:r>
              <a:rPr lang="en-US" dirty="0" err="1" smtClean="0"/>
              <a:t>vs</a:t>
            </a:r>
            <a:r>
              <a:rPr lang="en-US" dirty="0" smtClean="0"/>
              <a:t> Sales 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Tax 7%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5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1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4009318"/>
            <a:ext cx="363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如果你有在</a:t>
            </a:r>
            <a:r>
              <a:rPr lang="en-US" altLang="zh-TW" dirty="0" smtClean="0"/>
              <a:t>Amazon, eBay </a:t>
            </a:r>
            <a:r>
              <a:rPr lang="zh-TW" altLang="en-US" dirty="0" smtClean="0"/>
              <a:t>上買東西</a:t>
            </a:r>
            <a:endParaRPr lang="en-US" altLang="zh-TW" dirty="0" smtClean="0"/>
          </a:p>
          <a:p>
            <a:r>
              <a:rPr lang="zh-TW" altLang="en-US" dirty="0" smtClean="0"/>
              <a:t>買車、</a:t>
            </a:r>
            <a:r>
              <a:rPr lang="zh-TW" altLang="en-US" dirty="0" smtClean="0"/>
              <a:t>船、</a:t>
            </a:r>
            <a:r>
              <a:rPr lang="zh-TW" altLang="en-US" dirty="0" smtClean="0"/>
              <a:t>飛機不算</a:t>
            </a:r>
            <a:r>
              <a:rPr lang="en-US" altLang="zh-TW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file vs. e-file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3962400"/>
            <a:ext cx="261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可以抵最多</a:t>
            </a:r>
            <a:r>
              <a:rPr lang="en-US" altLang="zh-TW" dirty="0" smtClean="0"/>
              <a:t>$3000</a:t>
            </a:r>
            <a:r>
              <a:rPr lang="zh-TW" altLang="en-US" dirty="0" smtClean="0"/>
              <a:t>免稅額</a:t>
            </a:r>
            <a:endParaRPr lang="en-US" altLang="zh-TW" dirty="0" smtClean="0"/>
          </a:p>
          <a:p>
            <a:r>
              <a:rPr lang="zh-TW" altLang="en-US" dirty="0" smtClean="0"/>
              <a:t>住</a:t>
            </a:r>
            <a:r>
              <a:rPr lang="en-US" altLang="zh-TW" dirty="0" smtClean="0"/>
              <a:t>PV</a:t>
            </a:r>
            <a:r>
              <a:rPr lang="zh-TW" altLang="en-US" dirty="0" smtClean="0"/>
              <a:t>或學校宿舍不能報</a:t>
            </a:r>
            <a:r>
              <a:rPr lang="en-US" altLang="zh-TW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" y="12192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8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1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441960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這只是範例，再次強調住普度宿舍房租不能抵稅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526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32004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繳學費不是捐款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6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3429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15</a:t>
            </a:r>
            <a:r>
              <a:rPr lang="zh-TW" altLang="en-US" dirty="0" smtClean="0"/>
              <a:t>前可以申請延期到六月中</a:t>
            </a:r>
            <a:r>
              <a:rPr lang="en-US" altLang="zh-TW" dirty="0" smtClean="0"/>
              <a:t>(state/federal tax</a:t>
            </a:r>
            <a:r>
              <a:rPr lang="zh-TW" altLang="en-US" dirty="0" smtClean="0"/>
              <a:t>都可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但如果時間過了忘記報就不能延期</a:t>
            </a:r>
            <a:r>
              <a:rPr lang="en-US" altLang="zh-TW" dirty="0" smtClean="0"/>
              <a:t>(</a:t>
            </a:r>
            <a:r>
              <a:rPr lang="zh-TW" altLang="en-US" dirty="0" smtClean="0"/>
              <a:t>遲繳要罰錢</a:t>
            </a:r>
            <a:r>
              <a:rPr lang="en-US" altLang="zh-TW" dirty="0" smtClean="0"/>
              <a:t>+</a:t>
            </a:r>
            <a:r>
              <a:rPr lang="zh-TW" altLang="en-US" dirty="0" smtClean="0"/>
              <a:t>利息</a:t>
            </a:r>
            <a:r>
              <a:rPr lang="en-US" altLang="zh-TW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my state tax refund?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online </a:t>
            </a:r>
            <a:r>
              <a:rPr lang="en-US" dirty="0" smtClean="0">
                <a:hlinkClick r:id="rId2"/>
              </a:rPr>
              <a:t>https://secure.in.gov/apps/dor/tax/refund/</a:t>
            </a:r>
            <a:endParaRPr lang="en-US" dirty="0" smtClean="0"/>
          </a:p>
          <a:p>
            <a:pPr lvl="1"/>
            <a:r>
              <a:rPr lang="en-US" dirty="0" smtClean="0"/>
              <a:t>Social Security Number</a:t>
            </a:r>
          </a:p>
          <a:p>
            <a:pPr lvl="1"/>
            <a:r>
              <a:rPr lang="en-US" dirty="0" smtClean="0"/>
              <a:t>Refund amount claimed</a:t>
            </a:r>
          </a:p>
          <a:p>
            <a:pPr lvl="1"/>
            <a:r>
              <a:rPr lang="en-US" dirty="0" smtClean="0"/>
              <a:t>Tax year: 2012</a:t>
            </a:r>
          </a:p>
          <a:p>
            <a:r>
              <a:rPr lang="en-US" dirty="0" smtClean="0"/>
              <a:t>Or call </a:t>
            </a:r>
            <a:r>
              <a:rPr lang="en-US" dirty="0"/>
              <a:t>(317) 233-4018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6172200"/>
            <a:ext cx="521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http://iot.custhelp.com/app/answers/detail/a_id/653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Form IT-40 </a:t>
            </a:r>
            <a:r>
              <a:rPr lang="en-US" dirty="0" smtClean="0"/>
              <a:t>if you’re a full-year Indiana resident </a:t>
            </a:r>
            <a:r>
              <a:rPr lang="en-US" dirty="0" smtClean="0">
                <a:hlinkClick r:id="rId3"/>
              </a:rPr>
              <a:t>IT-40 Booklet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Form IT-PNR</a:t>
            </a:r>
            <a:r>
              <a:rPr lang="en-US" dirty="0" smtClean="0"/>
              <a:t> otherwise</a:t>
            </a:r>
          </a:p>
          <a:p>
            <a:r>
              <a:rPr lang="en-US" dirty="0" smtClean="0"/>
              <a:t>Schedule A, C, D(E), F, H </a:t>
            </a:r>
            <a:r>
              <a:rPr lang="en-US" dirty="0" smtClean="0">
                <a:hlinkClick r:id="rId5"/>
              </a:rPr>
              <a:t>http://www.in.gov/dor/4657.htm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495800"/>
            <a:ext cx="3245632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Indiana Department of Revenue</a:t>
            </a:r>
          </a:p>
          <a:p>
            <a:r>
              <a:rPr lang="en-US" b="1" dirty="0"/>
              <a:t>P.O. Box 40</a:t>
            </a:r>
          </a:p>
          <a:p>
            <a:r>
              <a:rPr lang="en-US" b="1" dirty="0"/>
              <a:t>Indianapolis, IN 46206-0040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191000"/>
            <a:ext cx="310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Indiana state owe you refund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4495800"/>
            <a:ext cx="3245632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Indiana Department of Revenue</a:t>
            </a:r>
          </a:p>
          <a:p>
            <a:r>
              <a:rPr lang="en-US" b="1" dirty="0"/>
              <a:t>P.O. Box 7224</a:t>
            </a:r>
          </a:p>
          <a:p>
            <a:r>
              <a:rPr lang="en-US" b="1" dirty="0"/>
              <a:t>Indianapolis, IN 46207-7224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4191000"/>
            <a:ext cx="204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owe the 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54102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Make check payable to </a:t>
            </a:r>
          </a:p>
          <a:p>
            <a:r>
              <a:rPr lang="en-US" sz="2400" dirty="0" smtClean="0"/>
              <a:t>“Indiana Department </a:t>
            </a:r>
            <a:r>
              <a:rPr lang="en-US" sz="2400" dirty="0"/>
              <a:t>of </a:t>
            </a:r>
            <a:r>
              <a:rPr lang="en-US" sz="2400" dirty="0" smtClean="0"/>
              <a:t>Revenue”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Do not send cash!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INfreefile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joint free state tax return program for eligible tax payers</a:t>
            </a:r>
          </a:p>
          <a:p>
            <a:r>
              <a:rPr lang="en-US" dirty="0" smtClean="0"/>
              <a:t>Some can file state/federal return separately: </a:t>
            </a:r>
            <a:r>
              <a:rPr lang="en-US" dirty="0" err="1" smtClean="0"/>
              <a:t>TaxHawk</a:t>
            </a:r>
            <a:r>
              <a:rPr lang="en-US" dirty="0"/>
              <a:t>,  Turbo Tax and </a:t>
            </a:r>
            <a:r>
              <a:rPr lang="en-US" dirty="0" err="1" smtClean="0"/>
              <a:t>TaxAct</a:t>
            </a:r>
            <a:r>
              <a:rPr lang="en-US" dirty="0" smtClean="0"/>
              <a:t> </a:t>
            </a:r>
          </a:p>
          <a:p>
            <a:r>
              <a:rPr lang="en-US" dirty="0"/>
              <a:t>H &amp; R Block, </a:t>
            </a:r>
            <a:r>
              <a:rPr lang="en-US" dirty="0" err="1"/>
              <a:t>TaxSlayer</a:t>
            </a:r>
            <a:r>
              <a:rPr lang="en-US" dirty="0"/>
              <a:t> and </a:t>
            </a:r>
            <a:r>
              <a:rPr lang="en-US" dirty="0" smtClean="0"/>
              <a:t>OLT: Must file state/federal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TurboTax Freedom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71800" y="1143000"/>
            <a:ext cx="5673110" cy="5693778"/>
            <a:chOff x="1752600" y="1143000"/>
            <a:chExt cx="5673110" cy="56937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2" r="25284" b="19574"/>
            <a:stretch/>
          </p:blipFill>
          <p:spPr bwMode="auto">
            <a:xfrm>
              <a:off x="1752600" y="1143000"/>
              <a:ext cx="5673110" cy="5693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828800" y="3001144"/>
              <a:ext cx="1414189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81200" y="3962400"/>
              <a:ext cx="1143000" cy="533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-13842" y="3581400"/>
            <a:ext cx="43572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 sz="2400" dirty="0" smtClean="0"/>
              <a:t>正常狀況下</a:t>
            </a:r>
            <a:r>
              <a:rPr lang="en-US" altLang="zh-TW" sz="2400" dirty="0" smtClean="0"/>
              <a:t>Purdue grad student</a:t>
            </a:r>
            <a:r>
              <a:rPr lang="zh-TW" altLang="en-US" sz="2400" dirty="0" smtClean="0"/>
              <a:t>應該不會超過吧</a:t>
            </a:r>
            <a:r>
              <a:rPr lang="en-US" altLang="zh-TW" sz="2400" dirty="0" smtClean="0"/>
              <a:t>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 sz="2400" dirty="0" smtClean="0"/>
              <a:t>如果真的超過就換另一個軟體</a:t>
            </a:r>
            <a:endParaRPr lang="en-US" altLang="zh-TW" sz="2400" dirty="0" smtClean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zh-TW" sz="2400" dirty="0" err="1" smtClean="0"/>
              <a:t>TaxHawk</a:t>
            </a:r>
            <a:r>
              <a:rPr lang="en-US" altLang="zh-TW" sz="2400" dirty="0" smtClean="0"/>
              <a:t>: free if &lt; $57K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zh-TW" sz="2400" dirty="0" err="1" smtClean="0"/>
              <a:t>TaxAct</a:t>
            </a:r>
            <a:r>
              <a:rPr lang="en-US" altLang="zh-TW" sz="2400" dirty="0" smtClean="0"/>
              <a:t>: free if &lt; $51K</a:t>
            </a:r>
            <a:endParaRPr lang="en-US" altLang="zh-TW" sz="2400" dirty="0"/>
          </a:p>
        </p:txBody>
      </p:sp>
      <p:sp>
        <p:nvSpPr>
          <p:cNvPr id="10" name="Right Arrow 9"/>
          <p:cNvSpPr/>
          <p:nvPr/>
        </p:nvSpPr>
        <p:spPr>
          <a:xfrm>
            <a:off x="2501987" y="3145160"/>
            <a:ext cx="504056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779" y="3014500"/>
            <a:ext cx="16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from here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7162800" y="2671600"/>
            <a:ext cx="16002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41248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4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797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3429000"/>
            <a:ext cx="20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州稅可以</a:t>
            </a:r>
            <a:r>
              <a:rPr lang="en-US" altLang="zh-TW" dirty="0" smtClean="0"/>
              <a:t>file jointly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999"/>
            <a:ext cx="9147202" cy="57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5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4191000"/>
            <a:ext cx="328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Federal NR</a:t>
            </a:r>
            <a:r>
              <a:rPr lang="zh-TW" altLang="en-US" dirty="0" smtClean="0"/>
              <a:t>報稅沒有眷屬免稅額</a:t>
            </a:r>
            <a:endParaRPr lang="en-US" altLang="zh-TW" dirty="0" smtClean="0"/>
          </a:p>
          <a:p>
            <a:r>
              <a:rPr lang="zh-TW" altLang="en-US" dirty="0" smtClean="0"/>
              <a:t>可是州稅有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536</Words>
  <Application>Microsoft Office PowerPoint</Application>
  <PresentationFormat>On-screen Show (4:3)</PresentationFormat>
  <Paragraphs>76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Indiana State Tax Return</vt:lpstr>
      <vt:lpstr>Paper file vs. e-file</vt:lpstr>
      <vt:lpstr>Paper Filing</vt:lpstr>
      <vt:lpstr>INfreefile Program</vt:lpstr>
      <vt:lpstr>TurboTax Freedom Edition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Tax 101</vt:lpstr>
      <vt:lpstr>Use Tax 7%</vt:lpstr>
      <vt:lpstr>PowerPoint Presentation</vt:lpstr>
      <vt:lpstr>Deductions</vt:lpstr>
      <vt:lpstr>PowerPoint Presentation</vt:lpstr>
      <vt:lpstr>PowerPoint Presentation</vt:lpstr>
      <vt:lpstr>PowerPoint Presentation</vt:lpstr>
      <vt:lpstr>PowerPoint Presentation</vt:lpstr>
      <vt:lpstr>Extensions</vt:lpstr>
      <vt:lpstr>Where’s my state tax refund?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Indiana State Tax Return</dc:title>
  <dc:creator>jojo</dc:creator>
  <cp:lastModifiedBy>jojo</cp:lastModifiedBy>
  <cp:revision>76</cp:revision>
  <dcterms:created xsi:type="dcterms:W3CDTF">2013-03-21T15:30:00Z</dcterms:created>
  <dcterms:modified xsi:type="dcterms:W3CDTF">2013-03-22T16:05:21Z</dcterms:modified>
</cp:coreProperties>
</file>