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1" r:id="rId1"/>
  </p:sldMasterIdLst>
  <p:sldIdLst>
    <p:sldId id="256" r:id="rId2"/>
    <p:sldId id="261" r:id="rId3"/>
    <p:sldId id="257" r:id="rId4"/>
    <p:sldId id="258" r:id="rId5"/>
    <p:sldId id="271" r:id="rId6"/>
    <p:sldId id="270" r:id="rId7"/>
    <p:sldId id="259" r:id="rId8"/>
    <p:sldId id="272" r:id="rId9"/>
    <p:sldId id="273" r:id="rId10"/>
    <p:sldId id="274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02" autoAdjust="0"/>
    <p:restoredTop sz="94737" autoAdjust="0"/>
  </p:normalViewPr>
  <p:slideViewPr>
    <p:cSldViewPr snapToObjects="1">
      <p:cViewPr varScale="1">
        <p:scale>
          <a:sx n="105" d="100"/>
          <a:sy n="105" d="100"/>
        </p:scale>
        <p:origin x="-9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46F566-3871-46FA-9F87-2DB84A76F8A8}" type="datetimeFigureOut">
              <a:rPr lang="en-US" smtClean="0"/>
              <a:pPr/>
              <a:t>9/4/08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4185088-8646-4DCA-AB88-3062DA09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Library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203-Fall 2008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terms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log</a:t>
            </a:r>
          </a:p>
          <a:p>
            <a:r>
              <a:rPr lang="en-US" dirty="0" smtClean="0"/>
              <a:t>W</a:t>
            </a:r>
            <a:r>
              <a:rPr lang="en-US" dirty="0" smtClean="0"/>
              <a:t>eblog</a:t>
            </a:r>
          </a:p>
          <a:p>
            <a:r>
              <a:rPr lang="en-US" dirty="0" smtClean="0"/>
              <a:t>Web/Online/Internet</a:t>
            </a:r>
          </a:p>
          <a:p>
            <a:r>
              <a:rPr lang="en-US" dirty="0" smtClean="0"/>
              <a:t>Diary</a:t>
            </a:r>
          </a:p>
          <a:p>
            <a:r>
              <a:rPr lang="en-US" dirty="0" err="1" smtClean="0"/>
              <a:t>W</a:t>
            </a:r>
            <a:r>
              <a:rPr lang="en-US" dirty="0" err="1" smtClean="0"/>
              <a:t>ordpress</a:t>
            </a:r>
            <a:r>
              <a:rPr lang="en-US" dirty="0" smtClean="0"/>
              <a:t>,  </a:t>
            </a:r>
            <a:r>
              <a:rPr lang="en-US" dirty="0" err="1" smtClean="0"/>
              <a:t>T</a:t>
            </a:r>
            <a:r>
              <a:rPr lang="en-US" dirty="0" err="1" smtClean="0"/>
              <a:t>ypepad</a:t>
            </a:r>
            <a:r>
              <a:rPr lang="en-US" dirty="0" smtClean="0"/>
              <a:t>, Blogger, </a:t>
            </a:r>
            <a:r>
              <a:rPr lang="en-US" dirty="0" err="1" smtClean="0"/>
              <a:t>Myspace</a:t>
            </a:r>
            <a:r>
              <a:rPr lang="en-US" dirty="0" smtClean="0"/>
              <a:t> (software for blogging)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Chronicles/Thoughts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98474" y="438375"/>
            <a:ext cx="7556313" cy="4571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98474" y="609600"/>
            <a:ext cx="7556313" cy="5516563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+mj-lt"/>
              </a:rPr>
              <a:t>Search </a:t>
            </a:r>
            <a:r>
              <a:rPr lang="en-US" sz="3600" dirty="0" smtClean="0">
                <a:latin typeface="+mj-lt"/>
              </a:rPr>
              <a:t>Tips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" name="Picture 11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0476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834" b="-10834"/>
          <a:stretch>
            <a:fillRect/>
          </a:stretch>
        </p:blipFill>
        <p:spPr>
          <a:xfrm>
            <a:off x="498474" y="685800"/>
            <a:ext cx="7556500" cy="56419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Words</a:t>
            </a:r>
            <a:endParaRPr lang="en-US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8457" b="-18457"/>
          <a:stretch>
            <a:fillRect/>
          </a:stretch>
        </p:blipFill>
        <p:spPr>
          <a:xfrm>
            <a:off x="498475" y="1219200"/>
            <a:ext cx="7556500" cy="4906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58906"/>
          </a:xfrm>
        </p:spPr>
        <p:txBody>
          <a:bodyPr/>
          <a:lstStyle/>
          <a:p>
            <a:r>
              <a:rPr lang="en-US" dirty="0" smtClean="0"/>
              <a:t>Sample Searches</a:t>
            </a:r>
            <a:endParaRPr lang="en-US" dirty="0"/>
          </a:p>
        </p:txBody>
      </p:sp>
      <p:pic>
        <p:nvPicPr>
          <p:cNvPr id="4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649" r="-9649"/>
          <a:stretch>
            <a:fillRect/>
          </a:stretch>
        </p:blipFill>
        <p:spPr>
          <a:xfrm>
            <a:off x="498475" y="1143000"/>
            <a:ext cx="8031480" cy="566928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268506"/>
          </a:xfrm>
        </p:spPr>
        <p:txBody>
          <a:bodyPr/>
          <a:lstStyle/>
          <a:p>
            <a:r>
              <a:rPr lang="en-US" dirty="0" smtClean="0"/>
              <a:t>Limiting your search results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5943600" cy="53155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and Peer-Reviewed </a:t>
            </a:r>
            <a:r>
              <a:rPr lang="en-US" dirty="0" smtClean="0"/>
              <a:t>Publications</a:t>
            </a:r>
            <a:br>
              <a:rPr lang="en-US" dirty="0" smtClean="0"/>
            </a:br>
            <a:r>
              <a:rPr lang="en-US" sz="2000" i="1" dirty="0" smtClean="0"/>
              <a:t>Use scholarly and peer-reviewed publications in your report.</a:t>
            </a:r>
            <a:br>
              <a:rPr lang="en-US" sz="2000" i="1" dirty="0" smtClean="0"/>
            </a:br>
            <a:r>
              <a:rPr lang="en-US" sz="2000" i="1" dirty="0" smtClean="0"/>
              <a:t>While you might be tempted to use magazines or popular publications, the material is often thin and too simplistic for your report. 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2914" b="-42914"/>
          <a:stretch>
            <a:fillRect/>
          </a:stretch>
        </p:blipFill>
        <p:spPr>
          <a:xfrm>
            <a:off x="498474" y="2133600"/>
            <a:ext cx="7556313" cy="4144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multiple databases</a:t>
            </a:r>
            <a:endParaRPr lang="en-US" dirty="0"/>
          </a:p>
        </p:txBody>
      </p:sp>
      <p:pic>
        <p:nvPicPr>
          <p:cNvPr id="4" name="Content Placeholder 3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490" r="-13490"/>
          <a:stretch>
            <a:fillRect/>
          </a:stretch>
        </p:blipFill>
        <p:spPr>
          <a:xfrm>
            <a:off x="498475" y="1600200"/>
            <a:ext cx="755650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within the database</a:t>
            </a:r>
            <a:br>
              <a:rPr lang="en-US" dirty="0" smtClean="0"/>
            </a:br>
            <a:r>
              <a:rPr lang="en-US" sz="2000" i="1" dirty="0" smtClean="0"/>
              <a:t>Some databases show citations within the article</a:t>
            </a:r>
            <a:endParaRPr lang="en-US" i="1" dirty="0"/>
          </a:p>
        </p:txBody>
      </p:sp>
      <p:pic>
        <p:nvPicPr>
          <p:cNvPr id="7" name="Content Placeholder 6" descr="Picture 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110" r="-10110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Cited/Popular Articles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190" r="-14190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Purdue’s</a:t>
            </a:r>
            <a:r>
              <a:rPr lang="en-US" dirty="0" smtClean="0"/>
              <a:t> Library Website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040" r="-13040"/>
          <a:stretch>
            <a:fillRect/>
          </a:stretch>
        </p:blipFill>
        <p:spPr>
          <a:xfrm>
            <a:off x="498474" y="1219200"/>
            <a:ext cx="7556313" cy="4906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MegaSearch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/>
              <a:t>searches several databases at once</a:t>
            </a:r>
            <a:br>
              <a:rPr lang="en-US" sz="2000" i="1" dirty="0" smtClean="0"/>
            </a:br>
            <a:r>
              <a:rPr lang="en-US" sz="2000" i="1" dirty="0" smtClean="0"/>
              <a:t>will produce some full-text articles</a:t>
            </a:r>
            <a:br>
              <a:rPr lang="en-US" sz="2000" i="1" dirty="0" smtClean="0"/>
            </a:br>
            <a:r>
              <a:rPr lang="en-US" sz="2000" i="1" dirty="0" smtClean="0"/>
              <a:t>can connect directly to Purdue’s holdings, if available</a:t>
            </a:r>
            <a:br>
              <a:rPr lang="en-US" sz="2000" i="1" dirty="0" smtClean="0"/>
            </a:br>
            <a:endParaRPr lang="en-US" sz="2000" i="1" dirty="0"/>
          </a:p>
        </p:txBody>
      </p:sp>
      <p:pic>
        <p:nvPicPr>
          <p:cNvPr id="4" name="Content Placeholder 3" descr="Picture 9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6323" b="-46323"/>
          <a:stretch>
            <a:fillRect/>
          </a:stretch>
        </p:blipFill>
        <p:spPr>
          <a:xfrm>
            <a:off x="498474" y="1600200"/>
            <a:ext cx="7556313" cy="4144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WorldCat</a:t>
            </a:r>
            <a:r>
              <a:rPr lang="en-US" dirty="0" smtClean="0"/>
              <a:t> &amp; Library of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95400"/>
            <a:ext cx="7556313" cy="4830763"/>
          </a:xfrm>
        </p:spPr>
        <p:txBody>
          <a:bodyPr/>
          <a:lstStyle/>
          <a:p>
            <a:r>
              <a:rPr lang="en-US" i="1" dirty="0" smtClean="0"/>
              <a:t>Use </a:t>
            </a:r>
            <a:r>
              <a:rPr lang="en-US" i="1" dirty="0" err="1" smtClean="0"/>
              <a:t>Worldcat</a:t>
            </a:r>
            <a:r>
              <a:rPr lang="en-US" i="1" dirty="0" smtClean="0"/>
              <a:t> to find books in any library.</a:t>
            </a:r>
          </a:p>
          <a:p>
            <a:r>
              <a:rPr lang="en-US" i="1" dirty="0" smtClean="0"/>
              <a:t>Use </a:t>
            </a:r>
            <a:r>
              <a:rPr lang="en-US" i="1" dirty="0" err="1" smtClean="0"/>
              <a:t>loc.gov</a:t>
            </a:r>
            <a:r>
              <a:rPr lang="en-US" i="1" dirty="0" smtClean="0"/>
              <a:t> to find any books that have a loc number (like almost like books in print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19400"/>
            <a:ext cx="4040693" cy="34481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 (Interlibrary Loan)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Use ILL if your book or journal is not available in our library</a:t>
            </a:r>
          </a:p>
          <a:p>
            <a:r>
              <a:rPr lang="en-US" i="1" dirty="0" smtClean="0"/>
              <a:t>If it is a book chapter or journal article, ILL will email a </a:t>
            </a:r>
            <a:r>
              <a:rPr lang="en-US" i="1" dirty="0" err="1" smtClean="0"/>
              <a:t>pdf</a:t>
            </a:r>
            <a:r>
              <a:rPr lang="en-US" i="1" dirty="0" smtClean="0"/>
              <a:t> of the document to you.</a:t>
            </a:r>
          </a:p>
          <a:p>
            <a:r>
              <a:rPr lang="en-US" i="1" dirty="0" smtClean="0"/>
              <a:t>Turnaround is quicker than stated. In the “Request Needed by” section, choose 1-2 weeks rather than the default date.</a:t>
            </a:r>
          </a:p>
          <a:p>
            <a:endParaRPr lang="en-US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Interlibrary </a:t>
            </a:r>
            <a:r>
              <a:rPr lang="en-US" dirty="0" smtClean="0"/>
              <a:t>Loan page</a:t>
            </a:r>
            <a:endParaRPr lang="en-US" dirty="0"/>
          </a:p>
        </p:txBody>
      </p:sp>
      <p:pic>
        <p:nvPicPr>
          <p:cNvPr id="4" name="Content Placeholder 3" descr="Picture 1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58" r="-2358"/>
          <a:stretch>
            <a:fillRect/>
          </a:stretch>
        </p:blipFill>
        <p:spPr>
          <a:xfrm>
            <a:off x="498475" y="1066800"/>
            <a:ext cx="7556500" cy="50593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article databases for PW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7556313" cy="4373563"/>
          </a:xfrm>
        </p:spPr>
        <p:txBody>
          <a:bodyPr/>
          <a:lstStyle/>
          <a:p>
            <a:r>
              <a:rPr lang="en-US" dirty="0" smtClean="0"/>
              <a:t>Academic Search Premier</a:t>
            </a:r>
          </a:p>
          <a:p>
            <a:r>
              <a:rPr lang="en-US" dirty="0" smtClean="0"/>
              <a:t>ACM Digital Library</a:t>
            </a:r>
          </a:p>
          <a:p>
            <a:r>
              <a:rPr lang="en-US" dirty="0" smtClean="0"/>
              <a:t>IEEE </a:t>
            </a:r>
            <a:r>
              <a:rPr lang="en-US" dirty="0" err="1" smtClean="0"/>
              <a:t>Xplore</a:t>
            </a:r>
            <a:endParaRPr lang="en-US" dirty="0" smtClean="0"/>
          </a:p>
          <a:p>
            <a:r>
              <a:rPr lang="en-US" dirty="0" err="1" smtClean="0"/>
              <a:t>Omnifile</a:t>
            </a:r>
            <a:r>
              <a:rPr lang="en-US" dirty="0" smtClean="0"/>
              <a:t> Full Text Mega</a:t>
            </a:r>
          </a:p>
          <a:p>
            <a:r>
              <a:rPr lang="en-US" dirty="0" err="1" smtClean="0"/>
              <a:t>Proquest</a:t>
            </a:r>
            <a:r>
              <a:rPr lang="en-US" dirty="0" smtClean="0"/>
              <a:t> Research Library</a:t>
            </a:r>
          </a:p>
          <a:p>
            <a:r>
              <a:rPr lang="en-US" dirty="0" smtClean="0"/>
              <a:t>Safari Tech Books Online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Different databases have different search procedures.</a:t>
            </a:r>
          </a:p>
          <a:p>
            <a:r>
              <a:rPr lang="en-US" i="1" dirty="0" smtClean="0"/>
              <a:t>Most provide fields in which to search and/or use </a:t>
            </a:r>
            <a:r>
              <a:rPr lang="en-US" i="1" dirty="0" err="1" smtClean="0"/>
              <a:t>boolean</a:t>
            </a:r>
            <a:r>
              <a:rPr lang="en-US" i="1" dirty="0" smtClean="0"/>
              <a:t> terms/operators/stop words.</a:t>
            </a:r>
          </a:p>
          <a:p>
            <a:r>
              <a:rPr lang="en-US" i="1" dirty="0" smtClean="0"/>
              <a:t>Search terms are important: make sure you brainstorm lots of words and phrases relevant to your topic.</a:t>
            </a:r>
          </a:p>
          <a:p>
            <a:r>
              <a:rPr lang="en-US" i="1" dirty="0" smtClean="0"/>
              <a:t>Look through you’re the research you have for keywords, often listed under and article’s abstract.</a:t>
            </a:r>
          </a:p>
          <a:p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keywords example</a:t>
            </a:r>
            <a:endParaRPr lang="en-US" dirty="0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8456" r="-78456"/>
          <a:stretch>
            <a:fillRect/>
          </a:stretch>
        </p:blipFill>
        <p:spPr>
          <a:xfrm>
            <a:off x="498474" y="1600200"/>
            <a:ext cx="755631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123</TotalTime>
  <Words>334</Words>
  <Application>Microsoft Macintosh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Online Library Research</vt:lpstr>
      <vt:lpstr>Purdue’s Library Website</vt:lpstr>
      <vt:lpstr>MegaSearch searches several databases at once will produce some full-text articles can connect directly to Purdue’s holdings, if available </vt:lpstr>
      <vt:lpstr>WorldCat &amp; Library of Congress</vt:lpstr>
      <vt:lpstr>ILL (Interlibrary Loan)</vt:lpstr>
      <vt:lpstr>Interlibrary Loan page</vt:lpstr>
      <vt:lpstr>Useful article databases for PW</vt:lpstr>
      <vt:lpstr>Search Procedures</vt:lpstr>
      <vt:lpstr>Article keywords example</vt:lpstr>
      <vt:lpstr>Search terms example</vt:lpstr>
      <vt:lpstr> </vt:lpstr>
      <vt:lpstr>Operators</vt:lpstr>
      <vt:lpstr>Stop Words</vt:lpstr>
      <vt:lpstr>Sample Searches</vt:lpstr>
      <vt:lpstr>Limiting your search results </vt:lpstr>
      <vt:lpstr>Scholarly and Peer-Reviewed Publications Use scholarly and peer-reviewed publications in your report. While you might be tempted to use magazines or popular publications, the material is often thin and too simplistic for your report. </vt:lpstr>
      <vt:lpstr>Choosing multiple databases</vt:lpstr>
      <vt:lpstr>Citations within the database Some databases show citations within the article</vt:lpstr>
      <vt:lpstr>Most Cited/Popular Articles</vt:lpstr>
    </vt:vector>
  </TitlesOfParts>
  <Company>Purdue University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Library Research</dc:title>
  <dc:creator>Jennifer Bay</dc:creator>
  <cp:lastModifiedBy>Jennifer Bay</cp:lastModifiedBy>
  <cp:revision>15</cp:revision>
  <dcterms:created xsi:type="dcterms:W3CDTF">2008-09-04T15:45:12Z</dcterms:created>
  <dcterms:modified xsi:type="dcterms:W3CDTF">2008-09-04T16:09:41Z</dcterms:modified>
</cp:coreProperties>
</file>