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76" r:id="rId2"/>
    <p:sldId id="288" r:id="rId3"/>
    <p:sldId id="299" r:id="rId4"/>
    <p:sldId id="303" r:id="rId5"/>
    <p:sldId id="304" r:id="rId6"/>
    <p:sldId id="300" r:id="rId7"/>
    <p:sldId id="301" r:id="rId8"/>
    <p:sldId id="302" r:id="rId9"/>
    <p:sldId id="298" r:id="rId10"/>
    <p:sldId id="307" r:id="rId11"/>
    <p:sldId id="291" r:id="rId12"/>
    <p:sldId id="289" r:id="rId13"/>
    <p:sldId id="290" r:id="rId14"/>
    <p:sldId id="277" r:id="rId15"/>
    <p:sldId id="260" r:id="rId16"/>
    <p:sldId id="296" r:id="rId17"/>
    <p:sldId id="309" r:id="rId18"/>
    <p:sldId id="297" r:id="rId19"/>
    <p:sldId id="308" r:id="rId20"/>
    <p:sldId id="261" r:id="rId21"/>
    <p:sldId id="282" r:id="rId22"/>
    <p:sldId id="279" r:id="rId23"/>
    <p:sldId id="262" r:id="rId24"/>
    <p:sldId id="295" r:id="rId25"/>
    <p:sldId id="280" r:id="rId26"/>
    <p:sldId id="283" r:id="rId27"/>
    <p:sldId id="285" r:id="rId28"/>
    <p:sldId id="275" r:id="rId29"/>
    <p:sldId id="264" r:id="rId30"/>
    <p:sldId id="263" r:id="rId31"/>
    <p:sldId id="265" r:id="rId32"/>
    <p:sldId id="273" r:id="rId33"/>
    <p:sldId id="272" r:id="rId34"/>
    <p:sldId id="267" r:id="rId35"/>
    <p:sldId id="266" r:id="rId36"/>
    <p:sldId id="306"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CC3300"/>
    <a:srgbClr val="009999"/>
    <a:srgbClr val="FFCC00"/>
    <a:srgbClr val="FF3300"/>
    <a:srgbClr val="DCEE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0"/>
    <p:restoredTop sz="94660"/>
  </p:normalViewPr>
  <p:slideViewPr>
    <p:cSldViewPr>
      <p:cViewPr varScale="1">
        <p:scale>
          <a:sx n="131" d="100"/>
          <a:sy n="131" d="100"/>
        </p:scale>
        <p:origin x="858" y="126"/>
      </p:cViewPr>
      <p:guideLst>
        <p:guide orient="horz" pos="2160"/>
        <p:guide pos="2880"/>
      </p:guideLst>
    </p:cSldViewPr>
  </p:slideViewPr>
  <p:notesTextViewPr>
    <p:cViewPr>
      <p:scale>
        <a:sx n="100" d="100"/>
        <a:sy n="100" d="100"/>
      </p:scale>
      <p:origin x="0" y="0"/>
    </p:cViewPr>
  </p:notesTextViewPr>
  <p:notesViewPr>
    <p:cSldViewPr>
      <p:cViewPr varScale="1">
        <p:scale>
          <a:sx n="70" d="100"/>
          <a:sy n="70" d="100"/>
        </p:scale>
        <p:origin x="-19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886200" cy="457200"/>
          </a:xfrm>
          <a:prstGeom prst="rect">
            <a:avLst/>
          </a:prstGeom>
        </p:spPr>
        <p:txBody>
          <a:bodyPr vert="horz" lIns="91440" tIns="45720" rIns="91440" bIns="45720" rtlCol="0"/>
          <a:lstStyle>
            <a:lvl1pPr algn="l">
              <a:defRPr sz="1200">
                <a:latin typeface="Arial" pitchFamily="34" charset="0"/>
              </a:defRPr>
            </a:lvl1pPr>
          </a:lstStyle>
          <a:p>
            <a:pPr>
              <a:defRPr/>
            </a:pPr>
            <a:r>
              <a:rPr lang="en-US"/>
              <a:t>AGEC 640 -- Agricultural Development and Policy</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pPr>
              <a:defRPr/>
            </a:pPr>
            <a:r>
              <a:rPr lang="en-US"/>
              <a:t>Fall </a:t>
            </a:r>
            <a:r>
              <a:rPr lang="en-US" smtClean="0"/>
              <a:t>2009</a:t>
            </a: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pPr>
              <a:defRPr/>
            </a:pPr>
            <a:r>
              <a:rPr lang="en-US"/>
              <a:t>Will Masters &lt;wmasters@purdue.edu&gt;</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pPr>
              <a:defRPr/>
            </a:pPr>
            <a:fld id="{EE2CAC86-7005-4475-9878-5EA35A169243}" type="slidenum">
              <a:rPr lang="en-US"/>
              <a:pPr>
                <a:defRPr/>
              </a:pPr>
              <a:t>‹#›</a:t>
            </a:fld>
            <a:endParaRPr lang="en-US"/>
          </a:p>
        </p:txBody>
      </p:sp>
    </p:spTree>
    <p:extLst>
      <p:ext uri="{BB962C8B-B14F-4D97-AF65-F5344CB8AC3E}">
        <p14:creationId xmlns:p14="http://schemas.microsoft.com/office/powerpoint/2010/main" val="38147820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7B18895-7F52-44E7-AD40-EC64F67F58DF}" type="datetimeFigureOut">
              <a:rPr lang="en-US"/>
              <a:pPr>
                <a:defRPr/>
              </a:pPr>
              <a:t>8/23/2018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7D907AE-18F3-445F-B410-601F9775BBF9}" type="slidenum">
              <a:rPr lang="en-US"/>
              <a:pPr>
                <a:defRPr/>
              </a:pPr>
              <a:t>‹#›</a:t>
            </a:fld>
            <a:endParaRPr lang="en-US"/>
          </a:p>
        </p:txBody>
      </p:sp>
    </p:spTree>
    <p:extLst>
      <p:ext uri="{BB962C8B-B14F-4D97-AF65-F5344CB8AC3E}">
        <p14:creationId xmlns:p14="http://schemas.microsoft.com/office/powerpoint/2010/main" val="10696181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7D7650-F852-49F7-A315-3984B87C17EA}"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7D907AE-18F3-445F-B410-601F9775BBF9}"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7D907AE-18F3-445F-B410-601F9775BBF9}"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17D8DFB-6BE3-4FE7-93F3-E2D2D42F0415}" type="slidenum">
              <a:rPr lang="en-US"/>
              <a:pPr>
                <a:defRPr/>
              </a:pPr>
              <a:t>12</a:t>
            </a:fld>
            <a:endParaRPr lang="en-US"/>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2D72477-31B3-4117-B445-DD6234718528}" type="slidenum">
              <a:rPr lang="en-US"/>
              <a:pPr>
                <a:defRPr/>
              </a:pPr>
              <a:t>13</a:t>
            </a:fld>
            <a:endParaRPr lang="en-US"/>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305DDF-6011-4FF1-ADD2-DFD579B3CD75}" type="slidenum">
              <a:rPr lang="en-US" smtClean="0"/>
              <a:pPr fontAlgn="base">
                <a:spcBef>
                  <a:spcPct val="0"/>
                </a:spcBef>
                <a:spcAft>
                  <a:spcPct val="0"/>
                </a:spcAft>
                <a:defRPr/>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25077C-0142-4490-9038-56733F345166}" type="slidenum">
              <a:rPr lang="en-US" smtClean="0"/>
              <a:pPr fontAlgn="base">
                <a:spcBef>
                  <a:spcPct val="0"/>
                </a:spcBef>
                <a:spcAft>
                  <a:spcPct val="0"/>
                </a:spcAft>
                <a:defRPr/>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030BC0C-96B9-4EE9-A714-6707FC0B68B9}"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030BC0C-96B9-4EE9-A714-6707FC0B68B9}"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266D0E1-442B-4BD6-8370-05D256873933}"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51F8F5-5D0C-4661-A844-46A218204434}" type="slidenum">
              <a:rPr lang="en-US" smtClean="0"/>
              <a:pPr fontAlgn="base">
                <a:spcBef>
                  <a:spcPct val="0"/>
                </a:spcBef>
                <a:spcAft>
                  <a:spcPct val="0"/>
                </a:spcAft>
                <a:defRPr/>
              </a:pPr>
              <a:t>20</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7D907AE-18F3-445F-B410-601F9775BBF9}"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BA55ABEB-069F-42F3-B8A0-995274105B53}" type="slidenum">
              <a:rPr lang="en-US" smtClean="0"/>
              <a:pPr>
                <a:defRPr/>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92A6BB-51AD-4EBC-9033-C468F667B088}" type="slidenum">
              <a:rPr lang="en-US" smtClean="0"/>
              <a:pPr fontAlgn="base">
                <a:spcBef>
                  <a:spcPct val="0"/>
                </a:spcBef>
                <a:spcAft>
                  <a:spcPct val="0"/>
                </a:spcAft>
                <a:defRPr/>
              </a:pPr>
              <a:t>22</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B4EFABD-5E31-40CB-ABCC-1F36C7A9A277}" type="slidenum">
              <a:rPr lang="en-US" smtClean="0"/>
              <a:pPr fontAlgn="base">
                <a:spcBef>
                  <a:spcPct val="0"/>
                </a:spcBef>
                <a:spcAft>
                  <a:spcPct val="0"/>
                </a:spcAft>
                <a:defRPr/>
              </a:pPr>
              <a:t>23</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7D907AE-18F3-445F-B410-601F9775BBF9}" type="slidenum">
              <a:rPr lang="en-US" smtClean="0"/>
              <a:pPr>
                <a:defRPr/>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B8A0C9-B228-4076-87FF-3FB48DEF9C0D}" type="slidenum">
              <a:rPr lang="en-US" smtClean="0"/>
              <a:pPr fontAlgn="base">
                <a:spcBef>
                  <a:spcPct val="0"/>
                </a:spcBef>
                <a:spcAft>
                  <a:spcPct val="0"/>
                </a:spcAft>
                <a:defRPr/>
              </a:pPr>
              <a:t>25</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9201C637-AFF3-4486-889E-4FC16B0F9C13}" type="slidenum">
              <a:rPr lang="en-US" smtClean="0"/>
              <a:pPr>
                <a:defRPr/>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639A7E7B-4776-4DC6-BFE8-844028273A00}" type="slidenum">
              <a:rPr lang="en-US" smtClean="0"/>
              <a:pPr>
                <a:defRPr/>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693FE2-741D-444F-8E50-557CBBB9D9C2}" type="slidenum">
              <a:rPr lang="en-US" smtClean="0"/>
              <a:pPr fontAlgn="base">
                <a:spcBef>
                  <a:spcPct val="0"/>
                </a:spcBef>
                <a:spcAft>
                  <a:spcPct val="0"/>
                </a:spcAft>
                <a:defRPr/>
              </a:pPr>
              <a:t>28</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D70359-8AB8-4069-9DCD-EB2011CFBC7C}" type="slidenum">
              <a:rPr lang="en-US" smtClean="0"/>
              <a:pPr fontAlgn="base">
                <a:spcBef>
                  <a:spcPct val="0"/>
                </a:spcBef>
                <a:spcAft>
                  <a:spcPct val="0"/>
                </a:spcAft>
                <a:defRPr/>
              </a:pPr>
              <a:t>29</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3E3386-4021-4580-B3BB-22C06B8AC46F}" type="slidenum">
              <a:rPr lang="en-US" smtClean="0"/>
              <a:pPr fontAlgn="base">
                <a:spcBef>
                  <a:spcPct val="0"/>
                </a:spcBef>
                <a:spcAft>
                  <a:spcPct val="0"/>
                </a:spcAft>
                <a:defRPr/>
              </a:pPr>
              <a:t>30</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7D907AE-18F3-445F-B410-601F9775BBF9}"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2A5AAB-B996-4C1F-BA1A-DE5E1417564D}" type="slidenum">
              <a:rPr lang="en-US" smtClean="0"/>
              <a:pPr fontAlgn="base">
                <a:spcBef>
                  <a:spcPct val="0"/>
                </a:spcBef>
                <a:spcAft>
                  <a:spcPct val="0"/>
                </a:spcAft>
                <a:defRPr/>
              </a:pPr>
              <a:t>31</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FAC775-59E8-4774-8AEA-7A0CF8CC2C00}" type="slidenum">
              <a:rPr lang="en-US" smtClean="0"/>
              <a:pPr fontAlgn="base">
                <a:spcBef>
                  <a:spcPct val="0"/>
                </a:spcBef>
                <a:spcAft>
                  <a:spcPct val="0"/>
                </a:spcAft>
                <a:defRPr/>
              </a:pPr>
              <a:t>32</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D5595D-A05B-46F2-A679-F5DE2F85365C}" type="slidenum">
              <a:rPr lang="en-US" smtClean="0"/>
              <a:pPr fontAlgn="base">
                <a:spcBef>
                  <a:spcPct val="0"/>
                </a:spcBef>
                <a:spcAft>
                  <a:spcPct val="0"/>
                </a:spcAft>
                <a:defRPr/>
              </a:pPr>
              <a:t>33</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06F184D-DC78-4244-90A0-9274B525C58D}" type="slidenum">
              <a:rPr lang="en-US" smtClean="0"/>
              <a:pPr fontAlgn="base">
                <a:spcBef>
                  <a:spcPct val="0"/>
                </a:spcBef>
                <a:spcAft>
                  <a:spcPct val="0"/>
                </a:spcAft>
                <a:defRPr/>
              </a:pPr>
              <a:t>34</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A0427C-C9A6-44DD-9DD6-4035B5D8E7EA}" type="slidenum">
              <a:rPr lang="en-US" smtClean="0"/>
              <a:pPr fontAlgn="base">
                <a:spcBef>
                  <a:spcPct val="0"/>
                </a:spcBef>
                <a:spcAft>
                  <a:spcPct val="0"/>
                </a:spcAft>
                <a:defRPr/>
              </a:pPr>
              <a:t>35</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7D907AE-18F3-445F-B410-601F9775BBF9}" type="slidenum">
              <a:rPr lang="en-US" smtClean="0"/>
              <a:pPr>
                <a:defRPr/>
              </a:pPr>
              <a:t>36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7D907AE-18F3-445F-B410-601F9775BBF9}"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7D907AE-18F3-445F-B410-601F9775BBF9}"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7D907AE-18F3-445F-B410-601F9775BBF9}"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7D907AE-18F3-445F-B410-601F9775BBF9}"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7D907AE-18F3-445F-B410-601F9775BBF9}"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7D907AE-18F3-445F-B410-601F9775BBF9}"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2E20BEA-AC44-4EF5-BE89-91922742C1CD}" type="datetime1">
              <a:rPr lang="en-US" smtClean="0"/>
              <a:t>8/23/2018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89D0EE-E9EC-4B66-ACD4-1DAEA4C6957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1D9DD28-6206-4B8A-8BED-B846F5119DEA}" type="datetime1">
              <a:rPr lang="en-US" smtClean="0"/>
              <a:t>8/23/2018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5C4358-5372-477C-ACB2-D9355B97957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F43E501-C3FC-4EF6-97A9-B0632BB81F11}" type="datetime1">
              <a:rPr lang="en-US" smtClean="0"/>
              <a:t>8/23/2018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629105-25ED-447C-AC8C-523D103A9BA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87C1EA0-D755-48A7-B1DF-3EAE278D1A01}" type="datetime1">
              <a:rPr lang="en-US" smtClean="0"/>
              <a:t>8/23/2018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F2C4A48-21D3-4F22-997C-6546ADC99E2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5326344-8F55-4FC8-9B65-99ACD8742542}" type="datetime1">
              <a:rPr lang="en-US" smtClean="0"/>
              <a:t>8/23/2018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0F1026-CB32-41A3-95A2-58C9E299639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E49396F-AF92-418A-87DD-556E1F0AF513}" type="datetime1">
              <a:rPr lang="en-US" smtClean="0"/>
              <a:t>8/23/2018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DCC030F-DE8B-4743-A053-CB1A71C4F5A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447F1D7-03A5-4A59-9BC0-0C7A824B5BF3}" type="datetime1">
              <a:rPr lang="en-US" smtClean="0"/>
              <a:t>8/23/2018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F117BBC-C993-4AF5-B185-2BAE876A299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708B8BE-3ED9-46B9-A38B-D890F4D34A78}" type="datetime1">
              <a:rPr lang="en-US" smtClean="0"/>
              <a:t>8/23/2018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E23E21D-8D54-4A27-A197-234BFEC04AB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BBAA034-213D-444C-9DB9-FB80960D8669}" type="datetime1">
              <a:rPr lang="en-US" smtClean="0"/>
              <a:t>8/23/2018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E77FD67-B240-4AEA-A501-7B7F0C390C6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B23A740-03A4-416C-AE3B-B32BE961B2D4}" type="datetime1">
              <a:rPr lang="en-US" smtClean="0"/>
              <a:t>8/23/2018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9051559-EF7B-49A7-8E7B-1AA7F958745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8F4B9A7-CB73-447F-8266-47082F92A1AB}" type="datetime1">
              <a:rPr lang="en-US" smtClean="0"/>
              <a:t>8/23/2018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6CF4F37-BD8B-4FC9-B751-1B75B59603C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007A344-C098-4832-87EF-C691DCA5D9B5}" type="datetime1">
              <a:rPr lang="en-US" smtClean="0"/>
              <a:t>8/23/2018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B97A049-71F5-4180-99C9-9B7B617A0C2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economist.com/opinion/displaystory.cfm?story_id=1025042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ers.usda.gov/Publications/WRS0801/"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fao.org/worldfoodsituation/foodpricesindex/en/"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hyperlink" Target="http://www.nytimes.com/" TargetMode="External"/><Relationship Id="rId4" Type="http://schemas.openxmlformats.org/officeDocument/2006/relationships/image" Target="../media/image23.emf"/></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google.com/finance"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www.ers.usda.gov/Publications/WRS0801/"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2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2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worldbank.org/lsms"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9.emf"/><Relationship Id="rId4" Type="http://schemas.openxmlformats.org/officeDocument/2006/relationships/hyperlink" Target="http://www.agecon.purdue.edu/staff/shively/RMS.pdf"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imf.org/external/pubs/ft/weo/2010/update/02/index.ht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5080" y="1767840"/>
            <a:ext cx="9128760" cy="1270000"/>
          </a:xfrm>
        </p:spPr>
        <p:txBody>
          <a:bodyPr/>
          <a:lstStyle/>
          <a:p>
            <a:pPr algn="l" eaLnBrk="1" hangingPunct="1"/>
            <a:r>
              <a:rPr lang="en-US" sz="3600" b="1" dirty="0" smtClean="0"/>
              <a:t>Some context for the semester ahead:</a:t>
            </a:r>
            <a:br>
              <a:rPr lang="en-US" sz="3600" b="1" dirty="0" smtClean="0"/>
            </a:br>
            <a:r>
              <a:rPr lang="en-US" sz="3600" b="1" dirty="0" smtClean="0"/>
              <a:t>The world food and financial crisis of 2007-09</a:t>
            </a:r>
            <a:endParaRPr lang="en-US" sz="3600" dirty="0" smtClean="0"/>
          </a:p>
        </p:txBody>
      </p:sp>
      <p:pic>
        <p:nvPicPr>
          <p:cNvPr id="2051" name="Picture 4">
            <a:hlinkClick r:id="rId3"/>
          </p:cNvPr>
          <p:cNvPicPr>
            <a:picLocks noChangeAspect="1" noChangeArrowheads="1"/>
          </p:cNvPicPr>
          <p:nvPr/>
        </p:nvPicPr>
        <p:blipFill>
          <a:blip r:embed="rId4" cstate="print"/>
          <a:srcRect/>
          <a:stretch>
            <a:fillRect/>
          </a:stretch>
        </p:blipFill>
        <p:spPr bwMode="auto">
          <a:xfrm>
            <a:off x="3276600" y="3048000"/>
            <a:ext cx="2133600" cy="2805958"/>
          </a:xfrm>
          <a:prstGeom prst="rect">
            <a:avLst/>
          </a:prstGeom>
          <a:noFill/>
          <a:ln w="9525">
            <a:noFill/>
            <a:miter lim="800000"/>
            <a:headEnd/>
            <a:tailEnd/>
          </a:ln>
        </p:spPr>
      </p:pic>
      <p:sp>
        <p:nvSpPr>
          <p:cNvPr id="5" name="Rectangle 2"/>
          <p:cNvSpPr txBox="1">
            <a:spLocks noChangeArrowheads="1"/>
          </p:cNvSpPr>
          <p:nvPr/>
        </p:nvSpPr>
        <p:spPr bwMode="auto">
          <a:xfrm>
            <a:off x="152400" y="0"/>
            <a:ext cx="8839200" cy="1828800"/>
          </a:xfrm>
          <a:prstGeom prst="rect">
            <a:avLst/>
          </a:prstGeom>
          <a:noFill/>
          <a:ln w="9525">
            <a:noFill/>
            <a:miter lim="800000"/>
            <a:headEnd/>
            <a:tailEnd/>
          </a:ln>
        </p:spPr>
        <p:txBody>
          <a:bodyPr anchor="ctr"/>
          <a:lstStyle/>
          <a:p>
            <a:pPr>
              <a:defRPr/>
            </a:pPr>
            <a:r>
              <a:rPr lang="en-US" sz="3600" dirty="0">
                <a:latin typeface="+mj-lt"/>
                <a:ea typeface="+mj-ea"/>
                <a:cs typeface="+mj-cs"/>
              </a:rPr>
              <a:t>AGEC 640</a:t>
            </a:r>
            <a:br>
              <a:rPr lang="en-US" sz="3600" dirty="0">
                <a:latin typeface="+mj-lt"/>
                <a:ea typeface="+mj-ea"/>
                <a:cs typeface="+mj-cs"/>
              </a:rPr>
            </a:br>
            <a:r>
              <a:rPr lang="en-US" sz="3600" dirty="0">
                <a:latin typeface="+mj-lt"/>
                <a:ea typeface="+mj-ea"/>
                <a:cs typeface="+mj-cs"/>
              </a:rPr>
              <a:t>Agricultural Development and Policy</a:t>
            </a:r>
            <a:br>
              <a:rPr lang="en-US" sz="3600" dirty="0">
                <a:latin typeface="+mj-lt"/>
                <a:ea typeface="+mj-ea"/>
                <a:cs typeface="+mj-cs"/>
              </a:rPr>
            </a:br>
            <a:r>
              <a:rPr lang="en-US" sz="2400" dirty="0" smtClean="0">
                <a:latin typeface="+mj-lt"/>
                <a:ea typeface="+mj-ea"/>
                <a:cs typeface="+mj-cs"/>
              </a:rPr>
              <a:t>Thursday, </a:t>
            </a:r>
            <a:r>
              <a:rPr lang="en-US" sz="2400" dirty="0">
                <a:latin typeface="+mj-lt"/>
                <a:ea typeface="+mj-ea"/>
                <a:cs typeface="+mj-cs"/>
              </a:rPr>
              <a:t>August </a:t>
            </a:r>
            <a:r>
              <a:rPr lang="en-US" sz="2400" dirty="0" smtClean="0">
                <a:latin typeface="+mj-lt"/>
                <a:ea typeface="+mj-ea"/>
                <a:cs typeface="+mj-cs"/>
              </a:rPr>
              <a:t>23, 2018</a:t>
            </a:r>
            <a:endParaRPr lang="en-US" sz="2400" dirty="0">
              <a:latin typeface="+mj-lt"/>
              <a:ea typeface="+mj-ea"/>
              <a:cs typeface="+mj-cs"/>
            </a:endParaRPr>
          </a:p>
        </p:txBody>
      </p:sp>
      <p:sp>
        <p:nvSpPr>
          <p:cNvPr id="6" name="Title 1"/>
          <p:cNvSpPr txBox="1">
            <a:spLocks/>
          </p:cNvSpPr>
          <p:nvPr/>
        </p:nvSpPr>
        <p:spPr bwMode="auto">
          <a:xfrm>
            <a:off x="5486400" y="4800600"/>
            <a:ext cx="762000" cy="784225"/>
          </a:xfrm>
          <a:prstGeom prst="rect">
            <a:avLst/>
          </a:prstGeom>
          <a:noFill/>
          <a:ln w="9525">
            <a:noFill/>
            <a:miter lim="800000"/>
            <a:headEnd/>
            <a:tailEnd/>
          </a:ln>
        </p:spPr>
        <p:txBody>
          <a:bodyPr anchor="ctr"/>
          <a:lstStyle/>
          <a:p>
            <a:pPr>
              <a:defRPr/>
            </a:pPr>
            <a:r>
              <a:rPr lang="en-US" sz="5400" b="1">
                <a:latin typeface="+mj-lt"/>
                <a:ea typeface="+mj-ea"/>
                <a:cs typeface="+mj-cs"/>
              </a:rPr>
              <a:t>?</a:t>
            </a:r>
          </a:p>
        </p:txBody>
      </p:sp>
      <p:sp>
        <p:nvSpPr>
          <p:cNvPr id="7" name="Rectangle 6"/>
          <p:cNvSpPr/>
          <p:nvPr/>
        </p:nvSpPr>
        <p:spPr>
          <a:xfrm>
            <a:off x="139700" y="6172200"/>
            <a:ext cx="8839200" cy="523220"/>
          </a:xfrm>
          <a:prstGeom prst="rect">
            <a:avLst/>
          </a:prstGeom>
        </p:spPr>
        <p:txBody>
          <a:bodyPr wrap="square">
            <a:spAutoFit/>
          </a:bodyPr>
          <a:lstStyle/>
          <a:p>
            <a:r>
              <a:rPr lang="en-US" sz="2800" kern="0" dirty="0" smtClean="0">
                <a:solidFill>
                  <a:schemeClr val="tx2">
                    <a:lumMod val="75000"/>
                  </a:schemeClr>
                </a:solidFill>
              </a:rPr>
              <a:t>Our goal for today: much data, a few hypotheses</a:t>
            </a:r>
            <a:endParaRPr lang="en-US" sz="2800" dirty="0">
              <a:solidFill>
                <a:schemeClr val="tx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cstate="print"/>
          <a:srcRect/>
          <a:stretch>
            <a:fillRect/>
          </a:stretch>
        </p:blipFill>
        <p:spPr bwMode="auto">
          <a:xfrm>
            <a:off x="1828800" y="762000"/>
            <a:ext cx="5486400" cy="5424183"/>
          </a:xfrm>
          <a:prstGeom prst="rect">
            <a:avLst/>
          </a:prstGeom>
          <a:noFill/>
          <a:ln w="9525">
            <a:noFill/>
            <a:miter lim="800000"/>
            <a:headEnd/>
            <a:tailEnd/>
          </a:ln>
        </p:spPr>
      </p:pic>
      <p:sp>
        <p:nvSpPr>
          <p:cNvPr id="2" name="Title 1"/>
          <p:cNvSpPr>
            <a:spLocks noGrp="1"/>
          </p:cNvSpPr>
          <p:nvPr>
            <p:ph type="title"/>
          </p:nvPr>
        </p:nvSpPr>
        <p:spPr>
          <a:xfrm>
            <a:off x="457200" y="152400"/>
            <a:ext cx="8229600" cy="914400"/>
          </a:xfrm>
        </p:spPr>
        <p:txBody>
          <a:bodyPr/>
          <a:lstStyle/>
          <a:p>
            <a:pPr>
              <a:lnSpc>
                <a:spcPct val="80000"/>
              </a:lnSpc>
            </a:pPr>
            <a:r>
              <a:rPr lang="en-US" sz="4000" dirty="0" smtClean="0"/>
              <a:t>…and remember we are all connected</a:t>
            </a:r>
            <a:endParaRPr lang="en-US" sz="4000" dirty="0"/>
          </a:p>
        </p:txBody>
      </p:sp>
      <p:sp>
        <p:nvSpPr>
          <p:cNvPr id="5" name="TextBox 4"/>
          <p:cNvSpPr txBox="1"/>
          <p:nvPr/>
        </p:nvSpPr>
        <p:spPr>
          <a:xfrm>
            <a:off x="838200" y="6211669"/>
            <a:ext cx="8077200" cy="369332"/>
          </a:xfrm>
          <a:prstGeom prst="rect">
            <a:avLst/>
          </a:prstGeom>
          <a:noFill/>
        </p:spPr>
        <p:txBody>
          <a:bodyPr wrap="square" rtlCol="0">
            <a:spAutoFit/>
          </a:bodyPr>
          <a:lstStyle/>
          <a:p>
            <a:r>
              <a:rPr lang="en-US" dirty="0" smtClean="0"/>
              <a:t>Source: NY Times “Europe’s Web of Debt” (May 1, 2010)</a:t>
            </a:r>
            <a:endParaRPr lang="en-US" dirty="0"/>
          </a:p>
        </p:txBody>
      </p:sp>
      <p:sp>
        <p:nvSpPr>
          <p:cNvPr id="3" name="Slide Number Placeholder 2"/>
          <p:cNvSpPr>
            <a:spLocks noGrp="1"/>
          </p:cNvSpPr>
          <p:nvPr>
            <p:ph type="sldNum" sz="quarter" idx="12"/>
          </p:nvPr>
        </p:nvSpPr>
        <p:spPr/>
        <p:txBody>
          <a:bodyPr/>
          <a:lstStyle/>
          <a:p>
            <a:pPr>
              <a:defRPr/>
            </a:pPr>
            <a:fld id="{9F2C4A48-21D3-4F22-997C-6546ADC99E22}"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914400"/>
          </a:xfrm>
        </p:spPr>
        <p:txBody>
          <a:bodyPr/>
          <a:lstStyle/>
          <a:p>
            <a:r>
              <a:rPr lang="en-US" smtClean="0"/>
              <a:t>Looking within the food price crisis</a:t>
            </a:r>
            <a:endParaRPr lang="en-US"/>
          </a:p>
        </p:txBody>
      </p:sp>
      <p:pic>
        <p:nvPicPr>
          <p:cNvPr id="65538" name="Picture 2"/>
          <p:cNvPicPr>
            <a:picLocks noChangeAspect="1" noChangeArrowheads="1"/>
          </p:cNvPicPr>
          <p:nvPr/>
        </p:nvPicPr>
        <p:blipFill>
          <a:blip r:embed="rId3" cstate="print"/>
          <a:srcRect/>
          <a:stretch>
            <a:fillRect/>
          </a:stretch>
        </p:blipFill>
        <p:spPr bwMode="auto">
          <a:xfrm>
            <a:off x="769862" y="1069390"/>
            <a:ext cx="7299476" cy="5410200"/>
          </a:xfrm>
          <a:prstGeom prst="rect">
            <a:avLst/>
          </a:prstGeom>
          <a:noFill/>
          <a:ln w="9525">
            <a:noFill/>
            <a:miter lim="800000"/>
            <a:headEnd/>
            <a:tailEnd/>
          </a:ln>
        </p:spPr>
      </p:pic>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t>Reprinted from P.C. Abbott (2009), </a:t>
            </a:r>
            <a:r>
              <a:rPr lang="en-US" sz="1600" dirty="0"/>
              <a:t>Development Dimensions of High Food </a:t>
            </a:r>
            <a:r>
              <a:rPr lang="en-US" sz="1600" dirty="0" smtClean="0"/>
              <a:t>Prices.  Paris: OECD.</a:t>
            </a:r>
            <a:endParaRPr lang="en-US" sz="1600" dirty="0"/>
          </a:p>
        </p:txBody>
      </p:sp>
      <p:cxnSp>
        <p:nvCxnSpPr>
          <p:cNvPr id="9" name="Straight Connector 8"/>
          <p:cNvCxnSpPr/>
          <p:nvPr/>
        </p:nvCxnSpPr>
        <p:spPr>
          <a:xfrm rot="5400000">
            <a:off x="1525821" y="5027379"/>
            <a:ext cx="605958" cy="15240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524000" y="5334000"/>
            <a:ext cx="3048000" cy="307777"/>
          </a:xfrm>
          <a:prstGeom prst="rect">
            <a:avLst/>
          </a:prstGeom>
          <a:noFill/>
        </p:spPr>
        <p:txBody>
          <a:bodyPr wrap="square" rtlCol="0">
            <a:spAutoFit/>
          </a:bodyPr>
          <a:lstStyle/>
          <a:p>
            <a:pPr algn="r"/>
            <a:r>
              <a:rPr lang="en-US" sz="1400" dirty="0" smtClean="0">
                <a:solidFill>
                  <a:srgbClr val="C00000"/>
                </a:solidFill>
              </a:rPr>
              <a:t>Note typical spike-and-valley pattern</a:t>
            </a:r>
            <a:endParaRPr lang="en-US" sz="1400" dirty="0">
              <a:solidFill>
                <a:srgbClr val="C00000"/>
              </a:solidFill>
            </a:endParaRPr>
          </a:p>
        </p:txBody>
      </p:sp>
      <p:cxnSp>
        <p:nvCxnSpPr>
          <p:cNvPr id="27" name="Straight Connector 26"/>
          <p:cNvCxnSpPr/>
          <p:nvPr/>
        </p:nvCxnSpPr>
        <p:spPr>
          <a:xfrm flipH="1">
            <a:off x="6019800" y="2133600"/>
            <a:ext cx="1143000" cy="1055728"/>
          </a:xfrm>
          <a:prstGeom prst="line">
            <a:avLst/>
          </a:prstGeom>
          <a:ln w="25400">
            <a:solidFill>
              <a:schemeClr val="tx2">
                <a:lumMod val="60000"/>
                <a:lumOff val="4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6667500" y="4838700"/>
            <a:ext cx="609600" cy="22860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6400800" y="5181600"/>
            <a:ext cx="1676400" cy="523220"/>
          </a:xfrm>
          <a:prstGeom prst="rect">
            <a:avLst/>
          </a:prstGeom>
          <a:noFill/>
        </p:spPr>
        <p:txBody>
          <a:bodyPr wrap="square" rtlCol="0">
            <a:spAutoFit/>
          </a:bodyPr>
          <a:lstStyle/>
          <a:p>
            <a:r>
              <a:rPr lang="en-US" sz="1400" dirty="0" smtClean="0">
                <a:solidFill>
                  <a:schemeClr val="tx1">
                    <a:lumMod val="85000"/>
                    <a:lumOff val="15000"/>
                  </a:schemeClr>
                </a:solidFill>
              </a:rPr>
              <a:t>Other crops rose/fell in sync</a:t>
            </a:r>
            <a:endParaRPr lang="en-US" sz="1400" dirty="0">
              <a:solidFill>
                <a:schemeClr val="tx1">
                  <a:lumMod val="85000"/>
                  <a:lumOff val="15000"/>
                </a:schemeClr>
              </a:solidFill>
            </a:endParaRPr>
          </a:p>
        </p:txBody>
      </p:sp>
      <p:sp>
        <p:nvSpPr>
          <p:cNvPr id="4" name="TextBox 3"/>
          <p:cNvSpPr txBox="1"/>
          <p:nvPr/>
        </p:nvSpPr>
        <p:spPr>
          <a:xfrm>
            <a:off x="5486400" y="5926371"/>
            <a:ext cx="3352800" cy="307777"/>
          </a:xfrm>
          <a:prstGeom prst="rect">
            <a:avLst/>
          </a:prstGeom>
          <a:solidFill>
            <a:schemeClr val="bg1"/>
          </a:solidFill>
          <a:ln>
            <a:solidFill>
              <a:schemeClr val="accent1">
                <a:shade val="50000"/>
              </a:schemeClr>
            </a:solidFill>
          </a:ln>
        </p:spPr>
        <p:txBody>
          <a:bodyPr wrap="square" rtlCol="0">
            <a:spAutoFit/>
          </a:bodyPr>
          <a:lstStyle/>
          <a:p>
            <a:r>
              <a:rPr lang="en-US" sz="1400" dirty="0" smtClean="0"/>
              <a:t>…</a:t>
            </a:r>
            <a:r>
              <a:rPr lang="en-US" sz="1400" dirty="0" smtClean="0"/>
              <a:t>we’ll return </a:t>
            </a:r>
            <a:r>
              <a:rPr lang="en-US" sz="1400" dirty="0" smtClean="0"/>
              <a:t>this later </a:t>
            </a:r>
            <a:r>
              <a:rPr lang="en-US" sz="1400" dirty="0" smtClean="0"/>
              <a:t>in the semester</a:t>
            </a:r>
            <a:endParaRPr lang="en-US" sz="1400" dirty="0"/>
          </a:p>
        </p:txBody>
      </p:sp>
      <p:sp>
        <p:nvSpPr>
          <p:cNvPr id="8" name="Slide Number Placeholder 7"/>
          <p:cNvSpPr>
            <a:spLocks noGrp="1"/>
          </p:cNvSpPr>
          <p:nvPr>
            <p:ph type="sldNum" sz="quarter" idx="12"/>
          </p:nvPr>
        </p:nvSpPr>
        <p:spPr>
          <a:xfrm>
            <a:off x="7010400" y="6492875"/>
            <a:ext cx="2133600" cy="365125"/>
          </a:xfrm>
        </p:spPr>
        <p:txBody>
          <a:bodyPr/>
          <a:lstStyle/>
          <a:p>
            <a:pPr>
              <a:defRPr/>
            </a:pPr>
            <a:fld id="{9F2C4A48-21D3-4F22-997C-6546ADC99E22}" type="slidenum">
              <a:rPr lang="en-US" smtClean="0"/>
              <a:pPr>
                <a:defRPr/>
              </a:pPr>
              <a:t>11</a:t>
            </a:fld>
            <a:endParaRPr lang="en-US" dirty="0"/>
          </a:p>
        </p:txBody>
      </p:sp>
      <p:sp>
        <p:nvSpPr>
          <p:cNvPr id="3" name="Oval 2"/>
          <p:cNvSpPr/>
          <p:nvPr/>
        </p:nvSpPr>
        <p:spPr>
          <a:xfrm>
            <a:off x="4572000" y="3038475"/>
            <a:ext cx="1676400" cy="916221"/>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4572000" y="3189328"/>
            <a:ext cx="1676400" cy="738664"/>
          </a:xfrm>
          <a:prstGeom prst="rect">
            <a:avLst/>
          </a:prstGeom>
          <a:noFill/>
        </p:spPr>
        <p:txBody>
          <a:bodyPr wrap="square" rtlCol="0">
            <a:spAutoFit/>
          </a:bodyPr>
          <a:lstStyle/>
          <a:p>
            <a:pPr algn="ctr"/>
            <a:r>
              <a:rPr lang="en-US" sz="1400" dirty="0" smtClean="0">
                <a:solidFill>
                  <a:schemeClr val="bg1"/>
                </a:solidFill>
              </a:rPr>
              <a:t>Rice rose first and spiked </a:t>
            </a:r>
            <a:r>
              <a:rPr lang="en-US" sz="1400" dirty="0" smtClean="0">
                <a:solidFill>
                  <a:schemeClr val="bg1"/>
                </a:solidFill>
              </a:rPr>
              <a:t>highest.</a:t>
            </a:r>
            <a:br>
              <a:rPr lang="en-US" sz="1400" dirty="0" smtClean="0">
                <a:solidFill>
                  <a:schemeClr val="bg1"/>
                </a:solidFill>
              </a:rPr>
            </a:br>
            <a:r>
              <a:rPr lang="en-US" sz="1400" dirty="0" smtClean="0">
                <a:solidFill>
                  <a:schemeClr val="bg1"/>
                </a:solidFill>
              </a:rPr>
              <a:t>Why?</a:t>
            </a:r>
            <a:endParaRPr lang="en-US" sz="1400" dirty="0">
              <a:solidFill>
                <a:schemeClr val="bg1"/>
              </a:solidFill>
            </a:endParaRPr>
          </a:p>
        </p:txBody>
      </p:sp>
      <p:cxnSp>
        <p:nvCxnSpPr>
          <p:cNvPr id="17" name="Straight Connector 16"/>
          <p:cNvCxnSpPr>
            <a:endCxn id="3" idx="4"/>
          </p:cNvCxnSpPr>
          <p:nvPr/>
        </p:nvCxnSpPr>
        <p:spPr>
          <a:xfrm flipH="1" flipV="1">
            <a:off x="5410200" y="3954696"/>
            <a:ext cx="304800" cy="1958390"/>
          </a:xfrm>
          <a:prstGeom prst="line">
            <a:avLst/>
          </a:prstGeom>
          <a:ln w="25400">
            <a:solidFill>
              <a:schemeClr val="tx2">
                <a:lumMod val="60000"/>
                <a:lumOff val="40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 presetClass="entr" presetSubtype="0"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1"/>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40"/>
                                        </p:tgtEl>
                                        <p:attrNameLst>
                                          <p:attrName>style.visibility</p:attrName>
                                        </p:attrNameLst>
                                      </p:cBhvr>
                                      <p:to>
                                        <p:strVal val="visible"/>
                                      </p:to>
                                    </p:set>
                                  </p:childTnLst>
                                </p:cTn>
                              </p:par>
                              <p:par>
                                <p:cTn id="26" presetID="10"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1" grpId="0"/>
      <p:bldP spid="4" grpId="0" animBg="1"/>
      <p:bldP spid="3" grpId="0" animBg="1"/>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228600"/>
            <a:ext cx="9144000" cy="685800"/>
          </a:xfrm>
        </p:spPr>
        <p:txBody>
          <a:bodyPr/>
          <a:lstStyle/>
          <a:p>
            <a:pPr>
              <a:lnSpc>
                <a:spcPct val="80000"/>
              </a:lnSpc>
            </a:pPr>
            <a:r>
              <a:rPr lang="en-US" smtClean="0"/>
              <a:t>A pre-history of the current crisis</a:t>
            </a:r>
          </a:p>
        </p:txBody>
      </p:sp>
      <p:sp>
        <p:nvSpPr>
          <p:cNvPr id="4099" name="Rectangle 4"/>
          <p:cNvSpPr>
            <a:spLocks noChangeArrowheads="1"/>
          </p:cNvSpPr>
          <p:nvPr/>
        </p:nvSpPr>
        <p:spPr bwMode="auto">
          <a:xfrm>
            <a:off x="304800" y="5984875"/>
            <a:ext cx="8839200" cy="873125"/>
          </a:xfrm>
          <a:prstGeom prst="rect">
            <a:avLst/>
          </a:prstGeom>
          <a:noFill/>
          <a:ln w="9525">
            <a:noFill/>
            <a:miter lim="800000"/>
            <a:headEnd/>
            <a:tailEnd/>
          </a:ln>
        </p:spPr>
        <p:txBody>
          <a:bodyPr>
            <a:spAutoFit/>
          </a:bodyPr>
          <a:lstStyle/>
          <a:p>
            <a:pPr>
              <a:lnSpc>
                <a:spcPct val="80000"/>
              </a:lnSpc>
            </a:pPr>
            <a:r>
              <a:rPr lang="en-US" sz="1600">
                <a:latin typeface="Arial Narrow" pitchFamily="34" charset="0"/>
              </a:rPr>
              <a:t>Source:  K. Anderson (2006), “Reducing Distortions to Agricultural Incentives: Progress, Pitfalls and Prospects.”  &lt;www.worldbank.org/agdistortions&gt;.  Data shown are an index of export prices in US dollars for all major traded agricultural products, deflated by the MUV index which is the unit value of manufactures exported from France, Germany, Japan, UK and US, with weights based on those countries’ exports to developing countries.</a:t>
            </a:r>
          </a:p>
        </p:txBody>
      </p:sp>
      <p:pic>
        <p:nvPicPr>
          <p:cNvPr id="4100" name="Picture 6"/>
          <p:cNvPicPr>
            <a:picLocks noChangeAspect="1" noChangeArrowheads="1"/>
          </p:cNvPicPr>
          <p:nvPr/>
        </p:nvPicPr>
        <p:blipFill>
          <a:blip r:embed="rId3" cstate="print"/>
          <a:srcRect/>
          <a:stretch>
            <a:fillRect/>
          </a:stretch>
        </p:blipFill>
        <p:spPr bwMode="auto">
          <a:xfrm>
            <a:off x="838200" y="838200"/>
            <a:ext cx="7486650" cy="5010150"/>
          </a:xfrm>
          <a:prstGeom prst="rect">
            <a:avLst/>
          </a:prstGeom>
          <a:noFill/>
          <a:ln w="9525">
            <a:noFill/>
            <a:miter lim="800000"/>
            <a:headEnd/>
            <a:tailEnd/>
          </a:ln>
        </p:spPr>
      </p:pic>
      <p:sp>
        <p:nvSpPr>
          <p:cNvPr id="4101" name="Text Box 7"/>
          <p:cNvSpPr txBox="1">
            <a:spLocks noChangeArrowheads="1"/>
          </p:cNvSpPr>
          <p:nvPr/>
        </p:nvSpPr>
        <p:spPr bwMode="auto">
          <a:xfrm>
            <a:off x="685800" y="914400"/>
            <a:ext cx="7848600" cy="338138"/>
          </a:xfrm>
          <a:prstGeom prst="rect">
            <a:avLst/>
          </a:prstGeom>
          <a:solidFill>
            <a:schemeClr val="bg1"/>
          </a:solidFill>
          <a:ln w="9525">
            <a:noFill/>
            <a:miter lim="800000"/>
            <a:headEnd/>
            <a:tailEnd/>
          </a:ln>
        </p:spPr>
        <p:txBody>
          <a:bodyPr>
            <a:spAutoFit/>
          </a:bodyPr>
          <a:lstStyle/>
          <a:p>
            <a:pPr>
              <a:lnSpc>
                <a:spcPct val="80000"/>
              </a:lnSpc>
              <a:spcBef>
                <a:spcPct val="50000"/>
              </a:spcBef>
            </a:pPr>
            <a:r>
              <a:rPr lang="en-US" sz="2000"/>
              <a:t>Index of real international food prices, 1900 to 2005 (1977-79 =100)</a:t>
            </a:r>
          </a:p>
        </p:txBody>
      </p:sp>
      <p:cxnSp>
        <p:nvCxnSpPr>
          <p:cNvPr id="6" name="Straight Connector 5"/>
          <p:cNvCxnSpPr/>
          <p:nvPr/>
        </p:nvCxnSpPr>
        <p:spPr>
          <a:xfrm rot="10800000" flipV="1">
            <a:off x="2514600" y="5257800"/>
            <a:ext cx="990600" cy="761999"/>
          </a:xfrm>
          <a:prstGeom prst="line">
            <a:avLst/>
          </a:prstGeom>
          <a:ln w="2540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505200" y="5029200"/>
            <a:ext cx="3886200" cy="307777"/>
          </a:xfrm>
          <a:prstGeom prst="rect">
            <a:avLst/>
          </a:prstGeom>
          <a:noFill/>
        </p:spPr>
        <p:txBody>
          <a:bodyPr wrap="square" rtlCol="0">
            <a:spAutoFit/>
          </a:bodyPr>
          <a:lstStyle/>
          <a:p>
            <a:r>
              <a:rPr lang="en-US" sz="1400" dirty="0" smtClean="0">
                <a:solidFill>
                  <a:srgbClr val="C00000"/>
                </a:solidFill>
              </a:rPr>
              <a:t>In 2006, no sign yet of the 2007-08 price rise</a:t>
            </a:r>
            <a:endParaRPr lang="en-US" sz="1400" dirty="0">
              <a:solidFill>
                <a:srgbClr val="C00000"/>
              </a:solidFill>
            </a:endParaRPr>
          </a:p>
        </p:txBody>
      </p:sp>
      <p:sp>
        <p:nvSpPr>
          <p:cNvPr id="2" name="Slide Number Placeholder 1"/>
          <p:cNvSpPr>
            <a:spLocks noGrp="1"/>
          </p:cNvSpPr>
          <p:nvPr>
            <p:ph type="sldNum" sz="quarter" idx="12"/>
          </p:nvPr>
        </p:nvSpPr>
        <p:spPr>
          <a:xfrm>
            <a:off x="7010400" y="6492875"/>
            <a:ext cx="2133600" cy="365125"/>
          </a:xfrm>
        </p:spPr>
        <p:txBody>
          <a:bodyPr/>
          <a:lstStyle/>
          <a:p>
            <a:pPr>
              <a:defRPr/>
            </a:pPr>
            <a:fld id="{9F2C4A48-21D3-4F22-997C-6546ADC99E22}" type="slidenum">
              <a:rPr lang="en-US" smtClean="0"/>
              <a:pPr>
                <a:defRPr/>
              </a:pPr>
              <a:t>12</a:t>
            </a:fld>
            <a:endParaRPr lang="en-US"/>
          </a:p>
        </p:txBody>
      </p:sp>
      <p:cxnSp>
        <p:nvCxnSpPr>
          <p:cNvPr id="9" name="Straight Connector 8"/>
          <p:cNvCxnSpPr/>
          <p:nvPr/>
        </p:nvCxnSpPr>
        <p:spPr>
          <a:xfrm flipH="1">
            <a:off x="7162800" y="4953000"/>
            <a:ext cx="914400" cy="230088"/>
          </a:xfrm>
          <a:prstGeom prst="line">
            <a:avLst/>
          </a:prstGeom>
          <a:ln w="2540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228600"/>
            <a:ext cx="9144000" cy="685800"/>
          </a:xfrm>
        </p:spPr>
        <p:txBody>
          <a:bodyPr/>
          <a:lstStyle/>
          <a:p>
            <a:pPr>
              <a:lnSpc>
                <a:spcPct val="80000"/>
              </a:lnSpc>
            </a:pPr>
            <a:r>
              <a:rPr lang="en-US" smtClean="0"/>
              <a:t>A pre-history of the current crisis</a:t>
            </a:r>
          </a:p>
        </p:txBody>
      </p:sp>
      <p:sp>
        <p:nvSpPr>
          <p:cNvPr id="5123" name="Rectangle 4"/>
          <p:cNvSpPr>
            <a:spLocks noChangeArrowheads="1"/>
          </p:cNvSpPr>
          <p:nvPr/>
        </p:nvSpPr>
        <p:spPr bwMode="auto">
          <a:xfrm>
            <a:off x="304800" y="5984875"/>
            <a:ext cx="8839200" cy="873125"/>
          </a:xfrm>
          <a:prstGeom prst="rect">
            <a:avLst/>
          </a:prstGeom>
          <a:noFill/>
          <a:ln w="9525">
            <a:noFill/>
            <a:miter lim="800000"/>
            <a:headEnd/>
            <a:tailEnd/>
          </a:ln>
        </p:spPr>
        <p:txBody>
          <a:bodyPr>
            <a:spAutoFit/>
          </a:bodyPr>
          <a:lstStyle/>
          <a:p>
            <a:pPr>
              <a:lnSpc>
                <a:spcPct val="80000"/>
              </a:lnSpc>
            </a:pPr>
            <a:r>
              <a:rPr lang="en-US" sz="1600" dirty="0">
                <a:latin typeface="Arial Narrow" pitchFamily="34" charset="0"/>
              </a:rPr>
              <a:t>Source:  K. Anderson (2006), “Reducing Distortions to Agricultural Incentives: Progress, Pitfalls and Prospects.”  &lt;www.worldbank.org/agdistortions&gt;.  Data shown are an index of export prices in US dollars for all major traded agricultural products, deflated by the MUV index which is the unit value of manufactures exported from France, Germany, Japan, UK and US, with weights based on those countries’ exports to developing countries.</a:t>
            </a:r>
          </a:p>
        </p:txBody>
      </p:sp>
      <p:pic>
        <p:nvPicPr>
          <p:cNvPr id="5124" name="Picture 6"/>
          <p:cNvPicPr>
            <a:picLocks noChangeAspect="1" noChangeArrowheads="1"/>
          </p:cNvPicPr>
          <p:nvPr/>
        </p:nvPicPr>
        <p:blipFill>
          <a:blip r:embed="rId3" cstate="print"/>
          <a:srcRect/>
          <a:stretch>
            <a:fillRect/>
          </a:stretch>
        </p:blipFill>
        <p:spPr bwMode="auto">
          <a:xfrm>
            <a:off x="838200" y="838200"/>
            <a:ext cx="7486650" cy="5010150"/>
          </a:xfrm>
          <a:prstGeom prst="rect">
            <a:avLst/>
          </a:prstGeom>
          <a:noFill/>
          <a:ln w="9525" cap="sq">
            <a:noFill/>
            <a:miter lim="800000"/>
            <a:headEnd/>
            <a:tailEnd/>
          </a:ln>
        </p:spPr>
      </p:pic>
      <p:sp>
        <p:nvSpPr>
          <p:cNvPr id="5125" name="Text Box 7"/>
          <p:cNvSpPr txBox="1">
            <a:spLocks noChangeArrowheads="1"/>
          </p:cNvSpPr>
          <p:nvPr/>
        </p:nvSpPr>
        <p:spPr bwMode="auto">
          <a:xfrm>
            <a:off x="685800" y="914400"/>
            <a:ext cx="7848600" cy="338138"/>
          </a:xfrm>
          <a:prstGeom prst="rect">
            <a:avLst/>
          </a:prstGeom>
          <a:solidFill>
            <a:schemeClr val="bg1"/>
          </a:solidFill>
          <a:ln w="9525">
            <a:noFill/>
            <a:miter lim="800000"/>
            <a:headEnd/>
            <a:tailEnd/>
          </a:ln>
        </p:spPr>
        <p:txBody>
          <a:bodyPr>
            <a:spAutoFit/>
          </a:bodyPr>
          <a:lstStyle/>
          <a:p>
            <a:pPr>
              <a:lnSpc>
                <a:spcPct val="80000"/>
              </a:lnSpc>
              <a:spcBef>
                <a:spcPct val="50000"/>
              </a:spcBef>
            </a:pPr>
            <a:r>
              <a:rPr lang="en-US" sz="2000"/>
              <a:t>Index of real international food prices, 1900 to 2005 (1977-79 =100)</a:t>
            </a:r>
          </a:p>
        </p:txBody>
      </p:sp>
      <p:pic>
        <p:nvPicPr>
          <p:cNvPr id="64520" name="Picture 8"/>
          <p:cNvPicPr>
            <a:picLocks noChangeAspect="1" noChangeArrowheads="1"/>
          </p:cNvPicPr>
          <p:nvPr/>
        </p:nvPicPr>
        <p:blipFill>
          <a:blip r:embed="rId4" cstate="print"/>
          <a:srcRect l="7411" t="26125"/>
          <a:stretch>
            <a:fillRect/>
          </a:stretch>
        </p:blipFill>
        <p:spPr bwMode="auto">
          <a:xfrm>
            <a:off x="141288" y="1403350"/>
            <a:ext cx="1773237" cy="3321050"/>
          </a:xfrm>
          <a:prstGeom prst="rect">
            <a:avLst/>
          </a:prstGeom>
          <a:noFill/>
          <a:ln w="9525">
            <a:noFill/>
            <a:miter lim="800000"/>
            <a:headEnd/>
            <a:tailEnd/>
          </a:ln>
        </p:spPr>
      </p:pic>
      <p:pic>
        <p:nvPicPr>
          <p:cNvPr id="64521" name="Picture 9"/>
          <p:cNvPicPr>
            <a:picLocks noChangeAspect="1" noChangeArrowheads="1"/>
          </p:cNvPicPr>
          <p:nvPr/>
        </p:nvPicPr>
        <p:blipFill>
          <a:blip r:embed="rId5" cstate="print"/>
          <a:srcRect l="52370" t="21944"/>
          <a:stretch>
            <a:fillRect/>
          </a:stretch>
        </p:blipFill>
        <p:spPr bwMode="auto">
          <a:xfrm>
            <a:off x="381000" y="2932113"/>
            <a:ext cx="1697038" cy="3925887"/>
          </a:xfrm>
          <a:prstGeom prst="rect">
            <a:avLst/>
          </a:prstGeom>
          <a:noFill/>
          <a:ln w="9525">
            <a:noFill/>
            <a:miter lim="800000"/>
            <a:headEnd/>
            <a:tailEnd/>
          </a:ln>
        </p:spPr>
      </p:pic>
      <p:pic>
        <p:nvPicPr>
          <p:cNvPr id="64522" name="Picture 10"/>
          <p:cNvPicPr>
            <a:picLocks noChangeAspect="1" noChangeArrowheads="1"/>
          </p:cNvPicPr>
          <p:nvPr/>
        </p:nvPicPr>
        <p:blipFill>
          <a:blip r:embed="rId6" cstate="print"/>
          <a:srcRect/>
          <a:stretch>
            <a:fillRect/>
          </a:stretch>
        </p:blipFill>
        <p:spPr bwMode="auto">
          <a:xfrm>
            <a:off x="6096000" y="914400"/>
            <a:ext cx="3048000" cy="2524125"/>
          </a:xfrm>
          <a:prstGeom prst="rect">
            <a:avLst/>
          </a:prstGeom>
          <a:noFill/>
          <a:ln w="9525">
            <a:noFill/>
            <a:miter lim="800000"/>
            <a:headEnd/>
            <a:tailEnd/>
          </a:ln>
        </p:spPr>
      </p:pic>
      <p:sp>
        <p:nvSpPr>
          <p:cNvPr id="9" name="Arc 8"/>
          <p:cNvSpPr/>
          <p:nvPr/>
        </p:nvSpPr>
        <p:spPr>
          <a:xfrm rot="20500745">
            <a:off x="969963" y="736600"/>
            <a:ext cx="1584325" cy="2073275"/>
          </a:xfrm>
          <a:prstGeom prst="arc">
            <a:avLst>
              <a:gd name="adj1" fmla="val 13322647"/>
              <a:gd name="adj2" fmla="val 20773394"/>
            </a:avLst>
          </a:prstGeom>
          <a:ln w="38100">
            <a:solidFill>
              <a:srgbClr val="C00000"/>
            </a:solidFill>
            <a:headEnd type="none"/>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 name="Arc 9"/>
          <p:cNvSpPr/>
          <p:nvPr/>
        </p:nvSpPr>
        <p:spPr>
          <a:xfrm rot="18353861">
            <a:off x="996950" y="1673225"/>
            <a:ext cx="2554288" cy="2071688"/>
          </a:xfrm>
          <a:prstGeom prst="arc">
            <a:avLst>
              <a:gd name="adj1" fmla="val 13490029"/>
              <a:gd name="adj2" fmla="val 19691748"/>
            </a:avLst>
          </a:prstGeom>
          <a:ln w="38100">
            <a:solidFill>
              <a:srgbClr val="C00000"/>
            </a:solidFill>
            <a:headEnd type="none"/>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4" name="TextBox 23"/>
          <p:cNvSpPr txBox="1"/>
          <p:nvPr/>
        </p:nvSpPr>
        <p:spPr>
          <a:xfrm>
            <a:off x="2438400" y="4191000"/>
            <a:ext cx="3810000" cy="523220"/>
          </a:xfrm>
          <a:prstGeom prst="rect">
            <a:avLst/>
          </a:prstGeom>
          <a:solidFill>
            <a:schemeClr val="bg1"/>
          </a:solidFill>
          <a:ln>
            <a:solidFill>
              <a:schemeClr val="bg1">
                <a:alpha val="0"/>
              </a:schemeClr>
            </a:solidFill>
          </a:ln>
        </p:spPr>
        <p:txBody>
          <a:bodyPr wrap="square" rtlCol="0">
            <a:spAutoFit/>
          </a:bodyPr>
          <a:lstStyle/>
          <a:p>
            <a:r>
              <a:rPr lang="en-US" sz="1400" dirty="0" smtClean="0">
                <a:solidFill>
                  <a:schemeClr val="tx1">
                    <a:lumMod val="85000"/>
                    <a:lumOff val="15000"/>
                  </a:schemeClr>
                </a:solidFill>
              </a:rPr>
              <a:t>The spike-and-valley pattern creates cycles of panic and then complacency</a:t>
            </a:r>
            <a:endParaRPr lang="en-US" sz="1400" dirty="0">
              <a:solidFill>
                <a:schemeClr val="tx1">
                  <a:lumMod val="85000"/>
                  <a:lumOff val="15000"/>
                </a:schemeClr>
              </a:solidFill>
            </a:endParaRPr>
          </a:p>
        </p:txBody>
      </p:sp>
      <p:sp>
        <p:nvSpPr>
          <p:cNvPr id="34" name="TextBox 33"/>
          <p:cNvSpPr txBox="1"/>
          <p:nvPr/>
        </p:nvSpPr>
        <p:spPr>
          <a:xfrm>
            <a:off x="2438400" y="4800600"/>
            <a:ext cx="4114800" cy="523220"/>
          </a:xfrm>
          <a:prstGeom prst="rect">
            <a:avLst/>
          </a:prstGeom>
          <a:solidFill>
            <a:schemeClr val="bg1"/>
          </a:solidFill>
          <a:ln>
            <a:solidFill>
              <a:schemeClr val="bg1">
                <a:alpha val="0"/>
              </a:schemeClr>
            </a:solidFill>
          </a:ln>
        </p:spPr>
        <p:txBody>
          <a:bodyPr wrap="square" rtlCol="0">
            <a:spAutoFit/>
          </a:bodyPr>
          <a:lstStyle/>
          <a:p>
            <a:r>
              <a:rPr lang="en-US" sz="1400" dirty="0" smtClean="0">
                <a:solidFill>
                  <a:schemeClr val="tx1">
                    <a:lumMod val="85000"/>
                    <a:lumOff val="15000"/>
                  </a:schemeClr>
                </a:solidFill>
              </a:rPr>
              <a:t>The 1973 crisis led to investments that brought prices down to unusually low and stable levels</a:t>
            </a:r>
            <a:endParaRPr lang="en-US" sz="1400" dirty="0">
              <a:solidFill>
                <a:schemeClr val="tx1">
                  <a:lumMod val="85000"/>
                  <a:lumOff val="15000"/>
                </a:schemeClr>
              </a:solidFill>
            </a:endParaRPr>
          </a:p>
        </p:txBody>
      </p:sp>
      <p:cxnSp>
        <p:nvCxnSpPr>
          <p:cNvPr id="23" name="Straight Connector 22"/>
          <p:cNvCxnSpPr/>
          <p:nvPr/>
        </p:nvCxnSpPr>
        <p:spPr>
          <a:xfrm flipV="1">
            <a:off x="6248400" y="5105400"/>
            <a:ext cx="762000" cy="7620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a:xfrm>
            <a:off x="7010400" y="6492875"/>
            <a:ext cx="2133600" cy="365125"/>
          </a:xfrm>
        </p:spPr>
        <p:txBody>
          <a:bodyPr/>
          <a:lstStyle/>
          <a:p>
            <a:pPr>
              <a:defRPr/>
            </a:pPr>
            <a:fld id="{9F2C4A48-21D3-4F22-997C-6546ADC99E22}" type="slidenum">
              <a:rPr lang="en-US" smtClean="0"/>
              <a:pPr>
                <a:defRPr/>
              </a:pPr>
              <a:t>13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5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45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45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4"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228600" y="1447800"/>
            <a:ext cx="8589963" cy="4572000"/>
          </a:xfrm>
          <a:prstGeom prst="rect">
            <a:avLst/>
          </a:prstGeom>
          <a:noFill/>
          <a:ln w="9525">
            <a:noFill/>
            <a:miter lim="800000"/>
            <a:headEnd/>
            <a:tailEnd/>
          </a:ln>
        </p:spPr>
      </p:pic>
      <p:sp>
        <p:nvSpPr>
          <p:cNvPr id="3075" name="TextBox 1"/>
          <p:cNvSpPr txBox="1">
            <a:spLocks noChangeArrowheads="1"/>
          </p:cNvSpPr>
          <p:nvPr/>
        </p:nvSpPr>
        <p:spPr bwMode="auto">
          <a:xfrm>
            <a:off x="304800" y="6096000"/>
            <a:ext cx="7778750" cy="582613"/>
          </a:xfrm>
          <a:prstGeom prst="rect">
            <a:avLst/>
          </a:prstGeom>
          <a:noFill/>
          <a:ln w="9525">
            <a:noFill/>
            <a:miter lim="800000"/>
            <a:headEnd/>
            <a:tailEnd/>
          </a:ln>
        </p:spPr>
        <p:txBody>
          <a:bodyPr/>
          <a:lstStyle/>
          <a:p>
            <a:pPr>
              <a:lnSpc>
                <a:spcPct val="80000"/>
              </a:lnSpc>
            </a:pPr>
            <a:r>
              <a:rPr lang="en-US" sz="1200">
                <a:latin typeface="Calibri" pitchFamily="34" charset="0"/>
              </a:rPr>
              <a:t>Source:  Reproduced from Ronald Trostle, “</a:t>
            </a:r>
            <a:r>
              <a:rPr lang="en-US" sz="1200">
                <a:latin typeface="Calibri" pitchFamily="34" charset="0"/>
                <a:hlinkClick r:id="rId4"/>
              </a:rPr>
              <a:t>Global Agricultural Supply and Demand: Factors Contributing to the Recent Increase in Food Commodity Prices</a:t>
            </a:r>
            <a:r>
              <a:rPr lang="en-US" sz="1200">
                <a:latin typeface="Calibri" pitchFamily="34" charset="0"/>
              </a:rPr>
              <a:t>”, Outlook Report WRS-0801.  Washington, DC: ERS/USDA, July 2008.</a:t>
            </a:r>
          </a:p>
        </p:txBody>
      </p:sp>
      <p:sp>
        <p:nvSpPr>
          <p:cNvPr id="6" name="Title 1"/>
          <p:cNvSpPr>
            <a:spLocks noGrp="1"/>
          </p:cNvSpPr>
          <p:nvPr>
            <p:ph type="title"/>
          </p:nvPr>
        </p:nvSpPr>
        <p:spPr>
          <a:xfrm>
            <a:off x="228600" y="228600"/>
            <a:ext cx="8610600" cy="762000"/>
          </a:xfrm>
        </p:spPr>
        <p:txBody>
          <a:bodyPr rtlCol="0">
            <a:noAutofit/>
          </a:bodyPr>
          <a:lstStyle/>
          <a:p>
            <a:pPr eaLnBrk="1" fontAlgn="auto" hangingPunct="1">
              <a:spcAft>
                <a:spcPts val="0"/>
              </a:spcAft>
              <a:defRPr/>
            </a:pPr>
            <a:r>
              <a:rPr lang="en-US" sz="3600" dirty="0" smtClean="0"/>
              <a:t>The spike-and-valley </a:t>
            </a:r>
            <a:r>
              <a:rPr lang="en-US" sz="3600" dirty="0" smtClean="0"/>
              <a:t>cycles, differ somewhat </a:t>
            </a:r>
            <a:r>
              <a:rPr lang="en-US" sz="3600" dirty="0" smtClean="0"/>
              <a:t>among </a:t>
            </a:r>
            <a:r>
              <a:rPr lang="en-US" sz="3600" dirty="0" smtClean="0"/>
              <a:t>crops, but not by much.  Why?</a:t>
            </a:r>
            <a:endParaRPr lang="en-US" sz="3600" dirty="0"/>
          </a:p>
        </p:txBody>
      </p:sp>
      <p:sp>
        <p:nvSpPr>
          <p:cNvPr id="7" name="Title 1"/>
          <p:cNvSpPr txBox="1">
            <a:spLocks/>
          </p:cNvSpPr>
          <p:nvPr/>
        </p:nvSpPr>
        <p:spPr>
          <a:xfrm>
            <a:off x="0" y="1295400"/>
            <a:ext cx="8001000" cy="457200"/>
          </a:xfrm>
          <a:prstGeom prst="rect">
            <a:avLst/>
          </a:prstGeom>
          <a:solidFill>
            <a:schemeClr val="bg1"/>
          </a:solidFill>
        </p:spPr>
        <p:txBody>
          <a:bodyPr anchor="ctr">
            <a:normAutofit fontScale="82500" lnSpcReduction="10000"/>
          </a:bodyPr>
          <a:lstStyle/>
          <a:p>
            <a:pPr fontAlgn="auto">
              <a:spcAft>
                <a:spcPts val="0"/>
              </a:spcAft>
              <a:defRPr/>
            </a:pPr>
            <a:r>
              <a:rPr lang="en-US" sz="2800" dirty="0">
                <a:latin typeface="+mj-lt"/>
                <a:ea typeface="+mj-ea"/>
                <a:cs typeface="+mj-cs"/>
              </a:rPr>
              <a:t>IMF indexes of nominal commodity prices, January 1992=100</a:t>
            </a:r>
          </a:p>
        </p:txBody>
      </p:sp>
      <p:sp>
        <p:nvSpPr>
          <p:cNvPr id="2" name="Slide Number Placeholder 1"/>
          <p:cNvSpPr>
            <a:spLocks noGrp="1"/>
          </p:cNvSpPr>
          <p:nvPr>
            <p:ph type="sldNum" sz="quarter" idx="12"/>
          </p:nvPr>
        </p:nvSpPr>
        <p:spPr/>
        <p:txBody>
          <a:bodyPr/>
          <a:lstStyle/>
          <a:p>
            <a:pPr>
              <a:defRPr/>
            </a:pPr>
            <a:fld id="{9F2C4A48-21D3-4F22-997C-6546ADC99E22}"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228600"/>
            <a:ext cx="8229600" cy="990600"/>
          </a:xfrm>
        </p:spPr>
        <p:txBody>
          <a:bodyPr rtlCol="0">
            <a:noAutofit/>
          </a:bodyPr>
          <a:lstStyle/>
          <a:p>
            <a:pPr eaLnBrk="1" fontAlgn="auto" hangingPunct="1">
              <a:lnSpc>
                <a:spcPct val="80000"/>
              </a:lnSpc>
              <a:spcAft>
                <a:spcPts val="0"/>
              </a:spcAft>
              <a:defRPr/>
            </a:pPr>
            <a:r>
              <a:rPr lang="en-US" dirty="0" smtClean="0"/>
              <a:t>Other commodities fluctuate</a:t>
            </a:r>
            <a:br>
              <a:rPr lang="en-US" dirty="0" smtClean="0"/>
            </a:br>
            <a:r>
              <a:rPr lang="en-US" dirty="0" smtClean="0"/>
              <a:t>even more than </a:t>
            </a:r>
            <a:r>
              <a:rPr lang="en-US" dirty="0" smtClean="0"/>
              <a:t>food.  Why?</a:t>
            </a:r>
            <a:endParaRPr lang="en-US" dirty="0"/>
          </a:p>
        </p:txBody>
      </p:sp>
      <p:pic>
        <p:nvPicPr>
          <p:cNvPr id="8196" name="Picture 4"/>
          <p:cNvPicPr>
            <a:picLocks noChangeAspect="1" noChangeArrowheads="1"/>
          </p:cNvPicPr>
          <p:nvPr/>
        </p:nvPicPr>
        <p:blipFill>
          <a:blip r:embed="rId3" cstate="print"/>
          <a:srcRect/>
          <a:stretch>
            <a:fillRect/>
          </a:stretch>
        </p:blipFill>
        <p:spPr bwMode="auto">
          <a:xfrm>
            <a:off x="838200" y="1371600"/>
            <a:ext cx="7153275" cy="5086350"/>
          </a:xfrm>
          <a:prstGeom prst="rect">
            <a:avLst/>
          </a:prstGeom>
          <a:noFill/>
          <a:ln w="9525">
            <a:noFill/>
            <a:miter lim="800000"/>
            <a:headEnd/>
            <a:tailEnd/>
          </a:ln>
          <a:effectLst/>
        </p:spPr>
      </p:pic>
      <p:sp>
        <p:nvSpPr>
          <p:cNvPr id="5" name="TextBox 4"/>
          <p:cNvSpPr txBox="1"/>
          <p:nvPr/>
        </p:nvSpPr>
        <p:spPr>
          <a:xfrm>
            <a:off x="0" y="6519446"/>
            <a:ext cx="9144000" cy="338554"/>
          </a:xfrm>
          <a:prstGeom prst="rect">
            <a:avLst/>
          </a:prstGeom>
          <a:noFill/>
        </p:spPr>
        <p:txBody>
          <a:bodyPr wrap="square" rtlCol="0">
            <a:spAutoFit/>
          </a:bodyPr>
          <a:lstStyle/>
          <a:p>
            <a:r>
              <a:rPr lang="en-US" sz="1600" smtClean="0"/>
              <a:t>Reprinted from P.C. Abbott (2009), </a:t>
            </a:r>
            <a:r>
              <a:rPr lang="en-US" sz="1600"/>
              <a:t>Development Dimensions of High Food </a:t>
            </a:r>
            <a:r>
              <a:rPr lang="en-US" sz="1600" smtClean="0"/>
              <a:t>Prices.  Paris: OECD.</a:t>
            </a:r>
            <a:endParaRPr lang="en-US" sz="1600"/>
          </a:p>
        </p:txBody>
      </p:sp>
      <p:sp>
        <p:nvSpPr>
          <p:cNvPr id="2" name="Slide Number Placeholder 1"/>
          <p:cNvSpPr>
            <a:spLocks noGrp="1"/>
          </p:cNvSpPr>
          <p:nvPr>
            <p:ph type="sldNum" sz="quarter" idx="12"/>
          </p:nvPr>
        </p:nvSpPr>
        <p:spPr>
          <a:xfrm>
            <a:off x="7010400" y="6569075"/>
            <a:ext cx="2133600" cy="365125"/>
          </a:xfrm>
        </p:spPr>
        <p:txBody>
          <a:bodyPr/>
          <a:lstStyle/>
          <a:p>
            <a:pPr>
              <a:defRPr/>
            </a:pPr>
            <a:fld id="{9F2C4A48-21D3-4F22-997C-6546ADC99E22}" type="slidenum">
              <a:rPr lang="en-US" smtClean="0"/>
              <a:pPr>
                <a:defRPr/>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b="2269"/>
          <a:stretch>
            <a:fillRect/>
          </a:stretch>
        </p:blipFill>
        <p:spPr bwMode="auto">
          <a:xfrm>
            <a:off x="990600" y="1066800"/>
            <a:ext cx="7010400" cy="5200650"/>
          </a:xfrm>
          <a:prstGeom prst="rect">
            <a:avLst/>
          </a:prstGeom>
          <a:noFill/>
          <a:ln w="9525">
            <a:noFill/>
            <a:miter lim="800000"/>
            <a:headEnd/>
            <a:tailEnd/>
          </a:ln>
        </p:spPr>
      </p:pic>
      <p:sp>
        <p:nvSpPr>
          <p:cNvPr id="6147" name="TextBox 1"/>
          <p:cNvSpPr txBox="1">
            <a:spLocks noChangeArrowheads="1"/>
          </p:cNvSpPr>
          <p:nvPr/>
        </p:nvSpPr>
        <p:spPr bwMode="auto">
          <a:xfrm>
            <a:off x="457200" y="6324600"/>
            <a:ext cx="7848600" cy="533400"/>
          </a:xfrm>
          <a:prstGeom prst="rect">
            <a:avLst/>
          </a:prstGeom>
          <a:noFill/>
          <a:ln w="9525">
            <a:noFill/>
            <a:miter lim="800000"/>
            <a:headEnd/>
            <a:tailEnd/>
          </a:ln>
        </p:spPr>
        <p:txBody>
          <a:bodyPr/>
          <a:lstStyle/>
          <a:p>
            <a:pPr>
              <a:lnSpc>
                <a:spcPct val="90000"/>
              </a:lnSpc>
            </a:pPr>
            <a:r>
              <a:rPr lang="en-US" sz="1600">
                <a:latin typeface="Calibri" pitchFamily="34" charset="0"/>
              </a:rPr>
              <a:t>Source:  Reproduced from IMF, “Food and Fuel Prices—Recent Developments, Macro-economic Impact, and Policy Responses.” Washington, DC: IMF, June 30, 2008 (58 pages).</a:t>
            </a:r>
          </a:p>
          <a:p>
            <a:pPr>
              <a:lnSpc>
                <a:spcPct val="90000"/>
              </a:lnSpc>
            </a:pPr>
            <a:endParaRPr lang="en-US" sz="1600">
              <a:latin typeface="Calibri" pitchFamily="34" charset="0"/>
            </a:endParaRPr>
          </a:p>
        </p:txBody>
      </p:sp>
      <p:sp>
        <p:nvSpPr>
          <p:cNvPr id="6" name="Title 1"/>
          <p:cNvSpPr txBox="1">
            <a:spLocks/>
          </p:cNvSpPr>
          <p:nvPr/>
        </p:nvSpPr>
        <p:spPr bwMode="auto">
          <a:xfrm>
            <a:off x="0" y="285750"/>
            <a:ext cx="9124950" cy="628650"/>
          </a:xfrm>
          <a:prstGeom prst="rect">
            <a:avLst/>
          </a:prstGeom>
          <a:noFill/>
          <a:ln w="9525">
            <a:noFill/>
            <a:miter lim="800000"/>
            <a:headEnd/>
            <a:tailEnd/>
          </a:ln>
        </p:spPr>
        <p:txBody>
          <a:bodyPr anchor="ctr"/>
          <a:lstStyle/>
          <a:p>
            <a:pPr algn="ctr" eaLnBrk="0" hangingPunct="0">
              <a:lnSpc>
                <a:spcPct val="90000"/>
              </a:lnSpc>
              <a:defRPr/>
            </a:pPr>
            <a:r>
              <a:rPr lang="en-US" sz="4000" dirty="0">
                <a:latin typeface="+mj-lt"/>
                <a:ea typeface="+mj-ea"/>
                <a:cs typeface="+mj-cs"/>
              </a:rPr>
              <a:t>Relative to other things, food </a:t>
            </a:r>
            <a:r>
              <a:rPr lang="en-US" sz="4000" dirty="0" smtClean="0">
                <a:latin typeface="+mj-lt"/>
                <a:ea typeface="+mj-ea"/>
                <a:cs typeface="+mj-cs"/>
              </a:rPr>
              <a:t>has </a:t>
            </a:r>
            <a:br>
              <a:rPr lang="en-US" sz="4000" dirty="0" smtClean="0">
                <a:latin typeface="+mj-lt"/>
                <a:ea typeface="+mj-ea"/>
                <a:cs typeface="+mj-cs"/>
              </a:rPr>
            </a:br>
            <a:r>
              <a:rPr lang="en-US" sz="4000" dirty="0" smtClean="0">
                <a:latin typeface="+mj-lt"/>
                <a:ea typeface="+mj-ea"/>
                <a:cs typeface="+mj-cs"/>
              </a:rPr>
              <a:t>remained cheap by historical standards…</a:t>
            </a:r>
            <a:endParaRPr lang="en-US" sz="4000" dirty="0">
              <a:latin typeface="+mj-lt"/>
              <a:ea typeface="+mj-ea"/>
              <a:cs typeface="+mj-cs"/>
            </a:endParaRPr>
          </a:p>
        </p:txBody>
      </p:sp>
      <p:sp>
        <p:nvSpPr>
          <p:cNvPr id="5" name="Title 1"/>
          <p:cNvSpPr txBox="1">
            <a:spLocks/>
          </p:cNvSpPr>
          <p:nvPr/>
        </p:nvSpPr>
        <p:spPr bwMode="auto">
          <a:xfrm>
            <a:off x="152400" y="1066800"/>
            <a:ext cx="1905000" cy="838200"/>
          </a:xfrm>
          <a:prstGeom prst="rect">
            <a:avLst/>
          </a:prstGeom>
          <a:solidFill>
            <a:schemeClr val="bg1"/>
          </a:solidFill>
          <a:ln w="9525">
            <a:solidFill>
              <a:schemeClr val="bg1">
                <a:alpha val="0"/>
              </a:schemeClr>
            </a:solid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80000"/>
              </a:lnSpc>
              <a:spcBef>
                <a:spcPct val="0"/>
              </a:spcBef>
              <a:spcAft>
                <a:spcPct val="0"/>
              </a:spcAft>
              <a:buClrTx/>
              <a:buSzTx/>
              <a:buFontTx/>
              <a:buNone/>
              <a:tabLst/>
              <a:defRPr/>
            </a:pPr>
            <a:r>
              <a:rPr kumimoji="0" lang="en-US" sz="2000" b="0" i="0" u="none" strike="noStrike" kern="1200" cap="none" spc="0" normalizeH="0" baseline="0" noProof="0" smtClean="0">
                <a:ln>
                  <a:noFill/>
                </a:ln>
                <a:solidFill>
                  <a:schemeClr val="tx2">
                    <a:lumMod val="75000"/>
                  </a:schemeClr>
                </a:solidFill>
                <a:effectLst/>
                <a:uLnTx/>
                <a:uFillTx/>
                <a:latin typeface="+mj-lt"/>
                <a:ea typeface="+mj-ea"/>
                <a:cs typeface="+mj-cs"/>
              </a:rPr>
              <a:t>Index values</a:t>
            </a:r>
            <a:endParaRPr kumimoji="0" lang="en-US" sz="2000" b="0" i="0" u="none" strike="noStrike" kern="1200" cap="none" spc="0" normalizeH="0" baseline="0" noProof="0" dirty="0" smtClean="0">
              <a:ln>
                <a:noFill/>
              </a:ln>
              <a:solidFill>
                <a:schemeClr val="tx2">
                  <a:lumMod val="75000"/>
                </a:schemeClr>
              </a:solidFill>
              <a:effectLst/>
              <a:uLnTx/>
              <a:uFillTx/>
              <a:latin typeface="+mj-lt"/>
              <a:ea typeface="+mj-ea"/>
              <a:cs typeface="+mj-cs"/>
            </a:endParaRPr>
          </a:p>
          <a:p>
            <a:pPr marL="0" marR="0" lvl="0" indent="0" defTabSz="914400" rtl="0" eaLnBrk="0" fontAlgn="base" latinLnBrk="0" hangingPunct="0">
              <a:lnSpc>
                <a:spcPct val="80000"/>
              </a:lnSpc>
              <a:spcBef>
                <a:spcPct val="0"/>
              </a:spcBef>
              <a:spcAft>
                <a:spcPct val="0"/>
              </a:spcAft>
              <a:buClrTx/>
              <a:buSzTx/>
              <a:buFontTx/>
              <a:buNone/>
              <a:tabLst/>
              <a:defRPr/>
            </a:pPr>
            <a:r>
              <a:rPr kumimoji="0" lang="en-US" sz="2000" b="0" i="0" u="none" strike="noStrike" kern="1200" cap="none" spc="0" normalizeH="0" baseline="0" noProof="0" smtClean="0">
                <a:ln>
                  <a:noFill/>
                </a:ln>
                <a:solidFill>
                  <a:schemeClr val="tx2">
                    <a:lumMod val="75000"/>
                  </a:schemeClr>
                </a:solidFill>
                <a:effectLst/>
                <a:uLnTx/>
                <a:uFillTx/>
                <a:latin typeface="+mj-lt"/>
                <a:ea typeface="+mj-ea"/>
                <a:cs typeface="+mj-cs"/>
              </a:rPr>
              <a:t>(2007=100)</a:t>
            </a:r>
            <a:endParaRPr kumimoji="0" lang="en-US" sz="2000" b="0" i="0" u="none" strike="noStrike" kern="1200" cap="none" spc="0" normalizeH="0" baseline="0" noProof="0" dirty="0">
              <a:ln>
                <a:noFill/>
              </a:ln>
              <a:solidFill>
                <a:schemeClr val="tx2">
                  <a:lumMod val="75000"/>
                </a:schemeClr>
              </a:solidFill>
              <a:effectLst/>
              <a:uLnTx/>
              <a:uFillTx/>
              <a:latin typeface="+mj-lt"/>
              <a:ea typeface="+mj-ea"/>
              <a:cs typeface="+mj-cs"/>
            </a:endParaRPr>
          </a:p>
        </p:txBody>
      </p:sp>
      <p:sp>
        <p:nvSpPr>
          <p:cNvPr id="2" name="Slide Number Placeholder 1"/>
          <p:cNvSpPr>
            <a:spLocks noGrp="1"/>
          </p:cNvSpPr>
          <p:nvPr>
            <p:ph type="sldNum" sz="quarter" idx="12"/>
          </p:nvPr>
        </p:nvSpPr>
        <p:spPr/>
        <p:txBody>
          <a:bodyPr/>
          <a:lstStyle/>
          <a:p>
            <a:pPr>
              <a:defRPr/>
            </a:pPr>
            <a:fld id="{9F2C4A48-21D3-4F22-997C-6546ADC99E22}"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Box 1"/>
          <p:cNvSpPr txBox="1">
            <a:spLocks noChangeArrowheads="1"/>
          </p:cNvSpPr>
          <p:nvPr/>
        </p:nvSpPr>
        <p:spPr bwMode="auto">
          <a:xfrm>
            <a:off x="457200" y="6324600"/>
            <a:ext cx="7848600" cy="533400"/>
          </a:xfrm>
          <a:prstGeom prst="rect">
            <a:avLst/>
          </a:prstGeom>
          <a:noFill/>
          <a:ln w="9525">
            <a:noFill/>
            <a:miter lim="800000"/>
            <a:headEnd/>
            <a:tailEnd/>
          </a:ln>
        </p:spPr>
        <p:txBody>
          <a:bodyPr/>
          <a:lstStyle/>
          <a:p>
            <a:pPr>
              <a:lnSpc>
                <a:spcPct val="90000"/>
              </a:lnSpc>
            </a:pPr>
            <a:r>
              <a:rPr lang="en-US" sz="1600" dirty="0">
                <a:latin typeface="Calibri" pitchFamily="34" charset="0"/>
              </a:rPr>
              <a:t>Source:  Reproduced from </a:t>
            </a:r>
            <a:r>
              <a:rPr lang="en-US" sz="1600" dirty="0" smtClean="0">
                <a:latin typeface="Calibri" pitchFamily="34" charset="0"/>
              </a:rPr>
              <a:t>FAO “World Food Situation” Rome</a:t>
            </a:r>
            <a:r>
              <a:rPr lang="en-US" sz="1600" dirty="0">
                <a:latin typeface="Calibri" pitchFamily="34" charset="0"/>
              </a:rPr>
              <a:t>: </a:t>
            </a:r>
            <a:r>
              <a:rPr lang="en-US" sz="1600" dirty="0" smtClean="0">
                <a:latin typeface="Calibri" pitchFamily="34" charset="0"/>
              </a:rPr>
              <a:t>FAO (accessed 08/12/2016).</a:t>
            </a:r>
            <a:r>
              <a:rPr lang="en-US" sz="1600" dirty="0">
                <a:latin typeface="Calibri" pitchFamily="34" charset="0"/>
              </a:rPr>
              <a:t/>
            </a:r>
            <a:br>
              <a:rPr lang="en-US" sz="1600" dirty="0">
                <a:latin typeface="Calibri" pitchFamily="34" charset="0"/>
              </a:rPr>
            </a:br>
            <a:r>
              <a:rPr lang="en-US" sz="1600" dirty="0">
                <a:latin typeface="Calibri" pitchFamily="34" charset="0"/>
                <a:hlinkClick r:id="rId3"/>
              </a:rPr>
              <a:t>http://www.fao.org/worldfoodsituation/foodpricesindex/en</a:t>
            </a:r>
            <a:r>
              <a:rPr lang="en-US" sz="1600" dirty="0" smtClean="0">
                <a:latin typeface="Calibri" pitchFamily="34" charset="0"/>
                <a:hlinkClick r:id="rId3"/>
              </a:rPr>
              <a:t>/</a:t>
            </a:r>
            <a:endParaRPr lang="en-US" sz="1600" dirty="0">
              <a:latin typeface="Calibri" pitchFamily="34" charset="0"/>
            </a:endParaRPr>
          </a:p>
        </p:txBody>
      </p:sp>
      <p:sp>
        <p:nvSpPr>
          <p:cNvPr id="6" name="Title 1"/>
          <p:cNvSpPr txBox="1">
            <a:spLocks/>
          </p:cNvSpPr>
          <p:nvPr/>
        </p:nvSpPr>
        <p:spPr bwMode="auto">
          <a:xfrm>
            <a:off x="0" y="285750"/>
            <a:ext cx="9124950" cy="628650"/>
          </a:xfrm>
          <a:prstGeom prst="rect">
            <a:avLst/>
          </a:prstGeom>
          <a:noFill/>
          <a:ln w="9525">
            <a:noFill/>
            <a:miter lim="800000"/>
            <a:headEnd/>
            <a:tailEnd/>
          </a:ln>
        </p:spPr>
        <p:txBody>
          <a:bodyPr anchor="ctr"/>
          <a:lstStyle/>
          <a:p>
            <a:pPr algn="ctr" eaLnBrk="0" hangingPunct="0">
              <a:lnSpc>
                <a:spcPct val="90000"/>
              </a:lnSpc>
              <a:defRPr/>
            </a:pPr>
            <a:r>
              <a:rPr lang="en-US" sz="3600" dirty="0" smtClean="0">
                <a:latin typeface="+mj-lt"/>
                <a:ea typeface="+mj-ea"/>
                <a:cs typeface="+mj-cs"/>
              </a:rPr>
              <a:t>Food prices rebounded to levels that echoed the 1970s, but have since moderated</a:t>
            </a:r>
            <a:endParaRPr lang="en-US" sz="3600" dirty="0">
              <a:latin typeface="+mj-lt"/>
              <a:ea typeface="+mj-ea"/>
              <a:cs typeface="+mj-cs"/>
            </a:endParaRPr>
          </a:p>
        </p:txBody>
      </p:sp>
      <p:sp>
        <p:nvSpPr>
          <p:cNvPr id="2" name="Slide Number Placeholder 1"/>
          <p:cNvSpPr>
            <a:spLocks noGrp="1"/>
          </p:cNvSpPr>
          <p:nvPr>
            <p:ph type="sldNum" sz="quarter" idx="12"/>
          </p:nvPr>
        </p:nvSpPr>
        <p:spPr/>
        <p:txBody>
          <a:bodyPr/>
          <a:lstStyle/>
          <a:p>
            <a:pPr>
              <a:defRPr/>
            </a:pPr>
            <a:fld id="{9F2C4A48-21D3-4F22-997C-6546ADC99E22}" type="slidenum">
              <a:rPr lang="en-US" smtClean="0"/>
              <a:pPr>
                <a:defRPr/>
              </a:pPr>
              <a:t>17</a:t>
            </a:fld>
            <a:endParaRPr lang="en-US" dirty="0"/>
          </a:p>
        </p:txBody>
      </p:sp>
      <p:pic>
        <p:nvPicPr>
          <p:cNvPr id="1026" name="Picture 2" descr="http://www.fao.org/fileadmin/templates/worldfood/images/home_graph_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310" y="1600200"/>
            <a:ext cx="8892988" cy="4275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0817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2"/>
          <p:cNvPicPr>
            <a:picLocks noChangeAspect="1" noChangeArrowheads="1"/>
          </p:cNvPicPr>
          <p:nvPr/>
        </p:nvPicPr>
        <p:blipFill>
          <a:blip r:embed="rId3" cstate="print"/>
          <a:srcRect b="2269"/>
          <a:stretch>
            <a:fillRect/>
          </a:stretch>
        </p:blipFill>
        <p:spPr bwMode="auto">
          <a:xfrm>
            <a:off x="990600" y="1066800"/>
            <a:ext cx="7010400" cy="5200650"/>
          </a:xfrm>
          <a:prstGeom prst="rect">
            <a:avLst/>
          </a:prstGeom>
          <a:noFill/>
          <a:ln w="9525">
            <a:noFill/>
            <a:miter lim="800000"/>
            <a:headEnd/>
            <a:tailEnd/>
          </a:ln>
        </p:spPr>
      </p:pic>
      <p:sp>
        <p:nvSpPr>
          <p:cNvPr id="21" name="Rectangle 20"/>
          <p:cNvSpPr/>
          <p:nvPr/>
        </p:nvSpPr>
        <p:spPr>
          <a:xfrm>
            <a:off x="4763" y="3973513"/>
            <a:ext cx="3429000" cy="1906587"/>
          </a:xfrm>
          <a:prstGeom prst="rect">
            <a:avLst/>
          </a:prstGeom>
          <a:solidFill>
            <a:schemeClr val="bg1">
              <a:lumMod val="95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73" name="TextBox 1"/>
          <p:cNvSpPr txBox="1">
            <a:spLocks noChangeArrowheads="1"/>
          </p:cNvSpPr>
          <p:nvPr/>
        </p:nvSpPr>
        <p:spPr bwMode="auto">
          <a:xfrm>
            <a:off x="457200" y="6324600"/>
            <a:ext cx="7848600" cy="533400"/>
          </a:xfrm>
          <a:prstGeom prst="rect">
            <a:avLst/>
          </a:prstGeom>
          <a:noFill/>
          <a:ln w="9525">
            <a:noFill/>
            <a:miter lim="800000"/>
            <a:headEnd/>
            <a:tailEnd/>
          </a:ln>
        </p:spPr>
        <p:txBody>
          <a:bodyPr/>
          <a:lstStyle/>
          <a:p>
            <a:pPr>
              <a:lnSpc>
                <a:spcPct val="90000"/>
              </a:lnSpc>
            </a:pPr>
            <a:r>
              <a:rPr lang="en-US" sz="1600">
                <a:latin typeface="Calibri" pitchFamily="34" charset="0"/>
              </a:rPr>
              <a:t>Source:  Reproduced from IMF, “Food and Fuel Prices—Recent Developments, Macro-economic Impact, and Policy Responses.” Washington, DC: IMF, June 30, 2008 (58 pages).</a:t>
            </a:r>
          </a:p>
          <a:p>
            <a:pPr>
              <a:lnSpc>
                <a:spcPct val="90000"/>
              </a:lnSpc>
            </a:pPr>
            <a:endParaRPr lang="en-US" sz="1600">
              <a:latin typeface="Calibri" pitchFamily="34" charset="0"/>
            </a:endParaRPr>
          </a:p>
        </p:txBody>
      </p:sp>
      <p:sp>
        <p:nvSpPr>
          <p:cNvPr id="12" name="Title 1"/>
          <p:cNvSpPr txBox="1">
            <a:spLocks/>
          </p:cNvSpPr>
          <p:nvPr/>
        </p:nvSpPr>
        <p:spPr bwMode="auto">
          <a:xfrm>
            <a:off x="19050" y="304800"/>
            <a:ext cx="9124950" cy="628650"/>
          </a:xfrm>
          <a:prstGeom prst="rect">
            <a:avLst/>
          </a:prstGeom>
          <a:noFill/>
          <a:ln w="9525">
            <a:noFill/>
            <a:miter lim="800000"/>
            <a:headEnd/>
            <a:tailEnd/>
          </a:ln>
        </p:spPr>
        <p:txBody>
          <a:bodyPr anchor="ctr"/>
          <a:lstStyle/>
          <a:p>
            <a:pPr algn="ctr" eaLnBrk="0" hangingPunct="0">
              <a:lnSpc>
                <a:spcPct val="90000"/>
              </a:lnSpc>
              <a:defRPr/>
            </a:pPr>
            <a:r>
              <a:rPr lang="en-US" sz="3600" i="1" dirty="0" smtClean="0">
                <a:latin typeface="+mj-lt"/>
                <a:ea typeface="+mj-ea"/>
                <a:cs typeface="+mj-cs"/>
              </a:rPr>
              <a:t>But food is still </a:t>
            </a:r>
            <a:r>
              <a:rPr lang="en-US" sz="3600" i="1" dirty="0">
                <a:latin typeface="+mj-lt"/>
                <a:ea typeface="+mj-ea"/>
                <a:cs typeface="+mj-cs"/>
              </a:rPr>
              <a:t>barely affordable for the poorest</a:t>
            </a:r>
          </a:p>
        </p:txBody>
      </p:sp>
      <p:pic>
        <p:nvPicPr>
          <p:cNvPr id="66564" name="Picture 4"/>
          <p:cNvPicPr>
            <a:picLocks noChangeAspect="1" noChangeArrowheads="1"/>
          </p:cNvPicPr>
          <p:nvPr/>
        </p:nvPicPr>
        <p:blipFill>
          <a:blip r:embed="rId4" cstate="print"/>
          <a:srcRect b="27742"/>
          <a:stretch>
            <a:fillRect/>
          </a:stretch>
        </p:blipFill>
        <p:spPr bwMode="auto">
          <a:xfrm>
            <a:off x="3657600" y="1600200"/>
            <a:ext cx="5314950" cy="2278063"/>
          </a:xfrm>
          <a:prstGeom prst="rect">
            <a:avLst/>
          </a:prstGeom>
          <a:noFill/>
          <a:ln w="9525">
            <a:noFill/>
            <a:miter lim="800000"/>
            <a:headEnd/>
            <a:tailEnd/>
          </a:ln>
        </p:spPr>
      </p:pic>
      <p:sp>
        <p:nvSpPr>
          <p:cNvPr id="18" name="Rectangle 4"/>
          <p:cNvSpPr>
            <a:spLocks noChangeArrowheads="1"/>
          </p:cNvSpPr>
          <p:nvPr/>
        </p:nvSpPr>
        <p:spPr bwMode="auto">
          <a:xfrm>
            <a:off x="36513" y="4354513"/>
            <a:ext cx="3343275" cy="1492250"/>
          </a:xfrm>
          <a:prstGeom prst="rect">
            <a:avLst/>
          </a:prstGeom>
          <a:solidFill>
            <a:schemeClr val="bg1">
              <a:lumMod val="95000"/>
            </a:schemeClr>
          </a:solidFill>
          <a:ln w="9525">
            <a:noFill/>
            <a:miter lim="800000"/>
            <a:headEnd/>
            <a:tailEnd/>
          </a:ln>
        </p:spPr>
        <p:txBody>
          <a:bodyPr anchor="ctr">
            <a:spAutoFit/>
          </a:bodyPr>
          <a:lstStyle/>
          <a:p>
            <a:pPr eaLnBrk="0" hangingPunct="0">
              <a:defRPr/>
            </a:pPr>
            <a:r>
              <a:rPr lang="en-US" dirty="0">
                <a:latin typeface="Times New Roman" pitchFamily="18" charset="0"/>
                <a:cs typeface="Times New Roman" pitchFamily="18" charset="0"/>
              </a:rPr>
              <a:t>March 13, 2002</a:t>
            </a:r>
            <a:endParaRPr lang="en-US" b="1" dirty="0">
              <a:latin typeface="Times New Roman" pitchFamily="18" charset="0"/>
              <a:cs typeface="Times New Roman" pitchFamily="18" charset="0"/>
            </a:endParaRPr>
          </a:p>
          <a:p>
            <a:pPr eaLnBrk="0" hangingPunct="0">
              <a:defRPr/>
            </a:pPr>
            <a:r>
              <a:rPr lang="en-US" b="1" dirty="0">
                <a:latin typeface="Times New Roman" pitchFamily="18" charset="0"/>
                <a:cs typeface="Times New Roman" pitchFamily="18" charset="0"/>
              </a:rPr>
              <a:t>World: Many Hungry Mouths </a:t>
            </a:r>
          </a:p>
          <a:p>
            <a:pPr eaLnBrk="0" hangingPunct="0">
              <a:defRPr/>
            </a:pPr>
            <a:r>
              <a:rPr lang="en-US" sz="1100" dirty="0">
                <a:latin typeface="Times New Roman" pitchFamily="18" charset="0"/>
                <a:cs typeface="Times New Roman" pitchFamily="18" charset="0"/>
              </a:rPr>
              <a:t>Around 815 million people -- 13 percent of the world's population -- suffer from hunger and malnutrition, mostly in developing countries, said Jacques </a:t>
            </a:r>
            <a:r>
              <a:rPr lang="en-US" sz="1100" dirty="0" err="1">
                <a:latin typeface="Times New Roman" pitchFamily="18" charset="0"/>
                <a:cs typeface="Times New Roman" pitchFamily="18" charset="0"/>
              </a:rPr>
              <a:t>Diouf</a:t>
            </a:r>
            <a:r>
              <a:rPr lang="en-US" sz="1100" dirty="0">
                <a:latin typeface="Times New Roman" pitchFamily="18" charset="0"/>
                <a:cs typeface="Times New Roman" pitchFamily="18" charset="0"/>
              </a:rPr>
              <a:t>, head of the United Nations Food and Agriculture Organization. </a:t>
            </a:r>
            <a:endParaRPr lang="en-US" sz="2800" dirty="0">
              <a:latin typeface="Times New Roman" pitchFamily="18" charset="0"/>
              <a:cs typeface="Times New Roman" pitchFamily="18" charset="0"/>
            </a:endParaRPr>
          </a:p>
        </p:txBody>
      </p:sp>
      <p:pic>
        <p:nvPicPr>
          <p:cNvPr id="19" name="Picture 2" descr="http://graphics8.nytimes.com/images/misc/logoprinter.gif">
            <a:hlinkClick r:id="rId5"/>
          </p:cNvPr>
          <p:cNvPicPr>
            <a:picLocks noChangeAspect="1" noChangeArrowheads="1"/>
          </p:cNvPicPr>
          <p:nvPr/>
        </p:nvPicPr>
        <p:blipFill>
          <a:blip r:embed="rId6" cstate="print"/>
          <a:srcRect/>
          <a:stretch>
            <a:fillRect/>
          </a:stretch>
        </p:blipFill>
        <p:spPr bwMode="auto">
          <a:xfrm>
            <a:off x="160338" y="4005263"/>
            <a:ext cx="1895475" cy="447675"/>
          </a:xfrm>
          <a:prstGeom prst="rect">
            <a:avLst/>
          </a:prstGeom>
          <a:noFill/>
          <a:ln w="9525">
            <a:noFill/>
            <a:miter lim="800000"/>
            <a:headEnd/>
            <a:tailEnd/>
          </a:ln>
        </p:spPr>
      </p:pic>
      <p:cxnSp>
        <p:nvCxnSpPr>
          <p:cNvPr id="20" name="Straight Connector 19"/>
          <p:cNvCxnSpPr/>
          <p:nvPr/>
        </p:nvCxnSpPr>
        <p:spPr>
          <a:xfrm>
            <a:off x="85725" y="4406900"/>
            <a:ext cx="3200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rot="20792218">
            <a:off x="88900" y="3021013"/>
            <a:ext cx="1751013" cy="923925"/>
          </a:xfrm>
          <a:prstGeom prst="rect">
            <a:avLst/>
          </a:prstGeom>
          <a:solidFill>
            <a:schemeClr val="bg1">
              <a:lumMod val="95000"/>
            </a:schemeClr>
          </a:solidFill>
          <a:ln>
            <a:solidFill>
              <a:schemeClr val="accent1"/>
            </a:solidFill>
          </a:ln>
        </p:spPr>
        <p:txBody>
          <a:bodyPr>
            <a:spAutoFit/>
          </a:bodyPr>
          <a:lstStyle/>
          <a:p>
            <a:pPr>
              <a:defRPr/>
            </a:pPr>
            <a:r>
              <a:rPr lang="en-US" b="1" dirty="0"/>
              <a:t>At the all-time low prices of 2002…</a:t>
            </a:r>
          </a:p>
        </p:txBody>
      </p:sp>
      <p:sp>
        <p:nvSpPr>
          <p:cNvPr id="14" name="TextBox 13"/>
          <p:cNvSpPr txBox="1"/>
          <p:nvPr/>
        </p:nvSpPr>
        <p:spPr>
          <a:xfrm rot="20792218">
            <a:off x="5156200" y="3700463"/>
            <a:ext cx="1752600" cy="646112"/>
          </a:xfrm>
          <a:prstGeom prst="rect">
            <a:avLst/>
          </a:prstGeom>
          <a:solidFill>
            <a:schemeClr val="bg1">
              <a:lumMod val="95000"/>
            </a:schemeClr>
          </a:solidFill>
          <a:ln>
            <a:solidFill>
              <a:srgbClr val="C00000"/>
            </a:solidFill>
          </a:ln>
        </p:spPr>
        <p:txBody>
          <a:bodyPr>
            <a:spAutoFit/>
          </a:bodyPr>
          <a:lstStyle/>
          <a:p>
            <a:pPr>
              <a:defRPr/>
            </a:pPr>
            <a:r>
              <a:rPr lang="en-US" b="1" dirty="0"/>
              <a:t>And when prices rise…</a:t>
            </a:r>
          </a:p>
        </p:txBody>
      </p:sp>
      <p:sp>
        <p:nvSpPr>
          <p:cNvPr id="15" name="Arc 14"/>
          <p:cNvSpPr/>
          <p:nvPr/>
        </p:nvSpPr>
        <p:spPr>
          <a:xfrm rot="10109708">
            <a:off x="2514600" y="3505200"/>
            <a:ext cx="4368800" cy="2794000"/>
          </a:xfrm>
          <a:prstGeom prst="arc">
            <a:avLst>
              <a:gd name="adj1" fmla="val 11594076"/>
              <a:gd name="adj2" fmla="val 20602533"/>
            </a:avLst>
          </a:prstGeom>
          <a:ln w="38100">
            <a:head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6" name="Arc 15"/>
          <p:cNvSpPr/>
          <p:nvPr/>
        </p:nvSpPr>
        <p:spPr>
          <a:xfrm rot="10310066">
            <a:off x="6621463" y="3525838"/>
            <a:ext cx="1447800" cy="1066800"/>
          </a:xfrm>
          <a:prstGeom prst="arc">
            <a:avLst>
              <a:gd name="adj1" fmla="val 16530729"/>
              <a:gd name="adj2" fmla="val 21428256"/>
            </a:avLst>
          </a:prstGeom>
          <a:ln w="38100">
            <a:solidFill>
              <a:srgbClr val="C00000"/>
            </a:solidFill>
            <a:head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i="1"/>
          </a:p>
        </p:txBody>
      </p:sp>
      <p:sp>
        <p:nvSpPr>
          <p:cNvPr id="17" name="Title 1"/>
          <p:cNvSpPr txBox="1">
            <a:spLocks/>
          </p:cNvSpPr>
          <p:nvPr/>
        </p:nvSpPr>
        <p:spPr bwMode="auto">
          <a:xfrm>
            <a:off x="152400" y="1066800"/>
            <a:ext cx="1905000" cy="838200"/>
          </a:xfrm>
          <a:prstGeom prst="rect">
            <a:avLst/>
          </a:prstGeom>
          <a:solidFill>
            <a:schemeClr val="bg1"/>
          </a:solidFill>
          <a:ln w="9525">
            <a:solidFill>
              <a:schemeClr val="bg1">
                <a:alpha val="0"/>
              </a:schemeClr>
            </a:solid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80000"/>
              </a:lnSpc>
              <a:spcBef>
                <a:spcPct val="0"/>
              </a:spcBef>
              <a:spcAft>
                <a:spcPct val="0"/>
              </a:spcAft>
              <a:buClrTx/>
              <a:buSzTx/>
              <a:buFontTx/>
              <a:buNone/>
              <a:tabLst/>
              <a:defRPr/>
            </a:pPr>
            <a:r>
              <a:rPr kumimoji="0" lang="en-US" sz="2000" b="0" i="0" u="none" strike="noStrike" kern="1200" cap="none" spc="0" normalizeH="0" baseline="0" noProof="0" smtClean="0">
                <a:ln>
                  <a:noFill/>
                </a:ln>
                <a:solidFill>
                  <a:schemeClr val="tx2">
                    <a:lumMod val="75000"/>
                  </a:schemeClr>
                </a:solidFill>
                <a:effectLst/>
                <a:uLnTx/>
                <a:uFillTx/>
                <a:latin typeface="+mj-lt"/>
                <a:ea typeface="+mj-ea"/>
                <a:cs typeface="+mj-cs"/>
              </a:rPr>
              <a:t>Index values</a:t>
            </a:r>
            <a:endParaRPr kumimoji="0" lang="en-US" sz="2000" b="0" i="0" u="none" strike="noStrike" kern="1200" cap="none" spc="0" normalizeH="0" baseline="0" noProof="0" dirty="0" smtClean="0">
              <a:ln>
                <a:noFill/>
              </a:ln>
              <a:solidFill>
                <a:schemeClr val="tx2">
                  <a:lumMod val="75000"/>
                </a:schemeClr>
              </a:solidFill>
              <a:effectLst/>
              <a:uLnTx/>
              <a:uFillTx/>
              <a:latin typeface="+mj-lt"/>
              <a:ea typeface="+mj-ea"/>
              <a:cs typeface="+mj-cs"/>
            </a:endParaRPr>
          </a:p>
          <a:p>
            <a:pPr marL="0" marR="0" lvl="0" indent="0" defTabSz="914400" rtl="0" eaLnBrk="0" fontAlgn="base" latinLnBrk="0" hangingPunct="0">
              <a:lnSpc>
                <a:spcPct val="80000"/>
              </a:lnSpc>
              <a:spcBef>
                <a:spcPct val="0"/>
              </a:spcBef>
              <a:spcAft>
                <a:spcPct val="0"/>
              </a:spcAft>
              <a:buClrTx/>
              <a:buSzTx/>
              <a:buFontTx/>
              <a:buNone/>
              <a:tabLst/>
              <a:defRPr/>
            </a:pPr>
            <a:r>
              <a:rPr kumimoji="0" lang="en-US" sz="2000" b="0" i="0" u="none" strike="noStrike" kern="1200" cap="none" spc="0" normalizeH="0" baseline="0" noProof="0" smtClean="0">
                <a:ln>
                  <a:noFill/>
                </a:ln>
                <a:solidFill>
                  <a:schemeClr val="tx2">
                    <a:lumMod val="75000"/>
                  </a:schemeClr>
                </a:solidFill>
                <a:effectLst/>
                <a:uLnTx/>
                <a:uFillTx/>
                <a:latin typeface="+mj-lt"/>
                <a:ea typeface="+mj-ea"/>
                <a:cs typeface="+mj-cs"/>
              </a:rPr>
              <a:t>(2007=100)</a:t>
            </a:r>
            <a:endParaRPr kumimoji="0" lang="en-US" sz="2000" b="0" i="0" u="none" strike="noStrike" kern="1200" cap="none" spc="0" normalizeH="0" baseline="0" noProof="0" dirty="0">
              <a:ln>
                <a:noFill/>
              </a:ln>
              <a:solidFill>
                <a:schemeClr val="tx2">
                  <a:lumMod val="75000"/>
                </a:schemeClr>
              </a:solidFill>
              <a:effectLst/>
              <a:uLnTx/>
              <a:uFillTx/>
              <a:latin typeface="+mj-lt"/>
              <a:ea typeface="+mj-ea"/>
              <a:cs typeface="+mj-cs"/>
            </a:endParaRPr>
          </a:p>
        </p:txBody>
      </p:sp>
      <p:sp>
        <p:nvSpPr>
          <p:cNvPr id="2" name="Slide Number Placeholder 1"/>
          <p:cNvSpPr>
            <a:spLocks noGrp="1"/>
          </p:cNvSpPr>
          <p:nvPr>
            <p:ph type="sldNum" sz="quarter" idx="12"/>
          </p:nvPr>
        </p:nvSpPr>
        <p:spPr/>
        <p:txBody>
          <a:bodyPr/>
          <a:lstStyle/>
          <a:p>
            <a:pPr>
              <a:defRPr/>
            </a:pPr>
            <a:fld id="{9F2C4A48-21D3-4F22-997C-6546ADC99E22}" type="slidenum">
              <a:rPr lang="en-US" smtClean="0"/>
              <a:pPr>
                <a:defRPr/>
              </a:pPr>
              <a:t>18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65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2" grpId="0"/>
      <p:bldP spid="18" grpId="0" animBg="1"/>
      <p:bldP spid="13" grpId="0" animBg="1"/>
      <p:bldP spid="14"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182741" y="914400"/>
            <a:ext cx="8961259" cy="5911755"/>
          </a:xfrm>
          <a:prstGeom prst="rect">
            <a:avLst/>
          </a:prstGeom>
          <a:noFill/>
          <a:ln w="9525">
            <a:noFill/>
            <a:miter lim="800000"/>
            <a:headEnd/>
            <a:tailEnd/>
          </a:ln>
        </p:spPr>
      </p:pic>
      <p:sp>
        <p:nvSpPr>
          <p:cNvPr id="2" name="Title 1"/>
          <p:cNvSpPr>
            <a:spLocks noGrp="1"/>
          </p:cNvSpPr>
          <p:nvPr>
            <p:ph type="title"/>
          </p:nvPr>
        </p:nvSpPr>
        <p:spPr>
          <a:xfrm>
            <a:off x="152400" y="0"/>
            <a:ext cx="8763000" cy="1143000"/>
          </a:xfrm>
        </p:spPr>
        <p:txBody>
          <a:bodyPr/>
          <a:lstStyle/>
          <a:p>
            <a:r>
              <a:rPr lang="en-US" sz="3200" dirty="0" smtClean="0"/>
              <a:t>Local crises are driven by underlying world market conditions and local “stochastic” events</a:t>
            </a:r>
            <a:endParaRPr lang="en-US" sz="3200" dirty="0"/>
          </a:p>
        </p:txBody>
      </p:sp>
      <p:sp>
        <p:nvSpPr>
          <p:cNvPr id="6" name="Oval 5"/>
          <p:cNvSpPr/>
          <p:nvPr/>
        </p:nvSpPr>
        <p:spPr>
          <a:xfrm>
            <a:off x="3248025" y="4514850"/>
            <a:ext cx="1790700" cy="342900"/>
          </a:xfrm>
          <a:prstGeom prst="ellipse">
            <a:avLst/>
          </a:prstGeom>
          <a:solidFill>
            <a:schemeClr val="accent2">
              <a:lumMod val="40000"/>
              <a:lumOff val="60000"/>
              <a:alpha val="27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pPr>
              <a:defRPr/>
            </a:pPr>
            <a:fld id="{9F2C4A48-21D3-4F22-997C-6546ADC99E22}" type="slidenum">
              <a:rPr lang="en-US" smtClean="0"/>
              <a:pPr>
                <a:defRPr/>
              </a:pPr>
              <a:t>19</a:t>
            </a:fld>
            <a:endParaRPr lang="en-US"/>
          </a:p>
        </p:txBody>
      </p:sp>
      <p:sp>
        <p:nvSpPr>
          <p:cNvPr id="7" name="Oval 6"/>
          <p:cNvSpPr/>
          <p:nvPr/>
        </p:nvSpPr>
        <p:spPr>
          <a:xfrm>
            <a:off x="1600200" y="2819400"/>
            <a:ext cx="2667000" cy="685800"/>
          </a:xfrm>
          <a:prstGeom prst="ellipse">
            <a:avLst/>
          </a:prstGeom>
          <a:solidFill>
            <a:schemeClr val="accent2">
              <a:lumMod val="40000"/>
              <a:lumOff val="60000"/>
              <a:alpha val="27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133600" y="5981700"/>
            <a:ext cx="2667000" cy="342900"/>
          </a:xfrm>
          <a:prstGeom prst="ellipse">
            <a:avLst/>
          </a:prstGeom>
          <a:solidFill>
            <a:schemeClr val="accent2">
              <a:lumMod val="40000"/>
              <a:lumOff val="60000"/>
              <a:alpha val="27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593494" y="4204868"/>
            <a:ext cx="1790700" cy="342900"/>
          </a:xfrm>
          <a:prstGeom prst="ellipse">
            <a:avLst/>
          </a:prstGeom>
          <a:solidFill>
            <a:schemeClr val="accent2">
              <a:lumMod val="40000"/>
              <a:lumOff val="60000"/>
              <a:alpha val="27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dirty="0" smtClean="0"/>
              <a:t>The 2007-09 crises, in one picture</a:t>
            </a:r>
            <a:endParaRPr lang="en-US" dirty="0"/>
          </a:p>
        </p:txBody>
      </p:sp>
      <p:pic>
        <p:nvPicPr>
          <p:cNvPr id="64514" name="Picture 2"/>
          <p:cNvPicPr>
            <a:picLocks noChangeAspect="1" noChangeArrowheads="1"/>
          </p:cNvPicPr>
          <p:nvPr/>
        </p:nvPicPr>
        <p:blipFill>
          <a:blip r:embed="rId3" cstate="print"/>
          <a:srcRect l="7408" t="33594" r="63419" b="37500"/>
          <a:stretch>
            <a:fillRect/>
          </a:stretch>
        </p:blipFill>
        <p:spPr bwMode="auto">
          <a:xfrm>
            <a:off x="152400" y="1295400"/>
            <a:ext cx="8651631" cy="3429000"/>
          </a:xfrm>
          <a:prstGeom prst="rect">
            <a:avLst/>
          </a:prstGeom>
          <a:noFill/>
          <a:ln w="9525">
            <a:noFill/>
            <a:miter lim="800000"/>
            <a:headEnd/>
            <a:tailEnd/>
          </a:ln>
        </p:spPr>
      </p:pic>
      <p:sp>
        <p:nvSpPr>
          <p:cNvPr id="5" name="Content Placeholder 2"/>
          <p:cNvSpPr txBox="1">
            <a:spLocks/>
          </p:cNvSpPr>
          <p:nvPr/>
        </p:nvSpPr>
        <p:spPr bwMode="auto">
          <a:xfrm>
            <a:off x="3467100" y="2133600"/>
            <a:ext cx="6858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defTabSz="914400" rtl="0" eaLnBrk="0" fontAlgn="base" latinLnBrk="0" hangingPunct="0">
              <a:lnSpc>
                <a:spcPct val="80000"/>
              </a:lnSpc>
              <a:spcBef>
                <a:spcPts val="0"/>
              </a:spcBef>
              <a:spcAft>
                <a:spcPct val="0"/>
              </a:spcAft>
              <a:buClrTx/>
              <a:buSzTx/>
              <a:tabLst/>
              <a:defRPr/>
            </a:pPr>
            <a:r>
              <a:rPr lang="en-US" sz="1600" b="1" kern="0" dirty="0" smtClean="0">
                <a:solidFill>
                  <a:schemeClr val="tx2">
                    <a:lumMod val="60000"/>
                    <a:lumOff val="40000"/>
                  </a:schemeClr>
                </a:solidFill>
                <a:latin typeface="+mn-lt"/>
                <a:cs typeface="+mn-cs"/>
              </a:rPr>
              <a:t>DBA</a:t>
            </a:r>
            <a:endParaRPr kumimoji="0" lang="en-US" sz="2000" b="1" i="0" u="none" strike="noStrike" kern="0" cap="none" spc="0" normalizeH="0" baseline="0" noProof="0" dirty="0" smtClean="0">
              <a:ln>
                <a:noFill/>
              </a:ln>
              <a:solidFill>
                <a:schemeClr val="tx2">
                  <a:lumMod val="60000"/>
                  <a:lumOff val="40000"/>
                </a:schemeClr>
              </a:solidFill>
              <a:effectLst/>
              <a:uLnTx/>
              <a:uFillTx/>
              <a:latin typeface="+mn-lt"/>
              <a:ea typeface="+mn-ea"/>
              <a:cs typeface="+mn-cs"/>
            </a:endParaRPr>
          </a:p>
        </p:txBody>
      </p:sp>
      <p:sp>
        <p:nvSpPr>
          <p:cNvPr id="6" name="Content Placeholder 2"/>
          <p:cNvSpPr txBox="1">
            <a:spLocks/>
          </p:cNvSpPr>
          <p:nvPr/>
        </p:nvSpPr>
        <p:spPr bwMode="auto">
          <a:xfrm>
            <a:off x="3440583" y="2446630"/>
            <a:ext cx="7620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defTabSz="914400" rtl="0" eaLnBrk="0" fontAlgn="base" latinLnBrk="0" hangingPunct="0">
              <a:lnSpc>
                <a:spcPct val="80000"/>
              </a:lnSpc>
              <a:spcBef>
                <a:spcPts val="0"/>
              </a:spcBef>
              <a:spcAft>
                <a:spcPct val="0"/>
              </a:spcAft>
              <a:buClrTx/>
              <a:buSzTx/>
              <a:tabLst/>
              <a:defRPr/>
            </a:pPr>
            <a:r>
              <a:rPr lang="en-US" sz="1600" b="1" kern="0" dirty="0" smtClean="0">
                <a:solidFill>
                  <a:srgbClr val="CC3300"/>
                </a:solidFill>
                <a:latin typeface="+mn-lt"/>
                <a:cs typeface="+mn-cs"/>
              </a:rPr>
              <a:t>DNX</a:t>
            </a:r>
            <a:endParaRPr kumimoji="0" lang="en-US" sz="2000" b="1" i="0" u="none" strike="noStrike" kern="0" cap="none" spc="0" normalizeH="0" baseline="0" noProof="0" dirty="0" smtClean="0">
              <a:ln>
                <a:noFill/>
              </a:ln>
              <a:solidFill>
                <a:srgbClr val="CC3300"/>
              </a:solidFill>
              <a:effectLst/>
              <a:uLnTx/>
              <a:uFillTx/>
              <a:latin typeface="+mn-lt"/>
              <a:ea typeface="+mn-ea"/>
              <a:cs typeface="+mn-cs"/>
            </a:endParaRPr>
          </a:p>
        </p:txBody>
      </p:sp>
      <p:sp>
        <p:nvSpPr>
          <p:cNvPr id="7" name="Rectangle 6"/>
          <p:cNvSpPr/>
          <p:nvPr/>
        </p:nvSpPr>
        <p:spPr>
          <a:xfrm>
            <a:off x="153619" y="4979713"/>
            <a:ext cx="9144000" cy="1015663"/>
          </a:xfrm>
          <a:prstGeom prst="rect">
            <a:avLst/>
          </a:prstGeom>
        </p:spPr>
        <p:txBody>
          <a:bodyPr wrap="square">
            <a:spAutoFit/>
          </a:bodyPr>
          <a:lstStyle/>
          <a:p>
            <a:r>
              <a:rPr lang="en-US" sz="1200" kern="0" dirty="0" smtClean="0"/>
              <a:t>Three Indices: </a:t>
            </a:r>
            <a:br>
              <a:rPr lang="en-US" sz="1200" kern="0" dirty="0" smtClean="0"/>
            </a:br>
            <a:r>
              <a:rPr lang="en-US" sz="1200" kern="0" dirty="0" smtClean="0"/>
              <a:t>           </a:t>
            </a:r>
            <a:r>
              <a:rPr lang="en-US" sz="1200" kern="0" dirty="0" smtClean="0">
                <a:solidFill>
                  <a:schemeClr val="tx2">
                    <a:lumMod val="60000"/>
                    <a:lumOff val="40000"/>
                  </a:schemeClr>
                </a:solidFill>
              </a:rPr>
              <a:t>DBA: corn</a:t>
            </a:r>
            <a:r>
              <a:rPr lang="en-US" sz="1200" kern="0" dirty="0">
                <a:solidFill>
                  <a:schemeClr val="tx2">
                    <a:lumMod val="60000"/>
                    <a:lumOff val="40000"/>
                  </a:schemeClr>
                </a:solidFill>
              </a:rPr>
              <a:t>, wheat, soy and sugar (25% </a:t>
            </a:r>
            <a:r>
              <a:rPr lang="en-US" sz="1200" kern="0" dirty="0" smtClean="0">
                <a:solidFill>
                  <a:schemeClr val="tx2">
                    <a:lumMod val="60000"/>
                    <a:lumOff val="40000"/>
                  </a:schemeClr>
                </a:solidFill>
              </a:rPr>
              <a:t>each)</a:t>
            </a:r>
            <a:br>
              <a:rPr lang="en-US" sz="1200" kern="0" dirty="0" smtClean="0">
                <a:solidFill>
                  <a:schemeClr val="tx2">
                    <a:lumMod val="60000"/>
                    <a:lumOff val="40000"/>
                  </a:schemeClr>
                </a:solidFill>
              </a:rPr>
            </a:br>
            <a:r>
              <a:rPr lang="en-US" sz="1200" kern="0" dirty="0" smtClean="0"/>
              <a:t>           </a:t>
            </a:r>
            <a:r>
              <a:rPr lang="en-US" sz="1200" kern="0" dirty="0" smtClean="0">
                <a:solidFill>
                  <a:srgbClr val="CC3300"/>
                </a:solidFill>
              </a:rPr>
              <a:t>USD DNX: currencies of Europe (</a:t>
            </a:r>
            <a:r>
              <a:rPr lang="en-US" sz="1200" kern="0" dirty="0">
                <a:solidFill>
                  <a:srgbClr val="CC3300"/>
                </a:solidFill>
              </a:rPr>
              <a:t>57.6</a:t>
            </a:r>
            <a:r>
              <a:rPr lang="en-US" sz="1200" kern="0" dirty="0" smtClean="0">
                <a:solidFill>
                  <a:srgbClr val="CC3300"/>
                </a:solidFill>
              </a:rPr>
              <a:t>%), Japan </a:t>
            </a:r>
            <a:r>
              <a:rPr lang="en-US" sz="1200" kern="0" dirty="0">
                <a:solidFill>
                  <a:srgbClr val="CC3300"/>
                </a:solidFill>
              </a:rPr>
              <a:t>(13.6%), </a:t>
            </a:r>
            <a:r>
              <a:rPr lang="en-US" sz="1200" kern="0" dirty="0" smtClean="0">
                <a:solidFill>
                  <a:srgbClr val="CC3300"/>
                </a:solidFill>
              </a:rPr>
              <a:t>Britain (</a:t>
            </a:r>
            <a:r>
              <a:rPr lang="en-US" sz="1200" kern="0" dirty="0">
                <a:solidFill>
                  <a:srgbClr val="CC3300"/>
                </a:solidFill>
              </a:rPr>
              <a:t>11.9%), </a:t>
            </a:r>
            <a:r>
              <a:rPr lang="en-US" sz="1200" kern="0" dirty="0" smtClean="0">
                <a:solidFill>
                  <a:srgbClr val="CC3300"/>
                </a:solidFill>
              </a:rPr>
              <a:t>Canada </a:t>
            </a:r>
            <a:r>
              <a:rPr lang="en-US" sz="1200" kern="0" dirty="0">
                <a:solidFill>
                  <a:srgbClr val="CC3300"/>
                </a:solidFill>
              </a:rPr>
              <a:t>(9.1%), </a:t>
            </a:r>
            <a:r>
              <a:rPr lang="en-US" sz="1200" kern="0" dirty="0" smtClean="0">
                <a:solidFill>
                  <a:srgbClr val="CC3300"/>
                </a:solidFill>
              </a:rPr>
              <a:t>Sweden (</a:t>
            </a:r>
            <a:r>
              <a:rPr lang="en-US" sz="1200" kern="0" dirty="0">
                <a:solidFill>
                  <a:srgbClr val="CC3300"/>
                </a:solidFill>
              </a:rPr>
              <a:t>4.2</a:t>
            </a:r>
            <a:r>
              <a:rPr lang="en-US" sz="1200" kern="0" dirty="0" smtClean="0">
                <a:solidFill>
                  <a:srgbClr val="CC3300"/>
                </a:solidFill>
              </a:rPr>
              <a:t>), Switzerland (</a:t>
            </a:r>
            <a:r>
              <a:rPr lang="en-US" sz="1200" kern="0" dirty="0">
                <a:solidFill>
                  <a:srgbClr val="CC3300"/>
                </a:solidFill>
              </a:rPr>
              <a:t>3.6</a:t>
            </a:r>
            <a:r>
              <a:rPr lang="en-US" sz="1200" kern="0" dirty="0" smtClean="0">
                <a:solidFill>
                  <a:srgbClr val="CC3300"/>
                </a:solidFill>
              </a:rPr>
              <a:t>%) 	per </a:t>
            </a:r>
            <a:r>
              <a:rPr lang="en-US" sz="1200" kern="0" dirty="0">
                <a:solidFill>
                  <a:srgbClr val="CC3300"/>
                </a:solidFill>
              </a:rPr>
              <a:t>US </a:t>
            </a:r>
            <a:r>
              <a:rPr lang="en-US" sz="1200" kern="0" dirty="0" smtClean="0">
                <a:solidFill>
                  <a:srgbClr val="CC3300"/>
                </a:solidFill>
              </a:rPr>
              <a:t>dollar</a:t>
            </a:r>
            <a:br>
              <a:rPr lang="en-US" sz="1200" kern="0" dirty="0" smtClean="0">
                <a:solidFill>
                  <a:srgbClr val="CC3300"/>
                </a:solidFill>
              </a:rPr>
            </a:br>
            <a:r>
              <a:rPr lang="en-US" sz="1200" kern="0" dirty="0" smtClean="0"/>
              <a:t>           </a:t>
            </a:r>
            <a:r>
              <a:rPr lang="en-US" sz="1200" kern="0" dirty="0" smtClean="0">
                <a:solidFill>
                  <a:srgbClr val="FF9933"/>
                </a:solidFill>
              </a:rPr>
              <a:t>S&amp;P500: value-weighted sum of large U.S. companies</a:t>
            </a:r>
            <a:endParaRPr lang="en-US" sz="1200" dirty="0">
              <a:solidFill>
                <a:srgbClr val="FF9933"/>
              </a:solidFill>
            </a:endParaRPr>
          </a:p>
        </p:txBody>
      </p:sp>
      <p:sp>
        <p:nvSpPr>
          <p:cNvPr id="8" name="Content Placeholder 2"/>
          <p:cNvSpPr txBox="1">
            <a:spLocks/>
          </p:cNvSpPr>
          <p:nvPr/>
        </p:nvSpPr>
        <p:spPr bwMode="auto">
          <a:xfrm>
            <a:off x="3318053" y="3029213"/>
            <a:ext cx="9144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defTabSz="914400" rtl="0" eaLnBrk="0" fontAlgn="base" latinLnBrk="0" hangingPunct="0">
              <a:lnSpc>
                <a:spcPct val="80000"/>
              </a:lnSpc>
              <a:spcBef>
                <a:spcPts val="0"/>
              </a:spcBef>
              <a:spcAft>
                <a:spcPct val="0"/>
              </a:spcAft>
              <a:buClrTx/>
              <a:buSzTx/>
              <a:tabLst/>
              <a:defRPr/>
            </a:pPr>
            <a:r>
              <a:rPr lang="en-US" sz="1600" b="1" kern="0" dirty="0" smtClean="0">
                <a:solidFill>
                  <a:srgbClr val="FF9933"/>
                </a:solidFill>
                <a:latin typeface="+mn-lt"/>
                <a:cs typeface="+mn-cs"/>
              </a:rPr>
              <a:t>S&amp;P500</a:t>
            </a:r>
            <a:endParaRPr kumimoji="0" lang="en-US" sz="2000" b="1" i="0" u="none" strike="noStrike" kern="0" cap="none" spc="0" normalizeH="0" baseline="0" noProof="0" dirty="0" smtClean="0">
              <a:ln>
                <a:noFill/>
              </a:ln>
              <a:solidFill>
                <a:srgbClr val="FF9933"/>
              </a:solidFill>
              <a:effectLst/>
              <a:uLnTx/>
              <a:uFillTx/>
              <a:latin typeface="+mn-lt"/>
              <a:ea typeface="+mn-ea"/>
              <a:cs typeface="+mn-cs"/>
            </a:endParaRPr>
          </a:p>
        </p:txBody>
      </p:sp>
      <p:sp>
        <p:nvSpPr>
          <p:cNvPr id="9" name="Oval 8"/>
          <p:cNvSpPr/>
          <p:nvPr/>
        </p:nvSpPr>
        <p:spPr>
          <a:xfrm>
            <a:off x="2057400" y="2514600"/>
            <a:ext cx="609600" cy="533400"/>
          </a:xfrm>
          <a:prstGeom prst="ellipse">
            <a:avLst/>
          </a:prstGeom>
          <a:noFill/>
          <a:ln>
            <a:solidFill>
              <a:schemeClr val="bg1">
                <a:lumMod val="65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086099" y="1676400"/>
            <a:ext cx="1257301" cy="1676400"/>
          </a:xfrm>
          <a:prstGeom prst="ellipse">
            <a:avLst/>
          </a:prstGeom>
          <a:noFill/>
          <a:ln>
            <a:solidFill>
              <a:schemeClr val="bg1">
                <a:lumMod val="65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800600" y="1752600"/>
            <a:ext cx="3581401" cy="2362200"/>
          </a:xfrm>
          <a:prstGeom prst="ellipse">
            <a:avLst/>
          </a:prstGeom>
          <a:noFill/>
          <a:ln>
            <a:solidFill>
              <a:schemeClr val="bg1">
                <a:lumMod val="65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a:stCxn id="9" idx="4"/>
          </p:cNvCxnSpPr>
          <p:nvPr/>
        </p:nvCxnSpPr>
        <p:spPr>
          <a:xfrm rot="5400000">
            <a:off x="2019300" y="3390900"/>
            <a:ext cx="685800"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20" idx="0"/>
          </p:cNvCxnSpPr>
          <p:nvPr/>
        </p:nvCxnSpPr>
        <p:spPr>
          <a:xfrm rot="5400000">
            <a:off x="3371850" y="3448050"/>
            <a:ext cx="381000" cy="19050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4695140" y="3650285"/>
            <a:ext cx="457200" cy="30480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676400" y="3733801"/>
            <a:ext cx="762000" cy="304800"/>
          </a:xfrm>
          <a:prstGeom prst="rect">
            <a:avLst/>
          </a:prstGeom>
          <a:noFill/>
        </p:spPr>
        <p:txBody>
          <a:bodyPr wrap="square" rtlCol="0">
            <a:spAutoFit/>
          </a:bodyPr>
          <a:lstStyle/>
          <a:p>
            <a:pPr algn="r"/>
            <a:r>
              <a:rPr lang="en-US" sz="1400" dirty="0" smtClean="0">
                <a:solidFill>
                  <a:schemeClr val="bg1">
                    <a:lumMod val="50000"/>
                  </a:schemeClr>
                </a:solidFill>
              </a:rPr>
              <a:t>all rise</a:t>
            </a:r>
            <a:endParaRPr lang="en-US" sz="1400" dirty="0">
              <a:solidFill>
                <a:schemeClr val="bg1">
                  <a:lumMod val="50000"/>
                </a:schemeClr>
              </a:solidFill>
            </a:endParaRPr>
          </a:p>
        </p:txBody>
      </p:sp>
      <p:sp>
        <p:nvSpPr>
          <p:cNvPr id="20" name="TextBox 19"/>
          <p:cNvSpPr txBox="1"/>
          <p:nvPr/>
        </p:nvSpPr>
        <p:spPr>
          <a:xfrm>
            <a:off x="2667000" y="3733800"/>
            <a:ext cx="1600200" cy="523220"/>
          </a:xfrm>
          <a:prstGeom prst="rect">
            <a:avLst/>
          </a:prstGeom>
          <a:noFill/>
        </p:spPr>
        <p:txBody>
          <a:bodyPr wrap="square" rtlCol="0">
            <a:spAutoFit/>
          </a:bodyPr>
          <a:lstStyle/>
          <a:p>
            <a:r>
              <a:rPr lang="en-US" sz="1400" dirty="0" smtClean="0">
                <a:solidFill>
                  <a:schemeClr val="bg1">
                    <a:lumMod val="50000"/>
                  </a:schemeClr>
                </a:solidFill>
              </a:rPr>
              <a:t>commodities rise as stocks fall</a:t>
            </a:r>
            <a:endParaRPr lang="en-US" sz="1400" dirty="0">
              <a:solidFill>
                <a:schemeClr val="bg1">
                  <a:lumMod val="50000"/>
                </a:schemeClr>
              </a:solidFill>
            </a:endParaRPr>
          </a:p>
        </p:txBody>
      </p:sp>
      <p:sp>
        <p:nvSpPr>
          <p:cNvPr id="21" name="TextBox 20"/>
          <p:cNvSpPr txBox="1"/>
          <p:nvPr/>
        </p:nvSpPr>
        <p:spPr>
          <a:xfrm>
            <a:off x="4267200" y="3962401"/>
            <a:ext cx="1676400" cy="523220"/>
          </a:xfrm>
          <a:prstGeom prst="rect">
            <a:avLst/>
          </a:prstGeom>
          <a:noFill/>
        </p:spPr>
        <p:txBody>
          <a:bodyPr wrap="square" rtlCol="0">
            <a:spAutoFit/>
          </a:bodyPr>
          <a:lstStyle/>
          <a:p>
            <a:r>
              <a:rPr lang="en-US" sz="1400" dirty="0" smtClean="0">
                <a:solidFill>
                  <a:schemeClr val="bg1">
                    <a:lumMod val="50000"/>
                  </a:schemeClr>
                </a:solidFill>
              </a:rPr>
              <a:t>all fall, then </a:t>
            </a:r>
          </a:p>
          <a:p>
            <a:r>
              <a:rPr lang="en-US" sz="1400" dirty="0" smtClean="0">
                <a:solidFill>
                  <a:schemeClr val="bg1">
                    <a:lumMod val="50000"/>
                  </a:schemeClr>
                </a:solidFill>
              </a:rPr>
              <a:t>move together</a:t>
            </a:r>
            <a:endParaRPr lang="en-US" sz="1400" dirty="0">
              <a:solidFill>
                <a:schemeClr val="bg1">
                  <a:lumMod val="50000"/>
                </a:schemeClr>
              </a:solidFill>
            </a:endParaRPr>
          </a:p>
        </p:txBody>
      </p:sp>
      <p:sp>
        <p:nvSpPr>
          <p:cNvPr id="3" name="Slide Number Placeholder 2"/>
          <p:cNvSpPr>
            <a:spLocks noGrp="1"/>
          </p:cNvSpPr>
          <p:nvPr>
            <p:ph type="sldNum" sz="quarter" idx="12"/>
          </p:nvPr>
        </p:nvSpPr>
        <p:spPr>
          <a:xfrm>
            <a:off x="7010400" y="6492875"/>
            <a:ext cx="2133600" cy="365125"/>
          </a:xfrm>
        </p:spPr>
        <p:txBody>
          <a:bodyPr/>
          <a:lstStyle/>
          <a:p>
            <a:pPr>
              <a:defRPr/>
            </a:pPr>
            <a:fld id="{9F2C4A48-21D3-4F22-997C-6546ADC99E22}" type="slidenum">
              <a:rPr lang="en-US" smtClean="0"/>
              <a:pPr>
                <a:defRPr/>
              </a:pPr>
              <a:t>2</a:t>
            </a:fld>
            <a:endParaRPr lang="en-US" dirty="0"/>
          </a:p>
        </p:txBody>
      </p:sp>
      <p:sp>
        <p:nvSpPr>
          <p:cNvPr id="22" name="Rectangle 21"/>
          <p:cNvSpPr/>
          <p:nvPr/>
        </p:nvSpPr>
        <p:spPr>
          <a:xfrm>
            <a:off x="228600" y="6354375"/>
            <a:ext cx="8915400" cy="276999"/>
          </a:xfrm>
          <a:prstGeom prst="rect">
            <a:avLst/>
          </a:prstGeom>
        </p:spPr>
        <p:txBody>
          <a:bodyPr wrap="square">
            <a:spAutoFit/>
          </a:bodyPr>
          <a:lstStyle/>
          <a:p>
            <a:r>
              <a:rPr lang="en-US" sz="1200" kern="0" dirty="0" smtClean="0"/>
              <a:t>Source:  Computed from data at </a:t>
            </a:r>
            <a:r>
              <a:rPr lang="en-US" sz="1200" kern="0" dirty="0" smtClean="0">
                <a:hlinkClick r:id="rId4"/>
              </a:rPr>
              <a:t>www.google.com/finance</a:t>
            </a:r>
            <a:r>
              <a:rPr lang="en-US" sz="1200" kern="0"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45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9" grpId="0"/>
      <p:bldP spid="20"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990600" y="990600"/>
            <a:ext cx="6781800" cy="5487988"/>
          </a:xfrm>
          <a:prstGeom prst="rect">
            <a:avLst/>
          </a:prstGeom>
          <a:noFill/>
          <a:ln w="9525">
            <a:noFill/>
            <a:miter lim="800000"/>
            <a:headEnd/>
            <a:tailEnd/>
          </a:ln>
        </p:spPr>
      </p:pic>
      <p:sp>
        <p:nvSpPr>
          <p:cNvPr id="5123" name="TextBox 4"/>
          <p:cNvSpPr txBox="1">
            <a:spLocks noChangeArrowheads="1"/>
          </p:cNvSpPr>
          <p:nvPr/>
        </p:nvSpPr>
        <p:spPr bwMode="auto">
          <a:xfrm>
            <a:off x="381000" y="6303963"/>
            <a:ext cx="8382000" cy="554037"/>
          </a:xfrm>
          <a:prstGeom prst="rect">
            <a:avLst/>
          </a:prstGeom>
          <a:noFill/>
          <a:ln w="9525">
            <a:noFill/>
            <a:miter lim="800000"/>
            <a:headEnd/>
            <a:tailEnd/>
          </a:ln>
        </p:spPr>
        <p:txBody>
          <a:bodyPr>
            <a:spAutoFit/>
          </a:bodyPr>
          <a:lstStyle/>
          <a:p>
            <a:endParaRPr lang="en-US" sz="200">
              <a:latin typeface="Calibri" pitchFamily="34" charset="0"/>
            </a:endParaRPr>
          </a:p>
          <a:p>
            <a:r>
              <a:rPr lang="en-US" sz="1400">
                <a:latin typeface="Calibri" pitchFamily="34" charset="0"/>
              </a:rPr>
              <a:t>Source:  Reprinted from IFPRI (2008), “An Assessment of the Likely Impact on Ugandan Households of Rising Global Food Prices.”  Kampala, Uganda: IFPRI, June 9</a:t>
            </a:r>
            <a:r>
              <a:rPr lang="en-US" sz="1400" baseline="30000">
                <a:latin typeface="Calibri" pitchFamily="34" charset="0"/>
              </a:rPr>
              <a:t>th</a:t>
            </a:r>
            <a:r>
              <a:rPr lang="en-US" sz="1400">
                <a:latin typeface="Calibri" pitchFamily="34" charset="0"/>
              </a:rPr>
              <a:t> 2008 (39 pages).</a:t>
            </a:r>
          </a:p>
        </p:txBody>
      </p:sp>
      <p:sp>
        <p:nvSpPr>
          <p:cNvPr id="4" name="Title 1"/>
          <p:cNvSpPr txBox="1">
            <a:spLocks/>
          </p:cNvSpPr>
          <p:nvPr/>
        </p:nvSpPr>
        <p:spPr bwMode="auto">
          <a:xfrm>
            <a:off x="685800" y="0"/>
            <a:ext cx="7696200" cy="1143000"/>
          </a:xfrm>
          <a:prstGeom prst="rect">
            <a:avLst/>
          </a:prstGeom>
          <a:noFill/>
          <a:ln w="9525">
            <a:noFill/>
            <a:miter lim="800000"/>
            <a:headEnd/>
            <a:tailEnd/>
          </a:ln>
        </p:spPr>
        <p:txBody>
          <a:bodyPr anchor="ctr">
            <a:normAutofit fontScale="90000" lnSpcReduction="20000"/>
          </a:bodyPr>
          <a:lstStyle/>
          <a:p>
            <a:pPr algn="ctr" fontAlgn="auto">
              <a:spcAft>
                <a:spcPts val="0"/>
              </a:spcAft>
              <a:defRPr/>
            </a:pPr>
            <a:r>
              <a:rPr lang="en-US" sz="4400" dirty="0" smtClean="0">
                <a:latin typeface="+mj-lt"/>
                <a:ea typeface="+mj-ea"/>
                <a:cs typeface="+mj-cs"/>
              </a:rPr>
              <a:t>But local prices don’t always link directly to “world market” prices</a:t>
            </a:r>
            <a:endParaRPr lang="en-US" sz="4400" dirty="0">
              <a:latin typeface="+mj-lt"/>
              <a:ea typeface="+mj-ea"/>
              <a:cs typeface="+mj-cs"/>
            </a:endParaRPr>
          </a:p>
        </p:txBody>
      </p:sp>
      <p:sp>
        <p:nvSpPr>
          <p:cNvPr id="2" name="Slide Number Placeholder 1"/>
          <p:cNvSpPr>
            <a:spLocks noGrp="1"/>
          </p:cNvSpPr>
          <p:nvPr>
            <p:ph type="sldNum" sz="quarter" idx="12"/>
          </p:nvPr>
        </p:nvSpPr>
        <p:spPr/>
        <p:txBody>
          <a:bodyPr/>
          <a:lstStyle/>
          <a:p>
            <a:pPr>
              <a:defRPr/>
            </a:pPr>
            <a:fld id="{9F2C4A48-21D3-4F22-997C-6546ADC99E22}"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274638"/>
            <a:ext cx="9144000" cy="792162"/>
          </a:xfrm>
        </p:spPr>
        <p:txBody>
          <a:bodyPr/>
          <a:lstStyle/>
          <a:p>
            <a:pPr eaLnBrk="1" hangingPunct="1">
              <a:lnSpc>
                <a:spcPct val="80000"/>
              </a:lnSpc>
            </a:pPr>
            <a:r>
              <a:rPr lang="en-US" sz="3600" smtClean="0"/>
              <a:t>Why did food prices spike?</a:t>
            </a:r>
            <a:br>
              <a:rPr lang="en-US" sz="3600" smtClean="0"/>
            </a:br>
            <a:r>
              <a:rPr lang="en-US" sz="3600" smtClean="0"/>
              <a:t>The USDA’s summary of conventional wisdom</a:t>
            </a:r>
          </a:p>
        </p:txBody>
      </p:sp>
      <p:pic>
        <p:nvPicPr>
          <p:cNvPr id="7171" name="Picture 2"/>
          <p:cNvPicPr>
            <a:picLocks noChangeAspect="1" noChangeArrowheads="1"/>
          </p:cNvPicPr>
          <p:nvPr/>
        </p:nvPicPr>
        <p:blipFill>
          <a:blip r:embed="rId3" cstate="print"/>
          <a:srcRect/>
          <a:stretch>
            <a:fillRect/>
          </a:stretch>
        </p:blipFill>
        <p:spPr bwMode="auto">
          <a:xfrm>
            <a:off x="147638" y="1319213"/>
            <a:ext cx="8921750" cy="4953000"/>
          </a:xfrm>
          <a:prstGeom prst="rect">
            <a:avLst/>
          </a:prstGeom>
          <a:noFill/>
          <a:ln w="9525">
            <a:noFill/>
            <a:miter lim="800000"/>
            <a:headEnd/>
            <a:tailEnd/>
          </a:ln>
        </p:spPr>
      </p:pic>
      <p:sp>
        <p:nvSpPr>
          <p:cNvPr id="7172" name="Rectangle 4"/>
          <p:cNvSpPr>
            <a:spLocks noChangeArrowheads="1"/>
          </p:cNvSpPr>
          <p:nvPr/>
        </p:nvSpPr>
        <p:spPr bwMode="auto">
          <a:xfrm>
            <a:off x="304800" y="6416675"/>
            <a:ext cx="8382000" cy="441325"/>
          </a:xfrm>
          <a:prstGeom prst="rect">
            <a:avLst/>
          </a:prstGeom>
          <a:noFill/>
          <a:ln w="9525">
            <a:noFill/>
            <a:miter lim="800000"/>
            <a:headEnd/>
            <a:tailEnd/>
          </a:ln>
        </p:spPr>
        <p:txBody>
          <a:bodyPr>
            <a:spAutoFit/>
          </a:bodyPr>
          <a:lstStyle/>
          <a:p>
            <a:pPr>
              <a:lnSpc>
                <a:spcPct val="80000"/>
              </a:lnSpc>
            </a:pPr>
            <a:r>
              <a:rPr lang="en-US" sz="1400">
                <a:latin typeface="Calibri" pitchFamily="34" charset="0"/>
              </a:rPr>
              <a:t>Source:  Reproduced from Ronald Trostle, “</a:t>
            </a:r>
            <a:r>
              <a:rPr lang="en-US" sz="1400">
                <a:latin typeface="Calibri" pitchFamily="34" charset="0"/>
                <a:hlinkClick r:id="rId4"/>
              </a:rPr>
              <a:t>Global Agricultural Supply and Demand: Factors Contributing to the Recent Increase in Food Commodity Prices</a:t>
            </a:r>
            <a:r>
              <a:rPr lang="en-US" sz="1400">
                <a:latin typeface="Calibri" pitchFamily="34" charset="0"/>
              </a:rPr>
              <a:t>”, Outlook Report WRS-0801.  Washington, DC: ERS/USDA, July 2008.</a:t>
            </a:r>
          </a:p>
        </p:txBody>
      </p:sp>
      <p:sp>
        <p:nvSpPr>
          <p:cNvPr id="2" name="Slide Number Placeholder 1"/>
          <p:cNvSpPr>
            <a:spLocks noGrp="1"/>
          </p:cNvSpPr>
          <p:nvPr>
            <p:ph type="sldNum" sz="quarter" idx="12"/>
          </p:nvPr>
        </p:nvSpPr>
        <p:spPr>
          <a:xfrm>
            <a:off x="7010400" y="6492875"/>
            <a:ext cx="2133600" cy="365125"/>
          </a:xfrm>
        </p:spPr>
        <p:txBody>
          <a:bodyPr/>
          <a:lstStyle/>
          <a:p>
            <a:pPr>
              <a:defRPr/>
            </a:pPr>
            <a:fld id="{9F2C4A48-21D3-4F22-997C-6546ADC99E22}" type="slidenum">
              <a:rPr lang="en-US" smtClean="0"/>
              <a:pPr>
                <a:defRPr/>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1143000"/>
          </a:xfrm>
          <a:prstGeom prst="rect">
            <a:avLst/>
          </a:prstGeom>
        </p:spPr>
        <p:txBody>
          <a:bodyPr anchor="ctr">
            <a:normAutofit/>
          </a:bodyPr>
          <a:lstStyle/>
          <a:p>
            <a:pPr algn="ctr" fontAlgn="auto">
              <a:spcAft>
                <a:spcPts val="0"/>
              </a:spcAft>
              <a:defRPr/>
            </a:pPr>
            <a:r>
              <a:rPr lang="en-US" sz="4400" smtClean="0">
                <a:latin typeface="+mj-lt"/>
                <a:ea typeface="+mj-ea"/>
                <a:cs typeface="+mj-cs"/>
              </a:rPr>
              <a:t>The stage was set by low world stocks</a:t>
            </a:r>
            <a:endParaRPr lang="en-US" sz="4400" dirty="0">
              <a:latin typeface="+mj-lt"/>
              <a:ea typeface="+mj-ea"/>
              <a:cs typeface="+mj-cs"/>
            </a:endParaRPr>
          </a:p>
        </p:txBody>
      </p:sp>
      <p:pic>
        <p:nvPicPr>
          <p:cNvPr id="10243" name="Picture 2"/>
          <p:cNvPicPr>
            <a:picLocks noChangeAspect="1" noChangeArrowheads="1"/>
          </p:cNvPicPr>
          <p:nvPr/>
        </p:nvPicPr>
        <p:blipFill>
          <a:blip r:embed="rId3" cstate="print"/>
          <a:srcRect t="11578" b="10526"/>
          <a:stretch>
            <a:fillRect/>
          </a:stretch>
        </p:blipFill>
        <p:spPr bwMode="auto">
          <a:xfrm>
            <a:off x="1600200" y="3657600"/>
            <a:ext cx="6019800" cy="2819400"/>
          </a:xfrm>
          <a:prstGeom prst="rect">
            <a:avLst/>
          </a:prstGeom>
          <a:noFill/>
          <a:ln w="9525">
            <a:noFill/>
            <a:miter lim="800000"/>
            <a:headEnd/>
            <a:tailEnd/>
          </a:ln>
        </p:spPr>
      </p:pic>
      <p:pic>
        <p:nvPicPr>
          <p:cNvPr id="10244" name="Picture 2"/>
          <p:cNvPicPr>
            <a:picLocks noChangeAspect="1" noChangeArrowheads="1"/>
          </p:cNvPicPr>
          <p:nvPr/>
        </p:nvPicPr>
        <p:blipFill>
          <a:blip r:embed="rId4" cstate="print"/>
          <a:srcRect/>
          <a:stretch>
            <a:fillRect/>
          </a:stretch>
        </p:blipFill>
        <p:spPr bwMode="auto">
          <a:xfrm>
            <a:off x="1676400" y="1143000"/>
            <a:ext cx="5638800" cy="2544763"/>
          </a:xfrm>
          <a:prstGeom prst="rect">
            <a:avLst/>
          </a:prstGeom>
          <a:noFill/>
          <a:ln w="9525">
            <a:noFill/>
            <a:miter lim="800000"/>
            <a:headEnd/>
            <a:tailEnd/>
          </a:ln>
        </p:spPr>
      </p:pic>
      <p:sp>
        <p:nvSpPr>
          <p:cNvPr id="10245" name="TextBox 5"/>
          <p:cNvSpPr txBox="1">
            <a:spLocks noChangeArrowheads="1"/>
          </p:cNvSpPr>
          <p:nvPr/>
        </p:nvSpPr>
        <p:spPr bwMode="auto">
          <a:xfrm>
            <a:off x="304800" y="4038600"/>
            <a:ext cx="1295400" cy="1200150"/>
          </a:xfrm>
          <a:prstGeom prst="rect">
            <a:avLst/>
          </a:prstGeom>
          <a:noFill/>
          <a:ln w="9525">
            <a:noFill/>
            <a:miter lim="800000"/>
            <a:headEnd/>
            <a:tailEnd/>
          </a:ln>
        </p:spPr>
        <p:txBody>
          <a:bodyPr>
            <a:spAutoFit/>
          </a:bodyPr>
          <a:lstStyle/>
          <a:p>
            <a:r>
              <a:rPr lang="en-US"/>
              <a:t>Total world grain &amp; oilseeds stocks</a:t>
            </a:r>
          </a:p>
        </p:txBody>
      </p:sp>
      <p:sp>
        <p:nvSpPr>
          <p:cNvPr id="10246" name="TextBox 6"/>
          <p:cNvSpPr txBox="1">
            <a:spLocks noChangeArrowheads="1"/>
          </p:cNvSpPr>
          <p:nvPr/>
        </p:nvSpPr>
        <p:spPr bwMode="auto">
          <a:xfrm>
            <a:off x="533400" y="6550025"/>
            <a:ext cx="8305800" cy="307975"/>
          </a:xfrm>
          <a:prstGeom prst="rect">
            <a:avLst/>
          </a:prstGeom>
          <a:noFill/>
          <a:ln w="9525">
            <a:noFill/>
            <a:miter lim="800000"/>
            <a:headEnd/>
            <a:tailEnd/>
          </a:ln>
        </p:spPr>
        <p:txBody>
          <a:bodyPr>
            <a:spAutoFit/>
          </a:bodyPr>
          <a:lstStyle/>
          <a:p>
            <a:r>
              <a:rPr lang="en-US" sz="1400"/>
              <a:t>Source: Reproduced from Trostle (2008), from IMF data on prices and USDA estimates on stocks.</a:t>
            </a:r>
          </a:p>
        </p:txBody>
      </p:sp>
      <p:sp>
        <p:nvSpPr>
          <p:cNvPr id="8" name="Title 1"/>
          <p:cNvSpPr txBox="1">
            <a:spLocks/>
          </p:cNvSpPr>
          <p:nvPr/>
        </p:nvSpPr>
        <p:spPr>
          <a:xfrm>
            <a:off x="304800" y="1295400"/>
            <a:ext cx="1371600" cy="1295400"/>
          </a:xfrm>
          <a:prstGeom prst="rect">
            <a:avLst/>
          </a:prstGeom>
          <a:solidFill>
            <a:schemeClr val="bg1"/>
          </a:solidFill>
        </p:spPr>
        <p:txBody>
          <a:bodyPr anchor="ctr">
            <a:normAutofit fontScale="97500"/>
          </a:bodyPr>
          <a:lstStyle/>
          <a:p>
            <a:pPr fontAlgn="auto">
              <a:spcAft>
                <a:spcPts val="0"/>
              </a:spcAft>
              <a:defRPr/>
            </a:pPr>
            <a:r>
              <a:rPr lang="en-US">
                <a:latin typeface="Arial" pitchFamily="34" charset="0"/>
                <a:ea typeface="+mj-ea"/>
                <a:cs typeface="Arial" pitchFamily="34" charset="0"/>
              </a:rPr>
              <a:t>IMF </a:t>
            </a:r>
          </a:p>
          <a:p>
            <a:pPr fontAlgn="auto">
              <a:spcAft>
                <a:spcPts val="0"/>
              </a:spcAft>
              <a:defRPr/>
            </a:pPr>
            <a:r>
              <a:rPr lang="en-US">
                <a:latin typeface="Arial" pitchFamily="34" charset="0"/>
                <a:ea typeface="+mj-ea"/>
                <a:cs typeface="Arial" pitchFamily="34" charset="0"/>
              </a:rPr>
              <a:t>price indexes</a:t>
            </a:r>
            <a:endParaRPr lang="en-US" dirty="0">
              <a:latin typeface="Arial" pitchFamily="34" charset="0"/>
              <a:ea typeface="+mj-ea"/>
              <a:cs typeface="Arial" pitchFamily="34" charset="0"/>
            </a:endParaRPr>
          </a:p>
        </p:txBody>
      </p:sp>
      <p:sp>
        <p:nvSpPr>
          <p:cNvPr id="2" name="Slide Number Placeholder 1"/>
          <p:cNvSpPr>
            <a:spLocks noGrp="1"/>
          </p:cNvSpPr>
          <p:nvPr>
            <p:ph type="sldNum" sz="quarter" idx="12"/>
          </p:nvPr>
        </p:nvSpPr>
        <p:spPr>
          <a:xfrm>
            <a:off x="7010400" y="6492875"/>
            <a:ext cx="2133600" cy="365125"/>
          </a:xfrm>
        </p:spPr>
        <p:txBody>
          <a:bodyPr/>
          <a:lstStyle/>
          <a:p>
            <a:pPr>
              <a:defRPr/>
            </a:pPr>
            <a:fld id="{9F2C4A48-21D3-4F22-997C-6546ADC99E22}" type="slidenum">
              <a:rPr lang="en-US" smtClean="0"/>
              <a:pPr>
                <a:defRPr/>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1"/>
          <p:cNvPicPr>
            <a:picLocks noChangeAspect="1" noChangeArrowheads="1"/>
          </p:cNvPicPr>
          <p:nvPr/>
        </p:nvPicPr>
        <p:blipFill>
          <a:blip r:embed="rId3" cstate="print"/>
          <a:srcRect l="829" t="1825" r="710" b="1527"/>
          <a:stretch>
            <a:fillRect/>
          </a:stretch>
        </p:blipFill>
        <p:spPr bwMode="auto">
          <a:xfrm>
            <a:off x="0" y="995363"/>
            <a:ext cx="9170988" cy="5862637"/>
          </a:xfrm>
          <a:prstGeom prst="rect">
            <a:avLst/>
          </a:prstGeom>
          <a:noFill/>
          <a:ln w="9525">
            <a:noFill/>
            <a:miter lim="800000"/>
            <a:headEnd/>
            <a:tailEnd/>
          </a:ln>
        </p:spPr>
      </p:pic>
      <p:sp>
        <p:nvSpPr>
          <p:cNvPr id="4" name="Title 1"/>
          <p:cNvSpPr txBox="1">
            <a:spLocks/>
          </p:cNvSpPr>
          <p:nvPr/>
        </p:nvSpPr>
        <p:spPr>
          <a:xfrm>
            <a:off x="0" y="0"/>
            <a:ext cx="9144000" cy="1143000"/>
          </a:xfrm>
          <a:prstGeom prst="rect">
            <a:avLst/>
          </a:prstGeom>
        </p:spPr>
        <p:txBody>
          <a:bodyPr anchor="ctr">
            <a:normAutofit/>
          </a:bodyPr>
          <a:lstStyle/>
          <a:p>
            <a:pPr algn="ctr" fontAlgn="auto">
              <a:spcAft>
                <a:spcPts val="0"/>
              </a:spcAft>
              <a:defRPr/>
            </a:pPr>
            <a:r>
              <a:rPr lang="en-US" sz="4400" dirty="0">
                <a:latin typeface="+mj-lt"/>
                <a:ea typeface="+mj-ea"/>
                <a:cs typeface="+mj-cs"/>
              </a:rPr>
              <a:t>Stock changes </a:t>
            </a:r>
            <a:r>
              <a:rPr lang="en-US" sz="4400" dirty="0" smtClean="0">
                <a:latin typeface="+mj-lt"/>
                <a:ea typeface="+mj-ea"/>
                <a:cs typeface="+mj-cs"/>
              </a:rPr>
              <a:t>were mostly </a:t>
            </a:r>
            <a:r>
              <a:rPr lang="en-US" sz="4400" dirty="0">
                <a:latin typeface="+mj-lt"/>
                <a:ea typeface="+mj-ea"/>
                <a:cs typeface="+mj-cs"/>
              </a:rPr>
              <a:t>in Asia</a:t>
            </a:r>
          </a:p>
        </p:txBody>
      </p:sp>
      <p:sp>
        <p:nvSpPr>
          <p:cNvPr id="2" name="Slide Number Placeholder 1"/>
          <p:cNvSpPr>
            <a:spLocks noGrp="1"/>
          </p:cNvSpPr>
          <p:nvPr>
            <p:ph type="sldNum" sz="quarter" idx="12"/>
          </p:nvPr>
        </p:nvSpPr>
        <p:spPr>
          <a:xfrm>
            <a:off x="7010400" y="6492875"/>
            <a:ext cx="2133600" cy="365125"/>
          </a:xfrm>
        </p:spPr>
        <p:txBody>
          <a:bodyPr/>
          <a:lstStyle/>
          <a:p>
            <a:pPr>
              <a:defRPr/>
            </a:pPr>
            <a:fld id="{9F2C4A48-21D3-4F22-997C-6546ADC99E22}" type="slidenum">
              <a:rPr lang="en-US" smtClean="0"/>
              <a:pPr>
                <a:defRPr/>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447800"/>
          </a:xfrm>
        </p:spPr>
        <p:txBody>
          <a:bodyPr/>
          <a:lstStyle/>
          <a:p>
            <a:pPr>
              <a:lnSpc>
                <a:spcPct val="80000"/>
              </a:lnSpc>
            </a:pPr>
            <a:r>
              <a:rPr lang="en-US" sz="4000" smtClean="0"/>
              <a:t>On the demand side, food consumption</a:t>
            </a:r>
            <a:br>
              <a:rPr lang="en-US" sz="4000" smtClean="0"/>
            </a:br>
            <a:r>
              <a:rPr lang="en-US" sz="4000" smtClean="0"/>
              <a:t>is driven by population and income… </a:t>
            </a:r>
            <a:endParaRPr lang="en-US" sz="4000" dirty="0"/>
          </a:p>
        </p:txBody>
      </p:sp>
      <p:pic>
        <p:nvPicPr>
          <p:cNvPr id="1026" name="Picture 2"/>
          <p:cNvPicPr>
            <a:picLocks noChangeAspect="1" noChangeArrowheads="1"/>
          </p:cNvPicPr>
          <p:nvPr/>
        </p:nvPicPr>
        <p:blipFill>
          <a:blip r:embed="rId3" cstate="print"/>
          <a:srcRect/>
          <a:stretch>
            <a:fillRect/>
          </a:stretch>
        </p:blipFill>
        <p:spPr bwMode="auto">
          <a:xfrm>
            <a:off x="457200" y="1752600"/>
            <a:ext cx="8430867" cy="3962400"/>
          </a:xfrm>
          <a:prstGeom prst="rect">
            <a:avLst/>
          </a:prstGeom>
          <a:noFill/>
          <a:ln w="9525">
            <a:noFill/>
            <a:miter lim="800000"/>
            <a:headEnd/>
            <a:tailEnd/>
          </a:ln>
          <a:effectLst/>
        </p:spPr>
      </p:pic>
      <p:sp>
        <p:nvSpPr>
          <p:cNvPr id="5" name="TextBox 4"/>
          <p:cNvSpPr txBox="1"/>
          <p:nvPr/>
        </p:nvSpPr>
        <p:spPr>
          <a:xfrm>
            <a:off x="609600" y="6096000"/>
            <a:ext cx="6096000" cy="369332"/>
          </a:xfrm>
          <a:prstGeom prst="rect">
            <a:avLst/>
          </a:prstGeom>
          <a:noFill/>
        </p:spPr>
        <p:txBody>
          <a:bodyPr wrap="square" rtlCol="0">
            <a:spAutoFit/>
          </a:bodyPr>
          <a:lstStyle/>
          <a:p>
            <a:r>
              <a:rPr lang="en-US" dirty="0" smtClean="0"/>
              <a:t>Reprinted from </a:t>
            </a:r>
            <a:r>
              <a:rPr lang="en-US" i="1" dirty="0" smtClean="0"/>
              <a:t>The Economist</a:t>
            </a:r>
            <a:r>
              <a:rPr lang="en-US" dirty="0" smtClean="0"/>
              <a:t>, 8 December 2007.</a:t>
            </a:r>
            <a:endParaRPr lang="en-US" dirty="0"/>
          </a:p>
        </p:txBody>
      </p:sp>
      <p:sp>
        <p:nvSpPr>
          <p:cNvPr id="3" name="Slide Number Placeholder 2"/>
          <p:cNvSpPr>
            <a:spLocks noGrp="1"/>
          </p:cNvSpPr>
          <p:nvPr>
            <p:ph type="sldNum" sz="quarter" idx="12"/>
          </p:nvPr>
        </p:nvSpPr>
        <p:spPr/>
        <p:txBody>
          <a:bodyPr/>
          <a:lstStyle/>
          <a:p>
            <a:pPr>
              <a:defRPr/>
            </a:pPr>
            <a:fld id="{9F2C4A48-21D3-4F22-997C-6546ADC99E22}" type="slidenum">
              <a:rPr lang="en-US" smtClean="0"/>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p:cNvPicPr>
            <a:picLocks noChangeAspect="1" noChangeArrowheads="1"/>
          </p:cNvPicPr>
          <p:nvPr/>
        </p:nvPicPr>
        <p:blipFill>
          <a:blip r:embed="rId3" cstate="print"/>
          <a:srcRect t="11511" r="44444" b="13669"/>
          <a:stretch>
            <a:fillRect/>
          </a:stretch>
        </p:blipFill>
        <p:spPr bwMode="auto">
          <a:xfrm>
            <a:off x="609600" y="1981200"/>
            <a:ext cx="3802063" cy="4114800"/>
          </a:xfrm>
          <a:prstGeom prst="rect">
            <a:avLst/>
          </a:prstGeom>
          <a:noFill/>
          <a:ln w="9525">
            <a:noFill/>
            <a:miter lim="800000"/>
            <a:headEnd/>
            <a:tailEnd/>
          </a:ln>
        </p:spPr>
      </p:pic>
      <p:pic>
        <p:nvPicPr>
          <p:cNvPr id="13316" name="Picture 4"/>
          <p:cNvPicPr>
            <a:picLocks noChangeAspect="1" noChangeArrowheads="1"/>
          </p:cNvPicPr>
          <p:nvPr/>
        </p:nvPicPr>
        <p:blipFill>
          <a:blip r:embed="rId4" cstate="print"/>
          <a:srcRect r="44000"/>
          <a:stretch>
            <a:fillRect/>
          </a:stretch>
        </p:blipFill>
        <p:spPr bwMode="auto">
          <a:xfrm>
            <a:off x="4724400" y="2057400"/>
            <a:ext cx="3889375" cy="3889375"/>
          </a:xfrm>
          <a:prstGeom prst="rect">
            <a:avLst/>
          </a:prstGeom>
          <a:noFill/>
          <a:ln w="9525">
            <a:noFill/>
            <a:miter lim="800000"/>
            <a:headEnd/>
            <a:tailEnd/>
          </a:ln>
        </p:spPr>
      </p:pic>
      <p:sp>
        <p:nvSpPr>
          <p:cNvPr id="13317" name="TextBox 4"/>
          <p:cNvSpPr txBox="1">
            <a:spLocks noChangeArrowheads="1"/>
          </p:cNvSpPr>
          <p:nvPr/>
        </p:nvSpPr>
        <p:spPr bwMode="auto">
          <a:xfrm>
            <a:off x="4724400" y="1600200"/>
            <a:ext cx="2590800" cy="369888"/>
          </a:xfrm>
          <a:prstGeom prst="rect">
            <a:avLst/>
          </a:prstGeom>
          <a:noFill/>
          <a:ln w="9525">
            <a:noFill/>
            <a:miter lim="800000"/>
            <a:headEnd/>
            <a:tailEnd/>
          </a:ln>
        </p:spPr>
        <p:txBody>
          <a:bodyPr>
            <a:spAutoFit/>
          </a:bodyPr>
          <a:lstStyle/>
          <a:p>
            <a:r>
              <a:rPr lang="en-US"/>
              <a:t>Biodiesel (mostly EU)</a:t>
            </a:r>
          </a:p>
        </p:txBody>
      </p:sp>
      <p:sp>
        <p:nvSpPr>
          <p:cNvPr id="13318" name="TextBox 5"/>
          <p:cNvSpPr txBox="1">
            <a:spLocks noChangeArrowheads="1"/>
          </p:cNvSpPr>
          <p:nvPr/>
        </p:nvSpPr>
        <p:spPr bwMode="auto">
          <a:xfrm>
            <a:off x="609600" y="1600200"/>
            <a:ext cx="2590800" cy="369888"/>
          </a:xfrm>
          <a:prstGeom prst="rect">
            <a:avLst/>
          </a:prstGeom>
          <a:noFill/>
          <a:ln w="9525">
            <a:noFill/>
            <a:miter lim="800000"/>
            <a:headEnd/>
            <a:tailEnd/>
          </a:ln>
        </p:spPr>
        <p:txBody>
          <a:bodyPr>
            <a:spAutoFit/>
          </a:bodyPr>
          <a:lstStyle/>
          <a:p>
            <a:r>
              <a:rPr lang="en-US"/>
              <a:t>Ethanol (mostly US)</a:t>
            </a:r>
          </a:p>
        </p:txBody>
      </p:sp>
      <p:sp>
        <p:nvSpPr>
          <p:cNvPr id="13319" name="TextBox 6"/>
          <p:cNvSpPr txBox="1">
            <a:spLocks noChangeArrowheads="1"/>
          </p:cNvSpPr>
          <p:nvPr/>
        </p:nvSpPr>
        <p:spPr bwMode="auto">
          <a:xfrm>
            <a:off x="990600" y="6248400"/>
            <a:ext cx="7620000" cy="307975"/>
          </a:xfrm>
          <a:prstGeom prst="rect">
            <a:avLst/>
          </a:prstGeom>
          <a:noFill/>
          <a:ln w="9525">
            <a:noFill/>
            <a:miter lim="800000"/>
            <a:headEnd/>
            <a:tailEnd/>
          </a:ln>
        </p:spPr>
        <p:txBody>
          <a:bodyPr>
            <a:spAutoFit/>
          </a:bodyPr>
          <a:lstStyle/>
          <a:p>
            <a:r>
              <a:rPr lang="en-US" sz="1400"/>
              <a:t>Source: Reproduced from Trostle (2008), from USDA data and projections.</a:t>
            </a:r>
          </a:p>
        </p:txBody>
      </p:sp>
      <p:sp>
        <p:nvSpPr>
          <p:cNvPr id="8" name="Title 1"/>
          <p:cNvSpPr>
            <a:spLocks noGrp="1"/>
          </p:cNvSpPr>
          <p:nvPr>
            <p:ph type="title"/>
          </p:nvPr>
        </p:nvSpPr>
        <p:spPr>
          <a:xfrm>
            <a:off x="0" y="0"/>
            <a:ext cx="9144000" cy="1447800"/>
          </a:xfrm>
        </p:spPr>
        <p:txBody>
          <a:bodyPr/>
          <a:lstStyle/>
          <a:p>
            <a:pPr>
              <a:lnSpc>
                <a:spcPct val="80000"/>
              </a:lnSpc>
            </a:pPr>
            <a:r>
              <a:rPr lang="en-US" sz="4000" smtClean="0"/>
              <a:t>…and recently by biofuels policy as well</a:t>
            </a:r>
            <a:endParaRPr lang="en-US" sz="4000" dirty="0"/>
          </a:p>
        </p:txBody>
      </p:sp>
      <p:sp>
        <p:nvSpPr>
          <p:cNvPr id="2" name="Slide Number Placeholder 1"/>
          <p:cNvSpPr>
            <a:spLocks noGrp="1"/>
          </p:cNvSpPr>
          <p:nvPr>
            <p:ph type="sldNum" sz="quarter" idx="12"/>
          </p:nvPr>
        </p:nvSpPr>
        <p:spPr/>
        <p:txBody>
          <a:bodyPr/>
          <a:lstStyle/>
          <a:p>
            <a:pPr>
              <a:defRPr/>
            </a:pPr>
            <a:fld id="{9F2C4A48-21D3-4F22-997C-6546ADC99E22}" type="slidenum">
              <a:rPr lang="en-US" smtClean="0"/>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lnSpc>
                <a:spcPct val="80000"/>
              </a:lnSpc>
            </a:pPr>
            <a:r>
              <a:rPr lang="en-US" smtClean="0"/>
              <a:t>The U.S. use of corn for ethanol </a:t>
            </a:r>
            <a:br>
              <a:rPr lang="en-US" smtClean="0"/>
            </a:br>
            <a:r>
              <a:rPr lang="en-US" smtClean="0"/>
              <a:t>has been especially fast-growing</a:t>
            </a:r>
          </a:p>
        </p:txBody>
      </p:sp>
      <p:pic>
        <p:nvPicPr>
          <p:cNvPr id="15363" name="Picture 2"/>
          <p:cNvPicPr>
            <a:picLocks noChangeAspect="1" noChangeArrowheads="1"/>
          </p:cNvPicPr>
          <p:nvPr/>
        </p:nvPicPr>
        <p:blipFill>
          <a:blip r:embed="rId3" cstate="print"/>
          <a:srcRect/>
          <a:stretch>
            <a:fillRect/>
          </a:stretch>
        </p:blipFill>
        <p:spPr bwMode="auto">
          <a:xfrm>
            <a:off x="838200" y="1905000"/>
            <a:ext cx="7391400" cy="4498975"/>
          </a:xfrm>
          <a:prstGeom prst="rect">
            <a:avLst/>
          </a:prstGeom>
          <a:noFill/>
          <a:ln w="9525">
            <a:noFill/>
            <a:miter lim="800000"/>
            <a:headEnd/>
            <a:tailEnd/>
          </a:ln>
        </p:spPr>
      </p:pic>
      <p:sp>
        <p:nvSpPr>
          <p:cNvPr id="15365" name="TextBox 5"/>
          <p:cNvSpPr txBox="1">
            <a:spLocks noChangeArrowheads="1"/>
          </p:cNvSpPr>
          <p:nvPr/>
        </p:nvSpPr>
        <p:spPr bwMode="auto">
          <a:xfrm>
            <a:off x="914400" y="6400800"/>
            <a:ext cx="7620000" cy="307975"/>
          </a:xfrm>
          <a:prstGeom prst="rect">
            <a:avLst/>
          </a:prstGeom>
          <a:noFill/>
          <a:ln w="9525">
            <a:noFill/>
            <a:miter lim="800000"/>
            <a:headEnd/>
            <a:tailEnd/>
          </a:ln>
        </p:spPr>
        <p:txBody>
          <a:bodyPr>
            <a:spAutoFit/>
          </a:bodyPr>
          <a:lstStyle/>
          <a:p>
            <a:r>
              <a:rPr lang="en-US" sz="1400"/>
              <a:t>Source: Reproduced from Trostle (2008), from USDA data and projections.</a:t>
            </a:r>
          </a:p>
        </p:txBody>
      </p:sp>
      <p:sp>
        <p:nvSpPr>
          <p:cNvPr id="2" name="Slide Number Placeholder 1"/>
          <p:cNvSpPr>
            <a:spLocks noGrp="1"/>
          </p:cNvSpPr>
          <p:nvPr>
            <p:ph type="sldNum" sz="quarter" idx="12"/>
          </p:nvPr>
        </p:nvSpPr>
        <p:spPr/>
        <p:txBody>
          <a:bodyPr/>
          <a:lstStyle/>
          <a:p>
            <a:pPr>
              <a:defRPr/>
            </a:pPr>
            <a:fld id="{9F2C4A48-21D3-4F22-997C-6546ADC99E22}" type="slidenum">
              <a:rPr lang="en-US" smtClean="0"/>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print"/>
          <a:srcRect/>
          <a:stretch>
            <a:fillRect/>
          </a:stretch>
        </p:blipFill>
        <p:spPr bwMode="auto">
          <a:xfrm>
            <a:off x="381000" y="1905000"/>
            <a:ext cx="7953375" cy="4148138"/>
          </a:xfrm>
          <a:prstGeom prst="rect">
            <a:avLst/>
          </a:prstGeom>
          <a:noFill/>
          <a:ln w="9525">
            <a:noFill/>
            <a:miter lim="800000"/>
            <a:headEnd/>
            <a:tailEnd/>
          </a:ln>
        </p:spPr>
      </p:pic>
      <p:sp>
        <p:nvSpPr>
          <p:cNvPr id="16387" name="Title 1"/>
          <p:cNvSpPr>
            <a:spLocks noGrp="1"/>
          </p:cNvSpPr>
          <p:nvPr>
            <p:ph type="title"/>
          </p:nvPr>
        </p:nvSpPr>
        <p:spPr>
          <a:xfrm>
            <a:off x="0" y="274638"/>
            <a:ext cx="9144000" cy="1143000"/>
          </a:xfrm>
        </p:spPr>
        <p:txBody>
          <a:bodyPr/>
          <a:lstStyle/>
          <a:p>
            <a:pPr eaLnBrk="1" hangingPunct="1">
              <a:lnSpc>
                <a:spcPct val="80000"/>
              </a:lnSpc>
            </a:pPr>
            <a:r>
              <a:rPr lang="en-US" sz="3600" smtClean="0"/>
              <a:t>U.S. increased corn use for ethanol accounts </a:t>
            </a:r>
            <a:br>
              <a:rPr lang="en-US" sz="3600" smtClean="0"/>
            </a:br>
            <a:r>
              <a:rPr lang="en-US" sz="3600" smtClean="0"/>
              <a:t>for 30% of world increase in all uses of all grains</a:t>
            </a:r>
          </a:p>
        </p:txBody>
      </p:sp>
      <p:sp>
        <p:nvSpPr>
          <p:cNvPr id="5" name="Oval 4"/>
          <p:cNvSpPr/>
          <p:nvPr/>
        </p:nvSpPr>
        <p:spPr>
          <a:xfrm>
            <a:off x="7391400" y="2133600"/>
            <a:ext cx="1143000" cy="3276600"/>
          </a:xfrm>
          <a:prstGeom prst="ellipse">
            <a:avLst/>
          </a:prstGeom>
          <a:noFill/>
          <a:ln>
            <a:solidFill>
              <a:srgbClr val="C00000">
                <a:alpha val="78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389" name="TextBox 5"/>
          <p:cNvSpPr txBox="1">
            <a:spLocks noChangeArrowheads="1"/>
          </p:cNvSpPr>
          <p:nvPr/>
        </p:nvSpPr>
        <p:spPr bwMode="auto">
          <a:xfrm>
            <a:off x="914400" y="6400800"/>
            <a:ext cx="7620000" cy="307975"/>
          </a:xfrm>
          <a:prstGeom prst="rect">
            <a:avLst/>
          </a:prstGeom>
          <a:noFill/>
          <a:ln w="9525">
            <a:noFill/>
            <a:miter lim="800000"/>
            <a:headEnd/>
            <a:tailEnd/>
          </a:ln>
        </p:spPr>
        <p:txBody>
          <a:bodyPr>
            <a:spAutoFit/>
          </a:bodyPr>
          <a:lstStyle/>
          <a:p>
            <a:r>
              <a:rPr lang="en-US" sz="1400"/>
              <a:t>Source: Reproduced from Trostle (2008), from USDA data and projections.</a:t>
            </a:r>
          </a:p>
        </p:txBody>
      </p:sp>
      <p:cxnSp>
        <p:nvCxnSpPr>
          <p:cNvPr id="8" name="Straight Arrow Connector 7"/>
          <p:cNvCxnSpPr/>
          <p:nvPr/>
        </p:nvCxnSpPr>
        <p:spPr>
          <a:xfrm>
            <a:off x="6934200" y="1981200"/>
            <a:ext cx="6858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048000" y="1447800"/>
            <a:ext cx="5105400" cy="646113"/>
          </a:xfrm>
          <a:prstGeom prst="rect">
            <a:avLst/>
          </a:prstGeom>
          <a:noFill/>
        </p:spPr>
        <p:txBody>
          <a:bodyPr>
            <a:spAutoFit/>
          </a:bodyPr>
          <a:lstStyle/>
          <a:p>
            <a:pPr>
              <a:defRPr/>
            </a:pPr>
            <a:r>
              <a:rPr lang="en-US">
                <a:solidFill>
                  <a:schemeClr val="accent1">
                    <a:lumMod val="50000"/>
                  </a:schemeClr>
                </a:solidFill>
                <a:latin typeface="Arial" pitchFamily="34" charset="0"/>
              </a:rPr>
              <a:t>…about the same share as increased feed use; food use accounts for 44% of growth</a:t>
            </a:r>
          </a:p>
        </p:txBody>
      </p:sp>
      <p:sp>
        <p:nvSpPr>
          <p:cNvPr id="2" name="Slide Number Placeholder 1"/>
          <p:cNvSpPr>
            <a:spLocks noGrp="1"/>
          </p:cNvSpPr>
          <p:nvPr>
            <p:ph type="sldNum" sz="quarter" idx="12"/>
          </p:nvPr>
        </p:nvSpPr>
        <p:spPr/>
        <p:txBody>
          <a:bodyPr/>
          <a:lstStyle/>
          <a:p>
            <a:pPr>
              <a:defRPr/>
            </a:pPr>
            <a:fld id="{9F2C4A48-21D3-4F22-997C-6546ADC99E22}" type="slidenum">
              <a:rPr lang="en-US" smtClean="0"/>
              <a:pPr>
                <a:defRPr/>
              </a:pPr>
              <a:t>27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2400" y="0"/>
            <a:ext cx="8839200" cy="1143000"/>
          </a:xfrm>
          <a:prstGeom prst="rect">
            <a:avLst/>
          </a:prstGeom>
        </p:spPr>
        <p:txBody>
          <a:bodyPr anchor="ctr">
            <a:normAutofit fontScale="92500" lnSpcReduction="20000"/>
          </a:bodyPr>
          <a:lstStyle/>
          <a:p>
            <a:pPr algn="ctr" fontAlgn="auto">
              <a:spcAft>
                <a:spcPts val="0"/>
              </a:spcAft>
              <a:defRPr/>
            </a:pPr>
            <a:r>
              <a:rPr lang="en-US" sz="4400" dirty="0">
                <a:latin typeface="+mj-lt"/>
                <a:ea typeface="+mj-ea"/>
                <a:cs typeface="+mj-cs"/>
              </a:rPr>
              <a:t>Global trade </a:t>
            </a:r>
            <a:r>
              <a:rPr lang="en-US" sz="4400" dirty="0" smtClean="0">
                <a:latin typeface="+mj-lt"/>
                <a:ea typeface="+mj-ea"/>
                <a:cs typeface="+mj-cs"/>
              </a:rPr>
              <a:t>of grain is </a:t>
            </a:r>
            <a:r>
              <a:rPr lang="en-US" sz="4400" dirty="0">
                <a:latin typeface="+mj-lt"/>
                <a:ea typeface="+mj-ea"/>
                <a:cs typeface="+mj-cs"/>
              </a:rPr>
              <a:t>mainly </a:t>
            </a:r>
            <a:r>
              <a:rPr lang="en-US" sz="4400" dirty="0" smtClean="0">
                <a:latin typeface="+mj-lt"/>
                <a:ea typeface="+mj-ea"/>
                <a:cs typeface="+mj-cs"/>
              </a:rPr>
              <a:t/>
            </a:r>
            <a:br>
              <a:rPr lang="en-US" sz="4400" dirty="0" smtClean="0">
                <a:latin typeface="+mj-lt"/>
                <a:ea typeface="+mj-ea"/>
                <a:cs typeface="+mj-cs"/>
              </a:rPr>
            </a:br>
            <a:r>
              <a:rPr lang="en-US" sz="4400" dirty="0" smtClean="0">
                <a:latin typeface="+mj-lt"/>
                <a:ea typeface="+mj-ea"/>
                <a:cs typeface="+mj-cs"/>
              </a:rPr>
              <a:t>into </a:t>
            </a:r>
            <a:r>
              <a:rPr lang="en-US" sz="4400" dirty="0">
                <a:latin typeface="+mj-lt"/>
                <a:ea typeface="+mj-ea"/>
                <a:cs typeface="+mj-cs"/>
              </a:rPr>
              <a:t>East Asia</a:t>
            </a:r>
          </a:p>
        </p:txBody>
      </p:sp>
      <p:pic>
        <p:nvPicPr>
          <p:cNvPr id="17411" name="Picture 3"/>
          <p:cNvPicPr>
            <a:picLocks noChangeAspect="1" noChangeArrowheads="1"/>
          </p:cNvPicPr>
          <p:nvPr/>
        </p:nvPicPr>
        <p:blipFill>
          <a:blip r:embed="rId3" cstate="print"/>
          <a:srcRect b="2010"/>
          <a:stretch>
            <a:fillRect/>
          </a:stretch>
        </p:blipFill>
        <p:spPr bwMode="auto">
          <a:xfrm>
            <a:off x="0" y="996950"/>
            <a:ext cx="9201150" cy="5943600"/>
          </a:xfrm>
          <a:prstGeom prst="rect">
            <a:avLst/>
          </a:prstGeom>
          <a:noFill/>
          <a:ln w="9525">
            <a:noFill/>
            <a:miter lim="800000"/>
            <a:headEnd/>
            <a:tailEnd/>
          </a:ln>
        </p:spPr>
      </p:pic>
      <p:sp>
        <p:nvSpPr>
          <p:cNvPr id="2" name="Slide Number Placeholder 1"/>
          <p:cNvSpPr>
            <a:spLocks noGrp="1"/>
          </p:cNvSpPr>
          <p:nvPr>
            <p:ph type="sldNum" sz="quarter" idx="12"/>
          </p:nvPr>
        </p:nvSpPr>
        <p:spPr>
          <a:xfrm>
            <a:off x="7010400" y="6569075"/>
            <a:ext cx="2133600" cy="365125"/>
          </a:xfrm>
        </p:spPr>
        <p:txBody>
          <a:bodyPr/>
          <a:lstStyle/>
          <a:p>
            <a:pPr>
              <a:defRPr/>
            </a:pPr>
            <a:fld id="{9F2C4A48-21D3-4F22-997C-6546ADC99E22}" type="slidenum">
              <a:rPr lang="en-US" smtClean="0"/>
              <a:pPr>
                <a:defRPr/>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p:cNvPicPr>
            <a:picLocks noChangeAspect="1" noChangeArrowheads="1"/>
          </p:cNvPicPr>
          <p:nvPr/>
        </p:nvPicPr>
        <p:blipFill>
          <a:blip r:embed="rId3" cstate="print"/>
          <a:srcRect l="1234" t="1598" r="752" b="1518"/>
          <a:stretch>
            <a:fillRect/>
          </a:stretch>
        </p:blipFill>
        <p:spPr bwMode="auto">
          <a:xfrm>
            <a:off x="0" y="996950"/>
            <a:ext cx="9128125" cy="5876925"/>
          </a:xfrm>
          <a:prstGeom prst="rect">
            <a:avLst/>
          </a:prstGeom>
          <a:noFill/>
          <a:ln w="9525">
            <a:noFill/>
            <a:miter lim="800000"/>
            <a:headEnd/>
            <a:tailEnd/>
          </a:ln>
        </p:spPr>
      </p:pic>
      <p:sp>
        <p:nvSpPr>
          <p:cNvPr id="5" name="Title 1"/>
          <p:cNvSpPr txBox="1">
            <a:spLocks/>
          </p:cNvSpPr>
          <p:nvPr/>
        </p:nvSpPr>
        <p:spPr>
          <a:xfrm>
            <a:off x="381000" y="0"/>
            <a:ext cx="8229600" cy="1143000"/>
          </a:xfrm>
          <a:prstGeom prst="rect">
            <a:avLst/>
          </a:prstGeom>
        </p:spPr>
        <p:txBody>
          <a:bodyPr anchor="ctr">
            <a:normAutofit/>
          </a:bodyPr>
          <a:lstStyle/>
          <a:p>
            <a:pPr algn="ctr" fontAlgn="auto">
              <a:spcAft>
                <a:spcPts val="0"/>
              </a:spcAft>
              <a:defRPr/>
            </a:pPr>
            <a:endParaRPr lang="en-US" sz="4400" dirty="0">
              <a:latin typeface="+mj-lt"/>
              <a:ea typeface="+mj-ea"/>
              <a:cs typeface="+mj-cs"/>
            </a:endParaRPr>
          </a:p>
        </p:txBody>
      </p:sp>
      <p:sp>
        <p:nvSpPr>
          <p:cNvPr id="6" name="Title 1"/>
          <p:cNvSpPr txBox="1">
            <a:spLocks/>
          </p:cNvSpPr>
          <p:nvPr/>
        </p:nvSpPr>
        <p:spPr>
          <a:xfrm>
            <a:off x="0" y="0"/>
            <a:ext cx="9144000" cy="1143000"/>
          </a:xfrm>
          <a:prstGeom prst="rect">
            <a:avLst/>
          </a:prstGeom>
        </p:spPr>
        <p:txBody>
          <a:bodyPr anchor="ctr">
            <a:normAutofit fontScale="92500" lnSpcReduction="20000"/>
          </a:bodyPr>
          <a:lstStyle/>
          <a:p>
            <a:pPr algn="ctr" fontAlgn="auto">
              <a:spcAft>
                <a:spcPts val="0"/>
              </a:spcAft>
              <a:defRPr/>
            </a:pPr>
            <a:r>
              <a:rPr lang="en-US" sz="4400" smtClean="0">
                <a:latin typeface="+mj-lt"/>
                <a:ea typeface="+mj-ea"/>
                <a:cs typeface="+mj-cs"/>
              </a:rPr>
              <a:t>…but on a per-capita basis,</a:t>
            </a:r>
          </a:p>
          <a:p>
            <a:pPr algn="ctr" fontAlgn="auto">
              <a:spcAft>
                <a:spcPts val="0"/>
              </a:spcAft>
              <a:defRPr/>
            </a:pPr>
            <a:r>
              <a:rPr lang="en-US" sz="4400" smtClean="0">
                <a:latin typeface="+mj-lt"/>
                <a:ea typeface="+mj-ea"/>
                <a:cs typeface="+mj-cs"/>
              </a:rPr>
              <a:t>Africa imports even more than Asia</a:t>
            </a:r>
            <a:endParaRPr lang="en-US" sz="4400" dirty="0">
              <a:latin typeface="+mj-lt"/>
              <a:ea typeface="+mj-ea"/>
              <a:cs typeface="+mj-cs"/>
            </a:endParaRPr>
          </a:p>
        </p:txBody>
      </p:sp>
      <p:sp>
        <p:nvSpPr>
          <p:cNvPr id="2" name="Slide Number Placeholder 1"/>
          <p:cNvSpPr>
            <a:spLocks noGrp="1"/>
          </p:cNvSpPr>
          <p:nvPr>
            <p:ph type="sldNum" sz="quarter" idx="12"/>
          </p:nvPr>
        </p:nvSpPr>
        <p:spPr>
          <a:xfrm>
            <a:off x="6934200" y="6492875"/>
            <a:ext cx="2133600" cy="365125"/>
          </a:xfrm>
        </p:spPr>
        <p:txBody>
          <a:bodyPr/>
          <a:lstStyle/>
          <a:p>
            <a:pPr>
              <a:defRPr/>
            </a:pPr>
            <a:fld id="{9F2C4A48-21D3-4F22-997C-6546ADC99E22}" type="slidenum">
              <a:rPr lang="en-US" smtClean="0"/>
              <a:pPr>
                <a:defRPr/>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143000"/>
          </a:xfrm>
        </p:spPr>
        <p:txBody>
          <a:bodyPr/>
          <a:lstStyle/>
          <a:p>
            <a:pPr>
              <a:lnSpc>
                <a:spcPct val="80000"/>
              </a:lnSpc>
            </a:pPr>
            <a:r>
              <a:rPr lang="en-US" dirty="0" smtClean="0"/>
              <a:t>Let’s start with the </a:t>
            </a:r>
            <a:br>
              <a:rPr lang="en-US" dirty="0" smtClean="0"/>
            </a:br>
            <a:r>
              <a:rPr lang="en-US" dirty="0" smtClean="0"/>
              <a:t>economy as a whole</a:t>
            </a: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914400" y="1905000"/>
            <a:ext cx="7419975" cy="4076700"/>
          </a:xfrm>
          <a:prstGeom prst="rect">
            <a:avLst/>
          </a:prstGeom>
          <a:noFill/>
          <a:ln w="9525">
            <a:noFill/>
            <a:miter lim="800000"/>
            <a:headEnd/>
            <a:tailEnd/>
          </a:ln>
          <a:effectLst/>
        </p:spPr>
      </p:pic>
      <p:sp>
        <p:nvSpPr>
          <p:cNvPr id="5" name="Rectangle 4"/>
          <p:cNvSpPr/>
          <p:nvPr/>
        </p:nvSpPr>
        <p:spPr>
          <a:xfrm>
            <a:off x="990600" y="6211669"/>
            <a:ext cx="7239000" cy="646331"/>
          </a:xfrm>
          <a:prstGeom prst="rect">
            <a:avLst/>
          </a:prstGeom>
        </p:spPr>
        <p:txBody>
          <a:bodyPr wrap="square">
            <a:spAutoFit/>
          </a:bodyPr>
          <a:lstStyle/>
          <a:p>
            <a:r>
              <a:rPr lang="en-US" dirty="0" smtClean="0"/>
              <a:t>Reprinted from IMF (2009), Country Report: United States (July). http://www.imf.org/external/pubs/ft/scr/2009/cr09229.pdf</a:t>
            </a:r>
            <a:endParaRPr lang="en-US" dirty="0"/>
          </a:p>
        </p:txBody>
      </p:sp>
      <p:sp>
        <p:nvSpPr>
          <p:cNvPr id="15" name="Title 1"/>
          <p:cNvSpPr txBox="1">
            <a:spLocks/>
          </p:cNvSpPr>
          <p:nvPr/>
        </p:nvSpPr>
        <p:spPr bwMode="auto">
          <a:xfrm>
            <a:off x="228600" y="1219200"/>
            <a:ext cx="5881048"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80000"/>
              </a:lnSpc>
              <a:spcBef>
                <a:spcPct val="0"/>
              </a:spcBef>
              <a:spcAft>
                <a:spcPct val="0"/>
              </a:spcAft>
              <a:buClrTx/>
              <a:buSzTx/>
              <a:buFontTx/>
              <a:buNone/>
              <a:tabLst/>
              <a:defRPr/>
            </a:pPr>
            <a:r>
              <a:rPr kumimoji="0" lang="en-US" sz="2800" b="0" i="0" u="none" strike="noStrike" kern="1200" cap="none" spc="0" normalizeH="0" baseline="0" noProof="0" dirty="0" smtClean="0">
                <a:ln>
                  <a:noFill/>
                </a:ln>
                <a:solidFill>
                  <a:schemeClr val="tx2">
                    <a:lumMod val="75000"/>
                  </a:schemeClr>
                </a:solidFill>
                <a:effectLst/>
                <a:uLnTx/>
                <a:uFillTx/>
                <a:latin typeface="+mj-lt"/>
                <a:ea typeface="+mj-ea"/>
                <a:cs typeface="+mj-cs"/>
              </a:rPr>
              <a:t>GDP growth in the United States </a:t>
            </a:r>
          </a:p>
          <a:p>
            <a:pPr marL="0" marR="0" lvl="0" indent="0" defTabSz="914400" rtl="0" eaLnBrk="0" fontAlgn="base" latinLnBrk="0" hangingPunct="0">
              <a:lnSpc>
                <a:spcPct val="80000"/>
              </a:lnSpc>
              <a:spcBef>
                <a:spcPct val="0"/>
              </a:spcBef>
              <a:spcAft>
                <a:spcPct val="0"/>
              </a:spcAft>
              <a:buClrTx/>
              <a:buSzTx/>
              <a:buFontTx/>
              <a:buNone/>
              <a:tabLst/>
              <a:defRPr/>
            </a:pPr>
            <a:r>
              <a:rPr kumimoji="0" lang="en-US" sz="2800" b="0" i="0" u="none" strike="noStrike" kern="1200" cap="none" spc="0" normalizeH="0" baseline="0" noProof="0" dirty="0" smtClean="0">
                <a:ln>
                  <a:noFill/>
                </a:ln>
                <a:solidFill>
                  <a:schemeClr val="tx2">
                    <a:lumMod val="75000"/>
                  </a:schemeClr>
                </a:solidFill>
                <a:effectLst/>
                <a:uLnTx/>
                <a:uFillTx/>
                <a:latin typeface="+mj-lt"/>
                <a:ea typeface="+mj-ea"/>
                <a:cs typeface="+mj-cs"/>
              </a:rPr>
              <a:t>(</a:t>
            </a:r>
            <a:r>
              <a:rPr kumimoji="0" lang="en-US" sz="2800" b="0" i="0" u="none" strike="noStrike" kern="1200" cap="none" spc="0" normalizeH="0" baseline="0" noProof="0" dirty="0" err="1" smtClean="0">
                <a:ln>
                  <a:noFill/>
                </a:ln>
                <a:solidFill>
                  <a:schemeClr val="tx2">
                    <a:lumMod val="75000"/>
                  </a:schemeClr>
                </a:solidFill>
                <a:effectLst/>
                <a:uLnTx/>
                <a:uFillTx/>
                <a:latin typeface="+mj-lt"/>
                <a:ea typeface="+mj-ea"/>
                <a:cs typeface="+mj-cs"/>
              </a:rPr>
              <a:t>pct</a:t>
            </a:r>
            <a:r>
              <a:rPr kumimoji="0" lang="en-US" sz="2800" b="0" i="0" u="none" strike="noStrike" kern="1200" cap="none" spc="0" normalizeH="0" baseline="0" noProof="0" dirty="0" smtClean="0">
                <a:ln>
                  <a:noFill/>
                </a:ln>
                <a:solidFill>
                  <a:schemeClr val="tx2">
                    <a:lumMod val="75000"/>
                  </a:schemeClr>
                </a:solidFill>
                <a:effectLst/>
                <a:uLnTx/>
                <a:uFillTx/>
                <a:latin typeface="+mj-lt"/>
                <a:ea typeface="+mj-ea"/>
                <a:cs typeface="+mj-cs"/>
              </a:rPr>
              <a:t>/year, quarterly</a:t>
            </a:r>
            <a:r>
              <a:rPr kumimoji="0" lang="en-US" sz="2800" b="0" i="0" u="none" strike="noStrike" kern="1200" cap="none" spc="0" normalizeH="0" noProof="0" dirty="0" smtClean="0">
                <a:ln>
                  <a:noFill/>
                </a:ln>
                <a:solidFill>
                  <a:schemeClr val="tx2">
                    <a:lumMod val="75000"/>
                  </a:schemeClr>
                </a:solidFill>
                <a:effectLst/>
                <a:uLnTx/>
                <a:uFillTx/>
                <a:latin typeface="+mj-lt"/>
                <a:ea typeface="+mj-ea"/>
                <a:cs typeface="+mj-cs"/>
              </a:rPr>
              <a:t> data</a:t>
            </a:r>
            <a:r>
              <a:rPr kumimoji="0" lang="en-US" sz="2800" b="0" i="0" u="none" strike="noStrike" kern="1200" cap="none" spc="0" normalizeH="0" baseline="0" noProof="0" dirty="0" smtClean="0">
                <a:ln>
                  <a:noFill/>
                </a:ln>
                <a:solidFill>
                  <a:schemeClr val="tx2">
                    <a:lumMod val="75000"/>
                  </a:schemeClr>
                </a:solidFill>
                <a:effectLst/>
                <a:uLnTx/>
                <a:uFillTx/>
                <a:latin typeface="+mj-lt"/>
                <a:ea typeface="+mj-ea"/>
                <a:cs typeface="+mj-cs"/>
              </a:rPr>
              <a:t>)</a:t>
            </a:r>
            <a:endParaRPr kumimoji="0" lang="en-US" sz="2800" b="0" i="0" u="none" strike="noStrike" kern="1200" cap="none" spc="0" normalizeH="0" baseline="0" noProof="0" dirty="0">
              <a:ln>
                <a:noFill/>
              </a:ln>
              <a:solidFill>
                <a:schemeClr val="tx2">
                  <a:lumMod val="75000"/>
                </a:schemeClr>
              </a:solidFill>
              <a:effectLst/>
              <a:uLnTx/>
              <a:uFillTx/>
              <a:latin typeface="+mj-lt"/>
              <a:ea typeface="+mj-ea"/>
              <a:cs typeface="+mj-cs"/>
            </a:endParaRPr>
          </a:p>
        </p:txBody>
      </p:sp>
      <p:sp>
        <p:nvSpPr>
          <p:cNvPr id="9" name="TextBox 8"/>
          <p:cNvSpPr txBox="1"/>
          <p:nvPr/>
        </p:nvSpPr>
        <p:spPr>
          <a:xfrm>
            <a:off x="8301299" y="4465032"/>
            <a:ext cx="1014095" cy="860266"/>
          </a:xfrm>
          <a:prstGeom prst="rect">
            <a:avLst/>
          </a:prstGeom>
          <a:noFill/>
        </p:spPr>
        <p:txBody>
          <a:bodyPr wrap="square" rtlCol="0">
            <a:spAutoFit/>
          </a:bodyPr>
          <a:lstStyle/>
          <a:p>
            <a:r>
              <a:rPr lang="en-US" sz="1200" dirty="0" smtClean="0"/>
              <a:t>Things </a:t>
            </a:r>
            <a:br>
              <a:rPr lang="en-US" sz="1200" dirty="0" smtClean="0"/>
            </a:br>
            <a:r>
              <a:rPr lang="en-US" sz="1200" dirty="0" smtClean="0"/>
              <a:t>have improved!</a:t>
            </a:r>
            <a:endParaRPr lang="en-US" sz="12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8567" y="81876"/>
            <a:ext cx="4220633" cy="1965775"/>
          </a:xfrm>
          <a:prstGeom prst="rect">
            <a:avLst/>
          </a:prstGeom>
        </p:spPr>
      </p:pic>
      <p:cxnSp>
        <p:nvCxnSpPr>
          <p:cNvPr id="7" name="Straight Connector 6"/>
          <p:cNvCxnSpPr/>
          <p:nvPr/>
        </p:nvCxnSpPr>
        <p:spPr>
          <a:xfrm>
            <a:off x="4758259" y="846667"/>
            <a:ext cx="37507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flipH="1" flipV="1">
            <a:off x="8001000" y="1219200"/>
            <a:ext cx="702719" cy="3116776"/>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3" cstate="print"/>
          <a:srcRect l="676" t="1118" r="1782" b="1057"/>
          <a:stretch>
            <a:fillRect/>
          </a:stretch>
        </p:blipFill>
        <p:spPr bwMode="auto">
          <a:xfrm>
            <a:off x="0" y="996950"/>
            <a:ext cx="9085263" cy="5934075"/>
          </a:xfrm>
          <a:prstGeom prst="rect">
            <a:avLst/>
          </a:prstGeom>
          <a:noFill/>
          <a:ln w="9525">
            <a:noFill/>
            <a:miter lim="800000"/>
            <a:headEnd/>
            <a:tailEnd/>
          </a:ln>
        </p:spPr>
      </p:pic>
      <p:sp>
        <p:nvSpPr>
          <p:cNvPr id="5" name="Title 1"/>
          <p:cNvSpPr txBox="1">
            <a:spLocks/>
          </p:cNvSpPr>
          <p:nvPr/>
        </p:nvSpPr>
        <p:spPr>
          <a:xfrm>
            <a:off x="0" y="0"/>
            <a:ext cx="9144000" cy="1143000"/>
          </a:xfrm>
          <a:prstGeom prst="rect">
            <a:avLst/>
          </a:prstGeom>
        </p:spPr>
        <p:txBody>
          <a:bodyPr anchor="ctr">
            <a:normAutofit fontScale="92500" lnSpcReduction="20000"/>
          </a:bodyPr>
          <a:lstStyle/>
          <a:p>
            <a:pPr algn="ctr" fontAlgn="auto">
              <a:spcAft>
                <a:spcPts val="0"/>
              </a:spcAft>
              <a:defRPr/>
            </a:pPr>
            <a:r>
              <a:rPr lang="en-US" sz="4400" dirty="0" smtClean="0">
                <a:latin typeface="+mj-lt"/>
                <a:ea typeface="+mj-ea"/>
                <a:cs typeface="+mj-cs"/>
              </a:rPr>
              <a:t>The price rise was due partly to slowdown </a:t>
            </a:r>
            <a:r>
              <a:rPr lang="en-US" sz="4400" dirty="0">
                <a:latin typeface="+mj-lt"/>
                <a:ea typeface="+mj-ea"/>
                <a:cs typeface="+mj-cs"/>
              </a:rPr>
              <a:t>in per-capita production </a:t>
            </a:r>
            <a:r>
              <a:rPr lang="en-US" sz="4400" dirty="0" smtClean="0">
                <a:latin typeface="+mj-lt"/>
                <a:ea typeface="+mj-ea"/>
                <a:cs typeface="+mj-cs"/>
              </a:rPr>
              <a:t>growth…</a:t>
            </a:r>
            <a:endParaRPr lang="en-US" sz="4400" dirty="0">
              <a:latin typeface="+mj-lt"/>
              <a:ea typeface="+mj-ea"/>
              <a:cs typeface="+mj-cs"/>
            </a:endParaRPr>
          </a:p>
        </p:txBody>
      </p:sp>
      <p:sp>
        <p:nvSpPr>
          <p:cNvPr id="2" name="Slide Number Placeholder 1"/>
          <p:cNvSpPr>
            <a:spLocks noGrp="1"/>
          </p:cNvSpPr>
          <p:nvPr>
            <p:ph type="sldNum" sz="quarter" idx="12"/>
          </p:nvPr>
        </p:nvSpPr>
        <p:spPr>
          <a:xfrm>
            <a:off x="6934200" y="6569075"/>
            <a:ext cx="2133600" cy="365125"/>
          </a:xfrm>
        </p:spPr>
        <p:txBody>
          <a:bodyPr/>
          <a:lstStyle/>
          <a:p>
            <a:pPr>
              <a:defRPr/>
            </a:pPr>
            <a:fld id="{9F2C4A48-21D3-4F22-997C-6546ADC99E22}" type="slidenum">
              <a:rPr lang="en-US" smtClean="0"/>
              <a:pPr>
                <a:defRPr/>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srcRect l="1234" t="1598" r="1247" b="1518"/>
          <a:stretch>
            <a:fillRect/>
          </a:stretch>
        </p:blipFill>
        <p:spPr bwMode="auto">
          <a:xfrm>
            <a:off x="0" y="996950"/>
            <a:ext cx="9082088" cy="5876925"/>
          </a:xfrm>
          <a:prstGeom prst="rect">
            <a:avLst/>
          </a:prstGeom>
          <a:noFill/>
          <a:ln w="9525">
            <a:noFill/>
            <a:miter lim="800000"/>
            <a:headEnd/>
            <a:tailEnd/>
          </a:ln>
        </p:spPr>
      </p:pic>
      <p:sp>
        <p:nvSpPr>
          <p:cNvPr id="5" name="Title 1"/>
          <p:cNvSpPr txBox="1">
            <a:spLocks/>
          </p:cNvSpPr>
          <p:nvPr/>
        </p:nvSpPr>
        <p:spPr>
          <a:xfrm>
            <a:off x="0" y="0"/>
            <a:ext cx="9144000" cy="1143000"/>
          </a:xfrm>
          <a:prstGeom prst="rect">
            <a:avLst/>
          </a:prstGeom>
        </p:spPr>
        <p:txBody>
          <a:bodyPr anchor="ctr">
            <a:normAutofit/>
          </a:bodyPr>
          <a:lstStyle/>
          <a:p>
            <a:pPr algn="ctr" fontAlgn="auto">
              <a:spcAft>
                <a:spcPts val="0"/>
              </a:spcAft>
              <a:defRPr/>
            </a:pPr>
            <a:r>
              <a:rPr lang="en-US" sz="4400" dirty="0">
                <a:latin typeface="+mj-lt"/>
                <a:ea typeface="+mj-ea"/>
                <a:cs typeface="+mj-cs"/>
              </a:rPr>
              <a:t>Yield trends drive </a:t>
            </a:r>
            <a:r>
              <a:rPr lang="en-US" sz="4400" dirty="0" smtClean="0">
                <a:latin typeface="+mj-lt"/>
                <a:ea typeface="+mj-ea"/>
                <a:cs typeface="+mj-cs"/>
              </a:rPr>
              <a:t>output</a:t>
            </a:r>
            <a:endParaRPr lang="en-US" sz="4400" dirty="0">
              <a:latin typeface="+mj-lt"/>
              <a:ea typeface="+mj-ea"/>
              <a:cs typeface="+mj-cs"/>
            </a:endParaRPr>
          </a:p>
        </p:txBody>
      </p:sp>
      <p:sp>
        <p:nvSpPr>
          <p:cNvPr id="2" name="Slide Number Placeholder 1"/>
          <p:cNvSpPr>
            <a:spLocks noGrp="1"/>
          </p:cNvSpPr>
          <p:nvPr>
            <p:ph type="sldNum" sz="quarter" idx="12"/>
          </p:nvPr>
        </p:nvSpPr>
        <p:spPr>
          <a:xfrm>
            <a:off x="7010400" y="6569075"/>
            <a:ext cx="2133600" cy="365125"/>
          </a:xfrm>
        </p:spPr>
        <p:txBody>
          <a:bodyPr/>
          <a:lstStyle/>
          <a:p>
            <a:pPr>
              <a:defRPr/>
            </a:pPr>
            <a:fld id="{9F2C4A48-21D3-4F22-997C-6546ADC99E22}" type="slidenum">
              <a:rPr lang="en-US" smtClean="0"/>
              <a:pPr>
                <a:defRPr/>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642321606"/>
              </p:ext>
            </p:extLst>
          </p:nvPr>
        </p:nvGraphicFramePr>
        <p:xfrm>
          <a:off x="228600" y="1349375"/>
          <a:ext cx="8686801" cy="5415184"/>
        </p:xfrm>
        <a:graphic>
          <a:graphicData uri="http://schemas.openxmlformats.org/drawingml/2006/table">
            <a:tbl>
              <a:tblPr/>
              <a:tblGrid>
                <a:gridCol w="241914">
                  <a:extLst>
                    <a:ext uri="{9D8B030D-6E8A-4147-A177-3AD203B41FA5}">
                      <a16:colId xmlns:a16="http://schemas.microsoft.com/office/drawing/2014/main" val="20000"/>
                    </a:ext>
                  </a:extLst>
                </a:gridCol>
                <a:gridCol w="1290204">
                  <a:extLst>
                    <a:ext uri="{9D8B030D-6E8A-4147-A177-3AD203B41FA5}">
                      <a16:colId xmlns:a16="http://schemas.microsoft.com/office/drawing/2014/main" val="20001"/>
                    </a:ext>
                  </a:extLst>
                </a:gridCol>
                <a:gridCol w="1451480">
                  <a:extLst>
                    <a:ext uri="{9D8B030D-6E8A-4147-A177-3AD203B41FA5}">
                      <a16:colId xmlns:a16="http://schemas.microsoft.com/office/drawing/2014/main" val="20002"/>
                    </a:ext>
                  </a:extLst>
                </a:gridCol>
                <a:gridCol w="674002">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228600">
                  <a:extLst>
                    <a:ext uri="{9D8B030D-6E8A-4147-A177-3AD203B41FA5}">
                      <a16:colId xmlns:a16="http://schemas.microsoft.com/office/drawing/2014/main" val="20005"/>
                    </a:ext>
                  </a:extLst>
                </a:gridCol>
                <a:gridCol w="8382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gridCol w="381000">
                  <a:extLst>
                    <a:ext uri="{9D8B030D-6E8A-4147-A177-3AD203B41FA5}">
                      <a16:colId xmlns:a16="http://schemas.microsoft.com/office/drawing/2014/main" val="20008"/>
                    </a:ext>
                  </a:extLst>
                </a:gridCol>
                <a:gridCol w="685800">
                  <a:extLst>
                    <a:ext uri="{9D8B030D-6E8A-4147-A177-3AD203B41FA5}">
                      <a16:colId xmlns:a16="http://schemas.microsoft.com/office/drawing/2014/main" val="20009"/>
                    </a:ext>
                  </a:extLst>
                </a:gridCol>
                <a:gridCol w="762000">
                  <a:extLst>
                    <a:ext uri="{9D8B030D-6E8A-4147-A177-3AD203B41FA5}">
                      <a16:colId xmlns:a16="http://schemas.microsoft.com/office/drawing/2014/main" val="20010"/>
                    </a:ext>
                  </a:extLst>
                </a:gridCol>
                <a:gridCol w="838201">
                  <a:extLst>
                    <a:ext uri="{9D8B030D-6E8A-4147-A177-3AD203B41FA5}">
                      <a16:colId xmlns:a16="http://schemas.microsoft.com/office/drawing/2014/main" val="20011"/>
                    </a:ext>
                  </a:extLst>
                </a:gridCol>
              </a:tblGrid>
              <a:tr h="197731">
                <a:tc gridSpan="12">
                  <a:txBody>
                    <a:bodyPr/>
                    <a:lstStyle/>
                    <a:p>
                      <a:pPr algn="l" fontAlgn="b"/>
                      <a:r>
                        <a:rPr lang="en-US" sz="2000" b="1" i="0" u="none" strike="noStrike" dirty="0">
                          <a:solidFill>
                            <a:srgbClr val="000000"/>
                          </a:solidFill>
                          <a:latin typeface="Calibri"/>
                        </a:rPr>
                        <a:t>Proportion of households </a:t>
                      </a:r>
                      <a:r>
                        <a:rPr lang="en-US" sz="2000" b="1" i="0" u="none" strike="noStrike" dirty="0" smtClean="0">
                          <a:solidFill>
                            <a:srgbClr val="000000"/>
                          </a:solidFill>
                          <a:latin typeface="Calibri"/>
                        </a:rPr>
                        <a:t> who</a:t>
                      </a:r>
                      <a:r>
                        <a:rPr lang="en-US" sz="2000" b="1" i="0" u="none" strike="noStrike" baseline="0" dirty="0" smtClean="0">
                          <a:solidFill>
                            <a:srgbClr val="000000"/>
                          </a:solidFill>
                          <a:latin typeface="Calibri"/>
                        </a:rPr>
                        <a:t> </a:t>
                      </a:r>
                      <a:r>
                        <a:rPr lang="en-US" sz="2000" b="1" i="0" u="none" strike="noStrike" dirty="0" smtClean="0">
                          <a:solidFill>
                            <a:srgbClr val="000000"/>
                          </a:solidFill>
                          <a:latin typeface="Calibri"/>
                        </a:rPr>
                        <a:t>produce, </a:t>
                      </a:r>
                      <a:r>
                        <a:rPr lang="en-US" sz="2000" b="1" i="0" u="none" strike="noStrike" dirty="0">
                          <a:solidFill>
                            <a:srgbClr val="000000"/>
                          </a:solidFill>
                          <a:latin typeface="Calibri"/>
                        </a:rPr>
                        <a:t>sell or are net sellers </a:t>
                      </a:r>
                      <a:r>
                        <a:rPr lang="en-US" sz="2000" b="1" i="0" u="none" strike="noStrike" dirty="0" smtClean="0">
                          <a:solidFill>
                            <a:srgbClr val="000000"/>
                          </a:solidFill>
                          <a:latin typeface="Calibri"/>
                        </a:rPr>
                        <a:t> of food, </a:t>
                      </a:r>
                      <a:r>
                        <a:rPr lang="en-US" sz="2000" b="1" i="0" u="none" strike="noStrike" dirty="0">
                          <a:solidFill>
                            <a:srgbClr val="000000"/>
                          </a:solidFill>
                          <a:latin typeface="Calibri"/>
                        </a:rPr>
                        <a:t>1998-2001</a:t>
                      </a:r>
                    </a:p>
                  </a:txBody>
                  <a:tcPr marL="8414" marR="8414" marT="841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2000" b="1" i="0" u="none" strike="noStrike" dirty="0">
                        <a:solidFill>
                          <a:srgbClr val="000000"/>
                        </a:solidFill>
                        <a:latin typeface="Calibri"/>
                      </a:endParaRPr>
                    </a:p>
                  </a:txBody>
                  <a:tcPr marL="8414" marR="8414" marT="8414" marB="0" anchor="b">
                    <a:lnL>
                      <a:noFill/>
                    </a:lnL>
                    <a:lnR>
                      <a:noFill/>
                    </a:lnR>
                    <a:lnT>
                      <a:noFill/>
                    </a:lnT>
                    <a:lnB>
                      <a:noFill/>
                    </a:lnB>
                  </a:tcPr>
                </a:tc>
                <a:extLst>
                  <a:ext uri="{0D108BD9-81ED-4DB2-BD59-A6C34878D82A}">
                    <a16:rowId xmlns:a16="http://schemas.microsoft.com/office/drawing/2014/main" val="10000"/>
                  </a:ext>
                </a:extLst>
              </a:tr>
              <a:tr h="405348">
                <a:tc>
                  <a:txBody>
                    <a:bodyPr/>
                    <a:lstStyle/>
                    <a:p>
                      <a:pPr algn="l" fontAlgn="b"/>
                      <a:endParaRPr lang="en-US" sz="1600" b="0" i="0" u="none" strike="noStrike">
                        <a:solidFill>
                          <a:srgbClr val="000000"/>
                        </a:solidFill>
                        <a:latin typeface="Calibri"/>
                      </a:endParaRPr>
                    </a:p>
                  </a:txBody>
                  <a:tcPr marL="8414" marR="8414" marT="8414" marB="0" anchor="b">
                    <a:lnL>
                      <a:noFill/>
                    </a:lnL>
                    <a:lnR>
                      <a:noFill/>
                    </a:lnR>
                    <a:lnT>
                      <a:noFill/>
                    </a:lnT>
                    <a:lnB>
                      <a:noFill/>
                    </a:lnB>
                  </a:tcPr>
                </a:tc>
                <a:tc>
                  <a:txBody>
                    <a:bodyPr/>
                    <a:lstStyle/>
                    <a:p>
                      <a:pPr algn="l" fontAlgn="b"/>
                      <a:endParaRPr lang="en-US" sz="1600" b="0" i="0" u="none" strike="noStrike">
                        <a:solidFill>
                          <a:srgbClr val="000000"/>
                        </a:solidFill>
                        <a:latin typeface="Calibri"/>
                      </a:endParaRPr>
                    </a:p>
                  </a:txBody>
                  <a:tcPr marL="8414" marR="8414" marT="8414" marB="0" anchor="b">
                    <a:lnL>
                      <a:noFill/>
                    </a:lnL>
                    <a:lnR>
                      <a:noFill/>
                    </a:lnR>
                    <a:lnT>
                      <a:noFill/>
                    </a:lnT>
                    <a:lnB>
                      <a:noFill/>
                    </a:lnB>
                  </a:tcPr>
                </a:tc>
                <a:tc>
                  <a:txBody>
                    <a:bodyPr/>
                    <a:lstStyle/>
                    <a:p>
                      <a:pPr algn="l" fontAlgn="b"/>
                      <a:endParaRPr lang="en-US" sz="1600" b="0" i="0" u="none" strike="noStrike">
                        <a:solidFill>
                          <a:srgbClr val="000000"/>
                        </a:solidFill>
                        <a:latin typeface="Calibri"/>
                      </a:endParaRPr>
                    </a:p>
                  </a:txBody>
                  <a:tcPr marL="8414" marR="8414" marT="8414" marB="0" anchor="b">
                    <a:lnL>
                      <a:noFill/>
                    </a:lnL>
                    <a:lnR>
                      <a:noFill/>
                    </a:lnR>
                    <a:lnT>
                      <a:noFill/>
                    </a:lnT>
                    <a:lnB>
                      <a:noFill/>
                    </a:lnB>
                  </a:tcPr>
                </a:tc>
                <a:tc gridSpan="2">
                  <a:txBody>
                    <a:bodyPr/>
                    <a:lstStyle/>
                    <a:p>
                      <a:pPr algn="ctr" fontAlgn="b"/>
                      <a:r>
                        <a:rPr lang="en-US" sz="1600" b="1" i="0" u="none" strike="noStrike" dirty="0">
                          <a:solidFill>
                            <a:srgbClr val="000000"/>
                          </a:solidFill>
                          <a:latin typeface="Calibri"/>
                        </a:rPr>
                        <a:t>Ethiopia (2000)</a:t>
                      </a:r>
                    </a:p>
                  </a:txBody>
                  <a:tcPr marL="8414" marR="8414" marT="8414" marB="0" anchor="b">
                    <a:lnL>
                      <a:noFill/>
                    </a:lnL>
                    <a:lnR>
                      <a:noFill/>
                    </a:lnR>
                    <a:lnT>
                      <a:noFill/>
                    </a:lnT>
                    <a:lnB>
                      <a:noFill/>
                    </a:lnB>
                  </a:tcPr>
                </a:tc>
                <a:tc hMerge="1">
                  <a:txBody>
                    <a:bodyPr/>
                    <a:lstStyle/>
                    <a:p>
                      <a:endParaRPr lang="en-US"/>
                    </a:p>
                  </a:txBody>
                  <a:tcPr/>
                </a:tc>
                <a:tc>
                  <a:txBody>
                    <a:bodyPr/>
                    <a:lstStyle/>
                    <a:p>
                      <a:pPr algn="ctr" fontAlgn="b"/>
                      <a:endParaRPr lang="en-US" sz="1600" b="1" i="0" u="none" strike="noStrike" dirty="0">
                        <a:solidFill>
                          <a:srgbClr val="000000"/>
                        </a:solidFill>
                        <a:latin typeface="Calibri"/>
                      </a:endParaRPr>
                    </a:p>
                  </a:txBody>
                  <a:tcPr marL="8414" marR="8414" marT="8414" marB="0" anchor="b">
                    <a:lnL>
                      <a:noFill/>
                    </a:lnL>
                    <a:lnR>
                      <a:noFill/>
                    </a:lnR>
                    <a:lnT>
                      <a:noFill/>
                    </a:lnT>
                    <a:lnB>
                      <a:noFill/>
                    </a:lnB>
                  </a:tcPr>
                </a:tc>
                <a:tc gridSpan="3">
                  <a:txBody>
                    <a:bodyPr/>
                    <a:lstStyle/>
                    <a:p>
                      <a:pPr algn="ctr" fontAlgn="b"/>
                      <a:r>
                        <a:rPr lang="en-US" sz="1600" b="1" i="0" u="none" strike="noStrike" dirty="0">
                          <a:solidFill>
                            <a:srgbClr val="000000"/>
                          </a:solidFill>
                          <a:latin typeface="Calibri"/>
                        </a:rPr>
                        <a:t>Madagascar (2001)</a:t>
                      </a:r>
                    </a:p>
                  </a:txBody>
                  <a:tcPr marL="8414" marR="8414" marT="8414" marB="0" anchor="b">
                    <a:lnL>
                      <a:noFill/>
                    </a:lnL>
                    <a:lnR>
                      <a:noFill/>
                    </a:lnR>
                    <a:lnT>
                      <a:noFill/>
                    </a:lnT>
                    <a:lnB>
                      <a:noFill/>
                    </a:lnB>
                  </a:tcPr>
                </a:tc>
                <a:tc hMerge="1">
                  <a:txBody>
                    <a:bodyPr/>
                    <a:lstStyle/>
                    <a:p>
                      <a:endParaRPr lang="en-US"/>
                    </a:p>
                  </a:txBody>
                  <a:tcPr/>
                </a:tc>
                <a:tc hMerge="1">
                  <a:txBody>
                    <a:bodyPr/>
                    <a:lstStyle/>
                    <a:p>
                      <a:pPr algn="l" fontAlgn="b"/>
                      <a:endParaRPr lang="en-US" sz="1600" b="1" i="0" u="none" strike="noStrike" dirty="0">
                        <a:solidFill>
                          <a:srgbClr val="000000"/>
                        </a:solidFill>
                        <a:latin typeface="Calibri"/>
                      </a:endParaRPr>
                    </a:p>
                  </a:txBody>
                  <a:tcPr marL="8414" marR="8414" marT="8414" marB="0" anchor="b">
                    <a:lnL>
                      <a:noFill/>
                    </a:lnL>
                    <a:lnR>
                      <a:noFill/>
                    </a:lnR>
                    <a:lnT>
                      <a:noFill/>
                    </a:lnT>
                    <a:lnB>
                      <a:noFill/>
                    </a:lnB>
                  </a:tcPr>
                </a:tc>
                <a:tc gridSpan="2">
                  <a:txBody>
                    <a:bodyPr/>
                    <a:lstStyle/>
                    <a:p>
                      <a:pPr algn="ctr" fontAlgn="b"/>
                      <a:r>
                        <a:rPr lang="en-US" sz="1600" b="1" i="0" u="none" strike="noStrike" dirty="0">
                          <a:solidFill>
                            <a:srgbClr val="000000"/>
                          </a:solidFill>
                          <a:latin typeface="Calibri"/>
                        </a:rPr>
                        <a:t>Zambia (1998)</a:t>
                      </a:r>
                    </a:p>
                  </a:txBody>
                  <a:tcPr marL="8414" marR="8414" marT="8414" marB="0" anchor="b">
                    <a:lnL>
                      <a:noFill/>
                    </a:lnL>
                    <a:lnR>
                      <a:noFill/>
                    </a:lnR>
                    <a:lnT>
                      <a:noFill/>
                    </a:lnT>
                    <a:lnB>
                      <a:noFill/>
                    </a:lnB>
                  </a:tcPr>
                </a:tc>
                <a:tc hMerge="1">
                  <a:txBody>
                    <a:bodyPr/>
                    <a:lstStyle/>
                    <a:p>
                      <a:endParaRPr lang="en-US"/>
                    </a:p>
                  </a:txBody>
                  <a:tcPr/>
                </a:tc>
                <a:tc>
                  <a:txBody>
                    <a:bodyPr/>
                    <a:lstStyle/>
                    <a:p>
                      <a:pPr algn="ctr" fontAlgn="b"/>
                      <a:endParaRPr lang="en-US" sz="1600" b="1" i="0" u="none" strike="noStrike" dirty="0">
                        <a:solidFill>
                          <a:srgbClr val="000000"/>
                        </a:solidFill>
                        <a:latin typeface="Calibri"/>
                      </a:endParaRPr>
                    </a:p>
                  </a:txBody>
                  <a:tcPr marL="8414" marR="8414" marT="8414" marB="0" anchor="b">
                    <a:lnL>
                      <a:noFill/>
                    </a:lnL>
                    <a:lnR>
                      <a:noFill/>
                    </a:lnR>
                    <a:lnT>
                      <a:noFill/>
                    </a:lnT>
                    <a:lnB>
                      <a:noFill/>
                    </a:lnB>
                  </a:tcPr>
                </a:tc>
                <a:extLst>
                  <a:ext uri="{0D108BD9-81ED-4DB2-BD59-A6C34878D82A}">
                    <a16:rowId xmlns:a16="http://schemas.microsoft.com/office/drawing/2014/main" val="10001"/>
                  </a:ext>
                </a:extLst>
              </a:tr>
              <a:tr h="227391">
                <a:tc>
                  <a:txBody>
                    <a:bodyPr/>
                    <a:lstStyle/>
                    <a:p>
                      <a:pPr algn="l" fontAlgn="b"/>
                      <a:endParaRPr lang="en-US" sz="1600" b="0" i="0" u="none" strike="noStrike" dirty="0">
                        <a:solidFill>
                          <a:srgbClr val="000000"/>
                        </a:solidFill>
                        <a:latin typeface="Calibri"/>
                      </a:endParaRPr>
                    </a:p>
                  </a:txBody>
                  <a:tcPr marL="8414" marR="8414" marT="8414"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dirty="0">
                        <a:solidFill>
                          <a:srgbClr val="000000"/>
                        </a:solidFill>
                        <a:latin typeface="Calibri"/>
                      </a:endParaRPr>
                    </a:p>
                  </a:txBody>
                  <a:tcPr marL="8414" marR="8414" marT="8414"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dirty="0">
                        <a:solidFill>
                          <a:srgbClr val="000000"/>
                        </a:solidFill>
                        <a:latin typeface="Calibri"/>
                      </a:endParaRPr>
                    </a:p>
                  </a:txBody>
                  <a:tcPr marL="8414" marR="8414" marT="8414"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a:solidFill>
                            <a:srgbClr val="000000"/>
                          </a:solidFill>
                          <a:latin typeface="Calibri"/>
                        </a:rPr>
                        <a:t>Total</a:t>
                      </a:r>
                    </a:p>
                  </a:txBody>
                  <a:tcPr marL="8414" marR="8414" marT="8414"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Calibri"/>
                        </a:rPr>
                        <a:t>Rural</a:t>
                      </a:r>
                    </a:p>
                  </a:txBody>
                  <a:tcPr marL="8414" marR="8414" marT="8414"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endParaRPr lang="en-US" sz="1600" b="1" i="0" u="none" strike="noStrike" dirty="0">
                        <a:solidFill>
                          <a:srgbClr val="000000"/>
                        </a:solidFill>
                        <a:latin typeface="Calibri"/>
                      </a:endParaRPr>
                    </a:p>
                  </a:txBody>
                  <a:tcPr marL="8414" marR="8414" marT="8414"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Calibri"/>
                        </a:rPr>
                        <a:t>Total</a:t>
                      </a:r>
                    </a:p>
                  </a:txBody>
                  <a:tcPr marL="8414" marR="8414" marT="8414"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Calibri"/>
                        </a:rPr>
                        <a:t>Rural</a:t>
                      </a:r>
                    </a:p>
                  </a:txBody>
                  <a:tcPr marL="8414" marR="8414" marT="8414"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en-US" sz="1600" b="1" i="0" u="none" strike="noStrike">
                        <a:solidFill>
                          <a:srgbClr val="000000"/>
                        </a:solidFill>
                        <a:latin typeface="Calibri"/>
                      </a:endParaRPr>
                    </a:p>
                  </a:txBody>
                  <a:tcPr marL="8414" marR="8414" marT="8414"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a:solidFill>
                            <a:srgbClr val="000000"/>
                          </a:solidFill>
                          <a:latin typeface="Calibri"/>
                        </a:rPr>
                        <a:t>Total</a:t>
                      </a:r>
                    </a:p>
                  </a:txBody>
                  <a:tcPr marL="8414" marR="8414" marT="8414"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Calibri"/>
                        </a:rPr>
                        <a:t>Rural</a:t>
                      </a:r>
                    </a:p>
                  </a:txBody>
                  <a:tcPr marL="8414" marR="8414" marT="8414"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endParaRPr lang="en-US" sz="1600" b="1" i="0" u="none" strike="noStrike" dirty="0">
                        <a:solidFill>
                          <a:srgbClr val="000000"/>
                        </a:solidFill>
                        <a:latin typeface="Calibri"/>
                      </a:endParaRPr>
                    </a:p>
                  </a:txBody>
                  <a:tcPr marL="8414" marR="8414" marT="8414" marB="0" anchor="b">
                    <a:lnL>
                      <a:noFill/>
                    </a:lnL>
                    <a:lnR>
                      <a:noFill/>
                    </a:lnR>
                    <a:lnT>
                      <a:noFill/>
                    </a:lnT>
                    <a:lnB>
                      <a:noFill/>
                    </a:lnB>
                  </a:tcPr>
                </a:tc>
                <a:extLst>
                  <a:ext uri="{0D108BD9-81ED-4DB2-BD59-A6C34878D82A}">
                    <a16:rowId xmlns:a16="http://schemas.microsoft.com/office/drawing/2014/main" val="10002"/>
                  </a:ext>
                </a:extLst>
              </a:tr>
              <a:tr h="197731">
                <a:tc gridSpan="3">
                  <a:txBody>
                    <a:bodyPr/>
                    <a:lstStyle/>
                    <a:p>
                      <a:pPr algn="l" fontAlgn="b"/>
                      <a:r>
                        <a:rPr lang="en-US" sz="1600" b="1" i="0" u="none" strike="noStrike" dirty="0">
                          <a:solidFill>
                            <a:srgbClr val="000000"/>
                          </a:solidFill>
                          <a:latin typeface="Calibri"/>
                        </a:rPr>
                        <a:t>Rural population (% of total)</a:t>
                      </a:r>
                    </a:p>
                  </a:txBody>
                  <a:tcPr marL="8414" marR="8414" marT="8414" marB="0" anchor="b">
                    <a:lnL>
                      <a:noFill/>
                    </a:lnL>
                    <a:lnR>
                      <a:noFill/>
                    </a:lnR>
                    <a:lnT w="12700" cap="flat" cmpd="sng" algn="ctr">
                      <a:solidFill>
                        <a:schemeClr val="tx1"/>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gridSpan="2">
                  <a:txBody>
                    <a:bodyPr/>
                    <a:lstStyle/>
                    <a:p>
                      <a:pPr algn="ctr" fontAlgn="b"/>
                      <a:r>
                        <a:rPr lang="en-US" sz="1600" b="0" i="0" u="none" strike="noStrike" dirty="0">
                          <a:solidFill>
                            <a:srgbClr val="000000"/>
                          </a:solidFill>
                          <a:latin typeface="Calibri"/>
                        </a:rPr>
                        <a:t>50.7</a:t>
                      </a:r>
                    </a:p>
                  </a:txBody>
                  <a:tcPr marL="8414" marR="8414" marT="8414" marB="0" anchor="b">
                    <a:lnL>
                      <a:noFill/>
                    </a:lnL>
                    <a:lnR>
                      <a:noFill/>
                    </a:lnR>
                    <a:lnT w="12700" cap="flat" cmpd="sng" algn="ctr">
                      <a:solidFill>
                        <a:schemeClr val="tx1"/>
                      </a:solidFill>
                      <a:prstDash val="solid"/>
                      <a:round/>
                      <a:headEnd type="none" w="med" len="med"/>
                      <a:tailEnd type="none" w="med" len="med"/>
                    </a:lnT>
                    <a:lnB>
                      <a:noFill/>
                    </a:lnB>
                  </a:tcPr>
                </a:tc>
                <a:tc hMerge="1">
                  <a:txBody>
                    <a:bodyPr/>
                    <a:lstStyle/>
                    <a:p>
                      <a:pPr algn="ctr" fontAlgn="b"/>
                      <a:endParaRPr lang="en-US" sz="1600" b="0" i="0" u="none" strike="noStrike" dirty="0">
                        <a:solidFill>
                          <a:srgbClr val="000000"/>
                        </a:solidFill>
                        <a:latin typeface="Calibri"/>
                      </a:endParaRPr>
                    </a:p>
                  </a:txBody>
                  <a:tcPr marL="8414" marR="8414" marT="8414"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endParaRPr lang="en-US" sz="1600" b="0" i="0" u="none" strike="noStrike" dirty="0">
                        <a:solidFill>
                          <a:srgbClr val="000000"/>
                        </a:solidFill>
                        <a:latin typeface="Calibri"/>
                      </a:endParaRPr>
                    </a:p>
                  </a:txBody>
                  <a:tcPr marL="8414" marR="8414" marT="8414" marB="0" anchor="b">
                    <a:lnL>
                      <a:noFill/>
                    </a:lnL>
                    <a:lnR>
                      <a:noFill/>
                    </a:lnR>
                    <a:lnT w="12700" cap="flat" cmpd="sng" algn="ctr">
                      <a:solidFill>
                        <a:schemeClr val="tx1"/>
                      </a:solidFill>
                      <a:prstDash val="solid"/>
                      <a:round/>
                      <a:headEnd type="none" w="med" len="med"/>
                      <a:tailEnd type="none" w="med" len="med"/>
                    </a:lnT>
                    <a:lnB>
                      <a:noFill/>
                    </a:lnB>
                  </a:tcPr>
                </a:tc>
                <a:tc gridSpan="2">
                  <a:txBody>
                    <a:bodyPr/>
                    <a:lstStyle/>
                    <a:p>
                      <a:pPr algn="ctr" fontAlgn="b"/>
                      <a:r>
                        <a:rPr lang="en-US" sz="1600" b="0" i="0" u="none" strike="noStrike" dirty="0">
                          <a:solidFill>
                            <a:srgbClr val="000000"/>
                          </a:solidFill>
                          <a:latin typeface="Calibri"/>
                        </a:rPr>
                        <a:t>75.8</a:t>
                      </a:r>
                    </a:p>
                  </a:txBody>
                  <a:tcPr marL="8414" marR="8414" marT="8414" marB="0" anchor="b">
                    <a:lnL>
                      <a:noFill/>
                    </a:lnL>
                    <a:lnR>
                      <a:noFill/>
                    </a:lnR>
                    <a:lnT w="12700" cap="flat" cmpd="sng" algn="ctr">
                      <a:solidFill>
                        <a:schemeClr val="tx1"/>
                      </a:solidFill>
                      <a:prstDash val="solid"/>
                      <a:round/>
                      <a:headEnd type="none" w="med" len="med"/>
                      <a:tailEnd type="none" w="med" len="med"/>
                    </a:lnT>
                    <a:lnB>
                      <a:noFill/>
                    </a:lnB>
                  </a:tcPr>
                </a:tc>
                <a:tc hMerge="1">
                  <a:txBody>
                    <a:bodyPr/>
                    <a:lstStyle/>
                    <a:p>
                      <a:pPr algn="ctr" fontAlgn="b"/>
                      <a:endParaRPr lang="en-US" sz="1600" b="0" i="0" u="none" strike="noStrike" dirty="0">
                        <a:solidFill>
                          <a:srgbClr val="000000"/>
                        </a:solidFill>
                        <a:latin typeface="Calibri"/>
                      </a:endParaRPr>
                    </a:p>
                  </a:txBody>
                  <a:tcPr marL="8414" marR="8414" marT="8414"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endParaRPr lang="en-US" sz="1600" b="0" i="0" u="none" strike="noStrike" dirty="0">
                        <a:solidFill>
                          <a:srgbClr val="000000"/>
                        </a:solidFill>
                        <a:latin typeface="Calibri"/>
                      </a:endParaRPr>
                    </a:p>
                  </a:txBody>
                  <a:tcPr marL="8414" marR="8414" marT="8414" marB="0" anchor="b">
                    <a:lnL>
                      <a:noFill/>
                    </a:lnL>
                    <a:lnR>
                      <a:noFill/>
                    </a:lnR>
                    <a:lnT w="12700" cap="flat" cmpd="sng" algn="ctr">
                      <a:solidFill>
                        <a:schemeClr val="tx1"/>
                      </a:solidFill>
                      <a:prstDash val="solid"/>
                      <a:round/>
                      <a:headEnd type="none" w="med" len="med"/>
                      <a:tailEnd type="none" w="med" len="med"/>
                    </a:lnT>
                    <a:lnB>
                      <a:noFill/>
                    </a:lnB>
                  </a:tcPr>
                </a:tc>
                <a:tc gridSpan="2">
                  <a:txBody>
                    <a:bodyPr/>
                    <a:lstStyle/>
                    <a:p>
                      <a:pPr algn="ctr" fontAlgn="b"/>
                      <a:r>
                        <a:rPr lang="en-US" sz="1600" b="0" i="0" u="none" strike="noStrike" dirty="0">
                          <a:solidFill>
                            <a:srgbClr val="000000"/>
                          </a:solidFill>
                          <a:latin typeface="Calibri"/>
                        </a:rPr>
                        <a:t>47.8</a:t>
                      </a:r>
                    </a:p>
                  </a:txBody>
                  <a:tcPr marL="8414" marR="8414" marT="8414" marB="0" anchor="b">
                    <a:lnL>
                      <a:noFill/>
                    </a:lnL>
                    <a:lnR>
                      <a:noFill/>
                    </a:lnR>
                    <a:lnT w="12700" cap="flat" cmpd="sng" algn="ctr">
                      <a:solidFill>
                        <a:schemeClr val="tx1"/>
                      </a:solidFill>
                      <a:prstDash val="solid"/>
                      <a:round/>
                      <a:headEnd type="none" w="med" len="med"/>
                      <a:tailEnd type="none" w="med" len="med"/>
                    </a:lnT>
                    <a:lnB>
                      <a:noFill/>
                    </a:lnB>
                  </a:tcPr>
                </a:tc>
                <a:tc hMerge="1">
                  <a:txBody>
                    <a:bodyPr/>
                    <a:lstStyle/>
                    <a:p>
                      <a:pPr algn="ctr" fontAlgn="b"/>
                      <a:endParaRPr lang="en-US" sz="1600" b="0" i="0" u="none" strike="noStrike" dirty="0">
                        <a:solidFill>
                          <a:srgbClr val="000000"/>
                        </a:solidFill>
                        <a:latin typeface="Calibri"/>
                      </a:endParaRPr>
                    </a:p>
                  </a:txBody>
                  <a:tcPr marL="8414" marR="8414" marT="8414"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r" fontAlgn="b"/>
                      <a:endParaRPr lang="en-US" sz="1600" b="0" i="0" u="none" strike="noStrike" dirty="0">
                        <a:solidFill>
                          <a:srgbClr val="000000"/>
                        </a:solidFill>
                        <a:latin typeface="Calibri"/>
                      </a:endParaRPr>
                    </a:p>
                  </a:txBody>
                  <a:tcPr marL="8414" marR="8414" marT="8414" marB="0" anchor="b">
                    <a:lnL>
                      <a:noFill/>
                    </a:lnL>
                    <a:lnR>
                      <a:noFill/>
                    </a:lnR>
                    <a:lnT>
                      <a:noFill/>
                    </a:lnT>
                    <a:lnB>
                      <a:noFill/>
                    </a:lnB>
                  </a:tcPr>
                </a:tc>
                <a:extLst>
                  <a:ext uri="{0D108BD9-81ED-4DB2-BD59-A6C34878D82A}">
                    <a16:rowId xmlns:a16="http://schemas.microsoft.com/office/drawing/2014/main" val="10003"/>
                  </a:ext>
                </a:extLst>
              </a:tr>
              <a:tr h="197731">
                <a:tc gridSpan="2">
                  <a:txBody>
                    <a:bodyPr/>
                    <a:lstStyle/>
                    <a:p>
                      <a:pPr algn="l" fontAlgn="b"/>
                      <a:r>
                        <a:rPr lang="en-US" sz="1600" b="1" i="0" u="none" strike="noStrike" dirty="0">
                          <a:solidFill>
                            <a:srgbClr val="000000"/>
                          </a:solidFill>
                          <a:latin typeface="Calibri"/>
                        </a:rPr>
                        <a:t>All foods</a:t>
                      </a:r>
                    </a:p>
                  </a:txBody>
                  <a:tcPr marL="8414" marR="8414" marT="8414" marB="0" anchor="b">
                    <a:lnL>
                      <a:noFill/>
                    </a:lnL>
                    <a:lnR>
                      <a:noFill/>
                    </a:lnR>
                    <a:lnT>
                      <a:noFill/>
                    </a:lnT>
                    <a:lnB>
                      <a:noFill/>
                    </a:lnB>
                  </a:tcPr>
                </a:tc>
                <a:tc hMerge="1">
                  <a:txBody>
                    <a:bodyPr/>
                    <a:lstStyle/>
                    <a:p>
                      <a:endParaRPr lang="en-US"/>
                    </a:p>
                  </a:txBody>
                  <a:tcPr/>
                </a:tc>
                <a:tc>
                  <a:txBody>
                    <a:bodyPr/>
                    <a:lstStyle/>
                    <a:p>
                      <a:pPr algn="l" fontAlgn="b"/>
                      <a:endParaRPr lang="en-US" sz="1600" b="0" i="0" u="none" strike="noStrike" dirty="0">
                        <a:solidFill>
                          <a:srgbClr val="000000"/>
                        </a:solidFill>
                        <a:latin typeface="Calibri"/>
                      </a:endParaRPr>
                    </a:p>
                  </a:txBody>
                  <a:tcPr marL="8414" marR="8414" marT="8414" marB="0" anchor="b">
                    <a:lnL>
                      <a:noFill/>
                    </a:lnL>
                    <a:lnR>
                      <a:noFill/>
                    </a:lnR>
                    <a:lnT>
                      <a:noFill/>
                    </a:lnT>
                    <a:lnB>
                      <a:noFill/>
                    </a:lnB>
                  </a:tcPr>
                </a:tc>
                <a:tc>
                  <a:txBody>
                    <a:bodyPr/>
                    <a:lstStyle/>
                    <a:p>
                      <a:pPr algn="ctr" fontAlgn="b"/>
                      <a:endParaRPr lang="en-US" sz="1600" b="0" i="0" u="none" strike="noStrike" dirty="0">
                        <a:solidFill>
                          <a:srgbClr val="000000"/>
                        </a:solidFill>
                        <a:latin typeface="Calibri"/>
                      </a:endParaRPr>
                    </a:p>
                  </a:txBody>
                  <a:tcPr marL="8414" marR="8414" marT="8414" marB="0" anchor="b">
                    <a:lnL>
                      <a:noFill/>
                    </a:lnL>
                    <a:lnR>
                      <a:noFill/>
                    </a:lnR>
                    <a:lnT>
                      <a:noFill/>
                    </a:lnT>
                    <a:lnB>
                      <a:noFill/>
                    </a:lnB>
                  </a:tcPr>
                </a:tc>
                <a:tc>
                  <a:txBody>
                    <a:bodyPr/>
                    <a:lstStyle/>
                    <a:p>
                      <a:pPr algn="ctr" fontAlgn="b"/>
                      <a:endParaRPr lang="en-US" sz="1600" b="0" i="0" u="none" strike="noStrike" dirty="0">
                        <a:solidFill>
                          <a:srgbClr val="000000"/>
                        </a:solidFill>
                        <a:latin typeface="Calibri"/>
                      </a:endParaRPr>
                    </a:p>
                  </a:txBody>
                  <a:tcPr marL="8414" marR="8414" marT="8414" marB="0" anchor="b">
                    <a:lnL>
                      <a:noFill/>
                    </a:lnL>
                    <a:lnR>
                      <a:noFill/>
                    </a:lnR>
                    <a:lnT>
                      <a:noFill/>
                    </a:lnT>
                    <a:lnB>
                      <a:noFill/>
                    </a:lnB>
                  </a:tcPr>
                </a:tc>
                <a:tc>
                  <a:txBody>
                    <a:bodyPr/>
                    <a:lstStyle/>
                    <a:p>
                      <a:pPr algn="ctr" fontAlgn="b"/>
                      <a:endParaRPr lang="en-US" sz="1600" b="0" i="0" u="none" strike="noStrike">
                        <a:solidFill>
                          <a:srgbClr val="000000"/>
                        </a:solidFill>
                        <a:latin typeface="Calibri"/>
                      </a:endParaRPr>
                    </a:p>
                  </a:txBody>
                  <a:tcPr marL="8414" marR="8414" marT="8414" marB="0" anchor="b">
                    <a:lnL>
                      <a:noFill/>
                    </a:lnL>
                    <a:lnR>
                      <a:noFill/>
                    </a:lnR>
                    <a:lnT>
                      <a:noFill/>
                    </a:lnT>
                    <a:lnB>
                      <a:noFill/>
                    </a:lnB>
                  </a:tcPr>
                </a:tc>
                <a:tc>
                  <a:txBody>
                    <a:bodyPr/>
                    <a:lstStyle/>
                    <a:p>
                      <a:pPr algn="ctr" fontAlgn="b"/>
                      <a:endParaRPr lang="en-US" sz="1600" b="0" i="0" u="none" strike="noStrike">
                        <a:solidFill>
                          <a:srgbClr val="000000"/>
                        </a:solidFill>
                        <a:latin typeface="Calibri"/>
                      </a:endParaRPr>
                    </a:p>
                  </a:txBody>
                  <a:tcPr marL="8414" marR="8414" marT="8414" marB="0" anchor="b">
                    <a:lnL>
                      <a:noFill/>
                    </a:lnL>
                    <a:lnR>
                      <a:noFill/>
                    </a:lnR>
                    <a:lnT>
                      <a:noFill/>
                    </a:lnT>
                    <a:lnB>
                      <a:noFill/>
                    </a:lnB>
                  </a:tcPr>
                </a:tc>
                <a:tc>
                  <a:txBody>
                    <a:bodyPr/>
                    <a:lstStyle/>
                    <a:p>
                      <a:pPr algn="ctr" fontAlgn="b"/>
                      <a:endParaRPr lang="en-US" sz="1600" b="0" i="0" u="none" strike="noStrike" dirty="0">
                        <a:solidFill>
                          <a:srgbClr val="000000"/>
                        </a:solidFill>
                        <a:latin typeface="Calibri"/>
                      </a:endParaRPr>
                    </a:p>
                  </a:txBody>
                  <a:tcPr marL="8414" marR="8414" marT="8414" marB="0" anchor="b">
                    <a:lnL>
                      <a:noFill/>
                    </a:lnL>
                    <a:lnR>
                      <a:noFill/>
                    </a:lnR>
                    <a:lnT>
                      <a:noFill/>
                    </a:lnT>
                    <a:lnB>
                      <a:noFill/>
                    </a:lnB>
                  </a:tcPr>
                </a:tc>
                <a:tc>
                  <a:txBody>
                    <a:bodyPr/>
                    <a:lstStyle/>
                    <a:p>
                      <a:pPr algn="ctr" fontAlgn="b"/>
                      <a:endParaRPr lang="en-US" sz="1600" b="0" i="0" u="none" strike="noStrike">
                        <a:solidFill>
                          <a:srgbClr val="000000"/>
                        </a:solidFill>
                        <a:latin typeface="Calibri"/>
                      </a:endParaRPr>
                    </a:p>
                  </a:txBody>
                  <a:tcPr marL="8414" marR="8414" marT="8414" marB="0" anchor="b">
                    <a:lnL>
                      <a:noFill/>
                    </a:lnL>
                    <a:lnR>
                      <a:noFill/>
                    </a:lnR>
                    <a:lnT>
                      <a:noFill/>
                    </a:lnT>
                    <a:lnB>
                      <a:noFill/>
                    </a:lnB>
                  </a:tcPr>
                </a:tc>
                <a:tc>
                  <a:txBody>
                    <a:bodyPr/>
                    <a:lstStyle/>
                    <a:p>
                      <a:pPr algn="ctr" fontAlgn="b"/>
                      <a:endParaRPr lang="en-US" sz="1600" b="0" i="0" u="none" strike="noStrike">
                        <a:solidFill>
                          <a:srgbClr val="000000"/>
                        </a:solidFill>
                        <a:latin typeface="Calibri"/>
                      </a:endParaRPr>
                    </a:p>
                  </a:txBody>
                  <a:tcPr marL="8414" marR="8414" marT="8414" marB="0" anchor="b">
                    <a:lnL>
                      <a:noFill/>
                    </a:lnL>
                    <a:lnR>
                      <a:noFill/>
                    </a:lnR>
                    <a:lnT>
                      <a:noFill/>
                    </a:lnT>
                    <a:lnB>
                      <a:noFill/>
                    </a:lnB>
                  </a:tcPr>
                </a:tc>
                <a:tc>
                  <a:txBody>
                    <a:bodyPr/>
                    <a:lstStyle/>
                    <a:p>
                      <a:pPr algn="ctr" fontAlgn="b"/>
                      <a:endParaRPr lang="en-US" sz="1600" b="0" i="0" u="none" strike="noStrike" dirty="0">
                        <a:solidFill>
                          <a:srgbClr val="000000"/>
                        </a:solidFill>
                        <a:latin typeface="Calibri"/>
                      </a:endParaRPr>
                    </a:p>
                  </a:txBody>
                  <a:tcPr marL="8414" marR="8414" marT="8414" marB="0" anchor="b">
                    <a:lnL>
                      <a:noFill/>
                    </a:lnL>
                    <a:lnR>
                      <a:noFill/>
                    </a:lnR>
                    <a:lnT>
                      <a:noFill/>
                    </a:lnT>
                    <a:lnB>
                      <a:noFill/>
                    </a:lnB>
                  </a:tcPr>
                </a:tc>
                <a:tc>
                  <a:txBody>
                    <a:bodyPr/>
                    <a:lstStyle/>
                    <a:p>
                      <a:pPr algn="r" fontAlgn="b"/>
                      <a:endParaRPr lang="en-US" sz="1600" b="0" i="0" u="none" strike="noStrike" dirty="0">
                        <a:solidFill>
                          <a:srgbClr val="000000"/>
                        </a:solidFill>
                        <a:latin typeface="Calibri"/>
                      </a:endParaRPr>
                    </a:p>
                  </a:txBody>
                  <a:tcPr marL="8414" marR="8414" marT="8414" marB="0" anchor="b">
                    <a:lnL>
                      <a:noFill/>
                    </a:lnL>
                    <a:lnR>
                      <a:noFill/>
                    </a:lnR>
                    <a:lnT>
                      <a:noFill/>
                    </a:lnT>
                    <a:lnB>
                      <a:noFill/>
                    </a:lnB>
                  </a:tcPr>
                </a:tc>
                <a:extLst>
                  <a:ext uri="{0D108BD9-81ED-4DB2-BD59-A6C34878D82A}">
                    <a16:rowId xmlns:a16="http://schemas.microsoft.com/office/drawing/2014/main" val="10004"/>
                  </a:ext>
                </a:extLst>
              </a:tr>
              <a:tr h="197731">
                <a:tc>
                  <a:txBody>
                    <a:bodyPr/>
                    <a:lstStyle/>
                    <a:p>
                      <a:pPr algn="l" fontAlgn="b"/>
                      <a:endParaRPr lang="en-US" sz="1600" b="0" i="0" u="none" strike="noStrike">
                        <a:solidFill>
                          <a:srgbClr val="000000"/>
                        </a:solidFill>
                        <a:latin typeface="Calibri"/>
                      </a:endParaRPr>
                    </a:p>
                  </a:txBody>
                  <a:tcPr marL="8414" marR="8414" marT="8414" marB="0" anchor="b">
                    <a:lnL>
                      <a:noFill/>
                    </a:lnL>
                    <a:lnR>
                      <a:noFill/>
                    </a:lnR>
                    <a:lnT>
                      <a:noFill/>
                    </a:lnT>
                    <a:lnB>
                      <a:noFill/>
                    </a:lnB>
                  </a:tcPr>
                </a:tc>
                <a:tc>
                  <a:txBody>
                    <a:bodyPr/>
                    <a:lstStyle/>
                    <a:p>
                      <a:pPr algn="l" fontAlgn="b"/>
                      <a:r>
                        <a:rPr lang="en-US" sz="1600" b="0" i="0" u="none" strike="noStrike">
                          <a:solidFill>
                            <a:srgbClr val="000000"/>
                          </a:solidFill>
                          <a:latin typeface="Calibri"/>
                        </a:rPr>
                        <a:t>producers</a:t>
                      </a:r>
                    </a:p>
                  </a:txBody>
                  <a:tcPr marL="8414" marR="8414" marT="8414" marB="0" anchor="b">
                    <a:lnL>
                      <a:noFill/>
                    </a:lnL>
                    <a:lnR>
                      <a:noFill/>
                    </a:lnR>
                    <a:lnT>
                      <a:noFill/>
                    </a:lnT>
                    <a:lnB>
                      <a:noFill/>
                    </a:lnB>
                  </a:tcPr>
                </a:tc>
                <a:tc>
                  <a:txBody>
                    <a:bodyPr/>
                    <a:lstStyle/>
                    <a:p>
                      <a:pPr algn="l" fontAlgn="b"/>
                      <a:r>
                        <a:rPr lang="en-US" sz="1600" b="0" i="0" u="none" strike="noStrike" dirty="0">
                          <a:solidFill>
                            <a:srgbClr val="000000"/>
                          </a:solidFill>
                          <a:latin typeface="Calibri"/>
                        </a:rPr>
                        <a:t>(% of all </a:t>
                      </a:r>
                      <a:r>
                        <a:rPr lang="en-US" sz="1600" b="0" i="0" u="none" strike="noStrike" dirty="0" err="1">
                          <a:solidFill>
                            <a:srgbClr val="000000"/>
                          </a:solidFill>
                          <a:latin typeface="Calibri"/>
                        </a:rPr>
                        <a:t>hhlds</a:t>
                      </a:r>
                      <a:r>
                        <a:rPr lang="en-US" sz="1600" b="0" i="0" u="none" strike="noStrike" dirty="0">
                          <a:solidFill>
                            <a:srgbClr val="000000"/>
                          </a:solidFill>
                          <a:latin typeface="Calibri"/>
                        </a:rPr>
                        <a:t>)</a:t>
                      </a:r>
                    </a:p>
                  </a:txBody>
                  <a:tcPr marL="8414" marR="8414" marT="8414" marB="0" anchor="b">
                    <a:lnL>
                      <a:noFill/>
                    </a:lnL>
                    <a:lnR>
                      <a:noFill/>
                    </a:lnR>
                    <a:lnT>
                      <a:noFill/>
                    </a:lnT>
                    <a:lnB>
                      <a:noFill/>
                    </a:lnB>
                  </a:tcPr>
                </a:tc>
                <a:tc>
                  <a:txBody>
                    <a:bodyPr/>
                    <a:lstStyle/>
                    <a:p>
                      <a:pPr algn="ctr" fontAlgn="b"/>
                      <a:r>
                        <a:rPr lang="en-US" sz="1600" b="0" i="0" u="none" strike="noStrike">
                          <a:solidFill>
                            <a:srgbClr val="000000"/>
                          </a:solidFill>
                          <a:latin typeface="Calibri"/>
                        </a:rPr>
                        <a:t>78.1</a:t>
                      </a:r>
                    </a:p>
                  </a:txBody>
                  <a:tcPr marL="8414" marR="8414" marT="8414" marB="0" anchor="b">
                    <a:lnL>
                      <a:noFill/>
                    </a:lnL>
                    <a:lnR>
                      <a:noFill/>
                    </a:lnR>
                    <a:lnT>
                      <a:noFill/>
                    </a:lnT>
                    <a:lnB>
                      <a:noFill/>
                    </a:lnB>
                  </a:tcPr>
                </a:tc>
                <a:tc>
                  <a:txBody>
                    <a:bodyPr/>
                    <a:lstStyle/>
                    <a:p>
                      <a:pPr algn="ctr" fontAlgn="b"/>
                      <a:r>
                        <a:rPr lang="en-US" sz="1600" b="0" i="0" u="none" strike="noStrike" dirty="0">
                          <a:solidFill>
                            <a:srgbClr val="000000"/>
                          </a:solidFill>
                          <a:latin typeface="Calibri"/>
                        </a:rPr>
                        <a:t>97.0</a:t>
                      </a:r>
                    </a:p>
                  </a:txBody>
                  <a:tcPr marL="8414" marR="8414" marT="8414" marB="0" anchor="b">
                    <a:lnL>
                      <a:noFill/>
                    </a:lnL>
                    <a:lnR>
                      <a:noFill/>
                    </a:lnR>
                    <a:lnT>
                      <a:noFill/>
                    </a:lnT>
                    <a:lnB>
                      <a:noFill/>
                    </a:lnB>
                  </a:tcPr>
                </a:tc>
                <a:tc>
                  <a:txBody>
                    <a:bodyPr/>
                    <a:lstStyle/>
                    <a:p>
                      <a:pPr algn="ctr" fontAlgn="b"/>
                      <a:endParaRPr lang="en-US" sz="1600" b="0" i="0" u="none" strike="noStrike" dirty="0">
                        <a:solidFill>
                          <a:srgbClr val="000000"/>
                        </a:solidFill>
                        <a:latin typeface="Calibri"/>
                      </a:endParaRPr>
                    </a:p>
                  </a:txBody>
                  <a:tcPr marL="8414" marR="8414" marT="8414" marB="0" anchor="b">
                    <a:lnL>
                      <a:noFill/>
                    </a:lnL>
                    <a:lnR>
                      <a:noFill/>
                    </a:lnR>
                    <a:lnT>
                      <a:noFill/>
                    </a:lnT>
                    <a:lnB>
                      <a:noFill/>
                    </a:lnB>
                  </a:tcPr>
                </a:tc>
                <a:tc>
                  <a:txBody>
                    <a:bodyPr/>
                    <a:lstStyle/>
                    <a:p>
                      <a:pPr algn="ctr" fontAlgn="b"/>
                      <a:r>
                        <a:rPr lang="en-US" sz="1600" b="0" i="0" u="none" strike="noStrike">
                          <a:solidFill>
                            <a:srgbClr val="000000"/>
                          </a:solidFill>
                          <a:latin typeface="Calibri"/>
                        </a:rPr>
                        <a:t>71.2</a:t>
                      </a:r>
                    </a:p>
                  </a:txBody>
                  <a:tcPr marL="8414" marR="8414" marT="8414" marB="0" anchor="b">
                    <a:lnL>
                      <a:noFill/>
                    </a:lnL>
                    <a:lnR>
                      <a:noFill/>
                    </a:lnR>
                    <a:lnT>
                      <a:noFill/>
                    </a:lnT>
                    <a:lnB>
                      <a:noFill/>
                    </a:lnB>
                  </a:tcPr>
                </a:tc>
                <a:tc>
                  <a:txBody>
                    <a:bodyPr/>
                    <a:lstStyle/>
                    <a:p>
                      <a:pPr algn="ctr" fontAlgn="b"/>
                      <a:r>
                        <a:rPr lang="en-US" sz="1600" b="0" i="0" u="none" strike="noStrike" dirty="0">
                          <a:solidFill>
                            <a:srgbClr val="000000"/>
                          </a:solidFill>
                          <a:latin typeface="Calibri"/>
                        </a:rPr>
                        <a:t>83.1</a:t>
                      </a:r>
                    </a:p>
                  </a:txBody>
                  <a:tcPr marL="8414" marR="8414" marT="8414" marB="0" anchor="b">
                    <a:lnL>
                      <a:noFill/>
                    </a:lnL>
                    <a:lnR>
                      <a:noFill/>
                    </a:lnR>
                    <a:lnT>
                      <a:noFill/>
                    </a:lnT>
                    <a:lnB>
                      <a:noFill/>
                    </a:lnB>
                  </a:tcPr>
                </a:tc>
                <a:tc>
                  <a:txBody>
                    <a:bodyPr/>
                    <a:lstStyle/>
                    <a:p>
                      <a:pPr algn="ctr" fontAlgn="b"/>
                      <a:endParaRPr lang="en-US" sz="1600" b="0" i="0" u="none" strike="noStrike">
                        <a:solidFill>
                          <a:srgbClr val="000000"/>
                        </a:solidFill>
                        <a:latin typeface="Calibri"/>
                      </a:endParaRPr>
                    </a:p>
                  </a:txBody>
                  <a:tcPr marL="8414" marR="8414" marT="8414" marB="0" anchor="b">
                    <a:lnL>
                      <a:noFill/>
                    </a:lnL>
                    <a:lnR>
                      <a:noFill/>
                    </a:lnR>
                    <a:lnT>
                      <a:noFill/>
                    </a:lnT>
                    <a:lnB>
                      <a:noFill/>
                    </a:lnB>
                  </a:tcPr>
                </a:tc>
                <a:tc>
                  <a:txBody>
                    <a:bodyPr/>
                    <a:lstStyle/>
                    <a:p>
                      <a:pPr algn="ctr" fontAlgn="b"/>
                      <a:r>
                        <a:rPr lang="en-US" sz="1600" b="0" i="0" u="none" strike="noStrike">
                          <a:solidFill>
                            <a:srgbClr val="000000"/>
                          </a:solidFill>
                          <a:latin typeface="Calibri"/>
                        </a:rPr>
                        <a:t>66.5</a:t>
                      </a:r>
                    </a:p>
                  </a:txBody>
                  <a:tcPr marL="8414" marR="8414" marT="8414" marB="0" anchor="b">
                    <a:lnL>
                      <a:noFill/>
                    </a:lnL>
                    <a:lnR>
                      <a:noFill/>
                    </a:lnR>
                    <a:lnT>
                      <a:noFill/>
                    </a:lnT>
                    <a:lnB>
                      <a:noFill/>
                    </a:lnB>
                  </a:tcPr>
                </a:tc>
                <a:tc>
                  <a:txBody>
                    <a:bodyPr/>
                    <a:lstStyle/>
                    <a:p>
                      <a:pPr algn="ctr" fontAlgn="b"/>
                      <a:r>
                        <a:rPr lang="en-US" sz="1600" b="0" i="0" u="none" strike="noStrike" dirty="0">
                          <a:solidFill>
                            <a:srgbClr val="000000"/>
                          </a:solidFill>
                          <a:latin typeface="Calibri"/>
                        </a:rPr>
                        <a:t>89.4</a:t>
                      </a:r>
                    </a:p>
                  </a:txBody>
                  <a:tcPr marL="8414" marR="8414" marT="8414" marB="0" anchor="b">
                    <a:lnL>
                      <a:noFill/>
                    </a:lnL>
                    <a:lnR>
                      <a:noFill/>
                    </a:lnR>
                    <a:lnT>
                      <a:noFill/>
                    </a:lnT>
                    <a:lnB>
                      <a:noFill/>
                    </a:lnB>
                  </a:tcPr>
                </a:tc>
                <a:tc>
                  <a:txBody>
                    <a:bodyPr/>
                    <a:lstStyle/>
                    <a:p>
                      <a:pPr algn="r" fontAlgn="b"/>
                      <a:endParaRPr lang="en-US" sz="1600" b="0" i="0" u="none" strike="noStrike" dirty="0">
                        <a:solidFill>
                          <a:srgbClr val="000000"/>
                        </a:solidFill>
                        <a:latin typeface="Calibri"/>
                      </a:endParaRPr>
                    </a:p>
                  </a:txBody>
                  <a:tcPr marL="8414" marR="8414" marT="8414" marB="0" anchor="b">
                    <a:lnL>
                      <a:noFill/>
                    </a:lnL>
                    <a:lnR>
                      <a:noFill/>
                    </a:lnR>
                    <a:lnT>
                      <a:noFill/>
                    </a:lnT>
                    <a:lnB>
                      <a:noFill/>
                    </a:lnB>
                  </a:tcPr>
                </a:tc>
                <a:extLst>
                  <a:ext uri="{0D108BD9-81ED-4DB2-BD59-A6C34878D82A}">
                    <a16:rowId xmlns:a16="http://schemas.microsoft.com/office/drawing/2014/main" val="10005"/>
                  </a:ext>
                </a:extLst>
              </a:tr>
              <a:tr h="197731">
                <a:tc>
                  <a:txBody>
                    <a:bodyPr/>
                    <a:lstStyle/>
                    <a:p>
                      <a:pPr algn="l" fontAlgn="b"/>
                      <a:endParaRPr lang="en-US" sz="1600" b="0" i="0" u="none" strike="noStrike">
                        <a:solidFill>
                          <a:srgbClr val="000000"/>
                        </a:solidFill>
                        <a:latin typeface="Calibri"/>
                      </a:endParaRPr>
                    </a:p>
                  </a:txBody>
                  <a:tcPr marL="8414" marR="8414" marT="8414" marB="0" anchor="b">
                    <a:lnL>
                      <a:noFill/>
                    </a:lnL>
                    <a:lnR>
                      <a:noFill/>
                    </a:lnR>
                    <a:lnT>
                      <a:noFill/>
                    </a:lnT>
                    <a:lnB>
                      <a:noFill/>
                    </a:lnB>
                  </a:tcPr>
                </a:tc>
                <a:tc>
                  <a:txBody>
                    <a:bodyPr/>
                    <a:lstStyle/>
                    <a:p>
                      <a:pPr algn="l" fontAlgn="b"/>
                      <a:r>
                        <a:rPr lang="en-US" sz="1600" b="0" i="0" u="none" strike="noStrike">
                          <a:solidFill>
                            <a:srgbClr val="000000"/>
                          </a:solidFill>
                          <a:latin typeface="Calibri"/>
                        </a:rPr>
                        <a:t>sellers</a:t>
                      </a:r>
                    </a:p>
                  </a:txBody>
                  <a:tcPr marL="8414" marR="8414" marT="8414" marB="0" anchor="b">
                    <a:lnL>
                      <a:noFill/>
                    </a:lnL>
                    <a:lnR>
                      <a:noFill/>
                    </a:lnR>
                    <a:lnT>
                      <a:noFill/>
                    </a:lnT>
                    <a:lnB>
                      <a:noFill/>
                    </a:lnB>
                  </a:tcPr>
                </a:tc>
                <a:tc>
                  <a:txBody>
                    <a:bodyPr/>
                    <a:lstStyle/>
                    <a:p>
                      <a:pPr algn="l" fontAlgn="b"/>
                      <a:r>
                        <a:rPr lang="en-US" sz="1600" b="0" i="0" u="none" strike="noStrike" dirty="0">
                          <a:solidFill>
                            <a:srgbClr val="000000"/>
                          </a:solidFill>
                          <a:latin typeface="Calibri"/>
                        </a:rPr>
                        <a:t>(% of all </a:t>
                      </a:r>
                      <a:r>
                        <a:rPr lang="en-US" sz="1600" b="0" i="0" u="none" strike="noStrike" dirty="0" err="1">
                          <a:solidFill>
                            <a:srgbClr val="000000"/>
                          </a:solidFill>
                          <a:latin typeface="Calibri"/>
                        </a:rPr>
                        <a:t>hhlds</a:t>
                      </a:r>
                      <a:r>
                        <a:rPr lang="en-US" sz="1600" b="0" i="0" u="none" strike="noStrike" dirty="0">
                          <a:solidFill>
                            <a:srgbClr val="000000"/>
                          </a:solidFill>
                          <a:latin typeface="Calibri"/>
                        </a:rPr>
                        <a:t>)</a:t>
                      </a:r>
                    </a:p>
                  </a:txBody>
                  <a:tcPr marL="8414" marR="8414" marT="8414" marB="0" anchor="b">
                    <a:lnL>
                      <a:noFill/>
                    </a:lnL>
                    <a:lnR>
                      <a:noFill/>
                    </a:lnR>
                    <a:lnT>
                      <a:noFill/>
                    </a:lnT>
                    <a:lnB>
                      <a:noFill/>
                    </a:lnB>
                  </a:tcPr>
                </a:tc>
                <a:tc>
                  <a:txBody>
                    <a:bodyPr/>
                    <a:lstStyle/>
                    <a:p>
                      <a:pPr algn="ctr" fontAlgn="b"/>
                      <a:r>
                        <a:rPr lang="en-US" sz="1600" b="0" i="0" u="none" strike="noStrike" dirty="0">
                          <a:solidFill>
                            <a:srgbClr val="000000"/>
                          </a:solidFill>
                          <a:latin typeface="Calibri"/>
                        </a:rPr>
                        <a:t>68.4</a:t>
                      </a:r>
                    </a:p>
                  </a:txBody>
                  <a:tcPr marL="8414" marR="8414" marT="8414" marB="0" anchor="b">
                    <a:lnL>
                      <a:noFill/>
                    </a:lnL>
                    <a:lnR>
                      <a:noFill/>
                    </a:lnR>
                    <a:lnT>
                      <a:noFill/>
                    </a:lnT>
                    <a:lnB>
                      <a:noFill/>
                    </a:lnB>
                  </a:tcPr>
                </a:tc>
                <a:tc>
                  <a:txBody>
                    <a:bodyPr/>
                    <a:lstStyle/>
                    <a:p>
                      <a:pPr algn="ctr" fontAlgn="b"/>
                      <a:r>
                        <a:rPr lang="en-US" sz="1600" b="0" i="0" u="none" strike="noStrike">
                          <a:solidFill>
                            <a:srgbClr val="000000"/>
                          </a:solidFill>
                          <a:latin typeface="Calibri"/>
                        </a:rPr>
                        <a:t>87.9</a:t>
                      </a:r>
                    </a:p>
                  </a:txBody>
                  <a:tcPr marL="8414" marR="8414" marT="8414" marB="0" anchor="b">
                    <a:lnL>
                      <a:noFill/>
                    </a:lnL>
                    <a:lnR>
                      <a:noFill/>
                    </a:lnR>
                    <a:lnT>
                      <a:noFill/>
                    </a:lnT>
                    <a:lnB>
                      <a:noFill/>
                    </a:lnB>
                  </a:tcPr>
                </a:tc>
                <a:tc>
                  <a:txBody>
                    <a:bodyPr/>
                    <a:lstStyle/>
                    <a:p>
                      <a:pPr algn="ctr" fontAlgn="b"/>
                      <a:endParaRPr lang="en-US" sz="1600" b="0" i="0" u="none" strike="noStrike">
                        <a:solidFill>
                          <a:srgbClr val="000000"/>
                        </a:solidFill>
                        <a:latin typeface="Calibri"/>
                      </a:endParaRPr>
                    </a:p>
                  </a:txBody>
                  <a:tcPr marL="8414" marR="8414" marT="8414" marB="0" anchor="b">
                    <a:lnL>
                      <a:noFill/>
                    </a:lnL>
                    <a:lnR>
                      <a:noFill/>
                    </a:lnR>
                    <a:lnT>
                      <a:noFill/>
                    </a:lnT>
                    <a:lnB>
                      <a:noFill/>
                    </a:lnB>
                  </a:tcPr>
                </a:tc>
                <a:tc>
                  <a:txBody>
                    <a:bodyPr/>
                    <a:lstStyle/>
                    <a:p>
                      <a:pPr algn="ctr" fontAlgn="b"/>
                      <a:r>
                        <a:rPr lang="en-US" sz="1600" b="0" i="0" u="none" strike="noStrike" dirty="0">
                          <a:solidFill>
                            <a:srgbClr val="000000"/>
                          </a:solidFill>
                          <a:latin typeface="Calibri"/>
                        </a:rPr>
                        <a:t>58.1</a:t>
                      </a:r>
                    </a:p>
                  </a:txBody>
                  <a:tcPr marL="8414" marR="8414" marT="8414" marB="0" anchor="b">
                    <a:lnL>
                      <a:noFill/>
                    </a:lnL>
                    <a:lnR>
                      <a:noFill/>
                    </a:lnR>
                    <a:lnT>
                      <a:noFill/>
                    </a:lnT>
                    <a:lnB>
                      <a:noFill/>
                    </a:lnB>
                  </a:tcPr>
                </a:tc>
                <a:tc>
                  <a:txBody>
                    <a:bodyPr/>
                    <a:lstStyle/>
                    <a:p>
                      <a:pPr algn="ctr" fontAlgn="b"/>
                      <a:r>
                        <a:rPr lang="en-US" sz="1600" b="0" i="0" u="none" strike="noStrike" dirty="0">
                          <a:solidFill>
                            <a:srgbClr val="000000"/>
                          </a:solidFill>
                          <a:latin typeface="Calibri"/>
                        </a:rPr>
                        <a:t>68.5</a:t>
                      </a:r>
                    </a:p>
                  </a:txBody>
                  <a:tcPr marL="8414" marR="8414" marT="8414" marB="0" anchor="b">
                    <a:lnL>
                      <a:noFill/>
                    </a:lnL>
                    <a:lnR>
                      <a:noFill/>
                    </a:lnR>
                    <a:lnT>
                      <a:noFill/>
                    </a:lnT>
                    <a:lnB>
                      <a:noFill/>
                    </a:lnB>
                  </a:tcPr>
                </a:tc>
                <a:tc>
                  <a:txBody>
                    <a:bodyPr/>
                    <a:lstStyle/>
                    <a:p>
                      <a:pPr algn="ctr" fontAlgn="b"/>
                      <a:endParaRPr lang="en-US" sz="1600" b="0" i="0" u="none" strike="noStrike">
                        <a:solidFill>
                          <a:srgbClr val="000000"/>
                        </a:solidFill>
                        <a:latin typeface="Calibri"/>
                      </a:endParaRPr>
                    </a:p>
                  </a:txBody>
                  <a:tcPr marL="8414" marR="8414" marT="8414" marB="0" anchor="b">
                    <a:lnL>
                      <a:noFill/>
                    </a:lnL>
                    <a:lnR>
                      <a:noFill/>
                    </a:lnR>
                    <a:lnT>
                      <a:noFill/>
                    </a:lnT>
                    <a:lnB>
                      <a:noFill/>
                    </a:lnB>
                  </a:tcPr>
                </a:tc>
                <a:tc>
                  <a:txBody>
                    <a:bodyPr/>
                    <a:lstStyle/>
                    <a:p>
                      <a:pPr algn="ctr" fontAlgn="b"/>
                      <a:r>
                        <a:rPr lang="en-US" sz="1600" b="0" i="0" u="none" strike="noStrike">
                          <a:solidFill>
                            <a:srgbClr val="000000"/>
                          </a:solidFill>
                          <a:latin typeface="Calibri"/>
                        </a:rPr>
                        <a:t>36.7</a:t>
                      </a:r>
                    </a:p>
                  </a:txBody>
                  <a:tcPr marL="8414" marR="8414" marT="8414" marB="0" anchor="b">
                    <a:lnL>
                      <a:noFill/>
                    </a:lnL>
                    <a:lnR>
                      <a:noFill/>
                    </a:lnR>
                    <a:lnT>
                      <a:noFill/>
                    </a:lnT>
                    <a:lnB>
                      <a:noFill/>
                    </a:lnB>
                  </a:tcPr>
                </a:tc>
                <a:tc>
                  <a:txBody>
                    <a:bodyPr/>
                    <a:lstStyle/>
                    <a:p>
                      <a:pPr algn="ctr" fontAlgn="b"/>
                      <a:r>
                        <a:rPr lang="en-US" sz="1600" b="0" i="0" u="none" strike="noStrike" dirty="0">
                          <a:solidFill>
                            <a:srgbClr val="000000"/>
                          </a:solidFill>
                          <a:latin typeface="Calibri"/>
                        </a:rPr>
                        <a:t>53.9</a:t>
                      </a:r>
                    </a:p>
                  </a:txBody>
                  <a:tcPr marL="8414" marR="8414" marT="8414" marB="0" anchor="b">
                    <a:lnL>
                      <a:noFill/>
                    </a:lnL>
                    <a:lnR>
                      <a:noFill/>
                    </a:lnR>
                    <a:lnT>
                      <a:noFill/>
                    </a:lnT>
                    <a:lnB>
                      <a:noFill/>
                    </a:lnB>
                  </a:tcPr>
                </a:tc>
                <a:tc>
                  <a:txBody>
                    <a:bodyPr/>
                    <a:lstStyle/>
                    <a:p>
                      <a:pPr algn="r" fontAlgn="b"/>
                      <a:endParaRPr lang="en-US" sz="1600" b="0" i="0" u="none" strike="noStrike" dirty="0">
                        <a:solidFill>
                          <a:srgbClr val="000000"/>
                        </a:solidFill>
                        <a:latin typeface="Calibri"/>
                      </a:endParaRPr>
                    </a:p>
                  </a:txBody>
                  <a:tcPr marL="8414" marR="8414" marT="8414" marB="0" anchor="b">
                    <a:lnL>
                      <a:noFill/>
                    </a:lnL>
                    <a:lnR>
                      <a:noFill/>
                    </a:lnR>
                    <a:lnT>
                      <a:noFill/>
                    </a:lnT>
                    <a:lnB>
                      <a:noFill/>
                    </a:lnB>
                  </a:tcPr>
                </a:tc>
                <a:extLst>
                  <a:ext uri="{0D108BD9-81ED-4DB2-BD59-A6C34878D82A}">
                    <a16:rowId xmlns:a16="http://schemas.microsoft.com/office/drawing/2014/main" val="10006"/>
                  </a:ext>
                </a:extLst>
              </a:tr>
              <a:tr h="197731">
                <a:tc>
                  <a:txBody>
                    <a:bodyPr/>
                    <a:lstStyle/>
                    <a:p>
                      <a:pPr algn="l" fontAlgn="b"/>
                      <a:endParaRPr lang="en-US" sz="1600" b="0" i="0" u="none" strike="noStrike">
                        <a:solidFill>
                          <a:srgbClr val="000000"/>
                        </a:solidFill>
                        <a:latin typeface="Calibri"/>
                      </a:endParaRPr>
                    </a:p>
                  </a:txBody>
                  <a:tcPr marL="8414" marR="8414" marT="8414" marB="0" anchor="b">
                    <a:lnL>
                      <a:noFill/>
                    </a:lnL>
                    <a:lnR>
                      <a:noFill/>
                    </a:lnR>
                    <a:lnT>
                      <a:noFill/>
                    </a:lnT>
                    <a:lnB>
                      <a:noFill/>
                    </a:lnB>
                  </a:tcPr>
                </a:tc>
                <a:tc>
                  <a:txBody>
                    <a:bodyPr/>
                    <a:lstStyle/>
                    <a:p>
                      <a:pPr algn="l" fontAlgn="b"/>
                      <a:r>
                        <a:rPr lang="en-US" sz="1600" b="0" i="0" u="none" strike="noStrike">
                          <a:solidFill>
                            <a:srgbClr val="000000"/>
                          </a:solidFill>
                          <a:latin typeface="Calibri"/>
                        </a:rPr>
                        <a:t>net sellers </a:t>
                      </a:r>
                    </a:p>
                  </a:txBody>
                  <a:tcPr marL="8414" marR="8414" marT="8414" marB="0" anchor="b">
                    <a:lnL>
                      <a:noFill/>
                    </a:lnL>
                    <a:lnR>
                      <a:noFill/>
                    </a:lnR>
                    <a:lnT>
                      <a:noFill/>
                    </a:lnT>
                    <a:lnB>
                      <a:noFill/>
                    </a:lnB>
                  </a:tcPr>
                </a:tc>
                <a:tc>
                  <a:txBody>
                    <a:bodyPr/>
                    <a:lstStyle/>
                    <a:p>
                      <a:pPr algn="l" fontAlgn="b"/>
                      <a:r>
                        <a:rPr lang="en-US" sz="1600" b="0" i="0" u="none" strike="noStrike" dirty="0">
                          <a:solidFill>
                            <a:srgbClr val="000000"/>
                          </a:solidFill>
                          <a:latin typeface="Calibri"/>
                        </a:rPr>
                        <a:t>(% of all </a:t>
                      </a:r>
                      <a:r>
                        <a:rPr lang="en-US" sz="1600" b="0" i="0" u="none" strike="noStrike" dirty="0" err="1">
                          <a:solidFill>
                            <a:srgbClr val="000000"/>
                          </a:solidFill>
                          <a:latin typeface="Calibri"/>
                        </a:rPr>
                        <a:t>hhlds</a:t>
                      </a:r>
                      <a:r>
                        <a:rPr lang="en-US" sz="1600" b="0" i="0" u="none" strike="noStrike" dirty="0">
                          <a:solidFill>
                            <a:srgbClr val="000000"/>
                          </a:solidFill>
                          <a:latin typeface="Calibri"/>
                        </a:rPr>
                        <a:t>)</a:t>
                      </a:r>
                    </a:p>
                  </a:txBody>
                  <a:tcPr marL="8414" marR="8414" marT="8414" marB="0" anchor="b">
                    <a:lnL>
                      <a:noFill/>
                    </a:lnL>
                    <a:lnR>
                      <a:noFill/>
                    </a:lnR>
                    <a:lnT>
                      <a:noFill/>
                    </a:lnT>
                    <a:lnB>
                      <a:noFill/>
                    </a:lnB>
                  </a:tcPr>
                </a:tc>
                <a:tc>
                  <a:txBody>
                    <a:bodyPr/>
                    <a:lstStyle/>
                    <a:p>
                      <a:pPr algn="ctr" fontAlgn="b"/>
                      <a:r>
                        <a:rPr lang="en-US" sz="1600" b="0" i="0" u="none" strike="noStrike" dirty="0">
                          <a:solidFill>
                            <a:srgbClr val="000000"/>
                          </a:solidFill>
                          <a:latin typeface="Calibri"/>
                        </a:rPr>
                        <a:t>40.6</a:t>
                      </a:r>
                    </a:p>
                  </a:txBody>
                  <a:tcPr marL="8414" marR="8414" marT="8414" marB="0" anchor="b">
                    <a:lnL>
                      <a:noFill/>
                    </a:lnL>
                    <a:lnR>
                      <a:noFill/>
                    </a:lnR>
                    <a:lnT>
                      <a:noFill/>
                    </a:lnT>
                    <a:lnB>
                      <a:noFill/>
                    </a:lnB>
                  </a:tcPr>
                </a:tc>
                <a:tc>
                  <a:txBody>
                    <a:bodyPr/>
                    <a:lstStyle/>
                    <a:p>
                      <a:pPr algn="ctr" fontAlgn="b"/>
                      <a:r>
                        <a:rPr lang="en-US" sz="1600" b="0" i="0" u="none" strike="noStrike" dirty="0">
                          <a:solidFill>
                            <a:srgbClr val="000000"/>
                          </a:solidFill>
                          <a:latin typeface="Calibri"/>
                        </a:rPr>
                        <a:t>53.2</a:t>
                      </a:r>
                    </a:p>
                  </a:txBody>
                  <a:tcPr marL="8414" marR="8414" marT="8414" marB="0" anchor="b">
                    <a:lnL>
                      <a:noFill/>
                    </a:lnL>
                    <a:lnR>
                      <a:noFill/>
                    </a:lnR>
                    <a:lnT>
                      <a:noFill/>
                    </a:lnT>
                    <a:lnB>
                      <a:noFill/>
                    </a:lnB>
                  </a:tcPr>
                </a:tc>
                <a:tc>
                  <a:txBody>
                    <a:bodyPr/>
                    <a:lstStyle/>
                    <a:p>
                      <a:pPr algn="ctr" fontAlgn="b"/>
                      <a:endParaRPr lang="en-US" sz="1600" b="0" i="0" u="none" strike="noStrike">
                        <a:solidFill>
                          <a:srgbClr val="000000"/>
                        </a:solidFill>
                        <a:latin typeface="Calibri"/>
                      </a:endParaRPr>
                    </a:p>
                  </a:txBody>
                  <a:tcPr marL="8414" marR="8414" marT="8414" marB="0" anchor="b">
                    <a:lnL>
                      <a:noFill/>
                    </a:lnL>
                    <a:lnR>
                      <a:noFill/>
                    </a:lnR>
                    <a:lnT>
                      <a:noFill/>
                    </a:lnT>
                    <a:lnB>
                      <a:noFill/>
                    </a:lnB>
                  </a:tcPr>
                </a:tc>
                <a:tc>
                  <a:txBody>
                    <a:bodyPr/>
                    <a:lstStyle/>
                    <a:p>
                      <a:pPr algn="ctr" fontAlgn="b"/>
                      <a:r>
                        <a:rPr lang="en-US" sz="1600" b="0" i="0" u="none" strike="noStrike" dirty="0">
                          <a:solidFill>
                            <a:srgbClr val="000000"/>
                          </a:solidFill>
                          <a:latin typeface="Calibri"/>
                        </a:rPr>
                        <a:t>41.4</a:t>
                      </a:r>
                    </a:p>
                  </a:txBody>
                  <a:tcPr marL="8414" marR="8414" marT="8414" marB="0" anchor="b">
                    <a:lnL>
                      <a:noFill/>
                    </a:lnL>
                    <a:lnR>
                      <a:noFill/>
                    </a:lnR>
                    <a:lnT>
                      <a:noFill/>
                    </a:lnT>
                    <a:lnB>
                      <a:noFill/>
                    </a:lnB>
                  </a:tcPr>
                </a:tc>
                <a:tc>
                  <a:txBody>
                    <a:bodyPr/>
                    <a:lstStyle/>
                    <a:p>
                      <a:pPr algn="ctr" fontAlgn="b"/>
                      <a:r>
                        <a:rPr lang="en-US" sz="1600" b="0" i="0" u="none" strike="noStrike" dirty="0">
                          <a:solidFill>
                            <a:srgbClr val="000000"/>
                          </a:solidFill>
                          <a:latin typeface="Calibri"/>
                        </a:rPr>
                        <a:t>49.1</a:t>
                      </a:r>
                    </a:p>
                  </a:txBody>
                  <a:tcPr marL="8414" marR="8414" marT="8414" marB="0" anchor="b">
                    <a:lnL>
                      <a:noFill/>
                    </a:lnL>
                    <a:lnR>
                      <a:noFill/>
                    </a:lnR>
                    <a:lnT>
                      <a:noFill/>
                    </a:lnT>
                    <a:lnB>
                      <a:noFill/>
                    </a:lnB>
                  </a:tcPr>
                </a:tc>
                <a:tc>
                  <a:txBody>
                    <a:bodyPr/>
                    <a:lstStyle/>
                    <a:p>
                      <a:pPr algn="ctr" fontAlgn="b"/>
                      <a:endParaRPr lang="en-US" sz="1600" b="0" i="0" u="none" strike="noStrike">
                        <a:solidFill>
                          <a:srgbClr val="000000"/>
                        </a:solidFill>
                        <a:latin typeface="Calibri"/>
                      </a:endParaRPr>
                    </a:p>
                  </a:txBody>
                  <a:tcPr marL="8414" marR="8414" marT="8414" marB="0" anchor="b">
                    <a:lnL>
                      <a:noFill/>
                    </a:lnL>
                    <a:lnR>
                      <a:noFill/>
                    </a:lnR>
                    <a:lnT>
                      <a:noFill/>
                    </a:lnT>
                    <a:lnB>
                      <a:noFill/>
                    </a:lnB>
                  </a:tcPr>
                </a:tc>
                <a:tc>
                  <a:txBody>
                    <a:bodyPr/>
                    <a:lstStyle/>
                    <a:p>
                      <a:pPr algn="ctr" fontAlgn="b"/>
                      <a:r>
                        <a:rPr lang="en-US" sz="1600" b="0" i="0" u="none" strike="noStrike">
                          <a:solidFill>
                            <a:srgbClr val="000000"/>
                          </a:solidFill>
                          <a:latin typeface="Calibri"/>
                        </a:rPr>
                        <a:t>7.9</a:t>
                      </a:r>
                    </a:p>
                  </a:txBody>
                  <a:tcPr marL="8414" marR="8414" marT="8414" marB="0" anchor="b">
                    <a:lnL>
                      <a:noFill/>
                    </a:lnL>
                    <a:lnR>
                      <a:noFill/>
                    </a:lnR>
                    <a:lnT>
                      <a:noFill/>
                    </a:lnT>
                    <a:lnB>
                      <a:noFill/>
                    </a:lnB>
                  </a:tcPr>
                </a:tc>
                <a:tc>
                  <a:txBody>
                    <a:bodyPr/>
                    <a:lstStyle/>
                    <a:p>
                      <a:pPr algn="ctr" fontAlgn="b"/>
                      <a:r>
                        <a:rPr lang="en-US" sz="1600" b="0" i="0" u="none" strike="noStrike" dirty="0">
                          <a:solidFill>
                            <a:srgbClr val="000000"/>
                          </a:solidFill>
                          <a:latin typeface="Calibri"/>
                        </a:rPr>
                        <a:t>12.6</a:t>
                      </a:r>
                    </a:p>
                  </a:txBody>
                  <a:tcPr marL="8414" marR="8414" marT="8414" marB="0" anchor="b">
                    <a:lnL>
                      <a:noFill/>
                    </a:lnL>
                    <a:lnR>
                      <a:noFill/>
                    </a:lnR>
                    <a:lnT>
                      <a:noFill/>
                    </a:lnT>
                    <a:lnB>
                      <a:noFill/>
                    </a:lnB>
                  </a:tcPr>
                </a:tc>
                <a:tc>
                  <a:txBody>
                    <a:bodyPr/>
                    <a:lstStyle/>
                    <a:p>
                      <a:pPr algn="r" fontAlgn="b"/>
                      <a:endParaRPr lang="en-US" sz="1600" b="0" i="0" u="none" strike="noStrike" dirty="0">
                        <a:solidFill>
                          <a:srgbClr val="000000"/>
                        </a:solidFill>
                        <a:latin typeface="Calibri"/>
                      </a:endParaRPr>
                    </a:p>
                  </a:txBody>
                  <a:tcPr marL="8414" marR="8414" marT="8414" marB="0" anchor="b">
                    <a:lnL>
                      <a:noFill/>
                    </a:lnL>
                    <a:lnR>
                      <a:noFill/>
                    </a:lnR>
                    <a:lnT>
                      <a:noFill/>
                    </a:lnT>
                    <a:lnB>
                      <a:noFill/>
                    </a:lnB>
                  </a:tcPr>
                </a:tc>
                <a:extLst>
                  <a:ext uri="{0D108BD9-81ED-4DB2-BD59-A6C34878D82A}">
                    <a16:rowId xmlns:a16="http://schemas.microsoft.com/office/drawing/2014/main" val="10007"/>
                  </a:ext>
                </a:extLst>
              </a:tr>
              <a:tr h="197731">
                <a:tc>
                  <a:txBody>
                    <a:bodyPr/>
                    <a:lstStyle/>
                    <a:p>
                      <a:pPr algn="l" fontAlgn="b"/>
                      <a:endParaRPr lang="en-US" sz="1600" b="0" i="0" u="none" strike="noStrike">
                        <a:solidFill>
                          <a:srgbClr val="000000"/>
                        </a:solidFill>
                        <a:latin typeface="Calibri"/>
                      </a:endParaRPr>
                    </a:p>
                  </a:txBody>
                  <a:tcPr marL="8414" marR="8414" marT="8414" marB="0" anchor="b">
                    <a:lnL>
                      <a:noFill/>
                    </a:lnL>
                    <a:lnR>
                      <a:noFill/>
                    </a:lnR>
                    <a:lnT>
                      <a:noFill/>
                    </a:lnT>
                    <a:lnB>
                      <a:noFill/>
                    </a:lnB>
                  </a:tcPr>
                </a:tc>
                <a:tc>
                  <a:txBody>
                    <a:bodyPr/>
                    <a:lstStyle/>
                    <a:p>
                      <a:pPr algn="l" fontAlgn="b"/>
                      <a:r>
                        <a:rPr lang="en-US" sz="1600" b="0" i="0" u="none" strike="noStrike">
                          <a:solidFill>
                            <a:srgbClr val="000000"/>
                          </a:solidFill>
                          <a:latin typeface="Calibri"/>
                        </a:rPr>
                        <a:t>net sellers</a:t>
                      </a:r>
                    </a:p>
                  </a:txBody>
                  <a:tcPr marL="8414" marR="8414" marT="8414" marB="0" anchor="b">
                    <a:lnL>
                      <a:noFill/>
                    </a:lnL>
                    <a:lnR>
                      <a:noFill/>
                    </a:lnR>
                    <a:lnT>
                      <a:noFill/>
                    </a:lnT>
                    <a:lnB>
                      <a:noFill/>
                    </a:lnB>
                  </a:tcPr>
                </a:tc>
                <a:tc>
                  <a:txBody>
                    <a:bodyPr/>
                    <a:lstStyle/>
                    <a:p>
                      <a:pPr algn="l" fontAlgn="b"/>
                      <a:r>
                        <a:rPr lang="en-US" sz="1600" b="0" i="0" u="none" strike="noStrike" dirty="0">
                          <a:solidFill>
                            <a:srgbClr val="000000"/>
                          </a:solidFill>
                          <a:latin typeface="Calibri"/>
                        </a:rPr>
                        <a:t>(% of poor </a:t>
                      </a:r>
                      <a:r>
                        <a:rPr lang="en-US" sz="1600" b="0" i="0" u="none" strike="noStrike" dirty="0" err="1">
                          <a:solidFill>
                            <a:srgbClr val="000000"/>
                          </a:solidFill>
                          <a:latin typeface="Calibri"/>
                        </a:rPr>
                        <a:t>hhlds</a:t>
                      </a:r>
                      <a:r>
                        <a:rPr lang="en-US" sz="1600" b="0" i="0" u="none" strike="noStrike" dirty="0">
                          <a:solidFill>
                            <a:srgbClr val="000000"/>
                          </a:solidFill>
                          <a:latin typeface="Calibri"/>
                        </a:rPr>
                        <a:t>)</a:t>
                      </a:r>
                    </a:p>
                  </a:txBody>
                  <a:tcPr marL="8414" marR="8414" marT="8414" marB="0" anchor="b">
                    <a:lnL>
                      <a:noFill/>
                    </a:lnL>
                    <a:lnR>
                      <a:noFill/>
                    </a:lnR>
                    <a:lnT>
                      <a:noFill/>
                    </a:lnT>
                    <a:lnB>
                      <a:noFill/>
                    </a:lnB>
                  </a:tcPr>
                </a:tc>
                <a:tc>
                  <a:txBody>
                    <a:bodyPr/>
                    <a:lstStyle/>
                    <a:p>
                      <a:pPr algn="ctr" fontAlgn="b"/>
                      <a:r>
                        <a:rPr lang="en-US" sz="1600" b="0" i="0" u="none" strike="noStrike">
                          <a:solidFill>
                            <a:srgbClr val="000000"/>
                          </a:solidFill>
                          <a:latin typeface="Calibri"/>
                        </a:rPr>
                        <a:t>44.3</a:t>
                      </a:r>
                    </a:p>
                  </a:txBody>
                  <a:tcPr marL="8414" marR="8414" marT="8414" marB="0" anchor="b">
                    <a:lnL>
                      <a:noFill/>
                    </a:lnL>
                    <a:lnR>
                      <a:noFill/>
                    </a:lnR>
                    <a:lnT>
                      <a:noFill/>
                    </a:lnT>
                    <a:lnB>
                      <a:noFill/>
                    </a:lnB>
                  </a:tcPr>
                </a:tc>
                <a:tc>
                  <a:txBody>
                    <a:bodyPr/>
                    <a:lstStyle/>
                    <a:p>
                      <a:pPr algn="ctr" fontAlgn="b"/>
                      <a:r>
                        <a:rPr lang="en-US" sz="1600" b="0" i="0" u="none" strike="noStrike" dirty="0">
                          <a:solidFill>
                            <a:srgbClr val="000000"/>
                          </a:solidFill>
                          <a:latin typeface="Calibri"/>
                        </a:rPr>
                        <a:t>51.5</a:t>
                      </a:r>
                    </a:p>
                  </a:txBody>
                  <a:tcPr marL="8414" marR="8414" marT="8414" marB="0" anchor="b">
                    <a:lnL>
                      <a:noFill/>
                    </a:lnL>
                    <a:lnR>
                      <a:noFill/>
                    </a:lnR>
                    <a:lnT>
                      <a:noFill/>
                    </a:lnT>
                    <a:lnB>
                      <a:noFill/>
                    </a:lnB>
                  </a:tcPr>
                </a:tc>
                <a:tc>
                  <a:txBody>
                    <a:bodyPr/>
                    <a:lstStyle/>
                    <a:p>
                      <a:pPr algn="ctr" fontAlgn="b"/>
                      <a:endParaRPr lang="en-US" sz="1600" b="0" i="0" u="none" strike="noStrike" dirty="0">
                        <a:solidFill>
                          <a:srgbClr val="000000"/>
                        </a:solidFill>
                        <a:latin typeface="Calibri"/>
                      </a:endParaRPr>
                    </a:p>
                  </a:txBody>
                  <a:tcPr marL="8414" marR="8414" marT="8414" marB="0" anchor="b">
                    <a:lnL>
                      <a:noFill/>
                    </a:lnL>
                    <a:lnR>
                      <a:noFill/>
                    </a:lnR>
                    <a:lnT>
                      <a:noFill/>
                    </a:lnT>
                    <a:lnB>
                      <a:noFill/>
                    </a:lnB>
                  </a:tcPr>
                </a:tc>
                <a:tc>
                  <a:txBody>
                    <a:bodyPr/>
                    <a:lstStyle/>
                    <a:p>
                      <a:pPr algn="ctr" fontAlgn="b"/>
                      <a:r>
                        <a:rPr lang="en-US" sz="1600" b="0" i="0" u="none" strike="noStrike">
                          <a:solidFill>
                            <a:srgbClr val="000000"/>
                          </a:solidFill>
                          <a:latin typeface="Calibri"/>
                        </a:rPr>
                        <a:t>54.5</a:t>
                      </a:r>
                    </a:p>
                  </a:txBody>
                  <a:tcPr marL="8414" marR="8414" marT="8414" marB="0" anchor="b">
                    <a:lnL>
                      <a:noFill/>
                    </a:lnL>
                    <a:lnR>
                      <a:noFill/>
                    </a:lnR>
                    <a:lnT>
                      <a:noFill/>
                    </a:lnT>
                    <a:lnB>
                      <a:noFill/>
                    </a:lnB>
                  </a:tcPr>
                </a:tc>
                <a:tc>
                  <a:txBody>
                    <a:bodyPr/>
                    <a:lstStyle/>
                    <a:p>
                      <a:pPr algn="ctr" fontAlgn="b"/>
                      <a:r>
                        <a:rPr lang="en-US" sz="1600" b="0" i="0" u="none" strike="noStrike" dirty="0">
                          <a:solidFill>
                            <a:srgbClr val="000000"/>
                          </a:solidFill>
                          <a:latin typeface="Calibri"/>
                        </a:rPr>
                        <a:t>56.2</a:t>
                      </a:r>
                    </a:p>
                  </a:txBody>
                  <a:tcPr marL="8414" marR="8414" marT="8414" marB="0" anchor="b">
                    <a:lnL>
                      <a:noFill/>
                    </a:lnL>
                    <a:lnR>
                      <a:noFill/>
                    </a:lnR>
                    <a:lnT>
                      <a:noFill/>
                    </a:lnT>
                    <a:lnB>
                      <a:noFill/>
                    </a:lnB>
                  </a:tcPr>
                </a:tc>
                <a:tc>
                  <a:txBody>
                    <a:bodyPr/>
                    <a:lstStyle/>
                    <a:p>
                      <a:pPr algn="ctr" fontAlgn="b"/>
                      <a:endParaRPr lang="en-US" sz="1600" b="0" i="0" u="none" strike="noStrike">
                        <a:solidFill>
                          <a:srgbClr val="000000"/>
                        </a:solidFill>
                        <a:latin typeface="Calibri"/>
                      </a:endParaRPr>
                    </a:p>
                  </a:txBody>
                  <a:tcPr marL="8414" marR="8414" marT="8414" marB="0" anchor="b">
                    <a:lnL>
                      <a:noFill/>
                    </a:lnL>
                    <a:lnR>
                      <a:noFill/>
                    </a:lnR>
                    <a:lnT>
                      <a:noFill/>
                    </a:lnT>
                    <a:lnB>
                      <a:noFill/>
                    </a:lnB>
                  </a:tcPr>
                </a:tc>
                <a:tc>
                  <a:txBody>
                    <a:bodyPr/>
                    <a:lstStyle/>
                    <a:p>
                      <a:pPr algn="ctr" fontAlgn="b"/>
                      <a:r>
                        <a:rPr lang="en-US" sz="1600" b="0" i="0" u="none" strike="noStrike">
                          <a:solidFill>
                            <a:srgbClr val="000000"/>
                          </a:solidFill>
                          <a:latin typeface="Calibri"/>
                        </a:rPr>
                        <a:t>10.6</a:t>
                      </a:r>
                    </a:p>
                  </a:txBody>
                  <a:tcPr marL="8414" marR="8414" marT="8414" marB="0" anchor="b">
                    <a:lnL>
                      <a:noFill/>
                    </a:lnL>
                    <a:lnR>
                      <a:noFill/>
                    </a:lnR>
                    <a:lnT>
                      <a:noFill/>
                    </a:lnT>
                    <a:lnB>
                      <a:noFill/>
                    </a:lnB>
                  </a:tcPr>
                </a:tc>
                <a:tc>
                  <a:txBody>
                    <a:bodyPr/>
                    <a:lstStyle/>
                    <a:p>
                      <a:pPr algn="ctr" fontAlgn="b"/>
                      <a:r>
                        <a:rPr lang="en-US" sz="1600" b="0" i="0" u="none" strike="noStrike" dirty="0">
                          <a:solidFill>
                            <a:srgbClr val="000000"/>
                          </a:solidFill>
                          <a:latin typeface="Calibri"/>
                        </a:rPr>
                        <a:t>12.5</a:t>
                      </a:r>
                    </a:p>
                  </a:txBody>
                  <a:tcPr marL="8414" marR="8414" marT="8414" marB="0" anchor="b">
                    <a:lnL>
                      <a:noFill/>
                    </a:lnL>
                    <a:lnR>
                      <a:noFill/>
                    </a:lnR>
                    <a:lnT>
                      <a:noFill/>
                    </a:lnT>
                    <a:lnB>
                      <a:noFill/>
                    </a:lnB>
                  </a:tcPr>
                </a:tc>
                <a:tc>
                  <a:txBody>
                    <a:bodyPr/>
                    <a:lstStyle/>
                    <a:p>
                      <a:pPr algn="r" fontAlgn="b"/>
                      <a:endParaRPr lang="en-US" sz="1600" b="0" i="0" u="none" strike="noStrike" dirty="0">
                        <a:solidFill>
                          <a:srgbClr val="000000"/>
                        </a:solidFill>
                        <a:latin typeface="Calibri"/>
                      </a:endParaRPr>
                    </a:p>
                  </a:txBody>
                  <a:tcPr marL="8414" marR="8414" marT="8414" marB="0" anchor="b">
                    <a:lnL>
                      <a:noFill/>
                    </a:lnL>
                    <a:lnR>
                      <a:noFill/>
                    </a:lnR>
                    <a:lnT>
                      <a:noFill/>
                    </a:lnT>
                    <a:lnB>
                      <a:noFill/>
                    </a:lnB>
                  </a:tcPr>
                </a:tc>
                <a:extLst>
                  <a:ext uri="{0D108BD9-81ED-4DB2-BD59-A6C34878D82A}">
                    <a16:rowId xmlns:a16="http://schemas.microsoft.com/office/drawing/2014/main" val="10008"/>
                  </a:ext>
                </a:extLst>
              </a:tr>
              <a:tr h="197731">
                <a:tc gridSpan="2">
                  <a:txBody>
                    <a:bodyPr/>
                    <a:lstStyle/>
                    <a:p>
                      <a:pPr algn="l" fontAlgn="b"/>
                      <a:r>
                        <a:rPr lang="en-US" sz="1600" b="1" i="0" u="none" strike="noStrike">
                          <a:solidFill>
                            <a:srgbClr val="000000"/>
                          </a:solidFill>
                          <a:latin typeface="Calibri"/>
                        </a:rPr>
                        <a:t>Main staple foods</a:t>
                      </a:r>
                    </a:p>
                  </a:txBody>
                  <a:tcPr marL="8414" marR="8414" marT="8414" marB="0" anchor="b">
                    <a:lnL>
                      <a:noFill/>
                    </a:lnL>
                    <a:lnR>
                      <a:noFill/>
                    </a:lnR>
                    <a:lnT>
                      <a:noFill/>
                    </a:lnT>
                    <a:lnB>
                      <a:noFill/>
                    </a:lnB>
                  </a:tcPr>
                </a:tc>
                <a:tc hMerge="1">
                  <a:txBody>
                    <a:bodyPr/>
                    <a:lstStyle/>
                    <a:p>
                      <a:endParaRPr lang="en-US"/>
                    </a:p>
                  </a:txBody>
                  <a:tcPr/>
                </a:tc>
                <a:tc>
                  <a:txBody>
                    <a:bodyPr/>
                    <a:lstStyle/>
                    <a:p>
                      <a:pPr algn="l" fontAlgn="b"/>
                      <a:endParaRPr lang="en-US" sz="1600" b="0" i="0" u="none" strike="noStrike">
                        <a:solidFill>
                          <a:srgbClr val="000000"/>
                        </a:solidFill>
                        <a:latin typeface="Calibri"/>
                      </a:endParaRPr>
                    </a:p>
                  </a:txBody>
                  <a:tcPr marL="8414" marR="8414" marT="8414" marB="0" anchor="b">
                    <a:lnL>
                      <a:noFill/>
                    </a:lnL>
                    <a:lnR>
                      <a:noFill/>
                    </a:lnR>
                    <a:lnT>
                      <a:noFill/>
                    </a:lnT>
                    <a:lnB>
                      <a:noFill/>
                    </a:lnB>
                  </a:tcPr>
                </a:tc>
                <a:tc>
                  <a:txBody>
                    <a:bodyPr/>
                    <a:lstStyle/>
                    <a:p>
                      <a:pPr algn="ctr" fontAlgn="b"/>
                      <a:endParaRPr lang="en-US" sz="1600" b="0" i="0" u="none" strike="noStrike" dirty="0">
                        <a:solidFill>
                          <a:srgbClr val="000000"/>
                        </a:solidFill>
                        <a:latin typeface="Calibri"/>
                      </a:endParaRPr>
                    </a:p>
                  </a:txBody>
                  <a:tcPr marL="8414" marR="8414" marT="8414" marB="0" anchor="b">
                    <a:lnL>
                      <a:noFill/>
                    </a:lnL>
                    <a:lnR>
                      <a:noFill/>
                    </a:lnR>
                    <a:lnT>
                      <a:noFill/>
                    </a:lnT>
                    <a:lnB>
                      <a:noFill/>
                    </a:lnB>
                  </a:tcPr>
                </a:tc>
                <a:tc>
                  <a:txBody>
                    <a:bodyPr/>
                    <a:lstStyle/>
                    <a:p>
                      <a:pPr algn="ctr" fontAlgn="b"/>
                      <a:endParaRPr lang="en-US" sz="1600" b="0" i="0" u="none" strike="noStrike" dirty="0">
                        <a:solidFill>
                          <a:srgbClr val="000000"/>
                        </a:solidFill>
                        <a:latin typeface="Calibri"/>
                      </a:endParaRPr>
                    </a:p>
                  </a:txBody>
                  <a:tcPr marL="8414" marR="8414" marT="8414" marB="0" anchor="b">
                    <a:lnL>
                      <a:noFill/>
                    </a:lnL>
                    <a:lnR>
                      <a:noFill/>
                    </a:lnR>
                    <a:lnT>
                      <a:noFill/>
                    </a:lnT>
                    <a:lnB>
                      <a:noFill/>
                    </a:lnB>
                  </a:tcPr>
                </a:tc>
                <a:tc>
                  <a:txBody>
                    <a:bodyPr/>
                    <a:lstStyle/>
                    <a:p>
                      <a:pPr algn="ctr" fontAlgn="b"/>
                      <a:endParaRPr lang="en-US" sz="1600" b="0" i="0" u="none" strike="noStrike">
                        <a:solidFill>
                          <a:srgbClr val="000000"/>
                        </a:solidFill>
                        <a:latin typeface="Calibri"/>
                      </a:endParaRPr>
                    </a:p>
                  </a:txBody>
                  <a:tcPr marL="8414" marR="8414" marT="8414" marB="0" anchor="b">
                    <a:lnL>
                      <a:noFill/>
                    </a:lnL>
                    <a:lnR>
                      <a:noFill/>
                    </a:lnR>
                    <a:lnT>
                      <a:noFill/>
                    </a:lnT>
                    <a:lnB>
                      <a:noFill/>
                    </a:lnB>
                  </a:tcPr>
                </a:tc>
                <a:tc>
                  <a:txBody>
                    <a:bodyPr/>
                    <a:lstStyle/>
                    <a:p>
                      <a:pPr algn="ctr" fontAlgn="b"/>
                      <a:endParaRPr lang="en-US" sz="1600" b="0" i="0" u="none" strike="noStrike" dirty="0">
                        <a:solidFill>
                          <a:srgbClr val="000000"/>
                        </a:solidFill>
                        <a:latin typeface="Calibri"/>
                      </a:endParaRPr>
                    </a:p>
                  </a:txBody>
                  <a:tcPr marL="8414" marR="8414" marT="8414" marB="0" anchor="b">
                    <a:lnL>
                      <a:noFill/>
                    </a:lnL>
                    <a:lnR>
                      <a:noFill/>
                    </a:lnR>
                    <a:lnT>
                      <a:noFill/>
                    </a:lnT>
                    <a:lnB>
                      <a:noFill/>
                    </a:lnB>
                  </a:tcPr>
                </a:tc>
                <a:tc>
                  <a:txBody>
                    <a:bodyPr/>
                    <a:lstStyle/>
                    <a:p>
                      <a:pPr algn="ctr" fontAlgn="b"/>
                      <a:endParaRPr lang="en-US" sz="1600" b="0" i="0" u="none" strike="noStrike" dirty="0">
                        <a:solidFill>
                          <a:srgbClr val="000000"/>
                        </a:solidFill>
                        <a:latin typeface="Calibri"/>
                      </a:endParaRPr>
                    </a:p>
                  </a:txBody>
                  <a:tcPr marL="8414" marR="8414" marT="8414" marB="0" anchor="b">
                    <a:lnL>
                      <a:noFill/>
                    </a:lnL>
                    <a:lnR>
                      <a:noFill/>
                    </a:lnR>
                    <a:lnT>
                      <a:noFill/>
                    </a:lnT>
                    <a:lnB>
                      <a:noFill/>
                    </a:lnB>
                  </a:tcPr>
                </a:tc>
                <a:tc>
                  <a:txBody>
                    <a:bodyPr/>
                    <a:lstStyle/>
                    <a:p>
                      <a:pPr algn="ctr" fontAlgn="b"/>
                      <a:endParaRPr lang="en-US" sz="1600" b="0" i="0" u="none" strike="noStrike">
                        <a:solidFill>
                          <a:srgbClr val="000000"/>
                        </a:solidFill>
                        <a:latin typeface="Calibri"/>
                      </a:endParaRPr>
                    </a:p>
                  </a:txBody>
                  <a:tcPr marL="8414" marR="8414" marT="8414" marB="0" anchor="b">
                    <a:lnL>
                      <a:noFill/>
                    </a:lnL>
                    <a:lnR>
                      <a:noFill/>
                    </a:lnR>
                    <a:lnT>
                      <a:noFill/>
                    </a:lnT>
                    <a:lnB>
                      <a:noFill/>
                    </a:lnB>
                  </a:tcPr>
                </a:tc>
                <a:tc>
                  <a:txBody>
                    <a:bodyPr/>
                    <a:lstStyle/>
                    <a:p>
                      <a:pPr algn="ctr" fontAlgn="b"/>
                      <a:endParaRPr lang="en-US" sz="1600" b="0" i="0" u="none" strike="noStrike">
                        <a:solidFill>
                          <a:srgbClr val="000000"/>
                        </a:solidFill>
                        <a:latin typeface="Calibri"/>
                      </a:endParaRPr>
                    </a:p>
                  </a:txBody>
                  <a:tcPr marL="8414" marR="8414" marT="8414" marB="0" anchor="b">
                    <a:lnL>
                      <a:noFill/>
                    </a:lnL>
                    <a:lnR>
                      <a:noFill/>
                    </a:lnR>
                    <a:lnT>
                      <a:noFill/>
                    </a:lnT>
                    <a:lnB>
                      <a:noFill/>
                    </a:lnB>
                  </a:tcPr>
                </a:tc>
                <a:tc>
                  <a:txBody>
                    <a:bodyPr/>
                    <a:lstStyle/>
                    <a:p>
                      <a:pPr algn="ctr" fontAlgn="b"/>
                      <a:endParaRPr lang="en-US" sz="1600" b="0" i="0" u="none" strike="noStrike" dirty="0">
                        <a:solidFill>
                          <a:srgbClr val="000000"/>
                        </a:solidFill>
                        <a:latin typeface="Calibri"/>
                      </a:endParaRPr>
                    </a:p>
                  </a:txBody>
                  <a:tcPr marL="8414" marR="8414" marT="8414" marB="0" anchor="b">
                    <a:lnL>
                      <a:noFill/>
                    </a:lnL>
                    <a:lnR>
                      <a:noFill/>
                    </a:lnR>
                    <a:lnT>
                      <a:noFill/>
                    </a:lnT>
                    <a:lnB>
                      <a:noFill/>
                    </a:lnB>
                  </a:tcPr>
                </a:tc>
                <a:tc>
                  <a:txBody>
                    <a:bodyPr/>
                    <a:lstStyle/>
                    <a:p>
                      <a:pPr algn="r" fontAlgn="b"/>
                      <a:endParaRPr lang="en-US" sz="1600" b="0" i="0" u="none" strike="noStrike" dirty="0">
                        <a:solidFill>
                          <a:srgbClr val="000000"/>
                        </a:solidFill>
                        <a:latin typeface="Calibri"/>
                      </a:endParaRPr>
                    </a:p>
                  </a:txBody>
                  <a:tcPr marL="8414" marR="8414" marT="8414" marB="0" anchor="b">
                    <a:lnL>
                      <a:noFill/>
                    </a:lnL>
                    <a:lnR>
                      <a:noFill/>
                    </a:lnR>
                    <a:lnT>
                      <a:noFill/>
                    </a:lnT>
                    <a:lnB>
                      <a:noFill/>
                    </a:lnB>
                  </a:tcPr>
                </a:tc>
                <a:extLst>
                  <a:ext uri="{0D108BD9-81ED-4DB2-BD59-A6C34878D82A}">
                    <a16:rowId xmlns:a16="http://schemas.microsoft.com/office/drawing/2014/main" val="10009"/>
                  </a:ext>
                </a:extLst>
              </a:tr>
              <a:tr h="197731">
                <a:tc>
                  <a:txBody>
                    <a:bodyPr/>
                    <a:lstStyle/>
                    <a:p>
                      <a:pPr algn="l" fontAlgn="b"/>
                      <a:endParaRPr lang="en-US" sz="1600" b="0" i="0" u="none" strike="noStrike">
                        <a:solidFill>
                          <a:srgbClr val="000000"/>
                        </a:solidFill>
                        <a:latin typeface="Calibri"/>
                      </a:endParaRPr>
                    </a:p>
                  </a:txBody>
                  <a:tcPr marL="8414" marR="8414" marT="8414" marB="0" anchor="b">
                    <a:lnL>
                      <a:noFill/>
                    </a:lnL>
                    <a:lnR>
                      <a:noFill/>
                    </a:lnR>
                    <a:lnT>
                      <a:noFill/>
                    </a:lnT>
                    <a:lnB>
                      <a:noFill/>
                    </a:lnB>
                  </a:tcPr>
                </a:tc>
                <a:tc>
                  <a:txBody>
                    <a:bodyPr/>
                    <a:lstStyle/>
                    <a:p>
                      <a:pPr algn="l" fontAlgn="b"/>
                      <a:r>
                        <a:rPr lang="en-US" sz="1600" b="0" i="0" u="none" strike="noStrike">
                          <a:solidFill>
                            <a:srgbClr val="000000"/>
                          </a:solidFill>
                          <a:latin typeface="Calibri"/>
                        </a:rPr>
                        <a:t>producers</a:t>
                      </a:r>
                    </a:p>
                  </a:txBody>
                  <a:tcPr marL="8414" marR="8414" marT="8414" marB="0" anchor="b">
                    <a:lnL>
                      <a:noFill/>
                    </a:lnL>
                    <a:lnR>
                      <a:noFill/>
                    </a:lnR>
                    <a:lnT>
                      <a:noFill/>
                    </a:lnT>
                    <a:lnB>
                      <a:noFill/>
                    </a:lnB>
                  </a:tcPr>
                </a:tc>
                <a:tc>
                  <a:txBody>
                    <a:bodyPr/>
                    <a:lstStyle/>
                    <a:p>
                      <a:pPr algn="l" fontAlgn="b"/>
                      <a:r>
                        <a:rPr lang="en-US" sz="1600" b="0" i="0" u="none" strike="noStrike">
                          <a:solidFill>
                            <a:srgbClr val="000000"/>
                          </a:solidFill>
                          <a:latin typeface="Calibri"/>
                        </a:rPr>
                        <a:t>(% of all hhlds)</a:t>
                      </a:r>
                    </a:p>
                  </a:txBody>
                  <a:tcPr marL="8414" marR="8414" marT="8414" marB="0" anchor="b">
                    <a:lnL>
                      <a:noFill/>
                    </a:lnL>
                    <a:lnR>
                      <a:noFill/>
                    </a:lnR>
                    <a:lnT>
                      <a:noFill/>
                    </a:lnT>
                    <a:lnB>
                      <a:noFill/>
                    </a:lnB>
                  </a:tcPr>
                </a:tc>
                <a:tc>
                  <a:txBody>
                    <a:bodyPr/>
                    <a:lstStyle/>
                    <a:p>
                      <a:pPr algn="ctr" fontAlgn="b"/>
                      <a:r>
                        <a:rPr lang="en-US" sz="1600" b="0" i="0" u="none" strike="noStrike">
                          <a:solidFill>
                            <a:srgbClr val="000000"/>
                          </a:solidFill>
                          <a:latin typeface="Calibri"/>
                        </a:rPr>
                        <a:t>55.4</a:t>
                      </a:r>
                    </a:p>
                  </a:txBody>
                  <a:tcPr marL="8414" marR="8414" marT="8414" marB="0" anchor="b">
                    <a:lnL>
                      <a:noFill/>
                    </a:lnL>
                    <a:lnR>
                      <a:noFill/>
                    </a:lnR>
                    <a:lnT>
                      <a:noFill/>
                    </a:lnT>
                    <a:lnB>
                      <a:noFill/>
                    </a:lnB>
                  </a:tcPr>
                </a:tc>
                <a:tc>
                  <a:txBody>
                    <a:bodyPr/>
                    <a:lstStyle/>
                    <a:p>
                      <a:pPr algn="ctr" fontAlgn="b"/>
                      <a:r>
                        <a:rPr lang="en-US" sz="1600" b="0" i="0" u="none" strike="noStrike">
                          <a:solidFill>
                            <a:srgbClr val="000000"/>
                          </a:solidFill>
                          <a:latin typeface="Calibri"/>
                        </a:rPr>
                        <a:t>71.5</a:t>
                      </a:r>
                    </a:p>
                  </a:txBody>
                  <a:tcPr marL="8414" marR="8414" marT="8414" marB="0" anchor="b">
                    <a:lnL>
                      <a:noFill/>
                    </a:lnL>
                    <a:lnR>
                      <a:noFill/>
                    </a:lnR>
                    <a:lnT>
                      <a:noFill/>
                    </a:lnT>
                    <a:lnB>
                      <a:noFill/>
                    </a:lnB>
                  </a:tcPr>
                </a:tc>
                <a:tc>
                  <a:txBody>
                    <a:bodyPr/>
                    <a:lstStyle/>
                    <a:p>
                      <a:pPr algn="ctr" fontAlgn="b"/>
                      <a:endParaRPr lang="en-US" sz="1600" b="0" i="0" u="none" strike="noStrike" dirty="0">
                        <a:solidFill>
                          <a:srgbClr val="000000"/>
                        </a:solidFill>
                        <a:latin typeface="Calibri"/>
                      </a:endParaRPr>
                    </a:p>
                  </a:txBody>
                  <a:tcPr marL="8414" marR="8414" marT="8414" marB="0" anchor="b">
                    <a:lnL>
                      <a:noFill/>
                    </a:lnL>
                    <a:lnR>
                      <a:noFill/>
                    </a:lnR>
                    <a:lnT>
                      <a:noFill/>
                    </a:lnT>
                    <a:lnB>
                      <a:noFill/>
                    </a:lnB>
                  </a:tcPr>
                </a:tc>
                <a:tc>
                  <a:txBody>
                    <a:bodyPr/>
                    <a:lstStyle/>
                    <a:p>
                      <a:pPr algn="ctr" fontAlgn="b"/>
                      <a:r>
                        <a:rPr lang="en-US" sz="1600" b="0" i="0" u="none" strike="noStrike" dirty="0">
                          <a:solidFill>
                            <a:srgbClr val="000000"/>
                          </a:solidFill>
                          <a:latin typeface="Calibri"/>
                        </a:rPr>
                        <a:t>64.4</a:t>
                      </a:r>
                    </a:p>
                  </a:txBody>
                  <a:tcPr marL="8414" marR="8414" marT="8414" marB="0" anchor="b">
                    <a:lnL>
                      <a:noFill/>
                    </a:lnL>
                    <a:lnR>
                      <a:noFill/>
                    </a:lnR>
                    <a:lnT>
                      <a:noFill/>
                    </a:lnT>
                    <a:lnB>
                      <a:noFill/>
                    </a:lnB>
                  </a:tcPr>
                </a:tc>
                <a:tc>
                  <a:txBody>
                    <a:bodyPr/>
                    <a:lstStyle/>
                    <a:p>
                      <a:pPr algn="ctr" fontAlgn="b"/>
                      <a:r>
                        <a:rPr lang="en-US" sz="1600" b="0" i="0" u="none" strike="noStrike" dirty="0">
                          <a:solidFill>
                            <a:srgbClr val="000000"/>
                          </a:solidFill>
                          <a:latin typeface="Calibri"/>
                        </a:rPr>
                        <a:t>75.7</a:t>
                      </a:r>
                    </a:p>
                  </a:txBody>
                  <a:tcPr marL="8414" marR="8414" marT="8414" marB="0" anchor="b">
                    <a:lnL>
                      <a:noFill/>
                    </a:lnL>
                    <a:lnR>
                      <a:noFill/>
                    </a:lnR>
                    <a:lnT>
                      <a:noFill/>
                    </a:lnT>
                    <a:lnB>
                      <a:noFill/>
                    </a:lnB>
                  </a:tcPr>
                </a:tc>
                <a:tc>
                  <a:txBody>
                    <a:bodyPr/>
                    <a:lstStyle/>
                    <a:p>
                      <a:pPr algn="ctr" fontAlgn="b"/>
                      <a:endParaRPr lang="en-US" sz="1600" b="0" i="0" u="none" strike="noStrike" dirty="0">
                        <a:solidFill>
                          <a:srgbClr val="000000"/>
                        </a:solidFill>
                        <a:latin typeface="Calibri"/>
                      </a:endParaRPr>
                    </a:p>
                  </a:txBody>
                  <a:tcPr marL="8414" marR="8414" marT="8414" marB="0" anchor="b">
                    <a:lnL>
                      <a:noFill/>
                    </a:lnL>
                    <a:lnR>
                      <a:noFill/>
                    </a:lnR>
                    <a:lnT>
                      <a:noFill/>
                    </a:lnT>
                    <a:lnB>
                      <a:noFill/>
                    </a:lnB>
                  </a:tcPr>
                </a:tc>
                <a:tc>
                  <a:txBody>
                    <a:bodyPr/>
                    <a:lstStyle/>
                    <a:p>
                      <a:pPr algn="ctr" fontAlgn="b"/>
                      <a:r>
                        <a:rPr lang="en-US" sz="1600" b="0" i="0" u="none" strike="noStrike">
                          <a:solidFill>
                            <a:srgbClr val="000000"/>
                          </a:solidFill>
                          <a:latin typeface="Calibri"/>
                        </a:rPr>
                        <a:t>47.5</a:t>
                      </a:r>
                    </a:p>
                  </a:txBody>
                  <a:tcPr marL="8414" marR="8414" marT="8414" marB="0" anchor="b">
                    <a:lnL>
                      <a:noFill/>
                    </a:lnL>
                    <a:lnR>
                      <a:noFill/>
                    </a:lnR>
                    <a:lnT>
                      <a:noFill/>
                    </a:lnT>
                    <a:lnB>
                      <a:noFill/>
                    </a:lnB>
                  </a:tcPr>
                </a:tc>
                <a:tc>
                  <a:txBody>
                    <a:bodyPr/>
                    <a:lstStyle/>
                    <a:p>
                      <a:pPr algn="ctr" fontAlgn="b"/>
                      <a:r>
                        <a:rPr lang="en-US" sz="1600" b="0" i="0" u="none" strike="noStrike" dirty="0">
                          <a:solidFill>
                            <a:srgbClr val="000000"/>
                          </a:solidFill>
                          <a:latin typeface="Calibri"/>
                        </a:rPr>
                        <a:t>69.5</a:t>
                      </a:r>
                    </a:p>
                  </a:txBody>
                  <a:tcPr marL="8414" marR="8414" marT="8414" marB="0" anchor="b">
                    <a:lnL>
                      <a:noFill/>
                    </a:lnL>
                    <a:lnR>
                      <a:noFill/>
                    </a:lnR>
                    <a:lnT>
                      <a:noFill/>
                    </a:lnT>
                    <a:lnB>
                      <a:noFill/>
                    </a:lnB>
                  </a:tcPr>
                </a:tc>
                <a:tc>
                  <a:txBody>
                    <a:bodyPr/>
                    <a:lstStyle/>
                    <a:p>
                      <a:pPr algn="r" fontAlgn="b"/>
                      <a:endParaRPr lang="en-US" sz="1600" b="0" i="0" u="none" strike="noStrike" dirty="0">
                        <a:solidFill>
                          <a:srgbClr val="000000"/>
                        </a:solidFill>
                        <a:latin typeface="Calibri"/>
                      </a:endParaRPr>
                    </a:p>
                  </a:txBody>
                  <a:tcPr marL="8414" marR="8414" marT="8414" marB="0" anchor="b">
                    <a:lnL>
                      <a:noFill/>
                    </a:lnL>
                    <a:lnR>
                      <a:noFill/>
                    </a:lnR>
                    <a:lnT>
                      <a:noFill/>
                    </a:lnT>
                    <a:lnB>
                      <a:noFill/>
                    </a:lnB>
                  </a:tcPr>
                </a:tc>
                <a:extLst>
                  <a:ext uri="{0D108BD9-81ED-4DB2-BD59-A6C34878D82A}">
                    <a16:rowId xmlns:a16="http://schemas.microsoft.com/office/drawing/2014/main" val="10010"/>
                  </a:ext>
                </a:extLst>
              </a:tr>
              <a:tr h="197731">
                <a:tc>
                  <a:txBody>
                    <a:bodyPr/>
                    <a:lstStyle/>
                    <a:p>
                      <a:pPr algn="l" fontAlgn="b"/>
                      <a:endParaRPr lang="en-US" sz="1600" b="0" i="0" u="none" strike="noStrike">
                        <a:solidFill>
                          <a:srgbClr val="000000"/>
                        </a:solidFill>
                        <a:latin typeface="Calibri"/>
                      </a:endParaRPr>
                    </a:p>
                  </a:txBody>
                  <a:tcPr marL="8414" marR="8414" marT="8414" marB="0" anchor="b">
                    <a:lnL>
                      <a:noFill/>
                    </a:lnL>
                    <a:lnR>
                      <a:noFill/>
                    </a:lnR>
                    <a:lnT>
                      <a:noFill/>
                    </a:lnT>
                    <a:lnB>
                      <a:noFill/>
                    </a:lnB>
                  </a:tcPr>
                </a:tc>
                <a:tc>
                  <a:txBody>
                    <a:bodyPr/>
                    <a:lstStyle/>
                    <a:p>
                      <a:pPr algn="l" fontAlgn="b"/>
                      <a:r>
                        <a:rPr lang="en-US" sz="1600" b="0" i="0" u="none" strike="noStrike">
                          <a:solidFill>
                            <a:srgbClr val="000000"/>
                          </a:solidFill>
                          <a:latin typeface="Calibri"/>
                        </a:rPr>
                        <a:t>sellers</a:t>
                      </a:r>
                    </a:p>
                  </a:txBody>
                  <a:tcPr marL="8414" marR="8414" marT="8414" marB="0" anchor="b">
                    <a:lnL>
                      <a:noFill/>
                    </a:lnL>
                    <a:lnR>
                      <a:noFill/>
                    </a:lnR>
                    <a:lnT>
                      <a:noFill/>
                    </a:lnT>
                    <a:lnB>
                      <a:noFill/>
                    </a:lnB>
                  </a:tcPr>
                </a:tc>
                <a:tc>
                  <a:txBody>
                    <a:bodyPr/>
                    <a:lstStyle/>
                    <a:p>
                      <a:pPr algn="l" fontAlgn="b"/>
                      <a:r>
                        <a:rPr lang="en-US" sz="1600" b="0" i="0" u="none" strike="noStrike">
                          <a:solidFill>
                            <a:srgbClr val="000000"/>
                          </a:solidFill>
                          <a:latin typeface="Calibri"/>
                        </a:rPr>
                        <a:t>(% of all hhlds)</a:t>
                      </a:r>
                    </a:p>
                  </a:txBody>
                  <a:tcPr marL="8414" marR="8414" marT="8414" marB="0" anchor="b">
                    <a:lnL>
                      <a:noFill/>
                    </a:lnL>
                    <a:lnR>
                      <a:noFill/>
                    </a:lnR>
                    <a:lnT>
                      <a:noFill/>
                    </a:lnT>
                    <a:lnB>
                      <a:noFill/>
                    </a:lnB>
                  </a:tcPr>
                </a:tc>
                <a:tc>
                  <a:txBody>
                    <a:bodyPr/>
                    <a:lstStyle/>
                    <a:p>
                      <a:pPr algn="ctr" fontAlgn="b"/>
                      <a:r>
                        <a:rPr lang="en-US" sz="1600" b="0" i="0" u="none" strike="noStrike">
                          <a:solidFill>
                            <a:srgbClr val="000000"/>
                          </a:solidFill>
                          <a:latin typeface="Calibri"/>
                        </a:rPr>
                        <a:t>28.5</a:t>
                      </a:r>
                    </a:p>
                  </a:txBody>
                  <a:tcPr marL="8414" marR="8414" marT="8414" marB="0" anchor="b">
                    <a:lnL>
                      <a:noFill/>
                    </a:lnL>
                    <a:lnR>
                      <a:noFill/>
                    </a:lnR>
                    <a:lnT>
                      <a:noFill/>
                    </a:lnT>
                    <a:lnB>
                      <a:noFill/>
                    </a:lnB>
                  </a:tcPr>
                </a:tc>
                <a:tc>
                  <a:txBody>
                    <a:bodyPr/>
                    <a:lstStyle/>
                    <a:p>
                      <a:pPr algn="ctr" fontAlgn="b"/>
                      <a:r>
                        <a:rPr lang="en-US" sz="1600" b="0" i="0" u="none" strike="noStrike">
                          <a:solidFill>
                            <a:srgbClr val="000000"/>
                          </a:solidFill>
                          <a:latin typeface="Calibri"/>
                        </a:rPr>
                        <a:t>36.9</a:t>
                      </a:r>
                    </a:p>
                  </a:txBody>
                  <a:tcPr marL="8414" marR="8414" marT="8414" marB="0" anchor="b">
                    <a:lnL>
                      <a:noFill/>
                    </a:lnL>
                    <a:lnR>
                      <a:noFill/>
                    </a:lnR>
                    <a:lnT>
                      <a:noFill/>
                    </a:lnT>
                    <a:lnB>
                      <a:noFill/>
                    </a:lnB>
                  </a:tcPr>
                </a:tc>
                <a:tc>
                  <a:txBody>
                    <a:bodyPr/>
                    <a:lstStyle/>
                    <a:p>
                      <a:pPr algn="ctr" fontAlgn="b"/>
                      <a:endParaRPr lang="en-US" sz="1600" b="0" i="0" u="none" strike="noStrike">
                        <a:solidFill>
                          <a:srgbClr val="000000"/>
                        </a:solidFill>
                        <a:latin typeface="Calibri"/>
                      </a:endParaRPr>
                    </a:p>
                  </a:txBody>
                  <a:tcPr marL="8414" marR="8414" marT="8414" marB="0" anchor="b">
                    <a:lnL>
                      <a:noFill/>
                    </a:lnL>
                    <a:lnR>
                      <a:noFill/>
                    </a:lnR>
                    <a:lnT>
                      <a:noFill/>
                    </a:lnT>
                    <a:lnB>
                      <a:noFill/>
                    </a:lnB>
                  </a:tcPr>
                </a:tc>
                <a:tc>
                  <a:txBody>
                    <a:bodyPr/>
                    <a:lstStyle/>
                    <a:p>
                      <a:pPr algn="ctr" fontAlgn="b"/>
                      <a:r>
                        <a:rPr lang="en-US" sz="1600" b="0" i="0" u="none" strike="noStrike" dirty="0">
                          <a:solidFill>
                            <a:srgbClr val="000000"/>
                          </a:solidFill>
                          <a:latin typeface="Calibri"/>
                        </a:rPr>
                        <a:t>35.1</a:t>
                      </a:r>
                    </a:p>
                  </a:txBody>
                  <a:tcPr marL="8414" marR="8414" marT="8414" marB="0" anchor="b">
                    <a:lnL>
                      <a:noFill/>
                    </a:lnL>
                    <a:lnR>
                      <a:noFill/>
                    </a:lnR>
                    <a:lnT>
                      <a:noFill/>
                    </a:lnT>
                    <a:lnB>
                      <a:noFill/>
                    </a:lnB>
                  </a:tcPr>
                </a:tc>
                <a:tc>
                  <a:txBody>
                    <a:bodyPr/>
                    <a:lstStyle/>
                    <a:p>
                      <a:pPr algn="ctr" fontAlgn="b"/>
                      <a:r>
                        <a:rPr lang="en-US" sz="1600" b="0" i="0" u="none" strike="noStrike" dirty="0">
                          <a:solidFill>
                            <a:srgbClr val="000000"/>
                          </a:solidFill>
                          <a:latin typeface="Calibri"/>
                        </a:rPr>
                        <a:t>41.7</a:t>
                      </a:r>
                    </a:p>
                  </a:txBody>
                  <a:tcPr marL="8414" marR="8414" marT="8414" marB="0" anchor="b">
                    <a:lnL>
                      <a:noFill/>
                    </a:lnL>
                    <a:lnR>
                      <a:noFill/>
                    </a:lnR>
                    <a:lnT>
                      <a:noFill/>
                    </a:lnT>
                    <a:lnB>
                      <a:noFill/>
                    </a:lnB>
                  </a:tcPr>
                </a:tc>
                <a:tc>
                  <a:txBody>
                    <a:bodyPr/>
                    <a:lstStyle/>
                    <a:p>
                      <a:pPr algn="ctr" fontAlgn="b"/>
                      <a:endParaRPr lang="en-US" sz="1600" b="0" i="0" u="none" strike="noStrike" dirty="0">
                        <a:solidFill>
                          <a:srgbClr val="000000"/>
                        </a:solidFill>
                        <a:latin typeface="Calibri"/>
                      </a:endParaRPr>
                    </a:p>
                  </a:txBody>
                  <a:tcPr marL="8414" marR="8414" marT="8414" marB="0" anchor="b">
                    <a:lnL>
                      <a:noFill/>
                    </a:lnL>
                    <a:lnR>
                      <a:noFill/>
                    </a:lnR>
                    <a:lnT>
                      <a:noFill/>
                    </a:lnT>
                    <a:lnB>
                      <a:noFill/>
                    </a:lnB>
                  </a:tcPr>
                </a:tc>
                <a:tc>
                  <a:txBody>
                    <a:bodyPr/>
                    <a:lstStyle/>
                    <a:p>
                      <a:pPr algn="ctr" fontAlgn="b"/>
                      <a:r>
                        <a:rPr lang="en-US" sz="1600" b="0" i="0" u="none" strike="noStrike" dirty="0">
                          <a:solidFill>
                            <a:srgbClr val="000000"/>
                          </a:solidFill>
                          <a:latin typeface="Calibri"/>
                        </a:rPr>
                        <a:t>28.8</a:t>
                      </a:r>
                    </a:p>
                  </a:txBody>
                  <a:tcPr marL="8414" marR="8414" marT="8414" marB="0" anchor="b">
                    <a:lnL>
                      <a:noFill/>
                    </a:lnL>
                    <a:lnR>
                      <a:noFill/>
                    </a:lnR>
                    <a:lnT>
                      <a:noFill/>
                    </a:lnT>
                    <a:lnB>
                      <a:noFill/>
                    </a:lnB>
                  </a:tcPr>
                </a:tc>
                <a:tc>
                  <a:txBody>
                    <a:bodyPr/>
                    <a:lstStyle/>
                    <a:p>
                      <a:pPr algn="ctr" fontAlgn="b"/>
                      <a:r>
                        <a:rPr lang="en-US" sz="1600" b="0" i="0" u="none" strike="noStrike" dirty="0">
                          <a:solidFill>
                            <a:srgbClr val="000000"/>
                          </a:solidFill>
                          <a:latin typeface="Calibri"/>
                        </a:rPr>
                        <a:t>42.5</a:t>
                      </a:r>
                    </a:p>
                  </a:txBody>
                  <a:tcPr marL="8414" marR="8414" marT="8414" marB="0" anchor="b">
                    <a:lnL>
                      <a:noFill/>
                    </a:lnL>
                    <a:lnR>
                      <a:noFill/>
                    </a:lnR>
                    <a:lnT>
                      <a:noFill/>
                    </a:lnT>
                    <a:lnB>
                      <a:noFill/>
                    </a:lnB>
                  </a:tcPr>
                </a:tc>
                <a:tc>
                  <a:txBody>
                    <a:bodyPr/>
                    <a:lstStyle/>
                    <a:p>
                      <a:pPr algn="r" fontAlgn="b"/>
                      <a:endParaRPr lang="en-US" sz="1600" b="0" i="0" u="none" strike="noStrike" dirty="0">
                        <a:solidFill>
                          <a:srgbClr val="000000"/>
                        </a:solidFill>
                        <a:latin typeface="Calibri"/>
                      </a:endParaRPr>
                    </a:p>
                  </a:txBody>
                  <a:tcPr marL="8414" marR="8414" marT="8414" marB="0" anchor="b">
                    <a:lnL>
                      <a:noFill/>
                    </a:lnL>
                    <a:lnR>
                      <a:noFill/>
                    </a:lnR>
                    <a:lnT>
                      <a:noFill/>
                    </a:lnT>
                    <a:lnB>
                      <a:noFill/>
                    </a:lnB>
                  </a:tcPr>
                </a:tc>
                <a:extLst>
                  <a:ext uri="{0D108BD9-81ED-4DB2-BD59-A6C34878D82A}">
                    <a16:rowId xmlns:a16="http://schemas.microsoft.com/office/drawing/2014/main" val="10011"/>
                  </a:ext>
                </a:extLst>
              </a:tr>
              <a:tr h="197731">
                <a:tc>
                  <a:txBody>
                    <a:bodyPr/>
                    <a:lstStyle/>
                    <a:p>
                      <a:pPr algn="l" fontAlgn="b"/>
                      <a:endParaRPr lang="en-US" sz="1600" b="0" i="0" u="none" strike="noStrike">
                        <a:solidFill>
                          <a:srgbClr val="000000"/>
                        </a:solidFill>
                        <a:latin typeface="Calibri"/>
                      </a:endParaRPr>
                    </a:p>
                  </a:txBody>
                  <a:tcPr marL="8414" marR="8414" marT="8414" marB="0" anchor="b">
                    <a:lnL>
                      <a:noFill/>
                    </a:lnL>
                    <a:lnR>
                      <a:noFill/>
                    </a:lnR>
                    <a:lnT>
                      <a:noFill/>
                    </a:lnT>
                    <a:lnB>
                      <a:noFill/>
                    </a:lnB>
                  </a:tcPr>
                </a:tc>
                <a:tc>
                  <a:txBody>
                    <a:bodyPr/>
                    <a:lstStyle/>
                    <a:p>
                      <a:pPr algn="l" fontAlgn="b"/>
                      <a:r>
                        <a:rPr lang="en-US" sz="1600" b="0" i="0" u="none" strike="noStrike">
                          <a:solidFill>
                            <a:srgbClr val="000000"/>
                          </a:solidFill>
                          <a:latin typeface="Calibri"/>
                        </a:rPr>
                        <a:t>net sellers </a:t>
                      </a:r>
                    </a:p>
                  </a:txBody>
                  <a:tcPr marL="8414" marR="8414" marT="8414" marB="0" anchor="b">
                    <a:lnL>
                      <a:noFill/>
                    </a:lnL>
                    <a:lnR>
                      <a:noFill/>
                    </a:lnR>
                    <a:lnT>
                      <a:noFill/>
                    </a:lnT>
                    <a:lnB>
                      <a:noFill/>
                    </a:lnB>
                  </a:tcPr>
                </a:tc>
                <a:tc>
                  <a:txBody>
                    <a:bodyPr/>
                    <a:lstStyle/>
                    <a:p>
                      <a:pPr algn="l" fontAlgn="b"/>
                      <a:r>
                        <a:rPr lang="en-US" sz="1600" b="0" i="0" u="none" strike="noStrike">
                          <a:solidFill>
                            <a:srgbClr val="000000"/>
                          </a:solidFill>
                          <a:latin typeface="Calibri"/>
                        </a:rPr>
                        <a:t>(% of all hhlds)</a:t>
                      </a:r>
                    </a:p>
                  </a:txBody>
                  <a:tcPr marL="8414" marR="8414" marT="8414" marB="0" anchor="b">
                    <a:lnL>
                      <a:noFill/>
                    </a:lnL>
                    <a:lnR>
                      <a:noFill/>
                    </a:lnR>
                    <a:lnT>
                      <a:noFill/>
                    </a:lnT>
                    <a:lnB>
                      <a:noFill/>
                    </a:lnB>
                  </a:tcPr>
                </a:tc>
                <a:tc>
                  <a:txBody>
                    <a:bodyPr/>
                    <a:lstStyle/>
                    <a:p>
                      <a:pPr algn="ctr" fontAlgn="b"/>
                      <a:r>
                        <a:rPr lang="en-US" sz="1600" b="0" i="0" u="none" strike="noStrike">
                          <a:solidFill>
                            <a:srgbClr val="000000"/>
                          </a:solidFill>
                          <a:latin typeface="Calibri"/>
                        </a:rPr>
                        <a:t>23.1</a:t>
                      </a:r>
                    </a:p>
                  </a:txBody>
                  <a:tcPr marL="8414" marR="8414" marT="8414" marB="0" anchor="b">
                    <a:lnL>
                      <a:noFill/>
                    </a:lnL>
                    <a:lnR>
                      <a:noFill/>
                    </a:lnR>
                    <a:lnT>
                      <a:noFill/>
                    </a:lnT>
                    <a:lnB>
                      <a:noFill/>
                    </a:lnB>
                  </a:tcPr>
                </a:tc>
                <a:tc>
                  <a:txBody>
                    <a:bodyPr/>
                    <a:lstStyle/>
                    <a:p>
                      <a:pPr algn="ctr" fontAlgn="b"/>
                      <a:r>
                        <a:rPr lang="en-US" sz="1600" b="0" i="0" u="none" strike="noStrike">
                          <a:solidFill>
                            <a:srgbClr val="000000"/>
                          </a:solidFill>
                          <a:latin typeface="Calibri"/>
                        </a:rPr>
                        <a:t>27.3</a:t>
                      </a:r>
                    </a:p>
                  </a:txBody>
                  <a:tcPr marL="8414" marR="8414" marT="8414" marB="0" anchor="b">
                    <a:lnL>
                      <a:noFill/>
                    </a:lnL>
                    <a:lnR>
                      <a:noFill/>
                    </a:lnR>
                    <a:lnT>
                      <a:noFill/>
                    </a:lnT>
                    <a:lnB>
                      <a:noFill/>
                    </a:lnB>
                  </a:tcPr>
                </a:tc>
                <a:tc>
                  <a:txBody>
                    <a:bodyPr/>
                    <a:lstStyle/>
                    <a:p>
                      <a:pPr algn="ctr" fontAlgn="b"/>
                      <a:endParaRPr lang="en-US" sz="1600" b="0" i="0" u="none" strike="noStrike">
                        <a:solidFill>
                          <a:srgbClr val="000000"/>
                        </a:solidFill>
                        <a:latin typeface="Calibri"/>
                      </a:endParaRPr>
                    </a:p>
                  </a:txBody>
                  <a:tcPr marL="8414" marR="8414" marT="8414" marB="0" anchor="b">
                    <a:lnL>
                      <a:noFill/>
                    </a:lnL>
                    <a:lnR>
                      <a:noFill/>
                    </a:lnR>
                    <a:lnT>
                      <a:noFill/>
                    </a:lnT>
                    <a:lnB>
                      <a:noFill/>
                    </a:lnB>
                  </a:tcPr>
                </a:tc>
                <a:tc>
                  <a:txBody>
                    <a:bodyPr/>
                    <a:lstStyle/>
                    <a:p>
                      <a:pPr algn="ctr" fontAlgn="b"/>
                      <a:r>
                        <a:rPr lang="en-US" sz="1600" b="0" i="0" u="none" strike="noStrike">
                          <a:solidFill>
                            <a:srgbClr val="000000"/>
                          </a:solidFill>
                          <a:latin typeface="Calibri"/>
                        </a:rPr>
                        <a:t>31.7</a:t>
                      </a:r>
                    </a:p>
                  </a:txBody>
                  <a:tcPr marL="8414" marR="8414" marT="8414" marB="0" anchor="b">
                    <a:lnL>
                      <a:noFill/>
                    </a:lnL>
                    <a:lnR>
                      <a:noFill/>
                    </a:lnR>
                    <a:lnT>
                      <a:noFill/>
                    </a:lnT>
                    <a:lnB>
                      <a:noFill/>
                    </a:lnB>
                  </a:tcPr>
                </a:tc>
                <a:tc>
                  <a:txBody>
                    <a:bodyPr/>
                    <a:lstStyle/>
                    <a:p>
                      <a:pPr algn="ctr" fontAlgn="b"/>
                      <a:r>
                        <a:rPr lang="en-US" sz="1600" b="0" i="0" u="none" strike="noStrike" dirty="0">
                          <a:solidFill>
                            <a:srgbClr val="000000"/>
                          </a:solidFill>
                          <a:latin typeface="Calibri"/>
                        </a:rPr>
                        <a:t>37.6</a:t>
                      </a:r>
                    </a:p>
                  </a:txBody>
                  <a:tcPr marL="8414" marR="8414" marT="8414" marB="0" anchor="b">
                    <a:lnL>
                      <a:noFill/>
                    </a:lnL>
                    <a:lnR>
                      <a:noFill/>
                    </a:lnR>
                    <a:lnT>
                      <a:noFill/>
                    </a:lnT>
                    <a:lnB>
                      <a:noFill/>
                    </a:lnB>
                  </a:tcPr>
                </a:tc>
                <a:tc>
                  <a:txBody>
                    <a:bodyPr/>
                    <a:lstStyle/>
                    <a:p>
                      <a:pPr algn="ctr" fontAlgn="b"/>
                      <a:endParaRPr lang="en-US" sz="1600" b="0" i="0" u="none" strike="noStrike" dirty="0">
                        <a:solidFill>
                          <a:srgbClr val="000000"/>
                        </a:solidFill>
                        <a:latin typeface="Calibri"/>
                      </a:endParaRPr>
                    </a:p>
                  </a:txBody>
                  <a:tcPr marL="8414" marR="8414" marT="8414" marB="0" anchor="b">
                    <a:lnL>
                      <a:noFill/>
                    </a:lnL>
                    <a:lnR>
                      <a:noFill/>
                    </a:lnR>
                    <a:lnT>
                      <a:noFill/>
                    </a:lnT>
                    <a:lnB>
                      <a:noFill/>
                    </a:lnB>
                  </a:tcPr>
                </a:tc>
                <a:tc>
                  <a:txBody>
                    <a:bodyPr/>
                    <a:lstStyle/>
                    <a:p>
                      <a:pPr algn="ctr" fontAlgn="b"/>
                      <a:r>
                        <a:rPr lang="en-US" sz="1600" b="0" i="0" u="none" strike="noStrike" dirty="0">
                          <a:solidFill>
                            <a:srgbClr val="000000"/>
                          </a:solidFill>
                          <a:latin typeface="Calibri"/>
                        </a:rPr>
                        <a:t>19.1</a:t>
                      </a:r>
                    </a:p>
                  </a:txBody>
                  <a:tcPr marL="8414" marR="8414" marT="8414" marB="0" anchor="b">
                    <a:lnL>
                      <a:noFill/>
                    </a:lnL>
                    <a:lnR>
                      <a:noFill/>
                    </a:lnR>
                    <a:lnT>
                      <a:noFill/>
                    </a:lnT>
                    <a:lnB>
                      <a:noFill/>
                    </a:lnB>
                  </a:tcPr>
                </a:tc>
                <a:tc>
                  <a:txBody>
                    <a:bodyPr/>
                    <a:lstStyle/>
                    <a:p>
                      <a:pPr algn="ctr" fontAlgn="b"/>
                      <a:r>
                        <a:rPr lang="en-US" sz="1600" b="0" i="0" u="none" strike="noStrike" dirty="0">
                          <a:solidFill>
                            <a:srgbClr val="000000"/>
                          </a:solidFill>
                          <a:latin typeface="Calibri"/>
                        </a:rPr>
                        <a:t>29.6</a:t>
                      </a:r>
                    </a:p>
                  </a:txBody>
                  <a:tcPr marL="8414" marR="8414" marT="8414" marB="0" anchor="b">
                    <a:lnL>
                      <a:noFill/>
                    </a:lnL>
                    <a:lnR>
                      <a:noFill/>
                    </a:lnR>
                    <a:lnT>
                      <a:noFill/>
                    </a:lnT>
                    <a:lnB>
                      <a:noFill/>
                    </a:lnB>
                  </a:tcPr>
                </a:tc>
                <a:tc>
                  <a:txBody>
                    <a:bodyPr/>
                    <a:lstStyle/>
                    <a:p>
                      <a:pPr algn="r" fontAlgn="b"/>
                      <a:endParaRPr lang="en-US" sz="1600" b="0" i="0" u="none" strike="noStrike" dirty="0">
                        <a:solidFill>
                          <a:srgbClr val="000000"/>
                        </a:solidFill>
                        <a:latin typeface="Calibri"/>
                      </a:endParaRPr>
                    </a:p>
                  </a:txBody>
                  <a:tcPr marL="8414" marR="8414" marT="8414" marB="0" anchor="b">
                    <a:lnL>
                      <a:noFill/>
                    </a:lnL>
                    <a:lnR>
                      <a:noFill/>
                    </a:lnR>
                    <a:lnT>
                      <a:noFill/>
                    </a:lnT>
                    <a:lnB>
                      <a:noFill/>
                    </a:lnB>
                  </a:tcPr>
                </a:tc>
                <a:extLst>
                  <a:ext uri="{0D108BD9-81ED-4DB2-BD59-A6C34878D82A}">
                    <a16:rowId xmlns:a16="http://schemas.microsoft.com/office/drawing/2014/main" val="10012"/>
                  </a:ext>
                </a:extLst>
              </a:tr>
              <a:tr h="197731">
                <a:tc>
                  <a:txBody>
                    <a:bodyPr/>
                    <a:lstStyle/>
                    <a:p>
                      <a:pPr algn="l" fontAlgn="b"/>
                      <a:endParaRPr lang="en-US" sz="1600" b="0" i="0" u="none" strike="noStrike">
                        <a:solidFill>
                          <a:srgbClr val="000000"/>
                        </a:solidFill>
                        <a:latin typeface="Calibri"/>
                      </a:endParaRPr>
                    </a:p>
                  </a:txBody>
                  <a:tcPr marL="8414" marR="8414" marT="8414"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net sellers</a:t>
                      </a:r>
                    </a:p>
                  </a:txBody>
                  <a:tcPr marL="8414" marR="8414" marT="8414"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r>
                        <a:rPr lang="en-US" sz="1600" b="0" i="0" u="none" strike="noStrike" dirty="0">
                          <a:solidFill>
                            <a:srgbClr val="000000"/>
                          </a:solidFill>
                          <a:latin typeface="Calibri"/>
                        </a:rPr>
                        <a:t>(% of poor </a:t>
                      </a:r>
                      <a:r>
                        <a:rPr lang="en-US" sz="1600" b="0" i="0" u="none" strike="noStrike" dirty="0" err="1">
                          <a:solidFill>
                            <a:srgbClr val="000000"/>
                          </a:solidFill>
                          <a:latin typeface="Calibri"/>
                        </a:rPr>
                        <a:t>hhlds</a:t>
                      </a:r>
                      <a:r>
                        <a:rPr lang="en-US" sz="1600" b="0" i="0" u="none" strike="noStrike" dirty="0">
                          <a:solidFill>
                            <a:srgbClr val="000000"/>
                          </a:solidFill>
                          <a:latin typeface="Calibri"/>
                        </a:rPr>
                        <a:t>)</a:t>
                      </a:r>
                    </a:p>
                  </a:txBody>
                  <a:tcPr marL="8414" marR="8414" marT="8414"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21.8</a:t>
                      </a:r>
                    </a:p>
                  </a:txBody>
                  <a:tcPr marL="8414" marR="8414" marT="8414"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24.3</a:t>
                      </a:r>
                    </a:p>
                  </a:txBody>
                  <a:tcPr marL="8414" marR="8414" marT="8414"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endParaRPr lang="en-US" sz="1600" b="0" i="0" u="none" strike="noStrike">
                        <a:solidFill>
                          <a:srgbClr val="000000"/>
                        </a:solidFill>
                        <a:latin typeface="Calibri"/>
                      </a:endParaRPr>
                    </a:p>
                  </a:txBody>
                  <a:tcPr marL="8414" marR="8414" marT="8414"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41.0</a:t>
                      </a:r>
                    </a:p>
                  </a:txBody>
                  <a:tcPr marL="8414" marR="8414" marT="8414"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42.7</a:t>
                      </a:r>
                    </a:p>
                  </a:txBody>
                  <a:tcPr marL="8414" marR="8414" marT="8414"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endParaRPr lang="en-US" sz="1600" b="0" i="0" u="none" strike="noStrike" dirty="0">
                        <a:solidFill>
                          <a:srgbClr val="000000"/>
                        </a:solidFill>
                        <a:latin typeface="Calibri"/>
                      </a:endParaRPr>
                    </a:p>
                  </a:txBody>
                  <a:tcPr marL="8414" marR="8414" marT="8414"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23.9</a:t>
                      </a:r>
                    </a:p>
                  </a:txBody>
                  <a:tcPr marL="8414" marR="8414" marT="8414"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28.1</a:t>
                      </a:r>
                    </a:p>
                  </a:txBody>
                  <a:tcPr marL="8414" marR="8414" marT="8414"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endParaRPr lang="en-US" sz="1600" b="0" i="0" u="none" strike="noStrike" dirty="0">
                        <a:solidFill>
                          <a:srgbClr val="000000"/>
                        </a:solidFill>
                        <a:latin typeface="Calibri"/>
                      </a:endParaRPr>
                    </a:p>
                  </a:txBody>
                  <a:tcPr marL="8414" marR="8414" marT="8414" marB="0" anchor="b">
                    <a:lnL>
                      <a:noFill/>
                    </a:lnL>
                    <a:lnR>
                      <a:noFill/>
                    </a:lnR>
                    <a:lnT>
                      <a:noFill/>
                    </a:lnT>
                    <a:lnB>
                      <a:noFill/>
                    </a:lnB>
                  </a:tcPr>
                </a:tc>
                <a:extLst>
                  <a:ext uri="{0D108BD9-81ED-4DB2-BD59-A6C34878D82A}">
                    <a16:rowId xmlns:a16="http://schemas.microsoft.com/office/drawing/2014/main" val="10013"/>
                  </a:ext>
                </a:extLst>
              </a:tr>
              <a:tr h="1571958">
                <a:tc gridSpan="12">
                  <a:txBody>
                    <a:bodyPr/>
                    <a:lstStyle/>
                    <a:p>
                      <a:pPr algn="l" fontAlgn="t">
                        <a:lnSpc>
                          <a:spcPct val="100000"/>
                        </a:lnSpc>
                        <a:spcBef>
                          <a:spcPts val="600"/>
                        </a:spcBef>
                        <a:spcAft>
                          <a:spcPts val="0"/>
                        </a:spcAft>
                      </a:pPr>
                      <a:endParaRPr lang="en-US" sz="800" b="1" i="0" u="none" strike="noStrike" dirty="0" smtClean="0">
                        <a:solidFill>
                          <a:srgbClr val="000000"/>
                        </a:solidFill>
                        <a:latin typeface="Calibri"/>
                      </a:endParaRPr>
                    </a:p>
                    <a:p>
                      <a:pPr algn="l" fontAlgn="t">
                        <a:lnSpc>
                          <a:spcPct val="100000"/>
                        </a:lnSpc>
                        <a:spcBef>
                          <a:spcPts val="0"/>
                        </a:spcBef>
                        <a:spcAft>
                          <a:spcPts val="600"/>
                        </a:spcAft>
                      </a:pPr>
                      <a:r>
                        <a:rPr lang="en-US" sz="1600" b="1" i="0" u="none" strike="noStrike" dirty="0" smtClean="0">
                          <a:solidFill>
                            <a:srgbClr val="000000"/>
                          </a:solidFill>
                          <a:latin typeface="Calibri"/>
                        </a:rPr>
                        <a:t>Note</a:t>
                      </a:r>
                      <a:r>
                        <a:rPr lang="en-US" sz="1600" b="1" i="0" u="none" strike="noStrike" dirty="0">
                          <a:solidFill>
                            <a:srgbClr val="000000"/>
                          </a:solidFill>
                          <a:latin typeface="Calibri"/>
                        </a:rPr>
                        <a:t>:</a:t>
                      </a:r>
                      <a:r>
                        <a:rPr lang="en-US" sz="1600" b="0" i="0" u="none" strike="noStrike" dirty="0">
                          <a:solidFill>
                            <a:srgbClr val="000000"/>
                          </a:solidFill>
                          <a:latin typeface="Calibri"/>
                        </a:rPr>
                        <a:t>  Poor households are defined as the lowest 40% of income per capita; staple crops are wheat and maize (Ethiopia), rice, maize, groundnut and beans (Zambia) and rice and maize (Madagascar</a:t>
                      </a:r>
                      <a:r>
                        <a:rPr lang="en-US" sz="1600" b="0" i="0" u="none" strike="noStrike" dirty="0" smtClean="0">
                          <a:solidFill>
                            <a:srgbClr val="000000"/>
                          </a:solidFill>
                          <a:latin typeface="Calibri"/>
                        </a:rPr>
                        <a:t>). </a:t>
                      </a:r>
                    </a:p>
                    <a:p>
                      <a:pPr algn="l" fontAlgn="t">
                        <a:lnSpc>
                          <a:spcPct val="100000"/>
                        </a:lnSpc>
                        <a:spcBef>
                          <a:spcPts val="0"/>
                        </a:spcBef>
                        <a:spcAft>
                          <a:spcPts val="600"/>
                        </a:spcAft>
                      </a:pPr>
                      <a:r>
                        <a:rPr lang="en-US" sz="1600" b="1" i="0" u="none" strike="noStrike" dirty="0" smtClean="0">
                          <a:solidFill>
                            <a:srgbClr val="000000"/>
                          </a:solidFill>
                          <a:latin typeface="Calibri"/>
                        </a:rPr>
                        <a:t>Source</a:t>
                      </a:r>
                      <a:r>
                        <a:rPr lang="en-US" sz="1600" b="1" i="0" u="none" strike="noStrike" dirty="0">
                          <a:solidFill>
                            <a:srgbClr val="000000"/>
                          </a:solidFill>
                          <a:latin typeface="Calibri"/>
                        </a:rPr>
                        <a:t>: </a:t>
                      </a:r>
                      <a:r>
                        <a:rPr lang="en-US" sz="1600" b="0" i="0" u="none" strike="noStrike" dirty="0">
                          <a:solidFill>
                            <a:srgbClr val="000000"/>
                          </a:solidFill>
                          <a:latin typeface="Calibri"/>
                        </a:rPr>
                        <a:t> </a:t>
                      </a:r>
                      <a:r>
                        <a:rPr lang="en-US" sz="1600" b="0" i="0" u="none" strike="noStrike" dirty="0" smtClean="0">
                          <a:solidFill>
                            <a:srgbClr val="000000"/>
                          </a:solidFill>
                          <a:latin typeface="Calibri"/>
                        </a:rPr>
                        <a:t>Reproduced</a:t>
                      </a:r>
                      <a:r>
                        <a:rPr lang="en-US" sz="1600" b="0" i="0" u="none" strike="noStrike" baseline="0" dirty="0" smtClean="0">
                          <a:solidFill>
                            <a:srgbClr val="000000"/>
                          </a:solidFill>
                          <a:latin typeface="+mn-lt"/>
                        </a:rPr>
                        <a:t> from W.A. Masters (2008), “Beyond the Food Crisis in Africa.”  </a:t>
                      </a:r>
                      <a:r>
                        <a:rPr lang="en-US" sz="1600" b="0" i="1" u="none" strike="noStrike" baseline="0" dirty="0" smtClean="0">
                          <a:solidFill>
                            <a:srgbClr val="000000"/>
                          </a:solidFill>
                          <a:latin typeface="+mn-lt"/>
                        </a:rPr>
                        <a:t>African Technology Development Forum</a:t>
                      </a:r>
                      <a:r>
                        <a:rPr lang="en-US" sz="1600" b="0" i="0" u="none" strike="noStrike" baseline="0" dirty="0" smtClean="0">
                          <a:solidFill>
                            <a:srgbClr val="000000"/>
                          </a:solidFill>
                          <a:latin typeface="+mn-lt"/>
                        </a:rPr>
                        <a:t>, 5(1-2): 3-13.  </a:t>
                      </a:r>
                      <a:r>
                        <a:rPr lang="en-US" sz="1600" b="0" i="0" u="none" strike="noStrike" dirty="0" smtClean="0">
                          <a:solidFill>
                            <a:srgbClr val="000000"/>
                          </a:solidFill>
                          <a:latin typeface="Calibri"/>
                        </a:rPr>
                        <a:t>Data </a:t>
                      </a:r>
                      <a:r>
                        <a:rPr lang="en-US" sz="1600" b="0" i="0" u="none" strike="noStrike" dirty="0">
                          <a:solidFill>
                            <a:srgbClr val="000000"/>
                          </a:solidFill>
                          <a:latin typeface="Calibri"/>
                        </a:rPr>
                        <a:t>shown are compiled from M.A. </a:t>
                      </a:r>
                      <a:r>
                        <a:rPr lang="en-US" sz="1600" b="0" i="0" u="none" strike="noStrike" dirty="0" err="1">
                          <a:solidFill>
                            <a:srgbClr val="000000"/>
                          </a:solidFill>
                          <a:latin typeface="Calibri"/>
                        </a:rPr>
                        <a:t>Aksoy</a:t>
                      </a:r>
                      <a:r>
                        <a:rPr lang="en-US" sz="1600" b="0" i="0" u="none" strike="noStrike" dirty="0">
                          <a:solidFill>
                            <a:srgbClr val="000000"/>
                          </a:solidFill>
                          <a:latin typeface="Calibri"/>
                        </a:rPr>
                        <a:t> and </a:t>
                      </a:r>
                      <a:r>
                        <a:rPr lang="en-US" sz="1600" b="0" i="0" u="none" strike="noStrike" dirty="0" err="1">
                          <a:solidFill>
                            <a:srgbClr val="000000"/>
                          </a:solidFill>
                          <a:latin typeface="Calibri"/>
                        </a:rPr>
                        <a:t>A.Isik-Dikmelik</a:t>
                      </a:r>
                      <a:r>
                        <a:rPr lang="en-US" sz="1600" b="0" i="0" u="none" strike="noStrike" dirty="0">
                          <a:solidFill>
                            <a:srgbClr val="000000"/>
                          </a:solidFill>
                          <a:latin typeface="Calibri"/>
                        </a:rPr>
                        <a:t> (2008), "Are Low Food Prices Pro-Poor?  Net Food Buyers and Sellers in Low-Income Countries"  Policy Research Working Paper 4642.  Washington, DC: The World Bank, June 2008 (30 pages).   </a:t>
                      </a:r>
                      <a:endParaRPr lang="en-US" sz="1600" b="0" i="0" u="none" strike="noStrike" dirty="0" smtClean="0">
                        <a:solidFill>
                          <a:srgbClr val="000000"/>
                        </a:solidFill>
                        <a:latin typeface="Calibri"/>
                      </a:endParaRPr>
                    </a:p>
                  </a:txBody>
                  <a:tcPr marL="8414" marR="8414" marT="8414" marB="0">
                    <a:lnL>
                      <a:noFill/>
                    </a:lnL>
                    <a:lnR>
                      <a:noFill/>
                    </a:lnR>
                    <a:lnT w="12700" cap="flat" cmpd="sng" algn="ctr">
                      <a:solidFill>
                        <a:schemeClr val="tx1"/>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t">
                        <a:spcAft>
                          <a:spcPts val="600"/>
                        </a:spcAft>
                      </a:pPr>
                      <a:endParaRPr lang="en-US" sz="1600" b="0" i="0" u="none" strike="noStrike" dirty="0">
                        <a:solidFill>
                          <a:srgbClr val="000000"/>
                        </a:solidFill>
                        <a:latin typeface="Calibri"/>
                      </a:endParaRPr>
                    </a:p>
                  </a:txBody>
                  <a:tcPr marL="8414" marR="8414" marT="8414" marB="0">
                    <a:lnL>
                      <a:noFill/>
                    </a:lnL>
                    <a:lnR>
                      <a:noFill/>
                    </a:lnR>
                    <a:lnT>
                      <a:noFill/>
                    </a:lnT>
                    <a:lnB>
                      <a:noFill/>
                    </a:lnB>
                  </a:tcPr>
                </a:tc>
                <a:extLst>
                  <a:ext uri="{0D108BD9-81ED-4DB2-BD59-A6C34878D82A}">
                    <a16:rowId xmlns:a16="http://schemas.microsoft.com/office/drawing/2014/main" val="10014"/>
                  </a:ext>
                </a:extLst>
              </a:tr>
            </a:tbl>
          </a:graphicData>
        </a:graphic>
      </p:graphicFrame>
      <p:sp>
        <p:nvSpPr>
          <p:cNvPr id="5" name="Title 1"/>
          <p:cNvSpPr txBox="1">
            <a:spLocks/>
          </p:cNvSpPr>
          <p:nvPr/>
        </p:nvSpPr>
        <p:spPr>
          <a:xfrm>
            <a:off x="381000" y="1143000"/>
            <a:ext cx="8229600" cy="274638"/>
          </a:xfrm>
          <a:prstGeom prst="rect">
            <a:avLst/>
          </a:prstGeom>
        </p:spPr>
        <p:txBody>
          <a:bodyPr anchor="ctr"/>
          <a:lstStyle/>
          <a:p>
            <a:pPr algn="ctr" fontAlgn="auto">
              <a:spcAft>
                <a:spcPts val="0"/>
              </a:spcAft>
              <a:defRPr/>
            </a:pPr>
            <a:r>
              <a:rPr lang="en-US" b="1" dirty="0">
                <a:latin typeface="+mj-lt"/>
                <a:ea typeface="+mj-ea"/>
                <a:cs typeface="+mj-cs"/>
              </a:rPr>
              <a:t>Table 1.</a:t>
            </a:r>
          </a:p>
        </p:txBody>
      </p:sp>
      <p:sp>
        <p:nvSpPr>
          <p:cNvPr id="6" name="Title 1"/>
          <p:cNvSpPr txBox="1">
            <a:spLocks/>
          </p:cNvSpPr>
          <p:nvPr/>
        </p:nvSpPr>
        <p:spPr>
          <a:xfrm>
            <a:off x="0" y="0"/>
            <a:ext cx="9144000" cy="1143000"/>
          </a:xfrm>
          <a:prstGeom prst="rect">
            <a:avLst/>
          </a:prstGeom>
        </p:spPr>
        <p:txBody>
          <a:bodyPr anchor="ctr">
            <a:normAutofit/>
          </a:bodyPr>
          <a:lstStyle/>
          <a:p>
            <a:pPr algn="ctr" fontAlgn="auto">
              <a:spcAft>
                <a:spcPts val="0"/>
              </a:spcAft>
              <a:defRPr/>
            </a:pPr>
            <a:r>
              <a:rPr lang="en-US" sz="4400" dirty="0">
                <a:latin typeface="+mj-lt"/>
                <a:ea typeface="+mj-ea"/>
                <a:cs typeface="+mj-cs"/>
              </a:rPr>
              <a:t>But not all farmers are net sellers!</a:t>
            </a:r>
          </a:p>
        </p:txBody>
      </p:sp>
      <p:sp>
        <p:nvSpPr>
          <p:cNvPr id="2" name="Slide Number Placeholder 1"/>
          <p:cNvSpPr>
            <a:spLocks noGrp="1"/>
          </p:cNvSpPr>
          <p:nvPr>
            <p:ph type="sldNum" sz="quarter" idx="12"/>
          </p:nvPr>
        </p:nvSpPr>
        <p:spPr>
          <a:xfrm>
            <a:off x="7010400" y="6569075"/>
            <a:ext cx="2133600" cy="365125"/>
          </a:xfrm>
        </p:spPr>
        <p:txBody>
          <a:bodyPr/>
          <a:lstStyle/>
          <a:p>
            <a:pPr>
              <a:defRPr/>
            </a:pPr>
            <a:fld id="{9F2C4A48-21D3-4F22-997C-6546ADC99E22}" type="slidenum">
              <a:rPr lang="en-US" smtClean="0"/>
              <a:pPr>
                <a:defRPr/>
              </a:pPr>
              <a:t>32</a:t>
            </a:fld>
            <a:endParaRPr lang="en-US" dirty="0"/>
          </a:p>
        </p:txBody>
      </p:sp>
      <p:sp>
        <p:nvSpPr>
          <p:cNvPr id="9" name="Rectangle 8"/>
          <p:cNvSpPr/>
          <p:nvPr/>
        </p:nvSpPr>
        <p:spPr>
          <a:xfrm>
            <a:off x="3962400" y="2790825"/>
            <a:ext cx="5334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962400" y="3581400"/>
            <a:ext cx="5334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304800" y="6005513"/>
            <a:ext cx="8686800" cy="819455"/>
          </a:xfrm>
          <a:prstGeom prst="rect">
            <a:avLst/>
          </a:prstGeom>
          <a:noFill/>
        </p:spPr>
        <p:txBody>
          <a:bodyPr>
            <a:spAutoFit/>
          </a:bodyPr>
          <a:lstStyle/>
          <a:p>
            <a:pPr fontAlgn="auto">
              <a:lnSpc>
                <a:spcPct val="90000"/>
              </a:lnSpc>
              <a:spcBef>
                <a:spcPts val="0"/>
              </a:spcBef>
              <a:spcAft>
                <a:spcPts val="0"/>
              </a:spcAft>
              <a:defRPr/>
            </a:pPr>
            <a:r>
              <a:rPr lang="en-US" sz="1050" b="1" dirty="0">
                <a:latin typeface="+mn-lt"/>
              </a:rPr>
              <a:t>Note:</a:t>
            </a:r>
            <a:r>
              <a:rPr lang="en-US" sz="1050" dirty="0">
                <a:latin typeface="+mn-lt"/>
              </a:rPr>
              <a:t>  All data are from the </a:t>
            </a:r>
            <a:r>
              <a:rPr lang="en-US" sz="1050" dirty="0" err="1">
                <a:latin typeface="+mn-lt"/>
              </a:rPr>
              <a:t>Kagera</a:t>
            </a:r>
            <a:r>
              <a:rPr lang="en-US" sz="1050" dirty="0">
                <a:latin typeface="+mn-lt"/>
              </a:rPr>
              <a:t> Health and Development Survey (</a:t>
            </a:r>
            <a:r>
              <a:rPr lang="en-US" sz="1050" dirty="0">
                <a:latin typeface="+mn-lt"/>
                <a:hlinkClick r:id="rId3"/>
              </a:rPr>
              <a:t>www.worldbank.org/lsms</a:t>
            </a:r>
            <a:r>
              <a:rPr lang="en-US" sz="1050" dirty="0">
                <a:latin typeface="+mn-lt"/>
              </a:rPr>
              <a:t>); results shown are a local polynomial regression with its 95% confidence interval, for surveyed households with agricultural production (579 in 1991-92, and 557 in 1992-93).  Staple food crops are maize, cassava, cooking bananas, millet, sorghum, and yams or potatoes.   The household’s expenditure per capita is measured in 2006 U.S. dollars converted at PPP prices. </a:t>
            </a:r>
          </a:p>
          <a:p>
            <a:pPr fontAlgn="auto">
              <a:lnSpc>
                <a:spcPct val="90000"/>
              </a:lnSpc>
              <a:spcBef>
                <a:spcPts val="0"/>
              </a:spcBef>
              <a:spcAft>
                <a:spcPts val="0"/>
              </a:spcAft>
              <a:defRPr/>
            </a:pPr>
            <a:r>
              <a:rPr lang="en-US" sz="1050" b="1" dirty="0">
                <a:latin typeface="+mn-lt"/>
              </a:rPr>
              <a:t>Source:  </a:t>
            </a:r>
            <a:r>
              <a:rPr lang="en-US" sz="1050" dirty="0">
                <a:latin typeface="+mn-lt"/>
              </a:rPr>
              <a:t>Reprinted from A. Rios, W.A. Masters and G.E. Shively (2008), “Agricultural Prices and Income Distribution among Farmers .” Working Paper available online at </a:t>
            </a:r>
            <a:r>
              <a:rPr lang="en-US" sz="1050" dirty="0" smtClean="0">
                <a:latin typeface="+mn-lt"/>
                <a:hlinkClick r:id="rId4"/>
              </a:rPr>
              <a:t>www.agecon.purdue.edu/staff/shively/RMS.pdf</a:t>
            </a:r>
            <a:r>
              <a:rPr lang="en-US" sz="1050" dirty="0" smtClean="0">
                <a:latin typeface="+mn-lt"/>
              </a:rPr>
              <a:t>.  </a:t>
            </a:r>
            <a:endParaRPr lang="en-US" sz="1050" dirty="0">
              <a:latin typeface="+mn-lt"/>
            </a:endParaRPr>
          </a:p>
        </p:txBody>
      </p:sp>
      <p:sp>
        <p:nvSpPr>
          <p:cNvPr id="22531" name="TextBox 21"/>
          <p:cNvSpPr txBox="1">
            <a:spLocks noChangeArrowheads="1"/>
          </p:cNvSpPr>
          <p:nvPr/>
        </p:nvSpPr>
        <p:spPr bwMode="auto">
          <a:xfrm>
            <a:off x="644525" y="796925"/>
            <a:ext cx="7924800" cy="368300"/>
          </a:xfrm>
          <a:prstGeom prst="rect">
            <a:avLst/>
          </a:prstGeom>
          <a:noFill/>
          <a:ln w="9525">
            <a:noFill/>
            <a:miter lim="800000"/>
            <a:headEnd/>
            <a:tailEnd/>
          </a:ln>
        </p:spPr>
        <p:txBody>
          <a:bodyPr>
            <a:spAutoFit/>
          </a:bodyPr>
          <a:lstStyle/>
          <a:p>
            <a:pPr algn="ctr"/>
            <a:r>
              <a:rPr lang="en-US">
                <a:latin typeface="Calibri" pitchFamily="34" charset="0"/>
              </a:rPr>
              <a:t>Farm household net crop sales in Tanzania, by income level</a:t>
            </a:r>
          </a:p>
        </p:txBody>
      </p:sp>
      <p:grpSp>
        <p:nvGrpSpPr>
          <p:cNvPr id="22532" name="Group 31"/>
          <p:cNvGrpSpPr>
            <a:grpSpLocks/>
          </p:cNvGrpSpPr>
          <p:nvPr/>
        </p:nvGrpSpPr>
        <p:grpSpPr bwMode="auto">
          <a:xfrm>
            <a:off x="533400" y="1143000"/>
            <a:ext cx="8099425" cy="4879975"/>
            <a:chOff x="533400" y="1143000"/>
            <a:chExt cx="8099400" cy="4879811"/>
          </a:xfrm>
        </p:grpSpPr>
        <p:pic>
          <p:nvPicPr>
            <p:cNvPr id="22534" name="Picture 7"/>
            <p:cNvPicPr>
              <a:picLocks noChangeAspect="1" noChangeArrowheads="1"/>
            </p:cNvPicPr>
            <p:nvPr/>
          </p:nvPicPr>
          <p:blipFill>
            <a:blip r:embed="rId5" cstate="print"/>
            <a:srcRect/>
            <a:stretch>
              <a:fillRect/>
            </a:stretch>
          </p:blipFill>
          <p:spPr bwMode="auto">
            <a:xfrm>
              <a:off x="533400" y="1143000"/>
              <a:ext cx="8099400" cy="4879811"/>
            </a:xfrm>
            <a:prstGeom prst="rect">
              <a:avLst/>
            </a:prstGeom>
            <a:noFill/>
            <a:ln w="9525">
              <a:noFill/>
              <a:miter lim="800000"/>
              <a:headEnd/>
              <a:tailEnd/>
            </a:ln>
          </p:spPr>
        </p:pic>
        <p:sp>
          <p:nvSpPr>
            <p:cNvPr id="25" name="Right Brace 24"/>
            <p:cNvSpPr/>
            <p:nvPr/>
          </p:nvSpPr>
          <p:spPr>
            <a:xfrm>
              <a:off x="1836734" y="5206863"/>
              <a:ext cx="144462" cy="431785"/>
            </a:xfrm>
            <a:prstGeom prst="rightBrace">
              <a:avLst>
                <a:gd name="adj1" fmla="val 35451"/>
                <a:gd name="adj2" fmla="val 50000"/>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6" name="Right Brace 25"/>
            <p:cNvSpPr/>
            <p:nvPr/>
          </p:nvSpPr>
          <p:spPr>
            <a:xfrm>
              <a:off x="6043596" y="2843156"/>
              <a:ext cx="128587" cy="357175"/>
            </a:xfrm>
            <a:prstGeom prst="rightBrace">
              <a:avLst>
                <a:gd name="adj1" fmla="val 35451"/>
                <a:gd name="adj2" fmla="val 50000"/>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7" name="Right Brace 26"/>
            <p:cNvSpPr/>
            <p:nvPr/>
          </p:nvSpPr>
          <p:spPr>
            <a:xfrm>
              <a:off x="6400782" y="5105267"/>
              <a:ext cx="152400" cy="533382"/>
            </a:xfrm>
            <a:prstGeom prst="rightBrace">
              <a:avLst>
                <a:gd name="adj1" fmla="val 35451"/>
                <a:gd name="adj2" fmla="val 50000"/>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2538" name="TextBox 27"/>
            <p:cNvSpPr txBox="1">
              <a:spLocks noChangeArrowheads="1"/>
            </p:cNvSpPr>
            <p:nvPr/>
          </p:nvSpPr>
          <p:spPr bwMode="auto">
            <a:xfrm>
              <a:off x="1954078" y="5255217"/>
              <a:ext cx="990600" cy="307777"/>
            </a:xfrm>
            <a:prstGeom prst="rect">
              <a:avLst/>
            </a:prstGeom>
            <a:noFill/>
            <a:ln w="9525">
              <a:noFill/>
              <a:miter lim="800000"/>
              <a:headEnd/>
              <a:tailEnd/>
            </a:ln>
          </p:spPr>
          <p:txBody>
            <a:bodyPr>
              <a:spAutoFit/>
            </a:bodyPr>
            <a:lstStyle/>
            <a:p>
              <a:r>
                <a:rPr lang="en-US" sz="1400">
                  <a:latin typeface="Calibri" pitchFamily="34" charset="0"/>
                </a:rPr>
                <a:t>Net buyers</a:t>
              </a:r>
            </a:p>
          </p:txBody>
        </p:sp>
        <p:sp>
          <p:nvSpPr>
            <p:cNvPr id="22539" name="TextBox 28"/>
            <p:cNvSpPr txBox="1">
              <a:spLocks noChangeArrowheads="1"/>
            </p:cNvSpPr>
            <p:nvPr/>
          </p:nvSpPr>
          <p:spPr bwMode="auto">
            <a:xfrm>
              <a:off x="6142495" y="2850396"/>
              <a:ext cx="990600" cy="307777"/>
            </a:xfrm>
            <a:prstGeom prst="rect">
              <a:avLst/>
            </a:prstGeom>
            <a:noFill/>
            <a:ln w="9525">
              <a:noFill/>
              <a:miter lim="800000"/>
              <a:headEnd/>
              <a:tailEnd/>
            </a:ln>
          </p:spPr>
          <p:txBody>
            <a:bodyPr>
              <a:spAutoFit/>
            </a:bodyPr>
            <a:lstStyle/>
            <a:p>
              <a:r>
                <a:rPr lang="en-US" sz="1400">
                  <a:latin typeface="Calibri" pitchFamily="34" charset="0"/>
                </a:rPr>
                <a:t>Net buyers</a:t>
              </a:r>
            </a:p>
          </p:txBody>
        </p:sp>
        <p:sp>
          <p:nvSpPr>
            <p:cNvPr id="22540" name="TextBox 29"/>
            <p:cNvSpPr txBox="1">
              <a:spLocks noChangeArrowheads="1"/>
            </p:cNvSpPr>
            <p:nvPr/>
          </p:nvSpPr>
          <p:spPr bwMode="auto">
            <a:xfrm>
              <a:off x="6515747" y="5220346"/>
              <a:ext cx="990600" cy="307777"/>
            </a:xfrm>
            <a:prstGeom prst="rect">
              <a:avLst/>
            </a:prstGeom>
            <a:noFill/>
            <a:ln w="9525">
              <a:noFill/>
              <a:miter lim="800000"/>
              <a:headEnd/>
              <a:tailEnd/>
            </a:ln>
          </p:spPr>
          <p:txBody>
            <a:bodyPr>
              <a:spAutoFit/>
            </a:bodyPr>
            <a:lstStyle/>
            <a:p>
              <a:r>
                <a:rPr lang="en-US" sz="1400">
                  <a:latin typeface="Calibri" pitchFamily="34" charset="0"/>
                </a:rPr>
                <a:t>Net buyers</a:t>
              </a:r>
            </a:p>
          </p:txBody>
        </p:sp>
      </p:grpSp>
      <p:sp>
        <p:nvSpPr>
          <p:cNvPr id="14" name="Title 1"/>
          <p:cNvSpPr txBox="1">
            <a:spLocks/>
          </p:cNvSpPr>
          <p:nvPr/>
        </p:nvSpPr>
        <p:spPr>
          <a:xfrm>
            <a:off x="0" y="0"/>
            <a:ext cx="9144000" cy="1143000"/>
          </a:xfrm>
          <a:prstGeom prst="rect">
            <a:avLst/>
          </a:prstGeom>
        </p:spPr>
        <p:txBody>
          <a:bodyPr anchor="ctr">
            <a:normAutofit/>
          </a:bodyPr>
          <a:lstStyle/>
          <a:p>
            <a:pPr algn="ctr" fontAlgn="auto">
              <a:spcAft>
                <a:spcPts val="0"/>
              </a:spcAft>
              <a:defRPr/>
            </a:pPr>
            <a:r>
              <a:rPr lang="en-US" sz="4400" dirty="0">
                <a:latin typeface="+mj-lt"/>
                <a:ea typeface="+mj-ea"/>
                <a:cs typeface="+mj-cs"/>
              </a:rPr>
              <a:t>The poor sell little, or are net buyers</a:t>
            </a:r>
          </a:p>
        </p:txBody>
      </p:sp>
      <p:sp>
        <p:nvSpPr>
          <p:cNvPr id="2" name="Slide Number Placeholder 1"/>
          <p:cNvSpPr>
            <a:spLocks noGrp="1"/>
          </p:cNvSpPr>
          <p:nvPr>
            <p:ph type="sldNum" sz="quarter" idx="12"/>
          </p:nvPr>
        </p:nvSpPr>
        <p:spPr>
          <a:xfrm>
            <a:off x="7010400" y="6569075"/>
            <a:ext cx="2133600" cy="365125"/>
          </a:xfrm>
        </p:spPr>
        <p:txBody>
          <a:bodyPr/>
          <a:lstStyle/>
          <a:p>
            <a:pPr>
              <a:defRPr/>
            </a:pPr>
            <a:fld id="{9F2C4A48-21D3-4F22-997C-6546ADC99E22}" type="slidenum">
              <a:rPr lang="en-US" smtClean="0"/>
              <a:pPr>
                <a:defRPr/>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0"/>
            <a:ext cx="9144000" cy="1143000"/>
          </a:xfrm>
        </p:spPr>
        <p:txBody>
          <a:bodyPr/>
          <a:lstStyle/>
          <a:p>
            <a:pPr eaLnBrk="1" hangingPunct="1"/>
            <a:r>
              <a:rPr lang="en-US" smtClean="0"/>
              <a:t>Aid has risen, but not  for food &amp; ag.</a:t>
            </a:r>
          </a:p>
        </p:txBody>
      </p:sp>
      <p:pic>
        <p:nvPicPr>
          <p:cNvPr id="23555" name="Picture 3"/>
          <p:cNvPicPr>
            <a:picLocks noChangeAspect="1" noChangeArrowheads="1"/>
          </p:cNvPicPr>
          <p:nvPr/>
        </p:nvPicPr>
        <p:blipFill>
          <a:blip r:embed="rId3" cstate="print"/>
          <a:srcRect/>
          <a:stretch>
            <a:fillRect/>
          </a:stretch>
        </p:blipFill>
        <p:spPr bwMode="auto">
          <a:xfrm>
            <a:off x="639763" y="822325"/>
            <a:ext cx="7772400" cy="60579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9F2C4A48-21D3-4F22-997C-6546ADC99E22}" type="slidenum">
              <a:rPr lang="en-US" smtClean="0"/>
              <a:pPr>
                <a:defRPr/>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p:cNvPicPr>
            <a:picLocks noChangeAspect="1" noChangeArrowheads="1"/>
          </p:cNvPicPr>
          <p:nvPr/>
        </p:nvPicPr>
        <p:blipFill>
          <a:blip r:embed="rId3" cstate="print"/>
          <a:srcRect/>
          <a:stretch>
            <a:fillRect/>
          </a:stretch>
        </p:blipFill>
        <p:spPr bwMode="auto">
          <a:xfrm>
            <a:off x="639763" y="822325"/>
            <a:ext cx="7772400" cy="6057900"/>
          </a:xfrm>
          <a:prstGeom prst="rect">
            <a:avLst/>
          </a:prstGeom>
          <a:noFill/>
          <a:ln w="9525">
            <a:noFill/>
            <a:miter lim="800000"/>
            <a:headEnd/>
            <a:tailEnd/>
          </a:ln>
        </p:spPr>
      </p:pic>
      <p:sp>
        <p:nvSpPr>
          <p:cNvPr id="24579" name="Title 1"/>
          <p:cNvSpPr>
            <a:spLocks noGrp="1"/>
          </p:cNvSpPr>
          <p:nvPr>
            <p:ph type="title"/>
          </p:nvPr>
        </p:nvSpPr>
        <p:spPr>
          <a:xfrm>
            <a:off x="0" y="0"/>
            <a:ext cx="9144000" cy="1143000"/>
          </a:xfrm>
        </p:spPr>
        <p:txBody>
          <a:bodyPr/>
          <a:lstStyle/>
          <a:p>
            <a:pPr eaLnBrk="1" hangingPunct="1"/>
            <a:r>
              <a:rPr lang="en-US" smtClean="0"/>
              <a:t>Aid to ag. in Africa has fallen the most</a:t>
            </a:r>
          </a:p>
        </p:txBody>
      </p:sp>
      <p:sp>
        <p:nvSpPr>
          <p:cNvPr id="2" name="Slide Number Placeholder 1"/>
          <p:cNvSpPr>
            <a:spLocks noGrp="1"/>
          </p:cNvSpPr>
          <p:nvPr>
            <p:ph type="sldNum" sz="quarter" idx="12"/>
          </p:nvPr>
        </p:nvSpPr>
        <p:spPr/>
        <p:txBody>
          <a:bodyPr/>
          <a:lstStyle/>
          <a:p>
            <a:pPr>
              <a:defRPr/>
            </a:pPr>
            <a:fld id="{9F2C4A48-21D3-4F22-997C-6546ADC99E22}"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Whew!  Conclusions?</a:t>
            </a:r>
            <a:endParaRPr lang="en-US" dirty="0"/>
          </a:p>
        </p:txBody>
      </p:sp>
      <p:sp>
        <p:nvSpPr>
          <p:cNvPr id="3" name="Content Placeholder 2"/>
          <p:cNvSpPr>
            <a:spLocks noGrp="1"/>
          </p:cNvSpPr>
          <p:nvPr>
            <p:ph idx="1"/>
          </p:nvPr>
        </p:nvSpPr>
        <p:spPr>
          <a:xfrm>
            <a:off x="228600" y="1600200"/>
            <a:ext cx="8915400" cy="5105400"/>
          </a:xfrm>
        </p:spPr>
        <p:txBody>
          <a:bodyPr/>
          <a:lstStyle/>
          <a:p>
            <a:r>
              <a:rPr lang="en-US" dirty="0" smtClean="0"/>
              <a:t>There’s a lot of data out there</a:t>
            </a:r>
          </a:p>
          <a:p>
            <a:pPr lvl="1"/>
            <a:r>
              <a:rPr lang="en-US" dirty="0" smtClean="0"/>
              <a:t>not everything is measured, but much is known</a:t>
            </a:r>
          </a:p>
          <a:p>
            <a:pPr lvl="1"/>
            <a:r>
              <a:rPr lang="en-US" dirty="0" smtClean="0"/>
              <a:t>relationships between variables remain questionable</a:t>
            </a:r>
          </a:p>
          <a:p>
            <a:r>
              <a:rPr lang="en-US" dirty="0" smtClean="0"/>
              <a:t>Hw #1 will give you experience using those data</a:t>
            </a:r>
          </a:p>
          <a:p>
            <a:pPr lvl="1"/>
            <a:r>
              <a:rPr lang="en-US" dirty="0" smtClean="0"/>
              <a:t>write-ups should describe what you see in the data; inferring </a:t>
            </a:r>
            <a:r>
              <a:rPr lang="en-US" dirty="0" smtClean="0">
                <a:solidFill>
                  <a:srgbClr val="FF0000"/>
                </a:solidFill>
              </a:rPr>
              <a:t>causality</a:t>
            </a:r>
            <a:r>
              <a:rPr lang="en-US" dirty="0" smtClean="0"/>
              <a:t> is risky (avoid saying “because”); </a:t>
            </a:r>
            <a:br>
              <a:rPr lang="en-US" dirty="0" smtClean="0"/>
            </a:br>
            <a:r>
              <a:rPr lang="en-US" dirty="0" smtClean="0"/>
              <a:t>it is far more honest to speak of “association”</a:t>
            </a:r>
          </a:p>
          <a:p>
            <a:r>
              <a:rPr lang="en-US" dirty="0" smtClean="0"/>
              <a:t>Next week, we begin systematic search for links between economic growth, agricultural development and government policies…</a:t>
            </a:r>
          </a:p>
          <a:p>
            <a:endParaRPr lang="en-US" dirty="0"/>
          </a:p>
        </p:txBody>
      </p:sp>
      <p:sp>
        <p:nvSpPr>
          <p:cNvPr id="4" name="Slide Number Placeholder 3"/>
          <p:cNvSpPr>
            <a:spLocks noGrp="1"/>
          </p:cNvSpPr>
          <p:nvPr>
            <p:ph type="sldNum" sz="quarter" idx="12"/>
          </p:nvPr>
        </p:nvSpPr>
        <p:spPr>
          <a:xfrm>
            <a:off x="7010400" y="6569075"/>
            <a:ext cx="2133600" cy="365125"/>
          </a:xfrm>
        </p:spPr>
        <p:txBody>
          <a:bodyPr/>
          <a:lstStyle/>
          <a:p>
            <a:pPr>
              <a:defRPr/>
            </a:pPr>
            <a:fld id="{9F2C4A48-21D3-4F22-997C-6546ADC99E22}" type="slidenum">
              <a:rPr lang="en-US" sz="1000" smtClean="0"/>
              <a:pPr>
                <a:defRPr/>
              </a:pPr>
              <a:t>36</a:t>
            </a:fld>
            <a:endParaRPr lang="en-US" sz="1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772400" cy="1143000"/>
          </a:xfrm>
        </p:spPr>
        <p:txBody>
          <a:bodyPr/>
          <a:lstStyle/>
          <a:p>
            <a:pPr>
              <a:lnSpc>
                <a:spcPct val="80000"/>
              </a:lnSpc>
            </a:pPr>
            <a:r>
              <a:rPr lang="en-US" dirty="0" smtClean="0"/>
              <a:t>The global economy is now relatively synchronized</a:t>
            </a:r>
            <a:endParaRPr lang="en-US" dirty="0"/>
          </a:p>
        </p:txBody>
      </p:sp>
      <p:sp>
        <p:nvSpPr>
          <p:cNvPr id="16" name="TextBox 15"/>
          <p:cNvSpPr txBox="1"/>
          <p:nvPr/>
        </p:nvSpPr>
        <p:spPr>
          <a:xfrm>
            <a:off x="0" y="6519446"/>
            <a:ext cx="9144000" cy="830997"/>
          </a:xfrm>
          <a:prstGeom prst="rect">
            <a:avLst/>
          </a:prstGeom>
          <a:noFill/>
        </p:spPr>
        <p:txBody>
          <a:bodyPr wrap="square" rtlCol="0">
            <a:spAutoFit/>
          </a:bodyPr>
          <a:lstStyle/>
          <a:p>
            <a:r>
              <a:rPr lang="en-US" sz="1600" dirty="0" smtClean="0"/>
              <a:t>Source:  </a:t>
            </a:r>
            <a:r>
              <a:rPr lang="en-US" sz="1600" dirty="0" smtClean="0">
                <a:hlinkClick r:id="rId3"/>
              </a:rPr>
              <a:t>http://www.imf.org/external/pubs/ft/weo/2010/update/02/index.htm</a:t>
            </a:r>
            <a:endParaRPr lang="en-US" sz="1600" dirty="0" smtClean="0"/>
          </a:p>
          <a:p>
            <a:endParaRPr lang="en-US" sz="1600" dirty="0" smtClean="0"/>
          </a:p>
          <a:p>
            <a:endParaRPr lang="en-US" sz="1600" dirty="0"/>
          </a:p>
        </p:txBody>
      </p:sp>
      <p:pic>
        <p:nvPicPr>
          <p:cNvPr id="1026" name="Picture 2"/>
          <p:cNvPicPr>
            <a:picLocks noChangeAspect="1" noChangeArrowheads="1"/>
          </p:cNvPicPr>
          <p:nvPr/>
        </p:nvPicPr>
        <p:blipFill>
          <a:blip r:embed="rId4" cstate="print"/>
          <a:srcRect/>
          <a:stretch>
            <a:fillRect/>
          </a:stretch>
        </p:blipFill>
        <p:spPr bwMode="auto">
          <a:xfrm>
            <a:off x="838200" y="1143000"/>
            <a:ext cx="6934200" cy="5317518"/>
          </a:xfrm>
          <a:prstGeom prst="rect">
            <a:avLst/>
          </a:prstGeom>
          <a:noFill/>
          <a:ln w="9525">
            <a:noFill/>
            <a:miter lim="800000"/>
            <a:headEnd/>
            <a:tailEnd/>
          </a:ln>
        </p:spPr>
      </p:pic>
      <p:sp>
        <p:nvSpPr>
          <p:cNvPr id="18" name="Oval 17"/>
          <p:cNvSpPr/>
          <p:nvPr/>
        </p:nvSpPr>
        <p:spPr>
          <a:xfrm>
            <a:off x="6324600" y="2362200"/>
            <a:ext cx="1981200" cy="1981200"/>
          </a:xfrm>
          <a:prstGeom prst="ellipse">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8305800" y="2475637"/>
            <a:ext cx="838200" cy="1754326"/>
          </a:xfrm>
          <a:prstGeom prst="rect">
            <a:avLst/>
          </a:prstGeom>
          <a:noFill/>
        </p:spPr>
        <p:txBody>
          <a:bodyPr wrap="square" rtlCol="0">
            <a:spAutoFit/>
          </a:bodyPr>
          <a:lstStyle/>
          <a:p>
            <a:r>
              <a:rPr lang="en-US" dirty="0" smtClean="0"/>
              <a:t>Who is doing best?</a:t>
            </a:r>
            <a:br>
              <a:rPr lang="en-US" dirty="0" smtClean="0"/>
            </a:br>
            <a:r>
              <a:rPr lang="en-US" dirty="0" smtClean="0"/>
              <a:t/>
            </a:r>
            <a:br>
              <a:rPr lang="en-US" dirty="0" smtClean="0"/>
            </a:br>
            <a:r>
              <a:rPr lang="en-US" dirty="0" smtClean="0"/>
              <a:t>Why?</a:t>
            </a:r>
            <a:endParaRPr lang="en-US" dirty="0"/>
          </a:p>
        </p:txBody>
      </p:sp>
      <p:sp>
        <p:nvSpPr>
          <p:cNvPr id="3" name="Slide Number Placeholder 2"/>
          <p:cNvSpPr>
            <a:spLocks noGrp="1"/>
          </p:cNvSpPr>
          <p:nvPr>
            <p:ph type="sldNum" sz="quarter" idx="12"/>
          </p:nvPr>
        </p:nvSpPr>
        <p:spPr/>
        <p:txBody>
          <a:bodyPr/>
          <a:lstStyle/>
          <a:p>
            <a:pPr>
              <a:defRPr/>
            </a:pPr>
            <a:fld id="{9F2C4A48-21D3-4F22-997C-6546ADC99E22}"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cstate="print"/>
          <a:srcRect/>
          <a:stretch>
            <a:fillRect/>
          </a:stretch>
        </p:blipFill>
        <p:spPr bwMode="auto">
          <a:xfrm>
            <a:off x="1295400" y="72672"/>
            <a:ext cx="6629400" cy="6404328"/>
          </a:xfrm>
          <a:prstGeom prst="rect">
            <a:avLst/>
          </a:prstGeom>
          <a:noFill/>
          <a:ln w="9525">
            <a:noFill/>
            <a:miter lim="800000"/>
            <a:headEnd/>
            <a:tailEnd/>
          </a:ln>
          <a:effectLst/>
        </p:spPr>
      </p:pic>
      <p:sp>
        <p:nvSpPr>
          <p:cNvPr id="6" name="TextBox 5"/>
          <p:cNvSpPr txBox="1"/>
          <p:nvPr/>
        </p:nvSpPr>
        <p:spPr>
          <a:xfrm>
            <a:off x="0" y="6565613"/>
            <a:ext cx="9144000" cy="338554"/>
          </a:xfrm>
          <a:prstGeom prst="rect">
            <a:avLst/>
          </a:prstGeom>
          <a:noFill/>
        </p:spPr>
        <p:txBody>
          <a:bodyPr wrap="square" rtlCol="0">
            <a:spAutoFit/>
          </a:bodyPr>
          <a:lstStyle/>
          <a:p>
            <a:r>
              <a:rPr lang="en-US" sz="1600" dirty="0" smtClean="0"/>
              <a:t>Reprinted from IMF(2009), World Economic Outlook Update (July, www.imf.org).</a:t>
            </a:r>
            <a:endParaRPr lang="en-US" sz="1600" dirty="0"/>
          </a:p>
        </p:txBody>
      </p:sp>
      <p:sp>
        <p:nvSpPr>
          <p:cNvPr id="2" name="Slide Number Placeholder 1"/>
          <p:cNvSpPr>
            <a:spLocks noGrp="1"/>
          </p:cNvSpPr>
          <p:nvPr>
            <p:ph type="sldNum" sz="quarter" idx="12"/>
          </p:nvPr>
        </p:nvSpPr>
        <p:spPr/>
        <p:txBody>
          <a:bodyPr/>
          <a:lstStyle/>
          <a:p>
            <a:pPr>
              <a:defRPr/>
            </a:pPr>
            <a:fld id="{9F2C4A48-21D3-4F22-997C-6546ADC99E22}"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cstate="print"/>
          <a:srcRect/>
          <a:stretch>
            <a:fillRect/>
          </a:stretch>
        </p:blipFill>
        <p:spPr bwMode="auto">
          <a:xfrm>
            <a:off x="5334000" y="3914775"/>
            <a:ext cx="3810000" cy="2943225"/>
          </a:xfrm>
          <a:prstGeom prst="rect">
            <a:avLst/>
          </a:prstGeom>
          <a:noFill/>
          <a:ln w="9525">
            <a:noFill/>
            <a:miter lim="800000"/>
            <a:headEnd/>
            <a:tailEnd/>
          </a:ln>
        </p:spPr>
      </p:pic>
      <p:pic>
        <p:nvPicPr>
          <p:cNvPr id="4098" name="Picture 2"/>
          <p:cNvPicPr>
            <a:picLocks noChangeAspect="1" noChangeArrowheads="1"/>
          </p:cNvPicPr>
          <p:nvPr/>
        </p:nvPicPr>
        <p:blipFill>
          <a:blip r:embed="rId4" cstate="print"/>
          <a:srcRect/>
          <a:stretch>
            <a:fillRect/>
          </a:stretch>
        </p:blipFill>
        <p:spPr bwMode="auto">
          <a:xfrm>
            <a:off x="2183166" y="180975"/>
            <a:ext cx="5715000" cy="3759868"/>
          </a:xfrm>
          <a:prstGeom prst="rect">
            <a:avLst/>
          </a:prstGeom>
          <a:noFill/>
          <a:ln w="9525">
            <a:noFill/>
            <a:miter lim="800000"/>
            <a:headEnd/>
            <a:tailEnd/>
          </a:ln>
        </p:spPr>
      </p:pic>
      <p:sp>
        <p:nvSpPr>
          <p:cNvPr id="6" name="Rectangle 5"/>
          <p:cNvSpPr/>
          <p:nvPr/>
        </p:nvSpPr>
        <p:spPr>
          <a:xfrm>
            <a:off x="228600" y="6334780"/>
            <a:ext cx="4800600" cy="523220"/>
          </a:xfrm>
          <a:prstGeom prst="rect">
            <a:avLst/>
          </a:prstGeom>
        </p:spPr>
        <p:txBody>
          <a:bodyPr wrap="square">
            <a:spAutoFit/>
          </a:bodyPr>
          <a:lstStyle/>
          <a:p>
            <a:r>
              <a:rPr lang="en-US" sz="1400" dirty="0" smtClean="0"/>
              <a:t>Reprinted from SIFMA (2009), Economic Outlook (June). http://www.sifma.org/research/pdf/EconOutlook0609.pdf</a:t>
            </a:r>
            <a:endParaRPr lang="en-US" sz="1400" dirty="0"/>
          </a:p>
        </p:txBody>
      </p:sp>
      <p:sp>
        <p:nvSpPr>
          <p:cNvPr id="9" name="Title 1"/>
          <p:cNvSpPr>
            <a:spLocks noGrp="1"/>
          </p:cNvSpPr>
          <p:nvPr>
            <p:ph type="title"/>
          </p:nvPr>
        </p:nvSpPr>
        <p:spPr>
          <a:xfrm>
            <a:off x="0" y="4038600"/>
            <a:ext cx="5638800" cy="1981200"/>
          </a:xfrm>
        </p:spPr>
        <p:txBody>
          <a:bodyPr/>
          <a:lstStyle/>
          <a:p>
            <a:pPr algn="l">
              <a:lnSpc>
                <a:spcPct val="80000"/>
              </a:lnSpc>
            </a:pPr>
            <a:r>
              <a:rPr lang="en-US" sz="3600" dirty="0" smtClean="0"/>
              <a:t>In the U.S.,</a:t>
            </a:r>
            <a:br>
              <a:rPr lang="en-US" sz="3600" dirty="0" smtClean="0"/>
            </a:br>
            <a:r>
              <a:rPr lang="en-US" sz="3600" dirty="0" smtClean="0"/>
              <a:t>consumption </a:t>
            </a:r>
            <a:br>
              <a:rPr lang="en-US" sz="3600" dirty="0" smtClean="0"/>
            </a:br>
            <a:r>
              <a:rPr lang="en-US" sz="3600" dirty="0" smtClean="0"/>
              <a:t>and employment</a:t>
            </a:r>
            <a:br>
              <a:rPr lang="en-US" sz="3600" dirty="0" smtClean="0"/>
            </a:br>
            <a:r>
              <a:rPr lang="en-US" sz="3600" dirty="0" smtClean="0">
                <a:solidFill>
                  <a:srgbClr val="FF0000"/>
                </a:solidFill>
              </a:rPr>
              <a:t>DRIVE</a:t>
            </a:r>
            <a:r>
              <a:rPr lang="en-US" sz="3600" dirty="0" smtClean="0"/>
              <a:t> policy choices,</a:t>
            </a:r>
            <a:br>
              <a:rPr lang="en-US" sz="3600" dirty="0" smtClean="0"/>
            </a:br>
            <a:r>
              <a:rPr lang="en-US" sz="3600" dirty="0" smtClean="0"/>
              <a:t>especially interest rates…</a:t>
            </a:r>
            <a:endParaRPr lang="en-US" sz="3600" dirty="0"/>
          </a:p>
        </p:txBody>
      </p:sp>
      <p:sp>
        <p:nvSpPr>
          <p:cNvPr id="11" name="Oval 10"/>
          <p:cNvSpPr/>
          <p:nvPr/>
        </p:nvSpPr>
        <p:spPr>
          <a:xfrm>
            <a:off x="5181600" y="914400"/>
            <a:ext cx="2286000" cy="2286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p:cNvSpPr/>
          <p:nvPr/>
        </p:nvSpPr>
        <p:spPr>
          <a:xfrm>
            <a:off x="5638800" y="4191000"/>
            <a:ext cx="1828800" cy="2286000"/>
          </a:xfrm>
          <a:prstGeom prst="ellipse">
            <a:avLst/>
          </a:prstGeom>
          <a:no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0" name="Straight Connector 9"/>
          <p:cNvCxnSpPr/>
          <p:nvPr/>
        </p:nvCxnSpPr>
        <p:spPr>
          <a:xfrm rot="5400000">
            <a:off x="4536488" y="3464512"/>
            <a:ext cx="2667000" cy="5176"/>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a:xfrm>
            <a:off x="6705600" y="6553200"/>
            <a:ext cx="2133600" cy="365125"/>
          </a:xfrm>
        </p:spPr>
        <p:txBody>
          <a:bodyPr/>
          <a:lstStyle/>
          <a:p>
            <a:pPr>
              <a:defRPr/>
            </a:pPr>
            <a:fld id="{9F2C4A48-21D3-4F22-997C-6546ADC99E22}" type="slidenum">
              <a:rPr lang="en-US" smtClean="0"/>
              <a:pPr>
                <a:defRPr/>
              </a:pPr>
              <a:t>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1143000"/>
          </a:xfrm>
        </p:spPr>
        <p:txBody>
          <a:bodyPr/>
          <a:lstStyle/>
          <a:p>
            <a:pPr>
              <a:lnSpc>
                <a:spcPct val="90000"/>
              </a:lnSpc>
            </a:pPr>
            <a:r>
              <a:rPr lang="en-US" sz="3200" dirty="0" smtClean="0"/>
              <a:t>A new aspect of the 2008/09 crisis was the collapse of mortgage-backed securities in the U.S.</a:t>
            </a:r>
            <a:endParaRPr lang="en-US" sz="3200" dirty="0"/>
          </a:p>
        </p:txBody>
      </p:sp>
      <p:pic>
        <p:nvPicPr>
          <p:cNvPr id="5122" name="Picture 2"/>
          <p:cNvPicPr>
            <a:picLocks noChangeAspect="1" noChangeArrowheads="1"/>
          </p:cNvPicPr>
          <p:nvPr/>
        </p:nvPicPr>
        <p:blipFill>
          <a:blip r:embed="rId3" cstate="print"/>
          <a:srcRect/>
          <a:stretch>
            <a:fillRect/>
          </a:stretch>
        </p:blipFill>
        <p:spPr bwMode="auto">
          <a:xfrm>
            <a:off x="914400" y="1447800"/>
            <a:ext cx="7267575" cy="4925466"/>
          </a:xfrm>
          <a:prstGeom prst="rect">
            <a:avLst/>
          </a:prstGeom>
          <a:noFill/>
          <a:ln w="9525">
            <a:noFill/>
            <a:miter lim="800000"/>
            <a:headEnd/>
            <a:tailEnd/>
          </a:ln>
          <a:effectLst/>
        </p:spPr>
      </p:pic>
      <p:cxnSp>
        <p:nvCxnSpPr>
          <p:cNvPr id="5" name="Straight Connector 4"/>
          <p:cNvCxnSpPr/>
          <p:nvPr/>
        </p:nvCxnSpPr>
        <p:spPr>
          <a:xfrm rot="5400000">
            <a:off x="5600700" y="4762500"/>
            <a:ext cx="304800" cy="228600"/>
          </a:xfrm>
          <a:prstGeom prst="line">
            <a:avLst/>
          </a:prstGeom>
          <a:ln w="254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flipH="1" flipV="1">
            <a:off x="5638800" y="3581400"/>
            <a:ext cx="228600" cy="22860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562600" y="4419600"/>
            <a:ext cx="1219200" cy="307777"/>
          </a:xfrm>
          <a:prstGeom prst="rect">
            <a:avLst/>
          </a:prstGeom>
          <a:noFill/>
        </p:spPr>
        <p:txBody>
          <a:bodyPr wrap="square" rtlCol="0">
            <a:spAutoFit/>
          </a:bodyPr>
          <a:lstStyle/>
          <a:p>
            <a:pPr algn="r"/>
            <a:r>
              <a:rPr lang="en-US" sz="1400" b="1" dirty="0" smtClean="0">
                <a:solidFill>
                  <a:srgbClr val="0070C0"/>
                </a:solidFill>
              </a:rPr>
              <a:t>Commercial</a:t>
            </a:r>
            <a:endParaRPr lang="en-US" sz="1400" b="1" dirty="0">
              <a:solidFill>
                <a:srgbClr val="0070C0"/>
              </a:solidFill>
            </a:endParaRPr>
          </a:p>
        </p:txBody>
      </p:sp>
      <p:sp>
        <p:nvSpPr>
          <p:cNvPr id="8" name="TextBox 7"/>
          <p:cNvSpPr txBox="1"/>
          <p:nvPr/>
        </p:nvSpPr>
        <p:spPr>
          <a:xfrm>
            <a:off x="5638800" y="3276600"/>
            <a:ext cx="1600200" cy="307777"/>
          </a:xfrm>
          <a:prstGeom prst="rect">
            <a:avLst/>
          </a:prstGeom>
          <a:noFill/>
        </p:spPr>
        <p:txBody>
          <a:bodyPr wrap="square" rtlCol="0">
            <a:spAutoFit/>
          </a:bodyPr>
          <a:lstStyle/>
          <a:p>
            <a:r>
              <a:rPr lang="en-US" sz="1400" b="1" dirty="0" smtClean="0">
                <a:solidFill>
                  <a:schemeClr val="bg1">
                    <a:lumMod val="50000"/>
                  </a:schemeClr>
                </a:solidFill>
              </a:rPr>
              <a:t>Residential</a:t>
            </a:r>
            <a:endParaRPr lang="en-US" sz="1400" b="1" dirty="0">
              <a:solidFill>
                <a:schemeClr val="bg1">
                  <a:lumMod val="50000"/>
                </a:schemeClr>
              </a:solidFill>
            </a:endParaRPr>
          </a:p>
        </p:txBody>
      </p:sp>
      <p:sp>
        <p:nvSpPr>
          <p:cNvPr id="14" name="TextBox 13"/>
          <p:cNvSpPr txBox="1"/>
          <p:nvPr/>
        </p:nvSpPr>
        <p:spPr>
          <a:xfrm>
            <a:off x="304800" y="6211669"/>
            <a:ext cx="5594673" cy="584775"/>
          </a:xfrm>
          <a:prstGeom prst="rect">
            <a:avLst/>
          </a:prstGeom>
          <a:noFill/>
        </p:spPr>
        <p:txBody>
          <a:bodyPr wrap="none" rtlCol="0">
            <a:spAutoFit/>
          </a:bodyPr>
          <a:lstStyle/>
          <a:p>
            <a:r>
              <a:rPr lang="en-US" sz="1600" dirty="0" smtClean="0"/>
              <a:t>Reprinted from SIFMA (2009), Research Quarterly (August)</a:t>
            </a:r>
          </a:p>
          <a:p>
            <a:r>
              <a:rPr lang="en-US" sz="1600" dirty="0" smtClean="0"/>
              <a:t>http://www.sifma.org/research/pdf/RRVol4-8.pdf</a:t>
            </a:r>
            <a:endParaRPr lang="en-US" sz="1600" dirty="0"/>
          </a:p>
        </p:txBody>
      </p:sp>
      <p:sp>
        <p:nvSpPr>
          <p:cNvPr id="15" name="Oval 14"/>
          <p:cNvSpPr/>
          <p:nvPr/>
        </p:nvSpPr>
        <p:spPr>
          <a:xfrm>
            <a:off x="4876800" y="2514600"/>
            <a:ext cx="2133600" cy="35814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Slide Number Placeholder 2"/>
          <p:cNvSpPr>
            <a:spLocks noGrp="1"/>
          </p:cNvSpPr>
          <p:nvPr>
            <p:ph type="sldNum" sz="quarter" idx="12"/>
          </p:nvPr>
        </p:nvSpPr>
        <p:spPr/>
        <p:txBody>
          <a:bodyPr/>
          <a:lstStyle/>
          <a:p>
            <a:pPr>
              <a:defRPr/>
            </a:pPr>
            <a:fld id="{9F2C4A48-21D3-4F22-997C-6546ADC99E22}" type="slidenum">
              <a:rPr lang="en-US" smtClean="0"/>
              <a:pPr>
                <a:defRPr/>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pPr>
              <a:lnSpc>
                <a:spcPct val="80000"/>
              </a:lnSpc>
            </a:pPr>
            <a:r>
              <a:rPr lang="en-US" sz="3600" dirty="0" smtClean="0"/>
              <a:t>…</a:t>
            </a:r>
            <a:r>
              <a:rPr lang="en-US" sz="3600" smtClean="0"/>
              <a:t>and the collapse </a:t>
            </a:r>
            <a:r>
              <a:rPr lang="en-US" sz="3600" dirty="0" smtClean="0"/>
              <a:t>of a </a:t>
            </a:r>
            <a:r>
              <a:rPr lang="en-US" sz="3600" smtClean="0"/>
              <a:t>large </a:t>
            </a:r>
            <a:br>
              <a:rPr lang="en-US" sz="3600" smtClean="0"/>
            </a:br>
            <a:r>
              <a:rPr lang="en-US" sz="3600" smtClean="0"/>
              <a:t>“</a:t>
            </a:r>
            <a:r>
              <a:rPr lang="en-US" sz="3600" dirty="0" smtClean="0"/>
              <a:t>shadow banking” sector on other assets</a:t>
            </a:r>
            <a:endParaRPr lang="en-US" sz="3600" dirty="0"/>
          </a:p>
        </p:txBody>
      </p:sp>
      <p:pic>
        <p:nvPicPr>
          <p:cNvPr id="6146" name="Picture 2"/>
          <p:cNvPicPr>
            <a:picLocks noChangeAspect="1" noChangeArrowheads="1"/>
          </p:cNvPicPr>
          <p:nvPr/>
        </p:nvPicPr>
        <p:blipFill>
          <a:blip r:embed="rId3" cstate="print"/>
          <a:srcRect/>
          <a:stretch>
            <a:fillRect/>
          </a:stretch>
        </p:blipFill>
        <p:spPr bwMode="auto">
          <a:xfrm>
            <a:off x="381000" y="1379315"/>
            <a:ext cx="8077200" cy="5293937"/>
          </a:xfrm>
          <a:prstGeom prst="rect">
            <a:avLst/>
          </a:prstGeom>
          <a:noFill/>
          <a:ln w="9525">
            <a:noFill/>
            <a:miter lim="800000"/>
            <a:headEnd/>
            <a:tailEnd/>
          </a:ln>
          <a:effectLst/>
        </p:spPr>
      </p:pic>
      <p:pic>
        <p:nvPicPr>
          <p:cNvPr id="6148" name="Picture 4"/>
          <p:cNvPicPr>
            <a:picLocks noChangeAspect="1" noChangeArrowheads="1"/>
          </p:cNvPicPr>
          <p:nvPr/>
        </p:nvPicPr>
        <p:blipFill>
          <a:blip r:embed="rId4" cstate="print"/>
          <a:srcRect r="21025" b="5700"/>
          <a:stretch>
            <a:fillRect/>
          </a:stretch>
        </p:blipFill>
        <p:spPr bwMode="auto">
          <a:xfrm>
            <a:off x="5506063" y="1600200"/>
            <a:ext cx="3637937" cy="3048000"/>
          </a:xfrm>
          <a:prstGeom prst="rect">
            <a:avLst/>
          </a:prstGeom>
          <a:noFill/>
          <a:ln w="9525">
            <a:noFill/>
            <a:miter lim="800000"/>
            <a:headEnd/>
            <a:tailEnd/>
          </a:ln>
          <a:effectLst/>
        </p:spPr>
      </p:pic>
      <p:sp>
        <p:nvSpPr>
          <p:cNvPr id="7" name="Oval 6"/>
          <p:cNvSpPr/>
          <p:nvPr/>
        </p:nvSpPr>
        <p:spPr>
          <a:xfrm>
            <a:off x="4876800" y="2743200"/>
            <a:ext cx="1524000" cy="33528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Box 7"/>
          <p:cNvSpPr txBox="1"/>
          <p:nvPr/>
        </p:nvSpPr>
        <p:spPr>
          <a:xfrm>
            <a:off x="304800" y="6273225"/>
            <a:ext cx="5594673" cy="584775"/>
          </a:xfrm>
          <a:prstGeom prst="rect">
            <a:avLst/>
          </a:prstGeom>
          <a:noFill/>
        </p:spPr>
        <p:txBody>
          <a:bodyPr wrap="none" rtlCol="0">
            <a:spAutoFit/>
          </a:bodyPr>
          <a:lstStyle/>
          <a:p>
            <a:r>
              <a:rPr lang="en-US" sz="1600" dirty="0" smtClean="0"/>
              <a:t>Reprinted from SIFMA (2009), Research Quarterly (August)</a:t>
            </a:r>
          </a:p>
          <a:p>
            <a:r>
              <a:rPr lang="en-US" sz="1600" dirty="0" smtClean="0"/>
              <a:t>http://www.sifma.org/research/pdf/RRVol4-8.pdf</a:t>
            </a:r>
            <a:endParaRPr lang="en-US" sz="1600" dirty="0"/>
          </a:p>
        </p:txBody>
      </p:sp>
      <p:sp>
        <p:nvSpPr>
          <p:cNvPr id="3" name="Slide Number Placeholder 2"/>
          <p:cNvSpPr>
            <a:spLocks noGrp="1"/>
          </p:cNvSpPr>
          <p:nvPr>
            <p:ph type="sldNum" sz="quarter" idx="12"/>
          </p:nvPr>
        </p:nvSpPr>
        <p:spPr/>
        <p:txBody>
          <a:bodyPr/>
          <a:lstStyle/>
          <a:p>
            <a:pPr>
              <a:defRPr/>
            </a:pPr>
            <a:fld id="{9F2C4A48-21D3-4F22-997C-6546ADC99E22}" type="slidenum">
              <a:rPr lang="en-US" smtClean="0"/>
              <a:pPr>
                <a:defRPr/>
              </a:pPr>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cstate="print"/>
          <a:srcRect/>
          <a:stretch>
            <a:fillRect/>
          </a:stretch>
        </p:blipFill>
        <p:spPr bwMode="auto">
          <a:xfrm>
            <a:off x="304800" y="914400"/>
            <a:ext cx="8251825" cy="5387975"/>
          </a:xfrm>
          <a:prstGeom prst="rect">
            <a:avLst/>
          </a:prstGeom>
          <a:noFill/>
          <a:ln w="9525">
            <a:noFill/>
            <a:miter lim="800000"/>
            <a:headEnd/>
            <a:tailEnd/>
          </a:ln>
          <a:effectLst/>
        </p:spPr>
      </p:pic>
      <p:sp>
        <p:nvSpPr>
          <p:cNvPr id="2" name="Title 1"/>
          <p:cNvSpPr>
            <a:spLocks noGrp="1"/>
          </p:cNvSpPr>
          <p:nvPr>
            <p:ph type="title"/>
          </p:nvPr>
        </p:nvSpPr>
        <p:spPr>
          <a:xfrm>
            <a:off x="457200" y="152400"/>
            <a:ext cx="8229600" cy="1143000"/>
          </a:xfrm>
        </p:spPr>
        <p:txBody>
          <a:bodyPr/>
          <a:lstStyle/>
          <a:p>
            <a:pPr>
              <a:lnSpc>
                <a:spcPct val="80000"/>
              </a:lnSpc>
            </a:pPr>
            <a:r>
              <a:rPr lang="en-US" sz="4000" dirty="0" smtClean="0"/>
              <a:t>…which made all financial transactions unusually risky</a:t>
            </a:r>
            <a:endParaRPr lang="en-US" sz="4000" dirty="0"/>
          </a:p>
        </p:txBody>
      </p:sp>
      <p:sp>
        <p:nvSpPr>
          <p:cNvPr id="5" name="TextBox 4"/>
          <p:cNvSpPr txBox="1"/>
          <p:nvPr/>
        </p:nvSpPr>
        <p:spPr>
          <a:xfrm>
            <a:off x="838200" y="6211669"/>
            <a:ext cx="8077200" cy="646331"/>
          </a:xfrm>
          <a:prstGeom prst="rect">
            <a:avLst/>
          </a:prstGeom>
          <a:noFill/>
        </p:spPr>
        <p:txBody>
          <a:bodyPr wrap="square" rtlCol="0">
            <a:spAutoFit/>
          </a:bodyPr>
          <a:lstStyle/>
          <a:p>
            <a:r>
              <a:rPr lang="en-US" dirty="0" smtClean="0"/>
              <a:t>Source:  Federal Reserve Bank of St. Louis,  2009.  (http://research.stlouisfed.org/publications/es/09/ES0924.pdf)</a:t>
            </a:r>
            <a:endParaRPr lang="en-US" dirty="0"/>
          </a:p>
        </p:txBody>
      </p:sp>
      <p:sp>
        <p:nvSpPr>
          <p:cNvPr id="6" name="Rectangle 5"/>
          <p:cNvSpPr/>
          <p:nvPr/>
        </p:nvSpPr>
        <p:spPr>
          <a:xfrm>
            <a:off x="1066800" y="3886200"/>
            <a:ext cx="2514600" cy="923330"/>
          </a:xfrm>
          <a:prstGeom prst="rect">
            <a:avLst/>
          </a:prstGeom>
        </p:spPr>
        <p:txBody>
          <a:bodyPr wrap="square">
            <a:spAutoFit/>
          </a:bodyPr>
          <a:lstStyle/>
          <a:p>
            <a:r>
              <a:rPr lang="en-US" b="1" dirty="0" smtClean="0">
                <a:solidFill>
                  <a:srgbClr val="009999"/>
                </a:solidFill>
              </a:rPr>
              <a:t>Perceived bankruptcy risk </a:t>
            </a:r>
          </a:p>
          <a:p>
            <a:r>
              <a:rPr lang="en-US" b="1" dirty="0" smtClean="0">
                <a:solidFill>
                  <a:srgbClr val="009999"/>
                </a:solidFill>
              </a:rPr>
              <a:t>for U.S. companies</a:t>
            </a:r>
            <a:endParaRPr lang="en-US" dirty="0">
              <a:solidFill>
                <a:srgbClr val="009999"/>
              </a:solidFill>
            </a:endParaRPr>
          </a:p>
        </p:txBody>
      </p:sp>
      <p:sp>
        <p:nvSpPr>
          <p:cNvPr id="9" name="Rectangle 8"/>
          <p:cNvSpPr/>
          <p:nvPr/>
        </p:nvSpPr>
        <p:spPr>
          <a:xfrm>
            <a:off x="4419600" y="1905000"/>
            <a:ext cx="1981200" cy="923330"/>
          </a:xfrm>
          <a:prstGeom prst="rect">
            <a:avLst/>
          </a:prstGeom>
        </p:spPr>
        <p:txBody>
          <a:bodyPr wrap="square">
            <a:spAutoFit/>
          </a:bodyPr>
          <a:lstStyle/>
          <a:p>
            <a:r>
              <a:rPr lang="en-US" b="1" dirty="0" smtClean="0">
                <a:solidFill>
                  <a:schemeClr val="accent5">
                    <a:lumMod val="75000"/>
                  </a:schemeClr>
                </a:solidFill>
              </a:rPr>
              <a:t>Perceived bankruptcy risk for banks</a:t>
            </a:r>
            <a:endParaRPr lang="en-US" dirty="0">
              <a:solidFill>
                <a:schemeClr val="accent5">
                  <a:lumMod val="75000"/>
                </a:schemeClr>
              </a:solidFill>
            </a:endParaRPr>
          </a:p>
        </p:txBody>
      </p:sp>
      <p:cxnSp>
        <p:nvCxnSpPr>
          <p:cNvPr id="10" name="Straight Connector 9"/>
          <p:cNvCxnSpPr/>
          <p:nvPr/>
        </p:nvCxnSpPr>
        <p:spPr>
          <a:xfrm rot="10800000">
            <a:off x="3276600" y="4648200"/>
            <a:ext cx="533400" cy="457200"/>
          </a:xfrm>
          <a:prstGeom prst="line">
            <a:avLst/>
          </a:prstGeom>
          <a:ln w="25400">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flipV="1">
            <a:off x="5638800" y="2514600"/>
            <a:ext cx="1371600" cy="152400"/>
          </a:xfrm>
          <a:prstGeom prst="lin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pPr>
              <a:defRPr/>
            </a:pPr>
            <a:fld id="{9F2C4A48-21D3-4F22-997C-6546ADC99E22}" type="slidenum">
              <a:rPr lang="en-US" smtClean="0"/>
              <a:pPr>
                <a:defRPr/>
              </a:pPr>
              <a:t>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7178</TotalTime>
  <Words>1638</Words>
  <Application>Microsoft Office PowerPoint</Application>
  <PresentationFormat>On-screen Show (4:3)</PresentationFormat>
  <Paragraphs>273</Paragraphs>
  <Slides>36</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Arial Narrow</vt:lpstr>
      <vt:lpstr>Calibri</vt:lpstr>
      <vt:lpstr>Times New Roman</vt:lpstr>
      <vt:lpstr>Office Theme</vt:lpstr>
      <vt:lpstr>Some context for the semester ahead: The world food and financial crisis of 2007-09</vt:lpstr>
      <vt:lpstr>The 2007-09 crises, in one picture</vt:lpstr>
      <vt:lpstr>Let’s start with the  economy as a whole</vt:lpstr>
      <vt:lpstr>The global economy is now relatively synchronized</vt:lpstr>
      <vt:lpstr>PowerPoint Presentation</vt:lpstr>
      <vt:lpstr>In the U.S., consumption  and employment DRIVE policy choices, especially interest rates…</vt:lpstr>
      <vt:lpstr>A new aspect of the 2008/09 crisis was the collapse of mortgage-backed securities in the U.S.</vt:lpstr>
      <vt:lpstr>…and the collapse of a large  “shadow banking” sector on other assets</vt:lpstr>
      <vt:lpstr>…which made all financial transactions unusually risky</vt:lpstr>
      <vt:lpstr>…and remember we are all connected</vt:lpstr>
      <vt:lpstr>Looking within the food price crisis</vt:lpstr>
      <vt:lpstr>A pre-history of the current crisis</vt:lpstr>
      <vt:lpstr>A pre-history of the current crisis</vt:lpstr>
      <vt:lpstr>The spike-and-valley cycles, differ somewhat among crops, but not by much.  Why?</vt:lpstr>
      <vt:lpstr>Other commodities fluctuate even more than food.  Why?</vt:lpstr>
      <vt:lpstr>PowerPoint Presentation</vt:lpstr>
      <vt:lpstr>PowerPoint Presentation</vt:lpstr>
      <vt:lpstr>PowerPoint Presentation</vt:lpstr>
      <vt:lpstr>Local crises are driven by underlying world market conditions and local “stochastic” events</vt:lpstr>
      <vt:lpstr>PowerPoint Presentation</vt:lpstr>
      <vt:lpstr>Why did food prices spike? The USDA’s summary of conventional wisdom</vt:lpstr>
      <vt:lpstr>PowerPoint Presentation</vt:lpstr>
      <vt:lpstr>PowerPoint Presentation</vt:lpstr>
      <vt:lpstr>On the demand side, food consumption is driven by population and income… </vt:lpstr>
      <vt:lpstr>…and recently by biofuels policy as well</vt:lpstr>
      <vt:lpstr>The U.S. use of corn for ethanol  has been especially fast-growing</vt:lpstr>
      <vt:lpstr>U.S. increased corn use for ethanol accounts  for 30% of world increase in all uses of all grains</vt:lpstr>
      <vt:lpstr>PowerPoint Presentation</vt:lpstr>
      <vt:lpstr>PowerPoint Presentation</vt:lpstr>
      <vt:lpstr>PowerPoint Presentation</vt:lpstr>
      <vt:lpstr>PowerPoint Presentation</vt:lpstr>
      <vt:lpstr>PowerPoint Presentation</vt:lpstr>
      <vt:lpstr>PowerPoint Presentation</vt:lpstr>
      <vt:lpstr>Aid has risen, but not  for food &amp; ag.</vt:lpstr>
      <vt:lpstr>Aid to ag. in Africa has fallen the most</vt:lpstr>
      <vt:lpstr>Whew!  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Some context for the semester ahead: The world food and financial crisis of 2007-08</dc:title>
  <dc:subject>AGEC 640</dc:subject>
  <dc:creator>Shively, Gerald E.</dc:creator>
  <cp:lastModifiedBy>Shively, Gerald E.</cp:lastModifiedBy>
  <cp:revision>327</cp:revision>
  <dcterms:created xsi:type="dcterms:W3CDTF">2008-07-03T18:32:35Z</dcterms:created>
  <dcterms:modified xsi:type="dcterms:W3CDTF">2018-08-23T15:15:27Z</dcterms:modified>
</cp:coreProperties>
</file>