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336" r:id="rId2"/>
    <p:sldId id="364" r:id="rId3"/>
    <p:sldId id="338" r:id="rId4"/>
    <p:sldId id="339" r:id="rId5"/>
    <p:sldId id="340" r:id="rId6"/>
    <p:sldId id="341" r:id="rId7"/>
    <p:sldId id="342" r:id="rId8"/>
    <p:sldId id="343" r:id="rId9"/>
    <p:sldId id="344" r:id="rId10"/>
    <p:sldId id="345" r:id="rId11"/>
    <p:sldId id="346" r:id="rId12"/>
    <p:sldId id="347" r:id="rId13"/>
    <p:sldId id="348" r:id="rId14"/>
    <p:sldId id="349" r:id="rId15"/>
    <p:sldId id="350" r:id="rId16"/>
    <p:sldId id="351" r:id="rId17"/>
    <p:sldId id="352" r:id="rId18"/>
    <p:sldId id="353" r:id="rId19"/>
    <p:sldId id="354" r:id="rId20"/>
    <p:sldId id="355" r:id="rId21"/>
    <p:sldId id="356" r:id="rId22"/>
    <p:sldId id="357" r:id="rId23"/>
    <p:sldId id="358" r:id="rId24"/>
    <p:sldId id="359" r:id="rId25"/>
    <p:sldId id="360" r:id="rId26"/>
    <p:sldId id="365" r:id="rId27"/>
    <p:sldId id="366" r:id="rId28"/>
    <p:sldId id="361" r:id="rId29"/>
    <p:sldId id="362" r:id="rId30"/>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00"/>
    <a:srgbClr val="0000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226" autoAdjust="0"/>
    <p:restoredTop sz="99834" autoAdjust="0"/>
  </p:normalViewPr>
  <p:slideViewPr>
    <p:cSldViewPr>
      <p:cViewPr varScale="1">
        <p:scale>
          <a:sx n="113" d="100"/>
          <a:sy n="113" d="100"/>
        </p:scale>
        <p:origin x="108" y="2670"/>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3126" y="-7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487680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i="1" dirty="0">
                <a:latin typeface="Arial" charset="0"/>
                <a:cs typeface="+mn-cs"/>
              </a:defRPr>
            </a:lvl1pPr>
          </a:lstStyle>
          <a:p>
            <a:pPr>
              <a:defRPr/>
            </a:pPr>
            <a:r>
              <a:rPr lang="en-US"/>
              <a:t>AGEC 640:  Ag. Development and </a:t>
            </a:r>
            <a:r>
              <a:rPr lang="en-US" smtClean="0"/>
              <a:t>Policy</a:t>
            </a:r>
            <a:endParaRPr lang="en-US"/>
          </a:p>
        </p:txBody>
      </p:sp>
      <p:sp>
        <p:nvSpPr>
          <p:cNvPr id="134147" name="Rectangle 3"/>
          <p:cNvSpPr>
            <a:spLocks noGrp="1" noChangeArrowheads="1"/>
          </p:cNvSpPr>
          <p:nvPr>
            <p:ph type="dt" sz="quarter"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i="1" dirty="0" smtClean="0">
                <a:latin typeface="Arial" charset="0"/>
                <a:cs typeface="+mn-cs"/>
              </a:defRPr>
            </a:lvl1pPr>
          </a:lstStyle>
          <a:p>
            <a:pPr>
              <a:defRPr/>
            </a:pPr>
            <a:r>
              <a:rPr lang="en-US" dirty="0"/>
              <a:t>Fall </a:t>
            </a:r>
            <a:r>
              <a:rPr lang="en-US" dirty="0" smtClean="0"/>
              <a:t>2010</a:t>
            </a:r>
            <a:endParaRPr lang="en-US" dirty="0"/>
          </a:p>
        </p:txBody>
      </p:sp>
      <p:sp>
        <p:nvSpPr>
          <p:cNvPr id="134149" name="Rectangle 5"/>
          <p:cNvSpPr>
            <a:spLocks noGrp="1" noChangeArrowheads="1"/>
          </p:cNvSpPr>
          <p:nvPr>
            <p:ph type="sldNum" sz="quarter" idx="3"/>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i="1">
                <a:latin typeface="Arial" charset="0"/>
                <a:cs typeface="+mn-cs"/>
              </a:defRPr>
            </a:lvl1pPr>
          </a:lstStyle>
          <a:p>
            <a:pPr>
              <a:defRPr/>
            </a:pPr>
            <a:r>
              <a:rPr lang="en-US"/>
              <a:t>Page </a:t>
            </a:r>
            <a:fld id="{673892E3-A5C2-4E99-BEE1-2D42E3D76157}" type="slidenum">
              <a:rPr lang="en-US"/>
              <a:pPr>
                <a:defRPr/>
              </a:pPr>
              <a:t>‹#›</a:t>
            </a:fld>
            <a:endParaRPr lang="en-US"/>
          </a:p>
        </p:txBody>
      </p:sp>
    </p:spTree>
    <p:extLst>
      <p:ext uri="{BB962C8B-B14F-4D97-AF65-F5344CB8AC3E}">
        <p14:creationId xmlns:p14="http://schemas.microsoft.com/office/powerpoint/2010/main" val="1034841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atin typeface="Arial" charset="0"/>
                <a:cs typeface="+mn-cs"/>
              </a:defRPr>
            </a:lvl1pPr>
          </a:lstStyle>
          <a:p>
            <a:pPr>
              <a:defRPr/>
            </a:pPr>
            <a:endParaRPr lang="en-US"/>
          </a:p>
        </p:txBody>
      </p:sp>
      <p:sp>
        <p:nvSpPr>
          <p:cNvPr id="4099"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atin typeface="Arial" charset="0"/>
                <a:cs typeface="+mn-cs"/>
              </a:defRPr>
            </a:lvl1pPr>
          </a:lstStyle>
          <a:p>
            <a:pPr>
              <a:defRPr/>
            </a:pPr>
            <a:r>
              <a:rPr lang="en-US"/>
              <a:t>October 5, 2004</a:t>
            </a:r>
          </a:p>
        </p:txBody>
      </p:sp>
      <p:sp>
        <p:nvSpPr>
          <p:cNvPr id="6758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atin typeface="Arial"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atin typeface="Arial" charset="0"/>
                <a:cs typeface="+mn-cs"/>
              </a:defRPr>
            </a:lvl1pPr>
          </a:lstStyle>
          <a:p>
            <a:pPr>
              <a:defRPr/>
            </a:pPr>
            <a:fld id="{3F432F26-357C-464E-A6DB-4D4E02452866}" type="slidenum">
              <a:rPr lang="en-US"/>
              <a:pPr>
                <a:defRPr/>
              </a:pPr>
              <a:t>‹#›</a:t>
            </a:fld>
            <a:endParaRPr lang="en-US"/>
          </a:p>
        </p:txBody>
      </p:sp>
    </p:spTree>
    <p:extLst>
      <p:ext uri="{BB962C8B-B14F-4D97-AF65-F5344CB8AC3E}">
        <p14:creationId xmlns:p14="http://schemas.microsoft.com/office/powerpoint/2010/main" val="3910764780"/>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a:spLocks noGrp="1" noChangeArrowheads="1"/>
          </p:cNvSpPr>
          <p:nvPr>
            <p:ph type="dt" sz="quarter" idx="1"/>
          </p:nvPr>
        </p:nvSpPr>
        <p:spPr>
          <a:noFill/>
        </p:spPr>
        <p:txBody>
          <a:bodyPr/>
          <a:lstStyle/>
          <a:p>
            <a:r>
              <a:rPr lang="en-US" smtClean="0"/>
              <a:t>October 5, 2004</a:t>
            </a:r>
          </a:p>
        </p:txBody>
      </p:sp>
      <p:sp>
        <p:nvSpPr>
          <p:cNvPr id="68611" name="Rectangle 7"/>
          <p:cNvSpPr>
            <a:spLocks noGrp="1" noChangeArrowheads="1"/>
          </p:cNvSpPr>
          <p:nvPr>
            <p:ph type="sldNum" sz="quarter" idx="5"/>
          </p:nvPr>
        </p:nvSpPr>
        <p:spPr>
          <a:noFill/>
        </p:spPr>
        <p:txBody>
          <a:bodyPr/>
          <a:lstStyle/>
          <a:p>
            <a:fld id="{B9C992FC-BC30-4A45-9EE9-52CB3D0CF15A}" type="slidenum">
              <a:rPr lang="en-US" smtClean="0"/>
              <a:pPr/>
              <a:t>1</a:t>
            </a:fld>
            <a:endParaRPr lang="en-US" smtClean="0"/>
          </a:p>
        </p:txBody>
      </p:sp>
      <p:sp>
        <p:nvSpPr>
          <p:cNvPr id="68612" name="Rectangle 2"/>
          <p:cNvSpPr>
            <a:spLocks noGrp="1" noRot="1" noChangeAspect="1" noChangeArrowheads="1" noTextEdit="1"/>
          </p:cNvSpPr>
          <p:nvPr>
            <p:ph type="sldImg"/>
          </p:nvPr>
        </p:nvSpPr>
        <p:spPr>
          <a:ln/>
        </p:spPr>
      </p:sp>
      <p:sp>
        <p:nvSpPr>
          <p:cNvPr id="68613" name="Rectangle 3"/>
          <p:cNvSpPr>
            <a:spLocks noGrp="1" noChangeArrowheads="1"/>
          </p:cNvSpPr>
          <p:nvPr>
            <p:ph type="body" idx="1"/>
          </p:nvPr>
        </p:nvSpPr>
        <p:spPr>
          <a:xfrm>
            <a:off x="975360" y="4560570"/>
            <a:ext cx="5364480" cy="4320540"/>
          </a:xfrm>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dirty="0" smtClean="0">
                <a:latin typeface="+mn-lt"/>
              </a:rPr>
              <a:t>Poor households seem to use less fertilizer when the price of fertilizer is high relative to that of maize. This might indicate that non-use of fertilizer reflects cash constraints. For households that are net buyers of maize, there is perhaps competition for cash between immediate consumption and purchases of fertilizer. For households producing improved maize, result suggests complementarities between improved maize varieties and fertilizer. </a:t>
            </a:r>
            <a:endParaRPr lang="en-US" dirty="0"/>
          </a:p>
        </p:txBody>
      </p:sp>
      <p:sp>
        <p:nvSpPr>
          <p:cNvPr id="4" name="Slide Number Placeholder 3"/>
          <p:cNvSpPr>
            <a:spLocks noGrp="1"/>
          </p:cNvSpPr>
          <p:nvPr>
            <p:ph type="sldNum" sz="quarter" idx="10"/>
          </p:nvPr>
        </p:nvSpPr>
        <p:spPr/>
        <p:txBody>
          <a:bodyPr/>
          <a:lstStyle/>
          <a:p>
            <a:fld id="{E592C548-B85F-4B80-A2F4-A5B2BF9F2FAD}" type="slidenum">
              <a:rPr lang="en-US" smtClean="0"/>
              <a:pPr/>
              <a:t>18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596 kg/acre: improved maize with coupons</a:t>
            </a:r>
          </a:p>
          <a:p>
            <a:r>
              <a:rPr lang="en-US" dirty="0" smtClean="0"/>
              <a:t>424kg/acre: traditional maize without coupons</a:t>
            </a:r>
          </a:p>
          <a:p>
            <a:endParaRPr lang="en-US" dirty="0"/>
          </a:p>
        </p:txBody>
      </p:sp>
      <p:sp>
        <p:nvSpPr>
          <p:cNvPr id="4" name="Slide Number Placeholder 3"/>
          <p:cNvSpPr>
            <a:spLocks noGrp="1"/>
          </p:cNvSpPr>
          <p:nvPr>
            <p:ph type="sldNum" sz="quarter" idx="10"/>
          </p:nvPr>
        </p:nvSpPr>
        <p:spPr/>
        <p:txBody>
          <a:bodyPr/>
          <a:lstStyle/>
          <a:p>
            <a:fld id="{E592C548-B85F-4B80-A2F4-A5B2BF9F2FAD}" type="slidenum">
              <a:rPr lang="en-US" smtClean="0"/>
              <a:pPr/>
              <a:t>19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dirty="0" smtClean="0">
                <a:latin typeface="+mn-lt"/>
              </a:rPr>
              <a:t>The F-statistic for the test of the hypothesis that all variables in the equations are jointly zero is 40.99. At the 95% confidence level, we can reject the hypothesis of joint insignificance of the explanatory variables. The likelihood ratio (LR) statistic for a test of symmetry of cross-price effects is 12.83, which is not significant at the 95% level. We therefore fail to reject the null hypothesis of symmetry.</a:t>
            </a:r>
            <a:endParaRPr lang="en-US" dirty="0"/>
          </a:p>
        </p:txBody>
      </p:sp>
      <p:sp>
        <p:nvSpPr>
          <p:cNvPr id="4" name="Slide Number Placeholder 3"/>
          <p:cNvSpPr>
            <a:spLocks noGrp="1"/>
          </p:cNvSpPr>
          <p:nvPr>
            <p:ph type="sldNum" sz="quarter" idx="10"/>
          </p:nvPr>
        </p:nvSpPr>
        <p:spPr/>
        <p:txBody>
          <a:bodyPr/>
          <a:lstStyle/>
          <a:p>
            <a:fld id="{E592C548-B85F-4B80-A2F4-A5B2BF9F2FAD}" type="slidenum">
              <a:rPr lang="en-US" smtClean="0"/>
              <a:pPr/>
              <a:t>21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92C548-B85F-4B80-A2F4-A5B2BF9F2FAD}" type="slidenum">
              <a:rPr lang="en-US" smtClean="0"/>
              <a:pPr/>
              <a:t>22</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92C548-B85F-4B80-A2F4-A5B2BF9F2FAD}" type="slidenum">
              <a:rPr lang="en-US" smtClean="0"/>
              <a:pPr/>
              <a:t>23</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Tobacco has a dual effect on forests: the demand for land and the derived demand for trees for either curing tobacco or constructing tobacco drying sheds.</a:t>
            </a:r>
            <a:endParaRPr lang="en-US" dirty="0"/>
          </a:p>
        </p:txBody>
      </p:sp>
      <p:sp>
        <p:nvSpPr>
          <p:cNvPr id="4" name="Slide Number Placeholder 3"/>
          <p:cNvSpPr>
            <a:spLocks noGrp="1"/>
          </p:cNvSpPr>
          <p:nvPr>
            <p:ph type="sldNum" sz="quarter" idx="10"/>
          </p:nvPr>
        </p:nvSpPr>
        <p:spPr/>
        <p:txBody>
          <a:bodyPr/>
          <a:lstStyle/>
          <a:p>
            <a:fld id="{E592C548-B85F-4B80-A2F4-A5B2BF9F2FAD}" type="slidenum">
              <a:rPr lang="en-US" smtClean="0"/>
              <a:pPr/>
              <a:t>24</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dirty="0" smtClean="0">
                <a:latin typeface="+mn-lt"/>
              </a:rPr>
              <a:t>48% of the respondents classified the forests cleared as customary, 44% as private and the remaining 4% as public</a:t>
            </a:r>
          </a:p>
          <a:p>
            <a:r>
              <a:rPr lang="en-US" sz="1300" dirty="0" smtClean="0">
                <a:latin typeface="+mn-lt"/>
              </a:rPr>
              <a:t>72% of the households in the sample are net buyers of food, and therefore subsistence-driven. In the long run, higher agricultural output prices could still drive forest expansion, despite the lack of evidence in these data.</a:t>
            </a:r>
            <a:endParaRPr lang="en-US" dirty="0"/>
          </a:p>
        </p:txBody>
      </p:sp>
      <p:sp>
        <p:nvSpPr>
          <p:cNvPr id="4" name="Slide Number Placeholder 3"/>
          <p:cNvSpPr>
            <a:spLocks noGrp="1"/>
          </p:cNvSpPr>
          <p:nvPr>
            <p:ph type="sldNum" sz="quarter" idx="10"/>
          </p:nvPr>
        </p:nvSpPr>
        <p:spPr/>
        <p:txBody>
          <a:bodyPr/>
          <a:lstStyle/>
          <a:p>
            <a:fld id="{E592C548-B85F-4B80-A2F4-A5B2BF9F2FAD}" type="slidenum">
              <a:rPr lang="en-US" smtClean="0"/>
              <a:pPr/>
              <a:t>25</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dirty="0" smtClean="0">
                <a:latin typeface="+mn-lt"/>
              </a:rPr>
              <a:t>48% of the respondents classified the forests cleared as customary, 44% as private and the remaining 4% as public</a:t>
            </a:r>
          </a:p>
          <a:p>
            <a:r>
              <a:rPr lang="en-US" sz="1300" dirty="0" smtClean="0">
                <a:latin typeface="+mn-lt"/>
              </a:rPr>
              <a:t>72% of the households in the sample are net buyers of food, and therefore subsistence-driven. In the long run, higher agricultural output prices could still drive forest expansion, despite the lack of evidence in these data.</a:t>
            </a:r>
            <a:endParaRPr lang="en-US" dirty="0"/>
          </a:p>
        </p:txBody>
      </p:sp>
      <p:sp>
        <p:nvSpPr>
          <p:cNvPr id="4" name="Slide Number Placeholder 3"/>
          <p:cNvSpPr>
            <a:spLocks noGrp="1"/>
          </p:cNvSpPr>
          <p:nvPr>
            <p:ph type="sldNum" sz="quarter" idx="10"/>
          </p:nvPr>
        </p:nvSpPr>
        <p:spPr/>
        <p:txBody>
          <a:bodyPr/>
          <a:lstStyle/>
          <a:p>
            <a:fld id="{E592C548-B85F-4B80-A2F4-A5B2BF9F2FAD}" type="slidenum">
              <a:rPr lang="en-US" smtClean="0"/>
              <a:pPr/>
              <a:t>26</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dirty="0" smtClean="0">
                <a:latin typeface="+mn-lt"/>
              </a:rPr>
              <a:t>48% of the respondents classified the forests cleared as customary, 44% as private and the remaining 4% as public</a:t>
            </a:r>
          </a:p>
          <a:p>
            <a:r>
              <a:rPr lang="en-US" sz="1300" dirty="0" smtClean="0">
                <a:latin typeface="+mn-lt"/>
              </a:rPr>
              <a:t>72% of the households in the sample are net buyers of food, and therefore subsistence-driven. In the long run, higher agricultural output prices could still drive forest expansion, despite the lack of evidence in these data.</a:t>
            </a:r>
            <a:endParaRPr lang="en-US" dirty="0"/>
          </a:p>
        </p:txBody>
      </p:sp>
      <p:sp>
        <p:nvSpPr>
          <p:cNvPr id="4" name="Slide Number Placeholder 3"/>
          <p:cNvSpPr>
            <a:spLocks noGrp="1"/>
          </p:cNvSpPr>
          <p:nvPr>
            <p:ph type="sldNum" sz="quarter" idx="10"/>
          </p:nvPr>
        </p:nvSpPr>
        <p:spPr/>
        <p:txBody>
          <a:bodyPr/>
          <a:lstStyle/>
          <a:p>
            <a:fld id="{E592C548-B85F-4B80-A2F4-A5B2BF9F2FAD}" type="slidenum">
              <a:rPr lang="en-US" smtClean="0"/>
              <a:pPr/>
              <a:t>27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Objective</a:t>
            </a:r>
            <a:r>
              <a:rPr lang="en-US" baseline="0" dirty="0" smtClean="0"/>
              <a:t> of FISP was to promote food self-sufficiency t</a:t>
            </a:r>
            <a:r>
              <a:rPr lang="en-US" dirty="0" smtClean="0"/>
              <a:t>hrough increased use of modern</a:t>
            </a:r>
            <a:r>
              <a:rPr lang="en-US" baseline="0" dirty="0" smtClean="0"/>
              <a:t> maize varieties and </a:t>
            </a:r>
            <a:r>
              <a:rPr lang="en-US" dirty="0" smtClean="0"/>
              <a:t>fertilizer.</a:t>
            </a:r>
          </a:p>
          <a:p>
            <a:r>
              <a:rPr lang="en-US" dirty="0" smtClean="0"/>
              <a:t>Program was implemented through a voucher/coupon system. Distribution: Ministry of Ag</a:t>
            </a:r>
            <a:r>
              <a:rPr lang="en-US" baseline="0" dirty="0" smtClean="0"/>
              <a:t> – </a:t>
            </a:r>
            <a:r>
              <a:rPr lang="en-US" dirty="0" smtClean="0"/>
              <a:t>local chiefs – village heads and their development committees – farmers.</a:t>
            </a:r>
            <a:r>
              <a:rPr lang="en-US" baseline="0" dirty="0" smtClean="0"/>
              <a:t> 2 fertilizer vouchers per household for maize (100kg), redeemed at MK800 (~$6 each; 1 seed voucher (free); 2 fertilizer vouchers for tobacco-producing households.</a:t>
            </a:r>
            <a:endParaRPr lang="en-US" dirty="0" smtClean="0"/>
          </a:p>
          <a:p>
            <a:r>
              <a:rPr lang="en-US" dirty="0" smtClean="0"/>
              <a:t>The program</a:t>
            </a:r>
            <a:r>
              <a:rPr lang="en-US" baseline="0" dirty="0" smtClean="0"/>
              <a:t> was to target farmers who were</a:t>
            </a:r>
            <a:r>
              <a:rPr lang="en-US" dirty="0" smtClean="0"/>
              <a:t>:</a:t>
            </a:r>
          </a:p>
          <a:p>
            <a:pPr marL="241653" indent="-241653">
              <a:buFont typeface="+mj-lt"/>
              <a:buAutoNum type="arabicPeriod"/>
            </a:pPr>
            <a:r>
              <a:rPr lang="en-US" dirty="0" smtClean="0"/>
              <a:t>Residents of their villages who owned land</a:t>
            </a:r>
          </a:p>
          <a:p>
            <a:pPr marL="241653" indent="-241653">
              <a:buFont typeface="+mj-lt"/>
              <a:buAutoNum type="arabicPeriod"/>
            </a:pPr>
            <a:r>
              <a:rPr lang="en-US" dirty="0" smtClean="0"/>
              <a:t>Vulnerable (female-headed or households</a:t>
            </a:r>
            <a:r>
              <a:rPr lang="en-US" baseline="0" dirty="0" smtClean="0"/>
              <a:t> keeping orphans)</a:t>
            </a:r>
          </a:p>
          <a:p>
            <a:endParaRPr lang="en-US" dirty="0"/>
          </a:p>
        </p:txBody>
      </p:sp>
      <p:sp>
        <p:nvSpPr>
          <p:cNvPr id="4" name="Slide Number Placeholder 3"/>
          <p:cNvSpPr>
            <a:spLocks noGrp="1"/>
          </p:cNvSpPr>
          <p:nvPr>
            <p:ph type="sldNum" sz="quarter" idx="10"/>
          </p:nvPr>
        </p:nvSpPr>
        <p:spPr/>
        <p:txBody>
          <a:bodyPr/>
          <a:lstStyle/>
          <a:p>
            <a:fld id="{E592C548-B85F-4B80-A2F4-A5B2BF9F2FAD}"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Objective</a:t>
            </a:r>
            <a:r>
              <a:rPr lang="en-US" baseline="0" dirty="0" smtClean="0"/>
              <a:t> of FISP was to promote food self-sufficiency t</a:t>
            </a:r>
            <a:r>
              <a:rPr lang="en-US" dirty="0" smtClean="0"/>
              <a:t>hrough increased use of modern</a:t>
            </a:r>
            <a:r>
              <a:rPr lang="en-US" baseline="0" dirty="0" smtClean="0"/>
              <a:t> maize varieties and </a:t>
            </a:r>
            <a:r>
              <a:rPr lang="en-US" dirty="0" smtClean="0"/>
              <a:t>fertilizer.</a:t>
            </a:r>
          </a:p>
          <a:p>
            <a:r>
              <a:rPr lang="en-US" dirty="0" smtClean="0"/>
              <a:t>Program was implemented through a voucher/coupon system. Distribution: Ministry of Ag</a:t>
            </a:r>
            <a:r>
              <a:rPr lang="en-US" baseline="0" dirty="0" smtClean="0"/>
              <a:t> – </a:t>
            </a:r>
            <a:r>
              <a:rPr lang="en-US" dirty="0" smtClean="0"/>
              <a:t>local chiefs – village heads and their development committees – farmers.</a:t>
            </a:r>
            <a:r>
              <a:rPr lang="en-US" baseline="0" dirty="0" smtClean="0"/>
              <a:t> 2 fertilizer vouchers per household for maize (100kg), redeemed at MK800 (~$6 each; 1 seed voucher (free); 2 fertilizer vouchers for tobacco-producing households.</a:t>
            </a:r>
            <a:endParaRPr lang="en-US" dirty="0" smtClean="0"/>
          </a:p>
          <a:p>
            <a:r>
              <a:rPr lang="en-US" dirty="0" smtClean="0"/>
              <a:t>The program</a:t>
            </a:r>
            <a:r>
              <a:rPr lang="en-US" baseline="0" dirty="0" smtClean="0"/>
              <a:t> was to target farmers who were</a:t>
            </a:r>
            <a:r>
              <a:rPr lang="en-US" dirty="0" smtClean="0"/>
              <a:t>:</a:t>
            </a:r>
          </a:p>
          <a:p>
            <a:pPr marL="241653" indent="-241653">
              <a:buFont typeface="+mj-lt"/>
              <a:buAutoNum type="arabicPeriod"/>
            </a:pPr>
            <a:r>
              <a:rPr lang="en-US" dirty="0" smtClean="0"/>
              <a:t>Residents of their villages who owned land</a:t>
            </a:r>
          </a:p>
          <a:p>
            <a:pPr marL="241653" indent="-241653">
              <a:buFont typeface="+mj-lt"/>
              <a:buAutoNum type="arabicPeriod"/>
            </a:pPr>
            <a:r>
              <a:rPr lang="en-US" dirty="0" smtClean="0"/>
              <a:t>Vulnerable (female-headed or households</a:t>
            </a:r>
            <a:r>
              <a:rPr lang="en-US" baseline="0" dirty="0" smtClean="0"/>
              <a:t> keeping orphans)</a:t>
            </a:r>
          </a:p>
          <a:p>
            <a:endParaRPr lang="en-US" dirty="0"/>
          </a:p>
        </p:txBody>
      </p:sp>
      <p:sp>
        <p:nvSpPr>
          <p:cNvPr id="4" name="Slide Number Placeholder 3"/>
          <p:cNvSpPr>
            <a:spLocks noGrp="1"/>
          </p:cNvSpPr>
          <p:nvPr>
            <p:ph type="sldNum" sz="quarter" idx="10"/>
          </p:nvPr>
        </p:nvSpPr>
        <p:spPr/>
        <p:txBody>
          <a:bodyPr/>
          <a:lstStyle/>
          <a:p>
            <a:fld id="{E592C548-B85F-4B80-A2F4-A5B2BF9F2FAD}"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92C548-B85F-4B80-A2F4-A5B2BF9F2FAD}"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IHS2: 21% of households in rural Malawi are female-headed).</a:t>
            </a:r>
          </a:p>
          <a:p>
            <a:r>
              <a:rPr lang="en-US" dirty="0" smtClean="0"/>
              <a:t>Asset-poverty variable constructed from PCA using ownership of durable assets and housing quality</a:t>
            </a:r>
            <a:endParaRPr lang="en-US" dirty="0"/>
          </a:p>
        </p:txBody>
      </p:sp>
      <p:sp>
        <p:nvSpPr>
          <p:cNvPr id="4" name="Slide Number Placeholder 3"/>
          <p:cNvSpPr>
            <a:spLocks noGrp="1"/>
          </p:cNvSpPr>
          <p:nvPr>
            <p:ph type="sldNum" sz="quarter" idx="10"/>
          </p:nvPr>
        </p:nvSpPr>
        <p:spPr/>
        <p:txBody>
          <a:bodyPr/>
          <a:lstStyle/>
          <a:p>
            <a:fld id="{E592C548-B85F-4B80-A2F4-A5B2BF9F2FAD}"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13% of all coupon recipients</a:t>
            </a:r>
            <a:r>
              <a:rPr lang="en-US" baseline="0" dirty="0" smtClean="0"/>
              <a:t> were female-headed</a:t>
            </a:r>
          </a:p>
          <a:p>
            <a:r>
              <a:rPr lang="en-US" baseline="0" dirty="0" smtClean="0"/>
              <a:t>These 4 categories of coupon receipt make up my dependent variable for participation</a:t>
            </a:r>
            <a:endParaRPr lang="en-US" dirty="0"/>
          </a:p>
        </p:txBody>
      </p:sp>
      <p:sp>
        <p:nvSpPr>
          <p:cNvPr id="4" name="Slide Number Placeholder 3"/>
          <p:cNvSpPr>
            <a:spLocks noGrp="1"/>
          </p:cNvSpPr>
          <p:nvPr>
            <p:ph type="sldNum" sz="quarter" idx="10"/>
          </p:nvPr>
        </p:nvSpPr>
        <p:spPr/>
        <p:txBody>
          <a:bodyPr/>
          <a:lstStyle/>
          <a:p>
            <a:fld id="{E592C548-B85F-4B80-A2F4-A5B2BF9F2FAD}"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92C548-B85F-4B80-A2F4-A5B2BF9F2FAD}"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92C548-B85F-4B80-A2F4-A5B2BF9F2FAD}"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612" eaLnBrk="1" fontAlgn="auto" hangingPunct="1">
              <a:spcBef>
                <a:spcPts val="0"/>
              </a:spcBef>
              <a:spcAft>
                <a:spcPts val="0"/>
              </a:spcAft>
              <a:defRPr/>
            </a:pPr>
            <a:r>
              <a:rPr lang="en-US" sz="1300" dirty="0" smtClean="0">
                <a:latin typeface="+mn-lt"/>
              </a:rPr>
              <a:t>As the World Bank notes, “once established, subsidies can be difficult to re-target or eliminate because they create politically significant constituencies which demand continuing payouts.”</a:t>
            </a:r>
          </a:p>
        </p:txBody>
      </p:sp>
      <p:sp>
        <p:nvSpPr>
          <p:cNvPr id="4" name="Slide Number Placeholder 3"/>
          <p:cNvSpPr>
            <a:spLocks noGrp="1"/>
          </p:cNvSpPr>
          <p:nvPr>
            <p:ph type="sldNum" sz="quarter" idx="10"/>
          </p:nvPr>
        </p:nvSpPr>
        <p:spPr/>
        <p:txBody>
          <a:bodyPr/>
          <a:lstStyle/>
          <a:p>
            <a:fld id="{E592C548-B85F-4B80-A2F4-A5B2BF9F2FAD}"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F8BCDB-76CD-4200-921E-CB523A6973C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3D7924-AF69-423C-A0CF-03F6B4A5D6F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A056D3-DF37-4206-913D-45F9D32BC3D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DC50082-96AE-49B9-93CD-2088F6C155B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439A2F2-5242-463B-9841-BF9228B9E29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6477B2-FD76-45F8-8C72-AFAE53CAC0F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8C6A4CC-6C86-4039-9373-E3AC53B5F6A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B14484C-1A7C-451E-B854-33F8E7C3FE0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FF2ABCF-31EF-47FF-848E-EEBCFDA4F18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5AC6228-A547-4FD1-A6FA-2CC2F9569EA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D56F45C-3C94-4A19-818D-8ED142EA1A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EF843EB7-FCF9-4286-8418-B05AC5A349B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600">
          <a:solidFill>
            <a:srgbClr val="FFFF00"/>
          </a:solidFill>
          <a:latin typeface="+mj-lt"/>
          <a:ea typeface="+mj-ea"/>
          <a:cs typeface="+mj-cs"/>
        </a:defRPr>
      </a:lvl1pPr>
      <a:lvl2pPr algn="ctr" rtl="0" eaLnBrk="0" fontAlgn="base" hangingPunct="0">
        <a:spcBef>
          <a:spcPct val="0"/>
        </a:spcBef>
        <a:spcAft>
          <a:spcPct val="0"/>
        </a:spcAft>
        <a:defRPr sz="3600">
          <a:solidFill>
            <a:srgbClr val="FFFF00"/>
          </a:solidFill>
          <a:latin typeface="Arial" charset="0"/>
        </a:defRPr>
      </a:lvl2pPr>
      <a:lvl3pPr algn="ctr" rtl="0" eaLnBrk="0" fontAlgn="base" hangingPunct="0">
        <a:spcBef>
          <a:spcPct val="0"/>
        </a:spcBef>
        <a:spcAft>
          <a:spcPct val="0"/>
        </a:spcAft>
        <a:defRPr sz="3600">
          <a:solidFill>
            <a:srgbClr val="FFFF00"/>
          </a:solidFill>
          <a:latin typeface="Arial" charset="0"/>
        </a:defRPr>
      </a:lvl3pPr>
      <a:lvl4pPr algn="ctr" rtl="0" eaLnBrk="0" fontAlgn="base" hangingPunct="0">
        <a:spcBef>
          <a:spcPct val="0"/>
        </a:spcBef>
        <a:spcAft>
          <a:spcPct val="0"/>
        </a:spcAft>
        <a:defRPr sz="3600">
          <a:solidFill>
            <a:srgbClr val="FFFF00"/>
          </a:solidFill>
          <a:latin typeface="Arial" charset="0"/>
        </a:defRPr>
      </a:lvl4pPr>
      <a:lvl5pPr algn="ctr" rtl="0" eaLnBrk="0" fontAlgn="base" hangingPunct="0">
        <a:spcBef>
          <a:spcPct val="0"/>
        </a:spcBef>
        <a:spcAft>
          <a:spcPct val="0"/>
        </a:spcAft>
        <a:defRPr sz="3600">
          <a:solidFill>
            <a:srgbClr val="FFFF00"/>
          </a:solidFill>
          <a:latin typeface="Arial" charset="0"/>
        </a:defRPr>
      </a:lvl5pPr>
      <a:lvl6pPr marL="457200" algn="ctr" rtl="0" fontAlgn="base">
        <a:spcBef>
          <a:spcPct val="0"/>
        </a:spcBef>
        <a:spcAft>
          <a:spcPct val="0"/>
        </a:spcAft>
        <a:defRPr sz="3600">
          <a:solidFill>
            <a:srgbClr val="FFFF00"/>
          </a:solidFill>
          <a:latin typeface="Arial" charset="0"/>
        </a:defRPr>
      </a:lvl6pPr>
      <a:lvl7pPr marL="914400" algn="ctr" rtl="0" fontAlgn="base">
        <a:spcBef>
          <a:spcPct val="0"/>
        </a:spcBef>
        <a:spcAft>
          <a:spcPct val="0"/>
        </a:spcAft>
        <a:defRPr sz="3600">
          <a:solidFill>
            <a:srgbClr val="FFFF00"/>
          </a:solidFill>
          <a:latin typeface="Arial" charset="0"/>
        </a:defRPr>
      </a:lvl7pPr>
      <a:lvl8pPr marL="1371600" algn="ctr" rtl="0" fontAlgn="base">
        <a:spcBef>
          <a:spcPct val="0"/>
        </a:spcBef>
        <a:spcAft>
          <a:spcPct val="0"/>
        </a:spcAft>
        <a:defRPr sz="3600">
          <a:solidFill>
            <a:srgbClr val="FFFF00"/>
          </a:solidFill>
          <a:latin typeface="Arial" charset="0"/>
        </a:defRPr>
      </a:lvl8pPr>
      <a:lvl9pPr marL="1828800" algn="ctr" rtl="0" fontAlgn="base">
        <a:spcBef>
          <a:spcPct val="0"/>
        </a:spcBef>
        <a:spcAft>
          <a:spcPct val="0"/>
        </a:spcAft>
        <a:defRPr sz="3600">
          <a:solidFill>
            <a:srgbClr val="FFFF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0"/>
            <a:ext cx="9144000" cy="2133600"/>
          </a:xfrm>
        </p:spPr>
        <p:txBody>
          <a:bodyPr/>
          <a:lstStyle/>
          <a:p>
            <a:pPr eaLnBrk="1" hangingPunct="1">
              <a:lnSpc>
                <a:spcPct val="90000"/>
              </a:lnSpc>
            </a:pPr>
            <a:r>
              <a:rPr lang="en-US" sz="2800" dirty="0" smtClean="0"/>
              <a:t>AGEC 640 – Ag Development &amp; Policy</a:t>
            </a:r>
            <a:br>
              <a:rPr lang="en-US" sz="2800" dirty="0" smtClean="0"/>
            </a:br>
            <a:r>
              <a:rPr lang="en-US" sz="2800" dirty="0" smtClean="0"/>
              <a:t>Measuring Impacts </a:t>
            </a:r>
            <a:r>
              <a:rPr lang="en-US" sz="2800" smtClean="0"/>
              <a:t>and </a:t>
            </a:r>
            <a:r>
              <a:rPr lang="en-US" sz="2800" smtClean="0"/>
              <a:t>Unintended </a:t>
            </a:r>
            <a:r>
              <a:rPr lang="en-US" sz="2800" dirty="0" smtClean="0"/>
              <a:t>consequences</a:t>
            </a:r>
            <a:br>
              <a:rPr lang="en-US" sz="2800" dirty="0" smtClean="0"/>
            </a:br>
            <a:r>
              <a:rPr lang="en-US" sz="2800" dirty="0" smtClean="0"/>
              <a:t>October 25, 2018</a:t>
            </a:r>
          </a:p>
        </p:txBody>
      </p:sp>
      <p:sp>
        <p:nvSpPr>
          <p:cNvPr id="6" name="TextBox 5"/>
          <p:cNvSpPr txBox="1"/>
          <p:nvPr/>
        </p:nvSpPr>
        <p:spPr>
          <a:xfrm>
            <a:off x="304800" y="2133600"/>
            <a:ext cx="8686800" cy="3477875"/>
          </a:xfrm>
          <a:prstGeom prst="rect">
            <a:avLst/>
          </a:prstGeom>
          <a:noFill/>
        </p:spPr>
        <p:txBody>
          <a:bodyPr wrap="square" rtlCol="0">
            <a:spAutoFit/>
          </a:bodyPr>
          <a:lstStyle/>
          <a:p>
            <a:r>
              <a:rPr lang="en-US" sz="2000" dirty="0" smtClean="0"/>
              <a:t>Today:  	Focus on Malawi’s subsidy program</a:t>
            </a:r>
          </a:p>
          <a:p>
            <a:endParaRPr lang="en-US" sz="2000" dirty="0" smtClean="0"/>
          </a:p>
          <a:p>
            <a:r>
              <a:rPr lang="en-US" sz="2000" dirty="0" smtClean="0"/>
              <a:t>Readings:</a:t>
            </a:r>
            <a:br>
              <a:rPr lang="en-US" sz="2000" dirty="0" smtClean="0"/>
            </a:br>
            <a:endParaRPr lang="en-US" sz="2000" dirty="0" smtClean="0"/>
          </a:p>
          <a:p>
            <a:r>
              <a:rPr lang="en-GB" sz="2000" b="1" dirty="0" smtClean="0"/>
              <a:t>	</a:t>
            </a:r>
            <a:r>
              <a:rPr lang="en-GB" sz="2000" dirty="0" smtClean="0"/>
              <a:t>Chibwana, C. et al. (2014) “Measuring the Impacts of</a:t>
            </a:r>
            <a:br>
              <a:rPr lang="en-GB" sz="2000" dirty="0" smtClean="0"/>
            </a:br>
            <a:r>
              <a:rPr lang="en-GB" sz="2000" dirty="0" smtClean="0"/>
              <a:t>	Malawi’s Farm Input Subsidy Program.” Forthcoming in</a:t>
            </a:r>
            <a:br>
              <a:rPr lang="en-GB" sz="2000" dirty="0" smtClean="0"/>
            </a:br>
            <a:r>
              <a:rPr lang="en-GB" sz="2000" dirty="0" smtClean="0"/>
              <a:t>	</a:t>
            </a:r>
            <a:r>
              <a:rPr lang="en-GB" sz="2000" i="1" dirty="0" smtClean="0"/>
              <a:t>African Journal of Agricultural and Resource Economics</a:t>
            </a:r>
            <a:r>
              <a:rPr lang="en-GB" sz="2000" dirty="0" smtClean="0"/>
              <a:t>.</a:t>
            </a:r>
          </a:p>
          <a:p>
            <a:endParaRPr lang="en-GB" sz="2000" dirty="0" smtClean="0"/>
          </a:p>
          <a:p>
            <a:r>
              <a:rPr lang="en-US" sz="2000" dirty="0" smtClean="0"/>
              <a:t>	Fisher, M. and G. Shively (2005) “Can Income Programs Reduce 	Tropical Forest	Pressure? Income Shocks and Forest Use in </a:t>
            </a:r>
            <a:br>
              <a:rPr lang="en-US" sz="2000" dirty="0" smtClean="0"/>
            </a:br>
            <a:r>
              <a:rPr lang="en-US" sz="2000" dirty="0" smtClean="0"/>
              <a:t>	Malawi.” </a:t>
            </a:r>
            <a:r>
              <a:rPr lang="en-US" sz="2000" i="1" dirty="0" smtClean="0"/>
              <a:t>World Development </a:t>
            </a:r>
            <a:r>
              <a:rPr lang="en-US" sz="2000" dirty="0" smtClean="0"/>
              <a:t>33(7): 1115–1128.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Sample statistics</a:t>
            </a:r>
            <a:endParaRPr lang="en-US" sz="3600" dirty="0"/>
          </a:p>
        </p:txBody>
      </p:sp>
      <p:graphicFrame>
        <p:nvGraphicFramePr>
          <p:cNvPr id="4" name="Content Placeholder 3"/>
          <p:cNvGraphicFramePr>
            <a:graphicFrameLocks noGrp="1"/>
          </p:cNvGraphicFramePr>
          <p:nvPr>
            <p:ph idx="1"/>
          </p:nvPr>
        </p:nvGraphicFramePr>
        <p:xfrm>
          <a:off x="381000" y="1371600"/>
          <a:ext cx="3581400" cy="274320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182880">
                <a:tc>
                  <a:txBody>
                    <a:bodyPr/>
                    <a:lstStyle/>
                    <a:p>
                      <a:pPr marL="0" marR="0">
                        <a:spcBef>
                          <a:spcPts val="0"/>
                        </a:spcBef>
                        <a:spcAft>
                          <a:spcPts val="0"/>
                        </a:spcAft>
                      </a:pPr>
                      <a:r>
                        <a:rPr lang="en-US" sz="1800" dirty="0">
                          <a:latin typeface="Calibri"/>
                          <a:ea typeface="Times New Roman"/>
                          <a:cs typeface="Times New Roman"/>
                        </a:rPr>
                        <a:t>Variable</a:t>
                      </a:r>
                    </a:p>
                  </a:txBody>
                  <a:tcPr marL="68580" marR="68580" marT="0" marB="0"/>
                </a:tc>
                <a:tc>
                  <a:txBody>
                    <a:bodyPr/>
                    <a:lstStyle/>
                    <a:p>
                      <a:pPr marL="0" marR="0" algn="ctr">
                        <a:spcBef>
                          <a:spcPts val="0"/>
                        </a:spcBef>
                        <a:spcAft>
                          <a:spcPts val="0"/>
                        </a:spcAft>
                      </a:pPr>
                      <a:r>
                        <a:rPr lang="en-US" sz="1800">
                          <a:latin typeface="Calibri"/>
                          <a:ea typeface="Times New Roman"/>
                          <a:cs typeface="Times New Roman"/>
                        </a:rPr>
                        <a:t>Mean</a:t>
                      </a:r>
                    </a:p>
                  </a:txBody>
                  <a:tcPr marL="68580" marR="68580" marT="0" marB="0"/>
                </a:tc>
                <a:extLst>
                  <a:ext uri="{0D108BD9-81ED-4DB2-BD59-A6C34878D82A}">
                    <a16:rowId xmlns:a16="http://schemas.microsoft.com/office/drawing/2014/main" val="10000"/>
                  </a:ext>
                </a:extLst>
              </a:tr>
              <a:tr h="182880">
                <a:tc>
                  <a:txBody>
                    <a:bodyPr/>
                    <a:lstStyle/>
                    <a:p>
                      <a:pPr marL="0" marR="0">
                        <a:spcBef>
                          <a:spcPts val="0"/>
                        </a:spcBef>
                        <a:spcAft>
                          <a:spcPts val="0"/>
                        </a:spcAft>
                      </a:pPr>
                      <a:r>
                        <a:rPr lang="en-US" sz="1800" dirty="0">
                          <a:latin typeface="Calibri"/>
                          <a:ea typeface="Times New Roman"/>
                          <a:cs typeface="Times New Roman"/>
                        </a:rPr>
                        <a:t>Age</a:t>
                      </a:r>
                    </a:p>
                  </a:txBody>
                  <a:tcPr marL="68580" marR="68580" marT="0" marB="0"/>
                </a:tc>
                <a:tc>
                  <a:txBody>
                    <a:bodyPr/>
                    <a:lstStyle/>
                    <a:p>
                      <a:pPr marL="0" marR="0" algn="ctr">
                        <a:spcBef>
                          <a:spcPts val="0"/>
                        </a:spcBef>
                        <a:spcAft>
                          <a:spcPts val="0"/>
                        </a:spcAft>
                      </a:pPr>
                      <a:r>
                        <a:rPr lang="en-US" sz="1800" dirty="0" smtClean="0">
                          <a:solidFill>
                            <a:srgbClr val="000000"/>
                          </a:solidFill>
                          <a:latin typeface="Calibri"/>
                          <a:ea typeface="Times New Roman"/>
                          <a:cs typeface="Times New Roman"/>
                        </a:rPr>
                        <a:t>47</a:t>
                      </a:r>
                      <a:endParaRPr lang="en-US" sz="1800" dirty="0">
                        <a:latin typeface="Calibri"/>
                        <a:ea typeface="Times New Roman"/>
                        <a:cs typeface="Times New Roman"/>
                      </a:endParaRPr>
                    </a:p>
                  </a:txBody>
                  <a:tcPr marL="68580" marR="68580" marT="0" marB="0"/>
                </a:tc>
                <a:extLst>
                  <a:ext uri="{0D108BD9-81ED-4DB2-BD59-A6C34878D82A}">
                    <a16:rowId xmlns:a16="http://schemas.microsoft.com/office/drawing/2014/main" val="10001"/>
                  </a:ext>
                </a:extLst>
              </a:tr>
              <a:tr h="182880">
                <a:tc>
                  <a:txBody>
                    <a:bodyPr/>
                    <a:lstStyle/>
                    <a:p>
                      <a:pPr marL="0" marR="0">
                        <a:spcBef>
                          <a:spcPts val="0"/>
                        </a:spcBef>
                        <a:spcAft>
                          <a:spcPts val="0"/>
                        </a:spcAft>
                      </a:pPr>
                      <a:r>
                        <a:rPr lang="en-US" sz="1800" dirty="0">
                          <a:latin typeface="Calibri"/>
                          <a:ea typeface="Times New Roman"/>
                          <a:cs typeface="Times New Roman"/>
                        </a:rPr>
                        <a:t>Household size</a:t>
                      </a:r>
                    </a:p>
                  </a:txBody>
                  <a:tcPr marL="68580" marR="68580" marT="0" marB="0"/>
                </a:tc>
                <a:tc>
                  <a:txBody>
                    <a:bodyPr/>
                    <a:lstStyle/>
                    <a:p>
                      <a:pPr marL="0" marR="0" algn="ctr">
                        <a:spcBef>
                          <a:spcPts val="0"/>
                        </a:spcBef>
                        <a:spcAft>
                          <a:spcPts val="0"/>
                        </a:spcAft>
                      </a:pPr>
                      <a:r>
                        <a:rPr lang="en-US" sz="1800" dirty="0" smtClean="0">
                          <a:solidFill>
                            <a:srgbClr val="000000"/>
                          </a:solidFill>
                          <a:latin typeface="Calibri"/>
                          <a:ea typeface="Times New Roman"/>
                          <a:cs typeface="Times New Roman"/>
                        </a:rPr>
                        <a:t>6.3</a:t>
                      </a:r>
                      <a:endParaRPr lang="en-US" sz="1800" dirty="0">
                        <a:latin typeface="Calibri"/>
                        <a:ea typeface="Times New Roman"/>
                        <a:cs typeface="Times New Roman"/>
                      </a:endParaRPr>
                    </a:p>
                  </a:txBody>
                  <a:tcPr marL="68580" marR="68580" marT="0" marB="0"/>
                </a:tc>
                <a:extLst>
                  <a:ext uri="{0D108BD9-81ED-4DB2-BD59-A6C34878D82A}">
                    <a16:rowId xmlns:a16="http://schemas.microsoft.com/office/drawing/2014/main" val="10002"/>
                  </a:ext>
                </a:extLst>
              </a:tr>
              <a:tr h="182880">
                <a:tc>
                  <a:txBody>
                    <a:bodyPr/>
                    <a:lstStyle/>
                    <a:p>
                      <a:pPr marL="0" marR="0">
                        <a:spcBef>
                          <a:spcPts val="0"/>
                        </a:spcBef>
                        <a:spcAft>
                          <a:spcPts val="0"/>
                        </a:spcAft>
                      </a:pPr>
                      <a:r>
                        <a:rPr lang="en-US" sz="1800" dirty="0">
                          <a:latin typeface="Calibri"/>
                          <a:ea typeface="Times New Roman"/>
                          <a:cs typeface="Times New Roman"/>
                        </a:rPr>
                        <a:t>Land owned per </a:t>
                      </a:r>
                      <a:r>
                        <a:rPr lang="en-US" sz="1800" dirty="0" smtClean="0">
                          <a:latin typeface="Calibri"/>
                          <a:ea typeface="Times New Roman"/>
                          <a:cs typeface="Times New Roman"/>
                        </a:rPr>
                        <a:t>HH (ha)</a:t>
                      </a:r>
                      <a:endParaRPr lang="en-US" sz="1800" dirty="0">
                        <a:latin typeface="Calibri"/>
                        <a:ea typeface="Times New Roman"/>
                        <a:cs typeface="Times New Roman"/>
                      </a:endParaRPr>
                    </a:p>
                  </a:txBody>
                  <a:tcPr marL="68580" marR="68580" marT="0" marB="0"/>
                </a:tc>
                <a:tc>
                  <a:txBody>
                    <a:bodyPr/>
                    <a:lstStyle/>
                    <a:p>
                      <a:pPr marL="0" marR="0" algn="ctr">
                        <a:spcBef>
                          <a:spcPts val="0"/>
                        </a:spcBef>
                        <a:spcAft>
                          <a:spcPts val="0"/>
                        </a:spcAft>
                      </a:pPr>
                      <a:r>
                        <a:rPr lang="en-US" sz="1800" dirty="0" smtClean="0">
                          <a:solidFill>
                            <a:srgbClr val="000000"/>
                          </a:solidFill>
                          <a:latin typeface="Calibri"/>
                          <a:ea typeface="Times New Roman"/>
                          <a:cs typeface="Times New Roman"/>
                        </a:rPr>
                        <a:t>1.6</a:t>
                      </a:r>
                      <a:endParaRPr lang="en-US" sz="1800" dirty="0">
                        <a:latin typeface="Calibri"/>
                        <a:ea typeface="Times New Roman"/>
                        <a:cs typeface="Times New Roman"/>
                      </a:endParaRPr>
                    </a:p>
                  </a:txBody>
                  <a:tcPr marL="68580" marR="68580" marT="0" marB="0"/>
                </a:tc>
                <a:extLst>
                  <a:ext uri="{0D108BD9-81ED-4DB2-BD59-A6C34878D82A}">
                    <a16:rowId xmlns:a16="http://schemas.microsoft.com/office/drawing/2014/main" val="10003"/>
                  </a:ext>
                </a:extLst>
              </a:tr>
              <a:tr h="182880">
                <a:tc>
                  <a:txBody>
                    <a:bodyPr/>
                    <a:lstStyle/>
                    <a:p>
                      <a:pPr marL="0" marR="0">
                        <a:spcBef>
                          <a:spcPts val="0"/>
                        </a:spcBef>
                        <a:spcAft>
                          <a:spcPts val="0"/>
                        </a:spcAft>
                      </a:pPr>
                      <a:r>
                        <a:rPr lang="en-US" sz="1800" dirty="0">
                          <a:latin typeface="Calibri"/>
                          <a:ea typeface="Times New Roman"/>
                          <a:cs typeface="Times New Roman"/>
                        </a:rPr>
                        <a:t>Female-headed (1=yes)</a:t>
                      </a:r>
                    </a:p>
                  </a:txBody>
                  <a:tcPr marL="68580" marR="68580" marT="0" marB="0"/>
                </a:tc>
                <a:tc>
                  <a:txBody>
                    <a:bodyPr/>
                    <a:lstStyle/>
                    <a:p>
                      <a:pPr marL="0" marR="0" algn="ctr">
                        <a:spcBef>
                          <a:spcPts val="0"/>
                        </a:spcBef>
                        <a:spcAft>
                          <a:spcPts val="0"/>
                        </a:spcAft>
                      </a:pPr>
                      <a:r>
                        <a:rPr lang="en-US" sz="1800" dirty="0">
                          <a:latin typeface="Calibri"/>
                          <a:ea typeface="Times New Roman"/>
                          <a:cs typeface="Times New Roman"/>
                        </a:rPr>
                        <a:t>0.15</a:t>
                      </a:r>
                    </a:p>
                  </a:txBody>
                  <a:tcPr marL="68580" marR="68580" marT="0" marB="0"/>
                </a:tc>
                <a:extLst>
                  <a:ext uri="{0D108BD9-81ED-4DB2-BD59-A6C34878D82A}">
                    <a16:rowId xmlns:a16="http://schemas.microsoft.com/office/drawing/2014/main" val="10004"/>
                  </a:ext>
                </a:extLst>
              </a:tr>
              <a:tr h="182880">
                <a:tc>
                  <a:txBody>
                    <a:bodyPr/>
                    <a:lstStyle/>
                    <a:p>
                      <a:pPr marL="0" marR="0">
                        <a:spcBef>
                          <a:spcPts val="0"/>
                        </a:spcBef>
                        <a:spcAft>
                          <a:spcPts val="0"/>
                        </a:spcAft>
                      </a:pPr>
                      <a:r>
                        <a:rPr lang="en-US" sz="1800" dirty="0" smtClean="0">
                          <a:latin typeface="Calibri"/>
                          <a:ea typeface="Times New Roman"/>
                          <a:cs typeface="Times New Roman"/>
                        </a:rPr>
                        <a:t>Net buyer of maize (1=yes)</a:t>
                      </a:r>
                      <a:endParaRPr lang="en-US" sz="1800" dirty="0">
                        <a:latin typeface="Calibri"/>
                        <a:ea typeface="Times New Roman"/>
                        <a:cs typeface="Times New Roman"/>
                      </a:endParaRPr>
                    </a:p>
                  </a:txBody>
                  <a:tcPr marL="68580" marR="68580" marT="0" marB="0"/>
                </a:tc>
                <a:tc>
                  <a:txBody>
                    <a:bodyPr/>
                    <a:lstStyle/>
                    <a:p>
                      <a:pPr marL="0" marR="0" algn="ctr">
                        <a:spcBef>
                          <a:spcPts val="0"/>
                        </a:spcBef>
                        <a:spcAft>
                          <a:spcPts val="0"/>
                        </a:spcAft>
                      </a:pPr>
                      <a:r>
                        <a:rPr lang="en-US" sz="1800" dirty="0" smtClean="0">
                          <a:latin typeface="Calibri"/>
                          <a:ea typeface="Times New Roman"/>
                          <a:cs typeface="Times New Roman"/>
                        </a:rPr>
                        <a:t>0.73</a:t>
                      </a:r>
                      <a:endParaRPr lang="en-US" sz="1800" dirty="0">
                        <a:latin typeface="Calibri"/>
                        <a:ea typeface="Times New Roman"/>
                        <a:cs typeface="Times New Roman"/>
                      </a:endParaRPr>
                    </a:p>
                  </a:txBody>
                  <a:tcPr marL="68580" marR="68580" marT="0" marB="0"/>
                </a:tc>
                <a:extLst>
                  <a:ext uri="{0D108BD9-81ED-4DB2-BD59-A6C34878D82A}">
                    <a16:rowId xmlns:a16="http://schemas.microsoft.com/office/drawing/2014/main" val="10005"/>
                  </a:ext>
                </a:extLst>
              </a:tr>
              <a:tr h="182880">
                <a:tc>
                  <a:txBody>
                    <a:bodyPr/>
                    <a:lstStyle/>
                    <a:p>
                      <a:pPr marL="0" marR="0">
                        <a:spcBef>
                          <a:spcPts val="0"/>
                        </a:spcBef>
                        <a:spcAft>
                          <a:spcPts val="0"/>
                        </a:spcAft>
                      </a:pPr>
                      <a:r>
                        <a:rPr lang="en-US" sz="1800" i="1" dirty="0">
                          <a:latin typeface="Calibri"/>
                          <a:ea typeface="Times New Roman"/>
                          <a:cs typeface="Times New Roman"/>
                        </a:rPr>
                        <a:t>Education</a:t>
                      </a:r>
                      <a:endParaRPr lang="en-US" sz="1800" dirty="0">
                        <a:latin typeface="Calibri"/>
                        <a:ea typeface="Times New Roman"/>
                        <a:cs typeface="Times New Roman"/>
                      </a:endParaRPr>
                    </a:p>
                  </a:txBody>
                  <a:tcPr marL="68580" marR="68580" marT="0" marB="0"/>
                </a:tc>
                <a:tc>
                  <a:txBody>
                    <a:bodyPr/>
                    <a:lstStyle/>
                    <a:p>
                      <a:pPr marL="0" marR="0" algn="ctr">
                        <a:spcBef>
                          <a:spcPts val="0"/>
                        </a:spcBef>
                        <a:spcAft>
                          <a:spcPts val="0"/>
                        </a:spcAft>
                      </a:pPr>
                      <a:endParaRPr lang="en-US" sz="1800" dirty="0">
                        <a:latin typeface="Calibri"/>
                        <a:ea typeface="Times New Roman"/>
                        <a:cs typeface="Times New Roman"/>
                      </a:endParaRPr>
                    </a:p>
                  </a:txBody>
                  <a:tcPr marL="68580" marR="68580" marT="0" marB="0"/>
                </a:tc>
                <a:extLst>
                  <a:ext uri="{0D108BD9-81ED-4DB2-BD59-A6C34878D82A}">
                    <a16:rowId xmlns:a16="http://schemas.microsoft.com/office/drawing/2014/main" val="10006"/>
                  </a:ext>
                </a:extLst>
              </a:tr>
              <a:tr h="182880">
                <a:tc>
                  <a:txBody>
                    <a:bodyPr/>
                    <a:lstStyle/>
                    <a:p>
                      <a:pPr marL="457200" marR="0">
                        <a:spcBef>
                          <a:spcPts val="0"/>
                        </a:spcBef>
                        <a:spcAft>
                          <a:spcPts val="0"/>
                        </a:spcAft>
                      </a:pPr>
                      <a:r>
                        <a:rPr lang="en-US" sz="1800" dirty="0" smtClean="0">
                          <a:latin typeface="Calibri"/>
                          <a:ea typeface="Times New Roman"/>
                          <a:cs typeface="Times New Roman"/>
                        </a:rPr>
                        <a:t>None</a:t>
                      </a:r>
                      <a:endParaRPr lang="en-US" sz="1800" dirty="0">
                        <a:latin typeface="Calibri"/>
                        <a:ea typeface="Times New Roman"/>
                        <a:cs typeface="Times New Roman"/>
                      </a:endParaRPr>
                    </a:p>
                  </a:txBody>
                  <a:tcPr marL="68580" marR="68580" marT="0" marB="0"/>
                </a:tc>
                <a:tc>
                  <a:txBody>
                    <a:bodyPr/>
                    <a:lstStyle/>
                    <a:p>
                      <a:pPr marL="0" marR="0" algn="ctr">
                        <a:spcBef>
                          <a:spcPts val="0"/>
                        </a:spcBef>
                        <a:spcAft>
                          <a:spcPts val="0"/>
                        </a:spcAft>
                      </a:pPr>
                      <a:r>
                        <a:rPr lang="en-US" sz="1800" dirty="0" smtClean="0">
                          <a:solidFill>
                            <a:srgbClr val="000000"/>
                          </a:solidFill>
                          <a:latin typeface="Calibri"/>
                          <a:ea typeface="Times New Roman"/>
                          <a:cs typeface="Times New Roman"/>
                        </a:rPr>
                        <a:t>15%</a:t>
                      </a:r>
                      <a:endParaRPr lang="en-US" sz="1800" dirty="0">
                        <a:latin typeface="Calibri"/>
                        <a:ea typeface="Times New Roman"/>
                        <a:cs typeface="Times New Roman"/>
                      </a:endParaRPr>
                    </a:p>
                  </a:txBody>
                  <a:tcPr marL="68580" marR="68580" marT="0" marB="0"/>
                </a:tc>
                <a:extLst>
                  <a:ext uri="{0D108BD9-81ED-4DB2-BD59-A6C34878D82A}">
                    <a16:rowId xmlns:a16="http://schemas.microsoft.com/office/drawing/2014/main" val="10007"/>
                  </a:ext>
                </a:extLst>
              </a:tr>
              <a:tr h="182880">
                <a:tc>
                  <a:txBody>
                    <a:bodyPr/>
                    <a:lstStyle/>
                    <a:p>
                      <a:pPr marL="457200" marR="0">
                        <a:spcBef>
                          <a:spcPts val="0"/>
                        </a:spcBef>
                        <a:spcAft>
                          <a:spcPts val="0"/>
                        </a:spcAft>
                      </a:pPr>
                      <a:r>
                        <a:rPr lang="en-US" sz="1800" dirty="0" smtClean="0">
                          <a:latin typeface="Calibri"/>
                          <a:ea typeface="Times New Roman"/>
                          <a:cs typeface="Times New Roman"/>
                        </a:rPr>
                        <a:t>Some </a:t>
                      </a:r>
                      <a:r>
                        <a:rPr lang="en-US" sz="1800" dirty="0">
                          <a:latin typeface="Calibri"/>
                          <a:ea typeface="Times New Roman"/>
                          <a:cs typeface="Times New Roman"/>
                        </a:rPr>
                        <a:t>primary </a:t>
                      </a:r>
                    </a:p>
                  </a:txBody>
                  <a:tcPr marL="68580" marR="68580" marT="0" marB="0"/>
                </a:tc>
                <a:tc>
                  <a:txBody>
                    <a:bodyPr/>
                    <a:lstStyle/>
                    <a:p>
                      <a:pPr marL="0" marR="0" algn="ctr">
                        <a:spcBef>
                          <a:spcPts val="0"/>
                        </a:spcBef>
                        <a:spcAft>
                          <a:spcPts val="0"/>
                        </a:spcAft>
                      </a:pPr>
                      <a:r>
                        <a:rPr lang="en-US" sz="1800" dirty="0" smtClean="0">
                          <a:solidFill>
                            <a:srgbClr val="000000"/>
                          </a:solidFill>
                          <a:latin typeface="Calibri"/>
                          <a:ea typeface="Times New Roman"/>
                          <a:cs typeface="Times New Roman"/>
                        </a:rPr>
                        <a:t>72%</a:t>
                      </a:r>
                      <a:endParaRPr lang="en-US" sz="1800" dirty="0">
                        <a:latin typeface="Calibri"/>
                        <a:ea typeface="Times New Roman"/>
                        <a:cs typeface="Times New Roman"/>
                      </a:endParaRPr>
                    </a:p>
                  </a:txBody>
                  <a:tcPr marL="68580" marR="68580" marT="0" marB="0"/>
                </a:tc>
                <a:extLst>
                  <a:ext uri="{0D108BD9-81ED-4DB2-BD59-A6C34878D82A}">
                    <a16:rowId xmlns:a16="http://schemas.microsoft.com/office/drawing/2014/main" val="10008"/>
                  </a:ext>
                </a:extLst>
              </a:tr>
              <a:tr h="182880">
                <a:tc>
                  <a:txBody>
                    <a:bodyPr/>
                    <a:lstStyle/>
                    <a:p>
                      <a:pPr marL="457200" marR="0">
                        <a:spcBef>
                          <a:spcPts val="0"/>
                        </a:spcBef>
                        <a:spcAft>
                          <a:spcPts val="0"/>
                        </a:spcAft>
                      </a:pPr>
                      <a:r>
                        <a:rPr lang="en-US" sz="1800" dirty="0" smtClean="0">
                          <a:latin typeface="Calibri"/>
                          <a:ea typeface="Times New Roman"/>
                          <a:cs typeface="Times New Roman"/>
                        </a:rPr>
                        <a:t>Some secondary</a:t>
                      </a:r>
                      <a:endParaRPr lang="en-US" sz="1800" dirty="0">
                        <a:latin typeface="Calibri"/>
                        <a:ea typeface="Times New Roman"/>
                        <a:cs typeface="Times New Roman"/>
                      </a:endParaRPr>
                    </a:p>
                  </a:txBody>
                  <a:tcPr marL="68580" marR="68580" marT="0" marB="0"/>
                </a:tc>
                <a:tc>
                  <a:txBody>
                    <a:bodyPr/>
                    <a:lstStyle/>
                    <a:p>
                      <a:pPr marL="0" marR="0" algn="ctr">
                        <a:spcBef>
                          <a:spcPts val="0"/>
                        </a:spcBef>
                        <a:spcAft>
                          <a:spcPts val="0"/>
                        </a:spcAft>
                      </a:pPr>
                      <a:r>
                        <a:rPr lang="en-US" sz="1800" dirty="0" smtClean="0">
                          <a:solidFill>
                            <a:srgbClr val="000000"/>
                          </a:solidFill>
                          <a:latin typeface="Calibri"/>
                          <a:ea typeface="Times New Roman"/>
                          <a:cs typeface="Times New Roman"/>
                        </a:rPr>
                        <a:t>13%</a:t>
                      </a:r>
                      <a:endParaRPr lang="en-US" sz="1800" dirty="0">
                        <a:latin typeface="Calibri"/>
                        <a:ea typeface="Times New Roman"/>
                        <a:cs typeface="Times New Roman"/>
                      </a:endParaRPr>
                    </a:p>
                  </a:txBody>
                  <a:tcPr marL="68580" marR="68580" marT="0" marB="0"/>
                </a:tc>
                <a:extLst>
                  <a:ext uri="{0D108BD9-81ED-4DB2-BD59-A6C34878D82A}">
                    <a16:rowId xmlns:a16="http://schemas.microsoft.com/office/drawing/2014/main" val="10009"/>
                  </a:ext>
                </a:extLst>
              </a:tr>
            </a:tbl>
          </a:graphicData>
        </a:graphic>
      </p:graphicFrame>
      <p:graphicFrame>
        <p:nvGraphicFramePr>
          <p:cNvPr id="5" name="Table 4"/>
          <p:cNvGraphicFramePr>
            <a:graphicFrameLocks noGrp="1"/>
          </p:cNvGraphicFramePr>
          <p:nvPr/>
        </p:nvGraphicFramePr>
        <p:xfrm>
          <a:off x="4343400" y="1371600"/>
          <a:ext cx="3581400" cy="137160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182880">
                <a:tc>
                  <a:txBody>
                    <a:bodyPr/>
                    <a:lstStyle/>
                    <a:p>
                      <a:pPr marL="0" marR="0">
                        <a:spcBef>
                          <a:spcPts val="0"/>
                        </a:spcBef>
                        <a:spcAft>
                          <a:spcPts val="0"/>
                        </a:spcAft>
                      </a:pPr>
                      <a:r>
                        <a:rPr lang="en-US" sz="1800" i="0" dirty="0" smtClean="0">
                          <a:solidFill>
                            <a:schemeClr val="bg1"/>
                          </a:solidFill>
                          <a:latin typeface="Calibri"/>
                          <a:ea typeface="Times New Roman"/>
                          <a:cs typeface="Times New Roman"/>
                        </a:rPr>
                        <a:t>Land shares</a:t>
                      </a:r>
                      <a:endParaRPr lang="en-US" sz="1800" i="0" dirty="0">
                        <a:solidFill>
                          <a:schemeClr val="bg1"/>
                        </a:solidFill>
                        <a:latin typeface="Calibri"/>
                        <a:ea typeface="Times New Roman"/>
                        <a:cs typeface="Times New Roman"/>
                      </a:endParaRPr>
                    </a:p>
                  </a:txBody>
                  <a:tcPr marL="68580" marR="68580" marT="0" marB="0"/>
                </a:tc>
                <a:tc>
                  <a:txBody>
                    <a:bodyPr/>
                    <a:lstStyle/>
                    <a:p>
                      <a:pPr marL="0" marR="0" algn="ctr">
                        <a:spcBef>
                          <a:spcPts val="0"/>
                        </a:spcBef>
                        <a:spcAft>
                          <a:spcPts val="0"/>
                        </a:spcAft>
                      </a:pPr>
                      <a:r>
                        <a:rPr lang="en-US" sz="1800" dirty="0" smtClean="0">
                          <a:solidFill>
                            <a:schemeClr val="bg1"/>
                          </a:solidFill>
                          <a:latin typeface="Calibri"/>
                          <a:ea typeface="Times New Roman"/>
                          <a:cs typeface="Times New Roman"/>
                        </a:rPr>
                        <a:t>Mean</a:t>
                      </a:r>
                      <a:endParaRPr lang="en-US" sz="1800" dirty="0">
                        <a:solidFill>
                          <a:schemeClr val="bg1"/>
                        </a:solidFill>
                        <a:latin typeface="Calibri"/>
                        <a:ea typeface="Times New Roman"/>
                        <a:cs typeface="Times New Roman"/>
                      </a:endParaRPr>
                    </a:p>
                  </a:txBody>
                  <a:tcPr marL="68580" marR="68580" marT="0" marB="0"/>
                </a:tc>
                <a:extLst>
                  <a:ext uri="{0D108BD9-81ED-4DB2-BD59-A6C34878D82A}">
                    <a16:rowId xmlns:a16="http://schemas.microsoft.com/office/drawing/2014/main" val="10000"/>
                  </a:ext>
                </a:extLst>
              </a:tr>
              <a:tr h="182880">
                <a:tc>
                  <a:txBody>
                    <a:bodyPr/>
                    <a:lstStyle/>
                    <a:p>
                      <a:pPr marL="457200" marR="0">
                        <a:spcBef>
                          <a:spcPts val="0"/>
                        </a:spcBef>
                        <a:spcAft>
                          <a:spcPts val="0"/>
                        </a:spcAft>
                      </a:pPr>
                      <a:r>
                        <a:rPr lang="en-US" sz="1800" dirty="0" smtClean="0">
                          <a:latin typeface="Calibri"/>
                          <a:ea typeface="Times New Roman"/>
                          <a:cs typeface="Times New Roman"/>
                        </a:rPr>
                        <a:t>Traditional </a:t>
                      </a:r>
                      <a:r>
                        <a:rPr lang="en-US" sz="1800" dirty="0">
                          <a:latin typeface="Calibri"/>
                          <a:ea typeface="Times New Roman"/>
                          <a:cs typeface="Times New Roman"/>
                        </a:rPr>
                        <a:t>maize</a:t>
                      </a:r>
                    </a:p>
                  </a:txBody>
                  <a:tcPr marL="68580" marR="68580" marT="0" marB="0"/>
                </a:tc>
                <a:tc>
                  <a:txBody>
                    <a:bodyPr/>
                    <a:lstStyle/>
                    <a:p>
                      <a:pPr marL="0" marR="0" algn="ctr">
                        <a:spcBef>
                          <a:spcPts val="0"/>
                        </a:spcBef>
                        <a:spcAft>
                          <a:spcPts val="0"/>
                        </a:spcAft>
                      </a:pPr>
                      <a:r>
                        <a:rPr lang="en-US" sz="1800" dirty="0">
                          <a:solidFill>
                            <a:srgbClr val="000000"/>
                          </a:solidFill>
                          <a:latin typeface="Calibri"/>
                          <a:ea typeface="Times New Roman"/>
                          <a:cs typeface="Times New Roman"/>
                        </a:rPr>
                        <a:t>0.38</a:t>
                      </a:r>
                      <a:endParaRPr lang="en-US" sz="1800" dirty="0">
                        <a:latin typeface="Calibri"/>
                        <a:ea typeface="Times New Roman"/>
                        <a:cs typeface="Times New Roman"/>
                      </a:endParaRPr>
                    </a:p>
                  </a:txBody>
                  <a:tcPr marL="68580" marR="68580" marT="0" marB="0"/>
                </a:tc>
                <a:extLst>
                  <a:ext uri="{0D108BD9-81ED-4DB2-BD59-A6C34878D82A}">
                    <a16:rowId xmlns:a16="http://schemas.microsoft.com/office/drawing/2014/main" val="10001"/>
                  </a:ext>
                </a:extLst>
              </a:tr>
              <a:tr h="182880">
                <a:tc>
                  <a:txBody>
                    <a:bodyPr/>
                    <a:lstStyle/>
                    <a:p>
                      <a:pPr marL="457200" marR="0">
                        <a:spcBef>
                          <a:spcPts val="0"/>
                        </a:spcBef>
                        <a:spcAft>
                          <a:spcPts val="0"/>
                        </a:spcAft>
                      </a:pPr>
                      <a:r>
                        <a:rPr lang="en-US" sz="1800" dirty="0" smtClean="0">
                          <a:latin typeface="Calibri"/>
                          <a:ea typeface="Times New Roman"/>
                          <a:cs typeface="Times New Roman"/>
                        </a:rPr>
                        <a:t>Improved </a:t>
                      </a:r>
                      <a:r>
                        <a:rPr lang="en-US" sz="1800" dirty="0">
                          <a:latin typeface="Calibri"/>
                          <a:ea typeface="Times New Roman"/>
                          <a:cs typeface="Times New Roman"/>
                        </a:rPr>
                        <a:t>maize</a:t>
                      </a:r>
                    </a:p>
                  </a:txBody>
                  <a:tcPr marL="68580" marR="68580" marT="0" marB="0"/>
                </a:tc>
                <a:tc>
                  <a:txBody>
                    <a:bodyPr/>
                    <a:lstStyle/>
                    <a:p>
                      <a:pPr marL="0" marR="0" algn="ctr">
                        <a:spcBef>
                          <a:spcPts val="0"/>
                        </a:spcBef>
                        <a:spcAft>
                          <a:spcPts val="0"/>
                        </a:spcAft>
                      </a:pPr>
                      <a:r>
                        <a:rPr lang="en-US" sz="1800" dirty="0">
                          <a:solidFill>
                            <a:srgbClr val="000000"/>
                          </a:solidFill>
                          <a:latin typeface="Calibri"/>
                          <a:ea typeface="Times New Roman"/>
                          <a:cs typeface="Times New Roman"/>
                        </a:rPr>
                        <a:t>0.25</a:t>
                      </a:r>
                      <a:endParaRPr lang="en-US" sz="1800" dirty="0">
                        <a:latin typeface="Calibri"/>
                        <a:ea typeface="Times New Roman"/>
                        <a:cs typeface="Times New Roman"/>
                      </a:endParaRPr>
                    </a:p>
                  </a:txBody>
                  <a:tcPr marL="68580" marR="68580" marT="0" marB="0"/>
                </a:tc>
                <a:extLst>
                  <a:ext uri="{0D108BD9-81ED-4DB2-BD59-A6C34878D82A}">
                    <a16:rowId xmlns:a16="http://schemas.microsoft.com/office/drawing/2014/main" val="10002"/>
                  </a:ext>
                </a:extLst>
              </a:tr>
              <a:tr h="182880">
                <a:tc>
                  <a:txBody>
                    <a:bodyPr/>
                    <a:lstStyle/>
                    <a:p>
                      <a:pPr marL="457200" marR="0">
                        <a:spcBef>
                          <a:spcPts val="0"/>
                        </a:spcBef>
                        <a:spcAft>
                          <a:spcPts val="0"/>
                        </a:spcAft>
                      </a:pPr>
                      <a:r>
                        <a:rPr lang="en-US" sz="1800" dirty="0" smtClean="0">
                          <a:latin typeface="Calibri"/>
                          <a:ea typeface="Times New Roman"/>
                          <a:cs typeface="Times New Roman"/>
                        </a:rPr>
                        <a:t>Tobacco</a:t>
                      </a:r>
                      <a:endParaRPr lang="en-US" sz="1800" dirty="0">
                        <a:latin typeface="Calibri"/>
                        <a:ea typeface="Times New Roman"/>
                        <a:cs typeface="Times New Roman"/>
                      </a:endParaRPr>
                    </a:p>
                  </a:txBody>
                  <a:tcPr marL="68580" marR="68580" marT="0" marB="0"/>
                </a:tc>
                <a:tc>
                  <a:txBody>
                    <a:bodyPr/>
                    <a:lstStyle/>
                    <a:p>
                      <a:pPr marL="0" marR="0" algn="ctr">
                        <a:spcBef>
                          <a:spcPts val="0"/>
                        </a:spcBef>
                        <a:spcAft>
                          <a:spcPts val="0"/>
                        </a:spcAft>
                      </a:pPr>
                      <a:r>
                        <a:rPr lang="en-US" sz="1800" dirty="0">
                          <a:solidFill>
                            <a:srgbClr val="000000"/>
                          </a:solidFill>
                          <a:latin typeface="Calibri"/>
                          <a:ea typeface="Times New Roman"/>
                          <a:cs typeface="Times New Roman"/>
                        </a:rPr>
                        <a:t>0.06</a:t>
                      </a:r>
                      <a:endParaRPr lang="en-US" sz="1800" dirty="0">
                        <a:latin typeface="Calibri"/>
                        <a:ea typeface="Times New Roman"/>
                        <a:cs typeface="Times New Roman"/>
                      </a:endParaRPr>
                    </a:p>
                  </a:txBody>
                  <a:tcPr marL="68580" marR="68580" marT="0" marB="0"/>
                </a:tc>
                <a:extLst>
                  <a:ext uri="{0D108BD9-81ED-4DB2-BD59-A6C34878D82A}">
                    <a16:rowId xmlns:a16="http://schemas.microsoft.com/office/drawing/2014/main" val="10003"/>
                  </a:ext>
                </a:extLst>
              </a:tr>
              <a:tr h="182880">
                <a:tc>
                  <a:txBody>
                    <a:bodyPr/>
                    <a:lstStyle/>
                    <a:p>
                      <a:pPr marL="457200" marR="0">
                        <a:spcBef>
                          <a:spcPts val="0"/>
                        </a:spcBef>
                        <a:spcAft>
                          <a:spcPts val="0"/>
                        </a:spcAft>
                      </a:pPr>
                      <a:r>
                        <a:rPr lang="en-US" sz="1800" dirty="0" smtClean="0">
                          <a:latin typeface="Calibri"/>
                          <a:ea typeface="Times New Roman"/>
                          <a:cs typeface="Times New Roman"/>
                        </a:rPr>
                        <a:t>Other </a:t>
                      </a:r>
                      <a:r>
                        <a:rPr lang="en-US" sz="1800" dirty="0">
                          <a:latin typeface="Calibri"/>
                          <a:ea typeface="Times New Roman"/>
                          <a:cs typeface="Times New Roman"/>
                        </a:rPr>
                        <a:t>crops</a:t>
                      </a:r>
                    </a:p>
                  </a:txBody>
                  <a:tcPr marL="68580" marR="68580" marT="0" marB="0"/>
                </a:tc>
                <a:tc>
                  <a:txBody>
                    <a:bodyPr/>
                    <a:lstStyle/>
                    <a:p>
                      <a:pPr marL="0" marR="0" algn="ctr">
                        <a:spcBef>
                          <a:spcPts val="0"/>
                        </a:spcBef>
                        <a:spcAft>
                          <a:spcPts val="0"/>
                        </a:spcAft>
                      </a:pPr>
                      <a:r>
                        <a:rPr lang="en-US" sz="1800" dirty="0">
                          <a:solidFill>
                            <a:srgbClr val="000000"/>
                          </a:solidFill>
                          <a:latin typeface="Calibri"/>
                          <a:ea typeface="Times New Roman"/>
                          <a:cs typeface="Times New Roman"/>
                        </a:rPr>
                        <a:t>0.31</a:t>
                      </a:r>
                      <a:endParaRPr lang="en-US" sz="1800" dirty="0">
                        <a:latin typeface="Calibri"/>
                        <a:ea typeface="Times New Roman"/>
                        <a:cs typeface="Times New Roman"/>
                      </a:endParaRPr>
                    </a:p>
                  </a:txBody>
                  <a:tcPr marL="68580" marR="68580" marT="0" marB="0"/>
                </a:tc>
                <a:extLst>
                  <a:ext uri="{0D108BD9-81ED-4DB2-BD59-A6C34878D82A}">
                    <a16:rowId xmlns:a16="http://schemas.microsoft.com/office/drawing/2014/main" val="10004"/>
                  </a:ext>
                </a:extLst>
              </a:tr>
            </a:tbl>
          </a:graphicData>
        </a:graphic>
      </p:graphicFrame>
      <p:sp>
        <p:nvSpPr>
          <p:cNvPr id="6" name="TextBox 5"/>
          <p:cNvSpPr txBox="1"/>
          <p:nvPr/>
        </p:nvSpPr>
        <p:spPr>
          <a:xfrm>
            <a:off x="4495800" y="4419600"/>
            <a:ext cx="2209800" cy="923330"/>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dirty="0" smtClean="0"/>
              <a:t>21% of households in rural Malawi are female-headed.</a:t>
            </a:r>
            <a:endParaRPr lang="en-US" dirty="0"/>
          </a:p>
        </p:txBody>
      </p:sp>
      <p:cxnSp>
        <p:nvCxnSpPr>
          <p:cNvPr id="8" name="Straight Arrow Connector 7"/>
          <p:cNvCxnSpPr>
            <a:endCxn id="6" idx="1"/>
          </p:cNvCxnSpPr>
          <p:nvPr/>
        </p:nvCxnSpPr>
        <p:spPr>
          <a:xfrm rot="16200000" flipH="1">
            <a:off x="3083868" y="3469332"/>
            <a:ext cx="2138065" cy="685800"/>
          </a:xfrm>
          <a:prstGeom prst="straightConnector1">
            <a:avLst/>
          </a:prstGeom>
          <a:ln w="31750">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400800" y="5096470"/>
            <a:ext cx="2514600" cy="923330"/>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dirty="0" smtClean="0"/>
              <a:t>13% of all coupon recipients in sample were female-headed</a:t>
            </a:r>
          </a:p>
        </p:txBody>
      </p:sp>
      <p:graphicFrame>
        <p:nvGraphicFramePr>
          <p:cNvPr id="11" name="Table 10"/>
          <p:cNvGraphicFramePr>
            <a:graphicFrameLocks noGrp="1"/>
          </p:cNvGraphicFramePr>
          <p:nvPr/>
        </p:nvGraphicFramePr>
        <p:xfrm>
          <a:off x="4343400" y="2971800"/>
          <a:ext cx="3581400" cy="109728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182880">
                <a:tc>
                  <a:txBody>
                    <a:bodyPr/>
                    <a:lstStyle/>
                    <a:p>
                      <a:pPr marL="0" marR="0">
                        <a:spcBef>
                          <a:spcPts val="0"/>
                        </a:spcBef>
                        <a:spcAft>
                          <a:spcPts val="0"/>
                        </a:spcAft>
                      </a:pPr>
                      <a:r>
                        <a:rPr lang="en-US" sz="1800" i="0" dirty="0" smtClean="0">
                          <a:solidFill>
                            <a:schemeClr val="bg1"/>
                          </a:solidFill>
                          <a:latin typeface="Calibri"/>
                          <a:ea typeface="Times New Roman"/>
                          <a:cs typeface="Times New Roman"/>
                        </a:rPr>
                        <a:t>Yields (kg/acre)</a:t>
                      </a:r>
                      <a:endParaRPr lang="en-US" sz="1800" i="0" dirty="0">
                        <a:solidFill>
                          <a:schemeClr val="bg1"/>
                        </a:solidFill>
                        <a:latin typeface="Calibri"/>
                        <a:ea typeface="Times New Roman"/>
                        <a:cs typeface="Times New Roman"/>
                      </a:endParaRPr>
                    </a:p>
                  </a:txBody>
                  <a:tcPr marL="68580" marR="68580" marT="0" marB="0"/>
                </a:tc>
                <a:tc>
                  <a:txBody>
                    <a:bodyPr/>
                    <a:lstStyle/>
                    <a:p>
                      <a:pPr marL="0" marR="0" algn="ctr">
                        <a:spcBef>
                          <a:spcPts val="0"/>
                        </a:spcBef>
                        <a:spcAft>
                          <a:spcPts val="0"/>
                        </a:spcAft>
                      </a:pPr>
                      <a:r>
                        <a:rPr lang="en-US" sz="1800" dirty="0" smtClean="0">
                          <a:solidFill>
                            <a:schemeClr val="bg1"/>
                          </a:solidFill>
                          <a:latin typeface="Calibri"/>
                          <a:ea typeface="Times New Roman"/>
                          <a:cs typeface="Times New Roman"/>
                        </a:rPr>
                        <a:t>Mean</a:t>
                      </a:r>
                      <a:endParaRPr lang="en-US" sz="1800" dirty="0">
                        <a:solidFill>
                          <a:schemeClr val="bg1"/>
                        </a:solidFill>
                        <a:latin typeface="Calibri"/>
                        <a:ea typeface="Times New Roman"/>
                        <a:cs typeface="Times New Roman"/>
                      </a:endParaRPr>
                    </a:p>
                  </a:txBody>
                  <a:tcPr marL="68580" marR="68580" marT="0" marB="0"/>
                </a:tc>
                <a:extLst>
                  <a:ext uri="{0D108BD9-81ED-4DB2-BD59-A6C34878D82A}">
                    <a16:rowId xmlns:a16="http://schemas.microsoft.com/office/drawing/2014/main" val="10000"/>
                  </a:ext>
                </a:extLst>
              </a:tr>
              <a:tr h="182880">
                <a:tc>
                  <a:txBody>
                    <a:bodyPr/>
                    <a:lstStyle/>
                    <a:p>
                      <a:pPr marL="457200" marR="0">
                        <a:spcBef>
                          <a:spcPts val="0"/>
                        </a:spcBef>
                        <a:spcAft>
                          <a:spcPts val="0"/>
                        </a:spcAft>
                      </a:pPr>
                      <a:r>
                        <a:rPr lang="en-US" sz="1800" dirty="0" smtClean="0">
                          <a:latin typeface="Calibri"/>
                          <a:ea typeface="Times New Roman"/>
                          <a:cs typeface="Times New Roman"/>
                        </a:rPr>
                        <a:t>Traditional </a:t>
                      </a:r>
                      <a:r>
                        <a:rPr lang="en-US" sz="1800" dirty="0">
                          <a:latin typeface="Calibri"/>
                          <a:ea typeface="Times New Roman"/>
                          <a:cs typeface="Times New Roman"/>
                        </a:rPr>
                        <a:t>maize</a:t>
                      </a:r>
                    </a:p>
                  </a:txBody>
                  <a:tcPr marL="68580" marR="68580" marT="0" marB="0"/>
                </a:tc>
                <a:tc>
                  <a:txBody>
                    <a:bodyPr/>
                    <a:lstStyle/>
                    <a:p>
                      <a:pPr marL="0" marR="0" algn="ctr">
                        <a:spcBef>
                          <a:spcPts val="0"/>
                        </a:spcBef>
                        <a:spcAft>
                          <a:spcPts val="0"/>
                        </a:spcAft>
                      </a:pPr>
                      <a:r>
                        <a:rPr lang="en-US" sz="1800" dirty="0" smtClean="0">
                          <a:solidFill>
                            <a:srgbClr val="000000"/>
                          </a:solidFill>
                          <a:latin typeface="Calibri"/>
                          <a:ea typeface="Times New Roman"/>
                          <a:cs typeface="Times New Roman"/>
                        </a:rPr>
                        <a:t>1196</a:t>
                      </a:r>
                      <a:endParaRPr lang="en-US" sz="1800" dirty="0">
                        <a:latin typeface="Calibri"/>
                        <a:ea typeface="Times New Roman"/>
                        <a:cs typeface="Times New Roman"/>
                      </a:endParaRPr>
                    </a:p>
                  </a:txBody>
                  <a:tcPr marL="68580" marR="68580" marT="0" marB="0"/>
                </a:tc>
                <a:extLst>
                  <a:ext uri="{0D108BD9-81ED-4DB2-BD59-A6C34878D82A}">
                    <a16:rowId xmlns:a16="http://schemas.microsoft.com/office/drawing/2014/main" val="10001"/>
                  </a:ext>
                </a:extLst>
              </a:tr>
              <a:tr h="182880">
                <a:tc>
                  <a:txBody>
                    <a:bodyPr/>
                    <a:lstStyle/>
                    <a:p>
                      <a:pPr marL="457200" marR="0">
                        <a:spcBef>
                          <a:spcPts val="0"/>
                        </a:spcBef>
                        <a:spcAft>
                          <a:spcPts val="0"/>
                        </a:spcAft>
                      </a:pPr>
                      <a:r>
                        <a:rPr lang="en-US" sz="1800" dirty="0" smtClean="0">
                          <a:latin typeface="Calibri"/>
                          <a:ea typeface="Times New Roman"/>
                          <a:cs typeface="Times New Roman"/>
                        </a:rPr>
                        <a:t>Improved </a:t>
                      </a:r>
                      <a:r>
                        <a:rPr lang="en-US" sz="1800" dirty="0">
                          <a:latin typeface="Calibri"/>
                          <a:ea typeface="Times New Roman"/>
                          <a:cs typeface="Times New Roman"/>
                        </a:rPr>
                        <a:t>maize</a:t>
                      </a:r>
                    </a:p>
                  </a:txBody>
                  <a:tcPr marL="68580" marR="68580" marT="0" marB="0"/>
                </a:tc>
                <a:tc>
                  <a:txBody>
                    <a:bodyPr/>
                    <a:lstStyle/>
                    <a:p>
                      <a:pPr marL="0" marR="0" algn="ctr">
                        <a:spcBef>
                          <a:spcPts val="0"/>
                        </a:spcBef>
                        <a:spcAft>
                          <a:spcPts val="0"/>
                        </a:spcAft>
                      </a:pPr>
                      <a:r>
                        <a:rPr lang="en-US" sz="1800" dirty="0" smtClean="0">
                          <a:solidFill>
                            <a:srgbClr val="000000"/>
                          </a:solidFill>
                          <a:latin typeface="Calibri"/>
                          <a:ea typeface="Times New Roman"/>
                          <a:cs typeface="Times New Roman"/>
                        </a:rPr>
                        <a:t>1391</a:t>
                      </a:r>
                      <a:endParaRPr lang="en-US" sz="1800" dirty="0">
                        <a:latin typeface="Calibri"/>
                        <a:ea typeface="Times New Roman"/>
                        <a:cs typeface="Times New Roman"/>
                      </a:endParaRPr>
                    </a:p>
                  </a:txBody>
                  <a:tcPr marL="68580" marR="68580" marT="0" marB="0"/>
                </a:tc>
                <a:extLst>
                  <a:ext uri="{0D108BD9-81ED-4DB2-BD59-A6C34878D82A}">
                    <a16:rowId xmlns:a16="http://schemas.microsoft.com/office/drawing/2014/main" val="10002"/>
                  </a:ext>
                </a:extLst>
              </a:tr>
              <a:tr h="182880">
                <a:tc gridSpan="2">
                  <a:txBody>
                    <a:bodyPr/>
                    <a:lstStyle/>
                    <a:p>
                      <a:pPr marL="0" marR="0">
                        <a:spcBef>
                          <a:spcPts val="0"/>
                        </a:spcBef>
                        <a:spcAft>
                          <a:spcPts val="0"/>
                        </a:spcAft>
                      </a:pPr>
                      <a:r>
                        <a:rPr lang="en-US" sz="1800" dirty="0" smtClean="0">
                          <a:latin typeface="Calibri"/>
                          <a:ea typeface="Times New Roman"/>
                          <a:cs typeface="Times New Roman"/>
                        </a:rPr>
                        <a:t>(National smallholder average: 1483)</a:t>
                      </a:r>
                      <a:endParaRPr lang="en-US" sz="1800" dirty="0">
                        <a:latin typeface="Calibri"/>
                        <a:ea typeface="Times New Roman"/>
                        <a:cs typeface="Times New Roman"/>
                      </a:endParaRPr>
                    </a:p>
                  </a:txBody>
                  <a:tcPr marL="68580" marR="68580" marT="0" marB="0"/>
                </a:tc>
                <a:tc hMerge="1">
                  <a:txBody>
                    <a:bodyPr/>
                    <a:lstStyle/>
                    <a:p>
                      <a:pPr marL="0" marR="0">
                        <a:spcBef>
                          <a:spcPts val="0"/>
                        </a:spcBef>
                        <a:spcAft>
                          <a:spcPts val="0"/>
                        </a:spcAft>
                      </a:pPr>
                      <a:endParaRPr lang="en-US" sz="1700" dirty="0">
                        <a:latin typeface="Calibri"/>
                        <a:ea typeface="Times New Roman"/>
                        <a:cs typeface="Times New Roman"/>
                      </a:endParaRPr>
                    </a:p>
                  </a:txBody>
                  <a:tcPr marL="68580" marR="68580" marT="0" marB="0"/>
                </a:tc>
                <a:extLst>
                  <a:ext uri="{0D108BD9-81ED-4DB2-BD59-A6C34878D82A}">
                    <a16:rowId xmlns:a16="http://schemas.microsoft.com/office/drawing/2014/main" val="10003"/>
                  </a:ext>
                </a:extLst>
              </a:tr>
            </a:tbl>
          </a:graphicData>
        </a:graphic>
      </p:graphicFrame>
      <p:sp>
        <p:nvSpPr>
          <p:cNvPr id="14" name="Oval 13"/>
          <p:cNvSpPr/>
          <p:nvPr/>
        </p:nvSpPr>
        <p:spPr>
          <a:xfrm>
            <a:off x="7086600" y="3200400"/>
            <a:ext cx="8382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7086600" y="1600200"/>
            <a:ext cx="8382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3124200" y="2438400"/>
            <a:ext cx="838200" cy="32056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trips(down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strips(downLeft)">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strips(downLeft)">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2"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Program participation</a:t>
            </a:r>
            <a:endParaRPr lang="en-US" sz="3600" dirty="0"/>
          </a:p>
        </p:txBody>
      </p:sp>
      <p:graphicFrame>
        <p:nvGraphicFramePr>
          <p:cNvPr id="4" name="Content Placeholder 3"/>
          <p:cNvGraphicFramePr>
            <a:graphicFrameLocks noGrp="1"/>
          </p:cNvGraphicFramePr>
          <p:nvPr>
            <p:ph idx="1"/>
          </p:nvPr>
        </p:nvGraphicFramePr>
        <p:xfrm>
          <a:off x="304800" y="2011680"/>
          <a:ext cx="8610600" cy="3535680"/>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val="20000"/>
                    </a:ext>
                  </a:extLst>
                </a:gridCol>
                <a:gridCol w="1310640">
                  <a:extLst>
                    <a:ext uri="{9D8B030D-6E8A-4147-A177-3AD203B41FA5}">
                      <a16:colId xmlns:a16="http://schemas.microsoft.com/office/drawing/2014/main" val="20001"/>
                    </a:ext>
                  </a:extLst>
                </a:gridCol>
                <a:gridCol w="1722120">
                  <a:extLst>
                    <a:ext uri="{9D8B030D-6E8A-4147-A177-3AD203B41FA5}">
                      <a16:colId xmlns:a16="http://schemas.microsoft.com/office/drawing/2014/main" val="20002"/>
                    </a:ext>
                  </a:extLst>
                </a:gridCol>
                <a:gridCol w="1722120">
                  <a:extLst>
                    <a:ext uri="{9D8B030D-6E8A-4147-A177-3AD203B41FA5}">
                      <a16:colId xmlns:a16="http://schemas.microsoft.com/office/drawing/2014/main" val="20003"/>
                    </a:ext>
                  </a:extLst>
                </a:gridCol>
                <a:gridCol w="1722120">
                  <a:extLst>
                    <a:ext uri="{9D8B030D-6E8A-4147-A177-3AD203B41FA5}">
                      <a16:colId xmlns:a16="http://schemas.microsoft.com/office/drawing/2014/main" val="20004"/>
                    </a:ext>
                  </a:extLst>
                </a:gridCol>
              </a:tblGrid>
              <a:tr h="182880">
                <a:tc>
                  <a:txBody>
                    <a:bodyPr/>
                    <a:lstStyle/>
                    <a:p>
                      <a:pPr marL="0" marR="0">
                        <a:spcBef>
                          <a:spcPts val="0"/>
                        </a:spcBef>
                        <a:spcAft>
                          <a:spcPts val="0"/>
                        </a:spcAft>
                      </a:pPr>
                      <a:r>
                        <a:rPr lang="en-US" sz="2400" dirty="0" smtClean="0">
                          <a:latin typeface="Calibri"/>
                          <a:ea typeface="Times New Roman"/>
                          <a:cs typeface="Times New Roman"/>
                        </a:rPr>
                        <a:t/>
                      </a:r>
                      <a:br>
                        <a:rPr lang="en-US" sz="2400" dirty="0" smtClean="0">
                          <a:latin typeface="Calibri"/>
                          <a:ea typeface="Times New Roman"/>
                          <a:cs typeface="Times New Roman"/>
                        </a:rPr>
                      </a:br>
                      <a:r>
                        <a:rPr lang="en-US" sz="2400" dirty="0" smtClean="0">
                          <a:latin typeface="Calibri"/>
                          <a:ea typeface="Times New Roman"/>
                          <a:cs typeface="Times New Roman"/>
                        </a:rPr>
                        <a:t>Category</a:t>
                      </a:r>
                      <a:endParaRPr lang="en-US" sz="2400" dirty="0">
                        <a:latin typeface="Calibri"/>
                        <a:ea typeface="Times New Roman"/>
                        <a:cs typeface="Times New Roman"/>
                      </a:endParaRPr>
                    </a:p>
                  </a:txBody>
                  <a:tcPr marL="68580" marR="68580" marT="0" marB="0"/>
                </a:tc>
                <a:tc>
                  <a:txBody>
                    <a:bodyPr/>
                    <a:lstStyle/>
                    <a:p>
                      <a:pPr marL="0" marR="0" algn="ctr">
                        <a:spcBef>
                          <a:spcPts val="0"/>
                        </a:spcBef>
                        <a:spcAft>
                          <a:spcPts val="0"/>
                        </a:spcAft>
                      </a:pPr>
                      <a:r>
                        <a:rPr lang="en-US" sz="2400" dirty="0" smtClean="0">
                          <a:latin typeface="Calibri"/>
                          <a:ea typeface="Times New Roman"/>
                          <a:cs typeface="Times New Roman"/>
                        </a:rPr>
                        <a:t/>
                      </a:r>
                      <a:br>
                        <a:rPr lang="en-US" sz="2400" dirty="0" smtClean="0">
                          <a:latin typeface="Calibri"/>
                          <a:ea typeface="Times New Roman"/>
                          <a:cs typeface="Times New Roman"/>
                        </a:rPr>
                      </a:br>
                      <a:r>
                        <a:rPr lang="en-US" sz="2400" dirty="0" smtClean="0">
                          <a:latin typeface="Calibri"/>
                          <a:ea typeface="Times New Roman"/>
                          <a:cs typeface="Times New Roman"/>
                        </a:rPr>
                        <a:t>None</a:t>
                      </a:r>
                      <a:endParaRPr lang="en-US" sz="2400" dirty="0">
                        <a:latin typeface="Calibri"/>
                        <a:ea typeface="Times New Roman"/>
                        <a:cs typeface="Times New Roman"/>
                      </a:endParaRPr>
                    </a:p>
                  </a:txBody>
                  <a:tcPr marL="68580" marR="68580" marT="0" marB="0"/>
                </a:tc>
                <a:tc>
                  <a:txBody>
                    <a:bodyPr/>
                    <a:lstStyle/>
                    <a:p>
                      <a:pPr marL="0" marR="0" algn="ctr">
                        <a:spcBef>
                          <a:spcPts val="0"/>
                        </a:spcBef>
                        <a:spcAft>
                          <a:spcPts val="0"/>
                        </a:spcAft>
                      </a:pPr>
                      <a:r>
                        <a:rPr lang="en-US" sz="2400" dirty="0" smtClean="0">
                          <a:latin typeface="Calibri"/>
                          <a:ea typeface="Times New Roman"/>
                          <a:cs typeface="Times New Roman"/>
                        </a:rPr>
                        <a:t>Seed </a:t>
                      </a:r>
                      <a:br>
                        <a:rPr lang="en-US" sz="2400" dirty="0" smtClean="0">
                          <a:latin typeface="Calibri"/>
                          <a:ea typeface="Times New Roman"/>
                          <a:cs typeface="Times New Roman"/>
                        </a:rPr>
                      </a:br>
                      <a:r>
                        <a:rPr lang="en-US" sz="2400" dirty="0" smtClean="0">
                          <a:latin typeface="Calibri"/>
                          <a:ea typeface="Times New Roman"/>
                          <a:cs typeface="Times New Roman"/>
                        </a:rPr>
                        <a:t>only</a:t>
                      </a:r>
                      <a:endParaRPr lang="en-US" sz="2400" dirty="0">
                        <a:latin typeface="Calibri"/>
                        <a:ea typeface="Times New Roman"/>
                        <a:cs typeface="Times New Roman"/>
                      </a:endParaRPr>
                    </a:p>
                  </a:txBody>
                  <a:tcPr marL="68580" marR="68580" marT="0" marB="0"/>
                </a:tc>
                <a:tc>
                  <a:txBody>
                    <a:bodyPr/>
                    <a:lstStyle/>
                    <a:p>
                      <a:pPr marL="0" marR="0" algn="ctr">
                        <a:spcBef>
                          <a:spcPts val="0"/>
                        </a:spcBef>
                        <a:spcAft>
                          <a:spcPts val="0"/>
                        </a:spcAft>
                      </a:pPr>
                      <a:r>
                        <a:rPr lang="en-US" sz="2400" dirty="0" smtClean="0">
                          <a:latin typeface="Calibri"/>
                          <a:ea typeface="Times New Roman"/>
                          <a:cs typeface="Times New Roman"/>
                        </a:rPr>
                        <a:t>Fertilizer only</a:t>
                      </a:r>
                      <a:endParaRPr lang="en-US" sz="2400" dirty="0">
                        <a:latin typeface="Calibri"/>
                        <a:ea typeface="Times New Roman"/>
                        <a:cs typeface="Times New Roman"/>
                      </a:endParaRPr>
                    </a:p>
                  </a:txBody>
                  <a:tcPr marL="68580" marR="68580" marT="0" marB="0"/>
                </a:tc>
                <a:tc>
                  <a:txBody>
                    <a:bodyPr/>
                    <a:lstStyle/>
                    <a:p>
                      <a:pPr marL="0" marR="0" algn="ctr">
                        <a:spcBef>
                          <a:spcPts val="0"/>
                        </a:spcBef>
                        <a:spcAft>
                          <a:spcPts val="0"/>
                        </a:spcAft>
                      </a:pPr>
                      <a:r>
                        <a:rPr lang="en-US" sz="2400" dirty="0" smtClean="0">
                          <a:latin typeface="Calibri"/>
                          <a:ea typeface="Times New Roman"/>
                          <a:cs typeface="Times New Roman"/>
                        </a:rPr>
                        <a:t>Seed &amp; fertilizer</a:t>
                      </a:r>
                      <a:endParaRPr lang="en-US" sz="2400" dirty="0">
                        <a:latin typeface="Calibri"/>
                        <a:ea typeface="Times New Roman"/>
                        <a:cs typeface="Times New Roman"/>
                      </a:endParaRPr>
                    </a:p>
                  </a:txBody>
                  <a:tcPr marL="68580" marR="68580" marT="0" marB="0"/>
                </a:tc>
                <a:extLst>
                  <a:ext uri="{0D108BD9-81ED-4DB2-BD59-A6C34878D82A}">
                    <a16:rowId xmlns:a16="http://schemas.microsoft.com/office/drawing/2014/main" val="10000"/>
                  </a:ext>
                </a:extLst>
              </a:tr>
              <a:tr h="182880">
                <a:tc>
                  <a:txBody>
                    <a:bodyPr/>
                    <a:lstStyle/>
                    <a:p>
                      <a:pPr marL="0" marR="0">
                        <a:lnSpc>
                          <a:spcPct val="115000"/>
                        </a:lnSpc>
                        <a:spcBef>
                          <a:spcPts val="0"/>
                        </a:spcBef>
                        <a:spcAft>
                          <a:spcPts val="0"/>
                        </a:spcAft>
                      </a:pPr>
                      <a:r>
                        <a:rPr lang="en-US" sz="2000" dirty="0">
                          <a:solidFill>
                            <a:srgbClr val="000000"/>
                          </a:solidFill>
                          <a:latin typeface="Calibri"/>
                          <a:ea typeface="Times New Roman"/>
                          <a:cs typeface="Times New Roman"/>
                        </a:rPr>
                        <a:t>Male</a:t>
                      </a:r>
                      <a:endParaRPr lang="en-US" sz="2000" dirty="0">
                        <a:latin typeface="Calibri"/>
                        <a:ea typeface="Times New Roman"/>
                        <a:cs typeface="Times New Roman"/>
                      </a:endParaRPr>
                    </a:p>
                  </a:txBody>
                  <a:tcPr marL="68580" marR="68580" marT="0" marB="0" anchor="b">
                    <a:solidFill>
                      <a:schemeClr val="accent5">
                        <a:lumMod val="40000"/>
                        <a:lumOff val="60000"/>
                      </a:schemeClr>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0.12</a:t>
                      </a:r>
                    </a:p>
                  </a:txBody>
                  <a:tcPr marL="68580" marR="68580" marT="0" marB="0" anchor="b">
                    <a:solidFill>
                      <a:schemeClr val="accent5">
                        <a:lumMod val="40000"/>
                        <a:lumOff val="60000"/>
                      </a:schemeClr>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0.06</a:t>
                      </a:r>
                    </a:p>
                  </a:txBody>
                  <a:tcPr marL="68580" marR="68580" marT="0" marB="0" anchor="b">
                    <a:solidFill>
                      <a:schemeClr val="accent5">
                        <a:lumMod val="40000"/>
                        <a:lumOff val="60000"/>
                      </a:schemeClr>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0.18</a:t>
                      </a:r>
                    </a:p>
                  </a:txBody>
                  <a:tcPr marL="68580" marR="68580" marT="0" marB="0" anchor="b">
                    <a:solidFill>
                      <a:schemeClr val="accent5">
                        <a:lumMod val="40000"/>
                        <a:lumOff val="60000"/>
                      </a:schemeClr>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0.64</a:t>
                      </a:r>
                    </a:p>
                  </a:txBody>
                  <a:tcPr marL="68580" marR="68580" marT="0" marB="0" anchor="b">
                    <a:solidFill>
                      <a:schemeClr val="accent5">
                        <a:lumMod val="40000"/>
                        <a:lumOff val="60000"/>
                      </a:schemeClr>
                    </a:solidFill>
                  </a:tcPr>
                </a:tc>
                <a:extLst>
                  <a:ext uri="{0D108BD9-81ED-4DB2-BD59-A6C34878D82A}">
                    <a16:rowId xmlns:a16="http://schemas.microsoft.com/office/drawing/2014/main" val="10001"/>
                  </a:ext>
                </a:extLst>
              </a:tr>
              <a:tr h="182880">
                <a:tc>
                  <a:txBody>
                    <a:bodyPr/>
                    <a:lstStyle/>
                    <a:p>
                      <a:pPr marL="0" marR="0">
                        <a:lnSpc>
                          <a:spcPct val="115000"/>
                        </a:lnSpc>
                        <a:spcBef>
                          <a:spcPts val="0"/>
                        </a:spcBef>
                        <a:spcAft>
                          <a:spcPts val="0"/>
                        </a:spcAft>
                      </a:pPr>
                      <a:r>
                        <a:rPr lang="en-US" sz="2000" dirty="0">
                          <a:solidFill>
                            <a:srgbClr val="000000"/>
                          </a:solidFill>
                          <a:latin typeface="Calibri"/>
                          <a:ea typeface="Times New Roman"/>
                          <a:cs typeface="Times New Roman"/>
                        </a:rPr>
                        <a:t>Female</a:t>
                      </a:r>
                      <a:endParaRPr lang="en-US" sz="2000" dirty="0">
                        <a:latin typeface="Calibri"/>
                        <a:ea typeface="Times New Roman"/>
                        <a:cs typeface="Times New Roman"/>
                      </a:endParaRPr>
                    </a:p>
                  </a:txBody>
                  <a:tcPr marL="68580" marR="68580" marT="0" marB="0" anchor="b">
                    <a:solidFill>
                      <a:schemeClr val="accent5">
                        <a:lumMod val="40000"/>
                        <a:lumOff val="60000"/>
                      </a:schemeClr>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0.21</a:t>
                      </a:r>
                    </a:p>
                  </a:txBody>
                  <a:tcPr marL="68580" marR="68580" marT="0" marB="0" anchor="b">
                    <a:solidFill>
                      <a:schemeClr val="accent5">
                        <a:lumMod val="40000"/>
                        <a:lumOff val="60000"/>
                      </a:schemeClr>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0.04</a:t>
                      </a:r>
                    </a:p>
                  </a:txBody>
                  <a:tcPr marL="68580" marR="68580" marT="0" marB="0" anchor="b">
                    <a:solidFill>
                      <a:schemeClr val="accent5">
                        <a:lumMod val="40000"/>
                        <a:lumOff val="60000"/>
                      </a:schemeClr>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0.25</a:t>
                      </a:r>
                    </a:p>
                  </a:txBody>
                  <a:tcPr marL="68580" marR="68580" marT="0" marB="0" anchor="b">
                    <a:solidFill>
                      <a:schemeClr val="accent5">
                        <a:lumMod val="40000"/>
                        <a:lumOff val="60000"/>
                      </a:schemeClr>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0.50</a:t>
                      </a:r>
                    </a:p>
                  </a:txBody>
                  <a:tcPr marL="68580" marR="68580" marT="0" marB="0" anchor="b">
                    <a:solidFill>
                      <a:schemeClr val="accent5">
                        <a:lumMod val="40000"/>
                        <a:lumOff val="60000"/>
                      </a:schemeClr>
                    </a:solidFill>
                  </a:tcPr>
                </a:tc>
                <a:extLst>
                  <a:ext uri="{0D108BD9-81ED-4DB2-BD59-A6C34878D82A}">
                    <a16:rowId xmlns:a16="http://schemas.microsoft.com/office/drawing/2014/main" val="10002"/>
                  </a:ext>
                </a:extLst>
              </a:tr>
              <a:tr h="182880">
                <a:tc>
                  <a:txBody>
                    <a:bodyPr/>
                    <a:lstStyle/>
                    <a:p>
                      <a:pPr marL="0" marR="0">
                        <a:lnSpc>
                          <a:spcPct val="115000"/>
                        </a:lnSpc>
                        <a:spcBef>
                          <a:spcPts val="0"/>
                        </a:spcBef>
                        <a:spcAft>
                          <a:spcPts val="0"/>
                        </a:spcAft>
                      </a:pPr>
                      <a:r>
                        <a:rPr lang="en-US" sz="2000" dirty="0">
                          <a:solidFill>
                            <a:srgbClr val="000000"/>
                          </a:solidFill>
                          <a:latin typeface="Calibri"/>
                          <a:ea typeface="Times New Roman"/>
                          <a:cs typeface="Times New Roman"/>
                        </a:rPr>
                        <a:t>Poor</a:t>
                      </a:r>
                      <a:endParaRPr lang="en-US" sz="2000" dirty="0">
                        <a:latin typeface="Calibri"/>
                        <a:ea typeface="Times New Roman"/>
                        <a:cs typeface="Times New Roman"/>
                      </a:endParaRPr>
                    </a:p>
                  </a:txBody>
                  <a:tcPr marL="68580" marR="68580" marT="0" marB="0" anchor="b">
                    <a:solidFill>
                      <a:schemeClr val="accent5">
                        <a:lumMod val="20000"/>
                        <a:lumOff val="80000"/>
                      </a:schemeClr>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0.18</a:t>
                      </a:r>
                    </a:p>
                  </a:txBody>
                  <a:tcPr marL="68580" marR="68580" marT="0" marB="0" anchor="b">
                    <a:solidFill>
                      <a:schemeClr val="accent5">
                        <a:lumMod val="20000"/>
                        <a:lumOff val="80000"/>
                      </a:schemeClr>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0.05</a:t>
                      </a:r>
                    </a:p>
                  </a:txBody>
                  <a:tcPr marL="68580" marR="68580" marT="0" marB="0" anchor="b">
                    <a:solidFill>
                      <a:schemeClr val="accent5">
                        <a:lumMod val="20000"/>
                        <a:lumOff val="80000"/>
                      </a:schemeClr>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0.20</a:t>
                      </a:r>
                    </a:p>
                  </a:txBody>
                  <a:tcPr marL="68580" marR="68580" marT="0" marB="0" anchor="b">
                    <a:solidFill>
                      <a:schemeClr val="accent5">
                        <a:lumMod val="20000"/>
                        <a:lumOff val="80000"/>
                      </a:schemeClr>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0.58</a:t>
                      </a:r>
                    </a:p>
                  </a:txBody>
                  <a:tcPr marL="68580" marR="68580" marT="0" marB="0" anchor="b">
                    <a:solidFill>
                      <a:schemeClr val="accent5">
                        <a:lumMod val="20000"/>
                        <a:lumOff val="80000"/>
                      </a:schemeClr>
                    </a:solidFill>
                  </a:tcPr>
                </a:tc>
                <a:extLst>
                  <a:ext uri="{0D108BD9-81ED-4DB2-BD59-A6C34878D82A}">
                    <a16:rowId xmlns:a16="http://schemas.microsoft.com/office/drawing/2014/main" val="10003"/>
                  </a:ext>
                </a:extLst>
              </a:tr>
              <a:tr h="182880">
                <a:tc>
                  <a:txBody>
                    <a:bodyPr/>
                    <a:lstStyle/>
                    <a:p>
                      <a:pPr marL="0" marR="0">
                        <a:lnSpc>
                          <a:spcPct val="115000"/>
                        </a:lnSpc>
                        <a:spcBef>
                          <a:spcPts val="0"/>
                        </a:spcBef>
                        <a:spcAft>
                          <a:spcPts val="0"/>
                        </a:spcAft>
                      </a:pPr>
                      <a:r>
                        <a:rPr lang="en-US" sz="2000" dirty="0">
                          <a:solidFill>
                            <a:srgbClr val="000000"/>
                          </a:solidFill>
                          <a:latin typeface="Calibri"/>
                          <a:ea typeface="Times New Roman"/>
                          <a:cs typeface="Times New Roman"/>
                        </a:rPr>
                        <a:t>Non-poor</a:t>
                      </a:r>
                      <a:endParaRPr lang="en-US" sz="2000" dirty="0">
                        <a:latin typeface="Calibri"/>
                        <a:ea typeface="Times New Roman"/>
                        <a:cs typeface="Times New Roman"/>
                      </a:endParaRPr>
                    </a:p>
                  </a:txBody>
                  <a:tcPr marL="68580" marR="68580" marT="0" marB="0" anchor="b">
                    <a:solidFill>
                      <a:schemeClr val="accent5">
                        <a:lumMod val="20000"/>
                        <a:lumOff val="80000"/>
                      </a:schemeClr>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0.09</a:t>
                      </a:r>
                    </a:p>
                  </a:txBody>
                  <a:tcPr marL="68580" marR="68580" marT="0" marB="0" anchor="b">
                    <a:solidFill>
                      <a:schemeClr val="accent5">
                        <a:lumMod val="20000"/>
                        <a:lumOff val="80000"/>
                      </a:schemeClr>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0.06</a:t>
                      </a:r>
                    </a:p>
                  </a:txBody>
                  <a:tcPr marL="68580" marR="68580" marT="0" marB="0" anchor="b">
                    <a:solidFill>
                      <a:schemeClr val="accent5">
                        <a:lumMod val="20000"/>
                        <a:lumOff val="80000"/>
                      </a:schemeClr>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0.18</a:t>
                      </a:r>
                    </a:p>
                  </a:txBody>
                  <a:tcPr marL="68580" marR="68580" marT="0" marB="0" anchor="b">
                    <a:solidFill>
                      <a:schemeClr val="accent5">
                        <a:lumMod val="20000"/>
                        <a:lumOff val="80000"/>
                      </a:schemeClr>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0.67</a:t>
                      </a:r>
                    </a:p>
                  </a:txBody>
                  <a:tcPr marL="68580" marR="68580" marT="0" marB="0" anchor="b">
                    <a:solidFill>
                      <a:schemeClr val="accent5">
                        <a:lumMod val="20000"/>
                        <a:lumOff val="80000"/>
                      </a:schemeClr>
                    </a:solidFill>
                  </a:tcPr>
                </a:tc>
                <a:extLst>
                  <a:ext uri="{0D108BD9-81ED-4DB2-BD59-A6C34878D82A}">
                    <a16:rowId xmlns:a16="http://schemas.microsoft.com/office/drawing/2014/main" val="10004"/>
                  </a:ext>
                </a:extLst>
              </a:tr>
              <a:tr h="182880">
                <a:tc>
                  <a:txBody>
                    <a:bodyPr/>
                    <a:lstStyle/>
                    <a:p>
                      <a:pPr marL="0" marR="0">
                        <a:lnSpc>
                          <a:spcPct val="115000"/>
                        </a:lnSpc>
                        <a:spcBef>
                          <a:spcPts val="0"/>
                        </a:spcBef>
                        <a:spcAft>
                          <a:spcPts val="0"/>
                        </a:spcAft>
                      </a:pPr>
                      <a:r>
                        <a:rPr lang="en-US" sz="2000" dirty="0">
                          <a:solidFill>
                            <a:srgbClr val="000000"/>
                          </a:solidFill>
                          <a:latin typeface="Calibri"/>
                          <a:ea typeface="Times New Roman"/>
                          <a:cs typeface="Times New Roman"/>
                        </a:rPr>
                        <a:t>Male, non-poor</a:t>
                      </a:r>
                      <a:endParaRPr lang="en-US" sz="2000" dirty="0">
                        <a:latin typeface="Calibri"/>
                        <a:ea typeface="Times New Roman"/>
                        <a:cs typeface="Times New Roman"/>
                      </a:endParaRPr>
                    </a:p>
                  </a:txBody>
                  <a:tcPr marL="68580" marR="68580" marT="0" marB="0" anchor="b">
                    <a:solidFill>
                      <a:schemeClr val="accent5">
                        <a:lumMod val="40000"/>
                        <a:lumOff val="60000"/>
                      </a:schemeClr>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0.09</a:t>
                      </a:r>
                    </a:p>
                  </a:txBody>
                  <a:tcPr marL="68580" marR="68580" marT="0" marB="0" anchor="b">
                    <a:solidFill>
                      <a:schemeClr val="accent5">
                        <a:lumMod val="40000"/>
                        <a:lumOff val="60000"/>
                      </a:schemeClr>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0.07</a:t>
                      </a:r>
                    </a:p>
                  </a:txBody>
                  <a:tcPr marL="68580" marR="68580" marT="0" marB="0" anchor="b">
                    <a:solidFill>
                      <a:schemeClr val="accent5">
                        <a:lumMod val="40000"/>
                        <a:lumOff val="60000"/>
                      </a:schemeClr>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0.17</a:t>
                      </a:r>
                    </a:p>
                  </a:txBody>
                  <a:tcPr marL="68580" marR="68580" marT="0" marB="0" anchor="b">
                    <a:solidFill>
                      <a:schemeClr val="accent5">
                        <a:lumMod val="40000"/>
                        <a:lumOff val="60000"/>
                      </a:schemeClr>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0.67</a:t>
                      </a:r>
                    </a:p>
                  </a:txBody>
                  <a:tcPr marL="68580" marR="68580" marT="0" marB="0" anchor="b">
                    <a:solidFill>
                      <a:schemeClr val="accent5">
                        <a:lumMod val="40000"/>
                        <a:lumOff val="60000"/>
                      </a:schemeClr>
                    </a:solidFill>
                  </a:tcPr>
                </a:tc>
                <a:extLst>
                  <a:ext uri="{0D108BD9-81ED-4DB2-BD59-A6C34878D82A}">
                    <a16:rowId xmlns:a16="http://schemas.microsoft.com/office/drawing/2014/main" val="10005"/>
                  </a:ext>
                </a:extLst>
              </a:tr>
              <a:tr h="182880">
                <a:tc>
                  <a:txBody>
                    <a:bodyPr/>
                    <a:lstStyle/>
                    <a:p>
                      <a:pPr marL="0" marR="0">
                        <a:lnSpc>
                          <a:spcPct val="115000"/>
                        </a:lnSpc>
                        <a:spcBef>
                          <a:spcPts val="0"/>
                        </a:spcBef>
                        <a:spcAft>
                          <a:spcPts val="0"/>
                        </a:spcAft>
                      </a:pPr>
                      <a:r>
                        <a:rPr lang="en-US" sz="2000" dirty="0">
                          <a:solidFill>
                            <a:srgbClr val="000000"/>
                          </a:solidFill>
                          <a:latin typeface="Calibri"/>
                          <a:ea typeface="Times New Roman"/>
                          <a:cs typeface="Times New Roman"/>
                        </a:rPr>
                        <a:t>Male, poor</a:t>
                      </a:r>
                      <a:endParaRPr lang="en-US" sz="2000" dirty="0">
                        <a:latin typeface="Calibri"/>
                        <a:ea typeface="Times New Roman"/>
                        <a:cs typeface="Times New Roman"/>
                      </a:endParaRPr>
                    </a:p>
                  </a:txBody>
                  <a:tcPr marL="68580" marR="68580" marT="0" marB="0" anchor="b">
                    <a:solidFill>
                      <a:schemeClr val="accent5">
                        <a:lumMod val="40000"/>
                        <a:lumOff val="60000"/>
                      </a:schemeClr>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0.16</a:t>
                      </a:r>
                    </a:p>
                  </a:txBody>
                  <a:tcPr marL="68580" marR="68580" marT="0" marB="0" anchor="b">
                    <a:solidFill>
                      <a:schemeClr val="accent5">
                        <a:lumMod val="40000"/>
                        <a:lumOff val="60000"/>
                      </a:schemeClr>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0.06</a:t>
                      </a:r>
                    </a:p>
                  </a:txBody>
                  <a:tcPr marL="68580" marR="68580" marT="0" marB="0" anchor="b">
                    <a:solidFill>
                      <a:schemeClr val="accent5">
                        <a:lumMod val="40000"/>
                        <a:lumOff val="60000"/>
                      </a:schemeClr>
                    </a:solidFill>
                  </a:tcPr>
                </a:tc>
                <a:tc>
                  <a:txBody>
                    <a:bodyPr/>
                    <a:lstStyle/>
                    <a:p>
                      <a:pPr marL="0" marR="0" algn="ctr">
                        <a:lnSpc>
                          <a:spcPct val="115000"/>
                        </a:lnSpc>
                        <a:spcBef>
                          <a:spcPts val="0"/>
                        </a:spcBef>
                        <a:spcAft>
                          <a:spcPts val="0"/>
                        </a:spcAft>
                      </a:pPr>
                      <a:r>
                        <a:rPr lang="en-US" sz="2000">
                          <a:latin typeface="Calibri"/>
                          <a:ea typeface="Times New Roman"/>
                          <a:cs typeface="Times New Roman"/>
                        </a:rPr>
                        <a:t>0.18</a:t>
                      </a:r>
                    </a:p>
                  </a:txBody>
                  <a:tcPr marL="68580" marR="68580" marT="0" marB="0" anchor="b">
                    <a:solidFill>
                      <a:schemeClr val="accent5">
                        <a:lumMod val="40000"/>
                        <a:lumOff val="60000"/>
                      </a:schemeClr>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0.60</a:t>
                      </a:r>
                    </a:p>
                  </a:txBody>
                  <a:tcPr marL="68580" marR="68580" marT="0" marB="0" anchor="b">
                    <a:solidFill>
                      <a:schemeClr val="accent5">
                        <a:lumMod val="40000"/>
                        <a:lumOff val="60000"/>
                      </a:schemeClr>
                    </a:solidFill>
                  </a:tcPr>
                </a:tc>
                <a:extLst>
                  <a:ext uri="{0D108BD9-81ED-4DB2-BD59-A6C34878D82A}">
                    <a16:rowId xmlns:a16="http://schemas.microsoft.com/office/drawing/2014/main" val="10006"/>
                  </a:ext>
                </a:extLst>
              </a:tr>
              <a:tr h="182880">
                <a:tc>
                  <a:txBody>
                    <a:bodyPr/>
                    <a:lstStyle/>
                    <a:p>
                      <a:pPr marL="0" marR="0">
                        <a:lnSpc>
                          <a:spcPct val="115000"/>
                        </a:lnSpc>
                        <a:spcBef>
                          <a:spcPts val="0"/>
                        </a:spcBef>
                        <a:spcAft>
                          <a:spcPts val="0"/>
                        </a:spcAft>
                      </a:pPr>
                      <a:r>
                        <a:rPr lang="en-US" sz="2000" dirty="0">
                          <a:solidFill>
                            <a:srgbClr val="000000"/>
                          </a:solidFill>
                          <a:latin typeface="Calibri"/>
                          <a:ea typeface="Times New Roman"/>
                          <a:cs typeface="Times New Roman"/>
                        </a:rPr>
                        <a:t>Female, non-poor</a:t>
                      </a:r>
                      <a:endParaRPr lang="en-US" sz="2000" dirty="0">
                        <a:latin typeface="Calibri"/>
                        <a:ea typeface="Times New Roman"/>
                        <a:cs typeface="Times New Roman"/>
                      </a:endParaRPr>
                    </a:p>
                  </a:txBody>
                  <a:tcPr marL="68580" marR="68580" marT="0" marB="0" anchor="b">
                    <a:solidFill>
                      <a:schemeClr val="accent5">
                        <a:lumMod val="20000"/>
                        <a:lumOff val="80000"/>
                      </a:schemeClr>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0.13</a:t>
                      </a:r>
                    </a:p>
                  </a:txBody>
                  <a:tcPr marL="68580" marR="68580" marT="0" marB="0" anchor="b">
                    <a:solidFill>
                      <a:schemeClr val="accent5">
                        <a:lumMod val="20000"/>
                        <a:lumOff val="80000"/>
                      </a:schemeClr>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0.04</a:t>
                      </a:r>
                    </a:p>
                  </a:txBody>
                  <a:tcPr marL="68580" marR="68580" marT="0" marB="0" anchor="b">
                    <a:solidFill>
                      <a:schemeClr val="accent5">
                        <a:lumMod val="20000"/>
                        <a:lumOff val="80000"/>
                      </a:schemeClr>
                    </a:solidFill>
                  </a:tcPr>
                </a:tc>
                <a:tc>
                  <a:txBody>
                    <a:bodyPr/>
                    <a:lstStyle/>
                    <a:p>
                      <a:pPr marL="0" marR="0" algn="ctr">
                        <a:lnSpc>
                          <a:spcPct val="115000"/>
                        </a:lnSpc>
                        <a:spcBef>
                          <a:spcPts val="0"/>
                        </a:spcBef>
                        <a:spcAft>
                          <a:spcPts val="0"/>
                        </a:spcAft>
                      </a:pPr>
                      <a:r>
                        <a:rPr lang="en-US" sz="2000">
                          <a:latin typeface="Calibri"/>
                          <a:ea typeface="Times New Roman"/>
                          <a:cs typeface="Times New Roman"/>
                        </a:rPr>
                        <a:t>0.21</a:t>
                      </a:r>
                    </a:p>
                  </a:txBody>
                  <a:tcPr marL="68580" marR="68580" marT="0" marB="0" anchor="b">
                    <a:solidFill>
                      <a:schemeClr val="accent5">
                        <a:lumMod val="20000"/>
                        <a:lumOff val="80000"/>
                      </a:schemeClr>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0.63</a:t>
                      </a:r>
                    </a:p>
                  </a:txBody>
                  <a:tcPr marL="68580" marR="68580" marT="0" marB="0" anchor="b">
                    <a:solidFill>
                      <a:schemeClr val="accent5">
                        <a:lumMod val="20000"/>
                        <a:lumOff val="80000"/>
                      </a:schemeClr>
                    </a:solidFill>
                  </a:tcPr>
                </a:tc>
                <a:extLst>
                  <a:ext uri="{0D108BD9-81ED-4DB2-BD59-A6C34878D82A}">
                    <a16:rowId xmlns:a16="http://schemas.microsoft.com/office/drawing/2014/main" val="10007"/>
                  </a:ext>
                </a:extLst>
              </a:tr>
              <a:tr h="182880">
                <a:tc>
                  <a:txBody>
                    <a:bodyPr/>
                    <a:lstStyle/>
                    <a:p>
                      <a:pPr marL="0" marR="0">
                        <a:lnSpc>
                          <a:spcPct val="115000"/>
                        </a:lnSpc>
                        <a:spcBef>
                          <a:spcPts val="0"/>
                        </a:spcBef>
                        <a:spcAft>
                          <a:spcPts val="0"/>
                        </a:spcAft>
                      </a:pPr>
                      <a:r>
                        <a:rPr lang="en-US" sz="2000" dirty="0">
                          <a:solidFill>
                            <a:srgbClr val="000000"/>
                          </a:solidFill>
                          <a:latin typeface="Calibri"/>
                          <a:ea typeface="Times New Roman"/>
                          <a:cs typeface="Times New Roman"/>
                        </a:rPr>
                        <a:t>Female, poor</a:t>
                      </a:r>
                      <a:endParaRPr lang="en-US" sz="2000" dirty="0">
                        <a:latin typeface="Calibri"/>
                        <a:ea typeface="Times New Roman"/>
                        <a:cs typeface="Times New Roman"/>
                      </a:endParaRPr>
                    </a:p>
                  </a:txBody>
                  <a:tcPr marL="68580" marR="68580" marT="0" marB="0" anchor="b">
                    <a:solidFill>
                      <a:schemeClr val="accent5">
                        <a:lumMod val="20000"/>
                        <a:lumOff val="80000"/>
                      </a:schemeClr>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0.28</a:t>
                      </a:r>
                    </a:p>
                  </a:txBody>
                  <a:tcPr marL="68580" marR="68580" marT="0" marB="0" anchor="b">
                    <a:solidFill>
                      <a:schemeClr val="accent5">
                        <a:lumMod val="20000"/>
                        <a:lumOff val="80000"/>
                      </a:schemeClr>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0.03</a:t>
                      </a:r>
                    </a:p>
                  </a:txBody>
                  <a:tcPr marL="68580" marR="68580" marT="0" marB="0" anchor="b">
                    <a:solidFill>
                      <a:schemeClr val="accent5">
                        <a:lumMod val="20000"/>
                        <a:lumOff val="80000"/>
                      </a:schemeClr>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0.28</a:t>
                      </a:r>
                    </a:p>
                  </a:txBody>
                  <a:tcPr marL="68580" marR="68580" marT="0" marB="0" anchor="b">
                    <a:solidFill>
                      <a:schemeClr val="accent5">
                        <a:lumMod val="20000"/>
                        <a:lumOff val="80000"/>
                      </a:schemeClr>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0.41</a:t>
                      </a:r>
                    </a:p>
                  </a:txBody>
                  <a:tcPr marL="68580" marR="68580" marT="0" marB="0" anchor="b">
                    <a:solidFill>
                      <a:schemeClr val="accent5">
                        <a:lumMod val="20000"/>
                        <a:lumOff val="80000"/>
                      </a:schemeClr>
                    </a:solidFill>
                  </a:tcPr>
                </a:tc>
                <a:extLst>
                  <a:ext uri="{0D108BD9-81ED-4DB2-BD59-A6C34878D82A}">
                    <a16:rowId xmlns:a16="http://schemas.microsoft.com/office/drawing/2014/main" val="10008"/>
                  </a:ext>
                </a:extLst>
              </a:tr>
            </a:tbl>
          </a:graphicData>
        </a:graphic>
      </p:graphicFrame>
      <p:sp>
        <p:nvSpPr>
          <p:cNvPr id="8" name="Rectangle 7"/>
          <p:cNvSpPr/>
          <p:nvPr/>
        </p:nvSpPr>
        <p:spPr>
          <a:xfrm>
            <a:off x="2514600" y="5242034"/>
            <a:ext cx="11430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514600" y="3124200"/>
            <a:ext cx="11430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514600" y="3810000"/>
            <a:ext cx="1143000" cy="3048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467600" y="4191000"/>
            <a:ext cx="11430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467600" y="3810000"/>
            <a:ext cx="1143000" cy="3048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514600" y="2743200"/>
            <a:ext cx="11430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81000" y="5943600"/>
            <a:ext cx="8229600" cy="461665"/>
          </a:xfrm>
          <a:prstGeom prst="rect">
            <a:avLst/>
          </a:prstGeom>
          <a:noFill/>
        </p:spPr>
        <p:txBody>
          <a:bodyPr wrap="square" rtlCol="0">
            <a:spAutoFit/>
          </a:bodyPr>
          <a:lstStyle/>
          <a:p>
            <a:r>
              <a:rPr lang="en-US" sz="2400" dirty="0" smtClean="0"/>
              <a:t>Participation cannot be considered exogenous…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trips(downLeft)">
                                      <p:cBhvr>
                                        <p:cTn id="7"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par>
                                <p:cTn id="8" presetID="18" presetClass="entr" presetSubtype="12"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trips(downLeft)">
                                      <p:cBhvr>
                                        <p:cTn id="10"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strips(downLeft)">
                                      <p:cBhvr>
                                        <p:cTn id="15"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par>
                                <p:cTn id="16" presetID="18" presetClass="entr" presetSubtype="12"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strips(downLeft)">
                                      <p:cBhvr>
                                        <p:cTn id="18"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strips(downLeft)">
                                      <p:cBhvr>
                                        <p:cTn id="23" dur="500"/>
                                        <p:tgtEl>
                                          <p:spTgt spid="8"/>
                                        </p:tgtEl>
                                      </p:cBhvr>
                                    </p:animEffect>
                                  </p:childTnLst>
                                </p:cTn>
                              </p:par>
                              <p:par>
                                <p:cTn id="24" presetID="18" presetClass="entr" presetSubtype="12"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strips(downLeft)">
                                      <p:cBhvr>
                                        <p:cTn id="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p:bldP spid="9"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Proportion of subsidy in total fertilizer</a:t>
            </a:r>
            <a:endParaRPr lang="en-US" sz="3600" dirty="0"/>
          </a:p>
        </p:txBody>
      </p:sp>
      <p:sp>
        <p:nvSpPr>
          <p:cNvPr id="4" name="Content Placeholder 3"/>
          <p:cNvSpPr>
            <a:spLocks noGrp="1"/>
          </p:cNvSpPr>
          <p:nvPr>
            <p:ph idx="1"/>
          </p:nvPr>
        </p:nvSpPr>
        <p:spPr/>
        <p:txBody>
          <a:bodyPr/>
          <a:lstStyle/>
          <a:p>
            <a:endParaRPr lang="en-US" dirty="0"/>
          </a:p>
        </p:txBody>
      </p:sp>
      <p:pic>
        <p:nvPicPr>
          <p:cNvPr id="5121" name="Picture 1"/>
          <p:cNvPicPr>
            <a:picLocks noChangeAspect="1" noChangeArrowheads="1"/>
          </p:cNvPicPr>
          <p:nvPr/>
        </p:nvPicPr>
        <p:blipFill>
          <a:blip r:embed="rId3" cstate="print"/>
          <a:srcRect/>
          <a:stretch>
            <a:fillRect/>
          </a:stretch>
        </p:blipFill>
        <p:spPr bwMode="auto">
          <a:xfrm>
            <a:off x="457200" y="1524000"/>
            <a:ext cx="6324600" cy="4627182"/>
          </a:xfrm>
          <a:prstGeom prst="rect">
            <a:avLst/>
          </a:prstGeom>
          <a:noFill/>
          <a:ln w="9525">
            <a:noFill/>
            <a:miter lim="800000"/>
            <a:headEnd/>
            <a:tailEnd/>
          </a:ln>
          <a:effectLst/>
        </p:spPr>
      </p:pic>
      <p:sp>
        <p:nvSpPr>
          <p:cNvPr id="7" name="TextBox 6"/>
          <p:cNvSpPr txBox="1"/>
          <p:nvPr/>
        </p:nvSpPr>
        <p:spPr>
          <a:xfrm>
            <a:off x="6553200" y="3657600"/>
            <a:ext cx="2362200" cy="1754326"/>
          </a:xfrm>
          <a:prstGeom prst="rect">
            <a:avLst/>
          </a:prstGeom>
          <a:solidFill>
            <a:schemeClr val="accent1"/>
          </a:solidFill>
          <a:ln>
            <a:solidFill>
              <a:schemeClr val="bg1"/>
            </a:solidFill>
          </a:ln>
        </p:spPr>
        <p:txBody>
          <a:bodyPr wrap="square" rtlCol="0">
            <a:spAutoFit/>
          </a:bodyPr>
          <a:lstStyle/>
          <a:p>
            <a:r>
              <a:rPr lang="en-US" b="1" dirty="0" smtClean="0"/>
              <a:t>For the poor,  </a:t>
            </a:r>
            <a:br>
              <a:rPr lang="en-US" b="1" dirty="0" smtClean="0"/>
            </a:br>
            <a:r>
              <a:rPr lang="en-US" b="1" dirty="0" smtClean="0"/>
              <a:t>the subsidy represented more than two-thirds of total fertilizer used.</a:t>
            </a:r>
            <a:endParaRPr lang="en-US" b="1" dirty="0"/>
          </a:p>
        </p:txBody>
      </p:sp>
      <p:sp>
        <p:nvSpPr>
          <p:cNvPr id="10" name="Chevron 9"/>
          <p:cNvSpPr/>
          <p:nvPr/>
        </p:nvSpPr>
        <p:spPr>
          <a:xfrm>
            <a:off x="4495800" y="3886200"/>
            <a:ext cx="457200" cy="838200"/>
          </a:xfrm>
          <a:prstGeom prst="chevron">
            <a:avLst>
              <a:gd name="adj" fmla="val 99437"/>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9" name="Straight Arrow Connector 8"/>
          <p:cNvCxnSpPr/>
          <p:nvPr/>
        </p:nvCxnSpPr>
        <p:spPr>
          <a:xfrm>
            <a:off x="4423808" y="4305300"/>
            <a:ext cx="2103120" cy="1588"/>
          </a:xfrm>
          <a:prstGeom prst="straightConnector1">
            <a:avLst/>
          </a:prstGeom>
          <a:ln w="31750">
            <a:solidFill>
              <a:srgbClr val="C000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553200" y="1875472"/>
            <a:ext cx="2362200" cy="1477328"/>
          </a:xfrm>
          <a:prstGeom prst="rect">
            <a:avLst/>
          </a:prstGeom>
          <a:solidFill>
            <a:schemeClr val="accent1"/>
          </a:solidFill>
          <a:ln>
            <a:solidFill>
              <a:schemeClr val="bg1"/>
            </a:solidFill>
          </a:ln>
        </p:spPr>
        <p:txBody>
          <a:bodyPr wrap="square" rtlCol="0">
            <a:spAutoFit/>
          </a:bodyPr>
          <a:lstStyle/>
          <a:p>
            <a:r>
              <a:rPr lang="en-US" b="1" dirty="0" smtClean="0"/>
              <a:t>For women, </a:t>
            </a:r>
            <a:br>
              <a:rPr lang="en-US" b="1" dirty="0" smtClean="0"/>
            </a:br>
            <a:r>
              <a:rPr lang="en-US" b="1" dirty="0" smtClean="0"/>
              <a:t>the subsidy represented about 3/4 of total fertilizer used.</a:t>
            </a:r>
            <a:endParaRPr lang="en-US" b="1" dirty="0"/>
          </a:p>
        </p:txBody>
      </p:sp>
      <p:cxnSp>
        <p:nvCxnSpPr>
          <p:cNvPr id="12" name="Straight Arrow Connector 11"/>
          <p:cNvCxnSpPr/>
          <p:nvPr/>
        </p:nvCxnSpPr>
        <p:spPr>
          <a:xfrm>
            <a:off x="4419600" y="2817812"/>
            <a:ext cx="2103120" cy="1588"/>
          </a:xfrm>
          <a:prstGeom prst="straightConnector1">
            <a:avLst/>
          </a:prstGeom>
          <a:ln w="31750">
            <a:solidFill>
              <a:srgbClr val="C00000"/>
            </a:solidFill>
            <a:headEnd type="triangle"/>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dirty="0" smtClean="0"/>
              <a:t>Question 1:</a:t>
            </a:r>
            <a:br>
              <a:rPr lang="en-US" sz="4000" dirty="0" smtClean="0"/>
            </a:br>
            <a:r>
              <a:rPr lang="en-US" sz="4000" dirty="0" smtClean="0"/>
              <a:t>Who received coupons?</a:t>
            </a:r>
            <a:endParaRPr lang="en-US" sz="4000" dirty="0"/>
          </a:p>
        </p:txBody>
      </p:sp>
      <p:sp>
        <p:nvSpPr>
          <p:cNvPr id="3" name="Content Placeholder 2"/>
          <p:cNvSpPr>
            <a:spLocks noGrp="1"/>
          </p:cNvSpPr>
          <p:nvPr>
            <p:ph idx="1"/>
          </p:nvPr>
        </p:nvSpPr>
        <p:spPr>
          <a:xfrm>
            <a:off x="457200" y="1600200"/>
            <a:ext cx="8229600" cy="4648200"/>
          </a:xfrm>
        </p:spPr>
        <p:txBody>
          <a:bodyPr>
            <a:normAutofit fontScale="92500" lnSpcReduction="10000"/>
          </a:bodyPr>
          <a:lstStyle/>
          <a:p>
            <a:r>
              <a:rPr lang="en-US" sz="2800" dirty="0" smtClean="0"/>
              <a:t>Estimated using probit, multinomial logit and Tobit</a:t>
            </a:r>
            <a:br>
              <a:rPr lang="en-US" sz="2800" dirty="0" smtClean="0"/>
            </a:br>
            <a:endParaRPr lang="en-US" sz="2800" dirty="0" smtClean="0"/>
          </a:p>
          <a:p>
            <a:r>
              <a:rPr lang="en-US" sz="2800" dirty="0" smtClean="0"/>
              <a:t>Dependent variables:</a:t>
            </a:r>
          </a:p>
          <a:p>
            <a:pPr lvl="1"/>
            <a:r>
              <a:rPr lang="en-US" sz="2400" dirty="0" smtClean="0"/>
              <a:t>Probit:  receipt of any coupon (0/1)</a:t>
            </a:r>
          </a:p>
          <a:p>
            <a:pPr lvl="1"/>
            <a:r>
              <a:rPr lang="en-US" sz="2400" dirty="0" smtClean="0"/>
              <a:t>MNL: type of coupon received – 4 or 7 categories </a:t>
            </a:r>
            <a:br>
              <a:rPr lang="en-US" sz="2400" dirty="0" smtClean="0"/>
            </a:br>
            <a:r>
              <a:rPr lang="en-US" sz="2400" dirty="0" smtClean="0"/>
              <a:t>	e.g.  no coupon, seed only, fertilizer only, both seed and </a:t>
            </a:r>
            <a:br>
              <a:rPr lang="en-US" sz="2400" dirty="0" smtClean="0"/>
            </a:br>
            <a:r>
              <a:rPr lang="en-US" sz="2400" dirty="0" smtClean="0"/>
              <a:t>     fertilizer, etc. </a:t>
            </a:r>
          </a:p>
          <a:p>
            <a:pPr lvl="1"/>
            <a:r>
              <a:rPr lang="en-US" sz="2400" dirty="0" smtClean="0"/>
              <a:t>Tobit:  monetary (market) value of subsidized inputs</a:t>
            </a:r>
            <a:br>
              <a:rPr lang="en-US" sz="2400" dirty="0" smtClean="0"/>
            </a:br>
            <a:endParaRPr lang="en-US" sz="2400" dirty="0" smtClean="0"/>
          </a:p>
          <a:p>
            <a:r>
              <a:rPr lang="en-US" sz="2800" dirty="0" smtClean="0"/>
              <a:t>Identification variables for 1</a:t>
            </a:r>
            <a:r>
              <a:rPr lang="en-US" sz="2800" baseline="30000" dirty="0" smtClean="0"/>
              <a:t>st</a:t>
            </a:r>
            <a:r>
              <a:rPr lang="en-US" sz="2800" dirty="0" smtClean="0"/>
              <a:t> stage:</a:t>
            </a:r>
          </a:p>
          <a:p>
            <a:pPr lvl="1"/>
            <a:r>
              <a:rPr lang="en-US" sz="2400" dirty="0" smtClean="0"/>
              <a:t>FHOH, years of residency, village size, asset poverty</a:t>
            </a:r>
          </a:p>
          <a:p>
            <a:pPr lvl="1"/>
            <a:r>
              <a:rPr lang="en-US" sz="2400" dirty="0" smtClean="0"/>
              <a:t>Relevant and satisfy standard overidentification tests</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Findings for question 1</a:t>
            </a:r>
            <a:endParaRPr lang="en-US" sz="3600" dirty="0"/>
          </a:p>
        </p:txBody>
      </p:sp>
      <p:sp>
        <p:nvSpPr>
          <p:cNvPr id="3" name="Content Placeholder 2"/>
          <p:cNvSpPr>
            <a:spLocks noGrp="1"/>
          </p:cNvSpPr>
          <p:nvPr>
            <p:ph idx="1"/>
          </p:nvPr>
        </p:nvSpPr>
        <p:spPr>
          <a:xfrm>
            <a:off x="457200" y="1646237"/>
            <a:ext cx="8686800" cy="4526280"/>
          </a:xfrm>
        </p:spPr>
        <p:txBody>
          <a:bodyPr>
            <a:noAutofit/>
          </a:bodyPr>
          <a:lstStyle/>
          <a:p>
            <a:pPr marL="571500" indent="-571500"/>
            <a:r>
              <a:rPr lang="en-US" sz="2600" dirty="0" smtClean="0"/>
              <a:t>Female-heads </a:t>
            </a:r>
            <a:r>
              <a:rPr lang="en-US" sz="2600" u="sng" dirty="0" smtClean="0"/>
              <a:t>less</a:t>
            </a:r>
            <a:r>
              <a:rPr lang="en-US" sz="2600" dirty="0" smtClean="0"/>
              <a:t> likely to receive coupons</a:t>
            </a:r>
            <a:br>
              <a:rPr lang="en-US" sz="2600" dirty="0" smtClean="0"/>
            </a:br>
            <a:endParaRPr lang="en-US" sz="2600" dirty="0" smtClean="0"/>
          </a:p>
          <a:p>
            <a:pPr marL="571500" indent="-571500"/>
            <a:r>
              <a:rPr lang="en-US" sz="2600" dirty="0" smtClean="0"/>
              <a:t>Asset-poor HHs </a:t>
            </a:r>
            <a:r>
              <a:rPr lang="en-US" sz="2600" u="sng" dirty="0" smtClean="0"/>
              <a:t>less</a:t>
            </a:r>
            <a:r>
              <a:rPr lang="en-US" sz="2600" dirty="0" smtClean="0"/>
              <a:t> likely to receive coupons </a:t>
            </a:r>
            <a:br>
              <a:rPr lang="en-US" sz="2600" dirty="0" smtClean="0"/>
            </a:br>
            <a:endParaRPr lang="en-US" sz="2600" dirty="0" smtClean="0"/>
          </a:p>
          <a:p>
            <a:pPr marL="571500" indent="-571500"/>
            <a:r>
              <a:rPr lang="en-US" sz="2600" dirty="0" smtClean="0"/>
              <a:t>Residency matters</a:t>
            </a:r>
            <a:br>
              <a:rPr lang="en-US" sz="2600" dirty="0" smtClean="0"/>
            </a:br>
            <a:endParaRPr lang="en-US" sz="2600" dirty="0" smtClean="0"/>
          </a:p>
          <a:p>
            <a:pPr marL="571500" indent="-571500"/>
            <a:r>
              <a:rPr lang="en-US" sz="2600" dirty="0" smtClean="0"/>
              <a:t>Village size does not matter</a:t>
            </a:r>
          </a:p>
          <a:p>
            <a:pPr marL="919480" lvl="1" indent="-571500">
              <a:buNone/>
            </a:pPr>
            <a:r>
              <a:rPr lang="en-US" sz="2000" dirty="0" smtClean="0"/>
              <a:t>	(cf. Jayne – member of parliament matters!)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dirty="0" smtClean="0"/>
              <a:t>Question 2:</a:t>
            </a:r>
            <a:br>
              <a:rPr lang="en-US" sz="4000" dirty="0" smtClean="0"/>
            </a:br>
            <a:r>
              <a:rPr lang="en-US" sz="4000" dirty="0" smtClean="0"/>
              <a:t>Did coupons increase fertilizer use? </a:t>
            </a:r>
            <a:endParaRPr lang="en-US" sz="4000" dirty="0"/>
          </a:p>
        </p:txBody>
      </p:sp>
      <p:sp>
        <p:nvSpPr>
          <p:cNvPr id="3" name="Content Placeholder 2"/>
          <p:cNvSpPr>
            <a:spLocks noGrp="1"/>
          </p:cNvSpPr>
          <p:nvPr>
            <p:ph idx="1"/>
          </p:nvPr>
        </p:nvSpPr>
        <p:spPr/>
        <p:txBody>
          <a:bodyPr>
            <a:normAutofit lnSpcReduction="10000"/>
          </a:bodyPr>
          <a:lstStyle/>
          <a:p>
            <a:r>
              <a:rPr lang="en-US" sz="2800" dirty="0" smtClean="0"/>
              <a:t>Estimation approach:  IV /Tobit</a:t>
            </a:r>
            <a:br>
              <a:rPr lang="en-US" sz="2800" dirty="0" smtClean="0"/>
            </a:br>
            <a:endParaRPr lang="en-US" sz="2800" dirty="0" smtClean="0"/>
          </a:p>
          <a:p>
            <a:r>
              <a:rPr lang="en-US" sz="2800" dirty="0" smtClean="0"/>
              <a:t>Dependent variable:  fertilizer/ha</a:t>
            </a:r>
            <a:br>
              <a:rPr lang="en-US" sz="2800" dirty="0" smtClean="0"/>
            </a:br>
            <a:endParaRPr lang="en-US" sz="2800" dirty="0" smtClean="0"/>
          </a:p>
          <a:p>
            <a:r>
              <a:rPr lang="en-US" sz="2800" dirty="0" smtClean="0"/>
              <a:t>Explanatory variables: </a:t>
            </a:r>
          </a:p>
          <a:p>
            <a:pPr lvl="1"/>
            <a:r>
              <a:rPr lang="en-US" sz="2400" dirty="0" smtClean="0"/>
              <a:t>demographics, farm size, location </a:t>
            </a:r>
          </a:p>
          <a:p>
            <a:pPr lvl="1"/>
            <a:r>
              <a:rPr lang="en-US" sz="2400" dirty="0" smtClean="0"/>
              <a:t>fertilizer-maize price ratio</a:t>
            </a:r>
          </a:p>
          <a:p>
            <a:pPr lvl="1"/>
            <a:r>
              <a:rPr lang="en-US" sz="2400" dirty="0" smtClean="0"/>
              <a:t>idiosyncratic shocks</a:t>
            </a:r>
          </a:p>
          <a:p>
            <a:pPr lvl="1"/>
            <a:r>
              <a:rPr lang="en-US" sz="2400" dirty="0" smtClean="0"/>
              <a:t>“instrumented” variable for receipt of coupon</a:t>
            </a:r>
          </a:p>
          <a:p>
            <a:pPr lvl="2"/>
            <a:r>
              <a:rPr lang="en-US" sz="2100" dirty="0" smtClean="0"/>
              <a:t>(either from MNL or direct 2SLS in the case of value)</a:t>
            </a:r>
            <a:endParaRPr lang="en-US" sz="2100"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3" y="231034"/>
            <a:ext cx="8229600" cy="1143000"/>
          </a:xfrm>
        </p:spPr>
        <p:txBody>
          <a:bodyPr>
            <a:normAutofit fontScale="90000"/>
          </a:bodyPr>
          <a:lstStyle/>
          <a:p>
            <a:pPr algn="l"/>
            <a:r>
              <a:rPr lang="en-US" sz="4000" dirty="0" smtClean="0"/>
              <a:t>Question 2:</a:t>
            </a:r>
            <a:br>
              <a:rPr lang="en-US" sz="4000" dirty="0" smtClean="0"/>
            </a:br>
            <a:r>
              <a:rPr lang="en-US" sz="4000" dirty="0" smtClean="0"/>
              <a:t>Did coupons increase fertilizer use? </a:t>
            </a:r>
            <a:endParaRPr lang="en-US" sz="4000" dirty="0"/>
          </a:p>
        </p:txBody>
      </p:sp>
      <p:sp>
        <p:nvSpPr>
          <p:cNvPr id="1026" name="Rectangle 2"/>
          <p:cNvSpPr>
            <a:spLocks noChangeArrowheads="1"/>
          </p:cNvSpPr>
          <p:nvPr/>
        </p:nvSpPr>
        <p:spPr bwMode="auto">
          <a:xfrm>
            <a:off x="76203" y="-22502"/>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Content Placeholder 7"/>
          <p:cNvGraphicFramePr>
            <a:graphicFrameLocks noGrp="1"/>
          </p:cNvGraphicFramePr>
          <p:nvPr>
            <p:ph idx="1"/>
          </p:nvPr>
        </p:nvGraphicFramePr>
        <p:xfrm>
          <a:off x="457200" y="2895600"/>
          <a:ext cx="8077202" cy="2133600"/>
        </p:xfrm>
        <a:graphic>
          <a:graphicData uri="http://schemas.openxmlformats.org/drawingml/2006/table">
            <a:tbl>
              <a:tblPr/>
              <a:tblGrid>
                <a:gridCol w="2395519">
                  <a:extLst>
                    <a:ext uri="{9D8B030D-6E8A-4147-A177-3AD203B41FA5}">
                      <a16:colId xmlns:a16="http://schemas.microsoft.com/office/drawing/2014/main" val="20000"/>
                    </a:ext>
                  </a:extLst>
                </a:gridCol>
                <a:gridCol w="1765928">
                  <a:extLst>
                    <a:ext uri="{9D8B030D-6E8A-4147-A177-3AD203B41FA5}">
                      <a16:colId xmlns:a16="http://schemas.microsoft.com/office/drawing/2014/main" val="20001"/>
                    </a:ext>
                  </a:extLst>
                </a:gridCol>
                <a:gridCol w="1842708">
                  <a:extLst>
                    <a:ext uri="{9D8B030D-6E8A-4147-A177-3AD203B41FA5}">
                      <a16:colId xmlns:a16="http://schemas.microsoft.com/office/drawing/2014/main" val="20002"/>
                    </a:ext>
                  </a:extLst>
                </a:gridCol>
                <a:gridCol w="2073047">
                  <a:extLst>
                    <a:ext uri="{9D8B030D-6E8A-4147-A177-3AD203B41FA5}">
                      <a16:colId xmlns:a16="http://schemas.microsoft.com/office/drawing/2014/main" val="20003"/>
                    </a:ext>
                  </a:extLst>
                </a:gridCol>
              </a:tblGrid>
              <a:tr h="244047">
                <a:tc>
                  <a:txBody>
                    <a:bodyPr/>
                    <a:lstStyle/>
                    <a:p>
                      <a:pPr marL="0" marR="0">
                        <a:lnSpc>
                          <a:spcPct val="200000"/>
                        </a:lnSpc>
                        <a:spcBef>
                          <a:spcPts val="0"/>
                        </a:spcBef>
                        <a:spcAft>
                          <a:spcPts val="0"/>
                        </a:spcAft>
                      </a:pPr>
                      <a:endParaRPr lang="en-US" sz="2000" dirty="0">
                        <a:latin typeface="Arial" pitchFamily="34" charset="0"/>
                        <a:ea typeface="Calibri"/>
                        <a:cs typeface="Arial" pitchFamily="34" charset="0"/>
                      </a:endParaRPr>
                    </a:p>
                  </a:txBody>
                  <a:tcPr marL="49919" marR="49919" marT="0" marB="0">
                    <a:lnL>
                      <a:noFill/>
                    </a:lnL>
                    <a:lnR>
                      <a:noFill/>
                    </a:lnR>
                    <a:lnT>
                      <a:noFill/>
                    </a:lnT>
                    <a:lnB>
                      <a:noFill/>
                    </a:lnB>
                  </a:tcPr>
                </a:tc>
                <a:tc>
                  <a:txBody>
                    <a:bodyPr/>
                    <a:lstStyle/>
                    <a:p>
                      <a:pPr marL="0" marR="0" algn="ctr">
                        <a:lnSpc>
                          <a:spcPct val="100000"/>
                        </a:lnSpc>
                        <a:spcBef>
                          <a:spcPts val="0"/>
                        </a:spcBef>
                        <a:spcAft>
                          <a:spcPts val="0"/>
                        </a:spcAft>
                      </a:pPr>
                      <a:r>
                        <a:rPr lang="en-GB" sz="2000" dirty="0">
                          <a:latin typeface="Arial" pitchFamily="34" charset="0"/>
                          <a:ea typeface="Calibri"/>
                          <a:cs typeface="Arial" pitchFamily="34" charset="0"/>
                        </a:rPr>
                        <a:t>Model 1</a:t>
                      </a:r>
                      <a:endParaRPr lang="en-US" sz="2000" dirty="0">
                        <a:latin typeface="Arial" pitchFamily="34" charset="0"/>
                        <a:ea typeface="Calibri"/>
                        <a:cs typeface="Arial" pitchFamily="34" charset="0"/>
                      </a:endParaRPr>
                    </a:p>
                    <a:p>
                      <a:pPr marL="0" marR="0" algn="ctr">
                        <a:lnSpc>
                          <a:spcPct val="100000"/>
                        </a:lnSpc>
                        <a:spcBef>
                          <a:spcPts val="0"/>
                        </a:spcBef>
                        <a:spcAft>
                          <a:spcPts val="0"/>
                        </a:spcAft>
                      </a:pPr>
                      <a:r>
                        <a:rPr lang="en-GB" sz="2000" dirty="0">
                          <a:latin typeface="Arial" pitchFamily="34" charset="0"/>
                          <a:ea typeface="Calibri"/>
                          <a:cs typeface="Arial" pitchFamily="34" charset="0"/>
                        </a:rPr>
                        <a:t>Observed </a:t>
                      </a:r>
                      <a:r>
                        <a:rPr lang="en-GB" sz="2000" dirty="0" smtClean="0">
                          <a:latin typeface="Arial" pitchFamily="34" charset="0"/>
                          <a:ea typeface="Calibri"/>
                          <a:cs typeface="Arial" pitchFamily="34" charset="0"/>
                        </a:rPr>
                        <a:t>coupon</a:t>
                      </a:r>
                      <a:endParaRPr lang="en-US" sz="2000" dirty="0">
                        <a:latin typeface="Arial" pitchFamily="34" charset="0"/>
                        <a:ea typeface="Calibri"/>
                        <a:cs typeface="Arial" pitchFamily="34" charset="0"/>
                      </a:endParaRPr>
                    </a:p>
                  </a:txBody>
                  <a:tcPr marL="68580" marR="68580" marT="0" marB="0">
                    <a:lnL>
                      <a:noFill/>
                    </a:lnL>
                    <a:lnR>
                      <a:noFill/>
                    </a:lnR>
                    <a:lnT>
                      <a:noFill/>
                    </a:lnT>
                    <a:lnB>
                      <a:noFill/>
                    </a:lnB>
                  </a:tcPr>
                </a:tc>
                <a:tc>
                  <a:txBody>
                    <a:bodyPr/>
                    <a:lstStyle/>
                    <a:p>
                      <a:pPr marL="0" marR="0" algn="ctr">
                        <a:lnSpc>
                          <a:spcPct val="100000"/>
                        </a:lnSpc>
                        <a:spcBef>
                          <a:spcPts val="0"/>
                        </a:spcBef>
                        <a:spcAft>
                          <a:spcPts val="0"/>
                        </a:spcAft>
                      </a:pPr>
                      <a:r>
                        <a:rPr lang="en-GB" sz="2000" dirty="0">
                          <a:latin typeface="Arial" pitchFamily="34" charset="0"/>
                          <a:ea typeface="Calibri"/>
                          <a:cs typeface="Arial" pitchFamily="34" charset="0"/>
                        </a:rPr>
                        <a:t>Model 2</a:t>
                      </a:r>
                      <a:endParaRPr lang="en-US" sz="2000" dirty="0">
                        <a:latin typeface="Arial" pitchFamily="34" charset="0"/>
                        <a:ea typeface="Calibri"/>
                        <a:cs typeface="Arial" pitchFamily="34" charset="0"/>
                      </a:endParaRPr>
                    </a:p>
                    <a:p>
                      <a:pPr marL="0" marR="0" algn="ctr">
                        <a:lnSpc>
                          <a:spcPct val="100000"/>
                        </a:lnSpc>
                        <a:spcBef>
                          <a:spcPts val="0"/>
                        </a:spcBef>
                        <a:spcAft>
                          <a:spcPts val="0"/>
                        </a:spcAft>
                      </a:pPr>
                      <a:r>
                        <a:rPr lang="en-GB" sz="2000" dirty="0">
                          <a:latin typeface="Arial" pitchFamily="34" charset="0"/>
                          <a:ea typeface="Calibri"/>
                          <a:cs typeface="Arial" pitchFamily="34" charset="0"/>
                        </a:rPr>
                        <a:t>Instrumented </a:t>
                      </a:r>
                      <a:br>
                        <a:rPr lang="en-GB" sz="2000" dirty="0">
                          <a:latin typeface="Arial" pitchFamily="34" charset="0"/>
                          <a:ea typeface="Calibri"/>
                          <a:cs typeface="Arial" pitchFamily="34" charset="0"/>
                        </a:rPr>
                      </a:br>
                      <a:r>
                        <a:rPr lang="en-GB" sz="2000" dirty="0" smtClean="0">
                          <a:latin typeface="Arial" pitchFamily="34" charset="0"/>
                          <a:ea typeface="Calibri"/>
                          <a:cs typeface="Arial" pitchFamily="34" charset="0"/>
                        </a:rPr>
                        <a:t>coupon</a:t>
                      </a:r>
                      <a:endParaRPr lang="en-US" sz="2000" dirty="0">
                        <a:latin typeface="Arial" pitchFamily="34" charset="0"/>
                        <a:ea typeface="Calibri"/>
                        <a:cs typeface="Arial" pitchFamily="34" charset="0"/>
                      </a:endParaRPr>
                    </a:p>
                  </a:txBody>
                  <a:tcPr marL="68580" marR="68580" marT="0" marB="0">
                    <a:lnL>
                      <a:noFill/>
                    </a:lnL>
                    <a:lnR>
                      <a:noFill/>
                    </a:lnR>
                    <a:lnT>
                      <a:noFill/>
                    </a:lnT>
                    <a:lnB>
                      <a:noFill/>
                    </a:lnB>
                  </a:tcPr>
                </a:tc>
                <a:tc>
                  <a:txBody>
                    <a:bodyPr/>
                    <a:lstStyle/>
                    <a:p>
                      <a:pPr marL="0" marR="0" algn="ctr">
                        <a:lnSpc>
                          <a:spcPct val="100000"/>
                        </a:lnSpc>
                        <a:spcBef>
                          <a:spcPts val="0"/>
                        </a:spcBef>
                        <a:spcAft>
                          <a:spcPts val="0"/>
                        </a:spcAft>
                      </a:pPr>
                      <a:r>
                        <a:rPr lang="en-GB" sz="2000" dirty="0">
                          <a:latin typeface="Arial" pitchFamily="34" charset="0"/>
                          <a:ea typeface="Calibri"/>
                          <a:cs typeface="Arial" pitchFamily="34" charset="0"/>
                        </a:rPr>
                        <a:t>Model 3</a:t>
                      </a:r>
                      <a:endParaRPr lang="en-US" sz="2000" dirty="0">
                        <a:latin typeface="Arial" pitchFamily="34" charset="0"/>
                        <a:ea typeface="Calibri"/>
                        <a:cs typeface="Arial" pitchFamily="34" charset="0"/>
                      </a:endParaRPr>
                    </a:p>
                    <a:p>
                      <a:pPr marL="0" marR="0" algn="ctr">
                        <a:lnSpc>
                          <a:spcPct val="100000"/>
                        </a:lnSpc>
                        <a:spcBef>
                          <a:spcPts val="0"/>
                        </a:spcBef>
                        <a:spcAft>
                          <a:spcPts val="0"/>
                        </a:spcAft>
                      </a:pPr>
                      <a:r>
                        <a:rPr lang="en-GB" sz="2000" dirty="0">
                          <a:latin typeface="Arial" pitchFamily="34" charset="0"/>
                          <a:ea typeface="Calibri"/>
                          <a:cs typeface="Arial" pitchFamily="34" charset="0"/>
                        </a:rPr>
                        <a:t>Instrumented </a:t>
                      </a:r>
                      <a:r>
                        <a:rPr lang="en-GB" sz="2000" dirty="0" smtClean="0">
                          <a:latin typeface="Arial" pitchFamily="34" charset="0"/>
                          <a:ea typeface="Calibri"/>
                          <a:cs typeface="Arial" pitchFamily="34" charset="0"/>
                        </a:rPr>
                        <a:t>w/ </a:t>
                      </a:r>
                      <a:r>
                        <a:rPr lang="en-GB" sz="2000" dirty="0">
                          <a:latin typeface="Arial" pitchFamily="34" charset="0"/>
                          <a:ea typeface="Calibri"/>
                          <a:cs typeface="Arial" pitchFamily="34" charset="0"/>
                        </a:rPr>
                        <a:t>lagged fertilizer</a:t>
                      </a:r>
                      <a:endParaRPr lang="en-US" sz="2000" dirty="0">
                        <a:latin typeface="Arial" pitchFamily="34" charset="0"/>
                        <a:ea typeface="Calibri"/>
                        <a:cs typeface="Arial"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0000"/>
                  </a:ext>
                </a:extLst>
              </a:tr>
              <a:tr h="244047">
                <a:tc>
                  <a:txBody>
                    <a:bodyPr/>
                    <a:lstStyle/>
                    <a:p>
                      <a:pPr marL="0" marR="0">
                        <a:lnSpc>
                          <a:spcPct val="200000"/>
                        </a:lnSpc>
                        <a:spcBef>
                          <a:spcPts val="0"/>
                        </a:spcBef>
                        <a:spcAft>
                          <a:spcPts val="0"/>
                        </a:spcAft>
                      </a:pPr>
                      <a:r>
                        <a:rPr lang="en-GB" sz="2000" dirty="0">
                          <a:latin typeface="Arial" pitchFamily="34" charset="0"/>
                          <a:ea typeface="Calibri"/>
                          <a:cs typeface="Arial" pitchFamily="34" charset="0"/>
                        </a:rPr>
                        <a:t>Seed coupon only</a:t>
                      </a:r>
                      <a:endParaRPr lang="en-US" sz="2000" dirty="0">
                        <a:latin typeface="Arial" pitchFamily="34" charset="0"/>
                        <a:ea typeface="Calibri"/>
                        <a:cs typeface="Arial" pitchFamily="34" charset="0"/>
                      </a:endParaRPr>
                    </a:p>
                  </a:txBody>
                  <a:tcPr marL="49919" marR="49919" marT="0" marB="0">
                    <a:lnL>
                      <a:noFill/>
                    </a:lnL>
                    <a:lnR>
                      <a:noFill/>
                    </a:lnR>
                    <a:lnT>
                      <a:noFill/>
                    </a:lnT>
                    <a:lnB>
                      <a:noFill/>
                    </a:lnB>
                  </a:tcPr>
                </a:tc>
                <a:tc>
                  <a:txBody>
                    <a:bodyPr/>
                    <a:lstStyle/>
                    <a:p>
                      <a:pPr marL="0" marR="0" algn="ctr">
                        <a:lnSpc>
                          <a:spcPct val="200000"/>
                        </a:lnSpc>
                        <a:spcBef>
                          <a:spcPts val="0"/>
                        </a:spcBef>
                        <a:spcAft>
                          <a:spcPts val="0"/>
                        </a:spcAft>
                      </a:pPr>
                      <a:r>
                        <a:rPr lang="en-GB" sz="2000" dirty="0">
                          <a:latin typeface="Arial" pitchFamily="34" charset="0"/>
                          <a:ea typeface="Calibri"/>
                          <a:cs typeface="Arial" pitchFamily="34" charset="0"/>
                        </a:rPr>
                        <a:t>-4.214</a:t>
                      </a:r>
                      <a:endParaRPr lang="en-US" sz="2000" dirty="0">
                        <a:latin typeface="Arial" pitchFamily="34" charset="0"/>
                        <a:ea typeface="Calibri"/>
                        <a:cs typeface="Arial" pitchFamily="34" charset="0"/>
                      </a:endParaRPr>
                    </a:p>
                  </a:txBody>
                  <a:tcPr marL="49919" marR="49919" marT="0" marB="0">
                    <a:lnL>
                      <a:noFill/>
                    </a:lnL>
                    <a:lnR>
                      <a:noFill/>
                    </a:lnR>
                    <a:lnT>
                      <a:noFill/>
                    </a:lnT>
                    <a:lnB>
                      <a:noFill/>
                    </a:lnB>
                  </a:tcPr>
                </a:tc>
                <a:tc>
                  <a:txBody>
                    <a:bodyPr/>
                    <a:lstStyle/>
                    <a:p>
                      <a:pPr marL="0" marR="0" algn="ctr">
                        <a:lnSpc>
                          <a:spcPct val="200000"/>
                        </a:lnSpc>
                        <a:spcBef>
                          <a:spcPts val="0"/>
                        </a:spcBef>
                        <a:spcAft>
                          <a:spcPts val="0"/>
                        </a:spcAft>
                      </a:pPr>
                      <a:r>
                        <a:rPr lang="en-GB" sz="2000" dirty="0">
                          <a:latin typeface="Arial" pitchFamily="34" charset="0"/>
                          <a:ea typeface="Calibri"/>
                          <a:cs typeface="Arial" pitchFamily="34" charset="0"/>
                        </a:rPr>
                        <a:t>-60.81</a:t>
                      </a:r>
                      <a:endParaRPr lang="en-US" sz="2000" dirty="0">
                        <a:latin typeface="Arial" pitchFamily="34" charset="0"/>
                        <a:ea typeface="Calibri"/>
                        <a:cs typeface="Arial" pitchFamily="34" charset="0"/>
                      </a:endParaRPr>
                    </a:p>
                  </a:txBody>
                  <a:tcPr marL="49919" marR="49919" marT="0" marB="0">
                    <a:lnL>
                      <a:noFill/>
                    </a:lnL>
                    <a:lnR>
                      <a:noFill/>
                    </a:lnR>
                    <a:lnT>
                      <a:noFill/>
                    </a:lnT>
                    <a:lnB>
                      <a:noFill/>
                    </a:lnB>
                  </a:tcPr>
                </a:tc>
                <a:tc>
                  <a:txBody>
                    <a:bodyPr/>
                    <a:lstStyle/>
                    <a:p>
                      <a:pPr marL="0" marR="0" algn="ctr">
                        <a:lnSpc>
                          <a:spcPct val="200000"/>
                        </a:lnSpc>
                        <a:spcBef>
                          <a:spcPts val="0"/>
                        </a:spcBef>
                        <a:spcAft>
                          <a:spcPts val="0"/>
                        </a:spcAft>
                      </a:pPr>
                      <a:r>
                        <a:rPr lang="en-GB" sz="2000" dirty="0">
                          <a:latin typeface="Arial" pitchFamily="34" charset="0"/>
                          <a:ea typeface="Calibri"/>
                          <a:cs typeface="Arial" pitchFamily="34" charset="0"/>
                        </a:rPr>
                        <a:t>-50.54</a:t>
                      </a:r>
                      <a:endParaRPr lang="en-US" sz="2000" dirty="0">
                        <a:latin typeface="Arial" pitchFamily="34" charset="0"/>
                        <a:ea typeface="Calibri"/>
                        <a:cs typeface="Arial" pitchFamily="34" charset="0"/>
                      </a:endParaRPr>
                    </a:p>
                  </a:txBody>
                  <a:tcPr marL="49919" marR="49919" marT="0" marB="0">
                    <a:lnL>
                      <a:noFill/>
                    </a:lnL>
                    <a:lnR>
                      <a:noFill/>
                    </a:lnR>
                    <a:lnT>
                      <a:noFill/>
                    </a:lnT>
                    <a:lnB>
                      <a:noFill/>
                    </a:lnB>
                  </a:tcPr>
                </a:tc>
                <a:extLst>
                  <a:ext uri="{0D108BD9-81ED-4DB2-BD59-A6C34878D82A}">
                    <a16:rowId xmlns:a16="http://schemas.microsoft.com/office/drawing/2014/main" val="10001"/>
                  </a:ext>
                </a:extLst>
              </a:tr>
              <a:tr h="244047">
                <a:tc>
                  <a:txBody>
                    <a:bodyPr/>
                    <a:lstStyle/>
                    <a:p>
                      <a:pPr marL="0" marR="0">
                        <a:lnSpc>
                          <a:spcPct val="200000"/>
                        </a:lnSpc>
                        <a:spcBef>
                          <a:spcPts val="0"/>
                        </a:spcBef>
                        <a:spcAft>
                          <a:spcPts val="0"/>
                        </a:spcAft>
                      </a:pPr>
                      <a:r>
                        <a:rPr lang="en-GB" sz="2000" dirty="0">
                          <a:latin typeface="Arial" pitchFamily="34" charset="0"/>
                          <a:ea typeface="Calibri"/>
                          <a:cs typeface="Arial" pitchFamily="34" charset="0"/>
                        </a:rPr>
                        <a:t>100kg fertilizer </a:t>
                      </a:r>
                      <a:endParaRPr lang="en-US" sz="2000" dirty="0">
                        <a:latin typeface="Arial" pitchFamily="34" charset="0"/>
                        <a:ea typeface="Calibri"/>
                        <a:cs typeface="Arial" pitchFamily="34" charset="0"/>
                      </a:endParaRPr>
                    </a:p>
                  </a:txBody>
                  <a:tcPr marL="49919" marR="49919" marT="0" marB="0">
                    <a:lnL>
                      <a:noFill/>
                    </a:lnL>
                    <a:lnR>
                      <a:noFill/>
                    </a:lnR>
                    <a:lnT>
                      <a:noFill/>
                    </a:lnT>
                    <a:lnB>
                      <a:noFill/>
                    </a:lnB>
                  </a:tcPr>
                </a:tc>
                <a:tc>
                  <a:txBody>
                    <a:bodyPr/>
                    <a:lstStyle/>
                    <a:p>
                      <a:pPr marL="0" marR="0" algn="ctr">
                        <a:lnSpc>
                          <a:spcPct val="200000"/>
                        </a:lnSpc>
                        <a:spcBef>
                          <a:spcPts val="0"/>
                        </a:spcBef>
                        <a:spcAft>
                          <a:spcPts val="0"/>
                        </a:spcAft>
                      </a:pPr>
                      <a:r>
                        <a:rPr lang="en-GB" sz="2000" b="1" dirty="0" smtClean="0">
                          <a:latin typeface="Arial" pitchFamily="34" charset="0"/>
                          <a:ea typeface="Calibri"/>
                          <a:cs typeface="Arial" pitchFamily="34" charset="0"/>
                        </a:rPr>
                        <a:t>135.5</a:t>
                      </a:r>
                      <a:endParaRPr lang="en-US" sz="2000" b="1" dirty="0">
                        <a:latin typeface="Arial" pitchFamily="34" charset="0"/>
                        <a:ea typeface="Calibri"/>
                        <a:cs typeface="Arial" pitchFamily="34" charset="0"/>
                      </a:endParaRPr>
                    </a:p>
                  </a:txBody>
                  <a:tcPr marL="49919" marR="49919" marT="0" marB="0">
                    <a:lnL>
                      <a:noFill/>
                    </a:lnL>
                    <a:lnR>
                      <a:noFill/>
                    </a:lnR>
                    <a:lnT>
                      <a:noFill/>
                    </a:lnT>
                    <a:lnB>
                      <a:noFill/>
                    </a:lnB>
                  </a:tcPr>
                </a:tc>
                <a:tc>
                  <a:txBody>
                    <a:bodyPr/>
                    <a:lstStyle/>
                    <a:p>
                      <a:pPr marL="0" marR="0" algn="ctr">
                        <a:lnSpc>
                          <a:spcPct val="200000"/>
                        </a:lnSpc>
                        <a:spcBef>
                          <a:spcPts val="0"/>
                        </a:spcBef>
                        <a:spcAft>
                          <a:spcPts val="0"/>
                        </a:spcAft>
                      </a:pPr>
                      <a:r>
                        <a:rPr lang="en-GB" sz="2000" b="1" dirty="0">
                          <a:latin typeface="Arial" pitchFamily="34" charset="0"/>
                          <a:ea typeface="Calibri"/>
                          <a:cs typeface="Arial" pitchFamily="34" charset="0"/>
                        </a:rPr>
                        <a:t>189.6</a:t>
                      </a:r>
                      <a:r>
                        <a:rPr lang="en-GB" sz="2000" b="1" dirty="0" smtClean="0">
                          <a:latin typeface="Arial" pitchFamily="34" charset="0"/>
                          <a:ea typeface="Calibri"/>
                          <a:cs typeface="Arial" pitchFamily="34" charset="0"/>
                        </a:rPr>
                        <a:t>*</a:t>
                      </a:r>
                      <a:endParaRPr lang="en-US" sz="2000" b="1" dirty="0">
                        <a:latin typeface="Arial" pitchFamily="34" charset="0"/>
                        <a:ea typeface="Calibri"/>
                        <a:cs typeface="Arial" pitchFamily="34" charset="0"/>
                      </a:endParaRPr>
                    </a:p>
                  </a:txBody>
                  <a:tcPr marL="49919" marR="49919" marT="0" marB="0">
                    <a:lnL>
                      <a:noFill/>
                    </a:lnL>
                    <a:lnR>
                      <a:noFill/>
                    </a:lnR>
                    <a:lnT>
                      <a:noFill/>
                    </a:lnT>
                    <a:lnB>
                      <a:noFill/>
                    </a:lnB>
                  </a:tcPr>
                </a:tc>
                <a:tc>
                  <a:txBody>
                    <a:bodyPr/>
                    <a:lstStyle/>
                    <a:p>
                      <a:pPr marL="0" marR="0" algn="ctr">
                        <a:lnSpc>
                          <a:spcPct val="200000"/>
                        </a:lnSpc>
                        <a:spcBef>
                          <a:spcPts val="0"/>
                        </a:spcBef>
                        <a:spcAft>
                          <a:spcPts val="0"/>
                        </a:spcAft>
                      </a:pPr>
                      <a:r>
                        <a:rPr lang="en-GB" sz="2000" dirty="0">
                          <a:latin typeface="Arial" pitchFamily="34" charset="0"/>
                          <a:ea typeface="Calibri"/>
                          <a:cs typeface="Arial" pitchFamily="34" charset="0"/>
                        </a:rPr>
                        <a:t>161.82</a:t>
                      </a:r>
                      <a:endParaRPr lang="en-US" sz="2000" dirty="0">
                        <a:latin typeface="Arial" pitchFamily="34" charset="0"/>
                        <a:ea typeface="Calibri"/>
                        <a:cs typeface="Arial" pitchFamily="34" charset="0"/>
                      </a:endParaRPr>
                    </a:p>
                  </a:txBody>
                  <a:tcPr marL="49919" marR="49919" marT="0" marB="0">
                    <a:lnL>
                      <a:noFill/>
                    </a:lnL>
                    <a:lnR>
                      <a:noFill/>
                    </a:lnR>
                    <a:lnT>
                      <a:noFill/>
                    </a:lnT>
                    <a:lnB>
                      <a:noFill/>
                    </a:lnB>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dirty="0" smtClean="0"/>
              <a:t>Question 2:</a:t>
            </a:r>
            <a:br>
              <a:rPr lang="en-US" sz="4000" dirty="0" smtClean="0"/>
            </a:br>
            <a:r>
              <a:rPr lang="en-US" sz="4000" dirty="0" smtClean="0"/>
              <a:t>Did coupons increase fertilizer use? </a:t>
            </a:r>
            <a:endParaRPr lang="en-US" sz="4000"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01217547"/>
              </p:ext>
            </p:extLst>
          </p:nvPr>
        </p:nvGraphicFramePr>
        <p:xfrm>
          <a:off x="381001" y="3019162"/>
          <a:ext cx="8305800" cy="2619638"/>
        </p:xfrm>
        <a:graphic>
          <a:graphicData uri="http://schemas.openxmlformats.org/drawingml/2006/table">
            <a:tbl>
              <a:tblPr/>
              <a:tblGrid>
                <a:gridCol w="2463317">
                  <a:extLst>
                    <a:ext uri="{9D8B030D-6E8A-4147-A177-3AD203B41FA5}">
                      <a16:colId xmlns:a16="http://schemas.microsoft.com/office/drawing/2014/main" val="20000"/>
                    </a:ext>
                  </a:extLst>
                </a:gridCol>
                <a:gridCol w="1815907">
                  <a:extLst>
                    <a:ext uri="{9D8B030D-6E8A-4147-A177-3AD203B41FA5}">
                      <a16:colId xmlns:a16="http://schemas.microsoft.com/office/drawing/2014/main" val="20001"/>
                    </a:ext>
                  </a:extLst>
                </a:gridCol>
                <a:gridCol w="1894859">
                  <a:extLst>
                    <a:ext uri="{9D8B030D-6E8A-4147-A177-3AD203B41FA5}">
                      <a16:colId xmlns:a16="http://schemas.microsoft.com/office/drawing/2014/main" val="20002"/>
                    </a:ext>
                  </a:extLst>
                </a:gridCol>
                <a:gridCol w="2131717">
                  <a:extLst>
                    <a:ext uri="{9D8B030D-6E8A-4147-A177-3AD203B41FA5}">
                      <a16:colId xmlns:a16="http://schemas.microsoft.com/office/drawing/2014/main" val="20003"/>
                    </a:ext>
                  </a:extLst>
                </a:gridCol>
              </a:tblGrid>
              <a:tr h="1219200">
                <a:tc>
                  <a:txBody>
                    <a:bodyPr/>
                    <a:lstStyle/>
                    <a:p>
                      <a:pPr marL="0" marR="0">
                        <a:lnSpc>
                          <a:spcPct val="200000"/>
                        </a:lnSpc>
                        <a:spcBef>
                          <a:spcPts val="0"/>
                        </a:spcBef>
                        <a:spcAft>
                          <a:spcPts val="0"/>
                        </a:spcAft>
                      </a:pPr>
                      <a:endParaRPr lang="en-US" sz="2000" dirty="0">
                        <a:latin typeface="Arial" pitchFamily="34" charset="0"/>
                        <a:ea typeface="Calibri"/>
                        <a:cs typeface="Arial" pitchFamily="34" charset="0"/>
                      </a:endParaRPr>
                    </a:p>
                  </a:txBody>
                  <a:tcPr marL="49919" marR="49919" marT="0" marB="0">
                    <a:lnL>
                      <a:noFill/>
                    </a:lnL>
                    <a:lnR>
                      <a:noFill/>
                    </a:lnR>
                    <a:lnT>
                      <a:noFill/>
                    </a:lnT>
                    <a:lnB>
                      <a:noFill/>
                    </a:lnB>
                  </a:tcPr>
                </a:tc>
                <a:tc>
                  <a:txBody>
                    <a:bodyPr/>
                    <a:lstStyle/>
                    <a:p>
                      <a:pPr marL="0" marR="0" algn="ctr">
                        <a:lnSpc>
                          <a:spcPct val="100000"/>
                        </a:lnSpc>
                        <a:spcBef>
                          <a:spcPts val="0"/>
                        </a:spcBef>
                        <a:spcAft>
                          <a:spcPts val="0"/>
                        </a:spcAft>
                      </a:pPr>
                      <a:r>
                        <a:rPr lang="en-GB" sz="2000" dirty="0">
                          <a:latin typeface="Arial" pitchFamily="34" charset="0"/>
                          <a:ea typeface="Calibri"/>
                          <a:cs typeface="Arial" pitchFamily="34" charset="0"/>
                        </a:rPr>
                        <a:t>Model 1</a:t>
                      </a:r>
                      <a:endParaRPr lang="en-US" sz="2000" dirty="0">
                        <a:latin typeface="Arial" pitchFamily="34" charset="0"/>
                        <a:ea typeface="Calibri"/>
                        <a:cs typeface="Arial" pitchFamily="34" charset="0"/>
                      </a:endParaRPr>
                    </a:p>
                    <a:p>
                      <a:pPr marL="0" marR="0" algn="ctr">
                        <a:lnSpc>
                          <a:spcPct val="100000"/>
                        </a:lnSpc>
                        <a:spcBef>
                          <a:spcPts val="0"/>
                        </a:spcBef>
                        <a:spcAft>
                          <a:spcPts val="0"/>
                        </a:spcAft>
                      </a:pPr>
                      <a:r>
                        <a:rPr lang="en-GB" sz="2000" dirty="0">
                          <a:latin typeface="Arial" pitchFamily="34" charset="0"/>
                          <a:ea typeface="Calibri"/>
                          <a:cs typeface="Arial" pitchFamily="34" charset="0"/>
                        </a:rPr>
                        <a:t>Observed </a:t>
                      </a:r>
                      <a:r>
                        <a:rPr lang="en-GB" sz="2000" dirty="0" smtClean="0">
                          <a:latin typeface="Arial" pitchFamily="34" charset="0"/>
                          <a:ea typeface="Calibri"/>
                          <a:cs typeface="Arial" pitchFamily="34" charset="0"/>
                        </a:rPr>
                        <a:t>coupon</a:t>
                      </a:r>
                      <a:endParaRPr lang="en-US" sz="2000" dirty="0">
                        <a:latin typeface="Arial" pitchFamily="34" charset="0"/>
                        <a:ea typeface="Calibri"/>
                        <a:cs typeface="Arial" pitchFamily="34" charset="0"/>
                      </a:endParaRPr>
                    </a:p>
                  </a:txBody>
                  <a:tcPr marL="68580" marR="68580" marT="0" marB="0">
                    <a:lnL>
                      <a:noFill/>
                    </a:lnL>
                    <a:lnR>
                      <a:noFill/>
                    </a:lnR>
                    <a:lnT>
                      <a:noFill/>
                    </a:lnT>
                    <a:lnB>
                      <a:noFill/>
                    </a:lnB>
                  </a:tcPr>
                </a:tc>
                <a:tc>
                  <a:txBody>
                    <a:bodyPr/>
                    <a:lstStyle/>
                    <a:p>
                      <a:pPr marL="0" marR="0" algn="ctr">
                        <a:lnSpc>
                          <a:spcPct val="100000"/>
                        </a:lnSpc>
                        <a:spcBef>
                          <a:spcPts val="0"/>
                        </a:spcBef>
                        <a:spcAft>
                          <a:spcPts val="0"/>
                        </a:spcAft>
                      </a:pPr>
                      <a:r>
                        <a:rPr lang="en-GB" sz="2000" dirty="0">
                          <a:latin typeface="Arial" pitchFamily="34" charset="0"/>
                          <a:ea typeface="Calibri"/>
                          <a:cs typeface="Arial" pitchFamily="34" charset="0"/>
                        </a:rPr>
                        <a:t>Model 2</a:t>
                      </a:r>
                      <a:endParaRPr lang="en-US" sz="2000" dirty="0">
                        <a:latin typeface="Arial" pitchFamily="34" charset="0"/>
                        <a:ea typeface="Calibri"/>
                        <a:cs typeface="Arial" pitchFamily="34" charset="0"/>
                      </a:endParaRPr>
                    </a:p>
                    <a:p>
                      <a:pPr marL="0" marR="0" algn="ctr">
                        <a:lnSpc>
                          <a:spcPct val="100000"/>
                        </a:lnSpc>
                        <a:spcBef>
                          <a:spcPts val="0"/>
                        </a:spcBef>
                        <a:spcAft>
                          <a:spcPts val="0"/>
                        </a:spcAft>
                      </a:pPr>
                      <a:r>
                        <a:rPr lang="en-GB" sz="2000" dirty="0">
                          <a:latin typeface="Arial" pitchFamily="34" charset="0"/>
                          <a:ea typeface="Calibri"/>
                          <a:cs typeface="Arial" pitchFamily="34" charset="0"/>
                        </a:rPr>
                        <a:t>Instrumented </a:t>
                      </a:r>
                      <a:br>
                        <a:rPr lang="en-GB" sz="2000" dirty="0">
                          <a:latin typeface="Arial" pitchFamily="34" charset="0"/>
                          <a:ea typeface="Calibri"/>
                          <a:cs typeface="Arial" pitchFamily="34" charset="0"/>
                        </a:rPr>
                      </a:br>
                      <a:r>
                        <a:rPr lang="en-GB" sz="2000" dirty="0" smtClean="0">
                          <a:latin typeface="Arial" pitchFamily="34" charset="0"/>
                          <a:ea typeface="Calibri"/>
                          <a:cs typeface="Arial" pitchFamily="34" charset="0"/>
                        </a:rPr>
                        <a:t>coupon</a:t>
                      </a:r>
                      <a:endParaRPr lang="en-US" sz="2000" dirty="0">
                        <a:latin typeface="Arial" pitchFamily="34" charset="0"/>
                        <a:ea typeface="Calibri"/>
                        <a:cs typeface="Arial" pitchFamily="34" charset="0"/>
                      </a:endParaRPr>
                    </a:p>
                  </a:txBody>
                  <a:tcPr marL="68580" marR="68580" marT="0" marB="0">
                    <a:lnL>
                      <a:noFill/>
                    </a:lnL>
                    <a:lnR>
                      <a:noFill/>
                    </a:lnR>
                    <a:lnT>
                      <a:noFill/>
                    </a:lnT>
                    <a:lnB>
                      <a:noFill/>
                    </a:lnB>
                  </a:tcPr>
                </a:tc>
                <a:tc>
                  <a:txBody>
                    <a:bodyPr/>
                    <a:lstStyle/>
                    <a:p>
                      <a:pPr marL="0" marR="0" algn="ctr">
                        <a:lnSpc>
                          <a:spcPct val="100000"/>
                        </a:lnSpc>
                        <a:spcBef>
                          <a:spcPts val="0"/>
                        </a:spcBef>
                        <a:spcAft>
                          <a:spcPts val="0"/>
                        </a:spcAft>
                      </a:pPr>
                      <a:r>
                        <a:rPr lang="en-GB" sz="2000" dirty="0">
                          <a:latin typeface="Arial" pitchFamily="34" charset="0"/>
                          <a:ea typeface="Calibri"/>
                          <a:cs typeface="Arial" pitchFamily="34" charset="0"/>
                        </a:rPr>
                        <a:t>Model 3</a:t>
                      </a:r>
                      <a:endParaRPr lang="en-US" sz="2000" dirty="0">
                        <a:latin typeface="Arial" pitchFamily="34" charset="0"/>
                        <a:ea typeface="Calibri"/>
                        <a:cs typeface="Arial" pitchFamily="34" charset="0"/>
                      </a:endParaRPr>
                    </a:p>
                    <a:p>
                      <a:pPr marL="0" marR="0" algn="ctr">
                        <a:lnSpc>
                          <a:spcPct val="100000"/>
                        </a:lnSpc>
                        <a:spcBef>
                          <a:spcPts val="0"/>
                        </a:spcBef>
                        <a:spcAft>
                          <a:spcPts val="0"/>
                        </a:spcAft>
                      </a:pPr>
                      <a:r>
                        <a:rPr lang="en-GB" sz="2000" dirty="0">
                          <a:latin typeface="Arial" pitchFamily="34" charset="0"/>
                          <a:ea typeface="Calibri"/>
                          <a:cs typeface="Arial" pitchFamily="34" charset="0"/>
                        </a:rPr>
                        <a:t>Instrumented </a:t>
                      </a:r>
                      <a:r>
                        <a:rPr lang="en-GB" sz="2000" dirty="0" smtClean="0">
                          <a:latin typeface="Arial" pitchFamily="34" charset="0"/>
                          <a:ea typeface="Calibri"/>
                          <a:cs typeface="Arial" pitchFamily="34" charset="0"/>
                        </a:rPr>
                        <a:t>w/ </a:t>
                      </a:r>
                      <a:r>
                        <a:rPr lang="en-GB" sz="2000" dirty="0">
                          <a:latin typeface="Arial" pitchFamily="34" charset="0"/>
                          <a:ea typeface="Calibri"/>
                          <a:cs typeface="Arial" pitchFamily="34" charset="0"/>
                        </a:rPr>
                        <a:t>lagged fertilizer</a:t>
                      </a:r>
                      <a:endParaRPr lang="en-US" sz="2000" dirty="0">
                        <a:latin typeface="Arial" pitchFamily="34" charset="0"/>
                        <a:ea typeface="Calibri"/>
                        <a:cs typeface="Arial"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0000"/>
                  </a:ext>
                </a:extLst>
              </a:tr>
              <a:tr h="990600">
                <a:tc>
                  <a:txBody>
                    <a:bodyPr/>
                    <a:lstStyle/>
                    <a:p>
                      <a:pPr marL="0" marR="0">
                        <a:lnSpc>
                          <a:spcPct val="100000"/>
                        </a:lnSpc>
                        <a:spcBef>
                          <a:spcPts val="0"/>
                        </a:spcBef>
                        <a:spcAft>
                          <a:spcPts val="0"/>
                        </a:spcAft>
                      </a:pPr>
                      <a:r>
                        <a:rPr lang="en-GB" sz="2400" dirty="0" smtClean="0">
                          <a:latin typeface="Arial" pitchFamily="34" charset="0"/>
                          <a:ea typeface="Calibri"/>
                          <a:cs typeface="Arial" pitchFamily="34" charset="0"/>
                        </a:rPr>
                        <a:t>Coupon value</a:t>
                      </a:r>
                      <a:r>
                        <a:rPr lang="en-GB" sz="2400" baseline="30000" dirty="0">
                          <a:latin typeface="Arial" pitchFamily="34" charset="0"/>
                          <a:ea typeface="Calibri"/>
                          <a:cs typeface="Arial" pitchFamily="34" charset="0"/>
                        </a:rPr>
                        <a:t/>
                      </a:r>
                      <a:br>
                        <a:rPr lang="en-GB" sz="2400" baseline="30000" dirty="0">
                          <a:latin typeface="Arial" pitchFamily="34" charset="0"/>
                          <a:ea typeface="Calibri"/>
                          <a:cs typeface="Arial" pitchFamily="34" charset="0"/>
                        </a:rPr>
                      </a:br>
                      <a:r>
                        <a:rPr lang="en-GB" sz="2400" dirty="0">
                          <a:latin typeface="Arial" pitchFamily="34" charset="0"/>
                          <a:ea typeface="Calibri"/>
                          <a:cs typeface="Arial" pitchFamily="34" charset="0"/>
                        </a:rPr>
                        <a:t>(100 Mk)</a:t>
                      </a:r>
                      <a:endParaRPr lang="en-US" sz="2400" dirty="0">
                        <a:latin typeface="Arial" pitchFamily="34" charset="0"/>
                        <a:ea typeface="Calibri"/>
                        <a:cs typeface="Arial" pitchFamily="34" charset="0"/>
                      </a:endParaRPr>
                    </a:p>
                  </a:txBody>
                  <a:tcPr marL="68580" marR="68580" marT="0" marB="0">
                    <a:lnL>
                      <a:noFill/>
                    </a:lnL>
                    <a:lnR>
                      <a:noFill/>
                    </a:lnR>
                    <a:lnT>
                      <a:noFill/>
                    </a:lnT>
                    <a:lnB>
                      <a:noFill/>
                    </a:lnB>
                  </a:tcPr>
                </a:tc>
                <a:tc>
                  <a:txBody>
                    <a:bodyPr/>
                    <a:lstStyle/>
                    <a:p>
                      <a:pPr marL="0" marR="0" algn="ctr">
                        <a:lnSpc>
                          <a:spcPct val="100000"/>
                        </a:lnSpc>
                        <a:spcBef>
                          <a:spcPts val="0"/>
                        </a:spcBef>
                        <a:spcAft>
                          <a:spcPts val="0"/>
                        </a:spcAft>
                      </a:pPr>
                      <a:r>
                        <a:rPr lang="en-GB" sz="2400" b="1" dirty="0">
                          <a:latin typeface="Arial" pitchFamily="34" charset="0"/>
                          <a:ea typeface="Calibri"/>
                          <a:cs typeface="Arial" pitchFamily="34" charset="0"/>
                        </a:rPr>
                        <a:t>1.21*</a:t>
                      </a:r>
                      <a:r>
                        <a:rPr lang="en-GB" sz="2400" dirty="0">
                          <a:latin typeface="Arial" pitchFamily="34" charset="0"/>
                          <a:ea typeface="Calibri"/>
                          <a:cs typeface="Arial" pitchFamily="34" charset="0"/>
                        </a:rPr>
                        <a:t/>
                      </a:r>
                      <a:br>
                        <a:rPr lang="en-GB" sz="2400" dirty="0">
                          <a:latin typeface="Arial" pitchFamily="34" charset="0"/>
                          <a:ea typeface="Calibri"/>
                          <a:cs typeface="Arial" pitchFamily="34" charset="0"/>
                        </a:rPr>
                      </a:br>
                      <a:endParaRPr lang="en-US" sz="2400" dirty="0">
                        <a:latin typeface="Arial" pitchFamily="34" charset="0"/>
                        <a:ea typeface="Calibri"/>
                        <a:cs typeface="Arial" pitchFamily="34" charset="0"/>
                      </a:endParaRPr>
                    </a:p>
                  </a:txBody>
                  <a:tcPr marL="68580" marR="68580" marT="0" marB="0">
                    <a:lnL>
                      <a:noFill/>
                    </a:lnL>
                    <a:lnR>
                      <a:noFill/>
                    </a:lnR>
                    <a:lnT>
                      <a:noFill/>
                    </a:lnT>
                    <a:lnB>
                      <a:noFill/>
                    </a:lnB>
                  </a:tcPr>
                </a:tc>
                <a:tc>
                  <a:txBody>
                    <a:bodyPr/>
                    <a:lstStyle/>
                    <a:p>
                      <a:pPr marL="0" marR="0" algn="ctr">
                        <a:lnSpc>
                          <a:spcPct val="100000"/>
                        </a:lnSpc>
                        <a:spcBef>
                          <a:spcPts val="0"/>
                        </a:spcBef>
                        <a:spcAft>
                          <a:spcPts val="0"/>
                        </a:spcAft>
                      </a:pPr>
                      <a:r>
                        <a:rPr lang="en-GB" sz="2400" b="1" dirty="0">
                          <a:latin typeface="Arial" pitchFamily="34" charset="0"/>
                          <a:ea typeface="Calibri"/>
                          <a:cs typeface="Arial" pitchFamily="34" charset="0"/>
                        </a:rPr>
                        <a:t>0.97</a:t>
                      </a:r>
                      <a:r>
                        <a:rPr lang="en-GB" sz="2400" b="1" dirty="0" smtClean="0">
                          <a:latin typeface="Arial" pitchFamily="34" charset="0"/>
                          <a:ea typeface="Calibri"/>
                          <a:cs typeface="Arial" pitchFamily="34" charset="0"/>
                        </a:rPr>
                        <a:t>*</a:t>
                      </a:r>
                      <a:endParaRPr lang="en-US" sz="2400" dirty="0">
                        <a:latin typeface="Arial" pitchFamily="34" charset="0"/>
                        <a:ea typeface="Calibri"/>
                        <a:cs typeface="Arial" pitchFamily="34" charset="0"/>
                      </a:endParaRPr>
                    </a:p>
                  </a:txBody>
                  <a:tcPr marL="68580" marR="68580" marT="0" marB="0">
                    <a:lnL>
                      <a:noFill/>
                    </a:lnL>
                    <a:lnR>
                      <a:noFill/>
                    </a:lnR>
                    <a:lnT>
                      <a:noFill/>
                    </a:lnT>
                    <a:lnB>
                      <a:noFill/>
                    </a:lnB>
                  </a:tcPr>
                </a:tc>
                <a:tc>
                  <a:txBody>
                    <a:bodyPr/>
                    <a:lstStyle/>
                    <a:p>
                      <a:pPr marL="0" marR="0" algn="ctr">
                        <a:lnSpc>
                          <a:spcPct val="100000"/>
                        </a:lnSpc>
                        <a:spcBef>
                          <a:spcPts val="0"/>
                        </a:spcBef>
                        <a:spcAft>
                          <a:spcPts val="0"/>
                        </a:spcAft>
                      </a:pPr>
                      <a:r>
                        <a:rPr lang="en-GB" sz="2400" b="1" dirty="0">
                          <a:latin typeface="Arial" pitchFamily="34" charset="0"/>
                          <a:ea typeface="Calibri"/>
                          <a:cs typeface="Arial" pitchFamily="34" charset="0"/>
                        </a:rPr>
                        <a:t>0.50</a:t>
                      </a:r>
                      <a:r>
                        <a:rPr lang="en-GB" sz="2400" b="1" dirty="0" smtClean="0">
                          <a:latin typeface="Arial" pitchFamily="34" charset="0"/>
                          <a:ea typeface="Calibri"/>
                          <a:cs typeface="Arial" pitchFamily="34" charset="0"/>
                        </a:rPr>
                        <a:t>*</a:t>
                      </a:r>
                      <a:endParaRPr lang="en-US" sz="2400" dirty="0">
                        <a:latin typeface="Arial" pitchFamily="34" charset="0"/>
                        <a:ea typeface="Calibri"/>
                        <a:cs typeface="Arial"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0001"/>
                  </a:ext>
                </a:extLst>
              </a:tr>
              <a:tr h="409838">
                <a:tc>
                  <a:txBody>
                    <a:bodyPr/>
                    <a:lstStyle/>
                    <a:p>
                      <a:pPr>
                        <a:lnSpc>
                          <a:spcPct val="100000"/>
                        </a:lnSpc>
                      </a:pPr>
                      <a:endParaRPr lang="en-US" sz="2400" dirty="0">
                        <a:latin typeface="Arial" pitchFamily="34" charset="0"/>
                        <a:cs typeface="Arial" pitchFamily="34" charset="0"/>
                      </a:endParaRPr>
                    </a:p>
                  </a:txBody>
                  <a:tcPr marL="68580" marR="68580" marT="0" marB="0">
                    <a:lnL>
                      <a:noFill/>
                    </a:lnL>
                    <a:lnR>
                      <a:noFill/>
                    </a:lnR>
                    <a:lnT>
                      <a:noFill/>
                    </a:lnT>
                    <a:lnB>
                      <a:noFill/>
                    </a:lnB>
                  </a:tcPr>
                </a:tc>
                <a:tc>
                  <a:txBody>
                    <a:bodyPr/>
                    <a:lstStyle/>
                    <a:p>
                      <a:pPr marL="0" marR="0" algn="ctr">
                        <a:lnSpc>
                          <a:spcPct val="100000"/>
                        </a:lnSpc>
                        <a:spcBef>
                          <a:spcPts val="0"/>
                        </a:spcBef>
                        <a:spcAft>
                          <a:spcPts val="0"/>
                        </a:spcAft>
                      </a:pPr>
                      <a:endParaRPr lang="en-GB" sz="2400" dirty="0">
                        <a:latin typeface="Arial" pitchFamily="34" charset="0"/>
                        <a:ea typeface="Calibri"/>
                        <a:cs typeface="Arial" pitchFamily="34" charset="0"/>
                      </a:endParaRPr>
                    </a:p>
                  </a:txBody>
                  <a:tcPr marL="68580" marR="68580" marT="0" marB="0">
                    <a:lnL>
                      <a:noFill/>
                    </a:lnL>
                    <a:lnR>
                      <a:noFill/>
                    </a:lnR>
                    <a:lnT>
                      <a:noFill/>
                    </a:lnT>
                    <a:lnB>
                      <a:noFill/>
                    </a:lnB>
                  </a:tcPr>
                </a:tc>
                <a:tc>
                  <a:txBody>
                    <a:bodyPr/>
                    <a:lstStyle/>
                    <a:p>
                      <a:pPr marL="0" marR="0" algn="ctr">
                        <a:lnSpc>
                          <a:spcPct val="100000"/>
                        </a:lnSpc>
                        <a:spcBef>
                          <a:spcPts val="0"/>
                        </a:spcBef>
                        <a:spcAft>
                          <a:spcPts val="0"/>
                        </a:spcAft>
                      </a:pPr>
                      <a:endParaRPr lang="en-GB" sz="2400" dirty="0">
                        <a:latin typeface="Arial" pitchFamily="34" charset="0"/>
                        <a:ea typeface="Calibri"/>
                        <a:cs typeface="Arial" pitchFamily="34" charset="0"/>
                      </a:endParaRPr>
                    </a:p>
                  </a:txBody>
                  <a:tcPr marL="68580" marR="68580" marT="0" marB="0">
                    <a:lnL>
                      <a:noFill/>
                    </a:lnL>
                    <a:lnR>
                      <a:noFill/>
                    </a:lnR>
                    <a:lnT>
                      <a:noFill/>
                    </a:lnT>
                    <a:lnB>
                      <a:noFill/>
                    </a:lnB>
                  </a:tcPr>
                </a:tc>
                <a:tc>
                  <a:txBody>
                    <a:bodyPr/>
                    <a:lstStyle/>
                    <a:p>
                      <a:pPr marL="0" marR="0">
                        <a:lnSpc>
                          <a:spcPct val="100000"/>
                        </a:lnSpc>
                        <a:spcBef>
                          <a:spcPts val="0"/>
                        </a:spcBef>
                        <a:spcAft>
                          <a:spcPts val="0"/>
                        </a:spcAft>
                      </a:pPr>
                      <a:endParaRPr lang="en-GB" sz="2400" dirty="0">
                        <a:latin typeface="Arial" pitchFamily="34" charset="0"/>
                        <a:ea typeface="Calibri"/>
                        <a:cs typeface="Arial"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Findings for question 2:</a:t>
            </a:r>
            <a:endParaRPr lang="en-US" sz="3600" dirty="0"/>
          </a:p>
        </p:txBody>
      </p:sp>
      <p:sp>
        <p:nvSpPr>
          <p:cNvPr id="3" name="Content Placeholder 2"/>
          <p:cNvSpPr>
            <a:spLocks noGrp="1"/>
          </p:cNvSpPr>
          <p:nvPr>
            <p:ph idx="1"/>
          </p:nvPr>
        </p:nvSpPr>
        <p:spPr>
          <a:xfrm>
            <a:off x="457200" y="1646236"/>
            <a:ext cx="8229600" cy="4983163"/>
          </a:xfrm>
        </p:spPr>
        <p:txBody>
          <a:bodyPr>
            <a:normAutofit fontScale="92500"/>
          </a:bodyPr>
          <a:lstStyle/>
          <a:p>
            <a:pPr marL="571500" indent="-571500"/>
            <a:r>
              <a:rPr lang="en-US" sz="2800" dirty="0" smtClean="0"/>
              <a:t>positively correlated with coupon receipt</a:t>
            </a:r>
            <a:br>
              <a:rPr lang="en-US" sz="2800" dirty="0" smtClean="0"/>
            </a:br>
            <a:endParaRPr lang="en-US" sz="2800" dirty="0" smtClean="0"/>
          </a:p>
          <a:p>
            <a:pPr marL="571500" indent="-571500"/>
            <a:r>
              <a:rPr lang="en-US" sz="2800" dirty="0" smtClean="0"/>
              <a:t>Intensity </a:t>
            </a:r>
            <a:r>
              <a:rPr lang="en-US" sz="2800" u="sng" dirty="0" smtClean="0"/>
              <a:t>falls</a:t>
            </a:r>
            <a:r>
              <a:rPr lang="en-US" sz="2800" dirty="0" smtClean="0"/>
              <a:t> with farm size </a:t>
            </a:r>
            <a:br>
              <a:rPr lang="en-US" sz="2800" dirty="0" smtClean="0"/>
            </a:br>
            <a:endParaRPr lang="en-US" sz="2800" dirty="0" smtClean="0"/>
          </a:p>
          <a:p>
            <a:pPr marL="571500" indent="-571500"/>
            <a:r>
              <a:rPr lang="en-US" sz="2800" dirty="0" smtClean="0"/>
              <a:t>positive correlation with use of improved maize</a:t>
            </a:r>
            <a:br>
              <a:rPr lang="en-US" sz="2800" dirty="0" smtClean="0"/>
            </a:br>
            <a:endParaRPr lang="en-US" sz="2800" dirty="0" smtClean="0"/>
          </a:p>
          <a:p>
            <a:pPr marL="571500" indent="-571500"/>
            <a:r>
              <a:rPr lang="en-US" sz="2800" dirty="0" smtClean="0"/>
              <a:t>net buyers of maize used less fertilizer</a:t>
            </a:r>
            <a:br>
              <a:rPr lang="en-US" sz="2800" dirty="0" smtClean="0"/>
            </a:br>
            <a:endParaRPr lang="en-US" sz="2800" dirty="0" smtClean="0"/>
          </a:p>
          <a:p>
            <a:pPr marL="571500" indent="-571500"/>
            <a:r>
              <a:rPr lang="en-US" sz="2800" dirty="0" smtClean="0"/>
              <a:t>adding 2002 and 2006 fertilizer intensity reduces point estimate for coupon by approximately 50%</a:t>
            </a:r>
            <a:br>
              <a:rPr lang="en-US" sz="2800" dirty="0" smtClean="0"/>
            </a:br>
            <a:endParaRPr lang="en-US" sz="2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algn="l"/>
            <a:r>
              <a:rPr lang="en-US" sz="3600" dirty="0" smtClean="0"/>
              <a:t>Maize yield response to fertilizer</a:t>
            </a:r>
            <a:endParaRPr lang="en-US" sz="3600" dirty="0"/>
          </a:p>
        </p:txBody>
      </p:sp>
      <p:pic>
        <p:nvPicPr>
          <p:cNvPr id="8" name="Picture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457200"/>
            <a:ext cx="8686799" cy="6172199"/>
          </a:xfrm>
          <a:prstGeom prst="rect">
            <a:avLst/>
          </a:prstGeom>
          <a:noFill/>
          <a:ln>
            <a:noFill/>
          </a:ln>
        </p:spPr>
      </p:pic>
      <p:sp>
        <p:nvSpPr>
          <p:cNvPr id="3" name="TextBox 2"/>
          <p:cNvSpPr txBox="1"/>
          <p:nvPr/>
        </p:nvSpPr>
        <p:spPr>
          <a:xfrm>
            <a:off x="5410200" y="2722539"/>
            <a:ext cx="3048000" cy="2031325"/>
          </a:xfrm>
          <a:prstGeom prst="rect">
            <a:avLst/>
          </a:prstGeom>
          <a:noFill/>
        </p:spPr>
        <p:txBody>
          <a:bodyPr wrap="square" rtlCol="0">
            <a:spAutoFit/>
          </a:bodyPr>
          <a:lstStyle/>
          <a:p>
            <a:r>
              <a:rPr lang="en-GB" sz="1400" dirty="0">
                <a:solidFill>
                  <a:srgbClr val="C00000"/>
                </a:solidFill>
              </a:rPr>
              <a:t>Marked points on the graph correspond to the following </a:t>
            </a:r>
            <a:r>
              <a:rPr lang="en-GB" sz="1400" dirty="0" smtClean="0">
                <a:solidFill>
                  <a:srgbClr val="C00000"/>
                </a:solidFill>
              </a:rPr>
              <a:t/>
            </a:r>
            <a:br>
              <a:rPr lang="en-GB" sz="1400" dirty="0" smtClean="0">
                <a:solidFill>
                  <a:srgbClr val="C00000"/>
                </a:solidFill>
              </a:rPr>
            </a:br>
            <a:r>
              <a:rPr lang="en-GB" sz="1400" dirty="0" smtClean="0">
                <a:solidFill>
                  <a:srgbClr val="C00000"/>
                </a:solidFill>
              </a:rPr>
              <a:t>fertilizer-yield </a:t>
            </a:r>
            <a:r>
              <a:rPr lang="en-GB" sz="1400" dirty="0">
                <a:solidFill>
                  <a:srgbClr val="C00000"/>
                </a:solidFill>
              </a:rPr>
              <a:t>combinations</a:t>
            </a:r>
            <a:r>
              <a:rPr lang="en-GB" sz="1400" dirty="0" smtClean="0">
                <a:solidFill>
                  <a:srgbClr val="C00000"/>
                </a:solidFill>
              </a:rPr>
              <a:t>:</a:t>
            </a:r>
            <a:br>
              <a:rPr lang="en-GB" sz="1400" dirty="0" smtClean="0">
                <a:solidFill>
                  <a:srgbClr val="C00000"/>
                </a:solidFill>
              </a:rPr>
            </a:br>
            <a:r>
              <a:rPr lang="en-GB" sz="1400" dirty="0" smtClean="0">
                <a:solidFill>
                  <a:srgbClr val="C00000"/>
                </a:solidFill>
              </a:rPr>
              <a:t/>
            </a:r>
            <a:br>
              <a:rPr lang="en-GB" sz="1400" dirty="0" smtClean="0">
                <a:solidFill>
                  <a:srgbClr val="C00000"/>
                </a:solidFill>
              </a:rPr>
            </a:br>
            <a:r>
              <a:rPr lang="en-GB" sz="1400" dirty="0" smtClean="0">
                <a:solidFill>
                  <a:srgbClr val="C00000"/>
                </a:solidFill>
              </a:rPr>
              <a:t>A </a:t>
            </a:r>
            <a:r>
              <a:rPr lang="en-GB" sz="1400" dirty="0">
                <a:solidFill>
                  <a:srgbClr val="C00000"/>
                </a:solidFill>
              </a:rPr>
              <a:t>[114 kg/ha, 1302 kg/ha</a:t>
            </a:r>
            <a:r>
              <a:rPr lang="en-GB" sz="1400" dirty="0" smtClean="0">
                <a:solidFill>
                  <a:srgbClr val="C00000"/>
                </a:solidFill>
              </a:rPr>
              <a:t>]</a:t>
            </a:r>
          </a:p>
          <a:p>
            <a:r>
              <a:rPr lang="en-GB" sz="1400" dirty="0" smtClean="0">
                <a:solidFill>
                  <a:srgbClr val="C00000"/>
                </a:solidFill>
              </a:rPr>
              <a:t>B </a:t>
            </a:r>
            <a:r>
              <a:rPr lang="en-GB" sz="1400" dirty="0">
                <a:solidFill>
                  <a:srgbClr val="C00000"/>
                </a:solidFill>
              </a:rPr>
              <a:t>[165 kg/ha, 1245 kg/ha</a:t>
            </a:r>
            <a:r>
              <a:rPr lang="en-GB" sz="1400" dirty="0" smtClean="0">
                <a:solidFill>
                  <a:srgbClr val="C00000"/>
                </a:solidFill>
              </a:rPr>
              <a:t>] </a:t>
            </a:r>
          </a:p>
          <a:p>
            <a:r>
              <a:rPr lang="en-GB" sz="1400" dirty="0" smtClean="0">
                <a:solidFill>
                  <a:srgbClr val="C00000"/>
                </a:solidFill>
              </a:rPr>
              <a:t>C </a:t>
            </a:r>
            <a:r>
              <a:rPr lang="en-GB" sz="1400" dirty="0">
                <a:solidFill>
                  <a:srgbClr val="C00000"/>
                </a:solidFill>
              </a:rPr>
              <a:t>[136 kg/ha, 1373 kg/ha</a:t>
            </a:r>
            <a:r>
              <a:rPr lang="en-GB" sz="1400" dirty="0" smtClean="0">
                <a:solidFill>
                  <a:srgbClr val="C00000"/>
                </a:solidFill>
              </a:rPr>
              <a:t>] </a:t>
            </a:r>
          </a:p>
          <a:p>
            <a:r>
              <a:rPr lang="en-GB" sz="1400" dirty="0" smtClean="0">
                <a:solidFill>
                  <a:srgbClr val="C00000"/>
                </a:solidFill>
              </a:rPr>
              <a:t>D </a:t>
            </a:r>
            <a:r>
              <a:rPr lang="en-GB" sz="1400" dirty="0">
                <a:solidFill>
                  <a:srgbClr val="C00000"/>
                </a:solidFill>
              </a:rPr>
              <a:t>[175 kg/ha, 1477 kg/ha]</a:t>
            </a:r>
            <a:endParaRPr lang="en-US" sz="1400" dirty="0">
              <a:solidFill>
                <a:srgbClr val="C00000"/>
              </a:solidFill>
            </a:endParaRPr>
          </a:p>
          <a:p>
            <a:endParaRPr lang="en-US" sz="1400" dirty="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p:cNvCxnSpPr/>
          <p:nvPr/>
        </p:nvCxnSpPr>
        <p:spPr>
          <a:xfrm rot="5400000">
            <a:off x="-533400" y="3505200"/>
            <a:ext cx="4114800" cy="1588"/>
          </a:xfrm>
          <a:prstGeom prst="straightConnector1">
            <a:avLst/>
          </a:prstGeom>
          <a:ln w="317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rot="10800000">
            <a:off x="1539126" y="5538370"/>
            <a:ext cx="4556874" cy="24230"/>
          </a:xfrm>
          <a:prstGeom prst="straightConnector1">
            <a:avLst/>
          </a:prstGeom>
          <a:ln w="3175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81000" y="1066800"/>
            <a:ext cx="838200" cy="369332"/>
          </a:xfrm>
          <a:prstGeom prst="rect">
            <a:avLst/>
          </a:prstGeom>
          <a:noFill/>
        </p:spPr>
        <p:txBody>
          <a:bodyPr wrap="square" rtlCol="0">
            <a:spAutoFit/>
          </a:bodyPr>
          <a:lstStyle/>
          <a:p>
            <a:r>
              <a:rPr lang="en-US" dirty="0" smtClean="0"/>
              <a:t>Price</a:t>
            </a:r>
            <a:endParaRPr lang="en-US" dirty="0"/>
          </a:p>
        </p:txBody>
      </p:sp>
      <p:sp>
        <p:nvSpPr>
          <p:cNvPr id="7" name="TextBox 6"/>
          <p:cNvSpPr txBox="1"/>
          <p:nvPr/>
        </p:nvSpPr>
        <p:spPr>
          <a:xfrm>
            <a:off x="5181600" y="5638800"/>
            <a:ext cx="1295400" cy="369332"/>
          </a:xfrm>
          <a:prstGeom prst="rect">
            <a:avLst/>
          </a:prstGeom>
          <a:noFill/>
        </p:spPr>
        <p:txBody>
          <a:bodyPr wrap="square" rtlCol="0">
            <a:spAutoFit/>
          </a:bodyPr>
          <a:lstStyle/>
          <a:p>
            <a:r>
              <a:rPr lang="en-US" dirty="0" smtClean="0"/>
              <a:t>Quantity</a:t>
            </a:r>
            <a:endParaRPr lang="en-US" dirty="0"/>
          </a:p>
        </p:txBody>
      </p:sp>
      <p:cxnSp>
        <p:nvCxnSpPr>
          <p:cNvPr id="10" name="Straight Arrow Connector 9"/>
          <p:cNvCxnSpPr/>
          <p:nvPr/>
        </p:nvCxnSpPr>
        <p:spPr>
          <a:xfrm rot="5400000">
            <a:off x="1409700" y="1638300"/>
            <a:ext cx="2819400" cy="2590800"/>
          </a:xfrm>
          <a:prstGeom prst="straightConnector1">
            <a:avLst/>
          </a:prstGeom>
          <a:ln w="31750">
            <a:solidFill>
              <a:srgbClr val="FFFF00"/>
            </a:solidFill>
            <a:tailEnd type="non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114800" y="1143000"/>
            <a:ext cx="990600" cy="369332"/>
          </a:xfrm>
          <a:prstGeom prst="rect">
            <a:avLst/>
          </a:prstGeom>
          <a:noFill/>
        </p:spPr>
        <p:txBody>
          <a:bodyPr wrap="square" rtlCol="0">
            <a:spAutoFit/>
          </a:bodyPr>
          <a:lstStyle/>
          <a:p>
            <a:r>
              <a:rPr lang="en-US" dirty="0" smtClean="0">
                <a:solidFill>
                  <a:srgbClr val="FFFF00"/>
                </a:solidFill>
              </a:rPr>
              <a:t>S=MC</a:t>
            </a:r>
            <a:endParaRPr lang="en-US" dirty="0">
              <a:solidFill>
                <a:srgbClr val="FFFF00"/>
              </a:solidFill>
            </a:endParaRPr>
          </a:p>
        </p:txBody>
      </p:sp>
      <p:sp>
        <p:nvSpPr>
          <p:cNvPr id="17" name="TextBox 16"/>
          <p:cNvSpPr txBox="1"/>
          <p:nvPr/>
        </p:nvSpPr>
        <p:spPr>
          <a:xfrm>
            <a:off x="4419600" y="1611868"/>
            <a:ext cx="1295400" cy="369332"/>
          </a:xfrm>
          <a:prstGeom prst="rect">
            <a:avLst/>
          </a:prstGeom>
          <a:noFill/>
        </p:spPr>
        <p:txBody>
          <a:bodyPr wrap="square" rtlCol="0">
            <a:spAutoFit/>
          </a:bodyPr>
          <a:lstStyle/>
          <a:p>
            <a:r>
              <a:rPr lang="en-US" dirty="0" smtClean="0">
                <a:solidFill>
                  <a:srgbClr val="FFFF00"/>
                </a:solidFill>
              </a:rPr>
              <a:t>S=MC - </a:t>
            </a:r>
            <a:r>
              <a:rPr lang="el-GR" dirty="0" smtClean="0">
                <a:solidFill>
                  <a:srgbClr val="FFFF00"/>
                </a:solidFill>
                <a:latin typeface="Arial"/>
                <a:cs typeface="Arial"/>
              </a:rPr>
              <a:t>σ</a:t>
            </a:r>
            <a:endParaRPr lang="en-US" dirty="0">
              <a:solidFill>
                <a:srgbClr val="FFFF00"/>
              </a:solidFill>
            </a:endParaRPr>
          </a:p>
        </p:txBody>
      </p:sp>
      <p:cxnSp>
        <p:nvCxnSpPr>
          <p:cNvPr id="19" name="Straight Arrow Connector 18"/>
          <p:cNvCxnSpPr/>
          <p:nvPr/>
        </p:nvCxnSpPr>
        <p:spPr>
          <a:xfrm rot="5400000">
            <a:off x="1409700" y="2019300"/>
            <a:ext cx="3124200" cy="2895600"/>
          </a:xfrm>
          <a:prstGeom prst="straightConnector1">
            <a:avLst/>
          </a:prstGeom>
          <a:ln w="31750">
            <a:solidFill>
              <a:srgbClr val="FFFF00"/>
            </a:solidFill>
            <a:tailEnd type="non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505200" y="2286000"/>
            <a:ext cx="457200" cy="1588"/>
          </a:xfrm>
          <a:prstGeom prst="straightConnector1">
            <a:avLst/>
          </a:prstGeom>
          <a:ln w="3810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10800000">
            <a:off x="1524000" y="1676400"/>
            <a:ext cx="3733800" cy="3352800"/>
          </a:xfrm>
          <a:prstGeom prst="straightConnector1">
            <a:avLst/>
          </a:prstGeom>
          <a:ln w="31750">
            <a:solidFill>
              <a:srgbClr val="FFFF00"/>
            </a:solidFill>
            <a:tailEnd type="none"/>
          </a:ln>
        </p:spPr>
        <p:style>
          <a:lnRef idx="1">
            <a:schemeClr val="accent1"/>
          </a:lnRef>
          <a:fillRef idx="0">
            <a:schemeClr val="accent1"/>
          </a:fillRef>
          <a:effectRef idx="0">
            <a:schemeClr val="accent1"/>
          </a:effectRef>
          <a:fontRef idx="minor">
            <a:schemeClr val="tx1"/>
          </a:fontRef>
        </p:style>
      </p:cxnSp>
      <p:sp>
        <p:nvSpPr>
          <p:cNvPr id="87" name="Arc 86"/>
          <p:cNvSpPr/>
          <p:nvPr/>
        </p:nvSpPr>
        <p:spPr>
          <a:xfrm rot="464477">
            <a:off x="5153189" y="4384477"/>
            <a:ext cx="2686165" cy="1450425"/>
          </a:xfrm>
          <a:prstGeom prst="arc">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95" name="Group 94"/>
          <p:cNvGrpSpPr/>
          <p:nvPr/>
        </p:nvGrpSpPr>
        <p:grpSpPr>
          <a:xfrm>
            <a:off x="6096000" y="228600"/>
            <a:ext cx="2819400" cy="5285601"/>
            <a:chOff x="6096000" y="228600"/>
            <a:chExt cx="2819400" cy="5285601"/>
          </a:xfrm>
        </p:grpSpPr>
        <p:sp>
          <p:nvSpPr>
            <p:cNvPr id="40" name="TextBox 39"/>
            <p:cNvSpPr txBox="1"/>
            <p:nvPr/>
          </p:nvSpPr>
          <p:spPr>
            <a:xfrm>
              <a:off x="6096000" y="3759875"/>
              <a:ext cx="2819400" cy="1754326"/>
            </a:xfrm>
            <a:prstGeom prst="rect">
              <a:avLst/>
            </a:prstGeom>
            <a:noFill/>
          </p:spPr>
          <p:txBody>
            <a:bodyPr wrap="square" rtlCol="0">
              <a:spAutoFit/>
            </a:bodyPr>
            <a:lstStyle/>
            <a:p>
              <a:r>
                <a:rPr lang="en-US" dirty="0" smtClean="0"/>
                <a:t>other</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maize</a:t>
              </a:r>
              <a:endParaRPr lang="en-US" dirty="0"/>
            </a:p>
          </p:txBody>
        </p:sp>
        <p:grpSp>
          <p:nvGrpSpPr>
            <p:cNvPr id="91" name="Group 90"/>
            <p:cNvGrpSpPr/>
            <p:nvPr/>
          </p:nvGrpSpPr>
          <p:grpSpPr>
            <a:xfrm>
              <a:off x="6096000" y="228600"/>
              <a:ext cx="2438400" cy="5029200"/>
              <a:chOff x="6096000" y="254675"/>
              <a:chExt cx="2438400" cy="5029200"/>
            </a:xfrm>
          </p:grpSpPr>
          <p:grpSp>
            <p:nvGrpSpPr>
              <p:cNvPr id="32" name="Group 31"/>
              <p:cNvGrpSpPr/>
              <p:nvPr/>
            </p:nvGrpSpPr>
            <p:grpSpPr>
              <a:xfrm>
                <a:off x="6096000" y="254675"/>
                <a:ext cx="2438400" cy="2031325"/>
                <a:chOff x="6096000" y="381000"/>
                <a:chExt cx="2438400" cy="2031325"/>
              </a:xfrm>
            </p:grpSpPr>
            <p:cxnSp>
              <p:nvCxnSpPr>
                <p:cNvPr id="28" name="Straight Connector 27"/>
                <p:cNvCxnSpPr/>
                <p:nvPr/>
              </p:nvCxnSpPr>
              <p:spPr>
                <a:xfrm rot="5400000">
                  <a:off x="6019800" y="129540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0800000">
                  <a:off x="6629400" y="1905000"/>
                  <a:ext cx="1143000" cy="0"/>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096000" y="381000"/>
                  <a:ext cx="2438400" cy="2031325"/>
                </a:xfrm>
                <a:prstGeom prst="rect">
                  <a:avLst/>
                </a:prstGeom>
                <a:noFill/>
              </p:spPr>
              <p:txBody>
                <a:bodyPr wrap="square" rtlCol="0">
                  <a:spAutoFit/>
                </a:bodyPr>
                <a:lstStyle/>
                <a:p>
                  <a:r>
                    <a:rPr lang="en-US" dirty="0" smtClean="0"/>
                    <a:t>labor</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r>
                    <a:rPr lang="en-US" dirty="0" err="1" smtClean="0"/>
                    <a:t>fert</a:t>
                  </a:r>
                  <a:r>
                    <a:rPr lang="en-US" dirty="0" smtClean="0"/>
                    <a:t/>
                  </a:r>
                  <a:br>
                    <a:rPr lang="en-US" dirty="0" smtClean="0"/>
                  </a:br>
                  <a:r>
                    <a:rPr lang="en-US" dirty="0" smtClean="0"/>
                    <a:t>                          </a:t>
                  </a:r>
                  <a:endParaRPr lang="en-US" dirty="0"/>
                </a:p>
              </p:txBody>
            </p:sp>
          </p:grpSp>
          <p:grpSp>
            <p:nvGrpSpPr>
              <p:cNvPr id="33" name="Group 32"/>
              <p:cNvGrpSpPr/>
              <p:nvPr/>
            </p:nvGrpSpPr>
            <p:grpSpPr>
              <a:xfrm>
                <a:off x="6096000" y="1981200"/>
                <a:ext cx="2438400" cy="1754326"/>
                <a:chOff x="6096000" y="381000"/>
                <a:chExt cx="2438400" cy="1754326"/>
              </a:xfrm>
            </p:grpSpPr>
            <p:cxnSp>
              <p:nvCxnSpPr>
                <p:cNvPr id="34" name="Straight Connector 33"/>
                <p:cNvCxnSpPr/>
                <p:nvPr/>
              </p:nvCxnSpPr>
              <p:spPr>
                <a:xfrm rot="5400000">
                  <a:off x="6019800" y="129540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a:off x="6629400" y="1905000"/>
                  <a:ext cx="1143000" cy="0"/>
                </a:xfrm>
                <a:prstGeom prst="line">
                  <a:avLst/>
                </a:prstGeom>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096000" y="381000"/>
                  <a:ext cx="2438400" cy="1754326"/>
                </a:xfrm>
                <a:prstGeom prst="rect">
                  <a:avLst/>
                </a:prstGeom>
                <a:noFill/>
              </p:spPr>
              <p:txBody>
                <a:bodyPr wrap="square" rtlCol="0">
                  <a:spAutoFit/>
                </a:bodyPr>
                <a:lstStyle/>
                <a:p>
                  <a:r>
                    <a:rPr lang="en-US" dirty="0" smtClean="0"/>
                    <a:t>maize</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r>
                    <a:rPr lang="en-US" dirty="0" err="1" smtClean="0"/>
                    <a:t>fert</a:t>
                  </a:r>
                  <a:endParaRPr lang="en-US" dirty="0"/>
                </a:p>
              </p:txBody>
            </p:sp>
          </p:grpSp>
          <p:cxnSp>
            <p:nvCxnSpPr>
              <p:cNvPr id="38" name="Straight Connector 37"/>
              <p:cNvCxnSpPr/>
              <p:nvPr/>
            </p:nvCxnSpPr>
            <p:spPr>
              <a:xfrm rot="5400000">
                <a:off x="6019800" y="4674275"/>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0800000">
                <a:off x="6629400" y="5283875"/>
                <a:ext cx="1143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16200000" flipH="1">
                <a:off x="6553200" y="990600"/>
                <a:ext cx="838200" cy="68580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629400" y="914400"/>
                <a:ext cx="1066800" cy="83820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46" name="Arc 45"/>
              <p:cNvSpPr/>
              <p:nvPr/>
            </p:nvSpPr>
            <p:spPr>
              <a:xfrm rot="11602872">
                <a:off x="6864135" y="747461"/>
                <a:ext cx="990600" cy="762000"/>
              </a:xfrm>
              <a:prstGeom prst="arc">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Arc 46"/>
              <p:cNvSpPr/>
              <p:nvPr/>
            </p:nvSpPr>
            <p:spPr>
              <a:xfrm rot="11602872">
                <a:off x="6992368" y="685396"/>
                <a:ext cx="990600" cy="762000"/>
              </a:xfrm>
              <a:prstGeom prst="arc">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3" name="Straight Connector 52"/>
              <p:cNvCxnSpPr/>
              <p:nvPr/>
            </p:nvCxnSpPr>
            <p:spPr>
              <a:xfrm rot="5400000">
                <a:off x="6909032" y="1543880"/>
                <a:ext cx="4572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6749992" y="1555152"/>
                <a:ext cx="437320" cy="52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10800000">
                <a:off x="6637352" y="1343768"/>
                <a:ext cx="3048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6629400" y="1295400"/>
                <a:ext cx="4572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6591300" y="2602628"/>
                <a:ext cx="685800" cy="60960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6629400" y="2517230"/>
                <a:ext cx="1143000" cy="45720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69" name="Arc 68"/>
              <p:cNvSpPr/>
              <p:nvPr/>
            </p:nvSpPr>
            <p:spPr>
              <a:xfrm rot="17332647">
                <a:off x="6170888" y="3164250"/>
                <a:ext cx="1819054" cy="942231"/>
              </a:xfrm>
              <a:prstGeom prst="arc">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0" name="Straight Connector 69"/>
              <p:cNvCxnSpPr/>
              <p:nvPr/>
            </p:nvCxnSpPr>
            <p:spPr>
              <a:xfrm rot="16200000" flipH="1">
                <a:off x="6641984" y="3283896"/>
                <a:ext cx="437320" cy="52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6893457" y="3159656"/>
                <a:ext cx="685799" cy="52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0800000">
                <a:off x="6613634" y="3092668"/>
                <a:ext cx="2286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0800000">
                <a:off x="6629400" y="2774732"/>
                <a:ext cx="6096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a:off x="7315200" y="2362200"/>
                <a:ext cx="228600" cy="152400"/>
              </a:xfrm>
              <a:prstGeom prst="straightConnector1">
                <a:avLst/>
              </a:prstGeom>
              <a:ln w="3810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flipV="1">
                <a:off x="7315200" y="1600200"/>
                <a:ext cx="152400" cy="76200"/>
              </a:xfrm>
              <a:prstGeom prst="straightConnector1">
                <a:avLst/>
              </a:prstGeom>
              <a:ln w="3810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8" name="Flowchart: Connector 87"/>
              <p:cNvSpPr/>
              <p:nvPr/>
            </p:nvSpPr>
            <p:spPr>
              <a:xfrm>
                <a:off x="7157554" y="4514196"/>
                <a:ext cx="152400" cy="15240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lowchart: Connector 88"/>
              <p:cNvSpPr/>
              <p:nvPr/>
            </p:nvSpPr>
            <p:spPr>
              <a:xfrm>
                <a:off x="7520158" y="4745426"/>
                <a:ext cx="152400" cy="15240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Arrow Connector 89"/>
              <p:cNvCxnSpPr/>
              <p:nvPr/>
            </p:nvCxnSpPr>
            <p:spPr>
              <a:xfrm>
                <a:off x="7391400" y="4495800"/>
                <a:ext cx="228600" cy="152400"/>
              </a:xfrm>
              <a:prstGeom prst="straightConnector1">
                <a:avLst/>
              </a:prstGeom>
              <a:ln w="3810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94" name="TextBox 93"/>
          <p:cNvSpPr txBox="1"/>
          <p:nvPr/>
        </p:nvSpPr>
        <p:spPr>
          <a:xfrm>
            <a:off x="5334000" y="4953000"/>
            <a:ext cx="304800" cy="369332"/>
          </a:xfrm>
          <a:prstGeom prst="rect">
            <a:avLst/>
          </a:prstGeom>
          <a:noFill/>
        </p:spPr>
        <p:txBody>
          <a:bodyPr wrap="square" rtlCol="0">
            <a:spAutoFit/>
          </a:bodyPr>
          <a:lstStyle/>
          <a:p>
            <a:r>
              <a:rPr lang="en-US" dirty="0" smtClean="0"/>
              <a:t>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686800" cy="1143000"/>
          </a:xfrm>
        </p:spPr>
        <p:txBody>
          <a:bodyPr>
            <a:normAutofit fontScale="90000"/>
          </a:bodyPr>
          <a:lstStyle/>
          <a:p>
            <a:pPr algn="l"/>
            <a:r>
              <a:rPr lang="en-US" sz="4000" dirty="0" smtClean="0"/>
              <a:t>Question 3:</a:t>
            </a:r>
            <a:br>
              <a:rPr lang="en-US" sz="4000" dirty="0" smtClean="0"/>
            </a:br>
            <a:r>
              <a:rPr lang="en-US" sz="4000" dirty="0" smtClean="0"/>
              <a:t>Did the FISP influence land allocation?</a:t>
            </a:r>
            <a:endParaRPr lang="en-US" sz="4000" dirty="0"/>
          </a:p>
        </p:txBody>
      </p:sp>
      <p:sp>
        <p:nvSpPr>
          <p:cNvPr id="3" name="Content Placeholder 2"/>
          <p:cNvSpPr>
            <a:spLocks noGrp="1"/>
          </p:cNvSpPr>
          <p:nvPr>
            <p:ph idx="1"/>
          </p:nvPr>
        </p:nvSpPr>
        <p:spPr>
          <a:xfrm>
            <a:off x="457200" y="1646237"/>
            <a:ext cx="8229600" cy="3306763"/>
          </a:xfrm>
        </p:spPr>
        <p:txBody>
          <a:bodyPr>
            <a:normAutofit lnSpcReduction="10000"/>
          </a:bodyPr>
          <a:lstStyle/>
          <a:p>
            <a:r>
              <a:rPr lang="en-US" sz="2800" dirty="0" smtClean="0"/>
              <a:t>Estimation approach:  2SLS, SUR</a:t>
            </a:r>
            <a:br>
              <a:rPr lang="en-US" sz="2800" dirty="0" smtClean="0"/>
            </a:br>
            <a:endParaRPr lang="en-US" sz="2800" dirty="0" smtClean="0"/>
          </a:p>
          <a:p>
            <a:r>
              <a:rPr lang="en-US" sz="2800" dirty="0" smtClean="0"/>
              <a:t>Dependent variable:  land shares</a:t>
            </a:r>
          </a:p>
          <a:p>
            <a:pPr lvl="1"/>
            <a:r>
              <a:rPr lang="en-US" sz="2200" dirty="0" smtClean="0"/>
              <a:t>traditional maize</a:t>
            </a:r>
          </a:p>
          <a:p>
            <a:pPr lvl="1"/>
            <a:r>
              <a:rPr lang="en-US" sz="2200" dirty="0" smtClean="0"/>
              <a:t>hybrid maize</a:t>
            </a:r>
          </a:p>
          <a:p>
            <a:pPr lvl="1"/>
            <a:r>
              <a:rPr lang="en-US" sz="2200" dirty="0" smtClean="0"/>
              <a:t>tobacco</a:t>
            </a:r>
          </a:p>
          <a:p>
            <a:pPr lvl="1"/>
            <a:r>
              <a:rPr lang="en-US" sz="2200" dirty="0" smtClean="0"/>
              <a:t>other crops</a:t>
            </a:r>
            <a:br>
              <a:rPr lang="en-US" sz="2200" dirty="0" smtClean="0"/>
            </a:br>
            <a:endParaRPr lang="en-US" sz="2200" dirty="0" smtClean="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6803" name="Content Placeholder 3"/>
          <p:cNvGraphicFramePr>
            <a:graphicFrameLocks noChangeAspect="1"/>
          </p:cNvGraphicFramePr>
          <p:nvPr/>
        </p:nvGraphicFramePr>
        <p:xfrm>
          <a:off x="609600" y="5105400"/>
          <a:ext cx="7724775" cy="850900"/>
        </p:xfrm>
        <a:graphic>
          <a:graphicData uri="http://schemas.openxmlformats.org/presentationml/2006/ole">
            <mc:AlternateContent xmlns:mc="http://schemas.openxmlformats.org/markup-compatibility/2006">
              <mc:Choice xmlns:v="urn:schemas-microsoft-com:vml" Requires="v">
                <p:oleObj spid="_x0000_s1037" name="Equation" r:id="rId3" imgW="4381200" imgH="482400" progId="Equation.3">
                  <p:embed/>
                </p:oleObj>
              </mc:Choice>
              <mc:Fallback>
                <p:oleObj name="Equation" r:id="rId3" imgW="4381200" imgH="482400" progId="Equation.3">
                  <p:embed/>
                  <p:pic>
                    <p:nvPicPr>
                      <p:cNvPr id="0" name="Content Placeholder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5105400"/>
                        <a:ext cx="7724775" cy="850900"/>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Findings for question 3</a:t>
            </a:r>
            <a:endParaRPr lang="en-US" sz="3600" dirty="0"/>
          </a:p>
        </p:txBody>
      </p:sp>
      <p:sp>
        <p:nvSpPr>
          <p:cNvPr id="3" name="Content Placeholder 2"/>
          <p:cNvSpPr>
            <a:spLocks noGrp="1"/>
          </p:cNvSpPr>
          <p:nvPr>
            <p:ph idx="1"/>
          </p:nvPr>
        </p:nvSpPr>
        <p:spPr>
          <a:xfrm>
            <a:off x="457200" y="1371600"/>
            <a:ext cx="8229600" cy="4724400"/>
          </a:xfrm>
        </p:spPr>
        <p:txBody>
          <a:bodyPr>
            <a:noAutofit/>
          </a:bodyPr>
          <a:lstStyle/>
          <a:p>
            <a:r>
              <a:rPr lang="en-US" sz="2800" dirty="0" smtClean="0"/>
              <a:t>Farmer response to price signals is weak</a:t>
            </a:r>
            <a:br>
              <a:rPr lang="en-US" sz="2800" dirty="0" smtClean="0"/>
            </a:br>
            <a:endParaRPr lang="en-US" sz="2800" dirty="0" smtClean="0"/>
          </a:p>
          <a:p>
            <a:r>
              <a:rPr lang="en-US" sz="2800" dirty="0" smtClean="0"/>
              <a:t>Maize and “other crops” act as substitutes</a:t>
            </a:r>
            <a:br>
              <a:rPr lang="en-US" sz="2800" dirty="0" smtClean="0"/>
            </a:br>
            <a:endParaRPr lang="en-US" sz="2800" dirty="0" smtClean="0"/>
          </a:p>
          <a:p>
            <a:r>
              <a:rPr lang="en-US" sz="2800" dirty="0" smtClean="0"/>
              <a:t>Maize and tobacco are complements</a:t>
            </a:r>
            <a:br>
              <a:rPr lang="en-US" sz="2800" dirty="0" smtClean="0"/>
            </a:br>
            <a:endParaRPr lang="en-US" sz="2800" dirty="0" smtClean="0"/>
          </a:p>
          <a:p>
            <a:r>
              <a:rPr lang="en-US" sz="2800" dirty="0" smtClean="0"/>
              <a:t>Results robust to inclusion of 2006 fertilizer use</a:t>
            </a:r>
            <a:br>
              <a:rPr lang="en-US" sz="2800" dirty="0" smtClean="0"/>
            </a:br>
            <a:endParaRPr lang="en-US" sz="2800" dirty="0" smtClean="0"/>
          </a:p>
          <a:p>
            <a:r>
              <a:rPr lang="en-US" sz="2800" dirty="0" smtClean="0"/>
              <a:t>Coupon for maize seed and fertilizer led  to: </a:t>
            </a:r>
          </a:p>
          <a:p>
            <a:pPr lvl="1"/>
            <a:r>
              <a:rPr lang="en-US" sz="2200" dirty="0" smtClean="0"/>
              <a:t>16-22% more land to maize</a:t>
            </a:r>
          </a:p>
          <a:p>
            <a:pPr lvl="1"/>
            <a:r>
              <a:rPr lang="en-US" sz="2200" dirty="0" smtClean="0"/>
              <a:t>3-8% more land to tobacco</a:t>
            </a:r>
          </a:p>
          <a:p>
            <a:pPr lvl="1"/>
            <a:r>
              <a:rPr lang="en-US" sz="2200" dirty="0" smtClean="0"/>
              <a:t>20-26% less land to “other crops</a:t>
            </a:r>
          </a:p>
          <a:p>
            <a:pPr lvl="1"/>
            <a:endParaRPr lang="en-US" sz="22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Overall impact on maize, revisited</a:t>
            </a:r>
            <a:endParaRPr lang="en-US" sz="3600" dirty="0"/>
          </a:p>
        </p:txBody>
      </p:sp>
      <p:sp>
        <p:nvSpPr>
          <p:cNvPr id="788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 name="Content Placeholder 2"/>
          <p:cNvSpPr>
            <a:spLocks noGrp="1"/>
          </p:cNvSpPr>
          <p:nvPr>
            <p:ph idx="1"/>
          </p:nvPr>
        </p:nvSpPr>
        <p:spPr>
          <a:xfrm>
            <a:off x="457200" y="1676400"/>
            <a:ext cx="8229600" cy="4724400"/>
          </a:xfrm>
        </p:spPr>
        <p:txBody>
          <a:bodyPr>
            <a:noAutofit/>
          </a:bodyPr>
          <a:lstStyle/>
          <a:p>
            <a:pPr>
              <a:buNone/>
            </a:pPr>
            <a:r>
              <a:rPr lang="en-US" sz="2800" dirty="0" smtClean="0"/>
              <a:t>What is the total maize output gain associated with coupon receipt? </a:t>
            </a:r>
          </a:p>
          <a:p>
            <a:pPr>
              <a:buNone/>
            </a:pPr>
            <a:endParaRPr lang="en-US" sz="2800" dirty="0" smtClean="0"/>
          </a:p>
          <a:p>
            <a:pPr>
              <a:buNone/>
            </a:pPr>
            <a:r>
              <a:rPr lang="en-US" sz="2800" dirty="0" smtClean="0"/>
              <a:t>	c</a:t>
            </a:r>
            <a:r>
              <a:rPr lang="en-US" sz="2200" dirty="0" smtClean="0"/>
              <a:t>hange in yield  x ( 1 + change in maize area )</a:t>
            </a:r>
          </a:p>
          <a:p>
            <a:pPr>
              <a:buNone/>
            </a:pPr>
            <a:endParaRPr lang="en-US" sz="2200" dirty="0" smtClean="0"/>
          </a:p>
          <a:p>
            <a:pPr>
              <a:buNone/>
            </a:pPr>
            <a:r>
              <a:rPr lang="en-US" sz="2200" dirty="0" smtClean="0"/>
              <a:t>		</a:t>
            </a:r>
            <a:r>
              <a:rPr lang="en-GB" sz="2400" dirty="0" smtClean="0"/>
              <a:t>≈</a:t>
            </a:r>
            <a:r>
              <a:rPr lang="en-US" sz="2200" dirty="0" smtClean="0"/>
              <a:t>  456 kg on average </a:t>
            </a:r>
          </a:p>
          <a:p>
            <a:pPr>
              <a:buNone/>
            </a:pPr>
            <a:r>
              <a:rPr lang="en-US" sz="2200" dirty="0" smtClean="0"/>
              <a:t/>
            </a:r>
            <a:br>
              <a:rPr lang="en-US" sz="2200" dirty="0" smtClean="0"/>
            </a:br>
            <a:r>
              <a:rPr lang="en-US" sz="2200" dirty="0" smtClean="0">
                <a:sym typeface="Wingdings" pitchFamily="2" charset="2"/>
              </a:rPr>
              <a:t> </a:t>
            </a:r>
            <a:r>
              <a:rPr lang="en-US" sz="2200" dirty="0" smtClean="0"/>
              <a:t>about half of the gain is from seed, half from fertilizer </a:t>
            </a:r>
            <a:r>
              <a:rPr lang="en-US" sz="2200" dirty="0" smtClean="0">
                <a:sym typeface="Wingdings" pitchFamily="2" charset="2"/>
              </a:rPr>
              <a:t></a:t>
            </a:r>
            <a:endParaRPr lang="en-US" sz="2200" dirty="0" smtClean="0"/>
          </a:p>
          <a:p>
            <a:pPr>
              <a:buNone/>
            </a:pPr>
            <a:endParaRPr lang="en-US" sz="2200" dirty="0" smtClean="0"/>
          </a:p>
          <a:p>
            <a:pPr>
              <a:buNone/>
            </a:pPr>
            <a:r>
              <a:rPr lang="en-US" sz="2200" dirty="0" smtClean="0"/>
              <a:t>	But... maize area comes at the expense of other crops displaced, and the value of the output of these other crops constitute about 50% of the average gain.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Overall impact on maize, revisited</a:t>
            </a:r>
            <a:endParaRPr lang="en-US" sz="3600" dirty="0"/>
          </a:p>
        </p:txBody>
      </p:sp>
      <p:sp>
        <p:nvSpPr>
          <p:cNvPr id="788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3666" name="Picture 2"/>
          <p:cNvPicPr>
            <a:picLocks noChangeAspect="1" noChangeArrowheads="1"/>
          </p:cNvPicPr>
          <p:nvPr/>
        </p:nvPicPr>
        <p:blipFill>
          <a:blip r:embed="rId3" cstate="print"/>
          <a:srcRect/>
          <a:stretch>
            <a:fillRect/>
          </a:stretch>
        </p:blipFill>
        <p:spPr bwMode="auto">
          <a:xfrm>
            <a:off x="2362200" y="1752600"/>
            <a:ext cx="6257925" cy="4713348"/>
          </a:xfrm>
          <a:prstGeom prst="rect">
            <a:avLst/>
          </a:prstGeom>
          <a:noFill/>
          <a:ln w="9525">
            <a:noFill/>
            <a:miter lim="800000"/>
            <a:headEnd/>
            <a:tailEnd/>
          </a:ln>
        </p:spPr>
      </p:pic>
      <p:pic>
        <p:nvPicPr>
          <p:cNvPr id="113668" name="Picture 4"/>
          <p:cNvPicPr>
            <a:picLocks noChangeAspect="1" noChangeArrowheads="1"/>
          </p:cNvPicPr>
          <p:nvPr/>
        </p:nvPicPr>
        <p:blipFill>
          <a:blip r:embed="rId4" cstate="print"/>
          <a:srcRect/>
          <a:stretch>
            <a:fillRect/>
          </a:stretch>
        </p:blipFill>
        <p:spPr bwMode="auto">
          <a:xfrm>
            <a:off x="609600" y="1752600"/>
            <a:ext cx="1573932" cy="4648200"/>
          </a:xfrm>
          <a:prstGeom prst="rect">
            <a:avLst/>
          </a:prstGeom>
          <a:noFill/>
          <a:ln w="9525">
            <a:noFill/>
            <a:miter lim="800000"/>
            <a:headEnd/>
            <a:tailEnd/>
          </a:ln>
          <a:effectLst/>
        </p:spPr>
      </p:pic>
      <p:sp>
        <p:nvSpPr>
          <p:cNvPr id="9" name="Oval Callout 8"/>
          <p:cNvSpPr/>
          <p:nvPr/>
        </p:nvSpPr>
        <p:spPr>
          <a:xfrm rot="5184842">
            <a:off x="151271" y="3399667"/>
            <a:ext cx="5174386" cy="1364906"/>
          </a:xfrm>
          <a:prstGeom prst="wedgeEllipseCallout">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dirty="0" smtClean="0"/>
              <a:t>Question 4:</a:t>
            </a:r>
            <a:br>
              <a:rPr lang="en-US" sz="4000" dirty="0" smtClean="0"/>
            </a:br>
            <a:r>
              <a:rPr lang="en-US" sz="4000" dirty="0" smtClean="0"/>
              <a:t>Any unintended consequences?</a:t>
            </a:r>
            <a:endParaRPr lang="en-US" sz="4000" dirty="0"/>
          </a:p>
        </p:txBody>
      </p:sp>
      <p:sp>
        <p:nvSpPr>
          <p:cNvPr id="3" name="Content Placeholder 2"/>
          <p:cNvSpPr>
            <a:spLocks noGrp="1"/>
          </p:cNvSpPr>
          <p:nvPr>
            <p:ph idx="1"/>
          </p:nvPr>
        </p:nvSpPr>
        <p:spPr/>
        <p:txBody>
          <a:bodyPr>
            <a:normAutofit lnSpcReduction="10000"/>
          </a:bodyPr>
          <a:lstStyle/>
          <a:p>
            <a:r>
              <a:rPr lang="en-US" sz="2800" dirty="0" smtClean="0"/>
              <a:t>Approach: IV/Tobit </a:t>
            </a:r>
            <a:br>
              <a:rPr lang="en-US" sz="2800" dirty="0" smtClean="0"/>
            </a:br>
            <a:endParaRPr lang="en-US" sz="2800" dirty="0" smtClean="0"/>
          </a:p>
          <a:p>
            <a:r>
              <a:rPr lang="en-US" sz="2800" dirty="0" smtClean="0"/>
              <a:t>Dependent variable:  area of forest cleared </a:t>
            </a:r>
          </a:p>
          <a:p>
            <a:pPr lvl="1"/>
            <a:r>
              <a:rPr lang="en-US" sz="2400" dirty="0" smtClean="0"/>
              <a:t>mean: 0.16 acres/household (including 0s)</a:t>
            </a:r>
          </a:p>
          <a:p>
            <a:pPr lvl="1"/>
            <a:r>
              <a:rPr lang="en-US" sz="2400" dirty="0" smtClean="0"/>
              <a:t>14% of sample reported forest clearing activity</a:t>
            </a:r>
            <a:endParaRPr lang="en-US" sz="1800" dirty="0" smtClean="0"/>
          </a:p>
          <a:p>
            <a:pPr>
              <a:buNone/>
            </a:pPr>
            <a:endParaRPr lang="en-US" sz="2800" dirty="0" smtClean="0"/>
          </a:p>
          <a:p>
            <a:r>
              <a:rPr lang="en-US" sz="2800" dirty="0" smtClean="0"/>
              <a:t>Explanatory variables: </a:t>
            </a:r>
            <a:br>
              <a:rPr lang="en-US" sz="2800" dirty="0" smtClean="0"/>
            </a:br>
            <a:r>
              <a:rPr lang="en-US" sz="2800" dirty="0" smtClean="0"/>
              <a:t>	farm size, agricultural prices, </a:t>
            </a:r>
            <a:br>
              <a:rPr lang="en-US" sz="2800" dirty="0" smtClean="0"/>
            </a:br>
            <a:r>
              <a:rPr lang="en-US" sz="2800" dirty="0" smtClean="0"/>
              <a:t>	forest access and control, </a:t>
            </a:r>
            <a:br>
              <a:rPr lang="en-US" sz="2800" dirty="0" smtClean="0"/>
            </a:br>
            <a:r>
              <a:rPr lang="en-US" sz="2800" dirty="0" smtClean="0"/>
              <a:t>	shocks, coupon receipt variables</a:t>
            </a:r>
            <a:endParaRPr lang="en-US"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Findings for Question 4</a:t>
            </a:r>
            <a:endParaRPr lang="en-US" sz="3600" dirty="0"/>
          </a:p>
        </p:txBody>
      </p:sp>
      <p:sp>
        <p:nvSpPr>
          <p:cNvPr id="3" name="Content Placeholder 2"/>
          <p:cNvSpPr>
            <a:spLocks noGrp="1"/>
          </p:cNvSpPr>
          <p:nvPr>
            <p:ph idx="1"/>
          </p:nvPr>
        </p:nvSpPr>
        <p:spPr>
          <a:xfrm>
            <a:off x="457200" y="1524000"/>
            <a:ext cx="8915400" cy="5791200"/>
          </a:xfrm>
        </p:spPr>
        <p:txBody>
          <a:bodyPr>
            <a:noAutofit/>
          </a:bodyPr>
          <a:lstStyle/>
          <a:p>
            <a:r>
              <a:rPr lang="en-US" sz="2000" dirty="0" smtClean="0"/>
              <a:t>Farm size has a negative correlation with forest clearing </a:t>
            </a:r>
            <a:br>
              <a:rPr lang="en-US" sz="2000" dirty="0" smtClean="0"/>
            </a:br>
            <a:endParaRPr lang="en-US" sz="2000" dirty="0" smtClean="0"/>
          </a:p>
          <a:p>
            <a:r>
              <a:rPr lang="en-US" sz="2000" dirty="0" smtClean="0"/>
              <a:t>Rates of clearing higher on private and communal forests</a:t>
            </a:r>
            <a:br>
              <a:rPr lang="en-US" sz="2000" dirty="0" smtClean="0"/>
            </a:br>
            <a:endParaRPr lang="en-US" sz="2000" dirty="0" smtClean="0"/>
          </a:p>
          <a:p>
            <a:r>
              <a:rPr lang="en-US" sz="2000" dirty="0" smtClean="0"/>
              <a:t>Rates lower in presence of a Forest User Group</a:t>
            </a:r>
            <a:br>
              <a:rPr lang="en-US" sz="2000" dirty="0" smtClean="0"/>
            </a:br>
            <a:r>
              <a:rPr lang="en-US" sz="2000" dirty="0" smtClean="0"/>
              <a:t>(more likely to protect what is increasingly scarce?)</a:t>
            </a:r>
            <a:br>
              <a:rPr lang="en-US" sz="2000" dirty="0" smtClean="0"/>
            </a:br>
            <a:endParaRPr lang="en-US" sz="2000" dirty="0" smtClean="0"/>
          </a:p>
          <a:p>
            <a:r>
              <a:rPr lang="en-US" sz="2000" dirty="0" smtClean="0"/>
              <a:t>Forest clearing </a:t>
            </a:r>
            <a:r>
              <a:rPr lang="en-US" sz="2000" u="sng" dirty="0" smtClean="0"/>
              <a:t>not</a:t>
            </a:r>
            <a:r>
              <a:rPr lang="en-US" sz="2000" dirty="0" smtClean="0"/>
              <a:t> driven by higher agricultural output prices, </a:t>
            </a:r>
            <a:br>
              <a:rPr lang="en-US" sz="2000" dirty="0" smtClean="0"/>
            </a:br>
            <a:r>
              <a:rPr lang="en-US" sz="2000" dirty="0" smtClean="0"/>
              <a:t>at least in the short run</a:t>
            </a:r>
            <a:br>
              <a:rPr lang="en-US" sz="2000" dirty="0" smtClean="0"/>
            </a:br>
            <a:endParaRPr lang="en-US" sz="2000" dirty="0" smtClean="0"/>
          </a:p>
          <a:p>
            <a:r>
              <a:rPr lang="en-US" sz="2000" dirty="0" smtClean="0">
                <a:solidFill>
                  <a:srgbClr val="FFFF00"/>
                </a:solidFill>
              </a:rPr>
              <a:t>Less forest clearing among recipients of maize coupons</a:t>
            </a:r>
            <a:br>
              <a:rPr lang="en-US" sz="2000" dirty="0" smtClean="0">
                <a:solidFill>
                  <a:srgbClr val="FFFF00"/>
                </a:solidFill>
              </a:rPr>
            </a:br>
            <a:r>
              <a:rPr lang="en-US" sz="2000" dirty="0" smtClean="0">
                <a:solidFill>
                  <a:srgbClr val="FFFF00"/>
                </a:solidFill>
              </a:rPr>
              <a:t>(no forest left to clear?)</a:t>
            </a:r>
            <a:br>
              <a:rPr lang="en-US" sz="2000" dirty="0" smtClean="0">
                <a:solidFill>
                  <a:srgbClr val="FFFF00"/>
                </a:solidFill>
              </a:rPr>
            </a:br>
            <a:endParaRPr lang="en-US" sz="2000" dirty="0" smtClean="0"/>
          </a:p>
          <a:p>
            <a:r>
              <a:rPr lang="en-US" sz="2000" dirty="0" smtClean="0"/>
              <a:t>Derived demand for forest resources for tobacco</a:t>
            </a:r>
            <a:br>
              <a:rPr lang="en-US" sz="2000" dirty="0" smtClean="0"/>
            </a:br>
            <a:r>
              <a:rPr lang="en-US" sz="2000" dirty="0" smtClean="0"/>
              <a:t>(land less directly affected than timber for drying sheds)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Findings from Fisher and Shively</a:t>
            </a:r>
            <a:endParaRPr lang="en-US" sz="3600" dirty="0"/>
          </a:p>
        </p:txBody>
      </p:sp>
      <p:pic>
        <p:nvPicPr>
          <p:cNvPr id="2050" name="Picture 2"/>
          <p:cNvPicPr>
            <a:picLocks noChangeAspect="1" noChangeArrowheads="1"/>
          </p:cNvPicPr>
          <p:nvPr/>
        </p:nvPicPr>
        <p:blipFill>
          <a:blip r:embed="rId3" cstate="print"/>
          <a:srcRect/>
          <a:stretch>
            <a:fillRect/>
          </a:stretch>
        </p:blipFill>
        <p:spPr bwMode="auto">
          <a:xfrm>
            <a:off x="144803" y="1524000"/>
            <a:ext cx="8770597" cy="4800600"/>
          </a:xfrm>
          <a:prstGeom prst="rect">
            <a:avLst/>
          </a:prstGeom>
          <a:noFill/>
          <a:ln w="9525">
            <a:noFill/>
            <a:miter lim="800000"/>
            <a:headEnd/>
            <a:tailEnd/>
          </a:ln>
        </p:spPr>
      </p:pic>
      <p:sp>
        <p:nvSpPr>
          <p:cNvPr id="6" name="Rectangle 5"/>
          <p:cNvSpPr/>
          <p:nvPr/>
        </p:nvSpPr>
        <p:spPr>
          <a:xfrm>
            <a:off x="304800" y="4239904"/>
            <a:ext cx="5181600" cy="228600"/>
          </a:xfrm>
          <a:prstGeom prst="rect">
            <a:avLst/>
          </a:prstGeom>
          <a:solidFill>
            <a:srgbClr val="FF0000">
              <a:alpha val="9000"/>
            </a:srgbClr>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a:off x="152400" y="1524000"/>
            <a:ext cx="8784719" cy="2895600"/>
          </a:xfrm>
          <a:prstGeom prst="rect">
            <a:avLst/>
          </a:prstGeom>
          <a:noFill/>
          <a:ln w="9525">
            <a:noFill/>
            <a:miter lim="800000"/>
            <a:headEnd/>
            <a:tailEnd/>
          </a:ln>
        </p:spPr>
      </p:pic>
      <p:sp>
        <p:nvSpPr>
          <p:cNvPr id="2" name="Title 1"/>
          <p:cNvSpPr>
            <a:spLocks noGrp="1"/>
          </p:cNvSpPr>
          <p:nvPr>
            <p:ph type="title"/>
          </p:nvPr>
        </p:nvSpPr>
        <p:spPr/>
        <p:txBody>
          <a:bodyPr>
            <a:normAutofit/>
          </a:bodyPr>
          <a:lstStyle/>
          <a:p>
            <a:pPr algn="l"/>
            <a:r>
              <a:rPr lang="en-US" sz="3600" dirty="0" smtClean="0"/>
              <a:t>Findings from Fisher and Shively</a:t>
            </a:r>
            <a:endParaRPr lang="en-US" sz="3600" dirty="0"/>
          </a:p>
        </p:txBody>
      </p:sp>
      <p:sp>
        <p:nvSpPr>
          <p:cNvPr id="6" name="Rectangle 5"/>
          <p:cNvSpPr/>
          <p:nvPr/>
        </p:nvSpPr>
        <p:spPr>
          <a:xfrm>
            <a:off x="361664" y="4073856"/>
            <a:ext cx="5791200" cy="228600"/>
          </a:xfrm>
          <a:prstGeom prst="rect">
            <a:avLst/>
          </a:prstGeom>
          <a:solidFill>
            <a:srgbClr val="FF0000">
              <a:alpha val="9000"/>
            </a:srgbClr>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953000" y="3962400"/>
            <a:ext cx="1219200" cy="533400"/>
          </a:xfrm>
          <a:prstGeom prst="ellipse">
            <a:avLst/>
          </a:prstGeom>
          <a:solidFill>
            <a:schemeClr val="accent2">
              <a:lumMod val="60000"/>
              <a:lumOff val="40000"/>
              <a:alpha val="1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rot="5400000" flipH="1" flipV="1">
            <a:off x="4648200" y="4953000"/>
            <a:ext cx="1143000" cy="381000"/>
          </a:xfrm>
          <a:prstGeom prst="straightConnector1">
            <a:avLst/>
          </a:prstGeom>
          <a:ln>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895600" y="5791200"/>
            <a:ext cx="5943600" cy="646331"/>
          </a:xfrm>
          <a:prstGeom prst="rect">
            <a:avLst/>
          </a:prstGeom>
          <a:noFill/>
        </p:spPr>
        <p:txBody>
          <a:bodyPr wrap="square" rtlCol="0">
            <a:spAutoFit/>
          </a:bodyPr>
          <a:lstStyle/>
          <a:p>
            <a:r>
              <a:rPr lang="en-US" dirty="0" smtClean="0"/>
              <a:t>Average value of SPS </a:t>
            </a:r>
            <a:r>
              <a:rPr lang="en-US" dirty="0" smtClean="0">
                <a:latin typeface="Arial"/>
                <a:cs typeface="Arial"/>
              </a:rPr>
              <a:t>≈ 450 Mk, </a:t>
            </a:r>
          </a:p>
          <a:p>
            <a:r>
              <a:rPr lang="en-US" dirty="0" smtClean="0">
                <a:latin typeface="Arial"/>
                <a:cs typeface="Arial"/>
              </a:rPr>
              <a:t>     so ≈ 1062 fewer hours, or drop of more than 50%.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Conclusions</a:t>
            </a:r>
            <a:endParaRPr lang="en-US" sz="3600" dirty="0"/>
          </a:p>
        </p:txBody>
      </p:sp>
      <p:sp>
        <p:nvSpPr>
          <p:cNvPr id="3" name="Content Placeholder 2"/>
          <p:cNvSpPr>
            <a:spLocks noGrp="1"/>
          </p:cNvSpPr>
          <p:nvPr>
            <p:ph idx="1"/>
          </p:nvPr>
        </p:nvSpPr>
        <p:spPr/>
        <p:txBody>
          <a:bodyPr>
            <a:normAutofit fontScale="92500" lnSpcReduction="20000"/>
          </a:bodyPr>
          <a:lstStyle/>
          <a:p>
            <a:r>
              <a:rPr lang="en-US" sz="2800" dirty="0" smtClean="0"/>
              <a:t>The FISP appears to have had a positive impact on fertilizer use and maize output in the survey year (450 kg gross (</a:t>
            </a:r>
            <a:r>
              <a:rPr lang="en-GB" sz="2800" dirty="0" smtClean="0"/>
              <a:t>≈ </a:t>
            </a:r>
            <a:r>
              <a:rPr lang="en-US" sz="2800" dirty="0" smtClean="0"/>
              <a:t>half this net) = +25% boost)</a:t>
            </a:r>
            <a:br>
              <a:rPr lang="en-US" sz="2800" dirty="0" smtClean="0"/>
            </a:br>
            <a:endParaRPr lang="en-US" sz="2800" dirty="0" smtClean="0"/>
          </a:p>
          <a:p>
            <a:r>
              <a:rPr lang="en-US" sz="2800" dirty="0" smtClean="0"/>
              <a:t>Accessing </a:t>
            </a:r>
            <a:r>
              <a:rPr lang="en-US" sz="2800" u="sng" dirty="0" smtClean="0"/>
              <a:t>seed</a:t>
            </a:r>
            <a:r>
              <a:rPr lang="en-US" sz="2800" dirty="0" smtClean="0"/>
              <a:t> and fertilizer is much better than accessing fertilizer only</a:t>
            </a:r>
            <a:br>
              <a:rPr lang="en-US" sz="2800" dirty="0" smtClean="0"/>
            </a:br>
            <a:endParaRPr lang="en-US" sz="2800" dirty="0" smtClean="0"/>
          </a:p>
          <a:p>
            <a:r>
              <a:rPr lang="en-US" sz="2800" dirty="0" smtClean="0"/>
              <a:t>Program seems to have increased land allocation to maize &amp; tobacco at expense of other crops</a:t>
            </a:r>
            <a:br>
              <a:rPr lang="en-US" sz="2800" dirty="0" smtClean="0"/>
            </a:br>
            <a:endParaRPr lang="en-US" sz="2800" dirty="0" smtClean="0"/>
          </a:p>
          <a:p>
            <a:r>
              <a:rPr lang="en-US" sz="2800" dirty="0" smtClean="0"/>
              <a:t>Did program help reduce forest pressure?</a:t>
            </a:r>
          </a:p>
          <a:p>
            <a:pPr lvl="1"/>
            <a:r>
              <a:rPr lang="en-US" sz="2400" dirty="0" smtClean="0"/>
              <a:t>Probably (as with the SPS in 1999-2000)</a:t>
            </a:r>
            <a:br>
              <a:rPr lang="en-US" sz="2400" dirty="0" smtClean="0"/>
            </a:br>
            <a:r>
              <a:rPr lang="en-US" sz="2400" dirty="0" smtClean="0"/>
              <a:t>but…there were some negative effects through tobacco</a:t>
            </a:r>
            <a:endParaRPr lang="en-US"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Implications</a:t>
            </a:r>
            <a:endParaRPr lang="en-US" sz="3600" dirty="0"/>
          </a:p>
        </p:txBody>
      </p:sp>
      <p:sp>
        <p:nvSpPr>
          <p:cNvPr id="3" name="Content Placeholder 2"/>
          <p:cNvSpPr>
            <a:spLocks noGrp="1"/>
          </p:cNvSpPr>
          <p:nvPr>
            <p:ph idx="1"/>
          </p:nvPr>
        </p:nvSpPr>
        <p:spPr/>
        <p:txBody>
          <a:bodyPr>
            <a:normAutofit fontScale="92500" lnSpcReduction="10000"/>
          </a:bodyPr>
          <a:lstStyle/>
          <a:p>
            <a:r>
              <a:rPr lang="en-US" sz="2800" dirty="0" smtClean="0"/>
              <a:t>Who should be subsidized?</a:t>
            </a:r>
            <a:br>
              <a:rPr lang="en-US" sz="2800" dirty="0" smtClean="0"/>
            </a:br>
            <a:endParaRPr lang="en-US" sz="2800" dirty="0" smtClean="0"/>
          </a:p>
          <a:p>
            <a:pPr marL="742950" lvl="2" indent="-342900"/>
            <a:r>
              <a:rPr lang="en-US" sz="2600" dirty="0" smtClean="0"/>
              <a:t>Targeting at the poor could be improved</a:t>
            </a:r>
          </a:p>
          <a:p>
            <a:pPr marL="742950" lvl="2" indent="-342900"/>
            <a:r>
              <a:rPr lang="en-US" sz="2600" dirty="0" smtClean="0"/>
              <a:t>Subsidies should be part of a comprehensive strategy to improve agricultural productivity</a:t>
            </a:r>
            <a:br>
              <a:rPr lang="en-US" sz="2600" dirty="0" smtClean="0"/>
            </a:br>
            <a:endParaRPr lang="en-US" sz="3000" dirty="0" smtClean="0"/>
          </a:p>
          <a:p>
            <a:r>
              <a:rPr lang="en-US" sz="2800" dirty="0" smtClean="0"/>
              <a:t>Too much emphasis on fertilizer? </a:t>
            </a:r>
            <a:br>
              <a:rPr lang="en-US" sz="2800" dirty="0" smtClean="0"/>
            </a:br>
            <a:r>
              <a:rPr lang="en-US" sz="2800" dirty="0" smtClean="0"/>
              <a:t>Package  = 2kg maize seed and 100kg fertilizer</a:t>
            </a:r>
            <a:endParaRPr lang="en-US" sz="3000" dirty="0" smtClean="0"/>
          </a:p>
          <a:p>
            <a:pPr marL="742950" lvl="2" indent="-342900"/>
            <a:r>
              <a:rPr lang="en-US" sz="2600" dirty="0" smtClean="0"/>
              <a:t>Half of observed gains came from improved </a:t>
            </a:r>
            <a:r>
              <a:rPr lang="en-US" sz="2600" u="sng" dirty="0" smtClean="0"/>
              <a:t>seed</a:t>
            </a:r>
          </a:p>
          <a:p>
            <a:pPr marL="742950" lvl="2" indent="-342900"/>
            <a:r>
              <a:rPr lang="en-US" sz="2600" dirty="0" smtClean="0"/>
              <a:t>Improved seed delivery systems needed</a:t>
            </a:r>
          </a:p>
          <a:p>
            <a:pPr marL="742950" lvl="2" indent="-342900"/>
            <a:r>
              <a:rPr lang="en-US" sz="2600" dirty="0" smtClean="0"/>
              <a:t>Reinforce research and extension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915400" cy="1143000"/>
          </a:xfrm>
        </p:spPr>
        <p:txBody>
          <a:bodyPr>
            <a:noAutofit/>
          </a:bodyPr>
          <a:lstStyle/>
          <a:p>
            <a:pPr algn="l"/>
            <a:r>
              <a:rPr lang="en-US" sz="3600" dirty="0" smtClean="0"/>
              <a:t>What do we know about input subsidies? </a:t>
            </a:r>
            <a:endParaRPr lang="en-US" sz="3600" dirty="0"/>
          </a:p>
        </p:txBody>
      </p:sp>
      <p:sp>
        <p:nvSpPr>
          <p:cNvPr id="3" name="Content Placeholder 2"/>
          <p:cNvSpPr>
            <a:spLocks noGrp="1"/>
          </p:cNvSpPr>
          <p:nvPr>
            <p:ph idx="1"/>
          </p:nvPr>
        </p:nvSpPr>
        <p:spPr/>
        <p:txBody>
          <a:bodyPr>
            <a:normAutofit/>
          </a:bodyPr>
          <a:lstStyle/>
          <a:p>
            <a:r>
              <a:rPr lang="en-US" sz="2800" dirty="0" smtClean="0"/>
              <a:t>Great for farmers</a:t>
            </a:r>
          </a:p>
          <a:p>
            <a:pPr>
              <a:buNone/>
            </a:pPr>
            <a:r>
              <a:rPr lang="en-US" sz="2800" dirty="0" smtClean="0"/>
              <a:t>	(therefore popular with politicians)</a:t>
            </a:r>
            <a:br>
              <a:rPr lang="en-US" sz="2800" dirty="0" smtClean="0"/>
            </a:br>
            <a:endParaRPr lang="en-US" sz="2800" dirty="0" smtClean="0"/>
          </a:p>
          <a:p>
            <a:r>
              <a:rPr lang="en-US" sz="2800" dirty="0" smtClean="0"/>
              <a:t>Expensive</a:t>
            </a:r>
            <a:br>
              <a:rPr lang="en-US" sz="2800" dirty="0" smtClean="0"/>
            </a:br>
            <a:r>
              <a:rPr lang="en-US" sz="2800" dirty="0" smtClean="0"/>
              <a:t>(therefore unpopular with donors)</a:t>
            </a:r>
          </a:p>
          <a:p>
            <a:endParaRPr lang="en-US" sz="2800" dirty="0" smtClean="0"/>
          </a:p>
          <a:p>
            <a:r>
              <a:rPr lang="en-US" sz="2800" dirty="0" smtClean="0"/>
              <a:t>Problematic</a:t>
            </a:r>
            <a:br>
              <a:rPr lang="en-US" sz="2800" dirty="0" smtClean="0"/>
            </a:br>
            <a:r>
              <a:rPr lang="en-US" sz="2800" dirty="0" smtClean="0"/>
              <a:t>(therefore popular with researchers)</a:t>
            </a:r>
          </a:p>
          <a:p>
            <a:endParaRPr lang="en-US" sz="2800"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1143000"/>
          </a:xfrm>
        </p:spPr>
        <p:txBody>
          <a:bodyPr>
            <a:noAutofit/>
          </a:bodyPr>
          <a:lstStyle/>
          <a:p>
            <a:pPr algn="l"/>
            <a:r>
              <a:rPr lang="en-US" sz="3600" dirty="0" smtClean="0"/>
              <a:t>Issues surrounding fertilizer subsidies </a:t>
            </a:r>
            <a:endParaRPr lang="en-US" sz="3600" dirty="0"/>
          </a:p>
        </p:txBody>
      </p:sp>
      <p:sp>
        <p:nvSpPr>
          <p:cNvPr id="3" name="Content Placeholder 2"/>
          <p:cNvSpPr>
            <a:spLocks noGrp="1"/>
          </p:cNvSpPr>
          <p:nvPr>
            <p:ph idx="1"/>
          </p:nvPr>
        </p:nvSpPr>
        <p:spPr>
          <a:xfrm>
            <a:off x="457200" y="1905000"/>
            <a:ext cx="8382000" cy="4953000"/>
          </a:xfrm>
        </p:spPr>
        <p:txBody>
          <a:bodyPr>
            <a:normAutofit lnSpcReduction="10000"/>
          </a:bodyPr>
          <a:lstStyle/>
          <a:p>
            <a:r>
              <a:rPr lang="en-US" sz="2800" dirty="0" smtClean="0"/>
              <a:t>Is fertilizer a private good or a public good?</a:t>
            </a:r>
            <a:br>
              <a:rPr lang="en-US" sz="2800" dirty="0" smtClean="0"/>
            </a:br>
            <a:endParaRPr lang="en-US" sz="2800" dirty="0" smtClean="0"/>
          </a:p>
          <a:p>
            <a:r>
              <a:rPr lang="en-US" sz="2800" dirty="0" smtClean="0"/>
              <a:t>Does public provision undermine </a:t>
            </a:r>
            <a:br>
              <a:rPr lang="en-US" sz="2800" dirty="0" smtClean="0"/>
            </a:br>
            <a:r>
              <a:rPr lang="en-US" sz="2800" dirty="0" smtClean="0"/>
              <a:t>or “crowd-out” the private sector?</a:t>
            </a:r>
            <a:br>
              <a:rPr lang="en-US" sz="2800" dirty="0" smtClean="0"/>
            </a:br>
            <a:endParaRPr lang="en-US" sz="2800" dirty="0" smtClean="0"/>
          </a:p>
          <a:p>
            <a:r>
              <a:rPr lang="en-US" sz="2800" dirty="0" smtClean="0"/>
              <a:t>Do subsidies reach the intended beneficiaries?</a:t>
            </a:r>
            <a:br>
              <a:rPr lang="en-US" sz="2800" dirty="0" smtClean="0"/>
            </a:br>
            <a:endParaRPr lang="en-US" sz="2800" dirty="0" smtClean="0"/>
          </a:p>
          <a:p>
            <a:r>
              <a:rPr lang="en-US" sz="2800" dirty="0" smtClean="0"/>
              <a:t>What are their short-run and long-run impacts?</a:t>
            </a:r>
          </a:p>
          <a:p>
            <a:pPr lvl="1"/>
            <a:r>
              <a:rPr lang="en-US" sz="2200" dirty="0" smtClean="0"/>
              <a:t>Fertilizer use</a:t>
            </a:r>
          </a:p>
          <a:p>
            <a:pPr lvl="1"/>
            <a:r>
              <a:rPr lang="en-US" sz="2200" dirty="0" smtClean="0"/>
              <a:t>Crop choice/land allocation</a:t>
            </a:r>
          </a:p>
          <a:p>
            <a:pPr lvl="1"/>
            <a:r>
              <a:rPr lang="en-US" sz="2200" dirty="0" smtClean="0"/>
              <a:t>Unintended impacts (e.g. forests)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1143000"/>
          </a:xfrm>
        </p:spPr>
        <p:txBody>
          <a:bodyPr>
            <a:noAutofit/>
          </a:bodyPr>
          <a:lstStyle/>
          <a:p>
            <a:pPr algn="l"/>
            <a:r>
              <a:rPr lang="en-US" sz="3600" dirty="0" smtClean="0"/>
              <a:t>A dynamic perspective on what might be going on and why we should care</a:t>
            </a:r>
            <a:endParaRPr lang="en-US" sz="3600" dirty="0"/>
          </a:p>
        </p:txBody>
      </p:sp>
      <p:sp>
        <p:nvSpPr>
          <p:cNvPr id="3" name="Content Placeholder 2"/>
          <p:cNvSpPr>
            <a:spLocks noGrp="1"/>
          </p:cNvSpPr>
          <p:nvPr>
            <p:ph idx="1"/>
          </p:nvPr>
        </p:nvSpPr>
        <p:spPr>
          <a:xfrm>
            <a:off x="457200" y="1905000"/>
            <a:ext cx="8382000" cy="4953000"/>
          </a:xfrm>
        </p:spPr>
        <p:txBody>
          <a:bodyPr>
            <a:normAutofit/>
          </a:bodyPr>
          <a:lstStyle/>
          <a:p>
            <a:pPr>
              <a:buNone/>
            </a:pPr>
            <a:r>
              <a:rPr lang="en-US" dirty="0" smtClean="0"/>
              <a:t>A</a:t>
            </a:r>
            <a:r>
              <a:rPr lang="en-US" baseline="-25000" dirty="0" smtClean="0"/>
              <a:t>t+1</a:t>
            </a:r>
            <a:r>
              <a:rPr lang="en-US" dirty="0" smtClean="0"/>
              <a:t> = A</a:t>
            </a:r>
            <a:r>
              <a:rPr lang="en-US" baseline="-25000" dirty="0" smtClean="0"/>
              <a:t>t</a:t>
            </a:r>
            <a:r>
              <a:rPr lang="en-US" dirty="0" smtClean="0"/>
              <a:t> + f(A</a:t>
            </a:r>
            <a:r>
              <a:rPr lang="en-US" baseline="-25000" dirty="0" smtClean="0"/>
              <a:t>t</a:t>
            </a:r>
            <a:r>
              <a:rPr lang="en-US" dirty="0" smtClean="0"/>
              <a:t>, </a:t>
            </a:r>
            <a:r>
              <a:rPr lang="en-US" dirty="0" err="1" smtClean="0"/>
              <a:t>X</a:t>
            </a:r>
            <a:r>
              <a:rPr lang="en-US" baseline="-25000" dirty="0" err="1" smtClean="0"/>
              <a:t>t</a:t>
            </a:r>
            <a:r>
              <a:rPr lang="en-US" dirty="0" smtClean="0"/>
              <a:t>) – c</a:t>
            </a:r>
            <a:r>
              <a:rPr lang="en-US" baseline="-25000" dirty="0" smtClean="0"/>
              <a:t>t</a:t>
            </a:r>
          </a:p>
          <a:p>
            <a:pPr>
              <a:buNone/>
            </a:pPr>
            <a:endParaRPr lang="en-US" baseline="-25000" dirty="0" smtClean="0"/>
          </a:p>
          <a:p>
            <a:pPr>
              <a:buNone/>
            </a:pPr>
            <a:endParaRPr lang="en-US" baseline="-25000" dirty="0" smtClean="0"/>
          </a:p>
          <a:p>
            <a:pPr>
              <a:buNone/>
            </a:pPr>
            <a:endParaRPr lang="en-US" baseline="-25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Malawi’s 2009 FISP</a:t>
            </a:r>
            <a:endParaRPr lang="en-US" sz="3600" dirty="0"/>
          </a:p>
        </p:txBody>
      </p:sp>
      <p:sp>
        <p:nvSpPr>
          <p:cNvPr id="3" name="Content Placeholder 2"/>
          <p:cNvSpPr>
            <a:spLocks noGrp="1"/>
          </p:cNvSpPr>
          <p:nvPr>
            <p:ph idx="1"/>
          </p:nvPr>
        </p:nvSpPr>
        <p:spPr>
          <a:xfrm>
            <a:off x="381000" y="1447800"/>
            <a:ext cx="8229600" cy="4953000"/>
          </a:xfrm>
        </p:spPr>
        <p:txBody>
          <a:bodyPr>
            <a:noAutofit/>
          </a:bodyPr>
          <a:lstStyle/>
          <a:p>
            <a:r>
              <a:rPr lang="en-US" sz="2800" dirty="0" smtClean="0"/>
              <a:t>Program goal: maize self-sufficiency</a:t>
            </a:r>
          </a:p>
          <a:p>
            <a:r>
              <a:rPr lang="en-US" sz="2800" dirty="0" smtClean="0"/>
              <a:t>Targeted 1.7 million farm households</a:t>
            </a:r>
          </a:p>
          <a:p>
            <a:r>
              <a:rPr lang="en-US" sz="2800" dirty="0" smtClean="0"/>
              <a:t>Inputs: </a:t>
            </a:r>
          </a:p>
          <a:p>
            <a:pPr lvl="1"/>
            <a:r>
              <a:rPr lang="en-US" dirty="0" smtClean="0"/>
              <a:t>Maize fertilizer (NPK): 150,000 </a:t>
            </a:r>
            <a:r>
              <a:rPr lang="en-US" dirty="0" err="1" smtClean="0"/>
              <a:t>mt</a:t>
            </a:r>
            <a:endParaRPr lang="en-US" dirty="0" smtClean="0"/>
          </a:p>
          <a:p>
            <a:pPr lvl="1"/>
            <a:r>
              <a:rPr lang="en-US" dirty="0" smtClean="0"/>
              <a:t>Tobacco fertilizer: 20,000 </a:t>
            </a:r>
            <a:r>
              <a:rPr lang="en-US" dirty="0" err="1" smtClean="0"/>
              <a:t>mt</a:t>
            </a:r>
            <a:endParaRPr lang="en-US" dirty="0" smtClean="0"/>
          </a:p>
          <a:p>
            <a:pPr lvl="1"/>
            <a:r>
              <a:rPr lang="en-US" dirty="0" smtClean="0"/>
              <a:t>Maize seed (OPV + Hybrid): 4,750 </a:t>
            </a:r>
            <a:r>
              <a:rPr lang="en-US" dirty="0" err="1" smtClean="0"/>
              <a:t>mt</a:t>
            </a:r>
            <a:endParaRPr lang="en-US" dirty="0" smtClean="0"/>
          </a:p>
          <a:p>
            <a:pPr lvl="1"/>
            <a:r>
              <a:rPr lang="en-US" dirty="0" smtClean="0"/>
              <a:t>Cotton seed, legume seed, cotton chemicals and grain storage pesticides</a:t>
            </a:r>
          </a:p>
          <a:p>
            <a:r>
              <a:rPr lang="en-US" sz="2800" dirty="0" smtClean="0"/>
              <a:t>Program cost: US$221million </a:t>
            </a:r>
          </a:p>
          <a:p>
            <a:pPr lvl="1"/>
            <a:r>
              <a:rPr lang="en-US" sz="2200" dirty="0" smtClean="0"/>
              <a:t>13.5% of national budget</a:t>
            </a:r>
          </a:p>
          <a:p>
            <a:pPr lvl="1"/>
            <a:r>
              <a:rPr lang="en-US" sz="2200" dirty="0" smtClean="0"/>
              <a:t>5.5% of GDP</a:t>
            </a:r>
            <a:endParaRPr lang="en-US" sz="2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FISP details</a:t>
            </a:r>
            <a:endParaRPr lang="en-US" sz="3600" dirty="0"/>
          </a:p>
        </p:txBody>
      </p:sp>
      <p:sp>
        <p:nvSpPr>
          <p:cNvPr id="3" name="Content Placeholder 2"/>
          <p:cNvSpPr>
            <a:spLocks noGrp="1"/>
          </p:cNvSpPr>
          <p:nvPr>
            <p:ph idx="1"/>
          </p:nvPr>
        </p:nvSpPr>
        <p:spPr>
          <a:xfrm>
            <a:off x="381000" y="1447800"/>
            <a:ext cx="8229600" cy="4953000"/>
          </a:xfrm>
        </p:spPr>
        <p:txBody>
          <a:bodyPr>
            <a:noAutofit/>
          </a:bodyPr>
          <a:lstStyle/>
          <a:p>
            <a:r>
              <a:rPr lang="en-US" sz="2800" dirty="0" smtClean="0"/>
              <a:t>Program delivered via voucher/coupon system</a:t>
            </a:r>
          </a:p>
          <a:p>
            <a:pPr>
              <a:buNone/>
            </a:pPr>
            <a:r>
              <a:rPr lang="en-US" sz="2800" dirty="0" smtClean="0"/>
              <a:t>	“Typical” voucher </a:t>
            </a:r>
          </a:p>
          <a:p>
            <a:pPr lvl="1"/>
            <a:r>
              <a:rPr lang="en-US" sz="2400" dirty="0" smtClean="0"/>
              <a:t>100 kg fertilizer for maize (50 + 50)</a:t>
            </a:r>
          </a:p>
          <a:p>
            <a:pPr lvl="1"/>
            <a:r>
              <a:rPr lang="en-US" sz="2400" dirty="0" smtClean="0"/>
              <a:t>2 kg of improved seed (Hybrid or OPV)</a:t>
            </a:r>
          </a:p>
          <a:p>
            <a:pPr lvl="1"/>
            <a:r>
              <a:rPr lang="en-US" sz="2400" dirty="0" smtClean="0"/>
              <a:t>5.5% of GDP</a:t>
            </a:r>
          </a:p>
          <a:p>
            <a:endParaRPr lang="en-US" sz="2000" dirty="0" smtClean="0"/>
          </a:p>
          <a:p>
            <a:r>
              <a:rPr lang="en-US" sz="2800" dirty="0" smtClean="0"/>
              <a:t>Distribution:</a:t>
            </a:r>
          </a:p>
          <a:p>
            <a:pPr lvl="1">
              <a:buNone/>
            </a:pPr>
            <a:r>
              <a:rPr lang="en-US" sz="2400" dirty="0" smtClean="0">
                <a:sym typeface="Wingdings" pitchFamily="2" charset="2"/>
              </a:rPr>
              <a:t> </a:t>
            </a:r>
            <a:r>
              <a:rPr lang="en-US" sz="2400" dirty="0" smtClean="0"/>
              <a:t>Ministry of Agriculture </a:t>
            </a:r>
          </a:p>
          <a:p>
            <a:pPr lvl="1">
              <a:buNone/>
            </a:pPr>
            <a:r>
              <a:rPr lang="en-US" sz="2200" dirty="0" smtClean="0">
                <a:sym typeface="Wingdings" pitchFamily="2" charset="2"/>
              </a:rPr>
              <a:t>      District Officials </a:t>
            </a:r>
          </a:p>
          <a:p>
            <a:pPr lvl="1">
              <a:buNone/>
            </a:pPr>
            <a:r>
              <a:rPr lang="en-US" sz="2000" dirty="0" smtClean="0">
                <a:sym typeface="Wingdings" pitchFamily="2" charset="2"/>
              </a:rPr>
              <a:t>              Local chiefs</a:t>
            </a:r>
          </a:p>
          <a:p>
            <a:pPr lvl="1">
              <a:buNone/>
            </a:pPr>
            <a:r>
              <a:rPr lang="en-US" sz="1800" dirty="0" smtClean="0">
                <a:sym typeface="Wingdings" pitchFamily="2" charset="2"/>
              </a:rPr>
              <a:t>                      Village heads and village development committees</a:t>
            </a:r>
          </a:p>
          <a:p>
            <a:pPr lvl="1">
              <a:buNone/>
            </a:pPr>
            <a:r>
              <a:rPr lang="en-US" sz="1800" dirty="0" smtClean="0">
                <a:sym typeface="Wingdings" pitchFamily="2" charset="2"/>
              </a:rPr>
              <a:t/>
            </a:r>
            <a:br>
              <a:rPr lang="en-US" sz="1800" dirty="0" smtClean="0">
                <a:sym typeface="Wingdings" pitchFamily="2" charset="2"/>
              </a:rPr>
            </a:br>
            <a:r>
              <a:rPr lang="en-US" sz="2800" dirty="0" smtClean="0">
                <a:sym typeface="Wingdings" pitchFamily="2" charset="2"/>
              </a:rPr>
              <a:t>Stated Targets:  FHOH, residents, vulnerable</a:t>
            </a:r>
            <a:endParaRPr lang="en-US" sz="2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Research questions:</a:t>
            </a:r>
            <a:endParaRPr lang="en-US" sz="3600" dirty="0"/>
          </a:p>
        </p:txBody>
      </p:sp>
      <p:sp>
        <p:nvSpPr>
          <p:cNvPr id="3" name="Content Placeholder 2"/>
          <p:cNvSpPr>
            <a:spLocks noGrp="1"/>
          </p:cNvSpPr>
          <p:nvPr>
            <p:ph idx="1"/>
          </p:nvPr>
        </p:nvSpPr>
        <p:spPr>
          <a:xfrm>
            <a:off x="457200" y="1646236"/>
            <a:ext cx="8229600" cy="4983163"/>
          </a:xfrm>
        </p:spPr>
        <p:txBody>
          <a:bodyPr>
            <a:normAutofit/>
          </a:bodyPr>
          <a:lstStyle/>
          <a:p>
            <a:pPr>
              <a:buNone/>
            </a:pPr>
            <a:r>
              <a:rPr lang="en-US" sz="2800" dirty="0" smtClean="0"/>
              <a:t>1. Who </a:t>
            </a:r>
            <a:r>
              <a:rPr lang="en-US" sz="2800" dirty="0"/>
              <a:t>benefited from the </a:t>
            </a:r>
            <a:r>
              <a:rPr lang="en-US" sz="2800" dirty="0" smtClean="0"/>
              <a:t>subsidy program? </a:t>
            </a:r>
            <a:br>
              <a:rPr lang="en-US" sz="2800" dirty="0" smtClean="0"/>
            </a:br>
            <a:endParaRPr lang="en-US" sz="2800" dirty="0" smtClean="0"/>
          </a:p>
          <a:p>
            <a:pPr>
              <a:buNone/>
            </a:pPr>
            <a:r>
              <a:rPr lang="en-US" sz="2800" dirty="0" smtClean="0"/>
              <a:t>2. Did the program boost smallholder’s </a:t>
            </a:r>
            <a:r>
              <a:rPr lang="en-US" sz="2800" dirty="0"/>
              <a:t>use of </a:t>
            </a:r>
            <a:r>
              <a:rPr lang="en-US" sz="2800" dirty="0" smtClean="0"/>
              <a:t>fertilizer and maize output?</a:t>
            </a:r>
            <a:br>
              <a:rPr lang="en-US" sz="2800" dirty="0" smtClean="0"/>
            </a:br>
            <a:endParaRPr lang="en-US" sz="2800" dirty="0" smtClean="0"/>
          </a:p>
          <a:p>
            <a:pPr>
              <a:buNone/>
            </a:pPr>
            <a:r>
              <a:rPr lang="en-US" sz="2800" dirty="0" smtClean="0"/>
              <a:t>3. Did the participation influence </a:t>
            </a:r>
            <a:r>
              <a:rPr lang="en-US" sz="2800" dirty="0"/>
              <a:t>crop </a:t>
            </a:r>
            <a:r>
              <a:rPr lang="en-US" sz="2800" dirty="0" smtClean="0"/>
              <a:t>choice?  </a:t>
            </a:r>
            <a:br>
              <a:rPr lang="en-US" sz="2800" dirty="0" smtClean="0"/>
            </a:br>
            <a:endParaRPr lang="en-US" sz="2800" dirty="0" smtClean="0"/>
          </a:p>
          <a:p>
            <a:pPr>
              <a:buNone/>
            </a:pPr>
            <a:r>
              <a:rPr lang="en-US" sz="2800" dirty="0" smtClean="0"/>
              <a:t>4. [ additionally: </a:t>
            </a:r>
            <a:br>
              <a:rPr lang="en-US" sz="2800" dirty="0" smtClean="0"/>
            </a:br>
            <a:r>
              <a:rPr lang="en-US" sz="2800" dirty="0" smtClean="0"/>
              <a:t>	what </a:t>
            </a:r>
            <a:r>
              <a:rPr lang="en-US" sz="2800" dirty="0"/>
              <a:t>effect </a:t>
            </a:r>
            <a:r>
              <a:rPr lang="en-US" sz="2800" dirty="0" smtClean="0"/>
              <a:t>(if any) did </a:t>
            </a:r>
            <a:r>
              <a:rPr lang="en-US" sz="2800" dirty="0"/>
              <a:t>the subsidy </a:t>
            </a:r>
            <a:r>
              <a:rPr lang="en-US" sz="2800" dirty="0" smtClean="0"/>
              <a:t/>
            </a:r>
            <a:br>
              <a:rPr lang="en-US" sz="2800" dirty="0" smtClean="0"/>
            </a:br>
            <a:r>
              <a:rPr lang="en-US" sz="2800" dirty="0" smtClean="0"/>
              <a:t>	have </a:t>
            </a:r>
            <a:r>
              <a:rPr lang="en-US" sz="2800" dirty="0"/>
              <a:t>on </a:t>
            </a:r>
            <a:r>
              <a:rPr lang="en-US" sz="2800" dirty="0" smtClean="0"/>
              <a:t>area expansion and forests? ]</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Data</a:t>
            </a:r>
            <a:endParaRPr lang="en-US" sz="3600" dirty="0"/>
          </a:p>
        </p:txBody>
      </p:sp>
      <p:sp>
        <p:nvSpPr>
          <p:cNvPr id="3" name="Content Placeholder 2"/>
          <p:cNvSpPr>
            <a:spLocks noGrp="1"/>
          </p:cNvSpPr>
          <p:nvPr>
            <p:ph idx="1"/>
          </p:nvPr>
        </p:nvSpPr>
        <p:spPr/>
        <p:txBody>
          <a:bodyPr>
            <a:normAutofit fontScale="92500" lnSpcReduction="20000"/>
          </a:bodyPr>
          <a:lstStyle/>
          <a:p>
            <a:r>
              <a:rPr lang="en-US" sz="2800" dirty="0" smtClean="0"/>
              <a:t>Household panel covering 2002, 2006, 2009</a:t>
            </a:r>
            <a:br>
              <a:rPr lang="en-US" sz="2800" dirty="0" smtClean="0"/>
            </a:br>
            <a:endParaRPr lang="en-US" sz="2800" dirty="0" smtClean="0"/>
          </a:p>
          <a:p>
            <a:r>
              <a:rPr lang="en-US" sz="2800" dirty="0" err="1" smtClean="0"/>
              <a:t>Kasungu</a:t>
            </a:r>
            <a:r>
              <a:rPr lang="en-US" sz="2800" dirty="0" smtClean="0"/>
              <a:t> and </a:t>
            </a:r>
            <a:r>
              <a:rPr lang="en-US" sz="2800" dirty="0" err="1" smtClean="0"/>
              <a:t>Machinga</a:t>
            </a:r>
            <a:r>
              <a:rPr lang="en-US" sz="2800" dirty="0" smtClean="0"/>
              <a:t> Districts</a:t>
            </a:r>
            <a:br>
              <a:rPr lang="en-US" sz="2800" dirty="0" smtClean="0"/>
            </a:br>
            <a:endParaRPr lang="en-US" sz="2800" dirty="0" smtClean="0"/>
          </a:p>
          <a:p>
            <a:r>
              <a:rPr lang="en-US" sz="2800" dirty="0" smtClean="0"/>
              <a:t>Approx. 400 respondents</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Results presented here are primarily based on our 2009 survey, with some additional insights drawn from the 2002 and 2006 surveys.  </a:t>
            </a:r>
            <a:br>
              <a:rPr lang="en-US" sz="2800" dirty="0" smtClean="0"/>
            </a:br>
            <a:r>
              <a:rPr lang="en-US" sz="2800" dirty="0" smtClean="0"/>
              <a:t/>
            </a:r>
            <a:br>
              <a:rPr lang="en-US" sz="2800" dirty="0" smtClean="0"/>
            </a:br>
            <a:r>
              <a:rPr lang="en-US" sz="2800" dirty="0" smtClean="0"/>
              <a:t>IV estimation strategy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1358</TotalTime>
  <Words>1252</Words>
  <Application>Microsoft Office PowerPoint</Application>
  <PresentationFormat>On-screen Show (4:3)</PresentationFormat>
  <Paragraphs>318</Paragraphs>
  <Slides>29</Slides>
  <Notes>18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5" baseType="lpstr">
      <vt:lpstr>Arial</vt:lpstr>
      <vt:lpstr>Calibri</vt:lpstr>
      <vt:lpstr>Times New Roman</vt:lpstr>
      <vt:lpstr>Wingdings</vt:lpstr>
      <vt:lpstr>Default Design</vt:lpstr>
      <vt:lpstr>Equation</vt:lpstr>
      <vt:lpstr>AGEC 640 – Ag Development &amp; Policy Measuring Impacts and Unintended consequences October 25, 2018</vt:lpstr>
      <vt:lpstr>PowerPoint Presentation</vt:lpstr>
      <vt:lpstr>What do we know about input subsidies? </vt:lpstr>
      <vt:lpstr>Issues surrounding fertilizer subsidies </vt:lpstr>
      <vt:lpstr>A dynamic perspective on what might be going on and why we should care</vt:lpstr>
      <vt:lpstr>Malawi’s 2009 FISP</vt:lpstr>
      <vt:lpstr>FISP details</vt:lpstr>
      <vt:lpstr>Research questions:</vt:lpstr>
      <vt:lpstr>Data</vt:lpstr>
      <vt:lpstr>Sample statistics</vt:lpstr>
      <vt:lpstr>Program participation</vt:lpstr>
      <vt:lpstr>Proportion of subsidy in total fertilizer</vt:lpstr>
      <vt:lpstr>Question 1: Who received coupons?</vt:lpstr>
      <vt:lpstr>Findings for question 1</vt:lpstr>
      <vt:lpstr>Question 2: Did coupons increase fertilizer use? </vt:lpstr>
      <vt:lpstr>Question 2: Did coupons increase fertilizer use? </vt:lpstr>
      <vt:lpstr>Question 2: Did coupons increase fertilizer use? </vt:lpstr>
      <vt:lpstr>Findings for question 2:</vt:lpstr>
      <vt:lpstr>Maize yield response to fertilizer</vt:lpstr>
      <vt:lpstr>Question 3: Did the FISP influence land allocation?</vt:lpstr>
      <vt:lpstr>Findings for question 3</vt:lpstr>
      <vt:lpstr>Overall impact on maize, revisited</vt:lpstr>
      <vt:lpstr>Overall impact on maize, revisited</vt:lpstr>
      <vt:lpstr>Question 4: Any unintended consequences?</vt:lpstr>
      <vt:lpstr>Findings for Question 4</vt:lpstr>
      <vt:lpstr>Findings from Fisher and Shively</vt:lpstr>
      <vt:lpstr>Findings from Fisher and Shively</vt:lpstr>
      <vt:lpstr>Conclusions</vt:lpstr>
      <vt:lpstr>Implications</vt:lpstr>
    </vt:vector>
  </TitlesOfParts>
  <Company>agricutural economics- Purdue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AGEC 640 – Ag Development &amp; Policy</dc:title>
  <dc:subject>AGEC 640</dc:subject>
  <dc:creator>Shively, Gerald E.</dc:creator>
  <cp:lastModifiedBy>Shively, Gerald E.</cp:lastModifiedBy>
  <cp:revision>174</cp:revision>
  <dcterms:created xsi:type="dcterms:W3CDTF">2002-10-01T03:11:38Z</dcterms:created>
  <dcterms:modified xsi:type="dcterms:W3CDTF">2018-10-23T18:42:28Z</dcterms:modified>
</cp:coreProperties>
</file>