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3" r:id="rId2"/>
    <p:sldId id="513" r:id="rId3"/>
    <p:sldId id="512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422" r:id="rId21"/>
    <p:sldId id="472" r:id="rId22"/>
    <p:sldId id="434" r:id="rId23"/>
    <p:sldId id="440" r:id="rId24"/>
    <p:sldId id="491" r:id="rId25"/>
    <p:sldId id="492" r:id="rId26"/>
    <p:sldId id="480" r:id="rId27"/>
    <p:sldId id="493" r:id="rId28"/>
    <p:sldId id="494" r:id="rId29"/>
    <p:sldId id="474" r:id="rId30"/>
    <p:sldId id="478" r:id="rId31"/>
    <p:sldId id="483" r:id="rId32"/>
    <p:sldId id="479" r:id="rId33"/>
    <p:sldId id="475" r:id="rId34"/>
    <p:sldId id="490" r:id="rId35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ctr" rtl="0" fontAlgn="base">
      <a:lnSpc>
        <a:spcPct val="7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lnSpc>
        <a:spcPct val="7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lnSpc>
        <a:spcPct val="7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lnSpc>
        <a:spcPct val="7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lnSpc>
        <a:spcPct val="70000"/>
      </a:lnSpc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FFFF"/>
    <a:srgbClr val="3399FF"/>
    <a:srgbClr val="FFFF66"/>
    <a:srgbClr val="FFFFFF"/>
    <a:srgbClr val="0066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542" autoAdjust="0"/>
    <p:restoredTop sz="94258" autoAdjust="0"/>
  </p:normalViewPr>
  <p:slideViewPr>
    <p:cSldViewPr>
      <p:cViewPr varScale="1">
        <p:scale>
          <a:sx n="120" d="100"/>
          <a:sy n="120" d="100"/>
        </p:scale>
        <p:origin x="11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8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FF87338-E92A-44B3-99CC-57892F814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228600" y="152400"/>
            <a:ext cx="3791138" cy="312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0" i="1" smtClean="0"/>
              <a:t>AGEC 640: Agricultural Development and Policy</a:t>
            </a:r>
          </a:p>
          <a:p>
            <a:endParaRPr lang="en-US" b="0" i="1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4122739" y="152400"/>
            <a:ext cx="2659062" cy="312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b="0" i="1" dirty="0" smtClean="0"/>
              <a:t>Fall 2010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01806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74D876-5190-410F-8246-FE4ACA2CB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8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02965-BE50-4F7C-BC84-A4BE91E289C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D68A0-582C-4344-B46F-8ADAA008C53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5B90C-53DB-4C0E-BE1F-AE3386A1385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36B5C-2DBA-48D1-B32B-BF13AB61B11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51BE9-DD47-4654-8A6F-266281D9410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43B42-61C5-42A7-980B-80613E76CB2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E39A0-ABEE-4844-865C-D07FEEBF1D51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3F777-A44A-451B-ABD8-9E1A9D6A5D4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CE1EE-DD59-4D3A-AB5E-32DFAAD3DA4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CF4E4-E1D9-4621-8B2A-51EDC86ECA4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A4C41-53AF-4BE9-8322-295C02BFE76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A3158-3553-4107-969D-F1C70D45B61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344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10FEB-9EE4-4915-B290-C092C55C969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280CB-15D7-4A6D-BF7F-5AF4886C4D8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508CB-039D-4BB2-859B-140D1D6CAF6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508CB-039D-4BB2-859B-140D1D6CAF6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A3B28-B559-4F53-869F-3087F4C885A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A3158-3553-4107-969D-F1C70D45B61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2EB89-C554-4F01-B33F-25B9E4A3367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E0659-654F-4414-8B41-414AE2F0E02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FD3D6-8FF4-4016-82C1-BF7CF2D3281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E1B1E-BB77-492A-9CD9-EBA4F02531A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EE6FA-A292-4C7E-AC72-EE116A8A86C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74D876-5190-410F-8246-FE4ACA2CB8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72CE47-5338-491F-A334-67AC9FFA548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FBE64-6448-4391-8939-7C1AC089C213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E09CD-F04E-4DF8-BCE7-D204A5CE93C3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13870-9696-43C0-969B-CC0BCD87BE6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D2349-2EE2-4C21-9D02-F36A70CD482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622E3-CC31-44E7-B377-11102B12CD2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99D540A-4B01-4F50-ADB5-CE3CA91A2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87E4213-F8D8-4B70-93C3-39E668112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7377A2-E167-48A0-A646-7B545AC0A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34326E-670D-4DB3-B05B-89814CA14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F1497E-F3FC-41A2-A1E3-677BCE857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568C93-3BBC-4DFE-B42F-E53102552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1453EF-ABFC-4968-B3AC-AB37C0F62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A68FB30-D2EE-4D1A-96BE-33A476751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D31352-2A52-430D-9ACB-BE8044FD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8A6DF5-7439-4422-B910-202FDDE38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E59F19B-C66D-4243-9FB0-800BE351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C875358-23E2-4687-8193-1F9004E38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6D0B560-C0BF-4C87-A377-877379E4E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22690FC-465B-4929-8542-BF54B3D1E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E6DA131-2EC6-4C1E-A2FE-619E41073E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763000" cy="2286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AGEC 640 – Agricultural Development and Policy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and Food Markets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13, 2018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533400" y="32004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Today</a:t>
            </a:r>
            <a:r>
              <a:rPr lang="en-US" sz="3200" b="0" dirty="0" smtClean="0">
                <a:solidFill>
                  <a:schemeClr val="tx1"/>
                </a:solidFill>
              </a:rPr>
              <a:t>:</a:t>
            </a:r>
            <a:endParaRPr lang="en-US" sz="3200" b="0" i="1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	</a:t>
            </a:r>
            <a:r>
              <a:rPr lang="en-US" sz="3200" b="0" dirty="0" smtClean="0"/>
              <a:t>Nutrition</a:t>
            </a:r>
            <a:r>
              <a:rPr lang="en-US" sz="3200" b="0" dirty="0"/>
              <a:t>, health and human </a:t>
            </a:r>
            <a:r>
              <a:rPr lang="en-US" sz="3200" b="0" dirty="0" smtClean="0"/>
              <a:t>capital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3200" b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3200" b="0" dirty="0" smtClean="0">
                <a:solidFill>
                  <a:schemeClr val="tx1"/>
                </a:solidFill>
                <a:latin typeface="+mn-lt"/>
              </a:rPr>
              <a:t>	(Reading:  Haddad et al., 2004)</a:t>
            </a:r>
            <a:r>
              <a:rPr lang="en-US" sz="3200" dirty="0" smtClean="0"/>
              <a:t> </a:t>
            </a:r>
            <a:endParaRPr lang="en-US" sz="32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3200" b="0" dirty="0">
                <a:solidFill>
                  <a:schemeClr val="tx1"/>
                </a:solidFill>
              </a:rPr>
              <a:t>	</a:t>
            </a:r>
            <a:r>
              <a:rPr lang="en-US" sz="3200" b="0" dirty="0" smtClean="0">
                <a:solidFill>
                  <a:schemeClr val="tx1"/>
                </a:solidFill>
              </a:rPr>
              <a:t>	</a:t>
            </a:r>
            <a:endParaRPr lang="en-US" sz="3200" b="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endParaRPr 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Price effects </a:t>
            </a:r>
            <a:br>
              <a:rPr lang="en-US" sz="4000" smtClean="0"/>
            </a:br>
            <a:r>
              <a:rPr lang="en-US" sz="3600" i="1" smtClean="0"/>
              <a:t>The Demand Curve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286000" y="5105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203325" y="156527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Price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546725" y="514667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Consumed</a:t>
            </a:r>
          </a:p>
        </p:txBody>
      </p:sp>
      <p:sp>
        <p:nvSpPr>
          <p:cNvPr id="10247" name="Oval 12"/>
          <p:cNvSpPr>
            <a:spLocks noChangeArrowheads="1"/>
          </p:cNvSpPr>
          <p:nvPr/>
        </p:nvSpPr>
        <p:spPr bwMode="auto">
          <a:xfrm>
            <a:off x="3657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14"/>
          <p:cNvSpPr>
            <a:spLocks noChangeShapeType="1"/>
          </p:cNvSpPr>
          <p:nvPr/>
        </p:nvSpPr>
        <p:spPr bwMode="auto">
          <a:xfrm>
            <a:off x="22860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5"/>
          <p:cNvSpPr>
            <a:spLocks noChangeShapeType="1"/>
          </p:cNvSpPr>
          <p:nvPr/>
        </p:nvSpPr>
        <p:spPr bwMode="auto">
          <a:xfrm>
            <a:off x="37338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>
            <a:off x="2971800" y="25908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23"/>
          <p:cNvSpPr>
            <a:spLocks noChangeShapeType="1"/>
          </p:cNvSpPr>
          <p:nvPr/>
        </p:nvSpPr>
        <p:spPr bwMode="auto">
          <a:xfrm>
            <a:off x="3733800" y="3429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24"/>
          <p:cNvSpPr>
            <a:spLocks noChangeShapeType="1"/>
          </p:cNvSpPr>
          <p:nvPr/>
        </p:nvSpPr>
        <p:spPr bwMode="auto">
          <a:xfrm>
            <a:off x="3733800" y="2971800"/>
            <a:ext cx="6096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25"/>
          <p:cNvSpPr>
            <a:spLocks noChangeShapeType="1"/>
          </p:cNvSpPr>
          <p:nvPr/>
        </p:nvSpPr>
        <p:spPr bwMode="auto">
          <a:xfrm flipH="1" flipV="1">
            <a:off x="3581400" y="2743200"/>
            <a:ext cx="609600" cy="91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26"/>
          <p:cNvSpPr txBox="1">
            <a:spLocks noChangeArrowheads="1"/>
          </p:cNvSpPr>
          <p:nvPr/>
        </p:nvSpPr>
        <p:spPr bwMode="auto">
          <a:xfrm>
            <a:off x="4343400" y="2438400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</a:rPr>
              <a:t>When price changes, consumers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</a:rPr>
              <a:t>move along their demand curve.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</a:rPr>
              <a:t>Welfare is lower at higher prices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tx2"/>
                </a:solidFill>
              </a:rPr>
              <a:t>(later, we’ll see this as “consumer surplus”)</a:t>
            </a:r>
          </a:p>
        </p:txBody>
      </p:sp>
    </p:spTree>
    <p:extLst>
      <p:ext uri="{BB962C8B-B14F-4D97-AF65-F5344CB8AC3E}">
        <p14:creationId xmlns:p14="http://schemas.microsoft.com/office/powerpoint/2010/main" val="33139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286000" y="5105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Line 22"/>
          <p:cNvSpPr>
            <a:spLocks noChangeShapeType="1"/>
          </p:cNvSpPr>
          <p:nvPr/>
        </p:nvSpPr>
        <p:spPr bwMode="auto">
          <a:xfrm>
            <a:off x="2971800" y="25908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26"/>
          <p:cNvSpPr>
            <a:spLocks noChangeShapeType="1"/>
          </p:cNvSpPr>
          <p:nvPr/>
        </p:nvSpPr>
        <p:spPr bwMode="auto">
          <a:xfrm>
            <a:off x="3733800" y="34290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28"/>
          <p:cNvSpPr txBox="1">
            <a:spLocks noChangeArrowheads="1"/>
          </p:cNvSpPr>
          <p:nvPr/>
        </p:nvSpPr>
        <p:spPr bwMode="auto">
          <a:xfrm>
            <a:off x="2759158" y="1524000"/>
            <a:ext cx="42178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When income rises, consumers’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demand curve </a:t>
            </a:r>
            <a:r>
              <a:rPr lang="en-US" sz="1800" i="1" dirty="0">
                <a:solidFill>
                  <a:schemeClr val="accent2"/>
                </a:solidFill>
              </a:rPr>
              <a:t>shifts</a:t>
            </a:r>
            <a:r>
              <a:rPr lang="en-US" sz="1800" dirty="0">
                <a:solidFill>
                  <a:schemeClr val="accent2"/>
                </a:solidFill>
              </a:rPr>
              <a:t> (usually to the right,</a:t>
            </a: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5164177" y="2209800"/>
            <a:ext cx="19287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as consumers buy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i="1" dirty="0">
                <a:solidFill>
                  <a:schemeClr val="accent2"/>
                </a:solidFill>
              </a:rPr>
              <a:t>larger quantities</a:t>
            </a:r>
            <a:endParaRPr lang="en-US" sz="18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accent2"/>
                </a:solidFill>
              </a:rPr>
              <a:t>at each price)</a:t>
            </a:r>
          </a:p>
        </p:txBody>
      </p:sp>
      <p:sp>
        <p:nvSpPr>
          <p:cNvPr id="11272" name="Oval 36"/>
          <p:cNvSpPr>
            <a:spLocks noChangeArrowheads="1"/>
          </p:cNvSpPr>
          <p:nvPr/>
        </p:nvSpPr>
        <p:spPr bwMode="auto">
          <a:xfrm>
            <a:off x="3657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37"/>
          <p:cNvSpPr>
            <a:spLocks noChangeShapeType="1"/>
          </p:cNvSpPr>
          <p:nvPr/>
        </p:nvSpPr>
        <p:spPr bwMode="auto">
          <a:xfrm>
            <a:off x="22860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>
            <a:off x="37338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39"/>
          <p:cNvSpPr>
            <a:spLocks noChangeShapeType="1"/>
          </p:cNvSpPr>
          <p:nvPr/>
        </p:nvSpPr>
        <p:spPr bwMode="auto">
          <a:xfrm>
            <a:off x="3505200" y="2286000"/>
            <a:ext cx="7620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40"/>
          <p:cNvSpPr>
            <a:spLocks noChangeShapeType="1"/>
          </p:cNvSpPr>
          <p:nvPr/>
        </p:nvSpPr>
        <p:spPr bwMode="auto">
          <a:xfrm>
            <a:off x="4267200" y="3124200"/>
            <a:ext cx="685800" cy="1143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41"/>
          <p:cNvSpPr>
            <a:spLocks noChangeShapeType="1"/>
          </p:cNvSpPr>
          <p:nvPr/>
        </p:nvSpPr>
        <p:spPr bwMode="auto">
          <a:xfrm flipV="1">
            <a:off x="3657600" y="2971800"/>
            <a:ext cx="381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43"/>
          <p:cNvSpPr>
            <a:spLocks noChangeArrowheads="1"/>
          </p:cNvSpPr>
          <p:nvPr/>
        </p:nvSpPr>
        <p:spPr bwMode="auto">
          <a:xfrm>
            <a:off x="4114800" y="2971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4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Income effects </a:t>
            </a:r>
            <a:br>
              <a:rPr lang="en-US" sz="4000" smtClean="0"/>
            </a:br>
            <a:r>
              <a:rPr lang="en-US" sz="3600" i="1" smtClean="0"/>
              <a:t>The Demand Curve</a:t>
            </a:r>
          </a:p>
        </p:txBody>
      </p:sp>
      <p:sp>
        <p:nvSpPr>
          <p:cNvPr id="11280" name="Text Box 47"/>
          <p:cNvSpPr txBox="1">
            <a:spLocks noChangeArrowheads="1"/>
          </p:cNvSpPr>
          <p:nvPr/>
        </p:nvSpPr>
        <p:spPr bwMode="auto">
          <a:xfrm>
            <a:off x="1203325" y="156527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Price</a:t>
            </a: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5546725" y="514667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Consumed</a:t>
            </a:r>
          </a:p>
        </p:txBody>
      </p:sp>
    </p:spTree>
    <p:extLst>
      <p:ext uri="{BB962C8B-B14F-4D97-AF65-F5344CB8AC3E}">
        <p14:creationId xmlns:p14="http://schemas.microsoft.com/office/powerpoint/2010/main" val="18786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Price Elasticity of Demand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2286000" y="5105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048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78312" y="1565275"/>
            <a:ext cx="7104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Price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($/lb)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771774" y="5146675"/>
            <a:ext cx="2178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Quantity Consumed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(lbs/yr)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286000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124200" y="2743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72588" y="2479675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1.25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92651" y="52990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10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124200" y="2743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3657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22860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37338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2286000" y="4114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5" name="Text Box 19"/>
          <p:cNvSpPr txBox="1">
            <a:spLocks noChangeArrowheads="1"/>
          </p:cNvSpPr>
          <p:nvPr/>
        </p:nvSpPr>
        <p:spPr bwMode="auto">
          <a:xfrm>
            <a:off x="1572588" y="3241675"/>
            <a:ext cx="5886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1.00</a:t>
            </a:r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3526051" y="529907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15</a:t>
            </a:r>
          </a:p>
        </p:txBody>
      </p:sp>
      <p:sp>
        <p:nvSpPr>
          <p:cNvPr id="12307" name="Line 23"/>
          <p:cNvSpPr>
            <a:spLocks noChangeShapeType="1"/>
          </p:cNvSpPr>
          <p:nvPr/>
        </p:nvSpPr>
        <p:spPr bwMode="auto">
          <a:xfrm>
            <a:off x="2971800" y="25908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8" name="Line 24"/>
          <p:cNvSpPr>
            <a:spLocks noChangeShapeType="1"/>
          </p:cNvSpPr>
          <p:nvPr/>
        </p:nvSpPr>
        <p:spPr bwMode="auto">
          <a:xfrm>
            <a:off x="3733800" y="34290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2895305" y="1447800"/>
            <a:ext cx="4886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To measure the “steepness” of demand curves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in a more useful way than with its slope, we use </a:t>
            </a:r>
          </a:p>
        </p:txBody>
      </p:sp>
      <p:sp>
        <p:nvSpPr>
          <p:cNvPr id="12310" name="Line 26"/>
          <p:cNvSpPr>
            <a:spLocks noChangeShapeType="1"/>
          </p:cNvSpPr>
          <p:nvPr/>
        </p:nvSpPr>
        <p:spPr bwMode="auto">
          <a:xfrm>
            <a:off x="32766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11" name="Line 27"/>
          <p:cNvSpPr>
            <a:spLocks noChangeShapeType="1"/>
          </p:cNvSpPr>
          <p:nvPr/>
        </p:nvSpPr>
        <p:spPr bwMode="auto">
          <a:xfrm>
            <a:off x="37338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2312" name="Text Box 28"/>
          <p:cNvSpPr txBox="1">
            <a:spLocks noChangeArrowheads="1"/>
          </p:cNvSpPr>
          <p:nvPr/>
        </p:nvSpPr>
        <p:spPr bwMode="auto">
          <a:xfrm>
            <a:off x="3298961" y="2251075"/>
            <a:ext cx="431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+5</a:t>
            </a:r>
          </a:p>
        </p:txBody>
      </p:sp>
      <p:sp>
        <p:nvSpPr>
          <p:cNvPr id="12313" name="Text Box 29"/>
          <p:cNvSpPr txBox="1">
            <a:spLocks noChangeArrowheads="1"/>
          </p:cNvSpPr>
          <p:nvPr/>
        </p:nvSpPr>
        <p:spPr bwMode="auto">
          <a:xfrm>
            <a:off x="3794716" y="2860675"/>
            <a:ext cx="665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dirty="0" smtClean="0"/>
              <a:t>-0.25</a:t>
            </a:r>
            <a:endParaRPr lang="en-US" sz="1800" dirty="0"/>
          </a:p>
        </p:txBody>
      </p:sp>
      <p:sp>
        <p:nvSpPr>
          <p:cNvPr id="12314" name="Text Box 30"/>
          <p:cNvSpPr txBox="1">
            <a:spLocks noChangeArrowheads="1"/>
          </p:cNvSpPr>
          <p:nvPr/>
        </p:nvSpPr>
        <p:spPr bwMode="auto">
          <a:xfrm>
            <a:off x="5546435" y="2327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1800"/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4922296" y="2362200"/>
            <a:ext cx="28696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b="1"/>
              <a:t>the </a:t>
            </a:r>
            <a:r>
              <a:rPr lang="en-US" sz="1800" b="1" i="1"/>
              <a:t>elasticity</a:t>
            </a:r>
            <a:r>
              <a:rPr lang="en-US" sz="1800" b="1"/>
              <a:t> of demand </a:t>
            </a:r>
            <a:r>
              <a:rPr lang="en-US" sz="1800" i="1"/>
              <a:t>(</a:t>
            </a:r>
            <a:r>
              <a:rPr lang="el-GR" sz="1800" i="1"/>
              <a:t>ε</a:t>
            </a:r>
            <a:r>
              <a:rPr lang="en-US" sz="1800" i="1"/>
              <a:t>):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4572000" y="2819400"/>
            <a:ext cx="45720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  <a:tabLst>
                <a:tab pos="290513" algn="l"/>
                <a:tab pos="406400" algn="l"/>
              </a:tabLst>
            </a:pPr>
            <a:r>
              <a:rPr lang="en-US" sz="1800" dirty="0"/>
              <a:t>= percentage change in quantity for </a:t>
            </a:r>
            <a:r>
              <a:rPr lang="en-US" sz="1800" dirty="0" smtClean="0"/>
              <a:t>a </a:t>
            </a:r>
            <a:r>
              <a:rPr lang="en-US" sz="1800" dirty="0"/>
              <a:t>percentage change in price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tabLst>
                <a:tab pos="290513" algn="l"/>
                <a:tab pos="406400" algn="l"/>
              </a:tabLst>
            </a:pPr>
            <a:r>
              <a:rPr lang="en-US" sz="1800" dirty="0"/>
              <a:t>= %</a:t>
            </a:r>
            <a:r>
              <a:rPr lang="el-GR" sz="1800" dirty="0">
                <a:cs typeface="Times New Roman" pitchFamily="18" charset="0"/>
              </a:rPr>
              <a:t>Δ</a:t>
            </a:r>
            <a:r>
              <a:rPr lang="en-US" sz="1800" dirty="0" smtClean="0"/>
              <a:t>Q/%</a:t>
            </a:r>
            <a:r>
              <a:rPr lang="el-GR" sz="1800" dirty="0">
                <a:cs typeface="Times New Roman" pitchFamily="18" charset="0"/>
              </a:rPr>
              <a:t>Δ</a:t>
            </a:r>
            <a:r>
              <a:rPr lang="en-US" sz="1800" dirty="0"/>
              <a:t>P 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  <a:tabLst>
                <a:tab pos="290513" algn="l"/>
                <a:tab pos="406400" algn="l"/>
              </a:tabLst>
            </a:pPr>
            <a:r>
              <a:rPr lang="en-US" sz="1800" dirty="0"/>
              <a:t>= </a:t>
            </a:r>
            <a:r>
              <a:rPr lang="en-US" sz="1800" dirty="0" smtClean="0"/>
              <a:t>(5/10)/(-0.25/1.25)</a:t>
            </a:r>
            <a:endParaRPr lang="en-US" sz="1800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tabLst>
                <a:tab pos="290513" algn="l"/>
                <a:tab pos="406400" algn="l"/>
              </a:tabLst>
            </a:pPr>
            <a:r>
              <a:rPr lang="en-US" sz="1800" dirty="0"/>
              <a:t>= </a:t>
            </a:r>
            <a:r>
              <a:rPr lang="en-US" sz="1800" dirty="0" smtClean="0"/>
              <a:t>-0.5/-0.2</a:t>
            </a:r>
            <a:endParaRPr lang="en-US" sz="1800" dirty="0"/>
          </a:p>
          <a:p>
            <a:pPr eaLnBrk="0" hangingPunct="0">
              <a:lnSpc>
                <a:spcPct val="100000"/>
              </a:lnSpc>
              <a:spcBef>
                <a:spcPct val="0"/>
              </a:spcBef>
              <a:tabLst>
                <a:tab pos="290513" algn="l"/>
                <a:tab pos="406400" algn="l"/>
              </a:tabLst>
            </a:pPr>
            <a:r>
              <a:rPr lang="en-US" sz="1800" dirty="0"/>
              <a:t>= </a:t>
            </a:r>
            <a:r>
              <a:rPr lang="en-US" sz="1800" dirty="0" smtClean="0"/>
              <a:t>-2.5</a:t>
            </a:r>
            <a:endParaRPr lang="en-US" sz="1800" dirty="0"/>
          </a:p>
        </p:txBody>
      </p:sp>
      <p:sp>
        <p:nvSpPr>
          <p:cNvPr id="12317" name="Text Box 33"/>
          <p:cNvSpPr txBox="1">
            <a:spLocks noChangeArrowheads="1"/>
          </p:cNvSpPr>
          <p:nvPr/>
        </p:nvSpPr>
        <p:spPr bwMode="auto">
          <a:xfrm>
            <a:off x="4479635" y="43084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58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3" grpId="0"/>
      <p:bldP spid="747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Income Effects on Food Consumption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2286000" y="51054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0480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03325" y="1565275"/>
            <a:ext cx="86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Price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($/lb)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46725" y="5146675"/>
            <a:ext cx="262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Consumed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(lbs/yr)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286000" y="2743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124200" y="2743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508125" y="24796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1.25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955925" y="52990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10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124200" y="2743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6576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22860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37338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9"/>
          <p:cNvSpPr txBox="1">
            <a:spLocks noChangeArrowheads="1"/>
          </p:cNvSpPr>
          <p:nvPr/>
        </p:nvSpPr>
        <p:spPr bwMode="auto">
          <a:xfrm>
            <a:off x="1508125" y="32416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1.00</a:t>
            </a:r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3489325" y="52990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15</a:t>
            </a:r>
          </a:p>
        </p:txBody>
      </p:sp>
      <p:sp>
        <p:nvSpPr>
          <p:cNvPr id="14354" name="Line 23"/>
          <p:cNvSpPr>
            <a:spLocks noChangeShapeType="1"/>
          </p:cNvSpPr>
          <p:nvPr/>
        </p:nvSpPr>
        <p:spPr bwMode="auto">
          <a:xfrm>
            <a:off x="2971800" y="25908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Line 24"/>
          <p:cNvSpPr>
            <a:spLocks noChangeShapeType="1"/>
          </p:cNvSpPr>
          <p:nvPr/>
        </p:nvSpPr>
        <p:spPr bwMode="auto">
          <a:xfrm>
            <a:off x="3810000" y="35052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5"/>
          <p:cNvSpPr>
            <a:spLocks noChangeShapeType="1"/>
          </p:cNvSpPr>
          <p:nvPr/>
        </p:nvSpPr>
        <p:spPr bwMode="auto">
          <a:xfrm>
            <a:off x="3505200" y="25908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6"/>
          <p:cNvSpPr>
            <a:spLocks noChangeShapeType="1"/>
          </p:cNvSpPr>
          <p:nvPr/>
        </p:nvSpPr>
        <p:spPr bwMode="auto">
          <a:xfrm>
            <a:off x="4267200" y="34290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7"/>
          <p:cNvSpPr>
            <a:spLocks noChangeShapeType="1"/>
          </p:cNvSpPr>
          <p:nvPr/>
        </p:nvSpPr>
        <p:spPr bwMode="auto">
          <a:xfrm>
            <a:off x="37338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Line 28"/>
          <p:cNvSpPr>
            <a:spLocks noChangeShapeType="1"/>
          </p:cNvSpPr>
          <p:nvPr/>
        </p:nvSpPr>
        <p:spPr bwMode="auto">
          <a:xfrm>
            <a:off x="3810000" y="35052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Text Box 30"/>
          <p:cNvSpPr txBox="1">
            <a:spLocks noChangeArrowheads="1"/>
          </p:cNvSpPr>
          <p:nvPr/>
        </p:nvSpPr>
        <p:spPr bwMode="auto">
          <a:xfrm>
            <a:off x="2286000" y="1524000"/>
            <a:ext cx="5951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Remember that when income rises, consumers’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demand curve </a:t>
            </a:r>
            <a:r>
              <a:rPr lang="en-US" sz="2400" i="1"/>
              <a:t>shifts</a:t>
            </a:r>
            <a:r>
              <a:rPr lang="en-US" sz="2400"/>
              <a:t> (usually to the right)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800600" y="25908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It’s helpful to draw a curve of consumption on income, for a given price</a:t>
            </a:r>
          </a:p>
        </p:txBody>
      </p:sp>
      <p:sp>
        <p:nvSpPr>
          <p:cNvPr id="14362" name="Oval 33"/>
          <p:cNvSpPr>
            <a:spLocks noChangeArrowheads="1"/>
          </p:cNvSpPr>
          <p:nvPr/>
        </p:nvSpPr>
        <p:spPr bwMode="auto">
          <a:xfrm>
            <a:off x="41910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14363" name="Oval 34"/>
          <p:cNvSpPr>
            <a:spLocks noChangeArrowheads="1"/>
          </p:cNvSpPr>
          <p:nvPr/>
        </p:nvSpPr>
        <p:spPr bwMode="auto">
          <a:xfrm>
            <a:off x="35052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14364" name="Line 35"/>
          <p:cNvSpPr>
            <a:spLocks noChangeShapeType="1"/>
          </p:cNvSpPr>
          <p:nvPr/>
        </p:nvSpPr>
        <p:spPr bwMode="auto">
          <a:xfrm>
            <a:off x="37338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Line 36"/>
          <p:cNvSpPr>
            <a:spLocks noChangeShapeType="1"/>
          </p:cNvSpPr>
          <p:nvPr/>
        </p:nvSpPr>
        <p:spPr bwMode="auto">
          <a:xfrm>
            <a:off x="3048000" y="2743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6" name="Line 37"/>
          <p:cNvSpPr>
            <a:spLocks noChangeShapeType="1"/>
          </p:cNvSpPr>
          <p:nvPr/>
        </p:nvSpPr>
        <p:spPr bwMode="auto">
          <a:xfrm>
            <a:off x="4267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362200" y="51054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1673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Consumed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(lbs/yr/pers)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638800" y="5638800"/>
            <a:ext cx="2459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Income ($/yr/pers)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209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667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810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5257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09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0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438400" y="5257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250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2971800" y="5257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500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657600" y="5257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1000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05400" y="5257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5000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239000" y="52578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10,000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736725" y="43846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200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36725" y="3775075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500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752600" y="3276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700</a:t>
            </a:r>
          </a:p>
        </p:txBody>
      </p:sp>
      <p:sp>
        <p:nvSpPr>
          <p:cNvPr id="80917" name="Oval 21"/>
          <p:cNvSpPr>
            <a:spLocks noChangeArrowheads="1"/>
          </p:cNvSpPr>
          <p:nvPr/>
        </p:nvSpPr>
        <p:spPr bwMode="auto">
          <a:xfrm>
            <a:off x="38100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2"/>
          <p:cNvSpPr>
            <a:spLocks noChangeArrowheads="1"/>
          </p:cNvSpPr>
          <p:nvPr/>
        </p:nvSpPr>
        <p:spPr bwMode="auto">
          <a:xfrm>
            <a:off x="525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76200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2286000" y="4648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27432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V="1">
            <a:off x="31242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962400" y="35052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410200" y="41148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5" name="Line 29"/>
          <p:cNvSpPr>
            <a:spLocks noChangeShapeType="1"/>
          </p:cNvSpPr>
          <p:nvPr/>
        </p:nvSpPr>
        <p:spPr bwMode="auto">
          <a:xfrm flipV="1">
            <a:off x="3124200" y="3200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 flipV="1">
            <a:off x="3886200" y="25146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V="1">
            <a:off x="5334000" y="17526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648200" y="3429000"/>
            <a:ext cx="381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Engel curve for food use only</a:t>
            </a:r>
          </a:p>
        </p:txBody>
      </p:sp>
      <p:sp>
        <p:nvSpPr>
          <p:cNvPr id="80929" name="Text Box 33"/>
          <p:cNvSpPr txBox="1">
            <a:spLocks noChangeArrowheads="1"/>
          </p:cNvSpPr>
          <p:nvPr/>
        </p:nvSpPr>
        <p:spPr bwMode="auto">
          <a:xfrm>
            <a:off x="5105400" y="2514600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Engel curve for all uses</a:t>
            </a:r>
          </a:p>
        </p:txBody>
      </p:sp>
      <p:sp>
        <p:nvSpPr>
          <p:cNvPr id="15394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Income Effects on Food Consumption</a:t>
            </a:r>
            <a:br>
              <a:rPr lang="en-US" sz="3600" smtClean="0"/>
            </a:br>
            <a:r>
              <a:rPr lang="en-US" sz="3600" smtClean="0"/>
              <a:t>A hypothetical “Engel” curve</a:t>
            </a:r>
          </a:p>
        </p:txBody>
      </p:sp>
    </p:spTree>
    <p:extLst>
      <p:ext uri="{BB962C8B-B14F-4D97-AF65-F5344CB8AC3E}">
        <p14:creationId xmlns:p14="http://schemas.microsoft.com/office/powerpoint/2010/main" val="15608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7" grpId="0" animBg="1"/>
      <p:bldP spid="80918" grpId="0" animBg="1"/>
      <p:bldP spid="80919" grpId="0" animBg="1"/>
      <p:bldP spid="80925" grpId="0" animBg="1"/>
      <p:bldP spid="80926" grpId="0" animBg="1"/>
      <p:bldP spid="80927" grpId="0" animBg="1"/>
      <p:bldP spid="809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362200" y="51054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2286000" y="1905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7350" y="1752600"/>
            <a:ext cx="13901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Quantity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Consumed</a:t>
            </a: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(lbs/yr/pers)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62274" y="5638800"/>
            <a:ext cx="2012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Income ($/yr/pers)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209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667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048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8100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257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620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228034" y="52578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0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493617" y="52578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250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027017" y="52578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500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731309" y="52578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1000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179109" y="52578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5000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40447" y="5257800"/>
            <a:ext cx="81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10,000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791942" y="438467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200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791942" y="3775075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500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807817" y="32766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700</a:t>
            </a:r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810000" y="3048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5257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7620000" y="167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2286000" y="4648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 flipV="1">
            <a:off x="2743200" y="4038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31242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3962400" y="35052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5410200" y="4114800"/>
            <a:ext cx="2209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 flipV="1">
            <a:off x="3124200" y="3200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 flipV="1">
            <a:off x="3886200" y="25146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V="1">
            <a:off x="5334000" y="17526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4876800" y="251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 b="1" dirty="0"/>
              <a:t>Income elasticity </a:t>
            </a:r>
            <a:r>
              <a:rPr lang="en-US" sz="1800" i="1" dirty="0"/>
              <a:t>(e)</a:t>
            </a:r>
            <a:r>
              <a:rPr lang="en-US" sz="1800" b="1" dirty="0"/>
              <a:t> :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5105400" y="2895600"/>
            <a:ext cx="4191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% change in Q / % change in Y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varies widely by income level, and by type of use</a:t>
            </a:r>
          </a:p>
        </p:txBody>
      </p:sp>
      <p:sp>
        <p:nvSpPr>
          <p:cNvPr id="16418" name="Rectangle 3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Income Elasticity of Demand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521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219200" y="12192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19200" y="54102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705600" y="57150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1800"/>
              <a:t>Income ($/year)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61234" y="5410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88817" y="54102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500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1979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1000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885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1500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029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2000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0935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2500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0841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3000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074709" y="5410200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3500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78026" y="76200"/>
            <a:ext cx="12362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Qty.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Consumed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(kg/year)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70126" y="41148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10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70126" y="28956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20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70126" y="167640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30</a:t>
            </a:r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1219200" y="1473200"/>
            <a:ext cx="7162800" cy="3975100"/>
          </a:xfrm>
          <a:custGeom>
            <a:avLst/>
            <a:gdLst>
              <a:gd name="T0" fmla="*/ 0 w 4512"/>
              <a:gd name="T1" fmla="*/ 2147483647 h 2504"/>
              <a:gd name="T2" fmla="*/ 725804884 w 4512"/>
              <a:gd name="T3" fmla="*/ 2147483647 h 2504"/>
              <a:gd name="T4" fmla="*/ 1209674873 w 4512"/>
              <a:gd name="T5" fmla="*/ 2147483647 h 2504"/>
              <a:gd name="T6" fmla="*/ 1814512508 w 4512"/>
              <a:gd name="T7" fmla="*/ 2147483647 h 2504"/>
              <a:gd name="T8" fmla="*/ 2147483647 w 4512"/>
              <a:gd name="T9" fmla="*/ 2147483647 h 2504"/>
              <a:gd name="T10" fmla="*/ 2147483647 w 4512"/>
              <a:gd name="T11" fmla="*/ 806449884 h 2504"/>
              <a:gd name="T12" fmla="*/ 2147483647 w 4512"/>
              <a:gd name="T13" fmla="*/ 80644993 h 2504"/>
              <a:gd name="T14" fmla="*/ 2147483647 w 4512"/>
              <a:gd name="T15" fmla="*/ 322579973 h 25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12"/>
              <a:gd name="T25" fmla="*/ 0 h 2504"/>
              <a:gd name="T26" fmla="*/ 4512 w 4512"/>
              <a:gd name="T27" fmla="*/ 2504 h 25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12" h="2504">
                <a:moveTo>
                  <a:pt x="0" y="2480"/>
                </a:moveTo>
                <a:cubicBezTo>
                  <a:pt x="104" y="2488"/>
                  <a:pt x="208" y="2496"/>
                  <a:pt x="288" y="2480"/>
                </a:cubicBezTo>
                <a:cubicBezTo>
                  <a:pt x="368" y="2464"/>
                  <a:pt x="408" y="2504"/>
                  <a:pt x="480" y="2384"/>
                </a:cubicBezTo>
                <a:cubicBezTo>
                  <a:pt x="552" y="2264"/>
                  <a:pt x="584" y="1992"/>
                  <a:pt x="720" y="1760"/>
                </a:cubicBezTo>
                <a:cubicBezTo>
                  <a:pt x="856" y="1528"/>
                  <a:pt x="1024" y="1232"/>
                  <a:pt x="1296" y="992"/>
                </a:cubicBezTo>
                <a:cubicBezTo>
                  <a:pt x="1568" y="752"/>
                  <a:pt x="2016" y="480"/>
                  <a:pt x="2352" y="320"/>
                </a:cubicBezTo>
                <a:cubicBezTo>
                  <a:pt x="2688" y="160"/>
                  <a:pt x="2952" y="64"/>
                  <a:pt x="3312" y="32"/>
                </a:cubicBezTo>
                <a:cubicBezTo>
                  <a:pt x="3672" y="0"/>
                  <a:pt x="4092" y="64"/>
                  <a:pt x="4512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524000" y="152400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2"/>
                </a:solidFill>
              </a:rPr>
              <a:t>Elasticity along the Engel Curve</a:t>
            </a:r>
          </a:p>
        </p:txBody>
      </p:sp>
      <p:sp>
        <p:nvSpPr>
          <p:cNvPr id="94227" name="AutoShape 19"/>
          <p:cNvSpPr>
            <a:spLocks/>
          </p:cNvSpPr>
          <p:nvPr/>
        </p:nvSpPr>
        <p:spPr bwMode="auto">
          <a:xfrm rot="-5466650">
            <a:off x="1447800" y="56388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28" name="AutoShape 20"/>
          <p:cNvSpPr>
            <a:spLocks/>
          </p:cNvSpPr>
          <p:nvPr/>
        </p:nvSpPr>
        <p:spPr bwMode="auto">
          <a:xfrm rot="12756513" flipH="1">
            <a:off x="1676400" y="3657600"/>
            <a:ext cx="304800" cy="1463675"/>
          </a:xfrm>
          <a:prstGeom prst="leftBrace">
            <a:avLst>
              <a:gd name="adj1" fmla="val 400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1279837" y="6043613"/>
            <a:ext cx="7232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no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effect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 rot="-3491027">
            <a:off x="856456" y="3481116"/>
            <a:ext cx="170656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elastic or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 “luxury”</a:t>
            </a:r>
          </a:p>
        </p:txBody>
      </p:sp>
      <p:sp>
        <p:nvSpPr>
          <p:cNvPr id="94232" name="AutoShape 24"/>
          <p:cNvSpPr>
            <a:spLocks/>
          </p:cNvSpPr>
          <p:nvPr/>
        </p:nvSpPr>
        <p:spPr bwMode="auto">
          <a:xfrm rot="14320519" flipH="1">
            <a:off x="4008438" y="138113"/>
            <a:ext cx="304800" cy="4191000"/>
          </a:xfrm>
          <a:prstGeom prst="leftBrace">
            <a:avLst>
              <a:gd name="adj1" fmla="val 1145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 rot="-1772366">
            <a:off x="3051624" y="1711521"/>
            <a:ext cx="227081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inelastic or “normal”</a:t>
            </a:r>
          </a:p>
        </p:txBody>
      </p:sp>
      <p:sp>
        <p:nvSpPr>
          <p:cNvPr id="94234" name="AutoShape 26"/>
          <p:cNvSpPr>
            <a:spLocks/>
          </p:cNvSpPr>
          <p:nvPr/>
        </p:nvSpPr>
        <p:spPr bwMode="auto">
          <a:xfrm rot="-5130212">
            <a:off x="7428707" y="953293"/>
            <a:ext cx="381000" cy="1827213"/>
          </a:xfrm>
          <a:prstGeom prst="leftBrace">
            <a:avLst>
              <a:gd name="adj1" fmla="val 39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 rot="291594">
            <a:off x="7229689" y="2051572"/>
            <a:ext cx="133466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negative or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“inferior”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3048000" y="3276600"/>
            <a:ext cx="57912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Income </a:t>
            </a:r>
            <a:r>
              <a:rPr lang="en-US" sz="1800" i="1"/>
              <a:t>elasticity</a:t>
            </a:r>
            <a:r>
              <a:rPr lang="en-US" sz="1800"/>
              <a:t> </a:t>
            </a:r>
            <a:r>
              <a:rPr lang="en-US" sz="1800" i="1"/>
              <a:t>(e=</a:t>
            </a:r>
            <a:r>
              <a:rPr lang="en-US" sz="1800" i="1">
                <a:cs typeface="Times New Roman" pitchFamily="18" charset="0"/>
              </a:rPr>
              <a:t>%</a:t>
            </a:r>
            <a:r>
              <a:rPr lang="el-GR" sz="1800" i="1">
                <a:cs typeface="Times New Roman" pitchFamily="18" charset="0"/>
              </a:rPr>
              <a:t>Δ</a:t>
            </a:r>
            <a:r>
              <a:rPr lang="en-US" sz="1800" i="1">
                <a:cs typeface="Times New Roman" pitchFamily="18" charset="0"/>
              </a:rPr>
              <a:t>Q/ </a:t>
            </a:r>
            <a:r>
              <a:rPr lang="en-US" sz="1800" i="1"/>
              <a:t>%</a:t>
            </a:r>
            <a:r>
              <a:rPr lang="el-GR" sz="1800" i="1"/>
              <a:t>Δ</a:t>
            </a:r>
            <a:r>
              <a:rPr lang="en-US" sz="1800" i="1"/>
              <a:t>Y)</a:t>
            </a:r>
            <a:r>
              <a:rPr lang="en-US" sz="1800"/>
              <a:t> is closely linked to income </a:t>
            </a:r>
            <a:r>
              <a:rPr lang="en-US" sz="1800" i="1"/>
              <a:t>level</a:t>
            </a:r>
            <a:r>
              <a:rPr lang="en-US" sz="1800"/>
              <a:t> 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income-elastic (“luxury”) goods:          </a:t>
            </a:r>
            <a:r>
              <a:rPr lang="en-US" sz="1800" i="1"/>
              <a:t>e &gt; </a:t>
            </a:r>
            <a:r>
              <a:rPr lang="en-US" sz="1800"/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income-inelastic (“normal”) goods:  0 &lt; </a:t>
            </a:r>
            <a:r>
              <a:rPr lang="en-US" sz="1800" i="1"/>
              <a:t>e &lt; </a:t>
            </a:r>
            <a:r>
              <a:rPr lang="en-US" sz="1800"/>
              <a:t>1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negative-elasticity (“inferior”) goods:  </a:t>
            </a:r>
            <a:r>
              <a:rPr lang="en-US" sz="1800" i="1"/>
              <a:t>e &lt; </a:t>
            </a:r>
            <a:r>
              <a:rPr lang="en-US" sz="1800"/>
              <a:t>0</a:t>
            </a:r>
          </a:p>
        </p:txBody>
      </p:sp>
      <p:sp>
        <p:nvSpPr>
          <p:cNvPr id="94238" name="AutoShape 30"/>
          <p:cNvSpPr>
            <a:spLocks/>
          </p:cNvSpPr>
          <p:nvPr/>
        </p:nvSpPr>
        <p:spPr bwMode="auto">
          <a:xfrm rot="-6771490">
            <a:off x="5587207" y="1350168"/>
            <a:ext cx="381000" cy="1522413"/>
          </a:xfrm>
          <a:prstGeom prst="leftBrace">
            <a:avLst>
              <a:gd name="adj1" fmla="val 3329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 rot="-1418237">
            <a:off x="5318512" y="2244921"/>
            <a:ext cx="136447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“necessary”</a:t>
            </a:r>
          </a:p>
        </p:txBody>
      </p:sp>
    </p:spTree>
    <p:extLst>
      <p:ext uri="{BB962C8B-B14F-4D97-AF65-F5344CB8AC3E}">
        <p14:creationId xmlns:p14="http://schemas.microsoft.com/office/powerpoint/2010/main" val="42165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animBg="1"/>
      <p:bldP spid="94228" grpId="0" animBg="1"/>
      <p:bldP spid="94230" grpId="0"/>
      <p:bldP spid="94231" grpId="0"/>
      <p:bldP spid="94232" grpId="0" animBg="1"/>
      <p:bldP spid="94233" grpId="0"/>
      <p:bldP spid="94234" grpId="0" animBg="1"/>
      <p:bldP spid="94235" grpId="0"/>
      <p:bldP spid="94237" grpId="0"/>
      <p:bldP spid="94238" grpId="0" animBg="1"/>
      <p:bldP spid="942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131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0" y="1524000"/>
            <a:ext cx="9144000" cy="3409950"/>
          </a:xfrm>
          <a:solidFill>
            <a:schemeClr val="accent6"/>
          </a:solidFill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Average income and price elasticities of demand in Indonesia (estimated in the 1970s)</a:t>
            </a:r>
          </a:p>
        </p:txBody>
      </p:sp>
      <p:sp>
        <p:nvSpPr>
          <p:cNvPr id="82948" name="AutoShape 4"/>
          <p:cNvSpPr>
            <a:spLocks/>
          </p:cNvSpPr>
          <p:nvPr/>
        </p:nvSpPr>
        <p:spPr bwMode="auto">
          <a:xfrm rot="10937886" flipH="1">
            <a:off x="4267200" y="2057400"/>
            <a:ext cx="381000" cy="682625"/>
          </a:xfrm>
          <a:prstGeom prst="leftBrace">
            <a:avLst>
              <a:gd name="adj1" fmla="val 14931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 rot="-2766752">
            <a:off x="3116263" y="2141537"/>
            <a:ext cx="14668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“inelastic”</a:t>
            </a:r>
          </a:p>
        </p:txBody>
      </p:sp>
      <p:sp>
        <p:nvSpPr>
          <p:cNvPr id="82950" name="AutoShape 6"/>
          <p:cNvSpPr>
            <a:spLocks/>
          </p:cNvSpPr>
          <p:nvPr/>
        </p:nvSpPr>
        <p:spPr bwMode="auto">
          <a:xfrm rot="10828770" flipH="1">
            <a:off x="4191000" y="2819400"/>
            <a:ext cx="381000" cy="1905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 rot="-2766752">
            <a:off x="3158331" y="3471069"/>
            <a:ext cx="12303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“elastic”</a:t>
            </a:r>
          </a:p>
        </p:txBody>
      </p:sp>
      <p:sp>
        <p:nvSpPr>
          <p:cNvPr id="82952" name="AutoShape 8"/>
          <p:cNvSpPr>
            <a:spLocks/>
          </p:cNvSpPr>
          <p:nvPr/>
        </p:nvSpPr>
        <p:spPr bwMode="auto">
          <a:xfrm rot="10937886" flipH="1">
            <a:off x="7072313" y="2133600"/>
            <a:ext cx="457200" cy="13716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 rot="-2766752">
            <a:off x="5935663" y="2217737"/>
            <a:ext cx="14668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“inelastic”</a:t>
            </a:r>
          </a:p>
        </p:txBody>
      </p:sp>
      <p:sp>
        <p:nvSpPr>
          <p:cNvPr id="82954" name="AutoShape 10"/>
          <p:cNvSpPr>
            <a:spLocks/>
          </p:cNvSpPr>
          <p:nvPr/>
        </p:nvSpPr>
        <p:spPr bwMode="auto">
          <a:xfrm rot="10937886" flipH="1">
            <a:off x="7099300" y="3581400"/>
            <a:ext cx="381000" cy="1219200"/>
          </a:xfrm>
          <a:prstGeom prst="leftBrace">
            <a:avLst>
              <a:gd name="adj1" fmla="val 2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 rot="-2766752">
            <a:off x="6234906" y="3944144"/>
            <a:ext cx="12303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>
                <a:solidFill>
                  <a:srgbClr val="0000FF"/>
                </a:solidFill>
              </a:rPr>
              <a:t>“elastic”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8600" y="5105400"/>
            <a:ext cx="9144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Reminder: elasticity is </a:t>
            </a:r>
            <a:r>
              <a:rPr lang="en-US" sz="2400" i="1" dirty="0">
                <a:cs typeface="Times New Roman" pitchFamily="18" charset="0"/>
              </a:rPr>
              <a:t>%</a:t>
            </a:r>
            <a:r>
              <a:rPr lang="el-GR" sz="2400" i="1" dirty="0">
                <a:cs typeface="Times New Roman" pitchFamily="18" charset="0"/>
              </a:rPr>
              <a:t>Δ</a:t>
            </a:r>
            <a:r>
              <a:rPr lang="en-US" sz="2400" i="1" dirty="0">
                <a:cs typeface="Times New Roman" pitchFamily="18" charset="0"/>
              </a:rPr>
              <a:t>Q/</a:t>
            </a:r>
            <a:r>
              <a:rPr lang="en-US" sz="2400" i="1" dirty="0"/>
              <a:t>%</a:t>
            </a:r>
            <a:r>
              <a:rPr lang="el-GR" sz="2400" i="1" dirty="0"/>
              <a:t>Δ</a:t>
            </a:r>
            <a:r>
              <a:rPr lang="en-US" sz="2400" i="1" dirty="0"/>
              <a:t>Y </a:t>
            </a:r>
            <a:r>
              <a:rPr lang="en-US" sz="2400" dirty="0"/>
              <a:t>(income) or</a:t>
            </a:r>
            <a:r>
              <a:rPr lang="en-US" sz="2400" i="1" dirty="0"/>
              <a:t> %</a:t>
            </a:r>
            <a:r>
              <a:rPr lang="el-GR" sz="2400" i="1" dirty="0"/>
              <a:t>Δ</a:t>
            </a:r>
            <a:r>
              <a:rPr lang="en-US" sz="2400" i="1" dirty="0"/>
              <a:t>Q/%</a:t>
            </a:r>
            <a:r>
              <a:rPr lang="el-GR" sz="2400" i="1" dirty="0"/>
              <a:t>Δ</a:t>
            </a:r>
            <a:r>
              <a:rPr lang="en-US" sz="2400" i="1" dirty="0"/>
              <a:t>P </a:t>
            </a:r>
            <a:r>
              <a:rPr lang="en-US" sz="2400" dirty="0"/>
              <a:t>(price</a:t>
            </a:r>
            <a:r>
              <a:rPr lang="en-US" sz="2400" dirty="0" smtClean="0"/>
              <a:t>).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Elastic means responsive to changes (in income or price)</a:t>
            </a:r>
            <a:br>
              <a:rPr lang="en-US" sz="2400" dirty="0" smtClean="0"/>
            </a:br>
            <a:r>
              <a:rPr lang="en-US" sz="2400" dirty="0" smtClean="0"/>
              <a:t>Inelastic means not very responsive to changes.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04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9" grpId="0"/>
      <p:bldP spid="82950" grpId="0" animBg="1"/>
      <p:bldP spid="82951" grpId="0"/>
      <p:bldP spid="82952" grpId="0" animBg="1"/>
      <p:bldP spid="82953" grpId="0"/>
      <p:bldP spid="82954" grpId="0" animBg="1"/>
      <p:bldP spid="829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14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533400" y="533400"/>
            <a:ext cx="8382000" cy="2979738"/>
          </a:xfrm>
          <a:noFill/>
        </p:spPr>
      </p:pic>
      <p:pic>
        <p:nvPicPr>
          <p:cNvPr id="83971" name="Picture 3" descr="slide15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2365" y="4296655"/>
            <a:ext cx="7696200" cy="2362200"/>
          </a:xfr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33400" y="3810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Effect of income growth among the poorest 30% in Brazil, 1974-75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57200" y="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Income elasticities by income group, rural Brazil, 1974-75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790700" y="2308955"/>
            <a:ext cx="1828800" cy="4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</a:rPr>
              <a:t>(“luxuries”          for the poor)</a:t>
            </a:r>
          </a:p>
        </p:txBody>
      </p:sp>
      <p:sp>
        <p:nvSpPr>
          <p:cNvPr id="83975" name="AutoShape 7"/>
          <p:cNvSpPr>
            <a:spLocks/>
          </p:cNvSpPr>
          <p:nvPr/>
        </p:nvSpPr>
        <p:spPr bwMode="auto">
          <a:xfrm rot="10937886" flipH="1">
            <a:off x="3429000" y="2133600"/>
            <a:ext cx="381000" cy="682625"/>
          </a:xfrm>
          <a:prstGeom prst="leftBrace">
            <a:avLst>
              <a:gd name="adj1" fmla="val 14931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3352800" y="1752600"/>
            <a:ext cx="5562600" cy="3810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668076" y="1775012"/>
            <a:ext cx="2057400" cy="44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00FF"/>
                </a:solidFill>
              </a:rPr>
              <a:t>(“inferior” for everyone)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781800" y="5105400"/>
            <a:ext cx="1219200" cy="876300"/>
          </a:xfrm>
          <a:prstGeom prst="ellipse">
            <a:avLst/>
          </a:prstGeom>
          <a:noFill/>
          <a:ln w="952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4" grpId="0"/>
      <p:bldP spid="83975" grpId="0" animBg="1"/>
      <p:bldP spid="83976" grpId="0" animBg="1"/>
      <p:bldP spid="83977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1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066800"/>
            <a:ext cx="8229600" cy="5011738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Calorie intake by nutrient group and income level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 rot="-5400000">
            <a:off x="-3825080" y="2558535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latin typeface="Arial Narrow" pitchFamily="34" charset="0"/>
              </a:rPr>
              <a:t>income level in 1962 (log scale)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61722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sz="1800">
                <a:latin typeface="Arial Narrow" pitchFamily="34" charset="0"/>
              </a:rPr>
              <a:t>calories from each nutrient group (percent of total)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124200" y="3962400"/>
            <a:ext cx="4343400" cy="6796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0000FF"/>
                </a:solidFill>
              </a:rPr>
              <a:t>The poorest eat mainly carbohydrates; income growth permits an increase in fats and proteins</a:t>
            </a:r>
          </a:p>
        </p:txBody>
      </p:sp>
    </p:spTree>
    <p:extLst>
      <p:ext uri="{BB962C8B-B14F-4D97-AF65-F5344CB8AC3E}">
        <p14:creationId xmlns:p14="http://schemas.microsoft.com/office/powerpoint/2010/main" val="40127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Lack of food is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world’s greatest health threat!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1000" y="1331913"/>
            <a:ext cx="8534400" cy="5526087"/>
            <a:chOff x="240" y="839"/>
            <a:chExt cx="5376" cy="34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0" y="839"/>
              <a:ext cx="5376" cy="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71" y="868"/>
              <a:ext cx="5313" cy="3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130" y="1299"/>
              <a:ext cx="3314" cy="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601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078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548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4026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497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974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444" y="1299"/>
              <a:ext cx="1" cy="255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130" y="1299"/>
              <a:ext cx="3314" cy="256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130" y="1339"/>
              <a:ext cx="3007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130" y="1534"/>
              <a:ext cx="1821" cy="11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130" y="1735"/>
              <a:ext cx="1312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130" y="1930"/>
              <a:ext cx="1168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130" y="2125"/>
              <a:ext cx="1079" cy="116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130" y="2326"/>
              <a:ext cx="835" cy="1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2130" y="2521"/>
              <a:ext cx="829" cy="1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130" y="2716"/>
              <a:ext cx="772" cy="11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130" y="2912"/>
              <a:ext cx="628" cy="11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130" y="3113"/>
              <a:ext cx="615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130" y="3308"/>
              <a:ext cx="615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30" y="3503"/>
              <a:ext cx="558" cy="115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130" y="3704"/>
              <a:ext cx="546" cy="109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130" y="3859"/>
              <a:ext cx="331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2130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2601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078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548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4026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4497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4974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5444" y="3859"/>
              <a:ext cx="0" cy="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2130" y="1299"/>
              <a:ext cx="0" cy="25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2080" y="1299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>
              <a:off x="2080" y="1494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0"/>
            <p:cNvSpPr>
              <a:spLocks noChangeShapeType="1"/>
            </p:cNvSpPr>
            <p:nvPr/>
          </p:nvSpPr>
          <p:spPr bwMode="auto">
            <a:xfrm>
              <a:off x="2080" y="1695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2080" y="1890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080" y="2085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080" y="2287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2080" y="2482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2080" y="2677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2080" y="2872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2080" y="3073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2080" y="3268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2080" y="3463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2080" y="3664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2080" y="3859"/>
              <a:ext cx="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52"/>
            <p:cNvSpPr>
              <a:spLocks noChangeArrowheads="1"/>
            </p:cNvSpPr>
            <p:nvPr/>
          </p:nvSpPr>
          <p:spPr bwMode="auto">
            <a:xfrm>
              <a:off x="2092" y="3974"/>
              <a:ext cx="13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2525" y="3974"/>
              <a:ext cx="2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4"/>
            <p:cNvSpPr>
              <a:spLocks noChangeArrowheads="1"/>
            </p:cNvSpPr>
            <p:nvPr/>
          </p:nvSpPr>
          <p:spPr bwMode="auto">
            <a:xfrm>
              <a:off x="3002" y="3974"/>
              <a:ext cx="2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3473" y="3974"/>
              <a:ext cx="2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6"/>
            <p:cNvSpPr>
              <a:spLocks noChangeArrowheads="1"/>
            </p:cNvSpPr>
            <p:nvPr/>
          </p:nvSpPr>
          <p:spPr bwMode="auto">
            <a:xfrm>
              <a:off x="3951" y="3974"/>
              <a:ext cx="20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4384" y="3974"/>
              <a:ext cx="27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4861" y="3974"/>
              <a:ext cx="27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5332" y="3974"/>
              <a:ext cx="27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332" y="1317"/>
              <a:ext cx="74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Underweight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1408" y="1512"/>
              <a:ext cx="67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Unsafe sex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195" y="1713"/>
              <a:ext cx="88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Blood pressure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3"/>
            <p:cNvSpPr>
              <a:spLocks noChangeArrowheads="1"/>
            </p:cNvSpPr>
            <p:nvPr/>
          </p:nvSpPr>
          <p:spPr bwMode="auto">
            <a:xfrm>
              <a:off x="1031" y="1908"/>
              <a:ext cx="105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Water &amp;  sanitation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4"/>
            <p:cNvSpPr>
              <a:spLocks noChangeArrowheads="1"/>
            </p:cNvSpPr>
            <p:nvPr/>
          </p:nvSpPr>
          <p:spPr bwMode="auto">
            <a:xfrm>
              <a:off x="1584" y="2103"/>
              <a:ext cx="50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Tobacco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4" name="Rectangle 65"/>
            <p:cNvSpPr>
              <a:spLocks noChangeArrowheads="1"/>
            </p:cNvSpPr>
            <p:nvPr/>
          </p:nvSpPr>
          <p:spPr bwMode="auto">
            <a:xfrm>
              <a:off x="742" y="2304"/>
              <a:ext cx="132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Indoor smoke from fuels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5" name="Rectangle 66"/>
            <p:cNvSpPr>
              <a:spLocks noChangeArrowheads="1"/>
            </p:cNvSpPr>
            <p:nvPr/>
          </p:nvSpPr>
          <p:spPr bwMode="auto">
            <a:xfrm>
              <a:off x="1408" y="2499"/>
              <a:ext cx="68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Cholesterol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69" name="Rectangle 67"/>
            <p:cNvSpPr>
              <a:spLocks noChangeArrowheads="1"/>
            </p:cNvSpPr>
            <p:nvPr/>
          </p:nvSpPr>
          <p:spPr bwMode="auto">
            <a:xfrm>
              <a:off x="1627" y="2694"/>
              <a:ext cx="472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Alcohol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0" name="Rectangle 68"/>
            <p:cNvSpPr>
              <a:spLocks noChangeArrowheads="1"/>
            </p:cNvSpPr>
            <p:nvPr/>
          </p:nvSpPr>
          <p:spPr bwMode="auto">
            <a:xfrm>
              <a:off x="1220" y="2895"/>
              <a:ext cx="86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Zinc deficiency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1" name="Rectangle 69"/>
            <p:cNvSpPr>
              <a:spLocks noChangeArrowheads="1"/>
            </p:cNvSpPr>
            <p:nvPr/>
          </p:nvSpPr>
          <p:spPr bwMode="auto">
            <a:xfrm>
              <a:off x="937" y="3090"/>
              <a:ext cx="114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Vitamin A deficiency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2" name="Rectangle 70"/>
            <p:cNvSpPr>
              <a:spLocks noChangeArrowheads="1"/>
            </p:cNvSpPr>
            <p:nvPr/>
          </p:nvSpPr>
          <p:spPr bwMode="auto">
            <a:xfrm>
              <a:off x="1245" y="3285"/>
              <a:ext cx="84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Iron deficiency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3" name="Rectangle 71"/>
            <p:cNvSpPr>
              <a:spLocks noChangeArrowheads="1"/>
            </p:cNvSpPr>
            <p:nvPr/>
          </p:nvSpPr>
          <p:spPr bwMode="auto">
            <a:xfrm>
              <a:off x="403" y="3486"/>
              <a:ext cx="165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Low fruit and vegetable intake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4" name="Rectangle 72"/>
            <p:cNvSpPr>
              <a:spLocks noChangeArrowheads="1"/>
            </p:cNvSpPr>
            <p:nvPr/>
          </p:nvSpPr>
          <p:spPr bwMode="auto">
            <a:xfrm>
              <a:off x="1439" y="3681"/>
              <a:ext cx="649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Overweight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5" name="Rectangle 73"/>
            <p:cNvSpPr>
              <a:spLocks noChangeArrowheads="1"/>
            </p:cNvSpPr>
            <p:nvPr/>
          </p:nvSpPr>
          <p:spPr bwMode="auto">
            <a:xfrm>
              <a:off x="3637" y="3171"/>
              <a:ext cx="11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Annual loss of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6" name="Rectangle 74"/>
            <p:cNvSpPr>
              <a:spLocks noChangeArrowheads="1"/>
            </p:cNvSpPr>
            <p:nvPr/>
          </p:nvSpPr>
          <p:spPr bwMode="auto">
            <a:xfrm>
              <a:off x="3147" y="3366"/>
              <a:ext cx="199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Disability-Adjusted Life-</a:t>
              </a:r>
              <a:r>
                <a:rPr lang="en-US" altLang="en-US" sz="1900" b="0" dirty="0" smtClean="0">
                  <a:solidFill>
                    <a:srgbClr val="000000"/>
                  </a:solidFill>
                </a:rPr>
                <a:t>Y</a:t>
              </a: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ears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7" name="Rectangle 75"/>
            <p:cNvSpPr>
              <a:spLocks noChangeArrowheads="1"/>
            </p:cNvSpPr>
            <p:nvPr/>
          </p:nvSpPr>
          <p:spPr bwMode="auto">
            <a:xfrm>
              <a:off x="3473" y="3561"/>
              <a:ext cx="143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(millions of DALYs)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8" name="Rectangle 76"/>
            <p:cNvSpPr>
              <a:spLocks noChangeArrowheads="1"/>
            </p:cNvSpPr>
            <p:nvPr/>
          </p:nvSpPr>
          <p:spPr bwMode="auto">
            <a:xfrm>
              <a:off x="302" y="966"/>
              <a:ext cx="439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Worldwide disease burden from major risk factors, 2000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79" name="Rectangle 77"/>
            <p:cNvSpPr>
              <a:spLocks noChangeArrowheads="1"/>
            </p:cNvSpPr>
            <p:nvPr/>
          </p:nvSpPr>
          <p:spPr bwMode="auto">
            <a:xfrm>
              <a:off x="535" y="4089"/>
              <a:ext cx="126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Source:  WHO (2002),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0" name="Rectangle 78"/>
            <p:cNvSpPr>
              <a:spLocks noChangeArrowheads="1"/>
            </p:cNvSpPr>
            <p:nvPr/>
          </p:nvSpPr>
          <p:spPr bwMode="auto">
            <a:xfrm>
              <a:off x="1816" y="4089"/>
              <a:ext cx="15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World Health Report 2002,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81" name="Rectangle 79"/>
            <p:cNvSpPr>
              <a:spLocks noChangeArrowheads="1"/>
            </p:cNvSpPr>
            <p:nvPr/>
          </p:nvSpPr>
          <p:spPr bwMode="auto">
            <a:xfrm>
              <a:off x="3360" y="4089"/>
              <a:ext cx="174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available online at www.who.int.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D8D7EC0-D335-4701-9430-32EAFCAADC0A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6147" name="Picture 17" descr="PrestonCurve-Deaton2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8000" contrast="24000"/>
          </a:blip>
          <a:srcRect b="4733"/>
          <a:stretch>
            <a:fillRect/>
          </a:stretch>
        </p:blipFill>
        <p:spPr>
          <a:xfrm>
            <a:off x="609600" y="685800"/>
            <a:ext cx="8153400" cy="5943600"/>
          </a:xfrm>
          <a:noFill/>
        </p:spPr>
      </p:pic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457200" y="5867400"/>
            <a:ext cx="83058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9" name="Rectangle 21"/>
          <p:cNvSpPr>
            <a:spLocks noGrp="1" noChangeArrowheads="1"/>
          </p:cNvSpPr>
          <p:nvPr>
            <p:ph type="title"/>
          </p:nvPr>
        </p:nvSpPr>
        <p:spPr>
          <a:xfrm>
            <a:off x="608013" y="5943600"/>
            <a:ext cx="8164512" cy="685800"/>
          </a:xfrm>
          <a:solidFill>
            <a:schemeClr val="tx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Source: Angus Deaton, “Health, Inequality, and Economic Development.” </a:t>
            </a:r>
            <a:r>
              <a:rPr lang="en-US" sz="1800" i="1" smtClean="0">
                <a:solidFill>
                  <a:schemeClr val="bg1"/>
                </a:solidFill>
              </a:rPr>
              <a:t>Journal of Economic Literature, </a:t>
            </a:r>
            <a:r>
              <a:rPr lang="en-US" sz="1800" smtClean="0">
                <a:solidFill>
                  <a:schemeClr val="bg1"/>
                </a:solidFill>
              </a:rPr>
              <a:t>XLI(1), March 2003: 113–158. </a:t>
            </a:r>
            <a:br>
              <a:rPr lang="en-US" sz="1800" smtClean="0">
                <a:solidFill>
                  <a:schemeClr val="bg1"/>
                </a:solidFill>
              </a:rPr>
            </a:br>
            <a:r>
              <a:rPr lang="en-US" sz="1800" smtClean="0">
                <a:solidFill>
                  <a:schemeClr val="bg1"/>
                </a:solidFill>
              </a:rPr>
              <a:t>Note: Circle size is proportional to population.  </a:t>
            </a:r>
          </a:p>
        </p:txBody>
      </p:sp>
      <p:sp>
        <p:nvSpPr>
          <p:cNvPr id="6150" name="Rectangle 2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b="0" dirty="0" smtClean="0"/>
              <a:t>Now…how </a:t>
            </a:r>
            <a:r>
              <a:rPr lang="en-US" b="0" dirty="0"/>
              <a:t>does health change with income?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D7449ED-702D-417B-A0EE-9345B0AB406B}" type="slidenum">
              <a:rPr lang="en-US" smtClean="0"/>
              <a:pPr/>
              <a:t>21</a:t>
            </a:fld>
            <a:endParaRPr lang="en-US" smtClean="0"/>
          </a:p>
        </p:txBody>
      </p:sp>
      <p:graphicFrame>
        <p:nvGraphicFramePr>
          <p:cNvPr id="9728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-76200" y="609600"/>
          <a:ext cx="9372600" cy="56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4" imgW="5295748" imgH="3191027" progId="Excel.Sheet.8">
                  <p:embed/>
                </p:oleObj>
              </mc:Choice>
              <mc:Fallback>
                <p:oleObj name="Chart" r:id="rId4" imgW="5295748" imgH="319102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609600"/>
                        <a:ext cx="9372600" cy="564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152400" y="62484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2400" b="0">
                <a:solidFill>
                  <a:schemeClr val="tx1"/>
                </a:solidFill>
                <a:latin typeface="Arial Narrow" pitchFamily="34" charset="0"/>
              </a:rPr>
              <a:t>Source: Computed from UN Population Division, 2004 &lt;http://esa.un.org/unpp&gt;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9600" y="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b="0"/>
              <a:t>How does health change over time?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72803" grpId="0"/>
      <p:bldP spid="9728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6B59583-7F56-44FB-974D-14810B4FA8DA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7171" name="Picture 2" descr="WaalerCurves-Fogel1994 (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</a:blip>
          <a:srcRect t="1653" b="63004"/>
          <a:stretch>
            <a:fillRect/>
          </a:stretch>
        </p:blipFill>
        <p:spPr>
          <a:xfrm>
            <a:off x="76200" y="1219200"/>
            <a:ext cx="9067800" cy="4800600"/>
          </a:xfrm>
          <a:noFill/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b="0"/>
              <a:t>Health is closely related to weight</a:t>
            </a:r>
            <a:br>
              <a:rPr lang="en-US" b="0"/>
            </a:br>
            <a:r>
              <a:rPr lang="en-US" sz="3200" b="0"/>
              <a:t>The “Waaler Curve”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2400" y="6096000"/>
            <a:ext cx="8991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Reprinted from: Fogel, R.W. “Economic Growth, Population Theory, and Physiology.” </a:t>
            </a:r>
            <a:r>
              <a:rPr lang="en-US" sz="1800" i="1">
                <a:solidFill>
                  <a:schemeClr val="tx1"/>
                </a:solidFill>
              </a:rPr>
              <a:t>American Economic Review</a:t>
            </a:r>
            <a:r>
              <a:rPr lang="en-US" sz="1800">
                <a:solidFill>
                  <a:schemeClr val="tx1"/>
                </a:solidFill>
              </a:rPr>
              <a:t>, Vol. 84, No. 3. (Jun., 1994), pp. 369-395.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688BFA3-9742-469E-B522-0083409B0D1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The closest nutrition-mortality link is for infants</a:t>
            </a:r>
          </a:p>
        </p:txBody>
      </p:sp>
      <p:pic>
        <p:nvPicPr>
          <p:cNvPr id="9220" name="Picture 4" descr="PerinatalDeathRates-Fogel19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838200"/>
            <a:ext cx="7086600" cy="6019800"/>
          </a:xfrm>
          <a:noFill/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914400" y="6477000"/>
            <a:ext cx="70866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800" b="0" dirty="0">
                <a:solidFill>
                  <a:schemeClr val="bg2"/>
                </a:solidFill>
              </a:rPr>
              <a:t>Source: </a:t>
            </a:r>
            <a:r>
              <a:rPr lang="en-US" sz="1800" b="0" dirty="0" err="1">
                <a:solidFill>
                  <a:schemeClr val="bg2"/>
                </a:solidFill>
              </a:rPr>
              <a:t>Fogel</a:t>
            </a:r>
            <a:r>
              <a:rPr lang="en-US" sz="1800" b="0" dirty="0">
                <a:solidFill>
                  <a:schemeClr val="bg2"/>
                </a:solidFill>
              </a:rPr>
              <a:t> (1994), p. 382.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F688BFA3-9742-469E-B522-0083409B0D1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common metric:  Z-scores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Height-for-age   (chronic stunting)</a:t>
            </a:r>
          </a:p>
          <a:p>
            <a:r>
              <a:rPr lang="en-US" dirty="0" smtClean="0"/>
              <a:t>Weight-for-height (acute wasting)</a:t>
            </a:r>
          </a:p>
          <a:p>
            <a:r>
              <a:rPr lang="en-US" dirty="0" smtClean="0"/>
              <a:t>Weight-for-age  (body mass relative to age)</a:t>
            </a:r>
          </a:p>
          <a:p>
            <a:pPr lvl="1"/>
            <a:r>
              <a:rPr lang="en-US" dirty="0" smtClean="0"/>
              <a:t>Problematic because it depends on weight and height</a:t>
            </a:r>
          </a:p>
          <a:p>
            <a:pPr lvl="1"/>
            <a:r>
              <a:rPr lang="en-US" dirty="0" smtClean="0"/>
              <a:t>Same score could signal tall + thin or short + normal</a:t>
            </a:r>
          </a:p>
          <a:p>
            <a:r>
              <a:rPr lang="en-US" dirty="0" smtClean="0"/>
              <a:t>Value compared to WHO international reference age-sex population for well-nourished children</a:t>
            </a:r>
          </a:p>
          <a:p>
            <a:r>
              <a:rPr lang="en-US" dirty="0" smtClean="0"/>
              <a:t>Typical cut-off is &lt; - 2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A568C93-3BBC-4DFE-B42F-E53102552E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23" y="771053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4520386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Distribution of height-for-age (left panel) and weight-for-height (right panel)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for children under 5 in Nepal in 2006, by agroecological zone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(from left to right, means = -2.27, -2.02, -1.89, -1.11, -0.82,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-0.73)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Source: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Shively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Sununtnasuk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Brown (2015)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“Environmental Variability and Child Growth in Nepal.” </a:t>
            </a: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Place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35(1):37-51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305800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A134E9A1-BCDA-42D3-BA7B-C05420CD20D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200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Almost all shortfall in child growth occurs between 4 and 14 months of age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62000" y="6172200"/>
            <a:ext cx="7772400" cy="4831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Arial Narrow" pitchFamily="34" charset="0"/>
              </a:rPr>
              <a:t>Source:  </a:t>
            </a:r>
            <a:r>
              <a:rPr lang="en-US" sz="1800" b="0" dirty="0" err="1">
                <a:solidFill>
                  <a:schemeClr val="tx1"/>
                </a:solidFill>
                <a:latin typeface="Arial Narrow" pitchFamily="34" charset="0"/>
              </a:rPr>
              <a:t>Shrimpton</a:t>
            </a:r>
            <a:r>
              <a:rPr lang="en-US" sz="1800" b="0" dirty="0">
                <a:solidFill>
                  <a:schemeClr val="tx1"/>
                </a:solidFill>
                <a:latin typeface="Arial Narrow" pitchFamily="34" charset="0"/>
              </a:rPr>
              <a:t>, R. et al., 2001.  “Worldwide Timing of Growth Faltering: Implications for Nutritional Interventions”  Pediatrics 107:e75</a:t>
            </a:r>
            <a:r>
              <a:rPr lang="en-US" sz="1800" b="0" dirty="0" smtClean="0">
                <a:solidFill>
                  <a:schemeClr val="tx1"/>
                </a:solidFill>
                <a:latin typeface="Arial Narrow" pitchFamily="34" charset="0"/>
              </a:rPr>
              <a:t>.  </a:t>
            </a:r>
            <a:endParaRPr lang="en-US" sz="1800" b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14400" y="1447800"/>
            <a:ext cx="35052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sz="2000" b="0">
                <a:solidFill>
                  <a:schemeClr val="bg2"/>
                </a:solidFill>
                <a:latin typeface="Arial Narrow" pitchFamily="34" charset="0"/>
              </a:rPr>
              <a:t>Mean weight-for-age z scores,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sz="2000" b="0">
                <a:solidFill>
                  <a:schemeClr val="bg2"/>
                </a:solidFill>
                <a:latin typeface="Arial Narrow" pitchFamily="34" charset="0"/>
              </a:rPr>
              <a:t>relative to the NCHS reference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057400" y="3276600"/>
            <a:ext cx="342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Latin America and the Caribbean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2133600" y="4267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Asia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447800" y="50292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  <a:latin typeface="Arial Narrow" pitchFamily="34" charset="0"/>
              </a:rPr>
              <a:t>Africa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A568C93-3BBC-4DFE-B42F-E53102552E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143000"/>
            <a:ext cx="43641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0" y="1143001"/>
            <a:ext cx="436418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6641" y="4554141"/>
            <a:ext cx="83990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Plots of height-for-age for children under 5 in Nepal in 2006 against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cluster average NDVI for district in Aug-Oct of birth year (left panel)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and year prior to birth (right panel), Mountain zone only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Source: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Shively, Sununtnasuk and Brown (2015) “Environmental Variability and Child Growth in Nepal.” </a:t>
            </a:r>
            <a: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US" sz="14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Place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35(1):37-51.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0863"/>
            <a:ext cx="7494873" cy="491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Agriculture Matter?  Yes,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Nepal: comparison of district-level nutrition and agriculture outcomes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528173"/>
              </p:ext>
            </p:extLst>
          </p:nvPr>
        </p:nvGraphicFramePr>
        <p:xfrm>
          <a:off x="685800" y="1981200"/>
          <a:ext cx="77724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 &lt;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 &gt; average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yield &lt;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yield &gt;</a:t>
                      </a:r>
                      <a:r>
                        <a:rPr lang="en-US" sz="2400" baseline="0" dirty="0" smtClean="0"/>
                        <a:t>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A568C93-3BBC-4DFE-B42F-E53102552E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9693" y="5181600"/>
            <a:ext cx="417710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Table entries show # of districts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HAZ from 2006 DHS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yields from 2004 NLSS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8" idx="0"/>
          </p:cNvCxnSpPr>
          <p:nvPr/>
        </p:nvCxnSpPr>
        <p:spPr bwMode="auto">
          <a:xfrm flipH="1" flipV="1">
            <a:off x="4724400" y="3733800"/>
            <a:ext cx="1616372" cy="946656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315200" y="3200400"/>
            <a:ext cx="914400" cy="21336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18083" y="4680456"/>
            <a:ext cx="1845377" cy="29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Negative deviants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3751" y="5408996"/>
            <a:ext cx="1755609" cy="29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B050"/>
                </a:solidFill>
              </a:rPr>
              <a:t>Positive deviants</a:t>
            </a:r>
            <a:endParaRPr lang="en-US" sz="18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6908B33-520E-4E4D-883B-B51959B962F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chemeClr val="bg1"/>
                </a:solidFill>
                <a:latin typeface="Arial Narrow" pitchFamily="34" charset="0"/>
              </a:rPr>
              <a:t>Lack of food is still the world’s greatest health threat!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31913"/>
            <a:ext cx="8534400" cy="552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Nepal: comparison of district-level nutrition and agriculture outcomes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 &lt;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HAZ &gt; average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yield &lt;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22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</a:rPr>
                        <a:t>21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yield &gt;</a:t>
                      </a:r>
                      <a:r>
                        <a:rPr lang="en-US" sz="2400" baseline="0" dirty="0" smtClean="0"/>
                        <a:t> average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A568C93-3BBC-4DFE-B42F-E53102552E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9693" y="5181600"/>
            <a:ext cx="4177106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Table entries show # of districts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HAZ from 2006 DHS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yields from 2004 NLSS</a:t>
            </a:r>
            <a:endParaRPr lang="en-US" sz="2400" b="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18" idx="0"/>
          </p:cNvCxnSpPr>
          <p:nvPr/>
        </p:nvCxnSpPr>
        <p:spPr bwMode="auto">
          <a:xfrm flipH="1" flipV="1">
            <a:off x="4724400" y="3733800"/>
            <a:ext cx="1616372" cy="946656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7315200" y="3200400"/>
            <a:ext cx="914400" cy="21336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18083" y="4680456"/>
            <a:ext cx="1845377" cy="29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FF0000"/>
                </a:solidFill>
              </a:rPr>
              <a:t>Negative deviants</a:t>
            </a:r>
            <a:endParaRPr lang="en-US" sz="1800" b="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3751" y="5408996"/>
            <a:ext cx="1755609" cy="291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B050"/>
                </a:solidFill>
              </a:rPr>
              <a:t>Positive deviants</a:t>
            </a:r>
            <a:endParaRPr lang="en-US" sz="18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84668A-355D-4570-8387-55A01AABC8E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291" name="Rectangle 23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Nutrient deficiencies are major health risks</a:t>
            </a:r>
          </a:p>
        </p:txBody>
      </p:sp>
      <p:graphicFrame>
        <p:nvGraphicFramePr>
          <p:cNvPr id="988460" name="Group 3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917322"/>
              </p:ext>
            </p:extLst>
          </p:nvPr>
        </p:nvGraphicFramePr>
        <p:xfrm>
          <a:off x="609600" y="914400"/>
          <a:ext cx="7772400" cy="5943593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00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Worldwide disease burden attributable to major health risk factors, 2000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DALYs (M)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total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06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 burden attributable to undernutrition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Underweight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Iron deficiency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Zinc deficiency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Inadequate fruit and vegetable intake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Vitamin A deficiency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06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 burden attributable to risk-factor exposure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Unsafe sex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Smoking and oral tobacco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4.1%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Alcohol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06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 burden attributable to cardiovascular condition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Blood pressure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Cholesterol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Body mass index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Physical inactivity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10.8%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06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Disease burden attributable to environmental conditions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Unsafe water, sanitation, and hygiene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3.7%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Indoor smoke from solid fuels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44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84148"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Source:  WHO (2002), World Health Report 2002.  Online at www.who.int/whr. Data shown are from web annexes at www.who.int/whr/2002/material/en.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7391400" y="25908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391400" y="54102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6200000" flipH="1">
            <a:off x="7886700" y="2933700"/>
            <a:ext cx="914400" cy="533400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>
            <a:stCxn id="5" idx="6"/>
            <a:endCxn id="7" idx="6"/>
          </p:cNvCxnSpPr>
          <p:nvPr/>
        </p:nvCxnSpPr>
        <p:spPr bwMode="auto">
          <a:xfrm>
            <a:off x="8077200" y="2743200"/>
            <a:ext cx="1588" cy="2819400"/>
          </a:xfrm>
          <a:prstGeom prst="bentConnector3">
            <a:avLst>
              <a:gd name="adj1" fmla="val 14395466"/>
            </a:avLst>
          </a:prstGeom>
          <a:solidFill>
            <a:schemeClr val="tx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229600" y="2362200"/>
            <a:ext cx="4572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Som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e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rac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0B85CBE-3154-4E5D-A990-97E5C2C6FF7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Risk factors vary with income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01000" cy="5243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5418138" cy="490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76800" y="3484562"/>
            <a:ext cx="3352800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chemeClr val="bg2"/>
                </a:solidFill>
                <a:latin typeface="Georgia" pitchFamily="18" charset="0"/>
              </a:rPr>
              <a:t>Contribution to global burden of disease by risk factor and region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696200" y="8382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209800"/>
            <a:ext cx="1447800" cy="49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7429500" y="1562100"/>
            <a:ext cx="914400" cy="3810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V="1">
            <a:off x="6515100" y="1409700"/>
            <a:ext cx="914400" cy="5334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2362200" y="699854"/>
            <a:ext cx="5486400" cy="5334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6CD3298-BEEB-4B80-96FF-86FB62E456A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339" name="Rectangle 27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838200"/>
          </a:xfrm>
        </p:spPr>
        <p:txBody>
          <a:bodyPr/>
          <a:lstStyle/>
          <a:p>
            <a:pPr eaLnBrk="1" hangingPunct="1"/>
            <a:r>
              <a:rPr lang="en-US" smtClean="0"/>
              <a:t>The role of nutrition in disease is rarely clear</a:t>
            </a:r>
          </a:p>
        </p:txBody>
      </p:sp>
      <p:pic>
        <p:nvPicPr>
          <p:cNvPr id="14340" name="Picture 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341312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</p:pic>
      <p:graphicFrame>
        <p:nvGraphicFramePr>
          <p:cNvPr id="990500" name="Group 29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41228"/>
              </p:ext>
            </p:extLst>
          </p:nvPr>
        </p:nvGraphicFramePr>
        <p:xfrm>
          <a:off x="152400" y="5029200"/>
          <a:ext cx="8991600" cy="1277112"/>
        </p:xfrm>
        <a:graphic>
          <a:graphicData uri="http://schemas.openxmlformats.org/drawingml/2006/table">
            <a:tbl>
              <a:tblPr/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Notes:  Arrows are roughly proportional to attribution rates. Risk factors and diseases associated with under-nutrition are in italics.  The selected risk factors cause diseases in addition to those relationships illustrated, and additional risk factors are also important in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aetiology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of the diseases illustrated.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Data shown are totals for 69 countries defined by the WHO as having both high child mortality and high adult mortality. 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Source:  WHO (2002), World Health Report 2002,  Annex Table 14 (p. 232).  Available online at www.who.int/whr. 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3352800" y="19812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355366" y="225419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355366" y="2487966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323556" y="2720268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55366" y="29718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73122" y="3200400"/>
            <a:ext cx="685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73305CE-4D26-4BB0-BD89-139E7E8815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>
                <a:solidFill>
                  <a:schemeClr val="bg1"/>
                </a:solidFill>
                <a:latin typeface="Arial Narrow" pitchFamily="34" charset="0"/>
              </a:rPr>
              <a:t>Undernutrition is falling, except in Africa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4800" y="1371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rial" charset="0"/>
              </a:rPr>
              <a:t>Data and projections on childhood underweight, 1995-2015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35150"/>
            <a:ext cx="80010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4933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endParaRPr lang="en-US" sz="2400" b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828800" y="2743200"/>
            <a:ext cx="685800" cy="3048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2933700" y="2628900"/>
            <a:ext cx="1143000" cy="7620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419600" y="4572000"/>
            <a:ext cx="762000" cy="2286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5791200" y="2743200"/>
            <a:ext cx="685800" cy="6858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7086600" y="2971800"/>
            <a:ext cx="685800" cy="685800"/>
          </a:xfrm>
          <a:prstGeom prst="straightConnector1">
            <a:avLst/>
          </a:prstGeom>
          <a:solidFill>
            <a:schemeClr val="tx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Some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b="0" dirty="0" smtClean="0"/>
              <a:t>Nutrition is clearly a major driver of health and human capital…</a:t>
            </a:r>
          </a:p>
          <a:p>
            <a:r>
              <a:rPr lang="en-US" dirty="0" smtClean="0"/>
              <a:t>But the link between food availability and nutritional status is complicated, and depends on</a:t>
            </a:r>
          </a:p>
          <a:p>
            <a:pPr lvl="1"/>
            <a:r>
              <a:rPr lang="en-US" dirty="0" smtClean="0"/>
              <a:t>price and incomes, along with price and income elasticities</a:t>
            </a:r>
          </a:p>
          <a:p>
            <a:pPr lvl="1"/>
            <a:r>
              <a:rPr lang="en-US" dirty="0" smtClean="0"/>
              <a:t>inequality in access and entitlements</a:t>
            </a:r>
          </a:p>
          <a:p>
            <a:pPr lvl="1"/>
            <a:r>
              <a:rPr lang="en-US" dirty="0" smtClean="0"/>
              <a:t>disease pressure and public health</a:t>
            </a:r>
          </a:p>
          <a:p>
            <a:pPr lvl="1"/>
            <a:r>
              <a:rPr lang="en-US" dirty="0" smtClean="0"/>
              <a:t>market failures and policy 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A568C93-3BBC-4DFE-B42F-E53102552E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What’s behind consumers’ </a:t>
            </a:r>
            <a:br>
              <a:rPr lang="en-US" sz="4000" smtClean="0"/>
            </a:br>
            <a:r>
              <a:rPr lang="en-US" sz="4000" smtClean="0"/>
              <a:t>price and income response?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7597BC33-D357-4F28-9953-BE292AF7496C}" type="slidenum">
              <a:rPr lang="en-US" smtClean="0"/>
              <a:pPr/>
              <a:t>4</a:t>
            </a:fld>
            <a:endParaRPr lang="en-US" smtClean="0"/>
          </a:p>
        </p:txBody>
      </p:sp>
      <p:cxnSp>
        <p:nvCxnSpPr>
          <p:cNvPr id="4100" name="Straight Connector 5"/>
          <p:cNvCxnSpPr>
            <a:cxnSpLocks noChangeShapeType="1"/>
          </p:cNvCxnSpPr>
          <p:nvPr/>
        </p:nvCxnSpPr>
        <p:spPr bwMode="auto">
          <a:xfrm rot="5400000">
            <a:off x="-343693" y="3540919"/>
            <a:ext cx="2208212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" name="Straight Connector 8"/>
          <p:cNvCxnSpPr>
            <a:cxnSpLocks noChangeShapeType="1"/>
          </p:cNvCxnSpPr>
          <p:nvPr/>
        </p:nvCxnSpPr>
        <p:spPr bwMode="auto">
          <a:xfrm rot="10800000" flipV="1">
            <a:off x="762000" y="4648200"/>
            <a:ext cx="22113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0" y="1752600"/>
            <a:ext cx="1143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Price of food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1981200" y="4724400"/>
            <a:ext cx="2286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Quantity of food consumed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16200000" flipH="1">
            <a:off x="925461" y="2732138"/>
            <a:ext cx="1465006" cy="1029929"/>
          </a:xfrm>
          <a:prstGeom prst="line">
            <a:avLst/>
          </a:prstGeom>
          <a:solidFill>
            <a:schemeClr val="tx1"/>
          </a:solidFill>
          <a:ln w="9525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5" name="Oval 17"/>
          <p:cNvSpPr>
            <a:spLocks noChangeArrowheads="1"/>
          </p:cNvSpPr>
          <p:nvPr/>
        </p:nvSpPr>
        <p:spPr bwMode="auto">
          <a:xfrm>
            <a:off x="1295400" y="2751138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1828800" y="35052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10800000">
            <a:off x="762000" y="2819400"/>
            <a:ext cx="60483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3" name="Straight Connector 22"/>
          <p:cNvCxnSpPr>
            <a:stCxn id="19" idx="2"/>
          </p:cNvCxnSpPr>
          <p:nvPr/>
        </p:nvCxnSpPr>
        <p:spPr bwMode="auto">
          <a:xfrm rot="10800000">
            <a:off x="727075" y="3567113"/>
            <a:ext cx="1101725" cy="142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1311276" y="4095750"/>
            <a:ext cx="1128712" cy="14287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10" name="Straight Connector 27"/>
          <p:cNvCxnSpPr>
            <a:cxnSpLocks noChangeShapeType="1"/>
          </p:cNvCxnSpPr>
          <p:nvPr/>
        </p:nvCxnSpPr>
        <p:spPr bwMode="auto">
          <a:xfrm rot="5400000">
            <a:off x="446088" y="3746500"/>
            <a:ext cx="1782762" cy="206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4111" name="TextBox 29"/>
          <p:cNvSpPr txBox="1">
            <a:spLocks noChangeArrowheads="1"/>
          </p:cNvSpPr>
          <p:nvPr/>
        </p:nvSpPr>
        <p:spPr bwMode="auto">
          <a:xfrm>
            <a:off x="228600" y="26670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Narrow" pitchFamily="34" charset="0"/>
              </a:rPr>
              <a:t>P</a:t>
            </a:r>
            <a:r>
              <a:rPr lang="en-US" sz="2400" baseline="-25000">
                <a:latin typeface="Arial Narrow" pitchFamily="34" charset="0"/>
              </a:rPr>
              <a:t>1</a:t>
            </a:r>
          </a:p>
        </p:txBody>
      </p:sp>
      <p:sp>
        <p:nvSpPr>
          <p:cNvPr id="4112" name="TextBox 30"/>
          <p:cNvSpPr txBox="1">
            <a:spLocks noChangeArrowheads="1"/>
          </p:cNvSpPr>
          <p:nvPr/>
        </p:nvSpPr>
        <p:spPr bwMode="auto">
          <a:xfrm>
            <a:off x="228600" y="33528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P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4113" name="TextBox 31"/>
          <p:cNvSpPr txBox="1">
            <a:spLocks noChangeArrowheads="1"/>
          </p:cNvSpPr>
          <p:nvPr/>
        </p:nvSpPr>
        <p:spPr bwMode="auto">
          <a:xfrm>
            <a:off x="1066800" y="46482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 Narrow" pitchFamily="34" charset="0"/>
              </a:rPr>
              <a:t>Q</a:t>
            </a:r>
            <a:r>
              <a:rPr lang="en-US" sz="2400" baseline="-25000">
                <a:latin typeface="Arial Narrow" pitchFamily="34" charset="0"/>
              </a:rPr>
              <a:t>1</a:t>
            </a:r>
          </a:p>
        </p:txBody>
      </p:sp>
      <p:sp>
        <p:nvSpPr>
          <p:cNvPr id="4114" name="TextBox 32"/>
          <p:cNvSpPr txBox="1">
            <a:spLocks noChangeArrowheads="1"/>
          </p:cNvSpPr>
          <p:nvPr/>
        </p:nvSpPr>
        <p:spPr bwMode="auto">
          <a:xfrm>
            <a:off x="1524000" y="46482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Q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2</a:t>
            </a:r>
          </a:p>
        </p:txBody>
      </p:sp>
      <p:cxnSp>
        <p:nvCxnSpPr>
          <p:cNvPr id="4115" name="Straight Connector 33"/>
          <p:cNvCxnSpPr>
            <a:cxnSpLocks noChangeShapeType="1"/>
          </p:cNvCxnSpPr>
          <p:nvPr/>
        </p:nvCxnSpPr>
        <p:spPr bwMode="auto">
          <a:xfrm rot="5400000">
            <a:off x="4152107" y="3540919"/>
            <a:ext cx="2208212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16" name="Straight Connector 34"/>
          <p:cNvCxnSpPr>
            <a:cxnSpLocks noChangeShapeType="1"/>
          </p:cNvCxnSpPr>
          <p:nvPr/>
        </p:nvCxnSpPr>
        <p:spPr bwMode="auto">
          <a:xfrm rot="10800000" flipV="1">
            <a:off x="5257800" y="4648200"/>
            <a:ext cx="22113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17" name="TextBox 35"/>
          <p:cNvSpPr txBox="1">
            <a:spLocks noChangeArrowheads="1"/>
          </p:cNvSpPr>
          <p:nvPr/>
        </p:nvSpPr>
        <p:spPr bwMode="auto">
          <a:xfrm>
            <a:off x="6781800" y="4724400"/>
            <a:ext cx="2133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Consumers’ income</a:t>
            </a:r>
          </a:p>
        </p:txBody>
      </p:sp>
      <p:sp>
        <p:nvSpPr>
          <p:cNvPr id="4118" name="TextBox 36"/>
          <p:cNvSpPr txBox="1">
            <a:spLocks noChangeArrowheads="1"/>
          </p:cNvSpPr>
          <p:nvPr/>
        </p:nvSpPr>
        <p:spPr bwMode="auto">
          <a:xfrm>
            <a:off x="3429000" y="1524000"/>
            <a:ext cx="2286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Quantity of food consumed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400800" y="2895600"/>
            <a:ext cx="152400" cy="152400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20" name="Oval 39"/>
          <p:cNvSpPr>
            <a:spLocks noChangeArrowheads="1"/>
          </p:cNvSpPr>
          <p:nvPr/>
        </p:nvSpPr>
        <p:spPr bwMode="auto">
          <a:xfrm>
            <a:off x="5867400" y="3200400"/>
            <a:ext cx="152400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" name="Straight Connector 40"/>
          <p:cNvCxnSpPr/>
          <p:nvPr/>
        </p:nvCxnSpPr>
        <p:spPr bwMode="auto">
          <a:xfrm rot="10800000" flipV="1">
            <a:off x="5249863" y="2968625"/>
            <a:ext cx="1147762" cy="7938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22" name="Straight Connector 41"/>
          <p:cNvCxnSpPr>
            <a:cxnSpLocks noChangeShapeType="1"/>
          </p:cNvCxnSpPr>
          <p:nvPr/>
        </p:nvCxnSpPr>
        <p:spPr bwMode="auto">
          <a:xfrm rot="10800000" flipV="1">
            <a:off x="5289550" y="3281363"/>
            <a:ext cx="6302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123" name="Straight Connector 42"/>
          <p:cNvCxnSpPr>
            <a:cxnSpLocks noChangeShapeType="1"/>
          </p:cNvCxnSpPr>
          <p:nvPr/>
        </p:nvCxnSpPr>
        <p:spPr bwMode="auto">
          <a:xfrm rot="5400000">
            <a:off x="5253038" y="3962400"/>
            <a:ext cx="1390650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44" name="Straight Connector 43"/>
          <p:cNvCxnSpPr/>
          <p:nvPr/>
        </p:nvCxnSpPr>
        <p:spPr bwMode="auto">
          <a:xfrm rot="16200000" flipH="1">
            <a:off x="5619751" y="3787775"/>
            <a:ext cx="1719262" cy="20637"/>
          </a:xfrm>
          <a:prstGeom prst="line">
            <a:avLst/>
          </a:prstGeom>
          <a:solidFill>
            <a:schemeClr val="tx1"/>
          </a:solidFill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25" name="TextBox 44"/>
          <p:cNvSpPr txBox="1">
            <a:spLocks noChangeArrowheads="1"/>
          </p:cNvSpPr>
          <p:nvPr/>
        </p:nvSpPr>
        <p:spPr bwMode="auto">
          <a:xfrm>
            <a:off x="4724400" y="26670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Q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4126" name="TextBox 45"/>
          <p:cNvSpPr txBox="1">
            <a:spLocks noChangeArrowheads="1"/>
          </p:cNvSpPr>
          <p:nvPr/>
        </p:nvSpPr>
        <p:spPr bwMode="auto">
          <a:xfrm>
            <a:off x="4724400" y="31242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8F8F8"/>
                </a:solidFill>
                <a:latin typeface="Arial Narrow" pitchFamily="34" charset="0"/>
              </a:rPr>
              <a:t>Q</a:t>
            </a:r>
            <a:r>
              <a:rPr lang="en-US" sz="2400" baseline="-25000">
                <a:solidFill>
                  <a:srgbClr val="F8F8F8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127" name="TextBox 46"/>
          <p:cNvSpPr txBox="1">
            <a:spLocks noChangeArrowheads="1"/>
          </p:cNvSpPr>
          <p:nvPr/>
        </p:nvSpPr>
        <p:spPr bwMode="auto">
          <a:xfrm>
            <a:off x="5715000" y="4648200"/>
            <a:ext cx="533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8F8F8"/>
                </a:solidFill>
                <a:latin typeface="Arial Narrow" pitchFamily="34" charset="0"/>
              </a:rPr>
              <a:t>Y</a:t>
            </a:r>
            <a:r>
              <a:rPr lang="en-US" sz="2400" baseline="-25000">
                <a:solidFill>
                  <a:srgbClr val="F8F8F8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4128" name="TextBox 47"/>
          <p:cNvSpPr txBox="1">
            <a:spLocks noChangeArrowheads="1"/>
          </p:cNvSpPr>
          <p:nvPr/>
        </p:nvSpPr>
        <p:spPr bwMode="auto">
          <a:xfrm>
            <a:off x="6257925" y="4684713"/>
            <a:ext cx="5334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 Narrow" pitchFamily="34" charset="0"/>
              </a:rPr>
              <a:t>Y</a:t>
            </a:r>
            <a:r>
              <a:rPr lang="en-US" sz="2400" baseline="-25000">
                <a:solidFill>
                  <a:srgbClr val="00FFFF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50" name="Freeform 49"/>
          <p:cNvSpPr/>
          <p:nvPr/>
        </p:nvSpPr>
        <p:spPr bwMode="auto">
          <a:xfrm>
            <a:off x="5250426" y="2750574"/>
            <a:ext cx="2428568" cy="1897626"/>
          </a:xfrm>
          <a:custGeom>
            <a:avLst/>
            <a:gdLst>
              <a:gd name="connsiteX0" fmla="*/ 0 w 2428568"/>
              <a:gd name="connsiteY0" fmla="*/ 1897626 h 1897626"/>
              <a:gd name="connsiteX1" fmla="*/ 304800 w 2428568"/>
              <a:gd name="connsiteY1" fmla="*/ 904568 h 1897626"/>
              <a:gd name="connsiteX2" fmla="*/ 924232 w 2428568"/>
              <a:gd name="connsiteY2" fmla="*/ 373626 h 1897626"/>
              <a:gd name="connsiteX3" fmla="*/ 1681316 w 2428568"/>
              <a:gd name="connsiteY3" fmla="*/ 68826 h 1897626"/>
              <a:gd name="connsiteX4" fmla="*/ 2428568 w 2428568"/>
              <a:gd name="connsiteY4" fmla="*/ 0 h 189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568" h="1897626">
                <a:moveTo>
                  <a:pt x="0" y="1897626"/>
                </a:moveTo>
                <a:cubicBezTo>
                  <a:pt x="75380" y="1528097"/>
                  <a:pt x="150761" y="1158568"/>
                  <a:pt x="304800" y="904568"/>
                </a:cubicBezTo>
                <a:cubicBezTo>
                  <a:pt x="458839" y="650568"/>
                  <a:pt x="694813" y="512916"/>
                  <a:pt x="924232" y="373626"/>
                </a:cubicBezTo>
                <a:cubicBezTo>
                  <a:pt x="1153651" y="234336"/>
                  <a:pt x="1430593" y="131097"/>
                  <a:pt x="1681316" y="68826"/>
                </a:cubicBezTo>
                <a:cubicBezTo>
                  <a:pt x="1932039" y="6555"/>
                  <a:pt x="2180303" y="3277"/>
                  <a:pt x="2428568" y="0"/>
                </a:cubicBezTo>
              </a:path>
            </a:pathLst>
          </a:custGeom>
          <a:noFill/>
          <a:ln w="9525" cap="flat" cmpd="sng" algn="ctr"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81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32" name="TextBox 61"/>
          <p:cNvSpPr txBox="1">
            <a:spLocks noChangeArrowheads="1"/>
          </p:cNvSpPr>
          <p:nvPr/>
        </p:nvSpPr>
        <p:spPr bwMode="auto">
          <a:xfrm>
            <a:off x="1066800" y="2209800"/>
            <a:ext cx="2355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“demand curve”</a:t>
            </a:r>
          </a:p>
        </p:txBody>
      </p:sp>
      <p:sp>
        <p:nvSpPr>
          <p:cNvPr id="4133" name="TextBox 62"/>
          <p:cNvSpPr txBox="1">
            <a:spLocks noChangeArrowheads="1"/>
          </p:cNvSpPr>
          <p:nvPr/>
        </p:nvSpPr>
        <p:spPr bwMode="auto">
          <a:xfrm>
            <a:off x="5181600" y="2209800"/>
            <a:ext cx="396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  <a:cs typeface="Arial" charset="0"/>
              </a:rPr>
              <a:t>“Engel curve” </a:t>
            </a:r>
          </a:p>
          <a:p>
            <a:r>
              <a:rPr lang="en-US" sz="2000">
                <a:latin typeface="Arial" charset="0"/>
                <a:cs typeface="Arial" charset="0"/>
              </a:rPr>
              <a:t>(=income-consumption curve)</a:t>
            </a:r>
          </a:p>
        </p:txBody>
      </p:sp>
      <p:sp>
        <p:nvSpPr>
          <p:cNvPr id="4134" name="TextBox 63"/>
          <p:cNvSpPr txBox="1">
            <a:spLocks noChangeArrowheads="1"/>
          </p:cNvSpPr>
          <p:nvPr/>
        </p:nvSpPr>
        <p:spPr bwMode="auto">
          <a:xfrm>
            <a:off x="1752600" y="2667000"/>
            <a:ext cx="1600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price elasticity of demand:</a:t>
            </a:r>
          </a:p>
          <a:p>
            <a:r>
              <a:rPr lang="en-US" sz="2000">
                <a:latin typeface="Arial Narrow" pitchFamily="34" charset="0"/>
              </a:rPr>
              <a:t>%∆Q/ %∆P</a:t>
            </a:r>
          </a:p>
        </p:txBody>
      </p:sp>
      <p:sp>
        <p:nvSpPr>
          <p:cNvPr id="4135" name="TextBox 64"/>
          <p:cNvSpPr txBox="1">
            <a:spLocks noChangeArrowheads="1"/>
          </p:cNvSpPr>
          <p:nvPr/>
        </p:nvSpPr>
        <p:spPr bwMode="auto">
          <a:xfrm>
            <a:off x="6629400" y="2971800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 Narrow" pitchFamily="34" charset="0"/>
              </a:rPr>
              <a:t>income elasticity of demand:</a:t>
            </a:r>
          </a:p>
          <a:p>
            <a:r>
              <a:rPr lang="en-US" sz="2000">
                <a:latin typeface="Arial Narrow" pitchFamily="34" charset="0"/>
              </a:rPr>
              <a:t>%∆Q/ %∆Y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1143000" y="6019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…we need to think very carefully about what generates these curves!</a:t>
            </a:r>
          </a:p>
        </p:txBody>
      </p:sp>
    </p:spTree>
    <p:extLst>
      <p:ext uri="{BB962C8B-B14F-4D97-AF65-F5344CB8AC3E}">
        <p14:creationId xmlns:p14="http://schemas.microsoft.com/office/powerpoint/2010/main" val="3960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To understand food demand,</a:t>
            </a:r>
            <a:br>
              <a:rPr lang="en-US" sz="4000" smtClean="0"/>
            </a:br>
            <a:r>
              <a:rPr lang="en-US" sz="4000" smtClean="0"/>
              <a:t>we’ll want to consider…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181600"/>
          </a:xfrm>
        </p:spPr>
        <p:txBody>
          <a:bodyPr/>
          <a:lstStyle/>
          <a:p>
            <a:pPr marL="58738" indent="-58738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b="1" dirty="0" smtClean="0"/>
              <a:t> consumers’ optimization</a:t>
            </a:r>
            <a:r>
              <a:rPr lang="en-US" dirty="0" smtClean="0"/>
              <a:t> (“Econ 101” effects)</a:t>
            </a:r>
          </a:p>
          <a:p>
            <a:pPr marL="465138" lvl="1" indent="-233363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preferences:  indifference curves and welfare</a:t>
            </a:r>
          </a:p>
          <a:p>
            <a:pPr marL="465138" lvl="1" indent="-233363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price effects: demand curves and elasticity</a:t>
            </a:r>
          </a:p>
          <a:p>
            <a:pPr marL="465138" lvl="1" indent="-233363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income effects: Engel curves and elasticity</a:t>
            </a:r>
            <a:br>
              <a:rPr lang="en-US" dirty="0" smtClean="0"/>
            </a:br>
            <a:endParaRPr lang="en-US" dirty="0" smtClean="0"/>
          </a:p>
          <a:p>
            <a:pPr marL="58738" indent="-58738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i="1" dirty="0" smtClean="0"/>
              <a:t> </a:t>
            </a:r>
            <a:r>
              <a:rPr lang="en-US" b="1" i="1" dirty="0" smtClean="0"/>
              <a:t>really</a:t>
            </a:r>
            <a:r>
              <a:rPr lang="en-US" b="1" dirty="0" smtClean="0"/>
              <a:t> constrained optimization</a:t>
            </a:r>
            <a:r>
              <a:rPr lang="en-US" dirty="0" smtClean="0"/>
              <a:t> (Econ 102, 103…)</a:t>
            </a:r>
          </a:p>
          <a:p>
            <a:pPr marL="465138" lvl="1" indent="-233363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what else might be useful to understand food intake?</a:t>
            </a:r>
          </a:p>
          <a:p>
            <a:pPr marL="465138" lvl="1" indent="-233363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benefits are </a:t>
            </a:r>
            <a:r>
              <a:rPr lang="en-US" i="1" dirty="0" smtClean="0"/>
              <a:t>delayed, </a:t>
            </a:r>
            <a:r>
              <a:rPr lang="en-US" dirty="0" smtClean="0"/>
              <a:t>and often </a:t>
            </a:r>
            <a:r>
              <a:rPr lang="en-US" i="1" dirty="0" smtClean="0"/>
              <a:t>not observable</a:t>
            </a:r>
          </a:p>
          <a:p>
            <a:pPr marL="914400" lvl="2" indent="-231775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credit/insurance constraints (</a:t>
            </a:r>
            <a:r>
              <a:rPr lang="en-US" dirty="0" smtClean="0">
                <a:sym typeface="Wingdings" pitchFamily="2" charset="2"/>
              </a:rPr>
              <a:t>poor can’t borrow to buy food)</a:t>
            </a:r>
          </a:p>
          <a:p>
            <a:pPr marL="914400" lvl="2" indent="-231775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>
                <a:sym typeface="Wingdings" pitchFamily="2" charset="2"/>
              </a:rPr>
              <a:t>“behavioral” effects (predictable violations of rationality)</a:t>
            </a:r>
          </a:p>
          <a:p>
            <a:pPr marL="1379538" lvl="3" indent="-174625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sz="1800" dirty="0" smtClean="0">
                <a:sym typeface="Wingdings" pitchFamily="2" charset="2"/>
              </a:rPr>
              <a:t>weak self-discipline (addiction, obesity, etc.)</a:t>
            </a:r>
          </a:p>
          <a:p>
            <a:pPr marL="1379538" lvl="3" indent="-174625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sz="1800" dirty="0" smtClean="0">
                <a:sym typeface="Wingdings" pitchFamily="2" charset="2"/>
              </a:rPr>
              <a:t>distorted perceptions (anxiety, obsession, etc.)</a:t>
            </a:r>
          </a:p>
          <a:p>
            <a:pPr marL="914400" lvl="2" indent="-231775" eaLnBrk="1" hangingPunct="1">
              <a:lnSpc>
                <a:spcPct val="105000"/>
              </a:lnSpc>
              <a:spcBef>
                <a:spcPct val="0"/>
              </a:spcBef>
            </a:pPr>
            <a:r>
              <a:rPr lang="en-US" dirty="0" smtClean="0"/>
              <a:t>information asymmetries (need for 3</a:t>
            </a:r>
            <a:r>
              <a:rPr lang="en-US" baseline="30000" dirty="0" smtClean="0"/>
              <a:t>rd</a:t>
            </a:r>
            <a:r>
              <a:rPr lang="en-US" dirty="0" smtClean="0"/>
              <a:t> party quality assurance)</a:t>
            </a:r>
          </a:p>
        </p:txBody>
      </p:sp>
    </p:spTree>
    <p:extLst>
      <p:ext uri="{BB962C8B-B14F-4D97-AF65-F5344CB8AC3E}">
        <p14:creationId xmlns:p14="http://schemas.microsoft.com/office/powerpoint/2010/main" val="37837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21336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2133600" y="5943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9800" y="6096000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of “b” goods</a:t>
            </a:r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4267200" y="3352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016000" y="0"/>
            <a:ext cx="748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</a:rPr>
              <a:t>Optimization and consumer preferences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572000" y="1981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343400" y="5943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Qb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762000" y="1371600"/>
            <a:ext cx="137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of “a”, all other goods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Qa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2133600" y="3733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2590800" y="2403475"/>
            <a:ext cx="1600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Initial 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observed</a:t>
            </a:r>
          </a:p>
          <a:p>
            <a:pPr>
              <a:spcBef>
                <a:spcPct val="0"/>
              </a:spcBef>
            </a:pPr>
            <a:r>
              <a:rPr lang="en-US" sz="2400">
                <a:solidFill>
                  <a:schemeClr val="tx2"/>
                </a:solidFill>
              </a:rPr>
              <a:t>point “O”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352800" y="3276600"/>
            <a:ext cx="1066800" cy="381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133600" y="3733800"/>
            <a:ext cx="2438400" cy="22098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</a:rPr>
              <a:t>The points in this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</a:rPr>
              <a:t>quadrant offer </a:t>
            </a:r>
            <a:r>
              <a:rPr lang="en-US" sz="2000" b="1" i="1">
                <a:solidFill>
                  <a:schemeClr val="bg1"/>
                </a:solidFill>
              </a:rPr>
              <a:t>less</a:t>
            </a:r>
            <a:r>
              <a:rPr lang="en-US" sz="2000" i="1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</a:rPr>
              <a:t>of </a:t>
            </a:r>
            <a:r>
              <a:rPr lang="en-US" sz="2000" i="1">
                <a:solidFill>
                  <a:schemeClr val="bg1"/>
                </a:solidFill>
              </a:rPr>
              <a:t>both </a:t>
            </a:r>
            <a:r>
              <a:rPr lang="en-US" sz="2000">
                <a:solidFill>
                  <a:schemeClr val="bg1"/>
                </a:solidFill>
              </a:rPr>
              <a:t>goods, so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 i="1">
                <a:solidFill>
                  <a:schemeClr val="bg1"/>
                </a:solidFill>
              </a:rPr>
              <a:t>any</a:t>
            </a:r>
            <a:r>
              <a:rPr lang="en-US" sz="2000">
                <a:solidFill>
                  <a:schemeClr val="bg1"/>
                </a:solidFill>
              </a:rPr>
              <a:t> optimizing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</a:rPr>
              <a:t>consumer would </a:t>
            </a:r>
          </a:p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bg1"/>
                </a:solidFill>
              </a:rPr>
              <a:t>prefer “O” to them</a:t>
            </a:r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4572000" y="685800"/>
            <a:ext cx="3581400" cy="3048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The points in this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quadrant offer </a:t>
            </a:r>
            <a:r>
              <a:rPr lang="en-US" sz="2400" b="1" i="1" dirty="0">
                <a:solidFill>
                  <a:schemeClr val="bg1"/>
                </a:solidFill>
              </a:rPr>
              <a:t>more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of </a:t>
            </a:r>
            <a:r>
              <a:rPr lang="en-US" sz="2400" i="1" dirty="0">
                <a:solidFill>
                  <a:schemeClr val="bg1"/>
                </a:solidFill>
              </a:rPr>
              <a:t>both </a:t>
            </a:r>
            <a:r>
              <a:rPr lang="en-US" sz="2400" dirty="0">
                <a:solidFill>
                  <a:schemeClr val="bg1"/>
                </a:solidFill>
              </a:rPr>
              <a:t>goods, so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bg1"/>
                </a:solidFill>
              </a:rPr>
              <a:t>any</a:t>
            </a:r>
            <a:r>
              <a:rPr lang="en-US" sz="2400" dirty="0">
                <a:solidFill>
                  <a:schemeClr val="bg1"/>
                </a:solidFill>
              </a:rPr>
              <a:t> optimizing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consumer would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prefer them to “O”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60" name="Oval 17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4953000" y="4191000"/>
            <a:ext cx="3886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All combinations amongst which the consumer is indifferent must fall along  a downward sloping line.  </a:t>
            </a:r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47244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47" grpId="0" animBg="1"/>
      <p:bldP spid="95248" grpId="0" animBg="1"/>
      <p:bldP spid="95251" grpId="0"/>
      <p:bldP spid="952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133600" y="16002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133600" y="5943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19800" y="6096000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of “b” goods</a:t>
            </a: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3886200" y="2895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4267200" y="3352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00100" y="88900"/>
            <a:ext cx="79184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tx2"/>
                </a:solidFill>
              </a:rPr>
              <a:t>Optimization and substitution possibilities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i="1" dirty="0">
                <a:solidFill>
                  <a:schemeClr val="tx2"/>
                </a:solidFill>
              </a:rPr>
              <a:t>The “indifference curve”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0" y="1981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343400" y="5943600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b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1524000" y="3505200"/>
            <a:ext cx="49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</a:t>
            </a:r>
            <a:r>
              <a:rPr lang="en-US" sz="2400" baseline="-25000"/>
              <a:t>a</a:t>
            </a:r>
          </a:p>
        </p:txBody>
      </p:sp>
      <p:sp>
        <p:nvSpPr>
          <p:cNvPr id="7179" name="Line 12"/>
          <p:cNvSpPr>
            <a:spLocks noChangeShapeType="1"/>
          </p:cNvSpPr>
          <p:nvPr/>
        </p:nvSpPr>
        <p:spPr bwMode="auto">
          <a:xfrm>
            <a:off x="2133600" y="3733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Oval 17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648200" y="4724400"/>
            <a:ext cx="44958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/>
              <a:t>Eventually, one becomes less willing to reduce all other things in exchange for more of “b”, so the indifference curve becomes flatter here</a:t>
            </a:r>
          </a:p>
        </p:txBody>
      </p:sp>
      <p:sp>
        <p:nvSpPr>
          <p:cNvPr id="7182" name="Oval 19"/>
          <p:cNvSpPr>
            <a:spLocks noChangeArrowheads="1"/>
          </p:cNvSpPr>
          <p:nvPr/>
        </p:nvSpPr>
        <p:spPr bwMode="auto">
          <a:xfrm>
            <a:off x="4724400" y="38862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Oval 20"/>
          <p:cNvSpPr>
            <a:spLocks noChangeArrowheads="1"/>
          </p:cNvSpPr>
          <p:nvPr/>
        </p:nvSpPr>
        <p:spPr bwMode="auto">
          <a:xfrm>
            <a:off x="51816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Oval 21"/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6781800" y="4495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Oval 23"/>
          <p:cNvSpPr>
            <a:spLocks noChangeArrowheads="1"/>
          </p:cNvSpPr>
          <p:nvPr/>
        </p:nvSpPr>
        <p:spPr bwMode="auto">
          <a:xfrm>
            <a:off x="3657600" y="2133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2133600" y="114300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/>
              <a:t>Eventually, one becomes less willing to reduce “b” in exchange for more of all other things, so the indifference curve becomes steeper here</a:t>
            </a:r>
          </a:p>
        </p:txBody>
      </p:sp>
      <p:sp>
        <p:nvSpPr>
          <p:cNvPr id="96281" name="Freeform 25"/>
          <p:cNvSpPr>
            <a:spLocks/>
          </p:cNvSpPr>
          <p:nvPr/>
        </p:nvSpPr>
        <p:spPr bwMode="auto">
          <a:xfrm flipH="1" flipV="1">
            <a:off x="3733800" y="20574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4800600" y="2743200"/>
            <a:ext cx="39624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There is an </a:t>
            </a:r>
            <a:r>
              <a:rPr lang="en-US" sz="2400" i="1"/>
              <a:t>indifference curve</a:t>
            </a:r>
            <a:r>
              <a:rPr lang="en-US" sz="2400"/>
              <a:t>, drawn smooth for simplicity.  </a:t>
            </a: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762000" y="1371600"/>
            <a:ext cx="137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of “a”, all other goods</a:t>
            </a:r>
          </a:p>
        </p:txBody>
      </p:sp>
    </p:spTree>
    <p:extLst>
      <p:ext uri="{BB962C8B-B14F-4D97-AF65-F5344CB8AC3E}">
        <p14:creationId xmlns:p14="http://schemas.microsoft.com/office/powerpoint/2010/main" val="39101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74" grpId="0"/>
      <p:bldP spid="96276" grpId="0" animBg="1"/>
      <p:bldP spid="96277" grpId="0" animBg="1"/>
      <p:bldP spid="96278" grpId="0" animBg="1"/>
      <p:bldP spid="96279" grpId="0" animBg="1"/>
      <p:bldP spid="96280" grpId="0"/>
      <p:bldP spid="96281" grpId="0" animBg="1"/>
      <p:bldP spid="96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133600" y="12192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2133600" y="5943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282081" y="6096000"/>
            <a:ext cx="2358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Quantity of “b” goods</a:t>
            </a:r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>
            <a:off x="2133600" y="1371600"/>
            <a:ext cx="4724400" cy="457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673231" y="0"/>
            <a:ext cx="6118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tx2"/>
                </a:solidFill>
              </a:rPr>
              <a:t>Constrained </a:t>
            </a:r>
            <a:r>
              <a:rPr lang="en-US" sz="2400" dirty="0">
                <a:solidFill>
                  <a:schemeClr val="tx2"/>
                </a:solidFill>
              </a:rPr>
              <a:t>optimization: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tx2"/>
                </a:solidFill>
              </a:rPr>
              <a:t>Indifference curves and the “expenditure line”</a:t>
            </a:r>
          </a:p>
        </p:txBody>
      </p:sp>
      <p:sp>
        <p:nvSpPr>
          <p:cNvPr id="8199" name="Text Box 23"/>
          <p:cNvSpPr txBox="1">
            <a:spLocks noChangeArrowheads="1"/>
          </p:cNvSpPr>
          <p:nvPr/>
        </p:nvSpPr>
        <p:spPr bwMode="auto">
          <a:xfrm>
            <a:off x="4375785" y="5943600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Qb</a:t>
            </a:r>
          </a:p>
        </p:txBody>
      </p:sp>
      <p:sp>
        <p:nvSpPr>
          <p:cNvPr id="8200" name="Oval 31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01" name="Freeform 37"/>
          <p:cNvSpPr>
            <a:spLocks/>
          </p:cNvSpPr>
          <p:nvPr/>
        </p:nvSpPr>
        <p:spPr bwMode="auto">
          <a:xfrm flipH="1" flipV="1">
            <a:off x="3733800" y="20574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318" name="Freeform 38"/>
          <p:cNvSpPr>
            <a:spLocks/>
          </p:cNvSpPr>
          <p:nvPr/>
        </p:nvSpPr>
        <p:spPr bwMode="auto">
          <a:xfrm flipH="1" flipV="1">
            <a:off x="3886200" y="18288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319" name="Freeform 39"/>
          <p:cNvSpPr>
            <a:spLocks/>
          </p:cNvSpPr>
          <p:nvPr/>
        </p:nvSpPr>
        <p:spPr bwMode="auto">
          <a:xfrm flipH="1" flipV="1">
            <a:off x="4267200" y="15240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204" name="Line 40"/>
          <p:cNvSpPr>
            <a:spLocks noChangeShapeType="1"/>
          </p:cNvSpPr>
          <p:nvPr/>
        </p:nvSpPr>
        <p:spPr bwMode="auto">
          <a:xfrm>
            <a:off x="4572000" y="1981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8205" name="Text Box 41"/>
          <p:cNvSpPr txBox="1">
            <a:spLocks noChangeArrowheads="1"/>
          </p:cNvSpPr>
          <p:nvPr/>
        </p:nvSpPr>
        <p:spPr bwMode="auto">
          <a:xfrm>
            <a:off x="4375785" y="5943600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Qb</a:t>
            </a:r>
          </a:p>
        </p:txBody>
      </p:sp>
      <p:sp>
        <p:nvSpPr>
          <p:cNvPr id="8206" name="Text Box 42"/>
          <p:cNvSpPr txBox="1">
            <a:spLocks noChangeArrowheads="1"/>
          </p:cNvSpPr>
          <p:nvPr/>
        </p:nvSpPr>
        <p:spPr bwMode="auto">
          <a:xfrm>
            <a:off x="1554066" y="3505200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Qa</a:t>
            </a:r>
          </a:p>
        </p:txBody>
      </p:sp>
      <p:sp>
        <p:nvSpPr>
          <p:cNvPr id="8207" name="Line 43"/>
          <p:cNvSpPr>
            <a:spLocks noChangeShapeType="1"/>
          </p:cNvSpPr>
          <p:nvPr/>
        </p:nvSpPr>
        <p:spPr bwMode="auto">
          <a:xfrm>
            <a:off x="2133600" y="3733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343400" y="2286000"/>
            <a:ext cx="31242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higher </a:t>
            </a:r>
          </a:p>
          <a:p>
            <a:pPr>
              <a:spcBef>
                <a:spcPct val="0"/>
              </a:spcBef>
            </a:pPr>
            <a:r>
              <a:rPr lang="en-US" sz="1800"/>
              <a:t>indifference </a:t>
            </a:r>
          </a:p>
          <a:p>
            <a:pPr>
              <a:spcBef>
                <a:spcPct val="0"/>
              </a:spcBef>
            </a:pPr>
            <a:r>
              <a:rPr lang="en-US" sz="1800"/>
              <a:t>levels</a:t>
            </a:r>
          </a:p>
        </p:txBody>
      </p:sp>
      <p:sp>
        <p:nvSpPr>
          <p:cNvPr id="97325" name="Freeform 45"/>
          <p:cNvSpPr>
            <a:spLocks/>
          </p:cNvSpPr>
          <p:nvPr/>
        </p:nvSpPr>
        <p:spPr bwMode="auto">
          <a:xfrm flipH="1" flipV="1">
            <a:off x="3352800" y="22860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326" name="Freeform 46"/>
          <p:cNvSpPr>
            <a:spLocks/>
          </p:cNvSpPr>
          <p:nvPr/>
        </p:nvSpPr>
        <p:spPr bwMode="auto">
          <a:xfrm flipH="1" flipV="1">
            <a:off x="2971800" y="26670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1752600" y="2590800"/>
            <a:ext cx="1600200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/>
              <a:t>lower</a:t>
            </a:r>
          </a:p>
          <a:p>
            <a:pPr algn="r">
              <a:spcBef>
                <a:spcPct val="0"/>
              </a:spcBef>
            </a:pPr>
            <a:r>
              <a:rPr lang="en-US" sz="1800"/>
              <a:t>indiff.</a:t>
            </a:r>
          </a:p>
          <a:p>
            <a:pPr algn="r">
              <a:spcBef>
                <a:spcPct val="0"/>
              </a:spcBef>
            </a:pPr>
            <a:r>
              <a:rPr lang="en-US" sz="1800"/>
              <a:t>levels</a:t>
            </a:r>
          </a:p>
        </p:txBody>
      </p:sp>
      <p:sp>
        <p:nvSpPr>
          <p:cNvPr id="8212" name="Text Box 48"/>
          <p:cNvSpPr txBox="1">
            <a:spLocks noChangeArrowheads="1"/>
          </p:cNvSpPr>
          <p:nvPr/>
        </p:nvSpPr>
        <p:spPr bwMode="auto">
          <a:xfrm>
            <a:off x="2514600" y="1219200"/>
            <a:ext cx="2667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Indifference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curve through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1800" dirty="0"/>
              <a:t>initial point</a:t>
            </a: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132958" y="4495800"/>
            <a:ext cx="20088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chemeClr val="tx2"/>
                </a:solidFill>
                <a:latin typeface="Arial Narrow" pitchFamily="34" charset="0"/>
              </a:rPr>
              <a:t>Exp. = PaQa + PbQb</a:t>
            </a:r>
          </a:p>
        </p:txBody>
      </p:sp>
      <p:sp>
        <p:nvSpPr>
          <p:cNvPr id="97330" name="Text Box 50"/>
          <p:cNvSpPr txBox="1">
            <a:spLocks noChangeArrowheads="1"/>
          </p:cNvSpPr>
          <p:nvPr/>
        </p:nvSpPr>
        <p:spPr bwMode="auto">
          <a:xfrm>
            <a:off x="6362416" y="4822825"/>
            <a:ext cx="2488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800" dirty="0" err="1">
                <a:solidFill>
                  <a:schemeClr val="tx2"/>
                </a:solidFill>
                <a:latin typeface="Arial Narrow" pitchFamily="34" charset="0"/>
              </a:rPr>
              <a:t>Qa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 = Exp./</a:t>
            </a:r>
            <a:r>
              <a:rPr lang="en-US" sz="1800" dirty="0" err="1">
                <a:solidFill>
                  <a:schemeClr val="tx2"/>
                </a:solidFill>
                <a:latin typeface="Arial Narrow" pitchFamily="34" charset="0"/>
              </a:rPr>
              <a:t>Qa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 – (</a:t>
            </a:r>
            <a:r>
              <a:rPr lang="en-US" sz="1800" dirty="0" err="1">
                <a:solidFill>
                  <a:schemeClr val="tx2"/>
                </a:solidFill>
                <a:latin typeface="Arial Narrow" pitchFamily="34" charset="0"/>
              </a:rPr>
              <a:t>Pb</a:t>
            </a:r>
            <a:r>
              <a:rPr lang="en-US" sz="1800" dirty="0">
                <a:solidFill>
                  <a:schemeClr val="tx2"/>
                </a:solidFill>
                <a:latin typeface="Arial Narrow" pitchFamily="34" charset="0"/>
              </a:rPr>
              <a:t>/Pa)</a:t>
            </a:r>
            <a:r>
              <a:rPr lang="en-US" sz="1800" dirty="0" err="1">
                <a:solidFill>
                  <a:schemeClr val="tx2"/>
                </a:solidFill>
                <a:latin typeface="Arial Narrow" pitchFamily="34" charset="0"/>
              </a:rPr>
              <a:t>Qb</a:t>
            </a:r>
            <a:endParaRPr lang="en-US" sz="1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7331" name="Text Box 51"/>
          <p:cNvSpPr txBox="1">
            <a:spLocks noChangeArrowheads="1"/>
          </p:cNvSpPr>
          <p:nvPr/>
        </p:nvSpPr>
        <p:spPr bwMode="auto">
          <a:xfrm>
            <a:off x="6400800" y="5257800"/>
            <a:ext cx="289560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</a:rPr>
              <a:t>Slope of expenditure</a:t>
            </a:r>
          </a:p>
          <a:p>
            <a:pPr>
              <a:spcBef>
                <a:spcPct val="0"/>
              </a:spcBef>
            </a:pPr>
            <a:r>
              <a:rPr lang="en-US" sz="1800" i="1">
                <a:solidFill>
                  <a:schemeClr val="tx2"/>
                </a:solidFill>
              </a:rPr>
              <a:t>      line = -Pb/Pa</a:t>
            </a: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4013305" y="4648200"/>
            <a:ext cx="207941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347663" algn="l"/>
                <a:tab pos="739775" algn="l"/>
              </a:tabLst>
            </a:pPr>
            <a:r>
              <a:rPr lang="en-US" sz="1800">
                <a:solidFill>
                  <a:schemeClr val="tx2"/>
                </a:solidFill>
              </a:rPr>
              <a:t>Expenditure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47663" algn="l"/>
                <a:tab pos="739775" algn="l"/>
              </a:tabLst>
            </a:pPr>
            <a:r>
              <a:rPr lang="en-US" sz="1800">
                <a:solidFill>
                  <a:schemeClr val="tx2"/>
                </a:solidFill>
              </a:rPr>
              <a:t>	level at the</a:t>
            </a:r>
          </a:p>
          <a:p>
            <a:pPr>
              <a:lnSpc>
                <a:spcPct val="80000"/>
              </a:lnSpc>
              <a:spcBef>
                <a:spcPct val="0"/>
              </a:spcBef>
              <a:tabLst>
                <a:tab pos="347663" algn="l"/>
                <a:tab pos="739775" algn="l"/>
              </a:tabLst>
            </a:pPr>
            <a:r>
              <a:rPr lang="en-US" sz="1800">
                <a:solidFill>
                  <a:schemeClr val="tx2"/>
                </a:solidFill>
              </a:rPr>
              <a:t>		initial point</a:t>
            </a:r>
          </a:p>
        </p:txBody>
      </p:sp>
      <p:sp>
        <p:nvSpPr>
          <p:cNvPr id="8217" name="Text Box 54"/>
          <p:cNvSpPr txBox="1">
            <a:spLocks noChangeArrowheads="1"/>
          </p:cNvSpPr>
          <p:nvPr/>
        </p:nvSpPr>
        <p:spPr bwMode="auto">
          <a:xfrm>
            <a:off x="762000" y="13716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800"/>
              <a:t>Quantity of “a”, all other goods</a:t>
            </a:r>
          </a:p>
        </p:txBody>
      </p:sp>
    </p:spTree>
    <p:extLst>
      <p:ext uri="{BB962C8B-B14F-4D97-AF65-F5344CB8AC3E}">
        <p14:creationId xmlns:p14="http://schemas.microsoft.com/office/powerpoint/2010/main" val="26483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animBg="1"/>
      <p:bldP spid="97318" grpId="0" animBg="1"/>
      <p:bldP spid="97319" grpId="0" animBg="1"/>
      <p:bldP spid="97324" grpId="0"/>
      <p:bldP spid="97325" grpId="0" animBg="1"/>
      <p:bldP spid="97326" grpId="0" animBg="1"/>
      <p:bldP spid="97327" grpId="0"/>
      <p:bldP spid="97329" grpId="0"/>
      <p:bldP spid="97330" grpId="0"/>
      <p:bldP spid="97331" grpId="0"/>
      <p:bldP spid="973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133600" y="10668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133600" y="5943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10400" y="5943600"/>
            <a:ext cx="17414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Quantity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2400" dirty="0"/>
              <a:t>of “b” goods</a:t>
            </a:r>
          </a:p>
        </p:txBody>
      </p:sp>
      <p:sp>
        <p:nvSpPr>
          <p:cNvPr id="9221" name="Oval 9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7010400" y="3886200"/>
            <a:ext cx="18288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/>
              <a:t>Indifference level at the initial point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133600" y="1371600"/>
            <a:ext cx="2590800" cy="4572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4495800" y="4953000"/>
            <a:ext cx="1905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</a:rPr>
              <a:t>The new indifference level is lower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2286000" y="4267200"/>
            <a:ext cx="2438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</a:rPr>
              <a:t>The new expenditure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</a:rPr>
              <a:t>line is steeper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accent2"/>
                </a:solidFill>
              </a:rPr>
              <a:t>slope = -Pb’/Pa</a:t>
            </a:r>
          </a:p>
        </p:txBody>
      </p:sp>
      <p:sp>
        <p:nvSpPr>
          <p:cNvPr id="9226" name="Text Box 22"/>
          <p:cNvSpPr txBox="1">
            <a:spLocks noChangeArrowheads="1"/>
          </p:cNvSpPr>
          <p:nvPr/>
        </p:nvSpPr>
        <p:spPr bwMode="auto">
          <a:xfrm>
            <a:off x="1177262" y="0"/>
            <a:ext cx="7162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tx2"/>
                </a:solidFill>
              </a:rPr>
              <a:t>Constrained </a:t>
            </a:r>
            <a:r>
              <a:rPr lang="en-US" sz="2400" dirty="0">
                <a:solidFill>
                  <a:schemeClr val="tx2"/>
                </a:solidFill>
              </a:rPr>
              <a:t>optimization: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i="1" dirty="0">
                <a:solidFill>
                  <a:schemeClr val="tx2"/>
                </a:solidFill>
              </a:rPr>
              <a:t>When the price of “b” rises, how do consumers adjust?</a:t>
            </a:r>
          </a:p>
        </p:txBody>
      </p:sp>
      <p:sp>
        <p:nvSpPr>
          <p:cNvPr id="91167" name="Freeform 31"/>
          <p:cNvSpPr>
            <a:spLocks/>
          </p:cNvSpPr>
          <p:nvPr/>
        </p:nvSpPr>
        <p:spPr bwMode="auto">
          <a:xfrm rot="361222" flipH="1" flipV="1">
            <a:off x="3217863" y="2711450"/>
            <a:ext cx="2133600" cy="2209800"/>
          </a:xfrm>
          <a:custGeom>
            <a:avLst/>
            <a:gdLst>
              <a:gd name="T0" fmla="*/ 0 w 1600"/>
              <a:gd name="T1" fmla="*/ 21918925 h 1888"/>
              <a:gd name="T2" fmla="*/ 426773376 w 1600"/>
              <a:gd name="T3" fmla="*/ 21918925 h 1888"/>
              <a:gd name="T4" fmla="*/ 938901395 w 1600"/>
              <a:gd name="T5" fmla="*/ 153433657 h 1888"/>
              <a:gd name="T6" fmla="*/ 1877802790 w 1600"/>
              <a:gd name="T7" fmla="*/ 613733459 h 1888"/>
              <a:gd name="T8" fmla="*/ 2147483647 w 1600"/>
              <a:gd name="T9" fmla="*/ 1665848755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32"/>
          <p:cNvSpPr>
            <a:spLocks noChangeShapeType="1"/>
          </p:cNvSpPr>
          <p:nvPr/>
        </p:nvSpPr>
        <p:spPr bwMode="auto">
          <a:xfrm>
            <a:off x="2133600" y="1371600"/>
            <a:ext cx="4724400" cy="457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33"/>
          <p:cNvSpPr txBox="1">
            <a:spLocks noChangeArrowheads="1"/>
          </p:cNvSpPr>
          <p:nvPr/>
        </p:nvSpPr>
        <p:spPr bwMode="auto">
          <a:xfrm>
            <a:off x="6457950" y="5181600"/>
            <a:ext cx="26860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>
                <a:solidFill>
                  <a:schemeClr val="tx2"/>
                </a:solidFill>
              </a:rPr>
              <a:t>Slope of expenditure</a:t>
            </a:r>
          </a:p>
          <a:p>
            <a:pPr>
              <a:spcBef>
                <a:spcPct val="0"/>
              </a:spcBef>
            </a:pPr>
            <a:r>
              <a:rPr lang="en-US" sz="2400" i="1">
                <a:solidFill>
                  <a:schemeClr val="tx2"/>
                </a:solidFill>
              </a:rPr>
              <a:t>      line = -Pb/Pa</a:t>
            </a:r>
          </a:p>
        </p:txBody>
      </p:sp>
      <p:sp>
        <p:nvSpPr>
          <p:cNvPr id="9230" name="Freeform 35"/>
          <p:cNvSpPr>
            <a:spLocks/>
          </p:cNvSpPr>
          <p:nvPr/>
        </p:nvSpPr>
        <p:spPr bwMode="auto">
          <a:xfrm flipH="1" flipV="1">
            <a:off x="3733800" y="2057400"/>
            <a:ext cx="3200400" cy="2514600"/>
          </a:xfrm>
          <a:custGeom>
            <a:avLst/>
            <a:gdLst>
              <a:gd name="T0" fmla="*/ 0 w 1600"/>
              <a:gd name="T1" fmla="*/ 28382485 h 1888"/>
              <a:gd name="T2" fmla="*/ 960239972 w 1600"/>
              <a:gd name="T3" fmla="*/ 28382485 h 1888"/>
              <a:gd name="T4" fmla="*/ 2112528388 w 1600"/>
              <a:gd name="T5" fmla="*/ 198678738 h 1888"/>
              <a:gd name="T6" fmla="*/ 2147483647 w 1600"/>
              <a:gd name="T7" fmla="*/ 794716283 h 1888"/>
              <a:gd name="T8" fmla="*/ 2147483647 w 1600"/>
              <a:gd name="T9" fmla="*/ 2147483647 h 1888"/>
              <a:gd name="T10" fmla="*/ 2147483647 w 1600"/>
              <a:gd name="T11" fmla="*/ 2147483647 h 1888"/>
              <a:gd name="T12" fmla="*/ 2147483647 w 1600"/>
              <a:gd name="T13" fmla="*/ 2147483647 h 1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0"/>
              <a:gd name="T22" fmla="*/ 0 h 1888"/>
              <a:gd name="T23" fmla="*/ 1600 w 1600"/>
              <a:gd name="T24" fmla="*/ 1888 h 1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0" h="1888">
                <a:moveTo>
                  <a:pt x="0" y="16"/>
                </a:moveTo>
                <a:cubicBezTo>
                  <a:pt x="76" y="8"/>
                  <a:pt x="152" y="0"/>
                  <a:pt x="240" y="16"/>
                </a:cubicBezTo>
                <a:cubicBezTo>
                  <a:pt x="328" y="32"/>
                  <a:pt x="392" y="40"/>
                  <a:pt x="528" y="112"/>
                </a:cubicBezTo>
                <a:cubicBezTo>
                  <a:pt x="664" y="184"/>
                  <a:pt x="896" y="264"/>
                  <a:pt x="1056" y="448"/>
                </a:cubicBezTo>
                <a:cubicBezTo>
                  <a:pt x="1216" y="632"/>
                  <a:pt x="1400" y="1024"/>
                  <a:pt x="1488" y="1216"/>
                </a:cubicBezTo>
                <a:cubicBezTo>
                  <a:pt x="1576" y="1408"/>
                  <a:pt x="1568" y="1488"/>
                  <a:pt x="1584" y="1600"/>
                </a:cubicBezTo>
                <a:cubicBezTo>
                  <a:pt x="1600" y="1712"/>
                  <a:pt x="1584" y="1840"/>
                  <a:pt x="1584" y="18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36576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37"/>
          <p:cNvSpPr txBox="1">
            <a:spLocks noChangeArrowheads="1"/>
          </p:cNvSpPr>
          <p:nvPr/>
        </p:nvSpPr>
        <p:spPr bwMode="auto">
          <a:xfrm>
            <a:off x="762000" y="1371600"/>
            <a:ext cx="1371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400"/>
              <a:t>Quantity of “a”, all other goods</a:t>
            </a:r>
          </a:p>
        </p:txBody>
      </p:sp>
      <p:sp>
        <p:nvSpPr>
          <p:cNvPr id="91175" name="Text Box 39"/>
          <p:cNvSpPr txBox="1">
            <a:spLocks noChangeArrowheads="1"/>
          </p:cNvSpPr>
          <p:nvPr/>
        </p:nvSpPr>
        <p:spPr bwMode="auto">
          <a:xfrm>
            <a:off x="3124200" y="1219200"/>
            <a:ext cx="5486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</a:rPr>
              <a:t>the price of </a:t>
            </a:r>
            <a:r>
              <a:rPr lang="en-US" sz="2400" b="1" i="1">
                <a:solidFill>
                  <a:schemeClr val="accent2"/>
                </a:solidFill>
              </a:rPr>
              <a:t>b</a:t>
            </a:r>
            <a:r>
              <a:rPr lang="en-US" sz="2400" b="1">
                <a:solidFill>
                  <a:schemeClr val="accent2"/>
                </a:solidFill>
              </a:rPr>
              <a:t> has no effect on this point</a:t>
            </a:r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H="1">
            <a:off x="2286000" y="1371600"/>
            <a:ext cx="838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1177" name="Text Box 41"/>
          <p:cNvSpPr txBox="1">
            <a:spLocks noChangeArrowheads="1"/>
          </p:cNvSpPr>
          <p:nvPr/>
        </p:nvSpPr>
        <p:spPr bwMode="auto">
          <a:xfrm>
            <a:off x="1752600" y="6096000"/>
            <a:ext cx="4876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0"/>
              </a:spcBef>
            </a:pPr>
            <a:r>
              <a:rPr lang="en-US" sz="2400" b="1">
                <a:solidFill>
                  <a:schemeClr val="accent2"/>
                </a:solidFill>
              </a:rPr>
              <a:t>higher prices induce substitution </a:t>
            </a:r>
            <a:r>
              <a:rPr lang="en-US" sz="2400" b="1" i="1">
                <a:solidFill>
                  <a:schemeClr val="accent2"/>
                </a:solidFill>
              </a:rPr>
              <a:t>and </a:t>
            </a:r>
            <a:r>
              <a:rPr lang="en-US" sz="2400" b="1">
                <a:solidFill>
                  <a:schemeClr val="accent2"/>
                </a:solidFill>
              </a:rPr>
              <a:t>reduce “real income” </a:t>
            </a:r>
          </a:p>
        </p:txBody>
      </p:sp>
      <p:sp>
        <p:nvSpPr>
          <p:cNvPr id="91178" name="Line 42"/>
          <p:cNvSpPr>
            <a:spLocks noChangeShapeType="1"/>
          </p:cNvSpPr>
          <p:nvPr/>
        </p:nvSpPr>
        <p:spPr bwMode="auto">
          <a:xfrm flipH="1">
            <a:off x="3886200" y="3886200"/>
            <a:ext cx="5334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animBg="1"/>
      <p:bldP spid="91152" grpId="0"/>
      <p:bldP spid="91156" grpId="0"/>
      <p:bldP spid="91167" grpId="0" animBg="1"/>
      <p:bldP spid="91172" grpId="0" animBg="1"/>
      <p:bldP spid="91175" grpId="0"/>
      <p:bldP spid="91176" grpId="0" animBg="1"/>
      <p:bldP spid="91177" grpId="0"/>
      <p:bldP spid="9117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99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99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1782</Words>
  <Application>Microsoft Office PowerPoint</Application>
  <PresentationFormat>On-screen Show (4:3)</PresentationFormat>
  <Paragraphs>441</Paragraphs>
  <Slides>34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Times New Roman</vt:lpstr>
      <vt:lpstr>Arial Narrow</vt:lpstr>
      <vt:lpstr>Georgia</vt:lpstr>
      <vt:lpstr>Arial</vt:lpstr>
      <vt:lpstr>Calibri</vt:lpstr>
      <vt:lpstr>Wingdings</vt:lpstr>
      <vt:lpstr>Default Design</vt:lpstr>
      <vt:lpstr>Chart</vt:lpstr>
      <vt:lpstr>AGEC 640 – Agricultural Development and Policy Nutrition and Food Markets September 13, 2018</vt:lpstr>
      <vt:lpstr>Lack of food is the world’s greatest health threat!</vt:lpstr>
      <vt:lpstr>Nepal: comparison of district-level nutrition and agriculture outcomes</vt:lpstr>
      <vt:lpstr>What’s behind consumers’  price and income response?</vt:lpstr>
      <vt:lpstr>To understand food demand, we’ll want to consider…</vt:lpstr>
      <vt:lpstr>PowerPoint Presentation</vt:lpstr>
      <vt:lpstr>PowerPoint Presentation</vt:lpstr>
      <vt:lpstr>PowerPoint Presentation</vt:lpstr>
      <vt:lpstr>PowerPoint Presentation</vt:lpstr>
      <vt:lpstr>Price effects  The Demand Curve</vt:lpstr>
      <vt:lpstr>Income effects  The Demand Curve</vt:lpstr>
      <vt:lpstr>Price Elasticity of Demand</vt:lpstr>
      <vt:lpstr>Income Effects on Food Consumption</vt:lpstr>
      <vt:lpstr>Income Effects on Food Consumption A hypothetical “Engel” curve</vt:lpstr>
      <vt:lpstr>Income Elasticity of Demand </vt:lpstr>
      <vt:lpstr>PowerPoint Presentation</vt:lpstr>
      <vt:lpstr>PowerPoint Presentation</vt:lpstr>
      <vt:lpstr>PowerPoint Presentation</vt:lpstr>
      <vt:lpstr>PowerPoint Presentation</vt:lpstr>
      <vt:lpstr>Source: Angus Deaton, “Health, Inequality, and Economic Development.” Journal of Economic Literature, XLI(1), March 2003: 113–158.  Note: Circle size is proportional to population.  </vt:lpstr>
      <vt:lpstr>PowerPoint Presentation</vt:lpstr>
      <vt:lpstr>PowerPoint Presentation</vt:lpstr>
      <vt:lpstr>The closest nutrition-mortality link is for infants</vt:lpstr>
      <vt:lpstr>  A common metric:  Z-scores</vt:lpstr>
      <vt:lpstr>PowerPoint Presentation</vt:lpstr>
      <vt:lpstr>Almost all shortfall in child growth occurs between 4 and 14 months of age</vt:lpstr>
      <vt:lpstr>PowerPoint Presentation</vt:lpstr>
      <vt:lpstr>Nepal: comparison of district-level nutrition and agriculture outcomes</vt:lpstr>
      <vt:lpstr>Lack of food is still the world’s greatest health threat!</vt:lpstr>
      <vt:lpstr>Nutrient deficiencies are major health risks</vt:lpstr>
      <vt:lpstr>Risk factors vary with income</vt:lpstr>
      <vt:lpstr>The role of nutrition in disease is rarely clear</vt:lpstr>
      <vt:lpstr>Undernutrition is falling, except in Africa</vt:lpstr>
      <vt:lpstr>Some conclusions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of Food and Agriculture in International Development</dc:title>
  <dc:creator>shivelyg@purdue.edu</dc:creator>
  <cp:lastModifiedBy>Shively, Gerald E.</cp:lastModifiedBy>
  <cp:revision>193</cp:revision>
  <dcterms:created xsi:type="dcterms:W3CDTF">2001-08-21T01:11:28Z</dcterms:created>
  <dcterms:modified xsi:type="dcterms:W3CDTF">2018-09-13T17:19:51Z</dcterms:modified>
</cp:coreProperties>
</file>