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14" r:id="rId2"/>
    <p:sldId id="548" r:id="rId3"/>
    <p:sldId id="549" r:id="rId4"/>
    <p:sldId id="550" r:id="rId5"/>
    <p:sldId id="551" r:id="rId6"/>
    <p:sldId id="552" r:id="rId7"/>
    <p:sldId id="553" r:id="rId8"/>
    <p:sldId id="554" r:id="rId9"/>
    <p:sldId id="555" r:id="rId10"/>
    <p:sldId id="556" r:id="rId11"/>
    <p:sldId id="557" r:id="rId12"/>
    <p:sldId id="629" r:id="rId13"/>
    <p:sldId id="558" r:id="rId14"/>
    <p:sldId id="559" r:id="rId15"/>
    <p:sldId id="560" r:id="rId16"/>
    <p:sldId id="561" r:id="rId17"/>
    <p:sldId id="562" r:id="rId18"/>
    <p:sldId id="563" r:id="rId19"/>
    <p:sldId id="564" r:id="rId20"/>
    <p:sldId id="565" r:id="rId21"/>
    <p:sldId id="614" r:id="rId22"/>
    <p:sldId id="632" r:id="rId23"/>
    <p:sldId id="631" r:id="rId24"/>
  </p:sldIdLst>
  <p:sldSz cx="9144000" cy="6858000" type="screen4x3"/>
  <p:notesSz cx="6858000" cy="9296400"/>
  <p:embeddedFontLst>
    <p:embeddedFont>
      <p:font typeface="Arial Narrow" panose="020B0606020202030204" pitchFamily="34" charset="0"/>
      <p:regular r:id="rId27"/>
      <p:bold r:id="rId28"/>
      <p:italic r:id="rId29"/>
      <p:boldItalic r:id="rId30"/>
    </p:embeddedFont>
  </p:embeddedFontLst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33CCFF"/>
    <a:srgbClr val="0066CC"/>
    <a:srgbClr val="CC3300"/>
    <a:srgbClr val="969696"/>
    <a:srgbClr val="0000FF"/>
    <a:srgbClr val="FFFF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63" autoAdjust="0"/>
    <p:restoredTop sz="94737" autoAdjust="0"/>
  </p:normalViewPr>
  <p:slideViewPr>
    <p:cSldViewPr>
      <p:cViewPr varScale="1">
        <p:scale>
          <a:sx n="124" d="100"/>
          <a:sy n="124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216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8.xml"/><Relationship Id="rId1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r>
              <a:rPr lang="en-US" i="1"/>
              <a:t> page </a:t>
            </a:r>
            <a:fld id="{2181ACA1-6868-43C0-928B-9899CEFD20C1}" type="slidenum">
              <a:rPr lang="en-US" i="1"/>
              <a:pPr>
                <a:defRPr/>
              </a:pPr>
              <a:t>‹#›</a:t>
            </a:fld>
            <a:endParaRPr lang="en-US" i="1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95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 i="1" dirty="0"/>
              <a:t>AGEC 640 -- Agricultural Development and </a:t>
            </a:r>
            <a:r>
              <a:rPr lang="en-US" i="1" dirty="0" smtClean="0"/>
              <a:t>Policy</a:t>
            </a:r>
            <a:endParaRPr lang="en-US" i="1" dirty="0"/>
          </a:p>
        </p:txBody>
      </p:sp>
      <p:sp>
        <p:nvSpPr>
          <p:cNvPr id="5" name="Rectangle 4"/>
          <p:cNvSpPr/>
          <p:nvPr/>
        </p:nvSpPr>
        <p:spPr>
          <a:xfrm>
            <a:off x="5426198" y="0"/>
            <a:ext cx="1431802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i="1" dirty="0" smtClean="0"/>
              <a:t>Fall 2010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371898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95E9C0F5-08F8-42C7-AD67-BE2167F8E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92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E5C7E5-9ECE-4B91-8D00-0FC832115F0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7A6A07-A33C-4682-85FA-E2969DFB5FA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6E9C18-A80B-477B-9D7F-6CFE84FA6E0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6E9C18-A80B-477B-9D7F-6CFE84FA6E0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CA44D8-9643-4F2D-9FA8-AB343C3FC08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6AAACF-6CAA-4418-AF39-B3EB2562E5C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D1DF7-1503-4A12-9BC7-BFFFD7C99F6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215EA7-DF57-4CFF-BAD2-29387FC7BBC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5F72D0-205E-4371-9694-606FE7D7C0A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B0E48-C320-4E63-AFF2-241CBAB8C60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8D1A0F-683B-43C5-ABA1-71E9123EAFC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473BCA-1C30-4676-A56E-F6D2EF624F1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B13FC2-5E0C-4C69-8E7F-FC0FFD386E8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C3F97D-34AD-4125-B198-B89EE25A5DF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5325"/>
            <a:ext cx="4648200" cy="348615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46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C3F97D-34AD-4125-B198-B89EE25A5DF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5325"/>
            <a:ext cx="4648200" cy="348615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46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93757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C3F97D-34AD-4125-B198-B89EE25A5DF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5325"/>
            <a:ext cx="4648200" cy="348615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46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3920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B3CBDE-B542-4985-9E44-D408201E421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52C1AD-C379-4AED-8F93-2208BEB5C5E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88A0F-5E63-4E24-AECB-754CB2EED8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3A34EF-F1B7-40DE-BC57-AFE57E1BBE9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193C1-DED4-4287-A027-56B16B4D7B9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19FF97-15FD-4AE5-8678-AB38E4F6444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728A8F-176A-4A74-92D0-BEC3A1ABE7B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B2BCCA6-B01E-43A7-866B-EA62B87549D5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DFDA33-CA59-427C-8D8F-D8B75705008D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700355-B6A3-49EC-9E9D-8B01D4EAA655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ED248F-33E6-4C22-B5DD-32030A33BA47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4172F7C-0A83-4B82-AC38-C4A7ED1AD95F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8EF9BED-CC5D-425F-87B4-6164A5002F0E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4951F6-4607-4599-AB2F-0CB95C8D86F2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618BE8-56ED-42F1-B903-9795DAAD2C79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102434-C4DB-43D3-B4C5-8F15BE24FB58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1A3E06-CDA1-4271-B1AB-4E7F510132FA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0DAE89-B997-481B-A53A-BD2756C6CBAD}" type="slidenum">
              <a:rPr lang="en-US" sz="2400"/>
              <a:pPr>
                <a:defRPr/>
              </a:pPr>
              <a:t>‹#›</a:t>
            </a:fld>
            <a:endParaRPr lang="en-US" sz="2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600" b="1"/>
            </a:lvl1pPr>
          </a:lstStyle>
          <a:p>
            <a:pPr>
              <a:defRPr/>
            </a:pPr>
            <a:r>
              <a:rPr lang="en-US"/>
              <a:t>Slide </a:t>
            </a:r>
            <a:fld id="{5D1832E2-7F80-4166-9872-C6E760B70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8A3E99-EAAE-4640-940F-E7EC325090A8}" type="slidenum">
              <a:rPr lang="en-US" sz="1400" smtClean="0"/>
              <a:pPr/>
              <a:t>1</a:t>
            </a:fld>
            <a:endParaRPr lang="en-US" sz="1400" dirty="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839200" cy="2209800"/>
          </a:xfrm>
        </p:spPr>
        <p:txBody>
          <a:bodyPr/>
          <a:lstStyle/>
          <a:p>
            <a:pPr algn="l" eaLnBrk="1" hangingPunct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AGEC 640 – Agricultural Policy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Market equilibrium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 trade and policy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Sept.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18, 2018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2971800"/>
            <a:ext cx="9144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0"/>
              </a:spcBef>
            </a:pPr>
            <a:r>
              <a:rPr lang="en-US" sz="2800" dirty="0"/>
              <a:t>	</a:t>
            </a:r>
            <a:r>
              <a:rPr lang="en-US" sz="3200" dirty="0"/>
              <a:t>Today: </a:t>
            </a:r>
          </a:p>
          <a:p>
            <a:pPr marL="342900" indent="-342900">
              <a:spcBef>
                <a:spcPct val="0"/>
              </a:spcBef>
            </a:pPr>
            <a:r>
              <a:rPr lang="en-US" sz="2800" dirty="0"/>
              <a:t>		Market equilibrium with trade &amp; </a:t>
            </a:r>
            <a:r>
              <a:rPr lang="en-US" sz="2800" dirty="0" smtClean="0"/>
              <a:t>policy </a:t>
            </a:r>
            <a:br>
              <a:rPr lang="en-US" sz="2800" dirty="0" smtClean="0"/>
            </a:br>
            <a:r>
              <a:rPr lang="en-US" sz="3200" dirty="0" smtClean="0"/>
              <a:t>Thursday</a:t>
            </a:r>
            <a:r>
              <a:rPr lang="en-US" sz="3200" dirty="0"/>
              <a:t>:</a:t>
            </a:r>
          </a:p>
          <a:p>
            <a:pPr marL="342900" indent="-342900">
              <a:lnSpc>
                <a:spcPct val="70000"/>
              </a:lnSpc>
            </a:pPr>
            <a:r>
              <a:rPr lang="en-US" sz="3200" dirty="0"/>
              <a:t>		</a:t>
            </a:r>
            <a:r>
              <a:rPr lang="en-US" sz="2800" dirty="0" smtClean="0"/>
              <a:t>Policy </a:t>
            </a:r>
            <a:r>
              <a:rPr lang="en-US" sz="2800" dirty="0"/>
              <a:t>incidence and social </a:t>
            </a:r>
            <a:r>
              <a:rPr lang="en-US" sz="2800" dirty="0" smtClean="0"/>
              <a:t>welfare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endParaRPr lang="en-US" sz="2800" dirty="0"/>
          </a:p>
          <a:p>
            <a:pPr marL="342900" indent="-342900">
              <a:lnSpc>
                <a:spcPct val="7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269163" cy="990600"/>
          </a:xfrm>
        </p:spPr>
        <p:txBody>
          <a:bodyPr/>
          <a:lstStyle/>
          <a:p>
            <a:pPr eaLnBrk="1" hangingPunct="1"/>
            <a:r>
              <a:rPr lang="en-US" sz="3200" smtClean="0"/>
              <a:t>Then we can draw the U.S.’s </a:t>
            </a:r>
            <a:br>
              <a:rPr lang="en-US" sz="3200" smtClean="0"/>
            </a:br>
            <a:r>
              <a:rPr lang="en-US" sz="3200" smtClean="0"/>
              <a:t>willingness to trade with the RoW:</a:t>
            </a:r>
            <a:endParaRPr lang="en-US" smtClean="0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930275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930275" y="4648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930275" y="3048000"/>
            <a:ext cx="2209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930275" y="25908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0" y="209867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P($/lb)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447800" y="57912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endParaRPr 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990600" y="1676400"/>
            <a:ext cx="1492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Country X</a:t>
            </a:r>
            <a:endParaRPr lang="en-US" dirty="0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6340475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340475" y="4648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5410200" y="209867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P($/lb)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6237288" y="1676400"/>
            <a:ext cx="290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The Rest of the World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895600" y="45720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Q(tons)</a:t>
            </a: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4038600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4038600" y="4648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3717892" y="1295400"/>
            <a:ext cx="20685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Trade </a:t>
            </a:r>
            <a:r>
              <a:rPr lang="en-US" dirty="0" smtClean="0"/>
              <a:t>between </a:t>
            </a:r>
            <a:endParaRPr lang="en-US" dirty="0"/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X and ROW</a:t>
            </a:r>
            <a:endParaRPr lang="en-US" dirty="0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914400" y="3657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4953000" y="45720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Q(tons)</a:t>
            </a: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V="1">
            <a:off x="4419600" y="4038600"/>
            <a:ext cx="533400" cy="1676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381000" y="56388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X’s </a:t>
            </a:r>
            <a:r>
              <a:rPr lang="en-US" dirty="0">
                <a:solidFill>
                  <a:schemeClr val="tx2"/>
                </a:solidFill>
              </a:rPr>
              <a:t>“excess </a:t>
            </a:r>
            <a:r>
              <a:rPr lang="en-US" dirty="0" smtClean="0">
                <a:solidFill>
                  <a:schemeClr val="tx2"/>
                </a:solidFill>
              </a:rPr>
              <a:t>demand </a:t>
            </a:r>
            <a:r>
              <a:rPr lang="en-US" dirty="0">
                <a:solidFill>
                  <a:schemeClr val="tx2"/>
                </a:solidFill>
              </a:rPr>
              <a:t>curve” in </a:t>
            </a:r>
            <a:r>
              <a:rPr lang="en-US" dirty="0" smtClean="0">
                <a:solidFill>
                  <a:schemeClr val="tx2"/>
                </a:solidFill>
              </a:rPr>
              <a:t>trade, i.e. the amount demanded at any price that cannot be met by domestic supply.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V="1">
            <a:off x="6400800" y="37338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6400800" y="3429000"/>
            <a:ext cx="1524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40386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5715000" y="41910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/>
              <a:t>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248F-33E6-4C22-B5DD-32030A33BA47}" type="slidenum">
              <a:rPr lang="en-US" sz="1400" smtClean="0"/>
              <a:pPr>
                <a:defRPr/>
              </a:pPr>
              <a:t>10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269163" cy="990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and ROW’s willingness to trade…</a:t>
            </a:r>
            <a:endParaRPr lang="en-US" dirty="0" smtClean="0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930275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930275" y="4648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930275" y="3048000"/>
            <a:ext cx="2209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930275" y="25908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0" y="209867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P($/lb)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447800" y="57912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990600" y="1676400"/>
            <a:ext cx="1492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Country X</a:t>
            </a:r>
            <a:endParaRPr lang="en-US" dirty="0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340475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6340475" y="4648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5410200" y="209867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P($/lb)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6237288" y="1676400"/>
            <a:ext cx="290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The Rest of the World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895600" y="45720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Q(tons)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4038600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4038600" y="4648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3810000" y="1295400"/>
            <a:ext cx="228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Trade between </a:t>
            </a:r>
            <a:endParaRPr lang="en-US" dirty="0"/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X and ROW</a:t>
            </a:r>
            <a:endParaRPr lang="en-US" dirty="0"/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4953000" y="45720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Q(tons)</a:t>
            </a:r>
          </a:p>
        </p:txBody>
      </p:sp>
      <p:sp>
        <p:nvSpPr>
          <p:cNvPr id="1386518" name="Text Box 22"/>
          <p:cNvSpPr txBox="1">
            <a:spLocks noChangeArrowheads="1"/>
          </p:cNvSpPr>
          <p:nvPr/>
        </p:nvSpPr>
        <p:spPr bwMode="auto">
          <a:xfrm>
            <a:off x="5638800" y="3810000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/>
              <a:t>ES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 flipV="1">
            <a:off x="6400800" y="37338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6400800" y="3429000"/>
            <a:ext cx="1524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7467600" y="4648200"/>
            <a:ext cx="180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Q(thou. tons)</a:t>
            </a:r>
          </a:p>
        </p:txBody>
      </p:sp>
      <p:sp>
        <p:nvSpPr>
          <p:cNvPr id="1386522" name="Line 26"/>
          <p:cNvSpPr>
            <a:spLocks noChangeShapeType="1"/>
          </p:cNvSpPr>
          <p:nvPr/>
        </p:nvSpPr>
        <p:spPr bwMode="auto">
          <a:xfrm>
            <a:off x="4038600" y="41910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6523" name="Line 27"/>
          <p:cNvSpPr>
            <a:spLocks noChangeShapeType="1"/>
          </p:cNvSpPr>
          <p:nvPr/>
        </p:nvSpPr>
        <p:spPr bwMode="auto">
          <a:xfrm flipV="1">
            <a:off x="4038600" y="4114800"/>
            <a:ext cx="1752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5715000" y="41910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/>
              <a:t>ED</a:t>
            </a: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381000" y="56388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</a:rPr>
              <a:t>The </a:t>
            </a:r>
            <a:r>
              <a:rPr lang="en-US" dirty="0" smtClean="0">
                <a:solidFill>
                  <a:schemeClr val="tx2"/>
                </a:solidFill>
              </a:rPr>
              <a:t>“</a:t>
            </a:r>
            <a:r>
              <a:rPr lang="en-US" dirty="0">
                <a:solidFill>
                  <a:schemeClr val="tx2"/>
                </a:solidFill>
              </a:rPr>
              <a:t>excess </a:t>
            </a:r>
            <a:r>
              <a:rPr lang="en-US" dirty="0" smtClean="0">
                <a:solidFill>
                  <a:schemeClr val="tx2"/>
                </a:solidFill>
              </a:rPr>
              <a:t>supply </a:t>
            </a:r>
            <a:r>
              <a:rPr lang="en-US" dirty="0">
                <a:solidFill>
                  <a:schemeClr val="tx2"/>
                </a:solidFill>
              </a:rPr>
              <a:t>curve” in </a:t>
            </a:r>
            <a:r>
              <a:rPr lang="en-US" dirty="0" smtClean="0">
                <a:solidFill>
                  <a:schemeClr val="tx2"/>
                </a:solidFill>
              </a:rPr>
              <a:t>trade shows the amount supplied by the world at any price that exceeds the world price.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248F-33E6-4C22-B5DD-32030A33BA47}" type="slidenum">
              <a:rPr lang="en-US" sz="1400" smtClean="0"/>
              <a:pPr>
                <a:defRPr/>
              </a:pPr>
              <a:t>11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6518" grpId="0"/>
      <p:bldP spid="1386522" grpId="0" animBg="1"/>
      <p:bldP spid="13865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269163" cy="990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World Price Clearing…</a:t>
            </a:r>
            <a:endParaRPr lang="en-US" dirty="0" smtClean="0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930275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930275" y="4648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930275" y="3048000"/>
            <a:ext cx="2209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930275" y="25908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0" y="209867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P($/lb)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447800" y="57912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990600" y="1676400"/>
            <a:ext cx="1492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Country X</a:t>
            </a:r>
            <a:endParaRPr lang="en-US" dirty="0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340475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6340475" y="4648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5410200" y="209867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P($/lb)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6237288" y="1676400"/>
            <a:ext cx="290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The Rest of the World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895600" y="45720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Q(tons)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4038600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4038600" y="4648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3810000" y="1295400"/>
            <a:ext cx="228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Trade between </a:t>
            </a:r>
            <a:endParaRPr lang="en-US" dirty="0"/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X and ROW</a:t>
            </a:r>
            <a:endParaRPr lang="en-US" dirty="0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914400" y="3657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4953000" y="45720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Q(tons)</a:t>
            </a:r>
          </a:p>
        </p:txBody>
      </p:sp>
      <p:sp>
        <p:nvSpPr>
          <p:cNvPr id="1386517" name="Text Box 21"/>
          <p:cNvSpPr txBox="1">
            <a:spLocks noChangeArrowheads="1"/>
          </p:cNvSpPr>
          <p:nvPr/>
        </p:nvSpPr>
        <p:spPr bwMode="auto">
          <a:xfrm>
            <a:off x="0" y="51816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</a:rPr>
              <a:t>Because total quantity in the </a:t>
            </a:r>
            <a:r>
              <a:rPr lang="en-US" dirty="0" smtClean="0">
                <a:solidFill>
                  <a:schemeClr val="tx2"/>
                </a:solidFill>
              </a:rPr>
              <a:t>ROW </a:t>
            </a:r>
            <a:r>
              <a:rPr lang="en-US" dirty="0">
                <a:solidFill>
                  <a:schemeClr val="tx2"/>
                </a:solidFill>
              </a:rPr>
              <a:t>is large, the “excess supply” curve is almost flat when graphed on the same axis as </a:t>
            </a:r>
            <a:r>
              <a:rPr lang="en-US" dirty="0" smtClean="0">
                <a:solidFill>
                  <a:schemeClr val="tx2"/>
                </a:solidFill>
              </a:rPr>
              <a:t>X’s curves.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International markets clear when ED=ED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86518" name="Text Box 22"/>
          <p:cNvSpPr txBox="1">
            <a:spLocks noChangeArrowheads="1"/>
          </p:cNvSpPr>
          <p:nvPr/>
        </p:nvSpPr>
        <p:spPr bwMode="auto">
          <a:xfrm>
            <a:off x="5638800" y="3810000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/>
              <a:t>ES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 flipV="1">
            <a:off x="6400800" y="37338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6400800" y="3429000"/>
            <a:ext cx="1524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7467600" y="4648200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Q(1000 </a:t>
            </a:r>
            <a:r>
              <a:rPr lang="en-US" dirty="0"/>
              <a:t>tons)</a:t>
            </a:r>
          </a:p>
        </p:txBody>
      </p:sp>
      <p:sp>
        <p:nvSpPr>
          <p:cNvPr id="1386522" name="Line 26"/>
          <p:cNvSpPr>
            <a:spLocks noChangeShapeType="1"/>
          </p:cNvSpPr>
          <p:nvPr/>
        </p:nvSpPr>
        <p:spPr bwMode="auto">
          <a:xfrm>
            <a:off x="4038600" y="41910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6523" name="Line 27"/>
          <p:cNvSpPr>
            <a:spLocks noChangeShapeType="1"/>
          </p:cNvSpPr>
          <p:nvPr/>
        </p:nvSpPr>
        <p:spPr bwMode="auto">
          <a:xfrm flipV="1">
            <a:off x="4038600" y="4114800"/>
            <a:ext cx="1752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5715000" y="41910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/>
              <a:t>ED</a:t>
            </a:r>
          </a:p>
        </p:txBody>
      </p:sp>
      <p:sp>
        <p:nvSpPr>
          <p:cNvPr id="35" name="Line 19"/>
          <p:cNvSpPr>
            <a:spLocks noChangeShapeType="1"/>
          </p:cNvSpPr>
          <p:nvPr/>
        </p:nvSpPr>
        <p:spPr bwMode="auto">
          <a:xfrm>
            <a:off x="40386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248F-33E6-4C22-B5DD-32030A33BA47}" type="slidenum">
              <a:rPr lang="en-US" sz="1400" smtClean="0"/>
              <a:pPr>
                <a:defRPr/>
              </a:pPr>
              <a:t>12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6517" grpId="0"/>
      <p:bldP spid="1386518" grpId="0"/>
      <p:bldP spid="1386522" grpId="0" animBg="1"/>
      <p:bldP spid="13865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108D02-E56A-44B0-9468-41E3C4309812}" type="slidenum">
              <a:rPr lang="en-US" sz="1400" smtClean="0"/>
              <a:pPr/>
              <a:t>13</a:t>
            </a:fld>
            <a:endParaRPr lang="en-US" sz="1400" dirty="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485063" cy="990600"/>
          </a:xfrm>
        </p:spPr>
        <p:txBody>
          <a:bodyPr/>
          <a:lstStyle/>
          <a:p>
            <a:pPr eaLnBrk="1" hangingPunct="1"/>
            <a:r>
              <a:rPr lang="en-US" sz="3200" smtClean="0"/>
              <a:t>The large size of the rest of the world allows us to simplify the diagram</a:t>
            </a:r>
            <a:endParaRPr lang="en-US" smtClean="0"/>
          </a:p>
        </p:txBody>
      </p:sp>
      <p:sp>
        <p:nvSpPr>
          <p:cNvPr id="25604" name="Line 3"/>
          <p:cNvSpPr>
            <a:spLocks noChangeShapeType="1"/>
          </p:cNvSpPr>
          <p:nvPr/>
        </p:nvSpPr>
        <p:spPr bwMode="auto">
          <a:xfrm>
            <a:off x="930275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>
            <a:off x="930275" y="4648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 flipV="1">
            <a:off x="930275" y="3048000"/>
            <a:ext cx="2209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6"/>
          <p:cNvSpPr>
            <a:spLocks noChangeShapeType="1"/>
          </p:cNvSpPr>
          <p:nvPr/>
        </p:nvSpPr>
        <p:spPr bwMode="auto">
          <a:xfrm>
            <a:off x="930275" y="25908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0" y="209867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P($/lb)</a:t>
            </a:r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1447800" y="57912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endParaRPr lang="en-US"/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990600" y="1676400"/>
            <a:ext cx="1492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Country X</a:t>
            </a:r>
            <a:endParaRPr lang="en-US" dirty="0"/>
          </a:p>
        </p:txBody>
      </p:sp>
      <p:sp>
        <p:nvSpPr>
          <p:cNvPr id="25611" name="Line 10"/>
          <p:cNvSpPr>
            <a:spLocks noChangeShapeType="1"/>
          </p:cNvSpPr>
          <p:nvPr/>
        </p:nvSpPr>
        <p:spPr bwMode="auto">
          <a:xfrm>
            <a:off x="6340475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>
            <a:off x="6340475" y="4648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Text Box 12"/>
          <p:cNvSpPr txBox="1">
            <a:spLocks noChangeArrowheads="1"/>
          </p:cNvSpPr>
          <p:nvPr/>
        </p:nvSpPr>
        <p:spPr bwMode="auto">
          <a:xfrm>
            <a:off x="5410200" y="209867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P($/lb)</a:t>
            </a:r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>
            <a:off x="6237288" y="1676400"/>
            <a:ext cx="290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The Rest of the World</a:t>
            </a:r>
          </a:p>
        </p:txBody>
      </p:sp>
      <p:sp>
        <p:nvSpPr>
          <p:cNvPr id="25615" name="Text Box 14"/>
          <p:cNvSpPr txBox="1">
            <a:spLocks noChangeArrowheads="1"/>
          </p:cNvSpPr>
          <p:nvPr/>
        </p:nvSpPr>
        <p:spPr bwMode="auto">
          <a:xfrm>
            <a:off x="2895600" y="45720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Q(tons)</a:t>
            </a:r>
          </a:p>
        </p:txBody>
      </p:sp>
      <p:sp>
        <p:nvSpPr>
          <p:cNvPr id="25616" name="Line 15"/>
          <p:cNvSpPr>
            <a:spLocks noChangeShapeType="1"/>
          </p:cNvSpPr>
          <p:nvPr/>
        </p:nvSpPr>
        <p:spPr bwMode="auto">
          <a:xfrm>
            <a:off x="4038600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6"/>
          <p:cNvSpPr>
            <a:spLocks noChangeShapeType="1"/>
          </p:cNvSpPr>
          <p:nvPr/>
        </p:nvSpPr>
        <p:spPr bwMode="auto">
          <a:xfrm>
            <a:off x="4038600" y="4648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Text Box 17"/>
          <p:cNvSpPr txBox="1">
            <a:spLocks noChangeArrowheads="1"/>
          </p:cNvSpPr>
          <p:nvPr/>
        </p:nvSpPr>
        <p:spPr bwMode="auto">
          <a:xfrm>
            <a:off x="3581400" y="1295400"/>
            <a:ext cx="2514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Trade </a:t>
            </a:r>
            <a:r>
              <a:rPr lang="en-US" dirty="0" smtClean="0"/>
              <a:t>between </a:t>
            </a:r>
            <a:endParaRPr lang="en-US" dirty="0"/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X and ROW</a:t>
            </a:r>
            <a:endParaRPr lang="en-US" dirty="0"/>
          </a:p>
        </p:txBody>
      </p:sp>
      <p:sp>
        <p:nvSpPr>
          <p:cNvPr id="25619" name="Line 18"/>
          <p:cNvSpPr>
            <a:spLocks noChangeShapeType="1"/>
          </p:cNvSpPr>
          <p:nvPr/>
        </p:nvSpPr>
        <p:spPr bwMode="auto">
          <a:xfrm>
            <a:off x="914400" y="3657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19"/>
          <p:cNvSpPr>
            <a:spLocks noChangeShapeType="1"/>
          </p:cNvSpPr>
          <p:nvPr/>
        </p:nvSpPr>
        <p:spPr bwMode="auto">
          <a:xfrm>
            <a:off x="40386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Text Box 20"/>
          <p:cNvSpPr txBox="1">
            <a:spLocks noChangeArrowheads="1"/>
          </p:cNvSpPr>
          <p:nvPr/>
        </p:nvSpPr>
        <p:spPr bwMode="auto">
          <a:xfrm>
            <a:off x="4953000" y="45720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Q(tons)</a:t>
            </a:r>
          </a:p>
        </p:txBody>
      </p:sp>
      <p:sp>
        <p:nvSpPr>
          <p:cNvPr id="25622" name="Text Box 21"/>
          <p:cNvSpPr txBox="1">
            <a:spLocks noChangeArrowheads="1"/>
          </p:cNvSpPr>
          <p:nvPr/>
        </p:nvSpPr>
        <p:spPr bwMode="auto">
          <a:xfrm>
            <a:off x="5638800" y="3810000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/>
              <a:t>ES</a:t>
            </a:r>
          </a:p>
        </p:txBody>
      </p:sp>
      <p:sp>
        <p:nvSpPr>
          <p:cNvPr id="25623" name="Line 22"/>
          <p:cNvSpPr>
            <a:spLocks noChangeShapeType="1"/>
          </p:cNvSpPr>
          <p:nvPr/>
        </p:nvSpPr>
        <p:spPr bwMode="auto">
          <a:xfrm flipV="1">
            <a:off x="6400800" y="37338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Line 23"/>
          <p:cNvSpPr>
            <a:spLocks noChangeShapeType="1"/>
          </p:cNvSpPr>
          <p:nvPr/>
        </p:nvSpPr>
        <p:spPr bwMode="auto">
          <a:xfrm>
            <a:off x="6400800" y="3429000"/>
            <a:ext cx="1524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Text Box 24"/>
          <p:cNvSpPr txBox="1">
            <a:spLocks noChangeArrowheads="1"/>
          </p:cNvSpPr>
          <p:nvPr/>
        </p:nvSpPr>
        <p:spPr bwMode="auto">
          <a:xfrm>
            <a:off x="7467600" y="4648200"/>
            <a:ext cx="180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Q(thou. tons)</a:t>
            </a:r>
          </a:p>
        </p:txBody>
      </p:sp>
      <p:sp>
        <p:nvSpPr>
          <p:cNvPr id="25626" name="Line 25"/>
          <p:cNvSpPr>
            <a:spLocks noChangeShapeType="1"/>
          </p:cNvSpPr>
          <p:nvPr/>
        </p:nvSpPr>
        <p:spPr bwMode="auto">
          <a:xfrm>
            <a:off x="4038600" y="41910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26"/>
          <p:cNvSpPr>
            <a:spLocks noChangeShapeType="1"/>
          </p:cNvSpPr>
          <p:nvPr/>
        </p:nvSpPr>
        <p:spPr bwMode="auto">
          <a:xfrm flipV="1">
            <a:off x="4038600" y="4191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Text Box 27"/>
          <p:cNvSpPr txBox="1">
            <a:spLocks noChangeArrowheads="1"/>
          </p:cNvSpPr>
          <p:nvPr/>
        </p:nvSpPr>
        <p:spPr bwMode="auto">
          <a:xfrm>
            <a:off x="5715000" y="41910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/>
              <a:t>ED</a:t>
            </a:r>
          </a:p>
        </p:txBody>
      </p:sp>
      <p:sp>
        <p:nvSpPr>
          <p:cNvPr id="25629" name="Freeform 28"/>
          <p:cNvSpPr>
            <a:spLocks/>
          </p:cNvSpPr>
          <p:nvPr/>
        </p:nvSpPr>
        <p:spPr bwMode="auto">
          <a:xfrm rot="-2130168">
            <a:off x="4021138" y="4664075"/>
            <a:ext cx="1295400" cy="241300"/>
          </a:xfrm>
          <a:custGeom>
            <a:avLst/>
            <a:gdLst>
              <a:gd name="T0" fmla="*/ 0 w 1440"/>
              <a:gd name="T1" fmla="*/ 362902453 h 152"/>
              <a:gd name="T2" fmla="*/ 388440064 w 1440"/>
              <a:gd name="T3" fmla="*/ 362902453 h 152"/>
              <a:gd name="T4" fmla="*/ 815724123 w 1440"/>
              <a:gd name="T5" fmla="*/ 241935002 h 152"/>
              <a:gd name="T6" fmla="*/ 1165320305 w 1440"/>
              <a:gd name="T7" fmla="*/ 0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52"/>
              <a:gd name="T14" fmla="*/ 1440 w 144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52">
                <a:moveTo>
                  <a:pt x="0" y="144"/>
                </a:moveTo>
                <a:cubicBezTo>
                  <a:pt x="156" y="148"/>
                  <a:pt x="312" y="152"/>
                  <a:pt x="480" y="144"/>
                </a:cubicBezTo>
                <a:cubicBezTo>
                  <a:pt x="648" y="136"/>
                  <a:pt x="848" y="120"/>
                  <a:pt x="1008" y="96"/>
                </a:cubicBezTo>
                <a:cubicBezTo>
                  <a:pt x="1168" y="72"/>
                  <a:pt x="1368" y="16"/>
                  <a:pt x="1440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Line 29"/>
          <p:cNvSpPr>
            <a:spLocks noChangeShapeType="1"/>
          </p:cNvSpPr>
          <p:nvPr/>
        </p:nvSpPr>
        <p:spPr bwMode="auto">
          <a:xfrm rot="19530962" flipV="1">
            <a:off x="5029200" y="4267200"/>
            <a:ext cx="1524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Text Box 30"/>
          <p:cNvSpPr txBox="1">
            <a:spLocks noChangeArrowheads="1"/>
          </p:cNvSpPr>
          <p:nvPr/>
        </p:nvSpPr>
        <p:spPr bwMode="auto">
          <a:xfrm>
            <a:off x="3124200" y="5105400"/>
            <a:ext cx="41068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</a:rPr>
              <a:t>the simplifying assumption that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</a:rPr>
              <a:t>this line is horizontal is called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</a:rPr>
              <a:t>the “small country” assumption.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93BA2F-02CA-428B-A838-47A16A0F5EBC}" type="slidenum">
              <a:rPr lang="en-US" sz="1400" smtClean="0"/>
              <a:pPr/>
              <a:t>14</a:t>
            </a:fld>
            <a:endParaRPr lang="en-US" sz="1400" dirty="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90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The small-country assumption allows a single diagram to represent both X &amp; the ROW</a:t>
            </a: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930275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4"/>
          <p:cNvSpPr>
            <a:spLocks noChangeShapeType="1"/>
          </p:cNvSpPr>
          <p:nvPr/>
        </p:nvSpPr>
        <p:spPr bwMode="auto">
          <a:xfrm>
            <a:off x="930275" y="4648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 flipV="1">
            <a:off x="930275" y="3048000"/>
            <a:ext cx="2209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6"/>
          <p:cNvSpPr>
            <a:spLocks noChangeShapeType="1"/>
          </p:cNvSpPr>
          <p:nvPr/>
        </p:nvSpPr>
        <p:spPr bwMode="auto">
          <a:xfrm>
            <a:off x="930275" y="2590800"/>
            <a:ext cx="2193925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0" y="209867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P($/lb)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990600" y="1676400"/>
            <a:ext cx="1492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Country X</a:t>
            </a:r>
            <a:endParaRPr lang="en-US" dirty="0"/>
          </a:p>
        </p:txBody>
      </p:sp>
      <p:sp>
        <p:nvSpPr>
          <p:cNvPr id="26635" name="Line 10"/>
          <p:cNvSpPr>
            <a:spLocks noChangeShapeType="1"/>
          </p:cNvSpPr>
          <p:nvPr/>
        </p:nvSpPr>
        <p:spPr bwMode="auto">
          <a:xfrm>
            <a:off x="6340475" y="2514600"/>
            <a:ext cx="0" cy="2133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Line 11"/>
          <p:cNvSpPr>
            <a:spLocks noChangeShapeType="1"/>
          </p:cNvSpPr>
          <p:nvPr/>
        </p:nvSpPr>
        <p:spPr bwMode="auto">
          <a:xfrm>
            <a:off x="6340475" y="4648200"/>
            <a:ext cx="2514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Text Box 12"/>
          <p:cNvSpPr txBox="1">
            <a:spLocks noChangeArrowheads="1"/>
          </p:cNvSpPr>
          <p:nvPr/>
        </p:nvSpPr>
        <p:spPr bwMode="auto">
          <a:xfrm>
            <a:off x="5410200" y="209867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folHlink"/>
                </a:solidFill>
              </a:rPr>
              <a:t>P($/lb)</a:t>
            </a:r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auto">
          <a:xfrm>
            <a:off x="6237288" y="1676400"/>
            <a:ext cx="290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folHlink"/>
                </a:solidFill>
              </a:rPr>
              <a:t>The Rest of the World</a:t>
            </a:r>
          </a:p>
        </p:txBody>
      </p:sp>
      <p:sp>
        <p:nvSpPr>
          <p:cNvPr id="26639" name="Text Box 14"/>
          <p:cNvSpPr txBox="1">
            <a:spLocks noChangeArrowheads="1"/>
          </p:cNvSpPr>
          <p:nvPr/>
        </p:nvSpPr>
        <p:spPr bwMode="auto">
          <a:xfrm>
            <a:off x="2895600" y="45720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Q(tons)</a:t>
            </a:r>
          </a:p>
        </p:txBody>
      </p:sp>
      <p:sp>
        <p:nvSpPr>
          <p:cNvPr id="26640" name="Line 15"/>
          <p:cNvSpPr>
            <a:spLocks noChangeShapeType="1"/>
          </p:cNvSpPr>
          <p:nvPr/>
        </p:nvSpPr>
        <p:spPr bwMode="auto">
          <a:xfrm>
            <a:off x="4038600" y="2514600"/>
            <a:ext cx="0" cy="2133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6"/>
          <p:cNvSpPr>
            <a:spLocks noChangeShapeType="1"/>
          </p:cNvSpPr>
          <p:nvPr/>
        </p:nvSpPr>
        <p:spPr bwMode="auto">
          <a:xfrm>
            <a:off x="4038600" y="4648200"/>
            <a:ext cx="1676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Text Box 17"/>
          <p:cNvSpPr txBox="1">
            <a:spLocks noChangeArrowheads="1"/>
          </p:cNvSpPr>
          <p:nvPr/>
        </p:nvSpPr>
        <p:spPr bwMode="auto">
          <a:xfrm>
            <a:off x="3930079" y="1455003"/>
            <a:ext cx="20135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folHlink"/>
                </a:solidFill>
              </a:rPr>
              <a:t>Trade between </a:t>
            </a:r>
            <a:endParaRPr lang="en-US" dirty="0">
              <a:solidFill>
                <a:schemeClr val="folHlink"/>
              </a:solidFill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folHlink"/>
                </a:solidFill>
              </a:rPr>
              <a:t>X and ROW</a:t>
            </a:r>
            <a:endParaRPr lang="en-US" dirty="0">
              <a:solidFill>
                <a:schemeClr val="folHlink"/>
              </a:solidFill>
            </a:endParaRPr>
          </a:p>
        </p:txBody>
      </p:sp>
      <p:sp>
        <p:nvSpPr>
          <p:cNvPr id="26643" name="Line 18"/>
          <p:cNvSpPr>
            <a:spLocks noChangeShapeType="1"/>
          </p:cNvSpPr>
          <p:nvPr/>
        </p:nvSpPr>
        <p:spPr bwMode="auto">
          <a:xfrm>
            <a:off x="914400" y="3657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Line 19"/>
          <p:cNvSpPr>
            <a:spLocks noChangeShapeType="1"/>
          </p:cNvSpPr>
          <p:nvPr/>
        </p:nvSpPr>
        <p:spPr bwMode="auto">
          <a:xfrm>
            <a:off x="4038600" y="3657600"/>
            <a:ext cx="1828800" cy="609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Text Box 20"/>
          <p:cNvSpPr txBox="1">
            <a:spLocks noChangeArrowheads="1"/>
          </p:cNvSpPr>
          <p:nvPr/>
        </p:nvSpPr>
        <p:spPr bwMode="auto">
          <a:xfrm>
            <a:off x="4953000" y="45720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folHlink"/>
                </a:solidFill>
              </a:rPr>
              <a:t>Q(tons)</a:t>
            </a:r>
          </a:p>
        </p:txBody>
      </p:sp>
      <p:sp>
        <p:nvSpPr>
          <p:cNvPr id="26646" name="Text Box 21"/>
          <p:cNvSpPr txBox="1">
            <a:spLocks noChangeArrowheads="1"/>
          </p:cNvSpPr>
          <p:nvPr/>
        </p:nvSpPr>
        <p:spPr bwMode="auto">
          <a:xfrm>
            <a:off x="5638800" y="3810000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>
                <a:solidFill>
                  <a:schemeClr val="folHlink"/>
                </a:solidFill>
              </a:rPr>
              <a:t>ES</a:t>
            </a:r>
          </a:p>
        </p:txBody>
      </p:sp>
      <p:sp>
        <p:nvSpPr>
          <p:cNvPr id="26647" name="Line 22"/>
          <p:cNvSpPr>
            <a:spLocks noChangeShapeType="1"/>
          </p:cNvSpPr>
          <p:nvPr/>
        </p:nvSpPr>
        <p:spPr bwMode="auto">
          <a:xfrm flipV="1">
            <a:off x="6400800" y="3733800"/>
            <a:ext cx="2209800" cy="838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Line 23"/>
          <p:cNvSpPr>
            <a:spLocks noChangeShapeType="1"/>
          </p:cNvSpPr>
          <p:nvPr/>
        </p:nvSpPr>
        <p:spPr bwMode="auto">
          <a:xfrm>
            <a:off x="6400800" y="3429000"/>
            <a:ext cx="1524000" cy="1143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Text Box 24"/>
          <p:cNvSpPr txBox="1">
            <a:spLocks noChangeArrowheads="1"/>
          </p:cNvSpPr>
          <p:nvPr/>
        </p:nvSpPr>
        <p:spPr bwMode="auto">
          <a:xfrm>
            <a:off x="7467600" y="4648200"/>
            <a:ext cx="180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folHlink"/>
                </a:solidFill>
              </a:rPr>
              <a:t>Q(thou. tons)</a:t>
            </a:r>
          </a:p>
        </p:txBody>
      </p:sp>
      <p:sp>
        <p:nvSpPr>
          <p:cNvPr id="26650" name="Line 25"/>
          <p:cNvSpPr>
            <a:spLocks noChangeShapeType="1"/>
          </p:cNvSpPr>
          <p:nvPr/>
        </p:nvSpPr>
        <p:spPr bwMode="auto">
          <a:xfrm>
            <a:off x="4038600" y="4191000"/>
            <a:ext cx="3352800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Line 26"/>
          <p:cNvSpPr>
            <a:spLocks noChangeShapeType="1"/>
          </p:cNvSpPr>
          <p:nvPr/>
        </p:nvSpPr>
        <p:spPr bwMode="auto">
          <a:xfrm flipV="1">
            <a:off x="914400" y="4191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Text Box 27"/>
          <p:cNvSpPr txBox="1">
            <a:spLocks noChangeArrowheads="1"/>
          </p:cNvSpPr>
          <p:nvPr/>
        </p:nvSpPr>
        <p:spPr bwMode="auto">
          <a:xfrm>
            <a:off x="5715000" y="41910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>
                <a:solidFill>
                  <a:schemeClr val="folHlink"/>
                </a:solidFill>
              </a:rPr>
              <a:t>ED</a:t>
            </a:r>
          </a:p>
        </p:txBody>
      </p:sp>
      <p:sp>
        <p:nvSpPr>
          <p:cNvPr id="26653" name="Freeform 28"/>
          <p:cNvSpPr>
            <a:spLocks/>
          </p:cNvSpPr>
          <p:nvPr/>
        </p:nvSpPr>
        <p:spPr bwMode="auto">
          <a:xfrm rot="-5526470" flipH="1" flipV="1">
            <a:off x="816769" y="4212431"/>
            <a:ext cx="896938" cy="1158875"/>
          </a:xfrm>
          <a:custGeom>
            <a:avLst/>
            <a:gdLst>
              <a:gd name="T0" fmla="*/ 0 w 1440"/>
              <a:gd name="T1" fmla="*/ 2147483647 h 152"/>
              <a:gd name="T2" fmla="*/ 186226144 w 1440"/>
              <a:gd name="T3" fmla="*/ 2147483647 h 152"/>
              <a:gd name="T4" fmla="*/ 391075580 w 1440"/>
              <a:gd name="T5" fmla="*/ 2147483647 h 152"/>
              <a:gd name="T6" fmla="*/ 558678977 w 1440"/>
              <a:gd name="T7" fmla="*/ 0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52"/>
              <a:gd name="T14" fmla="*/ 1440 w 144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52">
                <a:moveTo>
                  <a:pt x="0" y="144"/>
                </a:moveTo>
                <a:cubicBezTo>
                  <a:pt x="156" y="148"/>
                  <a:pt x="312" y="152"/>
                  <a:pt x="480" y="144"/>
                </a:cubicBezTo>
                <a:cubicBezTo>
                  <a:pt x="648" y="136"/>
                  <a:pt x="848" y="120"/>
                  <a:pt x="1008" y="96"/>
                </a:cubicBezTo>
                <a:cubicBezTo>
                  <a:pt x="1168" y="72"/>
                  <a:pt x="1368" y="16"/>
                  <a:pt x="1440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Line 29"/>
          <p:cNvSpPr>
            <a:spLocks noChangeShapeType="1"/>
          </p:cNvSpPr>
          <p:nvPr/>
        </p:nvSpPr>
        <p:spPr bwMode="auto">
          <a:xfrm rot="19530962" flipV="1">
            <a:off x="685800" y="4343400"/>
            <a:ext cx="1524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Text Box 30"/>
          <p:cNvSpPr txBox="1">
            <a:spLocks noChangeArrowheads="1"/>
          </p:cNvSpPr>
          <p:nvPr/>
        </p:nvSpPr>
        <p:spPr bwMode="auto">
          <a:xfrm>
            <a:off x="1752600" y="5181600"/>
            <a:ext cx="41513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</a:rPr>
              <a:t>As the “world” price would not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</a:rPr>
              <a:t>be affected by changes in </a:t>
            </a:r>
            <a:r>
              <a:rPr lang="en-US" dirty="0" smtClean="0">
                <a:solidFill>
                  <a:schemeClr val="tx2"/>
                </a:solidFill>
              </a:rPr>
              <a:t>X.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6656" name="Text Box 31"/>
          <p:cNvSpPr txBox="1">
            <a:spLocks noChangeArrowheads="1"/>
          </p:cNvSpPr>
          <p:nvPr/>
        </p:nvSpPr>
        <p:spPr bwMode="auto">
          <a:xfrm>
            <a:off x="365125" y="3927475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E5C962-AF98-4517-9B88-77E2A8DAF5C1}" type="slidenum">
              <a:rPr lang="en-US" sz="1400" smtClean="0"/>
              <a:pPr/>
              <a:t>15</a:t>
            </a:fld>
            <a:endParaRPr lang="en-US" sz="1400" dirty="0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838200"/>
            <a:ext cx="91440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For many important traded products, prices are determined by the </a:t>
            </a:r>
            <a:r>
              <a:rPr lang="en-US" sz="3200" i="1" dirty="0" smtClean="0"/>
              <a:t>world’s</a:t>
            </a:r>
            <a:r>
              <a:rPr lang="en-US" sz="3200" dirty="0" smtClean="0"/>
              <a:t> supply-demand balance,</a:t>
            </a:r>
            <a:br>
              <a:rPr lang="en-US" sz="3200" dirty="0" smtClean="0"/>
            </a:br>
            <a:r>
              <a:rPr lang="en-US" sz="3200" dirty="0" smtClean="0"/>
              <a:t>not local production and consumption.</a:t>
            </a:r>
          </a:p>
        </p:txBody>
      </p:sp>
      <p:sp>
        <p:nvSpPr>
          <p:cNvPr id="27652" name="Line 3"/>
          <p:cNvSpPr>
            <a:spLocks noChangeShapeType="1"/>
          </p:cNvSpPr>
          <p:nvPr/>
        </p:nvSpPr>
        <p:spPr bwMode="auto">
          <a:xfrm>
            <a:off x="3216275" y="3276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3216275" y="5410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 flipV="1">
            <a:off x="3216275" y="3810000"/>
            <a:ext cx="2209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6"/>
          <p:cNvSpPr>
            <a:spLocks noChangeShapeType="1"/>
          </p:cNvSpPr>
          <p:nvPr/>
        </p:nvSpPr>
        <p:spPr bwMode="auto">
          <a:xfrm>
            <a:off x="3216275" y="3352800"/>
            <a:ext cx="2193925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2286000" y="286067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P($/lb)</a:t>
            </a:r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1447800" y="57912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endParaRPr lang="en-US"/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3917484" y="2438400"/>
            <a:ext cx="1492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Country X</a:t>
            </a:r>
            <a:endParaRPr lang="en-US" dirty="0"/>
          </a:p>
        </p:txBody>
      </p:sp>
      <p:sp>
        <p:nvSpPr>
          <p:cNvPr id="27659" name="Text Box 10"/>
          <p:cNvSpPr txBox="1">
            <a:spLocks noChangeArrowheads="1"/>
          </p:cNvSpPr>
          <p:nvPr/>
        </p:nvSpPr>
        <p:spPr bwMode="auto">
          <a:xfrm>
            <a:off x="5181600" y="53340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Q(tons)</a:t>
            </a:r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 flipV="1">
            <a:off x="3200400" y="4953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Text Box 12"/>
          <p:cNvSpPr txBox="1">
            <a:spLocks noChangeArrowheads="1"/>
          </p:cNvSpPr>
          <p:nvPr/>
        </p:nvSpPr>
        <p:spPr bwMode="auto">
          <a:xfrm>
            <a:off x="2651125" y="4689475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Pw</a:t>
            </a:r>
          </a:p>
        </p:txBody>
      </p:sp>
      <p:sp>
        <p:nvSpPr>
          <p:cNvPr id="1392653" name="Text Box 13"/>
          <p:cNvSpPr txBox="1">
            <a:spLocks noChangeArrowheads="1"/>
          </p:cNvSpPr>
          <p:nvPr/>
        </p:nvSpPr>
        <p:spPr bwMode="auto">
          <a:xfrm>
            <a:off x="533400" y="5943600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</a:rPr>
              <a:t>Local supply and demand determine production, consumption and trade, </a:t>
            </a:r>
            <a:r>
              <a:rPr lang="en-US" sz="2000" dirty="0" smtClean="0">
                <a:solidFill>
                  <a:schemeClr val="tx2"/>
                </a:solidFill>
              </a:rPr>
              <a:t/>
            </a:r>
            <a:br>
              <a:rPr lang="en-US" sz="2000" dirty="0" smtClean="0">
                <a:solidFill>
                  <a:schemeClr val="tx2"/>
                </a:solidFill>
              </a:rPr>
            </a:br>
            <a:r>
              <a:rPr lang="en-US" sz="2000" dirty="0" smtClean="0">
                <a:solidFill>
                  <a:schemeClr val="tx2"/>
                </a:solidFill>
              </a:rPr>
              <a:t>at </a:t>
            </a:r>
            <a:r>
              <a:rPr lang="en-US" sz="2000" dirty="0">
                <a:solidFill>
                  <a:schemeClr val="tx2"/>
                </a:solidFill>
              </a:rPr>
              <a:t>a price given by the big (bad?) world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5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7868CB-9A55-44D3-94E7-C4848C302BF7}" type="slidenum">
              <a:rPr lang="en-US" sz="1400" smtClean="0"/>
              <a:pPr/>
              <a:t>16</a:t>
            </a:fld>
            <a:endParaRPr lang="en-US" sz="1400" dirty="0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But then there’s policy!</a:t>
            </a:r>
          </a:p>
        </p:txBody>
      </p:sp>
      <p:sp>
        <p:nvSpPr>
          <p:cNvPr id="1394691" name="Line 3"/>
          <p:cNvSpPr>
            <a:spLocks noChangeShapeType="1"/>
          </p:cNvSpPr>
          <p:nvPr/>
        </p:nvSpPr>
        <p:spPr bwMode="auto">
          <a:xfrm>
            <a:off x="6934200" y="4191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692" name="Line 4"/>
          <p:cNvSpPr>
            <a:spLocks noChangeShapeType="1"/>
          </p:cNvSpPr>
          <p:nvPr/>
        </p:nvSpPr>
        <p:spPr bwMode="auto">
          <a:xfrm>
            <a:off x="6934200" y="5486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693" name="Line 5"/>
          <p:cNvSpPr>
            <a:spLocks noChangeShapeType="1"/>
          </p:cNvSpPr>
          <p:nvPr/>
        </p:nvSpPr>
        <p:spPr bwMode="auto">
          <a:xfrm flipV="1">
            <a:off x="6934200" y="41148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694" name="Line 6"/>
          <p:cNvSpPr>
            <a:spLocks noChangeShapeType="1"/>
          </p:cNvSpPr>
          <p:nvPr/>
        </p:nvSpPr>
        <p:spPr bwMode="auto">
          <a:xfrm>
            <a:off x="7162800" y="41910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695" name="Line 7"/>
          <p:cNvSpPr>
            <a:spLocks noChangeShapeType="1"/>
          </p:cNvSpPr>
          <p:nvPr/>
        </p:nvSpPr>
        <p:spPr bwMode="auto">
          <a:xfrm>
            <a:off x="6934200" y="4419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696" name="Line 8"/>
          <p:cNvSpPr>
            <a:spLocks noChangeShapeType="1"/>
          </p:cNvSpPr>
          <p:nvPr/>
        </p:nvSpPr>
        <p:spPr bwMode="auto">
          <a:xfrm>
            <a:off x="6781800" y="2209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697" name="Line 9"/>
          <p:cNvSpPr>
            <a:spLocks noChangeShapeType="1"/>
          </p:cNvSpPr>
          <p:nvPr/>
        </p:nvSpPr>
        <p:spPr bwMode="auto">
          <a:xfrm>
            <a:off x="6781800" y="3505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698" name="Line 10"/>
          <p:cNvSpPr>
            <a:spLocks noChangeShapeType="1"/>
          </p:cNvSpPr>
          <p:nvPr/>
        </p:nvSpPr>
        <p:spPr bwMode="auto">
          <a:xfrm flipV="1">
            <a:off x="6781800" y="2133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699" name="Line 11"/>
          <p:cNvSpPr>
            <a:spLocks noChangeShapeType="1"/>
          </p:cNvSpPr>
          <p:nvPr/>
        </p:nvSpPr>
        <p:spPr bwMode="auto">
          <a:xfrm>
            <a:off x="7010400" y="22098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700" name="Text Box 12"/>
          <p:cNvSpPr txBox="1">
            <a:spLocks noChangeArrowheads="1"/>
          </p:cNvSpPr>
          <p:nvPr/>
        </p:nvSpPr>
        <p:spPr bwMode="auto">
          <a:xfrm>
            <a:off x="0" y="1905000"/>
            <a:ext cx="2286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i="1" dirty="0"/>
              <a:t>Policies that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i="1" dirty="0"/>
              <a:t>help producers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i="1" dirty="0"/>
              <a:t>raise Pd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i="1" dirty="0"/>
              <a:t>above Pt</a:t>
            </a:r>
          </a:p>
        </p:txBody>
      </p:sp>
      <p:sp>
        <p:nvSpPr>
          <p:cNvPr id="1394701" name="Text Box 13"/>
          <p:cNvSpPr txBox="1">
            <a:spLocks noChangeArrowheads="1"/>
          </p:cNvSpPr>
          <p:nvPr/>
        </p:nvSpPr>
        <p:spPr bwMode="auto">
          <a:xfrm>
            <a:off x="5486400" y="419100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0"/>
              </a:spcBef>
            </a:pPr>
            <a:r>
              <a:rPr lang="en-US"/>
              <a:t>export taxes or quotas</a:t>
            </a:r>
          </a:p>
        </p:txBody>
      </p:sp>
      <p:sp>
        <p:nvSpPr>
          <p:cNvPr id="1394702" name="Text Box 14"/>
          <p:cNvSpPr txBox="1">
            <a:spLocks noChangeArrowheads="1"/>
          </p:cNvSpPr>
          <p:nvPr/>
        </p:nvSpPr>
        <p:spPr bwMode="auto">
          <a:xfrm>
            <a:off x="6172200" y="1371600"/>
            <a:ext cx="2501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Policies on exports</a:t>
            </a:r>
          </a:p>
        </p:txBody>
      </p:sp>
      <p:sp>
        <p:nvSpPr>
          <p:cNvPr id="1394703" name="Line 15"/>
          <p:cNvSpPr>
            <a:spLocks noChangeShapeType="1"/>
          </p:cNvSpPr>
          <p:nvPr/>
        </p:nvSpPr>
        <p:spPr bwMode="auto">
          <a:xfrm>
            <a:off x="6934200" y="45720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704" name="Line 16"/>
          <p:cNvSpPr>
            <a:spLocks noChangeShapeType="1"/>
          </p:cNvSpPr>
          <p:nvPr/>
        </p:nvSpPr>
        <p:spPr bwMode="auto">
          <a:xfrm>
            <a:off x="6781800" y="2590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705" name="Line 17"/>
          <p:cNvSpPr>
            <a:spLocks noChangeShapeType="1"/>
          </p:cNvSpPr>
          <p:nvPr/>
        </p:nvSpPr>
        <p:spPr bwMode="auto">
          <a:xfrm>
            <a:off x="6781800" y="23622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Line 18"/>
          <p:cNvSpPr>
            <a:spLocks noChangeShapeType="1"/>
          </p:cNvSpPr>
          <p:nvPr/>
        </p:nvSpPr>
        <p:spPr bwMode="auto">
          <a:xfrm>
            <a:off x="3505200" y="2057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Line 19"/>
          <p:cNvSpPr>
            <a:spLocks noChangeShapeType="1"/>
          </p:cNvSpPr>
          <p:nvPr/>
        </p:nvSpPr>
        <p:spPr bwMode="auto">
          <a:xfrm>
            <a:off x="3505200" y="3352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Line 20"/>
          <p:cNvSpPr>
            <a:spLocks noChangeShapeType="1"/>
          </p:cNvSpPr>
          <p:nvPr/>
        </p:nvSpPr>
        <p:spPr bwMode="auto">
          <a:xfrm flipV="1">
            <a:off x="3505200" y="19812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Line 21"/>
          <p:cNvSpPr>
            <a:spLocks noChangeShapeType="1"/>
          </p:cNvSpPr>
          <p:nvPr/>
        </p:nvSpPr>
        <p:spPr bwMode="auto">
          <a:xfrm>
            <a:off x="3733800" y="20574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Line 22"/>
          <p:cNvSpPr>
            <a:spLocks noChangeShapeType="1"/>
          </p:cNvSpPr>
          <p:nvPr/>
        </p:nvSpPr>
        <p:spPr bwMode="auto">
          <a:xfrm>
            <a:off x="35052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711" name="Line 23"/>
          <p:cNvSpPr>
            <a:spLocks noChangeShapeType="1"/>
          </p:cNvSpPr>
          <p:nvPr/>
        </p:nvSpPr>
        <p:spPr bwMode="auto">
          <a:xfrm>
            <a:off x="3505200" y="4114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712" name="Line 24"/>
          <p:cNvSpPr>
            <a:spLocks noChangeShapeType="1"/>
          </p:cNvSpPr>
          <p:nvPr/>
        </p:nvSpPr>
        <p:spPr bwMode="auto">
          <a:xfrm>
            <a:off x="3505200" y="5410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713" name="Line 25"/>
          <p:cNvSpPr>
            <a:spLocks noChangeShapeType="1"/>
          </p:cNvSpPr>
          <p:nvPr/>
        </p:nvSpPr>
        <p:spPr bwMode="auto">
          <a:xfrm flipV="1">
            <a:off x="3505200" y="4038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714" name="Line 26"/>
          <p:cNvSpPr>
            <a:spLocks noChangeShapeType="1"/>
          </p:cNvSpPr>
          <p:nvPr/>
        </p:nvSpPr>
        <p:spPr bwMode="auto">
          <a:xfrm>
            <a:off x="3733800" y="41148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715" name="Line 27"/>
          <p:cNvSpPr>
            <a:spLocks noChangeShapeType="1"/>
          </p:cNvSpPr>
          <p:nvPr/>
        </p:nvSpPr>
        <p:spPr bwMode="auto">
          <a:xfrm>
            <a:off x="3505200" y="4876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716" name="Text Box 28"/>
          <p:cNvSpPr txBox="1">
            <a:spLocks noChangeArrowheads="1"/>
          </p:cNvSpPr>
          <p:nvPr/>
        </p:nvSpPr>
        <p:spPr bwMode="auto">
          <a:xfrm>
            <a:off x="2286000" y="2286000"/>
            <a:ext cx="1071563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0"/>
              </a:spcBef>
            </a:pPr>
            <a:r>
              <a:rPr lang="en-US"/>
              <a:t>import </a:t>
            </a:r>
          </a:p>
          <a:p>
            <a:pPr eaLnBrk="0" hangingPunct="0">
              <a:lnSpc>
                <a:spcPct val="70000"/>
              </a:lnSpc>
              <a:spcBef>
                <a:spcPct val="0"/>
              </a:spcBef>
            </a:pPr>
            <a:r>
              <a:rPr lang="en-US"/>
              <a:t>tariffs</a:t>
            </a:r>
          </a:p>
          <a:p>
            <a:pPr eaLnBrk="0" hangingPunct="0">
              <a:lnSpc>
                <a:spcPct val="70000"/>
              </a:lnSpc>
              <a:spcBef>
                <a:spcPct val="0"/>
              </a:spcBef>
            </a:pPr>
            <a:r>
              <a:rPr lang="en-US"/>
              <a:t>or</a:t>
            </a:r>
          </a:p>
          <a:p>
            <a:pPr eaLnBrk="0" hangingPunct="0">
              <a:lnSpc>
                <a:spcPct val="70000"/>
              </a:lnSpc>
              <a:spcBef>
                <a:spcPct val="0"/>
              </a:spcBef>
            </a:pPr>
            <a:r>
              <a:rPr lang="en-US"/>
              <a:t>quotas</a:t>
            </a:r>
          </a:p>
        </p:txBody>
      </p:sp>
      <p:sp>
        <p:nvSpPr>
          <p:cNvPr id="1394717" name="Text Box 29"/>
          <p:cNvSpPr txBox="1">
            <a:spLocks noChangeArrowheads="1"/>
          </p:cNvSpPr>
          <p:nvPr/>
        </p:nvSpPr>
        <p:spPr bwMode="auto">
          <a:xfrm>
            <a:off x="1981200" y="4114800"/>
            <a:ext cx="15240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0"/>
              </a:spcBef>
            </a:pPr>
            <a:r>
              <a:rPr lang="en-US"/>
              <a:t>import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</a:pPr>
            <a:r>
              <a:rPr lang="en-US"/>
              <a:t>subsidies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</a:pPr>
            <a:r>
              <a:rPr lang="en-US"/>
              <a:t>(rarely seen)</a:t>
            </a:r>
          </a:p>
        </p:txBody>
      </p:sp>
      <p:sp>
        <p:nvSpPr>
          <p:cNvPr id="1394718" name="Text Box 30"/>
          <p:cNvSpPr txBox="1">
            <a:spLocks noChangeArrowheads="1"/>
          </p:cNvSpPr>
          <p:nvPr/>
        </p:nvSpPr>
        <p:spPr bwMode="auto">
          <a:xfrm>
            <a:off x="3048000" y="1371600"/>
            <a:ext cx="2535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Policies on imports</a:t>
            </a:r>
          </a:p>
        </p:txBody>
      </p:sp>
      <p:sp>
        <p:nvSpPr>
          <p:cNvPr id="1394719" name="Line 31"/>
          <p:cNvSpPr>
            <a:spLocks noChangeShapeType="1"/>
          </p:cNvSpPr>
          <p:nvPr/>
        </p:nvSpPr>
        <p:spPr bwMode="auto">
          <a:xfrm>
            <a:off x="3505200" y="2743200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720" name="Line 32"/>
          <p:cNvSpPr>
            <a:spLocks noChangeShapeType="1"/>
          </p:cNvSpPr>
          <p:nvPr/>
        </p:nvSpPr>
        <p:spPr bwMode="auto">
          <a:xfrm>
            <a:off x="3505200" y="50292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721" name="Text Box 33"/>
          <p:cNvSpPr txBox="1">
            <a:spLocks noChangeArrowheads="1"/>
          </p:cNvSpPr>
          <p:nvPr/>
        </p:nvSpPr>
        <p:spPr bwMode="auto">
          <a:xfrm>
            <a:off x="5410200" y="2209800"/>
            <a:ext cx="1524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0"/>
              </a:spcBef>
            </a:pPr>
            <a:r>
              <a:rPr lang="en-US"/>
              <a:t>export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</a:pPr>
            <a:r>
              <a:rPr lang="en-US"/>
              <a:t>subsidies</a:t>
            </a:r>
          </a:p>
        </p:txBody>
      </p:sp>
      <p:sp>
        <p:nvSpPr>
          <p:cNvPr id="1394722" name="Text Box 34"/>
          <p:cNvSpPr txBox="1">
            <a:spLocks noChangeArrowheads="1"/>
          </p:cNvSpPr>
          <p:nvPr/>
        </p:nvSpPr>
        <p:spPr bwMode="auto">
          <a:xfrm>
            <a:off x="0" y="3886200"/>
            <a:ext cx="2209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i="1"/>
              <a:t>Policies that help consumers lower Pd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i="1"/>
              <a:t>below Pt</a:t>
            </a:r>
          </a:p>
        </p:txBody>
      </p:sp>
      <p:sp>
        <p:nvSpPr>
          <p:cNvPr id="28708" name="Text Box 35"/>
          <p:cNvSpPr txBox="1">
            <a:spLocks noChangeArrowheads="1"/>
          </p:cNvSpPr>
          <p:nvPr/>
        </p:nvSpPr>
        <p:spPr bwMode="auto">
          <a:xfrm>
            <a:off x="2743200" y="5791200"/>
            <a:ext cx="4876800" cy="74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8175625" algn="r"/>
              </a:tabLst>
            </a:pPr>
            <a:r>
              <a:rPr lang="en-US"/>
              <a:t>Policies that work through </a:t>
            </a:r>
            <a:r>
              <a:rPr lang="en-US" i="1"/>
              <a:t>trade</a:t>
            </a:r>
            <a:r>
              <a:rPr lang="en-US"/>
              <a:t> affect </a:t>
            </a:r>
            <a:r>
              <a:rPr lang="en-US" i="1"/>
              <a:t>both</a:t>
            </a:r>
            <a:r>
              <a:rPr lang="en-US"/>
              <a:t> producers and consumers.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4700" grpId="0"/>
      <p:bldP spid="1394701" grpId="0"/>
      <p:bldP spid="1394703" grpId="0" animBg="1"/>
      <p:bldP spid="1394705" grpId="0" animBg="1"/>
      <p:bldP spid="1394716" grpId="0"/>
      <p:bldP spid="1394717" grpId="0"/>
      <p:bldP spid="1394719" grpId="0" animBg="1"/>
      <p:bldP spid="1394720" grpId="0" animBg="1"/>
      <p:bldP spid="1394721" grpId="0"/>
      <p:bldP spid="1394722" grpId="0"/>
      <p:bldP spid="2870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5F60AF-D316-4095-A216-94C11BF76425}" type="slidenum">
              <a:rPr lang="en-US" sz="1400" smtClean="0"/>
              <a:pPr/>
              <a:t>17</a:t>
            </a:fld>
            <a:endParaRPr lang="en-US" sz="1400" dirty="0" smtClean="0"/>
          </a:p>
        </p:txBody>
      </p:sp>
      <p:sp>
        <p:nvSpPr>
          <p:cNvPr id="29699" name="Line 2"/>
          <p:cNvSpPr>
            <a:spLocks noChangeShapeType="1"/>
          </p:cNvSpPr>
          <p:nvPr/>
        </p:nvSpPr>
        <p:spPr bwMode="auto">
          <a:xfrm>
            <a:off x="3581400" y="2133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Line 3"/>
          <p:cNvSpPr>
            <a:spLocks noChangeShapeType="1"/>
          </p:cNvSpPr>
          <p:nvPr/>
        </p:nvSpPr>
        <p:spPr bwMode="auto">
          <a:xfrm>
            <a:off x="3581400" y="3429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 flipV="1">
            <a:off x="3581400" y="20574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5"/>
          <p:cNvSpPr>
            <a:spLocks noChangeShapeType="1"/>
          </p:cNvSpPr>
          <p:nvPr/>
        </p:nvSpPr>
        <p:spPr bwMode="auto">
          <a:xfrm>
            <a:off x="3810000" y="21336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6742" name="Line 6"/>
          <p:cNvSpPr>
            <a:spLocks noChangeShapeType="1"/>
          </p:cNvSpPr>
          <p:nvPr/>
        </p:nvSpPr>
        <p:spPr bwMode="auto">
          <a:xfrm>
            <a:off x="3657600" y="4343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6743" name="Line 7"/>
          <p:cNvSpPr>
            <a:spLocks noChangeShapeType="1"/>
          </p:cNvSpPr>
          <p:nvPr/>
        </p:nvSpPr>
        <p:spPr bwMode="auto">
          <a:xfrm>
            <a:off x="3657600" y="5638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6744" name="Line 8"/>
          <p:cNvSpPr>
            <a:spLocks noChangeShapeType="1"/>
          </p:cNvSpPr>
          <p:nvPr/>
        </p:nvSpPr>
        <p:spPr bwMode="auto">
          <a:xfrm flipV="1">
            <a:off x="3657600" y="42672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6745" name="Line 9"/>
          <p:cNvSpPr>
            <a:spLocks noChangeShapeType="1"/>
          </p:cNvSpPr>
          <p:nvPr/>
        </p:nvSpPr>
        <p:spPr bwMode="auto">
          <a:xfrm>
            <a:off x="3733800" y="41910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0"/>
          <p:cNvSpPr>
            <a:spLocks noChangeShapeType="1"/>
          </p:cNvSpPr>
          <p:nvPr/>
        </p:nvSpPr>
        <p:spPr bwMode="auto">
          <a:xfrm flipV="1">
            <a:off x="3581400" y="1752600"/>
            <a:ext cx="1371600" cy="1295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6747" name="Line 11"/>
          <p:cNvSpPr>
            <a:spLocks noChangeShapeType="1"/>
          </p:cNvSpPr>
          <p:nvPr/>
        </p:nvSpPr>
        <p:spPr bwMode="auto">
          <a:xfrm>
            <a:off x="3733800" y="4495800"/>
            <a:ext cx="1219200" cy="1143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Text Box 12"/>
          <p:cNvSpPr txBox="1">
            <a:spLocks noChangeArrowheads="1"/>
          </p:cNvSpPr>
          <p:nvPr/>
        </p:nvSpPr>
        <p:spPr bwMode="auto">
          <a:xfrm>
            <a:off x="5029200" y="1905000"/>
            <a:ext cx="3660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/>
              <a:t>S (producers’ marginal cost)</a:t>
            </a:r>
          </a:p>
        </p:txBody>
      </p:sp>
      <p:sp>
        <p:nvSpPr>
          <p:cNvPr id="29710" name="Text Box 13"/>
          <p:cNvSpPr txBox="1">
            <a:spLocks noChangeArrowheads="1"/>
          </p:cNvSpPr>
          <p:nvPr/>
        </p:nvSpPr>
        <p:spPr bwMode="auto">
          <a:xfrm>
            <a:off x="5181600" y="1600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tax</a:t>
            </a:r>
          </a:p>
        </p:txBody>
      </p:sp>
      <p:sp>
        <p:nvSpPr>
          <p:cNvPr id="29711" name="Text Box 14"/>
          <p:cNvSpPr txBox="1">
            <a:spLocks noChangeArrowheads="1"/>
          </p:cNvSpPr>
          <p:nvPr/>
        </p:nvSpPr>
        <p:spPr bwMode="auto">
          <a:xfrm>
            <a:off x="5029200" y="1371600"/>
            <a:ext cx="3940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S′ </a:t>
            </a:r>
            <a:r>
              <a:rPr lang="en-US" dirty="0"/>
              <a:t>(market supply, after taxes)</a:t>
            </a:r>
          </a:p>
        </p:txBody>
      </p:sp>
      <p:sp>
        <p:nvSpPr>
          <p:cNvPr id="29712" name="Line 15"/>
          <p:cNvSpPr>
            <a:spLocks noChangeShapeType="1"/>
          </p:cNvSpPr>
          <p:nvPr/>
        </p:nvSpPr>
        <p:spPr bwMode="auto">
          <a:xfrm flipV="1">
            <a:off x="5029200" y="175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3" name="Rectangle 16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86800" cy="9906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Policies that </a:t>
            </a:r>
            <a:r>
              <a:rPr lang="en-US" sz="2800" i="1" dirty="0" smtClean="0"/>
              <a:t>tax production </a:t>
            </a:r>
            <a:r>
              <a:rPr lang="en-US" sz="2800" dirty="0" smtClean="0"/>
              <a:t>affect a market like this:</a:t>
            </a:r>
            <a:endParaRPr lang="en-US" dirty="0" smtClean="0"/>
          </a:p>
        </p:txBody>
      </p:sp>
      <p:sp>
        <p:nvSpPr>
          <p:cNvPr id="1396753" name="Rectangle 17"/>
          <p:cNvSpPr>
            <a:spLocks noChangeArrowheads="1"/>
          </p:cNvSpPr>
          <p:nvPr/>
        </p:nvSpPr>
        <p:spPr bwMode="auto">
          <a:xfrm>
            <a:off x="228600" y="33528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2"/>
                </a:solidFill>
              </a:rPr>
              <a:t>and policies that </a:t>
            </a:r>
            <a:r>
              <a:rPr lang="en-US" sz="2800" i="1" dirty="0">
                <a:solidFill>
                  <a:schemeClr val="tx2"/>
                </a:solidFill>
              </a:rPr>
              <a:t>tax consumption </a:t>
            </a:r>
            <a:r>
              <a:rPr lang="en-US" sz="2800" dirty="0">
                <a:solidFill>
                  <a:schemeClr val="tx2"/>
                </a:solidFill>
              </a:rPr>
              <a:t>look like this: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396754" name="Text Box 18"/>
          <p:cNvSpPr txBox="1">
            <a:spLocks noChangeArrowheads="1"/>
          </p:cNvSpPr>
          <p:nvPr/>
        </p:nvSpPr>
        <p:spPr bwMode="auto">
          <a:xfrm>
            <a:off x="5062538" y="5410200"/>
            <a:ext cx="4081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D′ </a:t>
            </a:r>
            <a:r>
              <a:rPr lang="en-US" dirty="0"/>
              <a:t>(market demand, after taxes)</a:t>
            </a:r>
          </a:p>
        </p:txBody>
      </p:sp>
      <p:sp>
        <p:nvSpPr>
          <p:cNvPr id="1396755" name="Text Box 19"/>
          <p:cNvSpPr txBox="1">
            <a:spLocks noChangeArrowheads="1"/>
          </p:cNvSpPr>
          <p:nvPr/>
        </p:nvSpPr>
        <p:spPr bwMode="auto">
          <a:xfrm>
            <a:off x="4876800" y="4724400"/>
            <a:ext cx="312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/>
              <a:t>D (consumers’ demand)</a:t>
            </a:r>
          </a:p>
        </p:txBody>
      </p:sp>
      <p:sp>
        <p:nvSpPr>
          <p:cNvPr id="1396756" name="Text Box 20"/>
          <p:cNvSpPr txBox="1">
            <a:spLocks noChangeArrowheads="1"/>
          </p:cNvSpPr>
          <p:nvPr/>
        </p:nvSpPr>
        <p:spPr bwMode="auto">
          <a:xfrm>
            <a:off x="152400" y="6019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Taxes </a:t>
            </a:r>
            <a:r>
              <a:rPr lang="en-US" i="1" dirty="0">
                <a:solidFill>
                  <a:schemeClr val="tx2"/>
                </a:solidFill>
              </a:rPr>
              <a:t>restrict</a:t>
            </a:r>
            <a:r>
              <a:rPr lang="en-US" dirty="0">
                <a:solidFill>
                  <a:schemeClr val="tx2"/>
                </a:solidFill>
              </a:rPr>
              <a:t> the market supply or demand, shifting them to the left…</a:t>
            </a:r>
          </a:p>
        </p:txBody>
      </p:sp>
      <p:sp>
        <p:nvSpPr>
          <p:cNvPr id="29718" name="Rectangle 21"/>
          <p:cNvSpPr>
            <a:spLocks noChangeArrowheads="1"/>
          </p:cNvSpPr>
          <p:nvPr/>
        </p:nvSpPr>
        <p:spPr bwMode="auto">
          <a:xfrm>
            <a:off x="228600" y="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4000">
                <a:solidFill>
                  <a:schemeClr val="tx2"/>
                </a:solidFill>
              </a:rPr>
              <a:t>But what about “domestic”</a:t>
            </a:r>
            <a:r>
              <a:rPr lang="en-US" sz="4000" i="1">
                <a:solidFill>
                  <a:schemeClr val="tx2"/>
                </a:solidFill>
              </a:rPr>
              <a:t> </a:t>
            </a:r>
            <a:r>
              <a:rPr lang="en-US" sz="4000">
                <a:solidFill>
                  <a:schemeClr val="tx2"/>
                </a:solidFill>
              </a:rPr>
              <a:t>policies?</a:t>
            </a:r>
          </a:p>
        </p:txBody>
      </p:sp>
      <p:sp>
        <p:nvSpPr>
          <p:cNvPr id="29719" name="Text Box 22"/>
          <p:cNvSpPr txBox="1">
            <a:spLocks noChangeArrowheads="1"/>
          </p:cNvSpPr>
          <p:nvPr/>
        </p:nvSpPr>
        <p:spPr bwMode="auto">
          <a:xfrm>
            <a:off x="5334000" y="5105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/>
              <a:t>tax</a:t>
            </a:r>
          </a:p>
        </p:txBody>
      </p:sp>
      <p:sp>
        <p:nvSpPr>
          <p:cNvPr id="29720" name="Line 23"/>
          <p:cNvSpPr>
            <a:spLocks noChangeShapeType="1"/>
          </p:cNvSpPr>
          <p:nvPr/>
        </p:nvSpPr>
        <p:spPr bwMode="auto">
          <a:xfrm flipV="1">
            <a:off x="51816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6742" grpId="0" animBg="1"/>
      <p:bldP spid="1396743" grpId="0" animBg="1"/>
      <p:bldP spid="1396744" grpId="0" animBg="1"/>
      <p:bldP spid="1396745" grpId="0" animBg="1"/>
      <p:bldP spid="29707" grpId="0" animBg="1"/>
      <p:bldP spid="1396747" grpId="0" animBg="1"/>
      <p:bldP spid="29709" grpId="0"/>
      <p:bldP spid="29710" grpId="0"/>
      <p:bldP spid="29711" grpId="0"/>
      <p:bldP spid="29712" grpId="0" animBg="1"/>
      <p:bldP spid="29713" grpId="0"/>
      <p:bldP spid="1396753" grpId="0"/>
      <p:bldP spid="1396754" grpId="0"/>
      <p:bldP spid="1396755" grpId="0"/>
      <p:bldP spid="1396756" grpId="0"/>
      <p:bldP spid="29719" grpId="0"/>
      <p:bldP spid="297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201ED2-8C9B-4997-921E-271A5FA94C98}" type="slidenum">
              <a:rPr lang="en-US" sz="1400" smtClean="0"/>
              <a:pPr/>
              <a:t>18</a:t>
            </a:fld>
            <a:endParaRPr lang="en-US" sz="1400" dirty="0" smtClean="0"/>
          </a:p>
        </p:txBody>
      </p:sp>
      <p:sp>
        <p:nvSpPr>
          <p:cNvPr id="30723" name="Line 2"/>
          <p:cNvSpPr>
            <a:spLocks noChangeShapeType="1"/>
          </p:cNvSpPr>
          <p:nvPr/>
        </p:nvSpPr>
        <p:spPr bwMode="auto">
          <a:xfrm>
            <a:off x="1600200" y="1828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Line 3"/>
          <p:cNvSpPr>
            <a:spLocks noChangeShapeType="1"/>
          </p:cNvSpPr>
          <p:nvPr/>
        </p:nvSpPr>
        <p:spPr bwMode="auto">
          <a:xfrm>
            <a:off x="1600200" y="3124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 flipV="1">
            <a:off x="1600200" y="1524000"/>
            <a:ext cx="1524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5"/>
          <p:cNvSpPr>
            <a:spLocks noChangeShapeType="1"/>
          </p:cNvSpPr>
          <p:nvPr/>
        </p:nvSpPr>
        <p:spPr bwMode="auto">
          <a:xfrm>
            <a:off x="1828800" y="18288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Line 6"/>
          <p:cNvSpPr>
            <a:spLocks noChangeShapeType="1"/>
          </p:cNvSpPr>
          <p:nvPr/>
        </p:nvSpPr>
        <p:spPr bwMode="auto">
          <a:xfrm flipV="1">
            <a:off x="1842246" y="1828800"/>
            <a:ext cx="1281953" cy="1277471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8791" name="Line 7"/>
          <p:cNvSpPr>
            <a:spLocks noChangeShapeType="1"/>
          </p:cNvSpPr>
          <p:nvPr/>
        </p:nvSpPr>
        <p:spPr bwMode="auto">
          <a:xfrm>
            <a:off x="1676400" y="4267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8792" name="Line 8"/>
          <p:cNvSpPr>
            <a:spLocks noChangeShapeType="1"/>
          </p:cNvSpPr>
          <p:nvPr/>
        </p:nvSpPr>
        <p:spPr bwMode="auto">
          <a:xfrm>
            <a:off x="1676400" y="5562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8793" name="Line 9"/>
          <p:cNvSpPr>
            <a:spLocks noChangeShapeType="1"/>
          </p:cNvSpPr>
          <p:nvPr/>
        </p:nvSpPr>
        <p:spPr bwMode="auto">
          <a:xfrm flipV="1">
            <a:off x="1676400" y="41910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8794" name="Line 10"/>
          <p:cNvSpPr>
            <a:spLocks noChangeShapeType="1"/>
          </p:cNvSpPr>
          <p:nvPr/>
        </p:nvSpPr>
        <p:spPr bwMode="auto">
          <a:xfrm>
            <a:off x="1905000" y="42672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8795" name="Line 11"/>
          <p:cNvSpPr>
            <a:spLocks noChangeShapeType="1"/>
          </p:cNvSpPr>
          <p:nvPr/>
        </p:nvSpPr>
        <p:spPr bwMode="auto">
          <a:xfrm>
            <a:off x="1855694" y="3993776"/>
            <a:ext cx="1264024" cy="1183342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9906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Policies that </a:t>
            </a:r>
            <a:r>
              <a:rPr lang="en-US" sz="2800" i="1" dirty="0" smtClean="0"/>
              <a:t>subsidize production </a:t>
            </a:r>
            <a:r>
              <a:rPr lang="en-US" sz="2800" dirty="0" smtClean="0"/>
              <a:t>work like this:</a:t>
            </a:r>
            <a:endParaRPr lang="en-US" dirty="0" smtClean="0"/>
          </a:p>
        </p:txBody>
      </p:sp>
      <p:sp>
        <p:nvSpPr>
          <p:cNvPr id="1398797" name="Rectangle 13"/>
          <p:cNvSpPr>
            <a:spLocks noChangeArrowheads="1"/>
          </p:cNvSpPr>
          <p:nvPr/>
        </p:nvSpPr>
        <p:spPr bwMode="auto">
          <a:xfrm>
            <a:off x="152400" y="29718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2"/>
                </a:solidFill>
              </a:rPr>
              <a:t>and policies that </a:t>
            </a:r>
            <a:r>
              <a:rPr lang="en-US" sz="2800" i="1" dirty="0">
                <a:solidFill>
                  <a:schemeClr val="tx2"/>
                </a:solidFill>
              </a:rPr>
              <a:t>subsidize consumption </a:t>
            </a:r>
            <a:r>
              <a:rPr lang="en-US" sz="2800" dirty="0" smtClean="0">
                <a:solidFill>
                  <a:schemeClr val="tx2"/>
                </a:solidFill>
              </a:rPr>
              <a:t>work </a:t>
            </a:r>
            <a:r>
              <a:rPr lang="en-US" sz="2800" dirty="0">
                <a:solidFill>
                  <a:schemeClr val="tx2"/>
                </a:solidFill>
              </a:rPr>
              <a:t>like this: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0735" name="Line 14"/>
          <p:cNvSpPr>
            <a:spLocks noChangeShapeType="1"/>
          </p:cNvSpPr>
          <p:nvPr/>
        </p:nvSpPr>
        <p:spPr bwMode="auto">
          <a:xfrm>
            <a:off x="3200400" y="160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8799" name="Line 15"/>
          <p:cNvSpPr>
            <a:spLocks noChangeShapeType="1"/>
          </p:cNvSpPr>
          <p:nvPr/>
        </p:nvSpPr>
        <p:spPr bwMode="auto">
          <a:xfrm flipV="1">
            <a:off x="32004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7" name="Text Box 16"/>
          <p:cNvSpPr txBox="1">
            <a:spLocks noChangeArrowheads="1"/>
          </p:cNvSpPr>
          <p:nvPr/>
        </p:nvSpPr>
        <p:spPr bwMode="auto">
          <a:xfrm>
            <a:off x="2971800" y="1066800"/>
            <a:ext cx="3660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 (producers’ marginal cost)</a:t>
            </a:r>
          </a:p>
        </p:txBody>
      </p:sp>
      <p:sp>
        <p:nvSpPr>
          <p:cNvPr id="30738" name="Text Box 17"/>
          <p:cNvSpPr txBox="1">
            <a:spLocks noChangeArrowheads="1"/>
          </p:cNvSpPr>
          <p:nvPr/>
        </p:nvSpPr>
        <p:spPr bwMode="auto">
          <a:xfrm>
            <a:off x="3352800" y="1371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subsidy</a:t>
            </a:r>
          </a:p>
        </p:txBody>
      </p:sp>
      <p:sp>
        <p:nvSpPr>
          <p:cNvPr id="30739" name="Text Box 18"/>
          <p:cNvSpPr txBox="1">
            <a:spLocks noChangeArrowheads="1"/>
          </p:cNvSpPr>
          <p:nvPr/>
        </p:nvSpPr>
        <p:spPr bwMode="auto">
          <a:xfrm>
            <a:off x="3048000" y="1676400"/>
            <a:ext cx="3879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S′ </a:t>
            </a:r>
            <a:r>
              <a:rPr lang="en-US" dirty="0"/>
              <a:t>(market supply, after taxes)</a:t>
            </a:r>
          </a:p>
        </p:txBody>
      </p:sp>
      <p:sp>
        <p:nvSpPr>
          <p:cNvPr id="1398803" name="Text Box 19"/>
          <p:cNvSpPr txBox="1">
            <a:spLocks noChangeArrowheads="1"/>
          </p:cNvSpPr>
          <p:nvPr/>
        </p:nvSpPr>
        <p:spPr bwMode="auto">
          <a:xfrm>
            <a:off x="3200400" y="4724400"/>
            <a:ext cx="4573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D′ </a:t>
            </a:r>
            <a:r>
              <a:rPr lang="en-US" dirty="0"/>
              <a:t>(market demand, after subsidies)</a:t>
            </a:r>
          </a:p>
        </p:txBody>
      </p:sp>
      <p:sp>
        <p:nvSpPr>
          <p:cNvPr id="1398804" name="Text Box 20"/>
          <p:cNvSpPr txBox="1">
            <a:spLocks noChangeArrowheads="1"/>
          </p:cNvSpPr>
          <p:nvPr/>
        </p:nvSpPr>
        <p:spPr bwMode="auto">
          <a:xfrm>
            <a:off x="3429000" y="5029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subsidy</a:t>
            </a:r>
          </a:p>
        </p:txBody>
      </p:sp>
      <p:sp>
        <p:nvSpPr>
          <p:cNvPr id="1398805" name="Text Box 21"/>
          <p:cNvSpPr txBox="1">
            <a:spLocks noChangeArrowheads="1"/>
          </p:cNvSpPr>
          <p:nvPr/>
        </p:nvSpPr>
        <p:spPr bwMode="auto">
          <a:xfrm>
            <a:off x="3276600" y="5334000"/>
            <a:ext cx="312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D (consumers’ demand)</a:t>
            </a:r>
          </a:p>
        </p:txBody>
      </p:sp>
      <p:sp>
        <p:nvSpPr>
          <p:cNvPr id="1398806" name="Text Box 22"/>
          <p:cNvSpPr txBox="1">
            <a:spLocks noChangeArrowheads="1"/>
          </p:cNvSpPr>
          <p:nvPr/>
        </p:nvSpPr>
        <p:spPr bwMode="auto">
          <a:xfrm>
            <a:off x="0" y="59436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Subsidies </a:t>
            </a:r>
            <a:r>
              <a:rPr lang="en-US" i="1" dirty="0">
                <a:solidFill>
                  <a:schemeClr val="tx2"/>
                </a:solidFill>
              </a:rPr>
              <a:t>expand </a:t>
            </a:r>
            <a:r>
              <a:rPr lang="en-US" dirty="0">
                <a:solidFill>
                  <a:schemeClr val="tx2"/>
                </a:solidFill>
              </a:rPr>
              <a:t>market supply or demand -- </a:t>
            </a:r>
            <a:r>
              <a:rPr lang="en-US" dirty="0" smtClean="0">
                <a:solidFill>
                  <a:schemeClr val="tx2"/>
                </a:solidFill>
              </a:rPr>
              <a:t>shift </a:t>
            </a:r>
            <a:r>
              <a:rPr lang="en-US" dirty="0">
                <a:solidFill>
                  <a:schemeClr val="tx2"/>
                </a:solidFill>
              </a:rPr>
              <a:t>curves to the right.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animBg="1"/>
      <p:bldP spid="1398791" grpId="0" animBg="1"/>
      <p:bldP spid="1398792" grpId="0" animBg="1"/>
      <p:bldP spid="1398793" grpId="0" animBg="1"/>
      <p:bldP spid="1398794" grpId="0" animBg="1"/>
      <p:bldP spid="1398795" grpId="0" animBg="1"/>
      <p:bldP spid="1398797" grpId="0"/>
      <p:bldP spid="30735" grpId="0" animBg="1"/>
      <p:bldP spid="1398799" grpId="0" animBg="1"/>
      <p:bldP spid="30737" grpId="0"/>
      <p:bldP spid="30738" grpId="0"/>
      <p:bldP spid="30739" grpId="0"/>
      <p:bldP spid="1398803" grpId="0"/>
      <p:bldP spid="1398804" grpId="0"/>
      <p:bldP spid="1398805" grpId="0"/>
      <p:bldP spid="139880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3498EA-7E0E-47B8-BDE9-C7AEB738E83B}" type="slidenum">
              <a:rPr lang="en-US" sz="1400" smtClean="0"/>
              <a:pPr/>
              <a:t>19</a:t>
            </a:fld>
            <a:endParaRPr lang="en-US" sz="1400" dirty="0" smtClean="0"/>
          </a:p>
        </p:txBody>
      </p:sp>
      <p:sp>
        <p:nvSpPr>
          <p:cNvPr id="31747" name="Line 2"/>
          <p:cNvSpPr>
            <a:spLocks noChangeShapeType="1"/>
          </p:cNvSpPr>
          <p:nvPr/>
        </p:nvSpPr>
        <p:spPr bwMode="auto">
          <a:xfrm>
            <a:off x="1524000" y="1828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Line 3"/>
          <p:cNvSpPr>
            <a:spLocks noChangeShapeType="1"/>
          </p:cNvSpPr>
          <p:nvPr/>
        </p:nvSpPr>
        <p:spPr bwMode="auto">
          <a:xfrm>
            <a:off x="1524000" y="3124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 flipV="1">
            <a:off x="1524000" y="1752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1752600" y="18288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Line 6"/>
          <p:cNvSpPr>
            <a:spLocks noChangeShapeType="1"/>
          </p:cNvSpPr>
          <p:nvPr/>
        </p:nvSpPr>
        <p:spPr bwMode="auto">
          <a:xfrm>
            <a:off x="1524000" y="2743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990600"/>
          </a:xfrm>
          <a:noFill/>
        </p:spPr>
        <p:txBody>
          <a:bodyPr/>
          <a:lstStyle/>
          <a:p>
            <a:pPr eaLnBrk="1" hangingPunct="1"/>
            <a:r>
              <a:rPr lang="en-US" sz="2400" dirty="0" smtClean="0"/>
              <a:t>Combining these concepts, we have six possible</a:t>
            </a:r>
            <a:br>
              <a:rPr lang="en-US" sz="2400" dirty="0" smtClean="0"/>
            </a:br>
            <a:r>
              <a:rPr lang="en-US" sz="2400" dirty="0" smtClean="0"/>
              <a:t>policies in markets for </a:t>
            </a:r>
            <a:r>
              <a:rPr lang="en-US" sz="2400" u="sng" dirty="0" err="1" smtClean="0"/>
              <a:t>importables</a:t>
            </a:r>
            <a:endParaRPr lang="en-US" sz="2400" u="sng" dirty="0" smtClean="0"/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3962400" y="1828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3962400" y="3124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Line 10"/>
          <p:cNvSpPr>
            <a:spLocks noChangeShapeType="1"/>
          </p:cNvSpPr>
          <p:nvPr/>
        </p:nvSpPr>
        <p:spPr bwMode="auto">
          <a:xfrm flipV="1">
            <a:off x="3962400" y="1752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11"/>
          <p:cNvSpPr>
            <a:spLocks noChangeShapeType="1"/>
          </p:cNvSpPr>
          <p:nvPr/>
        </p:nvSpPr>
        <p:spPr bwMode="auto">
          <a:xfrm>
            <a:off x="4191000" y="18288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2"/>
          <p:cNvSpPr>
            <a:spLocks noChangeShapeType="1"/>
          </p:cNvSpPr>
          <p:nvPr/>
        </p:nvSpPr>
        <p:spPr bwMode="auto">
          <a:xfrm>
            <a:off x="3962400" y="2743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13"/>
          <p:cNvSpPr>
            <a:spLocks noChangeShapeType="1"/>
          </p:cNvSpPr>
          <p:nvPr/>
        </p:nvSpPr>
        <p:spPr bwMode="auto">
          <a:xfrm>
            <a:off x="6400800" y="1828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4"/>
          <p:cNvSpPr>
            <a:spLocks noChangeShapeType="1"/>
          </p:cNvSpPr>
          <p:nvPr/>
        </p:nvSpPr>
        <p:spPr bwMode="auto">
          <a:xfrm>
            <a:off x="6400800" y="3124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5"/>
          <p:cNvSpPr>
            <a:spLocks noChangeShapeType="1"/>
          </p:cNvSpPr>
          <p:nvPr/>
        </p:nvSpPr>
        <p:spPr bwMode="auto">
          <a:xfrm flipV="1">
            <a:off x="6400800" y="1752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6"/>
          <p:cNvSpPr>
            <a:spLocks noChangeShapeType="1"/>
          </p:cNvSpPr>
          <p:nvPr/>
        </p:nvSpPr>
        <p:spPr bwMode="auto">
          <a:xfrm>
            <a:off x="6629400" y="18288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7"/>
          <p:cNvSpPr>
            <a:spLocks noChangeShapeType="1"/>
          </p:cNvSpPr>
          <p:nvPr/>
        </p:nvSpPr>
        <p:spPr bwMode="auto">
          <a:xfrm>
            <a:off x="6400800" y="2743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18"/>
          <p:cNvSpPr>
            <a:spLocks noChangeShapeType="1"/>
          </p:cNvSpPr>
          <p:nvPr/>
        </p:nvSpPr>
        <p:spPr bwMode="auto">
          <a:xfrm>
            <a:off x="1524000" y="3886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Line 19"/>
          <p:cNvSpPr>
            <a:spLocks noChangeShapeType="1"/>
          </p:cNvSpPr>
          <p:nvPr/>
        </p:nvSpPr>
        <p:spPr bwMode="auto">
          <a:xfrm>
            <a:off x="1524000" y="5181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Line 20"/>
          <p:cNvSpPr>
            <a:spLocks noChangeShapeType="1"/>
          </p:cNvSpPr>
          <p:nvPr/>
        </p:nvSpPr>
        <p:spPr bwMode="auto">
          <a:xfrm flipV="1">
            <a:off x="1524000" y="38100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Line 21"/>
          <p:cNvSpPr>
            <a:spLocks noChangeShapeType="1"/>
          </p:cNvSpPr>
          <p:nvPr/>
        </p:nvSpPr>
        <p:spPr bwMode="auto">
          <a:xfrm>
            <a:off x="1752600" y="38862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Line 22"/>
          <p:cNvSpPr>
            <a:spLocks noChangeShapeType="1"/>
          </p:cNvSpPr>
          <p:nvPr/>
        </p:nvSpPr>
        <p:spPr bwMode="auto">
          <a:xfrm>
            <a:off x="15240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Line 23"/>
          <p:cNvSpPr>
            <a:spLocks noChangeShapeType="1"/>
          </p:cNvSpPr>
          <p:nvPr/>
        </p:nvSpPr>
        <p:spPr bwMode="auto">
          <a:xfrm>
            <a:off x="3962400" y="3886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Line 24"/>
          <p:cNvSpPr>
            <a:spLocks noChangeShapeType="1"/>
          </p:cNvSpPr>
          <p:nvPr/>
        </p:nvSpPr>
        <p:spPr bwMode="auto">
          <a:xfrm>
            <a:off x="3962400" y="5181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Line 25"/>
          <p:cNvSpPr>
            <a:spLocks noChangeShapeType="1"/>
          </p:cNvSpPr>
          <p:nvPr/>
        </p:nvSpPr>
        <p:spPr bwMode="auto">
          <a:xfrm flipV="1">
            <a:off x="3962400" y="38100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1" name="Line 26"/>
          <p:cNvSpPr>
            <a:spLocks noChangeShapeType="1"/>
          </p:cNvSpPr>
          <p:nvPr/>
        </p:nvSpPr>
        <p:spPr bwMode="auto">
          <a:xfrm>
            <a:off x="4191000" y="38862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Line 27"/>
          <p:cNvSpPr>
            <a:spLocks noChangeShapeType="1"/>
          </p:cNvSpPr>
          <p:nvPr/>
        </p:nvSpPr>
        <p:spPr bwMode="auto">
          <a:xfrm>
            <a:off x="39624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3" name="Line 28"/>
          <p:cNvSpPr>
            <a:spLocks noChangeShapeType="1"/>
          </p:cNvSpPr>
          <p:nvPr/>
        </p:nvSpPr>
        <p:spPr bwMode="auto">
          <a:xfrm>
            <a:off x="6400800" y="3886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Line 29"/>
          <p:cNvSpPr>
            <a:spLocks noChangeShapeType="1"/>
          </p:cNvSpPr>
          <p:nvPr/>
        </p:nvSpPr>
        <p:spPr bwMode="auto">
          <a:xfrm>
            <a:off x="6400800" y="5181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5" name="Line 30"/>
          <p:cNvSpPr>
            <a:spLocks noChangeShapeType="1"/>
          </p:cNvSpPr>
          <p:nvPr/>
        </p:nvSpPr>
        <p:spPr bwMode="auto">
          <a:xfrm flipV="1">
            <a:off x="6400800" y="38100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Line 31"/>
          <p:cNvSpPr>
            <a:spLocks noChangeShapeType="1"/>
          </p:cNvSpPr>
          <p:nvPr/>
        </p:nvSpPr>
        <p:spPr bwMode="auto">
          <a:xfrm>
            <a:off x="6629400" y="38862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7" name="Line 32"/>
          <p:cNvSpPr>
            <a:spLocks noChangeShapeType="1"/>
          </p:cNvSpPr>
          <p:nvPr/>
        </p:nvSpPr>
        <p:spPr bwMode="auto">
          <a:xfrm>
            <a:off x="6400800" y="480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65" name="Text Box 33"/>
          <p:cNvSpPr txBox="1">
            <a:spLocks noChangeArrowheads="1"/>
          </p:cNvSpPr>
          <p:nvPr/>
        </p:nvSpPr>
        <p:spPr bwMode="auto">
          <a:xfrm>
            <a:off x="0" y="2209800"/>
            <a:ext cx="11015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taxes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or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restrictions</a:t>
            </a:r>
          </a:p>
        </p:txBody>
      </p:sp>
      <p:sp>
        <p:nvSpPr>
          <p:cNvPr id="1400866" name="Text Box 34"/>
          <p:cNvSpPr txBox="1">
            <a:spLocks noChangeArrowheads="1"/>
          </p:cNvSpPr>
          <p:nvPr/>
        </p:nvSpPr>
        <p:spPr bwMode="auto">
          <a:xfrm>
            <a:off x="0" y="4343400"/>
            <a:ext cx="15215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subsidies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or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encouragements</a:t>
            </a:r>
          </a:p>
        </p:txBody>
      </p:sp>
      <p:sp>
        <p:nvSpPr>
          <p:cNvPr id="31780" name="Text Box 35"/>
          <p:cNvSpPr txBox="1">
            <a:spLocks noChangeArrowheads="1"/>
          </p:cNvSpPr>
          <p:nvPr/>
        </p:nvSpPr>
        <p:spPr bwMode="auto">
          <a:xfrm>
            <a:off x="1752600" y="1219200"/>
            <a:ext cx="1173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</a:rPr>
              <a:t>on trade</a:t>
            </a:r>
          </a:p>
        </p:txBody>
      </p:sp>
      <p:sp>
        <p:nvSpPr>
          <p:cNvPr id="31781" name="Text Box 36"/>
          <p:cNvSpPr txBox="1">
            <a:spLocks noChangeArrowheads="1"/>
          </p:cNvSpPr>
          <p:nvPr/>
        </p:nvSpPr>
        <p:spPr bwMode="auto">
          <a:xfrm>
            <a:off x="3810000" y="1219200"/>
            <a:ext cx="1884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</a:rPr>
              <a:t>on production</a:t>
            </a:r>
          </a:p>
        </p:txBody>
      </p:sp>
      <p:sp>
        <p:nvSpPr>
          <p:cNvPr id="31782" name="Text Box 37"/>
          <p:cNvSpPr txBox="1">
            <a:spLocks noChangeArrowheads="1"/>
          </p:cNvSpPr>
          <p:nvPr/>
        </p:nvSpPr>
        <p:spPr bwMode="auto">
          <a:xfrm>
            <a:off x="6324600" y="1219200"/>
            <a:ext cx="2138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</a:rPr>
              <a:t>on consumption</a:t>
            </a:r>
          </a:p>
        </p:txBody>
      </p:sp>
      <p:sp>
        <p:nvSpPr>
          <p:cNvPr id="1400870" name="Line 38"/>
          <p:cNvSpPr>
            <a:spLocks noChangeShapeType="1"/>
          </p:cNvSpPr>
          <p:nvPr/>
        </p:nvSpPr>
        <p:spPr bwMode="auto">
          <a:xfrm>
            <a:off x="1524000" y="2514600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71" name="Line 39"/>
          <p:cNvSpPr>
            <a:spLocks noChangeShapeType="1"/>
          </p:cNvSpPr>
          <p:nvPr/>
        </p:nvSpPr>
        <p:spPr bwMode="auto">
          <a:xfrm flipV="1">
            <a:off x="3962400" y="1524000"/>
            <a:ext cx="1371600" cy="1295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72" name="Line 40"/>
          <p:cNvSpPr>
            <a:spLocks noChangeShapeType="1"/>
          </p:cNvSpPr>
          <p:nvPr/>
        </p:nvSpPr>
        <p:spPr bwMode="auto">
          <a:xfrm>
            <a:off x="6477000" y="1981200"/>
            <a:ext cx="1219200" cy="1143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73" name="Line 41"/>
          <p:cNvSpPr>
            <a:spLocks noChangeShapeType="1"/>
          </p:cNvSpPr>
          <p:nvPr/>
        </p:nvSpPr>
        <p:spPr bwMode="auto">
          <a:xfrm>
            <a:off x="1524000" y="4953000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74" name="Line 42"/>
          <p:cNvSpPr>
            <a:spLocks noChangeShapeType="1"/>
          </p:cNvSpPr>
          <p:nvPr/>
        </p:nvSpPr>
        <p:spPr bwMode="auto">
          <a:xfrm flipV="1">
            <a:off x="4114800" y="3886200"/>
            <a:ext cx="1371600" cy="1295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75" name="Line 43"/>
          <p:cNvSpPr>
            <a:spLocks noChangeShapeType="1"/>
          </p:cNvSpPr>
          <p:nvPr/>
        </p:nvSpPr>
        <p:spPr bwMode="auto">
          <a:xfrm>
            <a:off x="6858000" y="3886200"/>
            <a:ext cx="1219200" cy="1143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76" name="Text Box 44"/>
          <p:cNvSpPr txBox="1">
            <a:spLocks noChangeArrowheads="1"/>
          </p:cNvSpPr>
          <p:nvPr/>
        </p:nvSpPr>
        <p:spPr bwMode="auto">
          <a:xfrm>
            <a:off x="1143000" y="5670550"/>
            <a:ext cx="1843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</a:rPr>
              <a:t>affect both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</a:rPr>
              <a:t>prod. &amp; cons.</a:t>
            </a:r>
          </a:p>
        </p:txBody>
      </p:sp>
      <p:sp>
        <p:nvSpPr>
          <p:cNvPr id="1400877" name="Text Box 45"/>
          <p:cNvSpPr txBox="1">
            <a:spLocks noChangeArrowheads="1"/>
          </p:cNvSpPr>
          <p:nvPr/>
        </p:nvSpPr>
        <p:spPr bwMode="auto">
          <a:xfrm>
            <a:off x="3733800" y="5670550"/>
            <a:ext cx="1503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affect only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production</a:t>
            </a:r>
          </a:p>
        </p:txBody>
      </p:sp>
      <p:sp>
        <p:nvSpPr>
          <p:cNvPr id="1400878" name="Text Box 46"/>
          <p:cNvSpPr txBox="1">
            <a:spLocks noChangeArrowheads="1"/>
          </p:cNvSpPr>
          <p:nvPr/>
        </p:nvSpPr>
        <p:spPr bwMode="auto">
          <a:xfrm>
            <a:off x="6477000" y="5638800"/>
            <a:ext cx="1757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affect only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consumption</a:t>
            </a:r>
          </a:p>
        </p:txBody>
      </p:sp>
      <p:sp>
        <p:nvSpPr>
          <p:cNvPr id="1400879" name="Oval 47"/>
          <p:cNvSpPr>
            <a:spLocks noChangeArrowheads="1"/>
          </p:cNvSpPr>
          <p:nvPr/>
        </p:nvSpPr>
        <p:spPr bwMode="auto">
          <a:xfrm>
            <a:off x="4191000" y="46482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80" name="Oval 48"/>
          <p:cNvSpPr>
            <a:spLocks noChangeArrowheads="1"/>
          </p:cNvSpPr>
          <p:nvPr/>
        </p:nvSpPr>
        <p:spPr bwMode="auto">
          <a:xfrm>
            <a:off x="3962400" y="25908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81" name="Oval 49"/>
          <p:cNvSpPr>
            <a:spLocks noChangeArrowheads="1"/>
          </p:cNvSpPr>
          <p:nvPr/>
        </p:nvSpPr>
        <p:spPr bwMode="auto">
          <a:xfrm>
            <a:off x="7239000" y="25908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82" name="Oval 50"/>
          <p:cNvSpPr>
            <a:spLocks noChangeArrowheads="1"/>
          </p:cNvSpPr>
          <p:nvPr/>
        </p:nvSpPr>
        <p:spPr bwMode="auto">
          <a:xfrm>
            <a:off x="7467600" y="45720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83" name="Oval 51"/>
          <p:cNvSpPr>
            <a:spLocks noChangeArrowheads="1"/>
          </p:cNvSpPr>
          <p:nvPr/>
        </p:nvSpPr>
        <p:spPr bwMode="auto">
          <a:xfrm>
            <a:off x="2590800" y="46482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84" name="Oval 52"/>
          <p:cNvSpPr>
            <a:spLocks noChangeArrowheads="1"/>
          </p:cNvSpPr>
          <p:nvPr/>
        </p:nvSpPr>
        <p:spPr bwMode="auto">
          <a:xfrm>
            <a:off x="1600200" y="46482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85" name="Oval 53"/>
          <p:cNvSpPr>
            <a:spLocks noChangeArrowheads="1"/>
          </p:cNvSpPr>
          <p:nvPr/>
        </p:nvSpPr>
        <p:spPr bwMode="auto">
          <a:xfrm>
            <a:off x="1752600" y="24384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0886" name="Oval 54"/>
          <p:cNvSpPr>
            <a:spLocks noChangeArrowheads="1"/>
          </p:cNvSpPr>
          <p:nvPr/>
        </p:nvSpPr>
        <p:spPr bwMode="auto">
          <a:xfrm>
            <a:off x="2286000" y="24384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0865" grpId="0" autoUpdateAnimBg="0"/>
      <p:bldP spid="1400866" grpId="0" autoUpdateAnimBg="0"/>
      <p:bldP spid="1400870" grpId="0" animBg="1"/>
      <p:bldP spid="1400871" grpId="0" animBg="1"/>
      <p:bldP spid="1400872" grpId="0" animBg="1"/>
      <p:bldP spid="1400873" grpId="0" animBg="1"/>
      <p:bldP spid="1400874" grpId="0" animBg="1"/>
      <p:bldP spid="1400875" grpId="0" animBg="1"/>
      <p:bldP spid="1400876" grpId="0" autoUpdateAnimBg="0"/>
      <p:bldP spid="1400877" grpId="0" autoUpdateAnimBg="0"/>
      <p:bldP spid="1400878" grpId="0" autoUpdateAnimBg="0"/>
      <p:bldP spid="1400879" grpId="0" animBg="1"/>
      <p:bldP spid="1400880" grpId="0" animBg="1"/>
      <p:bldP spid="1400881" grpId="0" animBg="1"/>
      <p:bldP spid="1400882" grpId="0" animBg="1"/>
      <p:bldP spid="1400883" grpId="0" animBg="1"/>
      <p:bldP spid="1400884" grpId="0" animBg="1"/>
      <p:bldP spid="1400885" grpId="0" animBg="1"/>
      <p:bldP spid="14008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D6D594-B6F9-407B-957A-379FC0FB4FE9}" type="slidenum">
              <a:rPr lang="en-US" sz="1400" smtClean="0"/>
              <a:pPr/>
              <a:t>2</a:t>
            </a:fld>
            <a:endParaRPr lang="en-US" sz="1400" dirty="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Market equilibrium with trade &amp; policy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The story so far…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Up to now we’ve taken prices as given, asking how households respond with substitution in production: </a:t>
            </a:r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>
            <a:off x="914400" y="2911475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914400" y="5883275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3733800" y="28956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>
            <a:off x="3733800" y="5883275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8"/>
          <p:cNvSpPr>
            <a:spLocks noChangeShapeType="1"/>
          </p:cNvSpPr>
          <p:nvPr/>
        </p:nvSpPr>
        <p:spPr bwMode="auto">
          <a:xfrm flipH="1">
            <a:off x="969963" y="3487738"/>
            <a:ext cx="1600200" cy="2133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9"/>
          <p:cNvSpPr>
            <a:spLocks noChangeShapeType="1"/>
          </p:cNvSpPr>
          <p:nvPr/>
        </p:nvSpPr>
        <p:spPr bwMode="auto">
          <a:xfrm>
            <a:off x="914400" y="2911475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0"/>
          <p:cNvSpPr>
            <a:spLocks noChangeShapeType="1"/>
          </p:cNvSpPr>
          <p:nvPr/>
        </p:nvSpPr>
        <p:spPr bwMode="auto">
          <a:xfrm>
            <a:off x="914400" y="5883275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1"/>
          <p:cNvSpPr>
            <a:spLocks noChangeShapeType="1"/>
          </p:cNvSpPr>
          <p:nvPr/>
        </p:nvSpPr>
        <p:spPr bwMode="auto">
          <a:xfrm>
            <a:off x="3733800" y="5883275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Freeform 12"/>
          <p:cNvSpPr>
            <a:spLocks/>
          </p:cNvSpPr>
          <p:nvPr/>
        </p:nvSpPr>
        <p:spPr bwMode="auto">
          <a:xfrm>
            <a:off x="914400" y="3722688"/>
            <a:ext cx="2444750" cy="2119312"/>
          </a:xfrm>
          <a:custGeom>
            <a:avLst/>
            <a:gdLst>
              <a:gd name="T0" fmla="*/ 0 w 1540"/>
              <a:gd name="T1" fmla="*/ 2147483647 h 1335"/>
              <a:gd name="T2" fmla="*/ 425907263 w 1540"/>
              <a:gd name="T3" fmla="*/ 2147483647 h 1335"/>
              <a:gd name="T4" fmla="*/ 960180417 w 1540"/>
              <a:gd name="T5" fmla="*/ 2147483647 h 1335"/>
              <a:gd name="T6" fmla="*/ 1280239366 w 1540"/>
              <a:gd name="T7" fmla="*/ 1549894764 h 1335"/>
              <a:gd name="T8" fmla="*/ 2048886382 w 1540"/>
              <a:gd name="T9" fmla="*/ 526711744 h 1335"/>
              <a:gd name="T10" fmla="*/ 2147483647 w 1540"/>
              <a:gd name="T11" fmla="*/ 70564357 h 1335"/>
              <a:gd name="T12" fmla="*/ 2147483647 w 1540"/>
              <a:gd name="T13" fmla="*/ 100806214 h 13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40"/>
              <a:gd name="T22" fmla="*/ 0 h 1335"/>
              <a:gd name="T23" fmla="*/ 1540 w 1540"/>
              <a:gd name="T24" fmla="*/ 1335 h 133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40" h="1335">
                <a:moveTo>
                  <a:pt x="0" y="1328"/>
                </a:moveTo>
                <a:cubicBezTo>
                  <a:pt x="53" y="1332"/>
                  <a:pt x="106" y="1335"/>
                  <a:pt x="169" y="1286"/>
                </a:cubicBezTo>
                <a:cubicBezTo>
                  <a:pt x="233" y="1237"/>
                  <a:pt x="325" y="1146"/>
                  <a:pt x="381" y="1034"/>
                </a:cubicBezTo>
                <a:cubicBezTo>
                  <a:pt x="438" y="923"/>
                  <a:pt x="436" y="752"/>
                  <a:pt x="508" y="615"/>
                </a:cubicBezTo>
                <a:cubicBezTo>
                  <a:pt x="580" y="478"/>
                  <a:pt x="693" y="307"/>
                  <a:pt x="813" y="209"/>
                </a:cubicBezTo>
                <a:cubicBezTo>
                  <a:pt x="933" y="111"/>
                  <a:pt x="1107" y="56"/>
                  <a:pt x="1228" y="28"/>
                </a:cubicBezTo>
                <a:cubicBezTo>
                  <a:pt x="1349" y="0"/>
                  <a:pt x="1475" y="37"/>
                  <a:pt x="154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Freeform 13"/>
          <p:cNvSpPr>
            <a:spLocks/>
          </p:cNvSpPr>
          <p:nvPr/>
        </p:nvSpPr>
        <p:spPr bwMode="auto">
          <a:xfrm>
            <a:off x="3752850" y="3562350"/>
            <a:ext cx="2262188" cy="2320925"/>
          </a:xfrm>
          <a:custGeom>
            <a:avLst/>
            <a:gdLst>
              <a:gd name="T0" fmla="*/ 0 w 1425"/>
              <a:gd name="T1" fmla="*/ 42843448 h 1462"/>
              <a:gd name="T2" fmla="*/ 481350777 w 1425"/>
              <a:gd name="T3" fmla="*/ 42843448 h 1462"/>
              <a:gd name="T4" fmla="*/ 1842235582 w 1425"/>
              <a:gd name="T5" fmla="*/ 294857488 h 1462"/>
              <a:gd name="T6" fmla="*/ 2147483647 w 1425"/>
              <a:gd name="T7" fmla="*/ 758567770 h 1462"/>
              <a:gd name="T8" fmla="*/ 2147483647 w 1425"/>
              <a:gd name="T9" fmla="*/ 1517133953 h 1462"/>
              <a:gd name="T10" fmla="*/ 2147483647 w 1425"/>
              <a:gd name="T11" fmla="*/ 2147483647 h 1462"/>
              <a:gd name="T12" fmla="*/ 2147483647 w 1425"/>
              <a:gd name="T13" fmla="*/ 2147483647 h 146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25"/>
              <a:gd name="T22" fmla="*/ 0 h 1462"/>
              <a:gd name="T23" fmla="*/ 1425 w 1425"/>
              <a:gd name="T24" fmla="*/ 1462 h 146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25" h="1462">
                <a:moveTo>
                  <a:pt x="0" y="17"/>
                </a:moveTo>
                <a:cubicBezTo>
                  <a:pt x="33" y="17"/>
                  <a:pt x="69" y="0"/>
                  <a:pt x="191" y="17"/>
                </a:cubicBezTo>
                <a:cubicBezTo>
                  <a:pt x="313" y="34"/>
                  <a:pt x="583" y="70"/>
                  <a:pt x="731" y="117"/>
                </a:cubicBezTo>
                <a:cubicBezTo>
                  <a:pt x="879" y="164"/>
                  <a:pt x="987" y="220"/>
                  <a:pt x="1081" y="301"/>
                </a:cubicBezTo>
                <a:cubicBezTo>
                  <a:pt x="1175" y="382"/>
                  <a:pt x="1240" y="475"/>
                  <a:pt x="1294" y="602"/>
                </a:cubicBezTo>
                <a:cubicBezTo>
                  <a:pt x="1348" y="729"/>
                  <a:pt x="1387" y="921"/>
                  <a:pt x="1406" y="1064"/>
                </a:cubicBezTo>
                <a:cubicBezTo>
                  <a:pt x="1425" y="1207"/>
                  <a:pt x="1406" y="1396"/>
                  <a:pt x="1406" y="14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304800" y="2133600"/>
            <a:ext cx="1665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Qty. of corn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(bu/acre)</a:t>
            </a:r>
          </a:p>
        </p:txBody>
      </p:sp>
      <p:sp>
        <p:nvSpPr>
          <p:cNvPr id="15376" name="Text Box 15"/>
          <p:cNvSpPr txBox="1">
            <a:spLocks noChangeArrowheads="1"/>
          </p:cNvSpPr>
          <p:nvPr/>
        </p:nvSpPr>
        <p:spPr bwMode="auto">
          <a:xfrm>
            <a:off x="1524000" y="5883275"/>
            <a:ext cx="1825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Qty. of labor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(hours/acre)</a:t>
            </a:r>
          </a:p>
        </p:txBody>
      </p:sp>
      <p:sp>
        <p:nvSpPr>
          <p:cNvPr id="15377" name="Text Box 16"/>
          <p:cNvSpPr txBox="1">
            <a:spLocks noChangeArrowheads="1"/>
          </p:cNvSpPr>
          <p:nvPr/>
        </p:nvSpPr>
        <p:spPr bwMode="auto">
          <a:xfrm>
            <a:off x="3352800" y="2149475"/>
            <a:ext cx="1665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Qty. of corn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(bu/acre)</a:t>
            </a:r>
          </a:p>
        </p:txBody>
      </p:sp>
      <p:sp>
        <p:nvSpPr>
          <p:cNvPr id="15378" name="Text Box 17"/>
          <p:cNvSpPr txBox="1">
            <a:spLocks noChangeArrowheads="1"/>
          </p:cNvSpPr>
          <p:nvPr/>
        </p:nvSpPr>
        <p:spPr bwMode="auto">
          <a:xfrm>
            <a:off x="4648200" y="5883275"/>
            <a:ext cx="1892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Qty. of beans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(bushels/acre)</a:t>
            </a:r>
          </a:p>
        </p:txBody>
      </p:sp>
      <p:sp>
        <p:nvSpPr>
          <p:cNvPr id="15379" name="Text Box 18"/>
          <p:cNvSpPr txBox="1">
            <a:spLocks noChangeArrowheads="1"/>
          </p:cNvSpPr>
          <p:nvPr/>
        </p:nvSpPr>
        <p:spPr bwMode="auto">
          <a:xfrm>
            <a:off x="1865313" y="3194050"/>
            <a:ext cx="7745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accent1"/>
                </a:solidFill>
                <a:latin typeface="Arial Narrow" pitchFamily="34" charset="0"/>
              </a:rPr>
              <a:t>Pl/Pc</a:t>
            </a:r>
            <a:endParaRPr lang="en-US" dirty="0">
              <a:solidFill>
                <a:schemeClr val="accent1"/>
              </a:solidFill>
              <a:latin typeface="Arial Narrow" pitchFamily="34" charset="0"/>
            </a:endParaRPr>
          </a:p>
        </p:txBody>
      </p:sp>
      <p:sp>
        <p:nvSpPr>
          <p:cNvPr id="15380" name="Oval 19"/>
          <p:cNvSpPr>
            <a:spLocks noChangeArrowheads="1"/>
          </p:cNvSpPr>
          <p:nvPr/>
        </p:nvSpPr>
        <p:spPr bwMode="auto">
          <a:xfrm>
            <a:off x="1779588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8084" name="Line 20"/>
          <p:cNvSpPr>
            <a:spLocks noChangeShapeType="1"/>
          </p:cNvSpPr>
          <p:nvPr/>
        </p:nvSpPr>
        <p:spPr bwMode="auto">
          <a:xfrm flipH="1">
            <a:off x="1219200" y="3470275"/>
            <a:ext cx="2076450" cy="1025525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8085" name="Oval 21"/>
          <p:cNvSpPr>
            <a:spLocks noChangeArrowheads="1"/>
          </p:cNvSpPr>
          <p:nvPr/>
        </p:nvSpPr>
        <p:spPr bwMode="auto">
          <a:xfrm>
            <a:off x="2362200" y="3838575"/>
            <a:ext cx="152400" cy="1524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8086" name="Text Box 22"/>
          <p:cNvSpPr txBox="1">
            <a:spLocks noChangeArrowheads="1"/>
          </p:cNvSpPr>
          <p:nvPr/>
        </p:nvSpPr>
        <p:spPr bwMode="auto">
          <a:xfrm>
            <a:off x="2743200" y="3146425"/>
            <a:ext cx="8226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accent2"/>
                </a:solidFill>
                <a:latin typeface="Arial Narrow" pitchFamily="34" charset="0"/>
              </a:rPr>
              <a:t>Pl/Pc′</a:t>
            </a:r>
            <a:endParaRPr lang="en-US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15384" name="Line 23"/>
          <p:cNvSpPr>
            <a:spLocks noChangeShapeType="1"/>
          </p:cNvSpPr>
          <p:nvPr/>
        </p:nvSpPr>
        <p:spPr bwMode="auto">
          <a:xfrm flipH="1" flipV="1">
            <a:off x="5033963" y="3141663"/>
            <a:ext cx="1101725" cy="188595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Text Box 24"/>
          <p:cNvSpPr txBox="1">
            <a:spLocks noChangeArrowheads="1"/>
          </p:cNvSpPr>
          <p:nvPr/>
        </p:nvSpPr>
        <p:spPr bwMode="auto">
          <a:xfrm>
            <a:off x="5334000" y="3124200"/>
            <a:ext cx="8595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err="1" smtClean="0">
                <a:solidFill>
                  <a:schemeClr val="accent1"/>
                </a:solidFill>
                <a:latin typeface="Arial Narrow" pitchFamily="34" charset="0"/>
              </a:rPr>
              <a:t>Pb</a:t>
            </a:r>
            <a:r>
              <a:rPr lang="en-US" dirty="0" smtClean="0">
                <a:solidFill>
                  <a:schemeClr val="accent1"/>
                </a:solidFill>
                <a:latin typeface="Arial Narrow" pitchFamily="34" charset="0"/>
              </a:rPr>
              <a:t>/Pc</a:t>
            </a:r>
            <a:endParaRPr lang="en-US" dirty="0">
              <a:solidFill>
                <a:schemeClr val="accent1"/>
              </a:solidFill>
              <a:latin typeface="Arial Narrow" pitchFamily="34" charset="0"/>
            </a:endParaRPr>
          </a:p>
        </p:txBody>
      </p:sp>
      <p:sp>
        <p:nvSpPr>
          <p:cNvPr id="15386" name="Oval 25"/>
          <p:cNvSpPr>
            <a:spLocks noChangeArrowheads="1"/>
          </p:cNvSpPr>
          <p:nvPr/>
        </p:nvSpPr>
        <p:spPr bwMode="auto">
          <a:xfrm>
            <a:off x="5672138" y="43338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8090" name="Line 26"/>
          <p:cNvSpPr>
            <a:spLocks noChangeShapeType="1"/>
          </p:cNvSpPr>
          <p:nvPr/>
        </p:nvSpPr>
        <p:spPr bwMode="auto">
          <a:xfrm flipH="1" flipV="1">
            <a:off x="4191000" y="3276600"/>
            <a:ext cx="1884363" cy="11049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8091" name="Oval 27"/>
          <p:cNvSpPr>
            <a:spLocks noChangeArrowheads="1"/>
          </p:cNvSpPr>
          <p:nvPr/>
        </p:nvSpPr>
        <p:spPr bwMode="auto">
          <a:xfrm>
            <a:off x="5105400" y="3810000"/>
            <a:ext cx="152400" cy="1524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8092" name="Text Box 28"/>
          <p:cNvSpPr txBox="1">
            <a:spLocks noChangeArrowheads="1"/>
          </p:cNvSpPr>
          <p:nvPr/>
        </p:nvSpPr>
        <p:spPr bwMode="auto">
          <a:xfrm>
            <a:off x="4191000" y="2971800"/>
            <a:ext cx="9076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err="1" smtClean="0">
                <a:solidFill>
                  <a:schemeClr val="accent2"/>
                </a:solidFill>
                <a:latin typeface="Arial Narrow" pitchFamily="34" charset="0"/>
              </a:rPr>
              <a:t>Pb</a:t>
            </a:r>
            <a:r>
              <a:rPr lang="en-US" dirty="0" smtClean="0">
                <a:solidFill>
                  <a:schemeClr val="accent2"/>
                </a:solidFill>
                <a:latin typeface="Arial Narrow" pitchFamily="34" charset="0"/>
              </a:rPr>
              <a:t>/Pc′</a:t>
            </a:r>
            <a:endParaRPr lang="en-US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1368093" name="Freeform 29"/>
          <p:cNvSpPr>
            <a:spLocks/>
          </p:cNvSpPr>
          <p:nvPr/>
        </p:nvSpPr>
        <p:spPr bwMode="auto">
          <a:xfrm rot="-717723">
            <a:off x="1981200" y="4114800"/>
            <a:ext cx="546100" cy="381000"/>
          </a:xfrm>
          <a:custGeom>
            <a:avLst/>
            <a:gdLst>
              <a:gd name="T0" fmla="*/ 0 w 344"/>
              <a:gd name="T1" fmla="*/ 604837545 h 240"/>
              <a:gd name="T2" fmla="*/ 725804941 w 344"/>
              <a:gd name="T3" fmla="*/ 483870075 h 240"/>
              <a:gd name="T4" fmla="*/ 846772596 w 344"/>
              <a:gd name="T5" fmla="*/ 0 h 240"/>
              <a:gd name="T6" fmla="*/ 0 60000 65536"/>
              <a:gd name="T7" fmla="*/ 0 60000 65536"/>
              <a:gd name="T8" fmla="*/ 0 60000 65536"/>
              <a:gd name="T9" fmla="*/ 0 w 344"/>
              <a:gd name="T10" fmla="*/ 0 h 240"/>
              <a:gd name="T11" fmla="*/ 344 w 344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240">
                <a:moveTo>
                  <a:pt x="0" y="240"/>
                </a:moveTo>
                <a:cubicBezTo>
                  <a:pt x="116" y="236"/>
                  <a:pt x="232" y="232"/>
                  <a:pt x="288" y="192"/>
                </a:cubicBezTo>
                <a:cubicBezTo>
                  <a:pt x="344" y="152"/>
                  <a:pt x="340" y="76"/>
                  <a:pt x="336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68094" name="Freeform 30"/>
          <p:cNvSpPr>
            <a:spLocks/>
          </p:cNvSpPr>
          <p:nvPr/>
        </p:nvSpPr>
        <p:spPr bwMode="auto">
          <a:xfrm rot="-4977593" flipH="1" flipV="1">
            <a:off x="5064919" y="4079081"/>
            <a:ext cx="415925" cy="487363"/>
          </a:xfrm>
          <a:custGeom>
            <a:avLst/>
            <a:gdLst>
              <a:gd name="T0" fmla="*/ 0 w 344"/>
              <a:gd name="T1" fmla="*/ 989677893 h 240"/>
              <a:gd name="T2" fmla="*/ 421022501 w 344"/>
              <a:gd name="T3" fmla="*/ 791741553 h 240"/>
              <a:gd name="T4" fmla="*/ 491192893 w 344"/>
              <a:gd name="T5" fmla="*/ 0 h 240"/>
              <a:gd name="T6" fmla="*/ 0 60000 65536"/>
              <a:gd name="T7" fmla="*/ 0 60000 65536"/>
              <a:gd name="T8" fmla="*/ 0 60000 65536"/>
              <a:gd name="T9" fmla="*/ 0 w 344"/>
              <a:gd name="T10" fmla="*/ 0 h 240"/>
              <a:gd name="T11" fmla="*/ 344 w 344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240">
                <a:moveTo>
                  <a:pt x="0" y="240"/>
                </a:moveTo>
                <a:cubicBezTo>
                  <a:pt x="116" y="236"/>
                  <a:pt x="232" y="232"/>
                  <a:pt x="288" y="192"/>
                </a:cubicBezTo>
                <a:cubicBezTo>
                  <a:pt x="344" y="152"/>
                  <a:pt x="340" y="76"/>
                  <a:pt x="336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8095" name="Text Box 31"/>
          <p:cNvSpPr txBox="1">
            <a:spLocks noChangeArrowheads="1"/>
          </p:cNvSpPr>
          <p:nvPr/>
        </p:nvSpPr>
        <p:spPr bwMode="auto">
          <a:xfrm>
            <a:off x="1828800" y="4572000"/>
            <a:ext cx="1752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>
              <a:spcBef>
                <a:spcPct val="50000"/>
              </a:spcBef>
              <a:tabLst>
                <a:tab pos="8175625" algn="r"/>
              </a:tabLst>
            </a:pPr>
            <a:r>
              <a:rPr lang="en-US" sz="2000">
                <a:solidFill>
                  <a:schemeClr val="tx2"/>
                </a:solidFill>
                <a:latin typeface="Arial Narrow" pitchFamily="34" charset="0"/>
              </a:rPr>
              <a:t>more corn,  more input use</a:t>
            </a:r>
          </a:p>
        </p:txBody>
      </p:sp>
      <p:sp>
        <p:nvSpPr>
          <p:cNvPr id="1368096" name="Text Box 32"/>
          <p:cNvSpPr txBox="1">
            <a:spLocks noChangeArrowheads="1"/>
          </p:cNvSpPr>
          <p:nvPr/>
        </p:nvSpPr>
        <p:spPr bwMode="auto">
          <a:xfrm>
            <a:off x="3810000" y="4572000"/>
            <a:ext cx="19812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2713" indent="-112713">
              <a:spcBef>
                <a:spcPct val="50000"/>
              </a:spcBef>
              <a:tabLst>
                <a:tab pos="8175625" algn="r"/>
              </a:tabLst>
            </a:pPr>
            <a:r>
              <a:rPr lang="en-US" sz="2000">
                <a:solidFill>
                  <a:schemeClr val="tx2"/>
                </a:solidFill>
                <a:latin typeface="Arial Narrow" pitchFamily="34" charset="0"/>
              </a:rPr>
              <a:t>more corn,        less other outputs</a:t>
            </a:r>
          </a:p>
        </p:txBody>
      </p:sp>
      <p:sp>
        <p:nvSpPr>
          <p:cNvPr id="1368097" name="Rectangle 33"/>
          <p:cNvSpPr>
            <a:spLocks noChangeArrowheads="1"/>
          </p:cNvSpPr>
          <p:nvPr/>
        </p:nvSpPr>
        <p:spPr bwMode="auto">
          <a:xfrm>
            <a:off x="6172200" y="3429000"/>
            <a:ext cx="2667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dirty="0">
                <a:latin typeface="Arial Narrow" pitchFamily="34" charset="0"/>
              </a:rPr>
              <a:t>Each price change affects the household’s production choices,   input use                     and income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8084" grpId="0" animBg="1"/>
      <p:bldP spid="1368085" grpId="0" animBg="1"/>
      <p:bldP spid="1368086" grpId="0"/>
      <p:bldP spid="1368090" grpId="0" animBg="1"/>
      <p:bldP spid="1368091" grpId="0" animBg="1"/>
      <p:bldP spid="1368092" grpId="0"/>
      <p:bldP spid="1368093" grpId="0" animBg="1"/>
      <p:bldP spid="1368094" grpId="0" animBg="1"/>
      <p:bldP spid="1368095" grpId="0"/>
      <p:bldP spid="1368096" grpId="0"/>
      <p:bldP spid="136809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18F88B-F029-4A77-86B1-F568FE6AD71A}" type="slidenum">
              <a:rPr lang="en-US" sz="1400" smtClean="0"/>
              <a:pPr/>
              <a:t>20</a:t>
            </a:fld>
            <a:endParaRPr lang="en-US" sz="1400" dirty="0" smtClean="0"/>
          </a:p>
        </p:txBody>
      </p:sp>
      <p:sp>
        <p:nvSpPr>
          <p:cNvPr id="32771" name="Line 2"/>
          <p:cNvSpPr>
            <a:spLocks noChangeShapeType="1"/>
          </p:cNvSpPr>
          <p:nvPr/>
        </p:nvSpPr>
        <p:spPr bwMode="auto">
          <a:xfrm>
            <a:off x="1524000" y="1828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Line 3"/>
          <p:cNvSpPr>
            <a:spLocks noChangeShapeType="1"/>
          </p:cNvSpPr>
          <p:nvPr/>
        </p:nvSpPr>
        <p:spPr bwMode="auto">
          <a:xfrm>
            <a:off x="1524000" y="3124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4"/>
          <p:cNvSpPr>
            <a:spLocks noChangeShapeType="1"/>
          </p:cNvSpPr>
          <p:nvPr/>
        </p:nvSpPr>
        <p:spPr bwMode="auto">
          <a:xfrm flipV="1">
            <a:off x="1524000" y="1752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>
            <a:off x="1752600" y="18288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6"/>
          <p:cNvSpPr>
            <a:spLocks noChangeShapeType="1"/>
          </p:cNvSpPr>
          <p:nvPr/>
        </p:nvSpPr>
        <p:spPr bwMode="auto">
          <a:xfrm>
            <a:off x="15240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9906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…and six possible policies in markets for </a:t>
            </a:r>
            <a:r>
              <a:rPr lang="en-US" sz="2800" u="sng" dirty="0" err="1" smtClean="0"/>
              <a:t>exportables</a:t>
            </a:r>
            <a:r>
              <a:rPr lang="en-US" sz="2800" dirty="0" smtClean="0"/>
              <a:t>:</a:t>
            </a:r>
            <a:endParaRPr lang="en-US" dirty="0" smtClean="0"/>
          </a:p>
        </p:txBody>
      </p:sp>
      <p:sp>
        <p:nvSpPr>
          <p:cNvPr id="32777" name="Line 8"/>
          <p:cNvSpPr>
            <a:spLocks noChangeShapeType="1"/>
          </p:cNvSpPr>
          <p:nvPr/>
        </p:nvSpPr>
        <p:spPr bwMode="auto">
          <a:xfrm>
            <a:off x="3962400" y="1828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9"/>
          <p:cNvSpPr>
            <a:spLocks noChangeShapeType="1"/>
          </p:cNvSpPr>
          <p:nvPr/>
        </p:nvSpPr>
        <p:spPr bwMode="auto">
          <a:xfrm>
            <a:off x="3962400" y="3124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0"/>
          <p:cNvSpPr>
            <a:spLocks noChangeShapeType="1"/>
          </p:cNvSpPr>
          <p:nvPr/>
        </p:nvSpPr>
        <p:spPr bwMode="auto">
          <a:xfrm flipV="1">
            <a:off x="3962400" y="1752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1"/>
          <p:cNvSpPr>
            <a:spLocks noChangeShapeType="1"/>
          </p:cNvSpPr>
          <p:nvPr/>
        </p:nvSpPr>
        <p:spPr bwMode="auto">
          <a:xfrm>
            <a:off x="4191000" y="18288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2"/>
          <p:cNvSpPr>
            <a:spLocks noChangeShapeType="1"/>
          </p:cNvSpPr>
          <p:nvPr/>
        </p:nvSpPr>
        <p:spPr bwMode="auto">
          <a:xfrm>
            <a:off x="6400800" y="1828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3"/>
          <p:cNvSpPr>
            <a:spLocks noChangeShapeType="1"/>
          </p:cNvSpPr>
          <p:nvPr/>
        </p:nvSpPr>
        <p:spPr bwMode="auto">
          <a:xfrm>
            <a:off x="6400800" y="3124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4"/>
          <p:cNvSpPr>
            <a:spLocks noChangeShapeType="1"/>
          </p:cNvSpPr>
          <p:nvPr/>
        </p:nvSpPr>
        <p:spPr bwMode="auto">
          <a:xfrm flipV="1">
            <a:off x="6400800" y="1752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5"/>
          <p:cNvSpPr>
            <a:spLocks noChangeShapeType="1"/>
          </p:cNvSpPr>
          <p:nvPr/>
        </p:nvSpPr>
        <p:spPr bwMode="auto">
          <a:xfrm>
            <a:off x="6629400" y="18288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6"/>
          <p:cNvSpPr>
            <a:spLocks noChangeShapeType="1"/>
          </p:cNvSpPr>
          <p:nvPr/>
        </p:nvSpPr>
        <p:spPr bwMode="auto">
          <a:xfrm>
            <a:off x="1524000" y="3886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7"/>
          <p:cNvSpPr>
            <a:spLocks noChangeShapeType="1"/>
          </p:cNvSpPr>
          <p:nvPr/>
        </p:nvSpPr>
        <p:spPr bwMode="auto">
          <a:xfrm>
            <a:off x="1524000" y="5181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18"/>
          <p:cNvSpPr>
            <a:spLocks noChangeShapeType="1"/>
          </p:cNvSpPr>
          <p:nvPr/>
        </p:nvSpPr>
        <p:spPr bwMode="auto">
          <a:xfrm flipV="1">
            <a:off x="1524000" y="38100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Line 19"/>
          <p:cNvSpPr>
            <a:spLocks noChangeShapeType="1"/>
          </p:cNvSpPr>
          <p:nvPr/>
        </p:nvSpPr>
        <p:spPr bwMode="auto">
          <a:xfrm>
            <a:off x="1752600" y="38862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Line 20"/>
          <p:cNvSpPr>
            <a:spLocks noChangeShapeType="1"/>
          </p:cNvSpPr>
          <p:nvPr/>
        </p:nvSpPr>
        <p:spPr bwMode="auto">
          <a:xfrm>
            <a:off x="3962400" y="3886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Line 21"/>
          <p:cNvSpPr>
            <a:spLocks noChangeShapeType="1"/>
          </p:cNvSpPr>
          <p:nvPr/>
        </p:nvSpPr>
        <p:spPr bwMode="auto">
          <a:xfrm>
            <a:off x="3962400" y="5181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Line 22"/>
          <p:cNvSpPr>
            <a:spLocks noChangeShapeType="1"/>
          </p:cNvSpPr>
          <p:nvPr/>
        </p:nvSpPr>
        <p:spPr bwMode="auto">
          <a:xfrm flipV="1">
            <a:off x="3962400" y="38100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Line 23"/>
          <p:cNvSpPr>
            <a:spLocks noChangeShapeType="1"/>
          </p:cNvSpPr>
          <p:nvPr/>
        </p:nvSpPr>
        <p:spPr bwMode="auto">
          <a:xfrm>
            <a:off x="4191000" y="38862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Line 24"/>
          <p:cNvSpPr>
            <a:spLocks noChangeShapeType="1"/>
          </p:cNvSpPr>
          <p:nvPr/>
        </p:nvSpPr>
        <p:spPr bwMode="auto">
          <a:xfrm>
            <a:off x="6400800" y="3886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Line 25"/>
          <p:cNvSpPr>
            <a:spLocks noChangeShapeType="1"/>
          </p:cNvSpPr>
          <p:nvPr/>
        </p:nvSpPr>
        <p:spPr bwMode="auto">
          <a:xfrm>
            <a:off x="6400800" y="5181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5" name="Line 26"/>
          <p:cNvSpPr>
            <a:spLocks noChangeShapeType="1"/>
          </p:cNvSpPr>
          <p:nvPr/>
        </p:nvSpPr>
        <p:spPr bwMode="auto">
          <a:xfrm flipV="1">
            <a:off x="6400800" y="38100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6" name="Line 27"/>
          <p:cNvSpPr>
            <a:spLocks noChangeShapeType="1"/>
          </p:cNvSpPr>
          <p:nvPr/>
        </p:nvSpPr>
        <p:spPr bwMode="auto">
          <a:xfrm>
            <a:off x="6629400" y="38862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Text Box 28"/>
          <p:cNvSpPr txBox="1">
            <a:spLocks noChangeArrowheads="1"/>
          </p:cNvSpPr>
          <p:nvPr/>
        </p:nvSpPr>
        <p:spPr bwMode="auto">
          <a:xfrm>
            <a:off x="0" y="2209800"/>
            <a:ext cx="11015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taxes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or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restrictions</a:t>
            </a:r>
          </a:p>
        </p:txBody>
      </p:sp>
      <p:sp>
        <p:nvSpPr>
          <p:cNvPr id="32798" name="Text Box 29"/>
          <p:cNvSpPr txBox="1">
            <a:spLocks noChangeArrowheads="1"/>
          </p:cNvSpPr>
          <p:nvPr/>
        </p:nvSpPr>
        <p:spPr bwMode="auto">
          <a:xfrm>
            <a:off x="0" y="4343400"/>
            <a:ext cx="15215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subsidies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or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600" dirty="0"/>
              <a:t>encouragements</a:t>
            </a:r>
          </a:p>
        </p:txBody>
      </p:sp>
      <p:sp>
        <p:nvSpPr>
          <p:cNvPr id="32799" name="Text Box 30"/>
          <p:cNvSpPr txBox="1">
            <a:spLocks noChangeArrowheads="1"/>
          </p:cNvSpPr>
          <p:nvPr/>
        </p:nvSpPr>
        <p:spPr bwMode="auto">
          <a:xfrm>
            <a:off x="1752600" y="990600"/>
            <a:ext cx="1173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on trade</a:t>
            </a:r>
          </a:p>
        </p:txBody>
      </p:sp>
      <p:sp>
        <p:nvSpPr>
          <p:cNvPr id="32800" name="Text Box 31"/>
          <p:cNvSpPr txBox="1">
            <a:spLocks noChangeArrowheads="1"/>
          </p:cNvSpPr>
          <p:nvPr/>
        </p:nvSpPr>
        <p:spPr bwMode="auto">
          <a:xfrm>
            <a:off x="3810000" y="990600"/>
            <a:ext cx="1884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on production</a:t>
            </a:r>
          </a:p>
        </p:txBody>
      </p:sp>
      <p:sp>
        <p:nvSpPr>
          <p:cNvPr id="32801" name="Text Box 32"/>
          <p:cNvSpPr txBox="1">
            <a:spLocks noChangeArrowheads="1"/>
          </p:cNvSpPr>
          <p:nvPr/>
        </p:nvSpPr>
        <p:spPr bwMode="auto">
          <a:xfrm>
            <a:off x="6324600" y="990600"/>
            <a:ext cx="2138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on consumption</a:t>
            </a:r>
          </a:p>
        </p:txBody>
      </p:sp>
      <p:sp>
        <p:nvSpPr>
          <p:cNvPr id="32802" name="Line 33"/>
          <p:cNvSpPr>
            <a:spLocks noChangeShapeType="1"/>
          </p:cNvSpPr>
          <p:nvPr/>
        </p:nvSpPr>
        <p:spPr bwMode="auto">
          <a:xfrm>
            <a:off x="1519518" y="2245659"/>
            <a:ext cx="914400" cy="1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3" name="Line 34"/>
          <p:cNvSpPr>
            <a:spLocks noChangeShapeType="1"/>
          </p:cNvSpPr>
          <p:nvPr/>
        </p:nvSpPr>
        <p:spPr bwMode="auto">
          <a:xfrm flipV="1">
            <a:off x="3962400" y="1524000"/>
            <a:ext cx="1371600" cy="1295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4" name="Line 35"/>
          <p:cNvSpPr>
            <a:spLocks noChangeShapeType="1"/>
          </p:cNvSpPr>
          <p:nvPr/>
        </p:nvSpPr>
        <p:spPr bwMode="auto">
          <a:xfrm>
            <a:off x="6477000" y="1981200"/>
            <a:ext cx="1219200" cy="1143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5" name="Line 36"/>
          <p:cNvSpPr>
            <a:spLocks noChangeShapeType="1"/>
          </p:cNvSpPr>
          <p:nvPr/>
        </p:nvSpPr>
        <p:spPr bwMode="auto">
          <a:xfrm flipV="1">
            <a:off x="4114800" y="3886200"/>
            <a:ext cx="1371600" cy="1295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6" name="Line 37"/>
          <p:cNvSpPr>
            <a:spLocks noChangeShapeType="1"/>
          </p:cNvSpPr>
          <p:nvPr/>
        </p:nvSpPr>
        <p:spPr bwMode="auto">
          <a:xfrm>
            <a:off x="6858000" y="3886200"/>
            <a:ext cx="1219200" cy="1143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7" name="Text Box 38"/>
          <p:cNvSpPr txBox="1">
            <a:spLocks noChangeArrowheads="1"/>
          </p:cNvSpPr>
          <p:nvPr/>
        </p:nvSpPr>
        <p:spPr bwMode="auto">
          <a:xfrm>
            <a:off x="1143000" y="5670550"/>
            <a:ext cx="1843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affect both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prod. &amp; cons.</a:t>
            </a:r>
          </a:p>
        </p:txBody>
      </p:sp>
      <p:sp>
        <p:nvSpPr>
          <p:cNvPr id="32808" name="Text Box 39"/>
          <p:cNvSpPr txBox="1">
            <a:spLocks noChangeArrowheads="1"/>
          </p:cNvSpPr>
          <p:nvPr/>
        </p:nvSpPr>
        <p:spPr bwMode="auto">
          <a:xfrm>
            <a:off x="3733800" y="5670550"/>
            <a:ext cx="1503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affect only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production</a:t>
            </a:r>
          </a:p>
        </p:txBody>
      </p:sp>
      <p:sp>
        <p:nvSpPr>
          <p:cNvPr id="32809" name="Text Box 40"/>
          <p:cNvSpPr txBox="1">
            <a:spLocks noChangeArrowheads="1"/>
          </p:cNvSpPr>
          <p:nvPr/>
        </p:nvSpPr>
        <p:spPr bwMode="auto">
          <a:xfrm>
            <a:off x="6477000" y="5638800"/>
            <a:ext cx="1757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affect only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</a:rPr>
              <a:t>consumption</a:t>
            </a:r>
          </a:p>
        </p:txBody>
      </p:sp>
      <p:sp>
        <p:nvSpPr>
          <p:cNvPr id="32810" name="Oval 41"/>
          <p:cNvSpPr>
            <a:spLocks noChangeArrowheads="1"/>
          </p:cNvSpPr>
          <p:nvPr/>
        </p:nvSpPr>
        <p:spPr bwMode="auto">
          <a:xfrm>
            <a:off x="4876800" y="40386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1" name="Oval 42"/>
          <p:cNvSpPr>
            <a:spLocks noChangeArrowheads="1"/>
          </p:cNvSpPr>
          <p:nvPr/>
        </p:nvSpPr>
        <p:spPr bwMode="auto">
          <a:xfrm>
            <a:off x="4648200" y="19812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2" name="Oval 43"/>
          <p:cNvSpPr>
            <a:spLocks noChangeArrowheads="1"/>
          </p:cNvSpPr>
          <p:nvPr/>
        </p:nvSpPr>
        <p:spPr bwMode="auto">
          <a:xfrm>
            <a:off x="6553200" y="19050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3" name="Oval 44"/>
          <p:cNvSpPr>
            <a:spLocks noChangeArrowheads="1"/>
          </p:cNvSpPr>
          <p:nvPr/>
        </p:nvSpPr>
        <p:spPr bwMode="auto">
          <a:xfrm>
            <a:off x="6781800" y="39624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4" name="Oval 45"/>
          <p:cNvSpPr>
            <a:spLocks noChangeArrowheads="1"/>
          </p:cNvSpPr>
          <p:nvPr/>
        </p:nvSpPr>
        <p:spPr bwMode="auto">
          <a:xfrm>
            <a:off x="2286000" y="40386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5" name="Oval 46"/>
          <p:cNvSpPr>
            <a:spLocks noChangeArrowheads="1"/>
          </p:cNvSpPr>
          <p:nvPr/>
        </p:nvSpPr>
        <p:spPr bwMode="auto">
          <a:xfrm>
            <a:off x="1828800" y="40386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6" name="Oval 47"/>
          <p:cNvSpPr>
            <a:spLocks noChangeArrowheads="1"/>
          </p:cNvSpPr>
          <p:nvPr/>
        </p:nvSpPr>
        <p:spPr bwMode="auto">
          <a:xfrm>
            <a:off x="1752600" y="19812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7" name="Oval 48"/>
          <p:cNvSpPr>
            <a:spLocks noChangeArrowheads="1"/>
          </p:cNvSpPr>
          <p:nvPr/>
        </p:nvSpPr>
        <p:spPr bwMode="auto">
          <a:xfrm>
            <a:off x="2286000" y="19812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8" name="Line 49"/>
          <p:cNvSpPr>
            <a:spLocks noChangeShapeType="1"/>
          </p:cNvSpPr>
          <p:nvPr/>
        </p:nvSpPr>
        <p:spPr bwMode="auto">
          <a:xfrm>
            <a:off x="1524000" y="4191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9" name="Line 50"/>
          <p:cNvSpPr>
            <a:spLocks noChangeShapeType="1"/>
          </p:cNvSpPr>
          <p:nvPr/>
        </p:nvSpPr>
        <p:spPr bwMode="auto">
          <a:xfrm>
            <a:off x="3962400" y="4191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0" name="Line 51"/>
          <p:cNvSpPr>
            <a:spLocks noChangeShapeType="1"/>
          </p:cNvSpPr>
          <p:nvPr/>
        </p:nvSpPr>
        <p:spPr bwMode="auto">
          <a:xfrm>
            <a:off x="39624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1" name="Line 52"/>
          <p:cNvSpPr>
            <a:spLocks noChangeShapeType="1"/>
          </p:cNvSpPr>
          <p:nvPr/>
        </p:nvSpPr>
        <p:spPr bwMode="auto">
          <a:xfrm>
            <a:off x="64008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2" name="Line 53"/>
          <p:cNvSpPr>
            <a:spLocks noChangeShapeType="1"/>
          </p:cNvSpPr>
          <p:nvPr/>
        </p:nvSpPr>
        <p:spPr bwMode="auto">
          <a:xfrm>
            <a:off x="6400800" y="4191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3" name="Line 54"/>
          <p:cNvSpPr>
            <a:spLocks noChangeShapeType="1"/>
          </p:cNvSpPr>
          <p:nvPr/>
        </p:nvSpPr>
        <p:spPr bwMode="auto">
          <a:xfrm>
            <a:off x="1524000" y="40386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54745D-CD36-446F-9052-80975158182B}" type="slidenum">
              <a:rPr lang="en-US" sz="1400" smtClean="0"/>
              <a:pPr/>
              <a:t>21</a:t>
            </a:fld>
            <a:endParaRPr lang="en-US" sz="1400" dirty="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Can we say anything about “</a:t>
            </a:r>
            <a:r>
              <a:rPr lang="en-US" i="1" dirty="0" smtClean="0"/>
              <a:t>social welfare”</a:t>
            </a:r>
            <a:r>
              <a:rPr lang="en-US" dirty="0" smtClean="0"/>
              <a:t>?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191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What can we infer from the diagrams about how price changes affect </a:t>
            </a:r>
            <a:r>
              <a:rPr lang="en-US" sz="2400" i="1" dirty="0" smtClean="0"/>
              <a:t>consumer</a:t>
            </a:r>
            <a:r>
              <a:rPr lang="en-US" sz="2400" dirty="0" smtClean="0"/>
              <a:t> or </a:t>
            </a:r>
            <a:r>
              <a:rPr lang="en-US" sz="2400" i="1" dirty="0" smtClean="0"/>
              <a:t>producer </a:t>
            </a:r>
            <a:r>
              <a:rPr lang="en-US" sz="2400" dirty="0" smtClean="0"/>
              <a:t>welfare?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/>
            <a:r>
              <a:rPr lang="en-US" sz="2400" dirty="0" smtClean="0"/>
              <a:t>What can we infer about net effects on “social” welfare?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/>
            <a:r>
              <a:rPr lang="en-US" sz="2400" dirty="0" smtClean="0"/>
              <a:t>The simplest and most widely used approach is to compute changes in aggregate “economic surplus”:</a:t>
            </a:r>
          </a:p>
          <a:p>
            <a:pPr lvl="1" eaLnBrk="1" hangingPunct="1"/>
            <a:r>
              <a:rPr lang="en-US" sz="2000" dirty="0" smtClean="0"/>
              <a:t>areas on a supply-demand diagram</a:t>
            </a:r>
          </a:p>
          <a:p>
            <a:pPr lvl="1" eaLnBrk="1" hangingPunct="1"/>
            <a:r>
              <a:rPr lang="en-US" sz="2000" dirty="0" smtClean="0"/>
              <a:t>measured in terms of money (= price x quantity)</a:t>
            </a:r>
          </a:p>
          <a:p>
            <a:pPr marL="0" indent="0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54745D-CD36-446F-9052-80975158182B}" type="slidenum">
              <a:rPr lang="en-US" sz="1400" smtClean="0"/>
              <a:pPr/>
              <a:t>22</a:t>
            </a:fld>
            <a:endParaRPr lang="en-US" sz="1400" dirty="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Some initial perspectives on “free trade”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191000"/>
          </a:xfrm>
        </p:spPr>
        <p:txBody>
          <a:bodyPr/>
          <a:lstStyle/>
          <a:p>
            <a:r>
              <a:rPr lang="en-US" sz="2400" dirty="0" smtClean="0"/>
              <a:t>In </a:t>
            </a:r>
            <a:r>
              <a:rPr lang="en-US" sz="2400" dirty="0"/>
              <a:t>a </a:t>
            </a:r>
            <a:r>
              <a:rPr lang="en-US" sz="2400" dirty="0" smtClean="0"/>
              <a:t>“free” market…</a:t>
            </a:r>
          </a:p>
          <a:p>
            <a:pPr marL="457200" lvl="1" indent="0">
              <a:buNone/>
            </a:pPr>
            <a:r>
              <a:rPr lang="en-US" sz="2000" b="1" dirty="0" smtClean="0"/>
              <a:t>producers</a:t>
            </a:r>
            <a:r>
              <a:rPr lang="en-US" sz="2000" dirty="0" smtClean="0"/>
              <a:t> 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oppose trade that opens up competition for them</a:t>
            </a:r>
          </a:p>
          <a:p>
            <a:pPr marL="457200" lvl="1" indent="0">
              <a:buNone/>
            </a:pPr>
            <a:r>
              <a:rPr lang="en-US" sz="2000" dirty="0" smtClean="0"/>
              <a:t>	will be better off when trade provides them with more consumers</a:t>
            </a:r>
            <a:br>
              <a:rPr lang="en-US" sz="2000" dirty="0" smtClean="0"/>
            </a:br>
            <a:endParaRPr lang="en-US" sz="2000" dirty="0" smtClean="0"/>
          </a:p>
          <a:p>
            <a:pPr marL="457200" lvl="1" indent="0">
              <a:buNone/>
            </a:pPr>
            <a:r>
              <a:rPr lang="en-US" sz="2000" b="1" dirty="0" smtClean="0"/>
              <a:t>consumers 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prefer open trade that increases the number of sellers</a:t>
            </a:r>
          </a:p>
          <a:p>
            <a:pPr marL="457200" lvl="1" indent="0">
              <a:buNone/>
            </a:pPr>
            <a:r>
              <a:rPr lang="en-US" sz="2000" dirty="0" smtClean="0"/>
              <a:t>	prefer fewer buyers for the goods they want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r>
              <a:rPr lang="en-US" sz="2400" dirty="0" smtClean="0"/>
              <a:t>A basic tension in policymaking is that it is difficult to find policies that are in the best </a:t>
            </a:r>
            <a:r>
              <a:rPr lang="en-US" sz="2400" dirty="0"/>
              <a:t>interests of everyone in the </a:t>
            </a:r>
            <a:r>
              <a:rPr lang="en-US" sz="2400" dirty="0" smtClean="0"/>
              <a:t>country!</a:t>
            </a:r>
          </a:p>
        </p:txBody>
      </p:sp>
    </p:spTree>
    <p:extLst>
      <p:ext uri="{BB962C8B-B14F-4D97-AF65-F5344CB8AC3E}">
        <p14:creationId xmlns:p14="http://schemas.microsoft.com/office/powerpoint/2010/main" val="383536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54745D-CD36-446F-9052-80975158182B}" type="slidenum">
              <a:rPr lang="en-US" sz="1400" smtClean="0"/>
              <a:pPr/>
              <a:t>23</a:t>
            </a:fld>
            <a:endParaRPr lang="en-US" sz="1400" dirty="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“</a:t>
            </a:r>
            <a:r>
              <a:rPr lang="en-US" i="1" dirty="0" smtClean="0"/>
              <a:t>social welfare”</a:t>
            </a:r>
            <a:endParaRPr lang="en-US" dirty="0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191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To see strengths and limitations of econ surplus approach to measuring social welfare under trade restrictions, we will need to </a:t>
            </a:r>
            <a:r>
              <a:rPr lang="en-US" sz="2400" dirty="0"/>
              <a:t>s</a:t>
            </a:r>
            <a:r>
              <a:rPr lang="en-US" sz="2400" dirty="0" smtClean="0"/>
              <a:t>tart with fundamentals… next lecture</a:t>
            </a:r>
            <a:endParaRPr lang="en-US" sz="1600" dirty="0" smtClean="0"/>
          </a:p>
          <a:p>
            <a:pPr eaLnBrk="1" hangingPunct="1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4817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4CA608-C863-4FFB-8353-C4B2959FDC3F}" type="slidenum">
              <a:rPr lang="en-US" sz="1400" smtClean="0"/>
              <a:pPr/>
              <a:t>3</a:t>
            </a:fld>
            <a:endParaRPr lang="en-US" sz="1400" dirty="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839200" cy="53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 smtClean="0"/>
              <a:t>…and on the consumption side:</a:t>
            </a:r>
          </a:p>
        </p:txBody>
      </p:sp>
      <p:sp>
        <p:nvSpPr>
          <p:cNvPr id="16388" name="Line 3"/>
          <p:cNvSpPr>
            <a:spLocks noChangeShapeType="1"/>
          </p:cNvSpPr>
          <p:nvPr/>
        </p:nvSpPr>
        <p:spPr bwMode="auto">
          <a:xfrm>
            <a:off x="1828800" y="2514600"/>
            <a:ext cx="0" cy="3794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1828800" y="6308725"/>
            <a:ext cx="5486400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Text Box 5" descr="Light upward diagonal"/>
          <p:cNvSpPr txBox="1">
            <a:spLocks noChangeArrowheads="1"/>
          </p:cNvSpPr>
          <p:nvPr/>
        </p:nvSpPr>
        <p:spPr bwMode="auto">
          <a:xfrm>
            <a:off x="609600" y="2530475"/>
            <a:ext cx="1052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Qty. of</a:t>
            </a:r>
          </a:p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corn</a:t>
            </a:r>
          </a:p>
        </p:txBody>
      </p:sp>
      <p:sp>
        <p:nvSpPr>
          <p:cNvPr id="16391" name="Text Box 6" descr="Light upward diagonal"/>
          <p:cNvSpPr txBox="1">
            <a:spLocks noChangeArrowheads="1"/>
          </p:cNvSpPr>
          <p:nvPr/>
        </p:nvSpPr>
        <p:spPr bwMode="auto">
          <a:xfrm>
            <a:off x="3808413" y="6202363"/>
            <a:ext cx="29416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Qty. of all other goods</a:t>
            </a:r>
          </a:p>
        </p:txBody>
      </p:sp>
      <p:sp>
        <p:nvSpPr>
          <p:cNvPr id="16392" name="Freeform 7"/>
          <p:cNvSpPr>
            <a:spLocks/>
          </p:cNvSpPr>
          <p:nvPr/>
        </p:nvSpPr>
        <p:spPr bwMode="auto">
          <a:xfrm>
            <a:off x="1828800" y="2819400"/>
            <a:ext cx="2489200" cy="3505200"/>
          </a:xfrm>
          <a:custGeom>
            <a:avLst/>
            <a:gdLst>
              <a:gd name="T0" fmla="*/ 0 w 1194"/>
              <a:gd name="T1" fmla="*/ 0 h 741"/>
              <a:gd name="T2" fmla="*/ 2147483647 w 1194"/>
              <a:gd name="T3" fmla="*/ 2147483647 h 741"/>
              <a:gd name="T4" fmla="*/ 0 60000 65536"/>
              <a:gd name="T5" fmla="*/ 0 60000 65536"/>
              <a:gd name="T6" fmla="*/ 0 w 1194"/>
              <a:gd name="T7" fmla="*/ 0 h 741"/>
              <a:gd name="T8" fmla="*/ 1194 w 1194"/>
              <a:gd name="T9" fmla="*/ 741 h 74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94" h="741">
                <a:moveTo>
                  <a:pt x="0" y="0"/>
                </a:moveTo>
                <a:lnTo>
                  <a:pt x="1194" y="741"/>
                </a:ln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70120" name="Freeform 8"/>
          <p:cNvSpPr>
            <a:spLocks/>
          </p:cNvSpPr>
          <p:nvPr/>
        </p:nvSpPr>
        <p:spPr bwMode="auto">
          <a:xfrm>
            <a:off x="3352800" y="2438400"/>
            <a:ext cx="1930400" cy="1598613"/>
          </a:xfrm>
          <a:custGeom>
            <a:avLst/>
            <a:gdLst>
              <a:gd name="T0" fmla="*/ 2147483647 w 1216"/>
              <a:gd name="T1" fmla="*/ 2147483647 h 1007"/>
              <a:gd name="T2" fmla="*/ 2147483647 w 1216"/>
              <a:gd name="T3" fmla="*/ 2147483647 h 1007"/>
              <a:gd name="T4" fmla="*/ 1428929211 w 1216"/>
              <a:gd name="T5" fmla="*/ 2147483647 h 1007"/>
              <a:gd name="T6" fmla="*/ 690522734 w 1216"/>
              <a:gd name="T7" fmla="*/ 1696066863 h 1007"/>
              <a:gd name="T8" fmla="*/ 244454364 w 1216"/>
              <a:gd name="T9" fmla="*/ 1048385471 h 1007"/>
              <a:gd name="T10" fmla="*/ 65524061 w 1216"/>
              <a:gd name="T11" fmla="*/ 511592747 h 1007"/>
              <a:gd name="T12" fmla="*/ 0 w 1216"/>
              <a:gd name="T13" fmla="*/ 0 h 100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16"/>
              <a:gd name="T22" fmla="*/ 0 h 1007"/>
              <a:gd name="T23" fmla="*/ 1216 w 1216"/>
              <a:gd name="T24" fmla="*/ 1007 h 100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16" h="1007">
                <a:moveTo>
                  <a:pt x="1216" y="991"/>
                </a:moveTo>
                <a:cubicBezTo>
                  <a:pt x="1161" y="995"/>
                  <a:pt x="1151" y="1007"/>
                  <a:pt x="1043" y="991"/>
                </a:cubicBezTo>
                <a:cubicBezTo>
                  <a:pt x="935" y="975"/>
                  <a:pt x="695" y="948"/>
                  <a:pt x="567" y="895"/>
                </a:cubicBezTo>
                <a:cubicBezTo>
                  <a:pt x="439" y="842"/>
                  <a:pt x="352" y="753"/>
                  <a:pt x="274" y="673"/>
                </a:cubicBezTo>
                <a:cubicBezTo>
                  <a:pt x="196" y="593"/>
                  <a:pt x="138" y="494"/>
                  <a:pt x="97" y="416"/>
                </a:cubicBezTo>
                <a:cubicBezTo>
                  <a:pt x="56" y="338"/>
                  <a:pt x="42" y="272"/>
                  <a:pt x="26" y="203"/>
                </a:cubicBezTo>
                <a:cubicBezTo>
                  <a:pt x="10" y="134"/>
                  <a:pt x="6" y="42"/>
                  <a:pt x="0" y="0"/>
                </a:cubicBezTo>
              </a:path>
            </a:pathLst>
          </a:cu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1905000" y="5433536"/>
            <a:ext cx="2514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solidFill>
                  <a:schemeClr val="hlink"/>
                </a:solidFill>
                <a:latin typeface="Arial Narrow" pitchFamily="34" charset="0"/>
              </a:rPr>
              <a:t>The </a:t>
            </a:r>
            <a:r>
              <a:rPr lang="en-US" sz="2000" dirty="0" smtClean="0">
                <a:solidFill>
                  <a:schemeClr val="hlink"/>
                </a:solidFill>
                <a:latin typeface="Arial Narrow" pitchFamily="34" charset="0"/>
              </a:rPr>
              <a:t>household’s</a:t>
            </a:r>
            <a:br>
              <a:rPr lang="en-US" sz="2000" dirty="0" smtClean="0">
                <a:solidFill>
                  <a:schemeClr val="hlink"/>
                </a:solidFill>
                <a:latin typeface="Arial Narrow" pitchFamily="34" charset="0"/>
              </a:rPr>
            </a:br>
            <a:r>
              <a:rPr lang="en-US" sz="2000" dirty="0" smtClean="0">
                <a:solidFill>
                  <a:schemeClr val="hlink"/>
                </a:solidFill>
                <a:latin typeface="Arial Narrow" pitchFamily="34" charset="0"/>
              </a:rPr>
              <a:t>total </a:t>
            </a:r>
            <a:r>
              <a:rPr lang="en-US" sz="2000" dirty="0">
                <a:solidFill>
                  <a:schemeClr val="hlink"/>
                </a:solidFill>
                <a:latin typeface="Arial Narrow" pitchFamily="34" charset="0"/>
              </a:rPr>
              <a:t>income and expenditure at Po/Pc</a:t>
            </a:r>
            <a:endParaRPr lang="en-US" sz="2000" baseline="-25000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370122" name="Text Box 10"/>
          <p:cNvSpPr txBox="1">
            <a:spLocks noChangeArrowheads="1"/>
          </p:cNvSpPr>
          <p:nvPr/>
        </p:nvSpPr>
        <p:spPr bwMode="auto">
          <a:xfrm>
            <a:off x="5105400" y="4267200"/>
            <a:ext cx="259080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Arial Narrow" pitchFamily="34" charset="0"/>
              </a:rPr>
              <a:t>The household’s  total income and expenditure at </a:t>
            </a:r>
            <a:r>
              <a:rPr lang="en-US" dirty="0" smtClean="0">
                <a:solidFill>
                  <a:schemeClr val="accent2"/>
                </a:solidFill>
                <a:latin typeface="Arial Narrow" pitchFamily="34" charset="0"/>
              </a:rPr>
              <a:t>Po/Pc′</a:t>
            </a:r>
            <a:endParaRPr lang="en-US" baseline="-25000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16396" name="Oval 11"/>
          <p:cNvSpPr>
            <a:spLocks noChangeArrowheads="1"/>
          </p:cNvSpPr>
          <p:nvPr/>
        </p:nvSpPr>
        <p:spPr bwMode="auto">
          <a:xfrm>
            <a:off x="3124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70124" name="Line 12"/>
          <p:cNvSpPr>
            <a:spLocks noChangeShapeType="1"/>
          </p:cNvSpPr>
          <p:nvPr/>
        </p:nvSpPr>
        <p:spPr bwMode="auto">
          <a:xfrm flipH="1" flipV="1">
            <a:off x="1828800" y="2819400"/>
            <a:ext cx="3429000" cy="14478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70125" name="Oval 13"/>
          <p:cNvSpPr>
            <a:spLocks noChangeArrowheads="1"/>
          </p:cNvSpPr>
          <p:nvPr/>
        </p:nvSpPr>
        <p:spPr bwMode="auto">
          <a:xfrm>
            <a:off x="4114800" y="3733800"/>
            <a:ext cx="152400" cy="1524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Freeform 14"/>
          <p:cNvSpPr>
            <a:spLocks/>
          </p:cNvSpPr>
          <p:nvPr/>
        </p:nvSpPr>
        <p:spPr bwMode="auto">
          <a:xfrm>
            <a:off x="2759826" y="3477086"/>
            <a:ext cx="2255838" cy="1984375"/>
          </a:xfrm>
          <a:custGeom>
            <a:avLst/>
            <a:gdLst>
              <a:gd name="T0" fmla="*/ 2147483647 w 1421"/>
              <a:gd name="T1" fmla="*/ 2147483647 h 1250"/>
              <a:gd name="T2" fmla="*/ 2147483647 w 1421"/>
              <a:gd name="T3" fmla="*/ 2147483647 h 1250"/>
              <a:gd name="T4" fmla="*/ 1804432449 w 1421"/>
              <a:gd name="T5" fmla="*/ 2147483647 h 1250"/>
              <a:gd name="T6" fmla="*/ 871974353 w 1421"/>
              <a:gd name="T7" fmla="*/ 2099289336 h 1250"/>
              <a:gd name="T8" fmla="*/ 309980074 w 1421"/>
              <a:gd name="T9" fmla="*/ 1297881152 h 1250"/>
              <a:gd name="T10" fmla="*/ 83165965 w 1421"/>
              <a:gd name="T11" fmla="*/ 632558376 h 1250"/>
              <a:gd name="T12" fmla="*/ 0 w 1421"/>
              <a:gd name="T13" fmla="*/ 0 h 12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21"/>
              <a:gd name="T22" fmla="*/ 0 h 1250"/>
              <a:gd name="T23" fmla="*/ 1421 w 1421"/>
              <a:gd name="T24" fmla="*/ 1250 h 125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21" h="1250">
                <a:moveTo>
                  <a:pt x="1421" y="1244"/>
                </a:moveTo>
                <a:cubicBezTo>
                  <a:pt x="1383" y="1241"/>
                  <a:pt x="1299" y="1250"/>
                  <a:pt x="1182" y="1227"/>
                </a:cubicBezTo>
                <a:cubicBezTo>
                  <a:pt x="1065" y="1204"/>
                  <a:pt x="855" y="1174"/>
                  <a:pt x="716" y="1108"/>
                </a:cubicBezTo>
                <a:cubicBezTo>
                  <a:pt x="577" y="1042"/>
                  <a:pt x="445" y="932"/>
                  <a:pt x="346" y="833"/>
                </a:cubicBezTo>
                <a:cubicBezTo>
                  <a:pt x="248" y="734"/>
                  <a:pt x="174" y="612"/>
                  <a:pt x="123" y="515"/>
                </a:cubicBezTo>
                <a:cubicBezTo>
                  <a:pt x="71" y="419"/>
                  <a:pt x="53" y="337"/>
                  <a:pt x="33" y="251"/>
                </a:cubicBezTo>
                <a:cubicBezTo>
                  <a:pt x="13" y="166"/>
                  <a:pt x="8" y="52"/>
                  <a:pt x="0" y="0"/>
                </a:cubicBez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70127" name="Rectangle 15"/>
          <p:cNvSpPr>
            <a:spLocks noChangeArrowheads="1"/>
          </p:cNvSpPr>
          <p:nvPr/>
        </p:nvSpPr>
        <p:spPr bwMode="auto">
          <a:xfrm>
            <a:off x="5943600" y="2438400"/>
            <a:ext cx="2895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>
                <a:latin typeface="Arial Narrow" pitchFamily="34" charset="0"/>
              </a:rPr>
              <a:t>Each price change affects the household’s production choices,   input use and income</a:t>
            </a:r>
          </a:p>
        </p:txBody>
      </p:sp>
      <p:sp>
        <p:nvSpPr>
          <p:cNvPr id="16401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1295400" y="1143000"/>
            <a:ext cx="6781800" cy="1066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Households respond to price changes with both income and substitution effects: </a:t>
            </a:r>
          </a:p>
        </p:txBody>
      </p:sp>
      <p:sp>
        <p:nvSpPr>
          <p:cNvPr id="1370129" name="Freeform 17"/>
          <p:cNvSpPr>
            <a:spLocks/>
          </p:cNvSpPr>
          <p:nvPr/>
        </p:nvSpPr>
        <p:spPr bwMode="auto">
          <a:xfrm flipH="1" flipV="1">
            <a:off x="3200400" y="3581400"/>
            <a:ext cx="304800" cy="914400"/>
          </a:xfrm>
          <a:custGeom>
            <a:avLst/>
            <a:gdLst>
              <a:gd name="T0" fmla="*/ 0 w 487"/>
              <a:gd name="T1" fmla="*/ 2049331712 h 408"/>
              <a:gd name="T2" fmla="*/ 149244352 w 487"/>
              <a:gd name="T3" fmla="*/ 1426495510 h 408"/>
              <a:gd name="T4" fmla="*/ 190766026 w 487"/>
              <a:gd name="T5" fmla="*/ 0 h 408"/>
              <a:gd name="T6" fmla="*/ 0 60000 65536"/>
              <a:gd name="T7" fmla="*/ 0 60000 65536"/>
              <a:gd name="T8" fmla="*/ 0 60000 65536"/>
              <a:gd name="T9" fmla="*/ 0 w 487"/>
              <a:gd name="T10" fmla="*/ 0 h 408"/>
              <a:gd name="T11" fmla="*/ 487 w 487"/>
              <a:gd name="T12" fmla="*/ 408 h 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7" h="408">
                <a:moveTo>
                  <a:pt x="0" y="408"/>
                </a:moveTo>
                <a:cubicBezTo>
                  <a:pt x="63" y="389"/>
                  <a:pt x="300" y="352"/>
                  <a:pt x="381" y="284"/>
                </a:cubicBezTo>
                <a:cubicBezTo>
                  <a:pt x="462" y="216"/>
                  <a:pt x="465" y="59"/>
                  <a:pt x="487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0130" name="Text Box 18"/>
          <p:cNvSpPr txBox="1">
            <a:spLocks noChangeArrowheads="1"/>
          </p:cNvSpPr>
          <p:nvPr/>
        </p:nvSpPr>
        <p:spPr bwMode="auto">
          <a:xfrm>
            <a:off x="2725191" y="3894513"/>
            <a:ext cx="1371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 algn="r">
              <a:spcBef>
                <a:spcPct val="50000"/>
              </a:spcBef>
              <a:tabLst>
                <a:tab pos="8175625" algn="r"/>
              </a:tabLst>
            </a:pPr>
            <a:r>
              <a:rPr lang="en-US" sz="2000" dirty="0">
                <a:solidFill>
                  <a:schemeClr val="tx2"/>
                </a:solidFill>
                <a:latin typeface="Arial Narrow" pitchFamily="34" charset="0"/>
              </a:rPr>
              <a:t>income effect</a:t>
            </a:r>
          </a:p>
        </p:txBody>
      </p:sp>
      <p:sp>
        <p:nvSpPr>
          <p:cNvPr id="1370131" name="Freeform 19"/>
          <p:cNvSpPr>
            <a:spLocks/>
          </p:cNvSpPr>
          <p:nvPr/>
        </p:nvSpPr>
        <p:spPr bwMode="auto">
          <a:xfrm rot="454965">
            <a:off x="2767013" y="2486485"/>
            <a:ext cx="1905000" cy="1981200"/>
          </a:xfrm>
          <a:custGeom>
            <a:avLst/>
            <a:gdLst>
              <a:gd name="T0" fmla="*/ 0 w 1194"/>
              <a:gd name="T1" fmla="*/ 0 h 741"/>
              <a:gd name="T2" fmla="*/ 2147483647 w 1194"/>
              <a:gd name="T3" fmla="*/ 2147483647 h 741"/>
              <a:gd name="T4" fmla="*/ 0 60000 65536"/>
              <a:gd name="T5" fmla="*/ 0 60000 65536"/>
              <a:gd name="T6" fmla="*/ 0 w 1194"/>
              <a:gd name="T7" fmla="*/ 0 h 741"/>
              <a:gd name="T8" fmla="*/ 1194 w 1194"/>
              <a:gd name="T9" fmla="*/ 741 h 74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94" h="741">
                <a:moveTo>
                  <a:pt x="0" y="0"/>
                </a:moveTo>
                <a:lnTo>
                  <a:pt x="1194" y="741"/>
                </a:lnTo>
              </a:path>
            </a:pathLst>
          </a:custGeom>
          <a:noFill/>
          <a:ln w="38100">
            <a:solidFill>
              <a:srgbClr val="CC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70132" name="Text Box 20"/>
          <p:cNvSpPr txBox="1">
            <a:spLocks noChangeArrowheads="1"/>
          </p:cNvSpPr>
          <p:nvPr/>
        </p:nvSpPr>
        <p:spPr bwMode="auto">
          <a:xfrm>
            <a:off x="3808413" y="2819400"/>
            <a:ext cx="144938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8275" indent="-168275" algn="r">
              <a:spcBef>
                <a:spcPct val="50000"/>
              </a:spcBef>
              <a:tabLst>
                <a:tab pos="8175625" algn="r"/>
              </a:tabLst>
            </a:pPr>
            <a:r>
              <a:rPr lang="en-US" sz="2000" dirty="0">
                <a:solidFill>
                  <a:schemeClr val="tx2"/>
                </a:solidFill>
                <a:latin typeface="Arial Narrow" pitchFamily="34" charset="0"/>
              </a:rPr>
              <a:t>substitution effect</a:t>
            </a:r>
          </a:p>
        </p:txBody>
      </p:sp>
      <p:sp>
        <p:nvSpPr>
          <p:cNvPr id="1370133" name="Freeform 21"/>
          <p:cNvSpPr>
            <a:spLocks/>
          </p:cNvSpPr>
          <p:nvPr/>
        </p:nvSpPr>
        <p:spPr bwMode="auto">
          <a:xfrm>
            <a:off x="3886200" y="3276600"/>
            <a:ext cx="381000" cy="381000"/>
          </a:xfrm>
          <a:custGeom>
            <a:avLst/>
            <a:gdLst>
              <a:gd name="T0" fmla="*/ 482175346 w 297"/>
              <a:gd name="T1" fmla="*/ 358698974 h 259"/>
              <a:gd name="T2" fmla="*/ 452553570 w 297"/>
              <a:gd name="T3" fmla="*/ 124644349 h 259"/>
              <a:gd name="T4" fmla="*/ 263304325 w 297"/>
              <a:gd name="T5" fmla="*/ 13848980 h 259"/>
              <a:gd name="T6" fmla="*/ 0 w 297"/>
              <a:gd name="T7" fmla="*/ 38777856 h 259"/>
              <a:gd name="T8" fmla="*/ 0 60000 65536"/>
              <a:gd name="T9" fmla="*/ 0 60000 65536"/>
              <a:gd name="T10" fmla="*/ 0 60000 65536"/>
              <a:gd name="T11" fmla="*/ 0 60000 65536"/>
              <a:gd name="T12" fmla="*/ 0 w 297"/>
              <a:gd name="T13" fmla="*/ 0 h 259"/>
              <a:gd name="T14" fmla="*/ 297 w 297"/>
              <a:gd name="T15" fmla="*/ 259 h 2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7" h="259">
                <a:moveTo>
                  <a:pt x="293" y="259"/>
                </a:moveTo>
                <a:cubicBezTo>
                  <a:pt x="290" y="231"/>
                  <a:pt x="297" y="131"/>
                  <a:pt x="275" y="90"/>
                </a:cubicBezTo>
                <a:cubicBezTo>
                  <a:pt x="253" y="49"/>
                  <a:pt x="206" y="20"/>
                  <a:pt x="160" y="10"/>
                </a:cubicBezTo>
                <a:cubicBezTo>
                  <a:pt x="114" y="0"/>
                  <a:pt x="33" y="24"/>
                  <a:pt x="0" y="28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0134" name="Oval 22"/>
          <p:cNvSpPr>
            <a:spLocks noChangeArrowheads="1"/>
          </p:cNvSpPr>
          <p:nvPr/>
        </p:nvSpPr>
        <p:spPr bwMode="auto">
          <a:xfrm>
            <a:off x="3567113" y="3276600"/>
            <a:ext cx="152400" cy="152400"/>
          </a:xfrm>
          <a:prstGeom prst="ellipse">
            <a:avLst/>
          </a:prstGeom>
          <a:solidFill>
            <a:schemeClr val="accent1">
              <a:alpha val="49019"/>
            </a:schemeClr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0120" grpId="0" animBg="1"/>
      <p:bldP spid="1370120" grpId="1" animBg="1"/>
      <p:bldP spid="1370122" grpId="0"/>
      <p:bldP spid="1370124" grpId="0" animBg="1"/>
      <p:bldP spid="1370125" grpId="0" animBg="1"/>
      <p:bldP spid="1370127" grpId="0"/>
      <p:bldP spid="1370129" grpId="0" animBg="1"/>
      <p:bldP spid="1370130" grpId="0"/>
      <p:bldP spid="1370131" grpId="0" animBg="1"/>
      <p:bldP spid="1370132" grpId="0"/>
      <p:bldP spid="1370133" grpId="0" animBg="1"/>
      <p:bldP spid="13701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431DC8-4C1B-4EE6-B07D-41489959F00B}" type="slidenum">
              <a:rPr lang="en-US" sz="1400" smtClean="0"/>
              <a:pPr/>
              <a:t>4</a:t>
            </a:fld>
            <a:endParaRPr lang="en-US" sz="1400" dirty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88392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Adding up production decisions across households gives us an aggregate supply curve:</a:t>
            </a:r>
          </a:p>
        </p:txBody>
      </p:sp>
      <p:sp>
        <p:nvSpPr>
          <p:cNvPr id="17412" name="Line 3"/>
          <p:cNvSpPr>
            <a:spLocks noChangeShapeType="1"/>
          </p:cNvSpPr>
          <p:nvPr/>
        </p:nvSpPr>
        <p:spPr bwMode="auto">
          <a:xfrm>
            <a:off x="2286000" y="5105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 flipV="1">
            <a:off x="2286000" y="19050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40386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1203325" y="1565275"/>
            <a:ext cx="860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Price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($/lb)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5546725" y="5146675"/>
            <a:ext cx="2859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Quantity Produced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(thousands of tons/yr)</a:t>
            </a:r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2286000" y="2743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Oval 9"/>
          <p:cNvSpPr>
            <a:spLocks noChangeArrowheads="1"/>
          </p:cNvSpPr>
          <p:nvPr/>
        </p:nvSpPr>
        <p:spPr bwMode="auto">
          <a:xfrm>
            <a:off x="36576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Oval 10"/>
          <p:cNvSpPr>
            <a:spLocks noChangeArrowheads="1"/>
          </p:cNvSpPr>
          <p:nvPr/>
        </p:nvSpPr>
        <p:spPr bwMode="auto">
          <a:xfrm>
            <a:off x="30480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endParaRPr lang="en-US"/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>
            <a:off x="2286000" y="3429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2"/>
          <p:cNvSpPr>
            <a:spLocks noChangeShapeType="1"/>
          </p:cNvSpPr>
          <p:nvPr/>
        </p:nvSpPr>
        <p:spPr bwMode="auto">
          <a:xfrm>
            <a:off x="3733800" y="3429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3"/>
          <p:cNvSpPr>
            <a:spLocks noChangeShapeType="1"/>
          </p:cNvSpPr>
          <p:nvPr/>
        </p:nvSpPr>
        <p:spPr bwMode="auto">
          <a:xfrm>
            <a:off x="2362200" y="4114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4"/>
          <p:cNvSpPr>
            <a:spLocks noChangeShapeType="1"/>
          </p:cNvSpPr>
          <p:nvPr/>
        </p:nvSpPr>
        <p:spPr bwMode="auto">
          <a:xfrm>
            <a:off x="3124200" y="4114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5"/>
          <p:cNvSpPr>
            <a:spLocks noChangeShapeType="1"/>
          </p:cNvSpPr>
          <p:nvPr/>
        </p:nvSpPr>
        <p:spPr bwMode="auto">
          <a:xfrm>
            <a:off x="3733800" y="3429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6"/>
          <p:cNvSpPr>
            <a:spLocks noChangeShapeType="1"/>
          </p:cNvSpPr>
          <p:nvPr/>
        </p:nvSpPr>
        <p:spPr bwMode="auto">
          <a:xfrm>
            <a:off x="4114800" y="27432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7"/>
          <p:cNvSpPr>
            <a:spLocks noChangeShapeType="1"/>
          </p:cNvSpPr>
          <p:nvPr/>
        </p:nvSpPr>
        <p:spPr bwMode="auto">
          <a:xfrm flipV="1">
            <a:off x="3124200" y="34290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Line 18"/>
          <p:cNvSpPr>
            <a:spLocks noChangeShapeType="1"/>
          </p:cNvSpPr>
          <p:nvPr/>
        </p:nvSpPr>
        <p:spPr bwMode="auto">
          <a:xfrm flipV="1">
            <a:off x="3733800" y="2743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Oval 19"/>
          <p:cNvSpPr>
            <a:spLocks noChangeArrowheads="1"/>
          </p:cNvSpPr>
          <p:nvPr/>
        </p:nvSpPr>
        <p:spPr bwMode="auto">
          <a:xfrm>
            <a:off x="35052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Oval 20"/>
          <p:cNvSpPr>
            <a:spLocks noChangeArrowheads="1"/>
          </p:cNvSpPr>
          <p:nvPr/>
        </p:nvSpPr>
        <p:spPr bwMode="auto">
          <a:xfrm>
            <a:off x="31242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Oval 21"/>
          <p:cNvSpPr>
            <a:spLocks noChangeArrowheads="1"/>
          </p:cNvSpPr>
          <p:nvPr/>
        </p:nvSpPr>
        <p:spPr bwMode="auto">
          <a:xfrm>
            <a:off x="25146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endParaRPr lang="en-US"/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endParaRPr lang="en-US"/>
          </a:p>
        </p:txBody>
      </p:sp>
      <p:sp>
        <p:nvSpPr>
          <p:cNvPr id="17431" name="Line 22"/>
          <p:cNvSpPr>
            <a:spLocks noChangeShapeType="1"/>
          </p:cNvSpPr>
          <p:nvPr/>
        </p:nvSpPr>
        <p:spPr bwMode="auto">
          <a:xfrm flipV="1">
            <a:off x="2590800" y="34290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Line 23"/>
          <p:cNvSpPr>
            <a:spLocks noChangeShapeType="1"/>
          </p:cNvSpPr>
          <p:nvPr/>
        </p:nvSpPr>
        <p:spPr bwMode="auto">
          <a:xfrm flipV="1">
            <a:off x="3200400" y="2743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Oval 24"/>
          <p:cNvSpPr>
            <a:spLocks noChangeArrowheads="1"/>
          </p:cNvSpPr>
          <p:nvPr/>
        </p:nvSpPr>
        <p:spPr bwMode="auto">
          <a:xfrm>
            <a:off x="33528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Oval 25"/>
          <p:cNvSpPr>
            <a:spLocks noChangeArrowheads="1"/>
          </p:cNvSpPr>
          <p:nvPr/>
        </p:nvSpPr>
        <p:spPr bwMode="auto">
          <a:xfrm>
            <a:off x="29718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Line 26"/>
          <p:cNvSpPr>
            <a:spLocks noChangeShapeType="1"/>
          </p:cNvSpPr>
          <p:nvPr/>
        </p:nvSpPr>
        <p:spPr bwMode="auto">
          <a:xfrm flipV="1">
            <a:off x="2438400" y="34290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Line 27"/>
          <p:cNvSpPr>
            <a:spLocks noChangeShapeType="1"/>
          </p:cNvSpPr>
          <p:nvPr/>
        </p:nvSpPr>
        <p:spPr bwMode="auto">
          <a:xfrm flipV="1">
            <a:off x="3048000" y="2743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Oval 28"/>
          <p:cNvSpPr>
            <a:spLocks noChangeArrowheads="1"/>
          </p:cNvSpPr>
          <p:nvPr/>
        </p:nvSpPr>
        <p:spPr bwMode="auto">
          <a:xfrm>
            <a:off x="34290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Oval 29"/>
          <p:cNvSpPr>
            <a:spLocks noChangeArrowheads="1"/>
          </p:cNvSpPr>
          <p:nvPr/>
        </p:nvSpPr>
        <p:spPr bwMode="auto">
          <a:xfrm>
            <a:off x="28194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endParaRPr lang="en-US"/>
          </a:p>
        </p:txBody>
      </p:sp>
      <p:sp>
        <p:nvSpPr>
          <p:cNvPr id="17439" name="Line 30"/>
          <p:cNvSpPr>
            <a:spLocks noChangeShapeType="1"/>
          </p:cNvSpPr>
          <p:nvPr/>
        </p:nvSpPr>
        <p:spPr bwMode="auto">
          <a:xfrm flipV="1">
            <a:off x="2895600" y="34290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0" name="Line 31"/>
          <p:cNvSpPr>
            <a:spLocks noChangeShapeType="1"/>
          </p:cNvSpPr>
          <p:nvPr/>
        </p:nvSpPr>
        <p:spPr bwMode="auto">
          <a:xfrm flipV="1">
            <a:off x="3505200" y="2743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Oval 32"/>
          <p:cNvSpPr>
            <a:spLocks noChangeArrowheads="1"/>
          </p:cNvSpPr>
          <p:nvPr/>
        </p:nvSpPr>
        <p:spPr bwMode="auto">
          <a:xfrm>
            <a:off x="36576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2" name="Oval 33"/>
          <p:cNvSpPr>
            <a:spLocks noChangeArrowheads="1"/>
          </p:cNvSpPr>
          <p:nvPr/>
        </p:nvSpPr>
        <p:spPr bwMode="auto">
          <a:xfrm>
            <a:off x="32766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3" name="Line 34"/>
          <p:cNvSpPr>
            <a:spLocks noChangeShapeType="1"/>
          </p:cNvSpPr>
          <p:nvPr/>
        </p:nvSpPr>
        <p:spPr bwMode="auto">
          <a:xfrm flipV="1">
            <a:off x="2743200" y="34290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4" name="Line 35"/>
          <p:cNvSpPr>
            <a:spLocks noChangeShapeType="1"/>
          </p:cNvSpPr>
          <p:nvPr/>
        </p:nvSpPr>
        <p:spPr bwMode="auto">
          <a:xfrm flipV="1">
            <a:off x="3352800" y="2743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Oval 36"/>
          <p:cNvSpPr>
            <a:spLocks noChangeArrowheads="1"/>
          </p:cNvSpPr>
          <p:nvPr/>
        </p:nvSpPr>
        <p:spPr bwMode="auto">
          <a:xfrm>
            <a:off x="26670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endParaRPr lang="en-US"/>
          </a:p>
        </p:txBody>
      </p:sp>
      <p:sp>
        <p:nvSpPr>
          <p:cNvPr id="17446" name="Oval 37"/>
          <p:cNvSpPr>
            <a:spLocks noChangeArrowheads="1"/>
          </p:cNvSpPr>
          <p:nvPr/>
        </p:nvSpPr>
        <p:spPr bwMode="auto">
          <a:xfrm>
            <a:off x="38100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Line 38"/>
          <p:cNvSpPr>
            <a:spLocks noChangeShapeType="1"/>
          </p:cNvSpPr>
          <p:nvPr/>
        </p:nvSpPr>
        <p:spPr bwMode="auto">
          <a:xfrm>
            <a:off x="3352800" y="2438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8" name="Text Box 39"/>
          <p:cNvSpPr txBox="1">
            <a:spLocks noChangeArrowheads="1"/>
          </p:cNvSpPr>
          <p:nvPr/>
        </p:nvSpPr>
        <p:spPr bwMode="auto">
          <a:xfrm>
            <a:off x="2362200" y="1828800"/>
            <a:ext cx="614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each producer’s production is added horizontally</a:t>
            </a:r>
          </a:p>
        </p:txBody>
      </p:sp>
      <p:sp>
        <p:nvSpPr>
          <p:cNvPr id="1372200" name="Text Box 40"/>
          <p:cNvSpPr txBox="1">
            <a:spLocks noChangeArrowheads="1"/>
          </p:cNvSpPr>
          <p:nvPr/>
        </p:nvSpPr>
        <p:spPr bwMode="auto">
          <a:xfrm>
            <a:off x="4191000" y="2514600"/>
            <a:ext cx="3733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each price is </a:t>
            </a:r>
            <a:r>
              <a:rPr lang="en-US" i="1"/>
              <a:t>every</a:t>
            </a:r>
            <a:r>
              <a:rPr lang="en-US"/>
              <a:t> participating household’s marginal cost of production, in terms of other goods</a:t>
            </a:r>
          </a:p>
        </p:txBody>
      </p:sp>
      <p:sp>
        <p:nvSpPr>
          <p:cNvPr id="1372201" name="Text Box 41"/>
          <p:cNvSpPr txBox="1">
            <a:spLocks noChangeArrowheads="1"/>
          </p:cNvSpPr>
          <p:nvPr/>
        </p:nvSpPr>
        <p:spPr bwMode="auto">
          <a:xfrm>
            <a:off x="4648200" y="4038600"/>
            <a:ext cx="441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…but remember at each price some households are not trading!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0" grpId="0"/>
      <p:bldP spid="13722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D76F0B-1E25-4E8F-8B35-CC9B41E26BA5}" type="slidenum">
              <a:rPr lang="en-US" sz="1400" smtClean="0"/>
              <a:pPr/>
              <a:t>5</a:t>
            </a:fld>
            <a:endParaRPr lang="en-US" sz="1400" dirty="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154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…and adding up households’ consumption decisions gives us an aggregate demand curve:</a:t>
            </a:r>
          </a:p>
        </p:txBody>
      </p:sp>
      <p:sp>
        <p:nvSpPr>
          <p:cNvPr id="18436" name="Line 3"/>
          <p:cNvSpPr>
            <a:spLocks noChangeShapeType="1"/>
          </p:cNvSpPr>
          <p:nvPr/>
        </p:nvSpPr>
        <p:spPr bwMode="auto">
          <a:xfrm>
            <a:off x="2286000" y="5105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 flipV="1">
            <a:off x="2286000" y="19050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30480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203325" y="1565275"/>
            <a:ext cx="860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Price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($/lb)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5546725" y="5146675"/>
            <a:ext cx="2859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Quantity Consumed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(thousands of tons/yr)</a:t>
            </a:r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2286000" y="2743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9"/>
          <p:cNvSpPr>
            <a:spLocks noChangeShapeType="1"/>
          </p:cNvSpPr>
          <p:nvPr/>
        </p:nvSpPr>
        <p:spPr bwMode="auto">
          <a:xfrm>
            <a:off x="3124200" y="27432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Line 10"/>
          <p:cNvSpPr>
            <a:spLocks noChangeShapeType="1"/>
          </p:cNvSpPr>
          <p:nvPr/>
        </p:nvSpPr>
        <p:spPr bwMode="auto">
          <a:xfrm>
            <a:off x="3124200" y="27432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Oval 11"/>
          <p:cNvSpPr>
            <a:spLocks noChangeArrowheads="1"/>
          </p:cNvSpPr>
          <p:nvPr/>
        </p:nvSpPr>
        <p:spPr bwMode="auto">
          <a:xfrm>
            <a:off x="36576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2"/>
          <p:cNvSpPr>
            <a:spLocks noChangeShapeType="1"/>
          </p:cNvSpPr>
          <p:nvPr/>
        </p:nvSpPr>
        <p:spPr bwMode="auto">
          <a:xfrm>
            <a:off x="2286000" y="3429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13"/>
          <p:cNvSpPr>
            <a:spLocks noChangeShapeType="1"/>
          </p:cNvSpPr>
          <p:nvPr/>
        </p:nvSpPr>
        <p:spPr bwMode="auto">
          <a:xfrm>
            <a:off x="3733800" y="3429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Line 14"/>
          <p:cNvSpPr>
            <a:spLocks noChangeShapeType="1"/>
          </p:cNvSpPr>
          <p:nvPr/>
        </p:nvSpPr>
        <p:spPr bwMode="auto">
          <a:xfrm>
            <a:off x="2286000" y="4114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Line 15"/>
          <p:cNvSpPr>
            <a:spLocks noChangeShapeType="1"/>
          </p:cNvSpPr>
          <p:nvPr/>
        </p:nvSpPr>
        <p:spPr bwMode="auto">
          <a:xfrm>
            <a:off x="4114800" y="4114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16"/>
          <p:cNvSpPr>
            <a:spLocks noChangeShapeType="1"/>
          </p:cNvSpPr>
          <p:nvPr/>
        </p:nvSpPr>
        <p:spPr bwMode="auto">
          <a:xfrm>
            <a:off x="2971800" y="25908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Line 17"/>
          <p:cNvSpPr>
            <a:spLocks noChangeShapeType="1"/>
          </p:cNvSpPr>
          <p:nvPr/>
        </p:nvSpPr>
        <p:spPr bwMode="auto">
          <a:xfrm>
            <a:off x="3810000" y="35052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18"/>
          <p:cNvSpPr>
            <a:spLocks noChangeShapeType="1"/>
          </p:cNvSpPr>
          <p:nvPr/>
        </p:nvSpPr>
        <p:spPr bwMode="auto">
          <a:xfrm>
            <a:off x="3733800" y="3429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Line 19"/>
          <p:cNvSpPr>
            <a:spLocks noChangeShapeType="1"/>
          </p:cNvSpPr>
          <p:nvPr/>
        </p:nvSpPr>
        <p:spPr bwMode="auto">
          <a:xfrm>
            <a:off x="3810000" y="35052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Oval 20"/>
          <p:cNvSpPr>
            <a:spLocks noChangeArrowheads="1"/>
          </p:cNvSpPr>
          <p:nvPr/>
        </p:nvSpPr>
        <p:spPr bwMode="auto">
          <a:xfrm>
            <a:off x="28194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Oval 21"/>
          <p:cNvSpPr>
            <a:spLocks noChangeArrowheads="1"/>
          </p:cNvSpPr>
          <p:nvPr/>
        </p:nvSpPr>
        <p:spPr bwMode="auto">
          <a:xfrm>
            <a:off x="34290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Line 22"/>
          <p:cNvSpPr>
            <a:spLocks noChangeShapeType="1"/>
          </p:cNvSpPr>
          <p:nvPr/>
        </p:nvSpPr>
        <p:spPr bwMode="auto">
          <a:xfrm>
            <a:off x="2743200" y="25908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Line 23"/>
          <p:cNvSpPr>
            <a:spLocks noChangeShapeType="1"/>
          </p:cNvSpPr>
          <p:nvPr/>
        </p:nvSpPr>
        <p:spPr bwMode="auto">
          <a:xfrm>
            <a:off x="3581400" y="35052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24"/>
          <p:cNvSpPr>
            <a:spLocks noChangeShapeType="1"/>
          </p:cNvSpPr>
          <p:nvPr/>
        </p:nvSpPr>
        <p:spPr bwMode="auto">
          <a:xfrm>
            <a:off x="3581400" y="35052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Oval 25"/>
          <p:cNvSpPr>
            <a:spLocks noChangeArrowheads="1"/>
          </p:cNvSpPr>
          <p:nvPr/>
        </p:nvSpPr>
        <p:spPr bwMode="auto">
          <a:xfrm>
            <a:off x="25908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Oval 26"/>
          <p:cNvSpPr>
            <a:spLocks noChangeArrowheads="1"/>
          </p:cNvSpPr>
          <p:nvPr/>
        </p:nvSpPr>
        <p:spPr bwMode="auto">
          <a:xfrm>
            <a:off x="32004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Line 27"/>
          <p:cNvSpPr>
            <a:spLocks noChangeShapeType="1"/>
          </p:cNvSpPr>
          <p:nvPr/>
        </p:nvSpPr>
        <p:spPr bwMode="auto">
          <a:xfrm>
            <a:off x="2514600" y="25908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Line 28"/>
          <p:cNvSpPr>
            <a:spLocks noChangeShapeType="1"/>
          </p:cNvSpPr>
          <p:nvPr/>
        </p:nvSpPr>
        <p:spPr bwMode="auto">
          <a:xfrm>
            <a:off x="3352800" y="35052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Line 29"/>
          <p:cNvSpPr>
            <a:spLocks noChangeShapeType="1"/>
          </p:cNvSpPr>
          <p:nvPr/>
        </p:nvSpPr>
        <p:spPr bwMode="auto">
          <a:xfrm>
            <a:off x="3352800" y="35052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Oval 30"/>
          <p:cNvSpPr>
            <a:spLocks noChangeArrowheads="1"/>
          </p:cNvSpPr>
          <p:nvPr/>
        </p:nvSpPr>
        <p:spPr bwMode="auto">
          <a:xfrm>
            <a:off x="23622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Oval 31"/>
          <p:cNvSpPr>
            <a:spLocks noChangeArrowheads="1"/>
          </p:cNvSpPr>
          <p:nvPr/>
        </p:nvSpPr>
        <p:spPr bwMode="auto">
          <a:xfrm>
            <a:off x="29718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Line 32"/>
          <p:cNvSpPr>
            <a:spLocks noChangeShapeType="1"/>
          </p:cNvSpPr>
          <p:nvPr/>
        </p:nvSpPr>
        <p:spPr bwMode="auto">
          <a:xfrm>
            <a:off x="2286000" y="25908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Line 33"/>
          <p:cNvSpPr>
            <a:spLocks noChangeShapeType="1"/>
          </p:cNvSpPr>
          <p:nvPr/>
        </p:nvSpPr>
        <p:spPr bwMode="auto">
          <a:xfrm>
            <a:off x="3124200" y="35052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Line 34"/>
          <p:cNvSpPr>
            <a:spLocks noChangeShapeType="1"/>
          </p:cNvSpPr>
          <p:nvPr/>
        </p:nvSpPr>
        <p:spPr bwMode="auto">
          <a:xfrm>
            <a:off x="3124200" y="35052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8" name="Line 35"/>
          <p:cNvSpPr>
            <a:spLocks noChangeShapeType="1"/>
          </p:cNvSpPr>
          <p:nvPr/>
        </p:nvSpPr>
        <p:spPr bwMode="auto">
          <a:xfrm>
            <a:off x="2514600" y="2362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9" name="Text Box 36"/>
          <p:cNvSpPr txBox="1">
            <a:spLocks noChangeArrowheads="1"/>
          </p:cNvSpPr>
          <p:nvPr/>
        </p:nvSpPr>
        <p:spPr bwMode="auto">
          <a:xfrm>
            <a:off x="2651125" y="1870075"/>
            <a:ext cx="589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each consumer’s demand is added horizontally</a:t>
            </a:r>
          </a:p>
        </p:txBody>
      </p:sp>
      <p:sp>
        <p:nvSpPr>
          <p:cNvPr id="18470" name="Oval 37"/>
          <p:cNvSpPr>
            <a:spLocks noChangeArrowheads="1"/>
          </p:cNvSpPr>
          <p:nvPr/>
        </p:nvSpPr>
        <p:spPr bwMode="auto">
          <a:xfrm>
            <a:off x="40386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1" name="Oval 38"/>
          <p:cNvSpPr>
            <a:spLocks noChangeArrowheads="1"/>
          </p:cNvSpPr>
          <p:nvPr/>
        </p:nvSpPr>
        <p:spPr bwMode="auto">
          <a:xfrm>
            <a:off x="38100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2" name="Oval 39"/>
          <p:cNvSpPr>
            <a:spLocks noChangeArrowheads="1"/>
          </p:cNvSpPr>
          <p:nvPr/>
        </p:nvSpPr>
        <p:spPr bwMode="auto">
          <a:xfrm>
            <a:off x="35814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3" name="Oval 40"/>
          <p:cNvSpPr>
            <a:spLocks noChangeArrowheads="1"/>
          </p:cNvSpPr>
          <p:nvPr/>
        </p:nvSpPr>
        <p:spPr bwMode="auto">
          <a:xfrm>
            <a:off x="33528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74249" name="Text Box 41"/>
          <p:cNvSpPr txBox="1">
            <a:spLocks noChangeArrowheads="1"/>
          </p:cNvSpPr>
          <p:nvPr/>
        </p:nvSpPr>
        <p:spPr bwMode="auto">
          <a:xfrm>
            <a:off x="3429000" y="2743200"/>
            <a:ext cx="457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each price is every participating household’s willingness </a:t>
            </a:r>
          </a:p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i="1"/>
              <a:t>and ability </a:t>
            </a:r>
            <a:r>
              <a:rPr lang="en-US"/>
              <a:t>to pay</a:t>
            </a:r>
          </a:p>
        </p:txBody>
      </p:sp>
      <p:sp>
        <p:nvSpPr>
          <p:cNvPr id="1374250" name="Text Box 42"/>
          <p:cNvSpPr txBox="1">
            <a:spLocks noChangeArrowheads="1"/>
          </p:cNvSpPr>
          <p:nvPr/>
        </p:nvSpPr>
        <p:spPr bwMode="auto">
          <a:xfrm>
            <a:off x="4876800" y="3962400"/>
            <a:ext cx="434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…but again at each price       some households are not trading!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4249" grpId="0"/>
      <p:bldP spid="13742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88EFEB-6B4F-4B99-B471-8E3CEAF1E88B}" type="slidenum">
              <a:rPr lang="en-US" sz="1400" smtClean="0"/>
              <a:pPr/>
              <a:t>6</a:t>
            </a:fld>
            <a:endParaRPr lang="en-US" sz="1400" dirty="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467600" cy="990600"/>
          </a:xfrm>
        </p:spPr>
        <p:txBody>
          <a:bodyPr/>
          <a:lstStyle/>
          <a:p>
            <a:pPr eaLnBrk="1" hangingPunct="1"/>
            <a:r>
              <a:rPr lang="en-US" sz="3200" smtClean="0"/>
              <a:t>…so the aggregate of all households’ production costs and willingness-to-pay is:</a:t>
            </a:r>
            <a:endParaRPr lang="en-US" smtClean="0"/>
          </a:p>
        </p:txBody>
      </p:sp>
      <p:sp>
        <p:nvSpPr>
          <p:cNvPr id="19460" name="Line 3"/>
          <p:cNvSpPr>
            <a:spLocks noChangeShapeType="1"/>
          </p:cNvSpPr>
          <p:nvPr/>
        </p:nvSpPr>
        <p:spPr bwMode="auto">
          <a:xfrm>
            <a:off x="3048000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>
            <a:off x="3048000" y="4648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 flipV="1">
            <a:off x="3048000" y="3048000"/>
            <a:ext cx="2209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Line 6"/>
          <p:cNvSpPr>
            <a:spLocks noChangeShapeType="1"/>
          </p:cNvSpPr>
          <p:nvPr/>
        </p:nvSpPr>
        <p:spPr bwMode="auto">
          <a:xfrm>
            <a:off x="3048000" y="25908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2117725" y="209867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P($/lb)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5165725" y="4613275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Q(tons)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5318125" y="2632075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MC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5089525" y="4003675"/>
            <a:ext cx="82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WTP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1447800" y="57912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endParaRPr lang="en-US"/>
          </a:p>
        </p:txBody>
      </p:sp>
      <p:sp>
        <p:nvSpPr>
          <p:cNvPr id="1376268" name="Text Box 12"/>
          <p:cNvSpPr txBox="1">
            <a:spLocks noChangeArrowheads="1"/>
          </p:cNvSpPr>
          <p:nvPr/>
        </p:nvSpPr>
        <p:spPr bwMode="auto">
          <a:xfrm>
            <a:off x="1295400" y="5181600"/>
            <a:ext cx="716280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  <a:tabLst>
                <a:tab pos="8175625" algn="r"/>
              </a:tabLst>
            </a:pPr>
            <a:r>
              <a:rPr lang="en-US" dirty="0"/>
              <a:t>So, what price are we likely to observe in the market?</a:t>
            </a:r>
          </a:p>
        </p:txBody>
      </p:sp>
      <p:sp>
        <p:nvSpPr>
          <p:cNvPr id="1376269" name="Text Box 13"/>
          <p:cNvSpPr txBox="1">
            <a:spLocks noChangeArrowheads="1"/>
          </p:cNvSpPr>
          <p:nvPr/>
        </p:nvSpPr>
        <p:spPr bwMode="auto">
          <a:xfrm>
            <a:off x="2057400" y="5715000"/>
            <a:ext cx="5334000" cy="74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  <a:tabLst>
                <a:tab pos="8175625" algn="r"/>
              </a:tabLst>
            </a:pPr>
            <a:r>
              <a:rPr lang="en-US" dirty="0"/>
              <a:t>…almost all interesting cases have something else we’d need to draw!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6268" grpId="0"/>
      <p:bldP spid="13762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39763"/>
            <a:ext cx="8458200" cy="990600"/>
          </a:xfrm>
        </p:spPr>
        <p:txBody>
          <a:bodyPr/>
          <a:lstStyle/>
          <a:p>
            <a:pPr eaLnBrk="1" hangingPunct="1"/>
            <a:r>
              <a:rPr lang="en-US" smtClean="0"/>
              <a:t>What price would we observe if these people can trade with the rest of the world?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3505200" y="24384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3505200" y="4572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3505200" y="2971800"/>
            <a:ext cx="2209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3505200" y="25146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574925" y="202247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P($/lb)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622925" y="4537075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Q(tons)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775325" y="2555875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MC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546725" y="3927475"/>
            <a:ext cx="82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WTP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447800" y="57912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248F-33E6-4C22-B5DD-32030A33BA47}" type="slidenum">
              <a:rPr lang="en-US" sz="1400" smtClean="0"/>
              <a:pPr>
                <a:defRPr/>
              </a:pPr>
              <a:t>7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We need to draw a similar diagram for them, and for the trade between us and them</a:t>
            </a:r>
            <a:endParaRPr lang="en-US" dirty="0" smtClean="0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930275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930275" y="4648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930275" y="3048000"/>
            <a:ext cx="2209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930275" y="25908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0" y="209867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P($/lb)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447800" y="57912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990600" y="1676400"/>
            <a:ext cx="17652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“Country X”</a:t>
            </a:r>
            <a:endParaRPr lang="en-US" dirty="0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340475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6340475" y="4648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410200" y="209867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P($/lb)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6553200" y="1295400"/>
            <a:ext cx="266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The Rest of the World (RoW)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2895600" y="45720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Q(tons)</a:t>
            </a: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4038600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4038600" y="4648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3886200" y="1295400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Trade between </a:t>
            </a:r>
            <a:r>
              <a:rPr lang="en-US" dirty="0" smtClean="0"/>
              <a:t>X </a:t>
            </a:r>
            <a:r>
              <a:rPr lang="en-US" dirty="0"/>
              <a:t>&amp; them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248F-33E6-4C22-B5DD-32030A33BA47}" type="slidenum">
              <a:rPr lang="en-US" sz="1400" smtClean="0"/>
              <a:pPr>
                <a:defRPr/>
              </a:pPr>
              <a:t>8</a:t>
            </a:fld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097418" y="2743200"/>
            <a:ext cx="35618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083563" y="3978634"/>
            <a:ext cx="407484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990600"/>
          </a:xfrm>
        </p:spPr>
        <p:txBody>
          <a:bodyPr/>
          <a:lstStyle/>
          <a:p>
            <a:pPr eaLnBrk="1" hangingPunct="1"/>
            <a:r>
              <a:rPr lang="en-US" sz="3200" smtClean="0"/>
              <a:t>Starting with foreign supply and demand:</a:t>
            </a:r>
            <a:endParaRPr lang="en-US" smtClean="0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930275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930275" y="4648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930275" y="3048000"/>
            <a:ext cx="2209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275" y="25908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0" y="209867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P($/lb)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447800" y="57912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endParaRPr 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90600" y="1676400"/>
            <a:ext cx="1492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smtClean="0"/>
              <a:t>Country X</a:t>
            </a:r>
            <a:endParaRPr lang="en-US" dirty="0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340475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6340475" y="4648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410200" y="209867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P($/lb)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6237288" y="1676400"/>
            <a:ext cx="290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The Rest of the World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2895600" y="45720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/>
              <a:t>Q(tons)</a:t>
            </a: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4038600" y="2514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4038600" y="4648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886200" y="1295400"/>
            <a:ext cx="228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Trade </a:t>
            </a:r>
            <a:r>
              <a:rPr lang="en-US" dirty="0" smtClean="0"/>
              <a:t>between </a:t>
            </a:r>
            <a:br>
              <a:rPr lang="en-US" dirty="0" smtClean="0"/>
            </a:br>
            <a:r>
              <a:rPr lang="en-US" dirty="0" smtClean="0"/>
              <a:t>X and ROW</a:t>
            </a:r>
            <a:endParaRPr lang="en-US" dirty="0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6400800" y="37338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1524000" y="5105400"/>
            <a:ext cx="640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2"/>
                </a:solidFill>
              </a:rPr>
              <a:t>Note </a:t>
            </a:r>
            <a:r>
              <a:rPr lang="en-US" sz="2800" dirty="0" smtClean="0">
                <a:solidFill>
                  <a:schemeClr val="tx2"/>
                </a:solidFill>
              </a:rPr>
              <a:t>we’ve </a:t>
            </a:r>
            <a:r>
              <a:rPr lang="en-US" sz="2800" dirty="0">
                <a:solidFill>
                  <a:schemeClr val="tx2"/>
                </a:solidFill>
              </a:rPr>
              <a:t>drawn the same price </a:t>
            </a:r>
            <a:r>
              <a:rPr lang="en-US" sz="2800" dirty="0" smtClean="0">
                <a:solidFill>
                  <a:schemeClr val="tx2"/>
                </a:solidFill>
              </a:rPr>
              <a:t>axis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for X and </a:t>
            </a:r>
            <a:r>
              <a:rPr lang="en-US" sz="2800" dirty="0" err="1" smtClean="0">
                <a:solidFill>
                  <a:schemeClr val="tx2"/>
                </a:solidFill>
              </a:rPr>
              <a:t>RoW</a:t>
            </a:r>
            <a:r>
              <a:rPr lang="en-US" sz="2800" dirty="0" smtClean="0">
                <a:solidFill>
                  <a:schemeClr val="tx2"/>
                </a:solidFill>
              </a:rPr>
              <a:t> (ignoring </a:t>
            </a:r>
            <a:r>
              <a:rPr lang="en-US" sz="2800" dirty="0">
                <a:solidFill>
                  <a:schemeClr val="tx2"/>
                </a:solidFill>
              </a:rPr>
              <a:t>exchange </a:t>
            </a:r>
            <a:r>
              <a:rPr lang="en-US" sz="2800" dirty="0" smtClean="0">
                <a:solidFill>
                  <a:schemeClr val="tx2"/>
                </a:solidFill>
              </a:rPr>
              <a:t>rates)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6400800" y="3429000"/>
            <a:ext cx="1524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248F-33E6-4C22-B5DD-32030A33BA47}" type="slidenum">
              <a:rPr lang="en-US" sz="1400" smtClean="0"/>
              <a:pPr>
                <a:defRPr/>
              </a:pPr>
              <a:t>9</a:t>
            </a:fld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8610600" y="3442855"/>
            <a:ext cx="35618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28206" y="4223468"/>
            <a:ext cx="407484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FFFF00"/>
      </a:lt2>
      <a:accent1>
        <a:srgbClr val="FF9900"/>
      </a:accent1>
      <a:accent2>
        <a:srgbClr val="00FFFF"/>
      </a:accent2>
      <a:accent3>
        <a:srgbClr val="AAAAAA"/>
      </a:accent3>
      <a:accent4>
        <a:srgbClr val="DADADA"/>
      </a:accent4>
      <a:accent5>
        <a:srgbClr val="FFCAAA"/>
      </a:accent5>
      <a:accent6>
        <a:srgbClr val="00E7E7"/>
      </a:accent6>
      <a:hlink>
        <a:srgbClr val="FF99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817562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817562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99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5370</TotalTime>
  <Words>1136</Words>
  <Application>Microsoft Office PowerPoint</Application>
  <PresentationFormat>On-screen Show (4:3)</PresentationFormat>
  <Paragraphs>287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 Narrow</vt:lpstr>
      <vt:lpstr>Arial</vt:lpstr>
      <vt:lpstr>Times New Roman</vt:lpstr>
      <vt:lpstr>Default Design</vt:lpstr>
      <vt:lpstr>AGEC 640 – Agricultural Policy  Market equilibrium with trade and policy Sept. 18, 2018</vt:lpstr>
      <vt:lpstr>Market equilibrium with trade &amp; policy The story so far…</vt:lpstr>
      <vt:lpstr>…and on the consumption side:</vt:lpstr>
      <vt:lpstr>Adding up production decisions across households gives us an aggregate supply curve:</vt:lpstr>
      <vt:lpstr>…and adding up households’ consumption decisions gives us an aggregate demand curve:</vt:lpstr>
      <vt:lpstr>…so the aggregate of all households’ production costs and willingness-to-pay is:</vt:lpstr>
      <vt:lpstr>What price would we observe if these people can trade with the rest of the world?</vt:lpstr>
      <vt:lpstr>We need to draw a similar diagram for them, and for the trade between us and them</vt:lpstr>
      <vt:lpstr>Starting with foreign supply and demand:</vt:lpstr>
      <vt:lpstr>Then we can draw the U.S.’s  willingness to trade with the RoW:</vt:lpstr>
      <vt:lpstr>and ROW’s willingness to trade…</vt:lpstr>
      <vt:lpstr>World Price Clearing…</vt:lpstr>
      <vt:lpstr>The large size of the rest of the world allows us to simplify the diagram</vt:lpstr>
      <vt:lpstr>The small-country assumption allows a single diagram to represent both X &amp; the ROW</vt:lpstr>
      <vt:lpstr>For many important traded products, prices are determined by the world’s supply-demand balance, not local production and consumption.</vt:lpstr>
      <vt:lpstr>But then there’s policy!</vt:lpstr>
      <vt:lpstr>Policies that tax production affect a market like this:</vt:lpstr>
      <vt:lpstr>Policies that subsidize production work like this:</vt:lpstr>
      <vt:lpstr>Combining these concepts, we have six possible policies in markets for importables</vt:lpstr>
      <vt:lpstr>…and six possible policies in markets for exportables:</vt:lpstr>
      <vt:lpstr>Can we say anything about “social welfare”?</vt:lpstr>
      <vt:lpstr>Some initial perspectives on “free trade”</vt:lpstr>
      <vt:lpstr>“social welfare”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AGEC 640 – Agricultural Policy Week 6: Market Equilibrium and Social Welfare</dc:title>
  <dc:subject>AGEC 640</dc:subject>
  <dc:creator>Shively, Gerald E.</dc:creator>
  <cp:lastModifiedBy>Shively, Gerald E.</cp:lastModifiedBy>
  <cp:revision>235</cp:revision>
  <dcterms:created xsi:type="dcterms:W3CDTF">2001-08-21T01:11:28Z</dcterms:created>
  <dcterms:modified xsi:type="dcterms:W3CDTF">2018-09-17T20:10:15Z</dcterms:modified>
</cp:coreProperties>
</file>