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61"/>
  </p:notesMasterIdLst>
  <p:handoutMasterIdLst>
    <p:handoutMasterId r:id="rId62"/>
  </p:handoutMasterIdLst>
  <p:sldIdLst>
    <p:sldId id="306" r:id="rId2"/>
    <p:sldId id="307" r:id="rId3"/>
    <p:sldId id="308" r:id="rId4"/>
    <p:sldId id="364" r:id="rId5"/>
    <p:sldId id="365" r:id="rId6"/>
    <p:sldId id="309" r:id="rId7"/>
    <p:sldId id="311" r:id="rId8"/>
    <p:sldId id="312" r:id="rId9"/>
    <p:sldId id="313" r:id="rId10"/>
    <p:sldId id="362" r:id="rId11"/>
    <p:sldId id="366" r:id="rId12"/>
    <p:sldId id="360" r:id="rId13"/>
    <p:sldId id="367" r:id="rId14"/>
    <p:sldId id="370" r:id="rId15"/>
    <p:sldId id="371" r:id="rId16"/>
    <p:sldId id="415" r:id="rId17"/>
    <p:sldId id="373" r:id="rId18"/>
    <p:sldId id="374" r:id="rId19"/>
    <p:sldId id="375" r:id="rId20"/>
    <p:sldId id="376" r:id="rId21"/>
    <p:sldId id="377" r:id="rId22"/>
    <p:sldId id="378" r:id="rId23"/>
    <p:sldId id="379" r:id="rId24"/>
    <p:sldId id="380" r:id="rId25"/>
    <p:sldId id="381" r:id="rId26"/>
    <p:sldId id="382" r:id="rId27"/>
    <p:sldId id="383" r:id="rId28"/>
    <p:sldId id="384" r:id="rId29"/>
    <p:sldId id="385" r:id="rId30"/>
    <p:sldId id="386" r:id="rId31"/>
    <p:sldId id="387" r:id="rId32"/>
    <p:sldId id="388" r:id="rId33"/>
    <p:sldId id="389" r:id="rId34"/>
    <p:sldId id="390" r:id="rId35"/>
    <p:sldId id="391" r:id="rId36"/>
    <p:sldId id="392" r:id="rId37"/>
    <p:sldId id="393" r:id="rId38"/>
    <p:sldId id="394" r:id="rId39"/>
    <p:sldId id="395" r:id="rId40"/>
    <p:sldId id="396" r:id="rId41"/>
    <p:sldId id="397" r:id="rId42"/>
    <p:sldId id="398" r:id="rId43"/>
    <p:sldId id="399" r:id="rId44"/>
    <p:sldId id="400" r:id="rId45"/>
    <p:sldId id="401" r:id="rId46"/>
    <p:sldId id="402" r:id="rId47"/>
    <p:sldId id="403" r:id="rId48"/>
    <p:sldId id="404" r:id="rId49"/>
    <p:sldId id="405" r:id="rId50"/>
    <p:sldId id="406" r:id="rId51"/>
    <p:sldId id="407" r:id="rId52"/>
    <p:sldId id="408" r:id="rId53"/>
    <p:sldId id="409" r:id="rId54"/>
    <p:sldId id="410" r:id="rId55"/>
    <p:sldId id="411" r:id="rId56"/>
    <p:sldId id="412" r:id="rId57"/>
    <p:sldId id="413" r:id="rId58"/>
    <p:sldId id="414" r:id="rId59"/>
    <p:sldId id="302" r:id="rId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0" autoAdjust="0"/>
    <p:restoredTop sz="94692" autoAdjust="0"/>
  </p:normalViewPr>
  <p:slideViewPr>
    <p:cSldViewPr>
      <p:cViewPr varScale="1">
        <p:scale>
          <a:sx n="100" d="100"/>
          <a:sy n="100" d="100"/>
        </p:scale>
        <p:origin x="68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071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2784" y="4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A450C-E765-4696-95DD-8BEF27133DC7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130D8-37E4-4975-848B-DEC3EB1B8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94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6F3147-B3C0-4B2A-B964-AB106F786BE1}" type="datetimeFigureOut">
              <a:rPr lang="en-US"/>
              <a:pPr>
                <a:defRPr/>
              </a:pPr>
              <a:t>1/10/2016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F7B1FF-DFE5-4B27-8E0E-F1DDF2FB76B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610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006CA6-B2B3-4B0A-AD5D-9CED664AE4DA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369058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BB4C92-B033-4839-959A-C69AC0419D4B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00337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BB4C92-B033-4839-959A-C69AC0419D4B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969070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7C6267-C7DC-4BFE-A6E9-BC90DB508628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711617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89AB63-6691-47FE-B299-2F4E3BB7A113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4230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CE8836-6EB7-4E9F-BE65-4BB945EF100A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9831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534F3B-C620-4062-B2B6-4A03B4F6693C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51361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7B1FF-DFE5-4B27-8E0E-F1DDF2FB76BC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9775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087455-AE24-40B9-8F04-E55501C7A157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45471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89628F-9FEF-4DAA-9AE7-B6CB2353BD17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This can be also argued as follows:</a:t>
            </a:r>
          </a:p>
          <a:p>
            <a:pPr eaLnBrk="1" hangingPunct="1"/>
            <a:r>
              <a:rPr lang="en-US" smtClean="0"/>
              <a:t>    The inverse of n</a:t>
            </a:r>
            <a:r>
              <a:rPr lang="en-US" baseline="30000" smtClean="0"/>
              <a:t>d</a:t>
            </a:r>
            <a:r>
              <a:rPr lang="en-US" smtClean="0"/>
              <a:t> is n</a:t>
            </a:r>
            <a:r>
              <a:rPr lang="en-US" baseline="30000" smtClean="0"/>
              <a:t>1/d</a:t>
            </a:r>
            <a:r>
              <a:rPr lang="en-US" smtClean="0"/>
              <a:t> and to assume otherwise would suggest that a polynomial grows as fast as an exponential, which is false simply by applying l’Hopital’s rule. </a:t>
            </a:r>
          </a:p>
        </p:txBody>
      </p:sp>
    </p:spTree>
    <p:extLst>
      <p:ext uri="{BB962C8B-B14F-4D97-AF65-F5344CB8AC3E}">
        <p14:creationId xmlns:p14="http://schemas.microsoft.com/office/powerpoint/2010/main" val="25451833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47B27C-AA1E-491B-B665-5B1904D6A21B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1961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CBE453-9D6B-44B9-BF4E-6C46FBAFCFAD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1808875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F6A688-38F7-4C2B-A71A-AF30C6DD082E}" type="slidenum">
              <a:rPr lang="en-CA" smtClean="0"/>
              <a:pPr>
                <a:defRPr/>
              </a:pPr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34871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BA70EA-6FBA-481D-8D34-475D39F1910D}" type="slidenum">
              <a:rPr lang="en-CA" smtClean="0"/>
              <a:pPr>
                <a:defRPr/>
              </a:pPr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91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AF694F-D177-4DFA-A182-1B098D41FD69}" type="slidenum">
              <a:rPr lang="en-CA" smtClean="0"/>
              <a:pPr>
                <a:defRPr/>
              </a:pPr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25942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3FD29F-0924-47B1-B121-FBBDE696F073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38626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64DB21-C775-40D7-89F9-E7B9B7976649}" type="slidenum">
              <a:rPr lang="en-CA" smtClean="0"/>
              <a:pPr>
                <a:defRPr/>
              </a:pPr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86616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15CADD-95E9-4096-BA56-A1B5DB93125F}" type="slidenum">
              <a:rPr lang="en-CA" smtClean="0"/>
              <a:pPr>
                <a:defRPr/>
              </a:pPr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78965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C9244F-4846-4FF6-876C-140C71353D5A}" type="slidenum">
              <a:rPr lang="en-CA" smtClean="0"/>
              <a:pPr>
                <a:defRPr/>
              </a:pPr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72421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F90AE6-D420-42CE-8766-237753291069}" type="slidenum">
              <a:rPr lang="en-CA" smtClean="0"/>
              <a:pPr>
                <a:defRPr/>
              </a:pPr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23289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4D0D17-28AA-44C1-A3A5-BA3E719CCB95}" type="slidenum">
              <a:rPr lang="en-CA" smtClean="0"/>
              <a:pPr>
                <a:defRPr/>
              </a:pPr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14866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DE67C7-092F-4D55-AB96-D2A1A8FFEA26}" type="slidenum">
              <a:rPr lang="en-CA" smtClean="0"/>
              <a:pPr>
                <a:defRPr/>
              </a:pPr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3940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50DB51-4C6D-428E-A215-C3A513C89AAF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5948726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78ED8F-5555-4CCE-855B-738504D882C4}" type="slidenum">
              <a:rPr lang="en-CA" smtClean="0"/>
              <a:pPr>
                <a:defRPr/>
              </a:pPr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73217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EA5D4C-CA18-4C51-9979-6AA947E37276}" type="slidenum">
              <a:rPr lang="en-CA" smtClean="0"/>
              <a:pPr>
                <a:defRPr/>
              </a:pPr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67029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180F1E-64B0-4806-8F51-9DFF534217C4}" type="slidenum">
              <a:rPr lang="en-CA" smtClean="0"/>
              <a:pPr>
                <a:defRPr/>
              </a:pPr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70300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895737-5A23-48C6-80F4-B4F07A4DF19E}" type="slidenum">
              <a:rPr lang="en-CA" smtClean="0"/>
              <a:pPr>
                <a:defRPr/>
              </a:pPr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79848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40C24D-615E-4A2B-8F00-627121DBC13E}" type="slidenum">
              <a:rPr lang="en-CA" smtClean="0"/>
              <a:pPr>
                <a:defRPr/>
              </a:pPr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04197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B0E769-3C26-4FE6-872B-26F177444EB4}" type="slidenum">
              <a:rPr lang="en-CA" smtClean="0"/>
              <a:pPr>
                <a:defRPr/>
              </a:pPr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74248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D3081D-6C4F-469F-A9B4-6B128CF4B599}" type="slidenum">
              <a:rPr lang="en-CA" smtClean="0"/>
              <a:pPr>
                <a:defRPr/>
              </a:pPr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11386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B5D716-9F88-4ABC-BF36-787768C9DE34}" type="slidenum">
              <a:rPr lang="en-CA" smtClean="0"/>
              <a:pPr>
                <a:defRPr/>
              </a:pPr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9373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552E3A-A5A9-4669-AFFC-F7A46D58BD72}" type="slidenum">
              <a:rPr lang="en-CA" smtClean="0"/>
              <a:pPr>
                <a:defRPr/>
              </a:pPr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84181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0DB061-69EC-4964-87E7-17F22FE2C27E}" type="slidenum">
              <a:rPr lang="en-CA" smtClean="0"/>
              <a:pPr>
                <a:defRPr/>
              </a:pPr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0595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BB4C92-B033-4839-959A-C69AC0419D4B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7617064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F58197-B865-41AA-8FA7-886FF5B8E189}" type="slidenum">
              <a:rPr lang="en-CA" smtClean="0"/>
              <a:pPr>
                <a:defRPr/>
              </a:pPr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79078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173F71-6EF1-4D53-BE28-664558ED4373}" type="slidenum">
              <a:rPr lang="en-CA" smtClean="0"/>
              <a:pPr>
                <a:defRPr/>
              </a:pPr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47164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E60346-8976-4A55-A335-20F60498DA11}" type="slidenum">
              <a:rPr lang="en-CA" smtClean="0"/>
              <a:pPr>
                <a:defRPr/>
              </a:pPr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59229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D9CA88-15D7-40DA-A423-CCDE9CAE2D12}" type="slidenum">
              <a:rPr lang="en-CA" smtClean="0"/>
              <a:pPr>
                <a:defRPr/>
              </a:pPr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60870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CFC324-55BB-4F52-ADCE-CB456CA626C3}" type="slidenum">
              <a:rPr lang="en-CA" smtClean="0"/>
              <a:pPr>
                <a:defRPr/>
              </a:pPr>
              <a:t>45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957345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402643-18CE-496B-B5A7-995FB08EE09E}" type="slidenum">
              <a:rPr lang="en-CA" smtClean="0"/>
              <a:pPr>
                <a:defRPr/>
              </a:pPr>
              <a:t>46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93934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071A44-5BB2-4DF1-BA2B-59D5F8FD7457}" type="slidenum">
              <a:rPr lang="en-CA" smtClean="0"/>
              <a:pPr>
                <a:defRPr/>
              </a:pPr>
              <a:t>47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54756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6D195E-A15B-4822-A3BA-0298D01DB077}" type="slidenum">
              <a:rPr lang="en-CA" smtClean="0"/>
              <a:pPr>
                <a:defRPr/>
              </a:pPr>
              <a:t>48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817237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F6AB1A-E4F7-4748-968B-BDA7B9645733}" type="slidenum">
              <a:rPr lang="en-CA" smtClean="0"/>
              <a:pPr>
                <a:defRPr/>
              </a:pPr>
              <a:t>49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743180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E3AE4B-B9CB-4F9A-8D64-63F70B975AEC}" type="slidenum">
              <a:rPr lang="en-CA" smtClean="0"/>
              <a:pPr>
                <a:defRPr/>
              </a:pPr>
              <a:t>57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0928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BB4C92-B033-4839-959A-C69AC0419D4B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83959981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AECF5C-4709-4C28-A9FA-1E114E02C6BA}" type="slidenum">
              <a:rPr lang="en-CA" smtClean="0"/>
              <a:pPr>
                <a:defRPr/>
              </a:pPr>
              <a:t>58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150316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B88D8-AB5F-48DB-98E9-EEBC0B734597}" type="slidenum">
              <a:rPr lang="en-CA" smtClean="0"/>
              <a:pPr>
                <a:defRPr/>
              </a:pPr>
              <a:t>59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6368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C64B01-4C08-4443-A926-672307F92F9B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077384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38DFED-EAF1-4A48-A62F-1264D02AEE44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914589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311DC9-2F99-4ED9-A66D-6546F289FB3E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973498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BCD19A-85DC-4829-8D76-DF3737391BA9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40541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3779838" y="260350"/>
            <a:ext cx="504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ECE 250 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Algorithms and Data Structures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5472113" y="4365625"/>
            <a:ext cx="367188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Douglas Wilhelm Harder, </a:t>
            </a:r>
            <a:r>
              <a:rPr lang="en-US" sz="1200" b="1" kern="0" dirty="0" err="1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M.Math</a:t>
            </a: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. LEL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Department of Electrical and Computer Engineering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University of Waterloo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Waterloo, Ontario, Canada</a:t>
            </a:r>
          </a:p>
          <a:p>
            <a:pPr defTabSz="457200">
              <a:spcBef>
                <a:spcPct val="20000"/>
              </a:spcBef>
              <a:defRPr/>
            </a:pPr>
            <a:endParaRPr lang="en-US" sz="11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ece.uwaterloo.ca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dwharder@alumni.uwaterloo.ca</a:t>
            </a:r>
          </a:p>
          <a:p>
            <a:pPr defTabSz="457200">
              <a:spcBef>
                <a:spcPct val="20000"/>
              </a:spcBef>
              <a:defRPr/>
            </a:pPr>
            <a:endParaRPr lang="en-CA" sz="9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CA" sz="900" dirty="0">
                <a:solidFill>
                  <a:srgbClr val="FFFFFF"/>
                </a:solidFill>
                <a:latin typeface="Arial"/>
                <a:ea typeface="ＭＳ Ｐゴシック" charset="-128"/>
              </a:rPr>
              <a:t>© 2006-2013 by Douglas Wilhelm Harder.  Some rights reserved.</a:t>
            </a:r>
            <a:endParaRPr lang="en-US" sz="9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endParaRPr lang="en-CA" sz="24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493125" y="387350"/>
            <a:ext cx="40005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CB04C21C-B0BC-4588-B282-CC300FAFEEC9}" type="slidenum">
              <a:rPr lang="en-CA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‹#›</a:t>
            </a:fld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916238" y="111125"/>
            <a:ext cx="5832475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Introduction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3.jpe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3.wmf"/><Relationship Id="rId4" Type="http://schemas.openxmlformats.org/officeDocument/2006/relationships/image" Target="../media/image3.jpeg"/><Relationship Id="rId9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9.png"/><Relationship Id="rId4" Type="http://schemas.openxmlformats.org/officeDocument/2006/relationships/image" Target="../media/image3.jpeg"/><Relationship Id="rId9" Type="http://schemas.openxmlformats.org/officeDocument/2006/relationships/image" Target="../media/image18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2.png"/><Relationship Id="rId4" Type="http://schemas.openxmlformats.org/officeDocument/2006/relationships/image" Target="../media/image3.jpeg"/><Relationship Id="rId9" Type="http://schemas.openxmlformats.org/officeDocument/2006/relationships/image" Target="../media/image2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28.bin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7.wmf"/><Relationship Id="rId4" Type="http://schemas.openxmlformats.org/officeDocument/2006/relationships/image" Target="../media/image3.jpeg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9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7.png"/><Relationship Id="rId5" Type="http://schemas.openxmlformats.org/officeDocument/2006/relationships/image" Target="../media/image45.png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notesSlide" Target="../notesSlides/notesSlide38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notesSlide" Target="../notesSlides/notesSlide39.xml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notesSlide" Target="../notesSlides/notesSlide40.xml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55.wmf"/><Relationship Id="rId4" Type="http://schemas.openxmlformats.org/officeDocument/2006/relationships/image" Target="../media/image3.jpeg"/><Relationship Id="rId9" Type="http://schemas.openxmlformats.org/officeDocument/2006/relationships/oleObject" Target="../embeddings/oleObject39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notesSlide" Target="../notesSlides/notesSlide41.xml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notesSlide" Target="../notesSlides/notesSlide42.xml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60.wmf"/><Relationship Id="rId4" Type="http://schemas.openxmlformats.org/officeDocument/2006/relationships/image" Target="../media/image3.jpeg"/><Relationship Id="rId9" Type="http://schemas.openxmlformats.org/officeDocument/2006/relationships/oleObject" Target="../embeddings/oleObject44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notesSlide" Target="../notesSlides/notesSlide48.xml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image" Target="../media/image3.jpeg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65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3.jpeg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69.wmf"/><Relationship Id="rId4" Type="http://schemas.openxmlformats.org/officeDocument/2006/relationships/image" Target="../media/image70.png"/><Relationship Id="rId9" Type="http://schemas.openxmlformats.org/officeDocument/2006/relationships/oleObject" Target="../embeddings/oleObject53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75.wmf"/><Relationship Id="rId3" Type="http://schemas.openxmlformats.org/officeDocument/2006/relationships/image" Target="../media/image3.jpeg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74.wmf"/><Relationship Id="rId5" Type="http://schemas.openxmlformats.org/officeDocument/2006/relationships/image" Target="../media/image71.wmf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73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image" Target="../media/image3.jpeg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76.wmf"/><Relationship Id="rId4" Type="http://schemas.openxmlformats.org/officeDocument/2006/relationships/oleObject" Target="../embeddings/oleObject59.bin"/><Relationship Id="rId9" Type="http://schemas.openxmlformats.org/officeDocument/2006/relationships/image" Target="../media/image78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79.wmf"/><Relationship Id="rId4" Type="http://schemas.openxmlformats.org/officeDocument/2006/relationships/oleObject" Target="../embeddings/oleObject62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80.wmf"/><Relationship Id="rId4" Type="http://schemas.openxmlformats.org/officeDocument/2006/relationships/oleObject" Target="../embeddings/oleObject63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82.wmf"/><Relationship Id="rId4" Type="http://schemas.openxmlformats.org/officeDocument/2006/relationships/oleObject" Target="../embeddings/oleObject65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ece.uwaterloo.ca/~dwharder/aad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In this course, we will look at:</a:t>
            </a:r>
          </a:p>
          <a:p>
            <a:pPr lvl="1" eaLnBrk="1" hangingPunct="1"/>
            <a:r>
              <a:rPr lang="en-US" i="1" dirty="0" smtClean="0">
                <a:latin typeface="Arial" charset="0"/>
                <a:cs typeface="Arial" charset="0"/>
              </a:rPr>
              <a:t>Algorithms</a:t>
            </a:r>
            <a:r>
              <a:rPr lang="en-US" dirty="0" smtClean="0">
                <a:latin typeface="Arial" charset="0"/>
                <a:cs typeface="Arial" charset="0"/>
              </a:rPr>
              <a:t> for solving problems efficiently</a:t>
            </a:r>
          </a:p>
          <a:p>
            <a:pPr lvl="1" eaLnBrk="1" hangingPunct="1"/>
            <a:r>
              <a:rPr lang="en-US" i="1" dirty="0" smtClean="0">
                <a:latin typeface="Arial" charset="0"/>
                <a:cs typeface="Arial" charset="0"/>
              </a:rPr>
              <a:t>Data structures</a:t>
            </a:r>
            <a:r>
              <a:rPr lang="en-US" dirty="0" smtClean="0">
                <a:latin typeface="Arial" charset="0"/>
                <a:cs typeface="Arial" charset="0"/>
              </a:rPr>
              <a:t> for efficiently storing, accessing, and modifying data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We will see that all data structures have trade-offs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There is no </a:t>
            </a:r>
            <a:r>
              <a:rPr lang="en-US" i="1" dirty="0" smtClean="0">
                <a:latin typeface="Arial" charset="0"/>
                <a:cs typeface="Arial" charset="0"/>
              </a:rPr>
              <a:t>ultimate</a:t>
            </a:r>
            <a:r>
              <a:rPr lang="en-US" dirty="0" smtClean="0">
                <a:latin typeface="Arial" charset="0"/>
                <a:cs typeface="Arial" charset="0"/>
              </a:rPr>
              <a:t> data structure...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The choice depends on our requirements</a:t>
            </a:r>
          </a:p>
          <a:p>
            <a:pPr eaLnBrk="1" hangingPunct="1"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1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Project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‫"/>
            </a:pPr>
            <a:r>
              <a:rPr lang="en-US" dirty="0" smtClean="0">
                <a:latin typeface="Arial" charset="0"/>
                <a:cs typeface="Arial" charset="0"/>
              </a:rPr>
              <a:t>Each group has 4-6 members</a:t>
            </a:r>
          </a:p>
          <a:p>
            <a:pPr eaLnBrk="1" hangingPunct="1">
              <a:buFont typeface="Arial" charset="0"/>
              <a:buChar char="‫"/>
            </a:pPr>
            <a:r>
              <a:rPr lang="en-US" dirty="0" smtClean="0">
                <a:latin typeface="Arial" charset="0"/>
                <a:cs typeface="Arial" charset="0"/>
              </a:rPr>
              <a:t>Proposal Due: Feb. 18</a:t>
            </a:r>
            <a:r>
              <a:rPr lang="en-US" baseline="30000" dirty="0" smtClean="0">
                <a:latin typeface="Arial" charset="0"/>
                <a:cs typeface="Arial" charset="0"/>
              </a:rPr>
              <a:t>th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buFont typeface="Arial" charset="0"/>
              <a:buChar char="‫"/>
            </a:pPr>
            <a:r>
              <a:rPr lang="en-US" dirty="0" smtClean="0">
                <a:latin typeface="Arial" charset="0"/>
                <a:cs typeface="Arial" charset="0"/>
              </a:rPr>
              <a:t>I will post topics next Tuesday</a:t>
            </a:r>
          </a:p>
          <a:p>
            <a:pPr eaLnBrk="1" hangingPunct="1">
              <a:buFont typeface="Arial" charset="0"/>
              <a:buChar char="‫"/>
            </a:pPr>
            <a:r>
              <a:rPr lang="en-US" dirty="0" smtClean="0">
                <a:latin typeface="Arial" charset="0"/>
                <a:cs typeface="Arial" charset="0"/>
              </a:rPr>
              <a:t>You can suggest a topic!</a:t>
            </a:r>
          </a:p>
          <a:p>
            <a:pPr eaLnBrk="1" hangingPunct="1">
              <a:buFont typeface="Arial" charset="0"/>
              <a:buChar char="‫"/>
            </a:pPr>
            <a:r>
              <a:rPr lang="en-US" dirty="0" smtClean="0">
                <a:latin typeface="Arial" charset="0"/>
                <a:cs typeface="Arial" charset="0"/>
              </a:rPr>
              <a:t>Project Due: Apr. 21</a:t>
            </a:r>
            <a:r>
              <a:rPr lang="en-US" baseline="30000" dirty="0" smtClean="0">
                <a:latin typeface="Arial" charset="0"/>
                <a:cs typeface="Arial" charset="0"/>
              </a:rPr>
              <a:t>st</a:t>
            </a:r>
            <a:r>
              <a:rPr lang="en-US" dirty="0" smtClean="0">
                <a:latin typeface="Arial" charset="0"/>
                <a:cs typeface="Arial" charset="0"/>
              </a:rPr>
              <a:t> – Apr. 28</a:t>
            </a:r>
            <a:r>
              <a:rPr lang="en-US" baseline="30000" dirty="0" smtClean="0">
                <a:latin typeface="Arial" charset="0"/>
                <a:cs typeface="Arial" charset="0"/>
              </a:rPr>
              <a:t>th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39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Your tasks for now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‫"/>
            </a:pPr>
            <a:r>
              <a:rPr lang="en-US" dirty="0" smtClean="0">
                <a:latin typeface="Arial" charset="0"/>
                <a:cs typeface="Arial" charset="0"/>
              </a:rPr>
              <a:t>Prepare for class through reading assignment</a:t>
            </a:r>
          </a:p>
          <a:p>
            <a:pPr eaLnBrk="1" hangingPunct="1">
              <a:buFont typeface="Arial" charset="0"/>
              <a:buChar char="‫"/>
            </a:pPr>
            <a:r>
              <a:rPr lang="en-US" dirty="0" smtClean="0">
                <a:latin typeface="Arial" charset="0"/>
                <a:cs typeface="Arial" charset="0"/>
              </a:rPr>
              <a:t>Summarize class in your own words</a:t>
            </a:r>
          </a:p>
          <a:p>
            <a:pPr eaLnBrk="1" hangingPunct="1">
              <a:buFont typeface="Arial" charset="0"/>
              <a:buChar char="‫"/>
            </a:pPr>
            <a:r>
              <a:rPr lang="en-US" dirty="0" smtClean="0">
                <a:latin typeface="Arial" charset="0"/>
                <a:cs typeface="Arial" charset="0"/>
              </a:rPr>
              <a:t>Form groups for project and class participation session</a:t>
            </a:r>
          </a:p>
          <a:p>
            <a:pPr eaLnBrk="1" hangingPunct="1">
              <a:buFont typeface="Arial" charset="0"/>
              <a:buChar char="‫"/>
            </a:pPr>
            <a:r>
              <a:rPr lang="en-US" dirty="0" smtClean="0">
                <a:latin typeface="Arial" charset="0"/>
                <a:cs typeface="Arial" charset="0"/>
              </a:rPr>
              <a:t>First class participation session in 9 days!</a:t>
            </a:r>
          </a:p>
          <a:p>
            <a:pPr eaLnBrk="1" hangingPunct="1">
              <a:buFont typeface="Arial" charset="0"/>
              <a:buChar char="‫"/>
            </a:pPr>
            <a:r>
              <a:rPr lang="en-US" dirty="0" smtClean="0">
                <a:latin typeface="Arial" charset="0"/>
                <a:cs typeface="Arial" charset="0"/>
              </a:rPr>
              <a:t>Read the required text book for more help</a:t>
            </a: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51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Distribution of Information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‫"/>
            </a:pPr>
            <a:r>
              <a:rPr lang="en-US" dirty="0" smtClean="0">
                <a:latin typeface="Arial" charset="0"/>
                <a:cs typeface="Arial" charset="0"/>
              </a:rPr>
              <a:t>Information may be pass to the class through one of </a:t>
            </a:r>
            <a:r>
              <a:rPr lang="en-US" smtClean="0">
                <a:latin typeface="Arial" charset="0"/>
                <a:cs typeface="Arial" charset="0"/>
              </a:rPr>
              <a:t>the following:</a:t>
            </a:r>
            <a:endParaRPr lang="en-US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An announcement in class, 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An e-mail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Web page update</a:t>
            </a:r>
          </a:p>
        </p:txBody>
      </p:sp>
    </p:spTree>
    <p:extLst>
      <p:ext uri="{BB962C8B-B14F-4D97-AF65-F5344CB8AC3E}">
        <p14:creationId xmlns:p14="http://schemas.microsoft.com/office/powerpoint/2010/main" val="247227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cs typeface="Arial" charset="0"/>
              </a:rPr>
              <a:t>Mathematical background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This topic reviews the basic mathematics required in this course: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A justification for a mathematical framework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The ceiling and floor functions</a:t>
            </a:r>
          </a:p>
          <a:p>
            <a:pPr lvl="1" eaLnBrk="1" hangingPunct="1"/>
            <a:r>
              <a:rPr lang="en-US" dirty="0" err="1"/>
              <a:t>L’Hôpital’s</a:t>
            </a:r>
            <a:r>
              <a:rPr lang="en-US" dirty="0"/>
              <a:t> rule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Logarithms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Arithmetic and other polynomial series</a:t>
            </a:r>
          </a:p>
          <a:p>
            <a:pPr lvl="2" eaLnBrk="1" hangingPunct="1"/>
            <a:r>
              <a:rPr lang="en-US" dirty="0" smtClean="0">
                <a:latin typeface="Arial" charset="0"/>
                <a:cs typeface="Arial" charset="0"/>
              </a:rPr>
              <a:t>Mathematical induction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Geometric series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Recurrence relations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Weighted averages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Combinations</a:t>
            </a:r>
          </a:p>
        </p:txBody>
      </p:sp>
    </p:spTree>
    <p:extLst>
      <p:ext uri="{BB962C8B-B14F-4D97-AF65-F5344CB8AC3E}">
        <p14:creationId xmlns:p14="http://schemas.microsoft.com/office/powerpoint/2010/main" val="190998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Justification</a:t>
            </a:r>
            <a:endParaRPr lang="en-CA" dirty="0" smtClean="0">
              <a:cs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Qualitative statements cannot guide engineering design decisions: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Algorithm A could be </a:t>
            </a:r>
            <a:r>
              <a:rPr lang="en-US" i="1" smtClean="0">
                <a:latin typeface="Arial" charset="0"/>
                <a:cs typeface="Arial" charset="0"/>
              </a:rPr>
              <a:t>better</a:t>
            </a:r>
            <a:r>
              <a:rPr lang="en-US" smtClean="0">
                <a:latin typeface="Arial" charset="0"/>
                <a:cs typeface="Arial" charset="0"/>
              </a:rPr>
              <a:t> than Algorithm B, but Algorithm A would require three person weeks to implement, test, and integrate while Algorithm B has already been implemented and has been used for the past year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There are circumstances where it may beneficial to use Algorithm A, but not based on the word </a:t>
            </a:r>
            <a:r>
              <a:rPr lang="en-US" i="1" smtClean="0">
                <a:latin typeface="Arial" charset="0"/>
                <a:cs typeface="Arial" charset="0"/>
              </a:rPr>
              <a:t>better</a:t>
            </a:r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83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Justification</a:t>
            </a:r>
            <a:endParaRPr lang="en-CA" dirty="0" smtClean="0">
              <a:cs typeface="Arial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Thus, we will look at a </a:t>
            </a:r>
            <a:r>
              <a:rPr lang="en-US" i="1" smtClean="0">
                <a:latin typeface="Arial" charset="0"/>
                <a:cs typeface="Arial" charset="0"/>
              </a:rPr>
              <a:t>quantitative</a:t>
            </a:r>
            <a:r>
              <a:rPr lang="en-US" smtClean="0">
                <a:latin typeface="Arial" charset="0"/>
                <a:cs typeface="Arial" charset="0"/>
              </a:rPr>
              <a:t> means of describing data structures and algorithms:</a:t>
            </a:r>
          </a:p>
          <a:p>
            <a:pPr eaLnBrk="1" hangingPunct="1">
              <a:buFontTx/>
              <a:buNone/>
            </a:pPr>
            <a:r>
              <a:rPr lang="en-US" sz="1600" b="1" smtClean="0">
                <a:latin typeface="Arial" charset="0"/>
                <a:cs typeface="Arial" charset="0"/>
              </a:rPr>
              <a:t>		quantitative</a:t>
            </a:r>
            <a:r>
              <a:rPr lang="en-US" sz="1600" smtClean="0">
                <a:latin typeface="Arial" charset="0"/>
                <a:cs typeface="Arial" charset="0"/>
              </a:rPr>
              <a:t>, </a:t>
            </a:r>
            <a:r>
              <a:rPr lang="en-US" sz="1600" i="1" smtClean="0">
                <a:latin typeface="Arial" charset="0"/>
                <a:cs typeface="Arial" charset="0"/>
              </a:rPr>
              <a:t>a.</a:t>
            </a:r>
            <a:r>
              <a:rPr lang="en-US" sz="1600" smtClean="0">
                <a:latin typeface="Arial" charset="0"/>
                <a:cs typeface="Arial" charset="0"/>
              </a:rPr>
              <a:t> Relating to, concerned with, quantity or its measurement;</a:t>
            </a:r>
            <a:br>
              <a:rPr lang="en-US" sz="1600" smtClean="0">
                <a:latin typeface="Arial" charset="0"/>
                <a:cs typeface="Arial" charset="0"/>
              </a:rPr>
            </a:br>
            <a:r>
              <a:rPr lang="en-US" sz="1600" smtClean="0">
                <a:latin typeface="Arial" charset="0"/>
                <a:cs typeface="Arial" charset="0"/>
              </a:rPr>
              <a:t>		          ascertaining or expressing quantity.  </a:t>
            </a:r>
            <a:r>
              <a:rPr lang="en-US" sz="1600" b="1" smtClean="0">
                <a:latin typeface="Arial" charset="0"/>
                <a:cs typeface="Arial" charset="0"/>
              </a:rPr>
              <a:t> OED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This will be based on mathematics, and therefore we will look at a number of properties which will be used again and again throughout this course</a:t>
            </a:r>
          </a:p>
        </p:txBody>
      </p:sp>
    </p:spTree>
    <p:extLst>
      <p:ext uri="{BB962C8B-B14F-4D97-AF65-F5344CB8AC3E}">
        <p14:creationId xmlns:p14="http://schemas.microsoft.com/office/powerpoint/2010/main" val="257723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ial" charset="0"/>
                <a:cs typeface="Arial" charset="0"/>
              </a:rPr>
              <a:t>Floor and ceiling functions</a:t>
            </a:r>
          </a:p>
        </p:txBody>
      </p:sp>
      <p:sp>
        <p:nvSpPr>
          <p:cNvPr id="24582" name="Content Placeholder 2"/>
          <p:cNvSpPr>
            <a:spLocks noGrp="1"/>
          </p:cNvSpPr>
          <p:nvPr>
            <p:ph idx="1"/>
          </p:nvPr>
        </p:nvSpPr>
        <p:spPr>
          <a:xfrm>
            <a:off x="539552" y="1943099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The </a:t>
            </a:r>
            <a:r>
              <a:rPr lang="en-CA" i="1" dirty="0" smtClean="0">
                <a:latin typeface="Arial" charset="0"/>
                <a:cs typeface="Arial" charset="0"/>
              </a:rPr>
              <a:t>floor</a:t>
            </a:r>
            <a:r>
              <a:rPr lang="en-CA" dirty="0" smtClean="0">
                <a:latin typeface="Arial" charset="0"/>
                <a:cs typeface="Arial" charset="0"/>
              </a:rPr>
              <a:t> function maps any real number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dirty="0" smtClean="0">
                <a:latin typeface="Arial" charset="0"/>
                <a:cs typeface="Arial" charset="0"/>
              </a:rPr>
              <a:t> onto the greatest integer less than or equal to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dirty="0" smtClean="0">
                <a:latin typeface="Arial" charset="0"/>
                <a:cs typeface="Arial" charset="0"/>
              </a:rPr>
              <a:t>:</a:t>
            </a:r>
          </a:p>
          <a:p>
            <a:pPr lvl="1"/>
            <a:endParaRPr lang="en-CA" dirty="0" smtClean="0">
              <a:latin typeface="Arial" charset="0"/>
              <a:cs typeface="Arial" charset="0"/>
            </a:endParaRPr>
          </a:p>
          <a:p>
            <a:pPr lvl="1"/>
            <a:endParaRPr lang="en-CA" dirty="0" smtClean="0">
              <a:latin typeface="Arial" charset="0"/>
              <a:cs typeface="Arial" charset="0"/>
            </a:endParaRPr>
          </a:p>
          <a:p>
            <a:pPr lvl="1"/>
            <a:r>
              <a:rPr lang="en-CA" dirty="0" smtClean="0">
                <a:latin typeface="Arial" charset="0"/>
                <a:cs typeface="Arial" charset="0"/>
              </a:rPr>
              <a:t>Consider it </a:t>
            </a:r>
            <a:r>
              <a:rPr lang="en-CA" i="1" dirty="0" smtClean="0">
                <a:latin typeface="Arial" charset="0"/>
                <a:cs typeface="Arial" charset="0"/>
              </a:rPr>
              <a:t>rounding towards negative infinity</a:t>
            </a:r>
          </a:p>
          <a:p>
            <a:pPr>
              <a:buFont typeface="Arial" charset="0"/>
              <a:buNone/>
            </a:pPr>
            <a:r>
              <a:rPr lang="en-CA" sz="2400" dirty="0" smtClean="0">
                <a:latin typeface="Arial" charset="0"/>
                <a:cs typeface="Arial" charset="0"/>
              </a:rPr>
              <a:t>	</a:t>
            </a:r>
            <a:r>
              <a:rPr lang="en-CA" dirty="0" smtClean="0">
                <a:latin typeface="Arial" charset="0"/>
                <a:cs typeface="Arial" charset="0"/>
              </a:rPr>
              <a:t>The </a:t>
            </a:r>
            <a:r>
              <a:rPr lang="en-CA" i="1" dirty="0" smtClean="0">
                <a:latin typeface="Arial" charset="0"/>
                <a:cs typeface="Arial" charset="0"/>
              </a:rPr>
              <a:t>ceiling</a:t>
            </a:r>
            <a:r>
              <a:rPr lang="en-CA" dirty="0" smtClean="0">
                <a:latin typeface="Arial" charset="0"/>
                <a:cs typeface="Arial" charset="0"/>
              </a:rPr>
              <a:t> function maps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dirty="0" smtClean="0">
                <a:latin typeface="Arial" charset="0"/>
                <a:cs typeface="Arial" charset="0"/>
              </a:rPr>
              <a:t> onto the least integer greater than or equal to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dirty="0" smtClean="0">
                <a:latin typeface="Arial" charset="0"/>
                <a:cs typeface="Arial" charset="0"/>
              </a:rPr>
              <a:t>:</a:t>
            </a:r>
          </a:p>
          <a:p>
            <a:pPr lvl="1"/>
            <a:endParaRPr lang="en-CA" dirty="0" smtClean="0">
              <a:latin typeface="Arial" charset="0"/>
              <a:cs typeface="Arial" charset="0"/>
            </a:endParaRPr>
          </a:p>
          <a:p>
            <a:pPr lvl="1"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 lvl="1"/>
            <a:r>
              <a:rPr lang="en-CA" dirty="0" smtClean="0">
                <a:latin typeface="Arial" charset="0"/>
                <a:cs typeface="Arial" charset="0"/>
              </a:rPr>
              <a:t>Consider it </a:t>
            </a:r>
            <a:r>
              <a:rPr lang="en-CA" i="1" dirty="0" smtClean="0">
                <a:latin typeface="Arial" charset="0"/>
                <a:cs typeface="Arial" charset="0"/>
              </a:rPr>
              <a:t>rounding towards positive infinity</a:t>
            </a:r>
          </a:p>
          <a:p>
            <a:pPr lvl="1"/>
            <a:r>
              <a:rPr lang="en-CA" dirty="0" smtClean="0">
                <a:latin typeface="Arial" charset="0"/>
                <a:cs typeface="Arial" charset="0"/>
              </a:rPr>
              <a:t>The </a:t>
            </a:r>
            <a:r>
              <a:rPr lang="en-CA" dirty="0" err="1" smtClean="0">
                <a:latin typeface="Consolas" pitchFamily="49" charset="0"/>
                <a:cs typeface="Arial" charset="0"/>
              </a:rPr>
              <a:t>cmath</a:t>
            </a:r>
            <a:r>
              <a:rPr lang="en-CA" dirty="0" smtClean="0">
                <a:latin typeface="Arial" charset="0"/>
                <a:cs typeface="Arial" charset="0"/>
              </a:rPr>
              <a:t> library implements these as</a:t>
            </a:r>
          </a:p>
          <a:p>
            <a:pPr lvl="1" algn="ctr">
              <a:buFont typeface="Arial" charset="0"/>
              <a:buNone/>
            </a:pPr>
            <a:r>
              <a:rPr lang="en-CA" dirty="0" smtClean="0">
                <a:latin typeface="Consolas" pitchFamily="49" charset="0"/>
                <a:cs typeface="Arial" charset="0"/>
              </a:rPr>
              <a:t>double floor( double );   double ceil( double );</a:t>
            </a:r>
          </a:p>
          <a:p>
            <a:pPr lvl="1" algn="ctr">
              <a:buFont typeface="Arial" charset="0"/>
              <a:buNone/>
            </a:pPr>
            <a:endParaRPr lang="en-CA" sz="2000" dirty="0" smtClean="0">
              <a:latin typeface="Consolas" pitchFamily="49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sz="2400" dirty="0" smtClean="0">
                <a:latin typeface="Arial" charset="0"/>
                <a:cs typeface="Arial" charset="0"/>
              </a:rPr>
              <a:t>	</a:t>
            </a:r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471981"/>
              </p:ext>
            </p:extLst>
          </p:nvPr>
        </p:nvGraphicFramePr>
        <p:xfrm>
          <a:off x="3497262" y="2247107"/>
          <a:ext cx="214947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6" name="Equation" r:id="rId4" imgW="1218960" imgH="507960" progId="Equation.DSMT4">
                  <p:embed/>
                </p:oleObj>
              </mc:Choice>
              <mc:Fallback>
                <p:oleObj name="Equation" r:id="rId4" imgW="12189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262" y="2247107"/>
                        <a:ext cx="2149475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170363" y="3216275"/>
          <a:ext cx="22860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7" name="Equation" r:id="rId6" imgW="114120" imgH="177480" progId="Equation.DSMT4">
                  <p:embed/>
                </p:oleObj>
              </mc:Choice>
              <mc:Fallback>
                <p:oleObj name="Equation" r:id="rId6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0363" y="3216275"/>
                        <a:ext cx="228600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939916"/>
              </p:ext>
            </p:extLst>
          </p:nvPr>
        </p:nvGraphicFramePr>
        <p:xfrm>
          <a:off x="2987824" y="3876675"/>
          <a:ext cx="2149475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8" name="Equation" r:id="rId8" imgW="1218960" imgH="507960" progId="Equation.DSMT4">
                  <p:embed/>
                </p:oleObj>
              </mc:Choice>
              <mc:Fallback>
                <p:oleObj name="Equation" r:id="rId8" imgW="12189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3876675"/>
                        <a:ext cx="2149475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/>
          <p:cNvSpPr/>
          <p:nvPr/>
        </p:nvSpPr>
        <p:spPr>
          <a:xfrm>
            <a:off x="1720850" y="5287963"/>
            <a:ext cx="1008063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4949825" y="5284788"/>
            <a:ext cx="1008063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867400" y="3933825"/>
            <a:ext cx="32051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/>
              <a:t>Necessary because </a:t>
            </a:r>
            <a:r>
              <a:rPr lang="en-CA">
                <a:latin typeface="Consolas" pitchFamily="49" charset="0"/>
              </a:rPr>
              <a:t>double</a:t>
            </a:r>
          </a:p>
          <a:p>
            <a:pPr eaLnBrk="1" hangingPunct="1"/>
            <a:r>
              <a:rPr lang="en-CA"/>
              <a:t>have a range just under </a:t>
            </a:r>
            <a:r>
              <a:rPr lang="en-CA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baseline="30000">
                <a:latin typeface="Times New Roman" pitchFamily="18" charset="0"/>
                <a:cs typeface="Times New Roman" pitchFamily="18" charset="0"/>
              </a:rPr>
              <a:t>1024</a:t>
            </a:r>
            <a:r>
              <a:rPr lang="en-CA"/>
              <a:t> </a:t>
            </a:r>
          </a:p>
          <a:p>
            <a:pPr eaLnBrk="1" hangingPunct="1"/>
            <a:r>
              <a:rPr lang="en-CA">
                <a:latin typeface="Consolas" pitchFamily="49" charset="0"/>
              </a:rPr>
              <a:t>long</a:t>
            </a:r>
            <a:r>
              <a:rPr lang="en-CA"/>
              <a:t> can only represent</a:t>
            </a:r>
            <a:br>
              <a:rPr lang="en-CA"/>
            </a:br>
            <a:r>
              <a:rPr lang="en-CA"/>
              <a:t>numbers as large as </a:t>
            </a:r>
            <a:r>
              <a:rPr lang="en-CA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baseline="30000">
                <a:latin typeface="Times New Roman" pitchFamily="18" charset="0"/>
                <a:cs typeface="Times New Roman" pitchFamily="18" charset="0"/>
              </a:rPr>
              <a:t>63</a:t>
            </a:r>
            <a:r>
              <a:rPr lang="en-CA">
                <a:latin typeface="Times New Roman" pitchFamily="18" charset="0"/>
                <a:cs typeface="Times New Roman" pitchFamily="18" charset="0"/>
              </a:rPr>
              <a:t> – 1 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2700338" y="4941888"/>
            <a:ext cx="3095625" cy="50323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5724525" y="5094288"/>
            <a:ext cx="223838" cy="20637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50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>
                <a:latin typeface="Arial" charset="0"/>
                <a:cs typeface="Arial" charset="0"/>
              </a:rPr>
              <a:t>L’Hôpital’s</a:t>
            </a:r>
            <a:r>
              <a:rPr lang="en-CA" dirty="0" smtClean="0">
                <a:latin typeface="Arial" charset="0"/>
                <a:cs typeface="Arial" charset="0"/>
              </a:rPr>
              <a:t> rule</a:t>
            </a:r>
          </a:p>
        </p:txBody>
      </p:sp>
      <p:sp>
        <p:nvSpPr>
          <p:cNvPr id="205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If you are attempting to determine</a:t>
            </a: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but both                                       , it follows</a:t>
            </a: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Repeat as necessary… </a:t>
            </a: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064705"/>
              </p:ext>
            </p:extLst>
          </p:nvPr>
        </p:nvGraphicFramePr>
        <p:xfrm>
          <a:off x="3419475" y="2069158"/>
          <a:ext cx="10826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8" name="Equation" r:id="rId5" imgW="571320" imgH="444240" progId="Equation.DSMT4">
                  <p:embed/>
                </p:oleObj>
              </mc:Choice>
              <mc:Fallback>
                <p:oleObj name="Equation" r:id="rId5" imgW="5713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2069158"/>
                        <a:ext cx="108267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2"/>
          <p:cNvGraphicFramePr>
            <a:graphicFrameLocks noChangeAspect="1"/>
          </p:cNvGraphicFramePr>
          <p:nvPr/>
        </p:nvGraphicFramePr>
        <p:xfrm>
          <a:off x="1835150" y="3067050"/>
          <a:ext cx="26670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9" name="Equation" r:id="rId7" imgW="1409400" imgH="266400" progId="Equation.DSMT4">
                  <p:embed/>
                </p:oleObj>
              </mc:Choice>
              <mc:Fallback>
                <p:oleObj name="Equation" r:id="rId7" imgW="14094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3067050"/>
                        <a:ext cx="2667000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290116"/>
              </p:ext>
            </p:extLst>
          </p:nvPr>
        </p:nvGraphicFramePr>
        <p:xfrm>
          <a:off x="3200276" y="3767435"/>
          <a:ext cx="2525713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0" name="Equation" r:id="rId9" imgW="1333440" imgH="469800" progId="Equation.DSMT4">
                  <p:embed/>
                </p:oleObj>
              </mc:Choice>
              <mc:Fallback>
                <p:oleObj name="Equation" r:id="rId9" imgW="13334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276" y="3767435"/>
                        <a:ext cx="2525713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635750" y="5735900"/>
          <a:ext cx="8890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1" name="Equation" r:id="rId11" imgW="469800" imgH="241200" progId="Equation.DSMT4">
                  <p:embed/>
                </p:oleObj>
              </mc:Choice>
              <mc:Fallback>
                <p:oleObj name="Equation" r:id="rId11" imgW="469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0" y="5735900"/>
                        <a:ext cx="88900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91680" y="5775275"/>
            <a:ext cx="505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Note:  the </a:t>
            </a:r>
            <a:r>
              <a:rPr lang="en-CA" i="1" dirty="0" err="1" smtClean="0"/>
              <a:t>k</a:t>
            </a:r>
            <a:r>
              <a:rPr lang="en-CA" baseline="30000" dirty="0" err="1" smtClean="0"/>
              <a:t>th</a:t>
            </a:r>
            <a:r>
              <a:rPr lang="en-CA" dirty="0" smtClean="0"/>
              <a:t> derivative will always be shown as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9127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Logarithms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We will begin with a review of logarithms: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If 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= </a:t>
            </a:r>
            <a:r>
              <a:rPr lang="en-US" i="1" smtClean="0">
                <a:latin typeface="Times New Roman" pitchFamily="18" charset="0"/>
                <a:cs typeface="Arial" charset="0"/>
              </a:rPr>
              <a:t>e</a:t>
            </a:r>
            <a:r>
              <a:rPr lang="en-US" i="1" baseline="30000" smtClean="0">
                <a:latin typeface="Times New Roman" pitchFamily="18" charset="0"/>
                <a:cs typeface="Arial" charset="0"/>
              </a:rPr>
              <a:t>m</a:t>
            </a:r>
            <a:r>
              <a:rPr lang="en-US" smtClean="0">
                <a:latin typeface="Arial" charset="0"/>
                <a:cs typeface="Arial" charset="0"/>
              </a:rPr>
              <a:t>, we define</a:t>
            </a:r>
          </a:p>
          <a:p>
            <a:pPr algn="ctr" eaLnBrk="1" hangingPunct="1">
              <a:buFontTx/>
              <a:buNone/>
            </a:pPr>
            <a:r>
              <a:rPr lang="en-US" i="1" smtClean="0">
                <a:latin typeface="Times New Roman" pitchFamily="18" charset="0"/>
                <a:cs typeface="Arial" charset="0"/>
              </a:rPr>
              <a:t>m</a:t>
            </a:r>
            <a:r>
              <a:rPr lang="en-US" smtClean="0">
                <a:latin typeface="Times New Roman" pitchFamily="18" charset="0"/>
                <a:cs typeface="Arial" charset="0"/>
              </a:rPr>
              <a:t> = ln(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)</a:t>
            </a:r>
          </a:p>
          <a:p>
            <a:pPr algn="ctr" eaLnBrk="1" hangingPunct="1">
              <a:buFontTx/>
              <a:buNone/>
            </a:pPr>
            <a:endParaRPr lang="en-US" smtClean="0">
              <a:latin typeface="Times New Roman" pitchFamily="18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	</a:t>
            </a:r>
            <a:r>
              <a:rPr lang="en-US" smtClean="0">
                <a:latin typeface="Arial" charset="0"/>
                <a:cs typeface="Arial" charset="0"/>
              </a:rPr>
              <a:t>It is always true that </a:t>
            </a:r>
            <a:r>
              <a:rPr lang="en-US" i="1" smtClean="0">
                <a:latin typeface="Times New Roman" pitchFamily="18" charset="0"/>
                <a:cs typeface="Arial" charset="0"/>
              </a:rPr>
              <a:t>e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ln(</a:t>
            </a:r>
            <a:r>
              <a:rPr lang="en-US" i="1" baseline="30000" smtClean="0">
                <a:latin typeface="Times New Roman" pitchFamily="18" charset="0"/>
                <a:cs typeface="Arial" charset="0"/>
              </a:rPr>
              <a:t>n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)</a:t>
            </a:r>
            <a:r>
              <a:rPr lang="en-US" i="1" smtClean="0">
                <a:latin typeface="Times New Roman" pitchFamily="18" charset="0"/>
                <a:cs typeface="Arial" charset="0"/>
              </a:rPr>
              <a:t> </a:t>
            </a:r>
            <a:r>
              <a:rPr lang="en-US" smtClean="0">
                <a:latin typeface="Times New Roman" pitchFamily="18" charset="0"/>
                <a:cs typeface="Arial" charset="0"/>
              </a:rPr>
              <a:t>=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; however, </a:t>
            </a:r>
            <a:r>
              <a:rPr lang="en-US" smtClean="0">
                <a:latin typeface="Times New Roman" pitchFamily="18" charset="0"/>
                <a:cs typeface="Arial" charset="0"/>
              </a:rPr>
              <a:t>ln(</a:t>
            </a:r>
            <a:r>
              <a:rPr lang="en-US" i="1" smtClean="0">
                <a:latin typeface="Times New Roman" pitchFamily="18" charset="0"/>
                <a:cs typeface="Arial" charset="0"/>
              </a:rPr>
              <a:t>e</a:t>
            </a:r>
            <a:r>
              <a:rPr lang="en-US" i="1" baseline="30000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  <a:r>
              <a:rPr lang="en-US" i="1" smtClean="0">
                <a:latin typeface="Times New Roman" pitchFamily="18" charset="0"/>
                <a:cs typeface="Arial" charset="0"/>
              </a:rPr>
              <a:t> </a:t>
            </a:r>
            <a:r>
              <a:rPr lang="en-US" smtClean="0">
                <a:latin typeface="Times New Roman" pitchFamily="18" charset="0"/>
                <a:cs typeface="Arial" charset="0"/>
              </a:rPr>
              <a:t>=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 requires that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 is real</a:t>
            </a:r>
            <a:endParaRPr lang="en-US" i="1" smtClean="0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42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Logarithms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Exponentials grow faster than any non-constant polynomial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for any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&gt; 0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Thus, their inverses—logarithms—grow slower than any polynomial	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3995738" y="1916113"/>
          <a:ext cx="1439862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2" name="Equation" r:id="rId5" imgW="711000" imgH="419040" progId="Equation.DSMT4">
                  <p:embed/>
                </p:oleObj>
              </mc:Choice>
              <mc:Fallback>
                <p:oleObj name="Equation" r:id="rId5" imgW="7110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1916113"/>
                        <a:ext cx="1439862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3924300" y="3933825"/>
          <a:ext cx="16494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3" name="Equation" r:id="rId7" imgW="825480" imgH="393480" progId="Equation.DSMT4">
                  <p:embed/>
                </p:oleObj>
              </mc:Choice>
              <mc:Fallback>
                <p:oleObj name="Equation" r:id="rId7" imgW="825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3933825"/>
                        <a:ext cx="1649413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467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00"/>
          </a:xfrm>
        </p:spPr>
        <p:txBody>
          <a:bodyPr/>
          <a:lstStyle/>
          <a:p>
            <a:pPr eaLnBrk="1" hangingPunct="1">
              <a:buFont typeface="Arial" charset="0"/>
              <a:buChar char="‫"/>
            </a:pPr>
            <a:r>
              <a:rPr lang="en-US" dirty="0" smtClean="0">
                <a:latin typeface="Arial" charset="0"/>
                <a:cs typeface="Arial" charset="0"/>
              </a:rPr>
              <a:t>Consider accessing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30000" dirty="0" smtClean="0">
                <a:latin typeface="Arial" charset="0"/>
                <a:cs typeface="Arial" charset="0"/>
              </a:rPr>
              <a:t>th</a:t>
            </a:r>
            <a:r>
              <a:rPr lang="en-US" dirty="0" smtClean="0">
                <a:latin typeface="Arial" charset="0"/>
                <a:cs typeface="Arial" charset="0"/>
              </a:rPr>
              <a:t> entry in an array or linked list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In an array, we can access it using an index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array[k]</a:t>
            </a:r>
          </a:p>
          <a:p>
            <a:pPr lvl="2" eaLnBrk="1" hangingPunct="1"/>
            <a:r>
              <a:rPr lang="en-US" dirty="0" smtClean="0">
                <a:latin typeface="Arial" charset="0"/>
                <a:cs typeface="Arial" charset="0"/>
              </a:rPr>
              <a:t>You will </a:t>
            </a:r>
            <a:r>
              <a:rPr lang="en-US" dirty="0" smtClean="0">
                <a:latin typeface="Arial" charset="0"/>
                <a:cs typeface="Arial" charset="0"/>
              </a:rPr>
              <a:t>see </a:t>
            </a:r>
            <a:r>
              <a:rPr lang="en-US" dirty="0" smtClean="0">
                <a:latin typeface="Arial" charset="0"/>
                <a:cs typeface="Arial" charset="0"/>
              </a:rPr>
              <a:t>that there is a single machine instruction for this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We must step through the first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1 </a:t>
            </a:r>
            <a:r>
              <a:rPr lang="en-US" dirty="0" smtClean="0">
                <a:latin typeface="Arial" charset="0"/>
                <a:cs typeface="Arial" charset="0"/>
              </a:rPr>
              <a:t>nodes in a linked list</a:t>
            </a:r>
          </a:p>
          <a:p>
            <a:pPr lvl="1"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‫"/>
            </a:pPr>
            <a:r>
              <a:rPr lang="en-US" dirty="0" smtClean="0">
                <a:latin typeface="Arial" charset="0"/>
                <a:cs typeface="Arial" charset="0"/>
              </a:rPr>
              <a:t>Consider searching for an entry in a sorted array or linked list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In a sorted array, we use a fast binary search</a:t>
            </a:r>
          </a:p>
          <a:p>
            <a:pPr lvl="2" eaLnBrk="1" hangingPunct="1"/>
            <a:r>
              <a:rPr lang="en-US" dirty="0" smtClean="0">
                <a:latin typeface="Arial" charset="0"/>
                <a:cs typeface="Arial" charset="0"/>
              </a:rPr>
              <a:t>Very fast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We must step through all entries less than the entry we’re looking for</a:t>
            </a:r>
          </a:p>
          <a:p>
            <a:pPr lvl="2" eaLnBrk="1" hangingPunct="1"/>
            <a:r>
              <a:rPr lang="en-US" dirty="0" smtClean="0">
                <a:latin typeface="Arial" charset="0"/>
                <a:cs typeface="Arial" charset="0"/>
              </a:rPr>
              <a:t>Slow</a:t>
            </a:r>
          </a:p>
        </p:txBody>
      </p:sp>
    </p:spTree>
    <p:extLst>
      <p:ext uri="{BB962C8B-B14F-4D97-AF65-F5344CB8AC3E}">
        <p14:creationId xmlns:p14="http://schemas.microsoft.com/office/powerpoint/2010/main" val="426193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5" descr="z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92375"/>
            <a:ext cx="8335962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Logarithms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	</a:t>
            </a:r>
            <a:r>
              <a:rPr lang="en-US" smtClean="0">
                <a:latin typeface="Arial" charset="0"/>
                <a:cs typeface="Arial" charset="0"/>
              </a:rPr>
              <a:t>Example:</a:t>
            </a:r>
            <a:r>
              <a:rPr lang="en-US" smtClean="0">
                <a:latin typeface="Times New Roman" pitchFamily="18" charset="0"/>
                <a:cs typeface="Arial" charset="0"/>
              </a:rPr>
              <a:t>                                       </a:t>
            </a:r>
            <a:r>
              <a:rPr lang="en-US" smtClean="0">
                <a:latin typeface="Arial" charset="0"/>
                <a:cs typeface="Arial" charset="0"/>
              </a:rPr>
              <a:t>is strictly greater than </a:t>
            </a:r>
            <a:r>
              <a:rPr lang="en-US" smtClean="0">
                <a:latin typeface="Times New Roman" pitchFamily="18" charset="0"/>
                <a:cs typeface="Arial" charset="0"/>
              </a:rPr>
              <a:t>ln(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051050" y="1557338"/>
          <a:ext cx="22336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6" name="Equation" r:id="rId6" imgW="1054080" imgH="241200" progId="Equation.DSMT4">
                  <p:embed/>
                </p:oleObj>
              </mc:Choice>
              <mc:Fallback>
                <p:oleObj name="Equation" r:id="rId6" imgW="1054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557338"/>
                        <a:ext cx="223361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5559425" y="4076700"/>
            <a:ext cx="62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ln(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3635375" y="3382963"/>
          <a:ext cx="35083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7" name="Equation" r:id="rId8" imgW="241200" imgH="228600" progId="Equation.3">
                  <p:embed/>
                </p:oleObj>
              </mc:Choice>
              <mc:Fallback>
                <p:oleObj name="Equation" r:id="rId8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3382963"/>
                        <a:ext cx="350838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39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6" descr="z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2428875"/>
            <a:ext cx="85312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Logarithms</a:t>
            </a:r>
            <a:endParaRPr lang="en-US" sz="4800" smtClean="0">
              <a:latin typeface="Arial" charset="0"/>
              <a:cs typeface="Arial" charset="0"/>
            </a:endParaRPr>
          </a:p>
        </p:txBody>
      </p:sp>
      <p:sp>
        <p:nvSpPr>
          <p:cNvPr id="51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                                        </a:t>
            </a:r>
            <a:r>
              <a:rPr lang="en-US" smtClean="0">
                <a:latin typeface="Arial" charset="0"/>
                <a:cs typeface="Arial" charset="0"/>
              </a:rPr>
              <a:t>grows slower but only up to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= 93</a:t>
            </a: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6345238" y="2997200"/>
            <a:ext cx="195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(93.354, 4.536)</a:t>
            </a:r>
          </a:p>
        </p:txBody>
      </p:sp>
      <p:sp>
        <p:nvSpPr>
          <p:cNvPr id="5128" name="Text Box 11"/>
          <p:cNvSpPr txBox="1">
            <a:spLocks noChangeArrowheads="1"/>
          </p:cNvSpPr>
          <p:nvPr/>
        </p:nvSpPr>
        <p:spPr bwMode="auto">
          <a:xfrm>
            <a:off x="2908300" y="3206750"/>
            <a:ext cx="708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ln(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762375" y="3527425"/>
          <a:ext cx="35401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0" name="Equation" r:id="rId6" imgW="241200" imgH="228600" progId="Equation.3">
                  <p:embed/>
                </p:oleObj>
              </mc:Choice>
              <mc:Fallback>
                <p:oleObj name="Equation" r:id="rId6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75" y="3527425"/>
                        <a:ext cx="354013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936625" y="1568450"/>
          <a:ext cx="197961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1" name="Equation" r:id="rId8" imgW="1041120" imgH="241200" progId="Equation.DSMT4">
                  <p:embed/>
                </p:oleObj>
              </mc:Choice>
              <mc:Fallback>
                <p:oleObj name="Equation" r:id="rId8" imgW="1041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1568450"/>
                        <a:ext cx="1979613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7573963" y="2741613"/>
            <a:ext cx="71437" cy="73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562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Logarithms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You can view this with any polynomial</a:t>
            </a:r>
          </a:p>
        </p:txBody>
      </p:sp>
      <p:pic>
        <p:nvPicPr>
          <p:cNvPr id="6148" name="Picture 4" descr="z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2414588"/>
            <a:ext cx="8524875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2555875" y="2565400"/>
            <a:ext cx="62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ln(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779838" y="2997200"/>
          <a:ext cx="35083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9" name="Equation" r:id="rId6" imgW="241200" imgH="228600" progId="Equation.3">
                  <p:embed/>
                </p:oleObj>
              </mc:Choice>
              <mc:Fallback>
                <p:oleObj name="Equation" r:id="rId6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2997200"/>
                        <a:ext cx="350837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7380288" y="2535238"/>
            <a:ext cx="71437" cy="73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6372225" y="2997200"/>
            <a:ext cx="195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(5503.66, 8.61)</a:t>
            </a:r>
          </a:p>
        </p:txBody>
      </p:sp>
    </p:spTree>
    <p:extLst>
      <p:ext uri="{BB962C8B-B14F-4D97-AF65-F5344CB8AC3E}">
        <p14:creationId xmlns:p14="http://schemas.microsoft.com/office/powerpoint/2010/main" val="212389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Logarithms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We have compared logarithms and polynomials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How about </a:t>
            </a:r>
            <a:r>
              <a:rPr lang="en-US" smtClean="0">
                <a:latin typeface="Times New Roman" pitchFamily="18" charset="0"/>
                <a:cs typeface="Arial" charset="0"/>
              </a:rPr>
              <a:t>log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2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  <a:r>
              <a:rPr lang="en-US" smtClean="0">
                <a:latin typeface="Arial" charset="0"/>
                <a:cs typeface="Arial" charset="0"/>
              </a:rPr>
              <a:t> versus </a:t>
            </a:r>
            <a:r>
              <a:rPr lang="en-US" smtClean="0">
                <a:latin typeface="Times New Roman" pitchFamily="18" charset="0"/>
                <a:cs typeface="Arial" charset="0"/>
              </a:rPr>
              <a:t>ln(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  <a:r>
              <a:rPr lang="en-US" smtClean="0">
                <a:latin typeface="Arial" charset="0"/>
                <a:cs typeface="Arial" charset="0"/>
              </a:rPr>
              <a:t> versus </a:t>
            </a:r>
            <a:r>
              <a:rPr lang="en-US" smtClean="0">
                <a:latin typeface="Times New Roman" pitchFamily="18" charset="0"/>
                <a:cs typeface="Arial" charset="0"/>
              </a:rPr>
              <a:t>log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10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You have seen the formula</a:t>
            </a: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i="1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i="1" smtClean="0">
                <a:latin typeface="Arial" charset="0"/>
                <a:cs typeface="Arial" charset="0"/>
              </a:rPr>
              <a:t>	</a:t>
            </a:r>
            <a:r>
              <a:rPr lang="en-US" smtClean="0">
                <a:latin typeface="Arial" charset="0"/>
                <a:cs typeface="Arial" charset="0"/>
              </a:rPr>
              <a:t>All logarithms are scalar multiples of each others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3635375" y="3284538"/>
          <a:ext cx="194468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3" name="Equation" r:id="rId5" imgW="1002960" imgH="419040" progId="Equation.3">
                  <p:embed/>
                </p:oleObj>
              </mc:Choice>
              <mc:Fallback>
                <p:oleObj name="Equation" r:id="rId5" imgW="1002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3284538"/>
                        <a:ext cx="1944688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4787900" y="3716338"/>
            <a:ext cx="792163" cy="360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5580063" y="3068638"/>
            <a:ext cx="1800225" cy="720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6981825" y="2708275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/>
              <a:t>Constant</a:t>
            </a:r>
          </a:p>
        </p:txBody>
      </p:sp>
    </p:spTree>
    <p:extLst>
      <p:ext uri="{BB962C8B-B14F-4D97-AF65-F5344CB8AC3E}">
        <p14:creationId xmlns:p14="http://schemas.microsoft.com/office/powerpoint/2010/main" val="210993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1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Logarithms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A plot of </a:t>
            </a:r>
            <a:r>
              <a:rPr lang="en-US" smtClean="0">
                <a:latin typeface="Times New Roman" pitchFamily="18" charset="0"/>
                <a:cs typeface="Arial" charset="0"/>
              </a:rPr>
              <a:t>log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2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 = lg(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  <a:r>
              <a:rPr lang="en-US" smtClean="0">
                <a:latin typeface="Arial" charset="0"/>
                <a:cs typeface="Arial" charset="0"/>
              </a:rPr>
              <a:t>, </a:t>
            </a:r>
            <a:r>
              <a:rPr lang="en-US" smtClean="0">
                <a:latin typeface="Times New Roman" pitchFamily="18" charset="0"/>
                <a:cs typeface="Arial" charset="0"/>
              </a:rPr>
              <a:t>ln(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  <a:r>
              <a:rPr lang="en-US" smtClean="0">
                <a:latin typeface="Arial" charset="0"/>
                <a:cs typeface="Arial" charset="0"/>
              </a:rPr>
              <a:t>, and </a:t>
            </a:r>
            <a:r>
              <a:rPr lang="en-US" smtClean="0">
                <a:latin typeface="Times New Roman" pitchFamily="18" charset="0"/>
                <a:cs typeface="Arial" charset="0"/>
              </a:rPr>
              <a:t>log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10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</a:p>
        </p:txBody>
      </p:sp>
      <p:pic>
        <p:nvPicPr>
          <p:cNvPr id="41987" name="Picture 4" descr="z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430463"/>
            <a:ext cx="8712200" cy="424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5056188" y="2965450"/>
            <a:ext cx="8112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lg(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5272088" y="3541713"/>
            <a:ext cx="811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ln(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5435600" y="4262438"/>
            <a:ext cx="1155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4844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Logarithms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Note:  the base-2 logarithm 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log</a:t>
            </a:r>
            <a:r>
              <a:rPr lang="en-US" baseline="-25000" dirty="0" smtClean="0">
                <a:latin typeface="Times New Roman" pitchFamily="18" charset="0"/>
                <a:cs typeface="Arial" charset="0"/>
              </a:rPr>
              <a:t>2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)</a:t>
            </a:r>
            <a:r>
              <a:rPr lang="en-US" dirty="0" smtClean="0">
                <a:latin typeface="Arial" charset="0"/>
                <a:cs typeface="Arial" charset="0"/>
              </a:rPr>
              <a:t> is written as </a:t>
            </a:r>
            <a:r>
              <a:rPr lang="en-US" dirty="0" err="1" smtClean="0">
                <a:latin typeface="Times New Roman" pitchFamily="18" charset="0"/>
                <a:cs typeface="Arial" charset="0"/>
              </a:rPr>
              <a:t>lg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)</a:t>
            </a:r>
            <a:endParaRPr 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It is an industry standard to implement the natural logarithm 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ln(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)</a:t>
            </a:r>
            <a:r>
              <a:rPr lang="en-US" dirty="0" smtClean="0">
                <a:latin typeface="Arial" charset="0"/>
                <a:cs typeface="Arial" charset="0"/>
              </a:rPr>
              <a:t> as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double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log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 double );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Arial" charset="0"/>
                <a:cs typeface="Arial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Arial" charset="0"/>
                <a:cs typeface="Arial" charset="0"/>
              </a:rPr>
              <a:t>	The </a:t>
            </a:r>
            <a:r>
              <a:rPr lang="en-US" i="1" dirty="0" smtClean="0">
                <a:latin typeface="Arial" charset="0"/>
                <a:cs typeface="Arial" charset="0"/>
              </a:rPr>
              <a:t>common</a:t>
            </a:r>
            <a:r>
              <a:rPr lang="en-US" dirty="0" smtClean="0">
                <a:latin typeface="Arial" charset="0"/>
                <a:cs typeface="Arial" charset="0"/>
              </a:rPr>
              <a:t> logarithm 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log</a:t>
            </a:r>
            <a:r>
              <a:rPr lang="en-US" baseline="-25000" dirty="0" smtClean="0">
                <a:latin typeface="Times New Roman" pitchFamily="18" charset="0"/>
                <a:cs typeface="Arial" charset="0"/>
              </a:rPr>
              <a:t>10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)</a:t>
            </a:r>
            <a:r>
              <a:rPr lang="en-US" dirty="0" smtClean="0">
                <a:latin typeface="Arial" charset="0"/>
                <a:cs typeface="Arial" charset="0"/>
              </a:rPr>
              <a:t> is implemented as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double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log10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 double );</a:t>
            </a:r>
          </a:p>
        </p:txBody>
      </p:sp>
    </p:spTree>
    <p:extLst>
      <p:ext uri="{BB962C8B-B14F-4D97-AF65-F5344CB8AC3E}">
        <p14:creationId xmlns:p14="http://schemas.microsoft.com/office/powerpoint/2010/main" val="251985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Logarithms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A more interesting observation we will repeatedly use:</a:t>
            </a:r>
          </a:p>
          <a:p>
            <a:pPr algn="ctr" eaLnBrk="1" hangingPunct="1">
              <a:buFontTx/>
              <a:buNone/>
            </a:pPr>
            <a:r>
              <a:rPr lang="en-US" sz="2400" i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log</a:t>
            </a:r>
            <a:r>
              <a:rPr lang="en-US" sz="1600" i="1" baseline="30000" smtClean="0">
                <a:latin typeface="Times New Roman" pitchFamily="18" charset="0"/>
                <a:cs typeface="Arial" charset="0"/>
              </a:rPr>
              <a:t>b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 (</a:t>
            </a:r>
            <a:r>
              <a:rPr lang="en-US" sz="2400" i="1" baseline="3000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m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)</a:t>
            </a:r>
            <a:r>
              <a:rPr lang="en-US" sz="2400" smtClean="0">
                <a:latin typeface="Times New Roman" pitchFamily="18" charset="0"/>
                <a:cs typeface="Arial" charset="0"/>
              </a:rPr>
              <a:t> = </a:t>
            </a:r>
            <a:r>
              <a:rPr lang="en-US" sz="2400" i="1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m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log</a:t>
            </a:r>
            <a:r>
              <a:rPr lang="en-US" sz="1600" i="1" baseline="30000" smtClean="0">
                <a:latin typeface="Times New Roman" pitchFamily="18" charset="0"/>
                <a:cs typeface="Arial" charset="0"/>
              </a:rPr>
              <a:t>b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(</a:t>
            </a:r>
            <a:r>
              <a:rPr lang="en-US" sz="2400" i="1" baseline="3000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)</a:t>
            </a:r>
            <a:r>
              <a:rPr lang="en-US" sz="2400" smtClean="0">
                <a:latin typeface="Arial" charset="0"/>
                <a:cs typeface="Arial" charset="0"/>
              </a:rPr>
              <a:t>,</a:t>
            </a:r>
            <a:endParaRPr lang="en-US" sz="2400" baseline="30000" smtClean="0">
              <a:latin typeface="Times New Roman" pitchFamily="18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a consequence of                  :</a:t>
            </a:r>
            <a:endParaRPr lang="en-US" i="1" smtClean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  <a:p>
            <a:pPr algn="ctr" eaLnBrk="1" hangingPunct="1">
              <a:buFontTx/>
              <a:buNone/>
            </a:pPr>
            <a:r>
              <a:rPr lang="en-US" sz="2400" i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log</a:t>
            </a:r>
            <a:r>
              <a:rPr lang="en-US" sz="1600" i="1" baseline="30000" smtClean="0">
                <a:latin typeface="Times New Roman" pitchFamily="18" charset="0"/>
                <a:cs typeface="Arial" charset="0"/>
              </a:rPr>
              <a:t>b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 (</a:t>
            </a:r>
            <a:r>
              <a:rPr lang="en-US" sz="2400" i="1" baseline="3000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m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)</a:t>
            </a:r>
            <a:r>
              <a:rPr lang="en-US" sz="2400" smtClean="0">
                <a:latin typeface="Times New Roman" pitchFamily="18" charset="0"/>
                <a:cs typeface="Arial" charset="0"/>
              </a:rPr>
              <a:t> = (</a:t>
            </a:r>
            <a:r>
              <a:rPr lang="en-US" sz="2400" i="1" smtClean="0">
                <a:latin typeface="Times New Roman" pitchFamily="18" charset="0"/>
                <a:cs typeface="Arial" charset="0"/>
              </a:rPr>
              <a:t>b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log</a:t>
            </a:r>
            <a:r>
              <a:rPr lang="en-US" sz="1600" i="1" baseline="30000" smtClean="0">
                <a:latin typeface="Times New Roman" pitchFamily="18" charset="0"/>
                <a:cs typeface="Arial" charset="0"/>
              </a:rPr>
              <a:t>b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(</a:t>
            </a:r>
            <a:r>
              <a:rPr lang="en-US" sz="2400" i="1" baseline="3000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)</a:t>
            </a:r>
            <a:r>
              <a:rPr lang="en-US" sz="2400" smtClean="0">
                <a:latin typeface="Times New Roman" pitchFamily="18" charset="0"/>
                <a:cs typeface="Arial" charset="0"/>
              </a:rPr>
              <a:t>)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log</a:t>
            </a:r>
            <a:r>
              <a:rPr lang="en-US" sz="1600" i="1" baseline="30000" smtClean="0">
                <a:latin typeface="Times New Roman" pitchFamily="18" charset="0"/>
                <a:cs typeface="Arial" charset="0"/>
              </a:rPr>
              <a:t>b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(</a:t>
            </a:r>
            <a:r>
              <a:rPr lang="en-US" sz="2400" i="1" baseline="3000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m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)</a:t>
            </a:r>
            <a:r>
              <a:rPr lang="en-US" sz="2400" smtClean="0">
                <a:latin typeface="Times New Roman" pitchFamily="18" charset="0"/>
                <a:cs typeface="Arial" charset="0"/>
              </a:rPr>
              <a:t> </a:t>
            </a:r>
            <a:br>
              <a:rPr lang="en-US" sz="2400" smtClean="0">
                <a:latin typeface="Times New Roman" pitchFamily="18" charset="0"/>
                <a:cs typeface="Arial" charset="0"/>
              </a:rPr>
            </a:br>
            <a:r>
              <a:rPr lang="en-US" sz="2400" smtClean="0">
                <a:latin typeface="Times New Roman" pitchFamily="18" charset="0"/>
                <a:cs typeface="Arial" charset="0"/>
              </a:rPr>
              <a:t>       = </a:t>
            </a:r>
            <a:r>
              <a:rPr lang="en-US" sz="2400" i="1" smtClean="0">
                <a:latin typeface="Times New Roman" pitchFamily="18" charset="0"/>
                <a:cs typeface="Arial" charset="0"/>
              </a:rPr>
              <a:t>b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log</a:t>
            </a:r>
            <a:r>
              <a:rPr lang="en-US" sz="1600" i="1" baseline="30000" smtClean="0">
                <a:latin typeface="Times New Roman" pitchFamily="18" charset="0"/>
                <a:cs typeface="Arial" charset="0"/>
              </a:rPr>
              <a:t>b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(</a:t>
            </a:r>
            <a:r>
              <a:rPr lang="en-US" sz="2400" i="1" baseline="3000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) log</a:t>
            </a:r>
            <a:r>
              <a:rPr lang="en-US" sz="1600" i="1" baseline="30000" smtClean="0">
                <a:latin typeface="Times New Roman" pitchFamily="18" charset="0"/>
                <a:cs typeface="Arial" charset="0"/>
              </a:rPr>
              <a:t>b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(</a:t>
            </a:r>
            <a:r>
              <a:rPr lang="en-US" sz="2400" i="1" baseline="3000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m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)</a:t>
            </a:r>
            <a:br>
              <a:rPr lang="en-US" sz="2400" baseline="30000" smtClean="0">
                <a:latin typeface="Times New Roman" pitchFamily="18" charset="0"/>
                <a:cs typeface="Arial" charset="0"/>
              </a:rPr>
            </a:br>
            <a:r>
              <a:rPr lang="en-US" sz="2400" baseline="30000" smtClean="0">
                <a:latin typeface="Times New Roman" pitchFamily="18" charset="0"/>
                <a:cs typeface="Arial" charset="0"/>
              </a:rPr>
              <a:t>             </a:t>
            </a:r>
            <a:r>
              <a:rPr lang="en-US" sz="2400" smtClean="0">
                <a:latin typeface="Times New Roman" pitchFamily="18" charset="0"/>
                <a:cs typeface="Arial" charset="0"/>
              </a:rPr>
              <a:t>= (</a:t>
            </a:r>
            <a:r>
              <a:rPr lang="en-US" sz="2400" i="1" smtClean="0">
                <a:latin typeface="Times New Roman" pitchFamily="18" charset="0"/>
                <a:cs typeface="Arial" charset="0"/>
              </a:rPr>
              <a:t>b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log</a:t>
            </a:r>
            <a:r>
              <a:rPr lang="en-US" sz="1600" i="1" baseline="30000" smtClean="0">
                <a:latin typeface="Times New Roman" pitchFamily="18" charset="0"/>
                <a:cs typeface="Arial" charset="0"/>
              </a:rPr>
              <a:t>b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(</a:t>
            </a:r>
            <a:r>
              <a:rPr lang="en-US" sz="2400" i="1" baseline="3000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m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)</a:t>
            </a:r>
            <a:r>
              <a:rPr lang="en-US" sz="2400" smtClean="0">
                <a:latin typeface="Times New Roman" pitchFamily="18" charset="0"/>
                <a:cs typeface="Arial" charset="0"/>
              </a:rPr>
              <a:t>)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log</a:t>
            </a:r>
            <a:r>
              <a:rPr lang="en-US" sz="1600" i="1" baseline="30000" smtClean="0">
                <a:latin typeface="Times New Roman" pitchFamily="18" charset="0"/>
                <a:cs typeface="Arial" charset="0"/>
              </a:rPr>
              <a:t>b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(</a:t>
            </a:r>
            <a:r>
              <a:rPr lang="en-US" sz="2400" i="1" baseline="30000" smtClean="0">
                <a:latin typeface="Times New Roman" pitchFamily="18" charset="0"/>
                <a:cs typeface="Arial" charset="0"/>
              </a:rPr>
              <a:t>n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)</a:t>
            </a:r>
          </a:p>
          <a:p>
            <a:pPr algn="ctr" eaLnBrk="1" hangingPunct="1">
              <a:buFontTx/>
              <a:buNone/>
            </a:pPr>
            <a:r>
              <a:rPr lang="en-US" sz="2400" smtClean="0">
                <a:latin typeface="Times New Roman" pitchFamily="18" charset="0"/>
                <a:cs typeface="Arial" charset="0"/>
              </a:rPr>
              <a:t>  = </a:t>
            </a:r>
            <a:r>
              <a:rPr lang="en-US" sz="2400" i="1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m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log</a:t>
            </a:r>
            <a:r>
              <a:rPr lang="en-US" sz="1600" i="1" baseline="30000" smtClean="0">
                <a:latin typeface="Times New Roman" pitchFamily="18" charset="0"/>
                <a:cs typeface="Arial" charset="0"/>
              </a:rPr>
              <a:t>b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(</a:t>
            </a:r>
            <a:r>
              <a:rPr lang="en-US" sz="2400" i="1" baseline="3000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)</a:t>
            </a:r>
          </a:p>
          <a:p>
            <a:pPr algn="ctr" eaLnBrk="1" hangingPunct="1"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001963" y="2727325"/>
          <a:ext cx="115093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7" name="Equation" r:id="rId5" imgW="571320" imgH="203040" progId="Equation.DSMT4">
                  <p:embed/>
                </p:oleObj>
              </mc:Choice>
              <mc:Fallback>
                <p:oleObj name="Equation" r:id="rId5" imgW="571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1963" y="2727325"/>
                        <a:ext cx="1150937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814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Logarithms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You should also, as electrical or computer engineers be aware of the relationship: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		</a:t>
            </a:r>
            <a:r>
              <a:rPr lang="en-US" smtClean="0">
                <a:latin typeface="Times New Roman" pitchFamily="18" charset="0"/>
                <a:cs typeface="Arial" charset="0"/>
              </a:rPr>
              <a:t>lg(2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10</a:t>
            </a:r>
            <a:r>
              <a:rPr lang="en-US" smtClean="0">
                <a:latin typeface="Times New Roman" pitchFamily="18" charset="0"/>
                <a:cs typeface="Arial" charset="0"/>
              </a:rPr>
              <a:t>) = lg(1024)          = 10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			lg(2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20</a:t>
            </a:r>
            <a:r>
              <a:rPr lang="en-US" smtClean="0">
                <a:latin typeface="Times New Roman" pitchFamily="18" charset="0"/>
                <a:cs typeface="Arial" charset="0"/>
              </a:rPr>
              <a:t>) = lg(1</a:t>
            </a:r>
            <a:r>
              <a:rPr lang="en-US" sz="1100" smtClean="0">
                <a:latin typeface="Times New Roman" pitchFamily="18" charset="0"/>
                <a:cs typeface="Arial" charset="0"/>
              </a:rPr>
              <a:t> </a:t>
            </a:r>
            <a:r>
              <a:rPr lang="en-US" smtClean="0">
                <a:latin typeface="Times New Roman" pitchFamily="18" charset="0"/>
                <a:cs typeface="Arial" charset="0"/>
              </a:rPr>
              <a:t>048</a:t>
            </a:r>
            <a:r>
              <a:rPr lang="en-US" sz="1100" smtClean="0">
                <a:latin typeface="Times New Roman" pitchFamily="18" charset="0"/>
                <a:cs typeface="Arial" charset="0"/>
              </a:rPr>
              <a:t> </a:t>
            </a:r>
            <a:r>
              <a:rPr lang="en-US" smtClean="0">
                <a:latin typeface="Times New Roman" pitchFamily="18" charset="0"/>
                <a:cs typeface="Arial" charset="0"/>
              </a:rPr>
              <a:t>576)   = 20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	</a:t>
            </a:r>
            <a:r>
              <a:rPr lang="en-US" smtClean="0">
                <a:latin typeface="Arial" charset="0"/>
                <a:cs typeface="Arial" charset="0"/>
              </a:rPr>
              <a:t>and consequently: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		</a:t>
            </a:r>
            <a:r>
              <a:rPr lang="en-US" smtClean="0">
                <a:latin typeface="Times New Roman" pitchFamily="18" charset="0"/>
                <a:cs typeface="Arial" charset="0"/>
              </a:rPr>
              <a:t>lg(10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3</a:t>
            </a:r>
            <a:r>
              <a:rPr lang="en-US" smtClean="0">
                <a:latin typeface="Times New Roman" pitchFamily="18" charset="0"/>
                <a:cs typeface="Arial" charset="0"/>
              </a:rPr>
              <a:t>) = lg(1000)          ≈ 10	kilo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			lg(10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6</a:t>
            </a:r>
            <a:r>
              <a:rPr lang="en-US" smtClean="0">
                <a:latin typeface="Times New Roman" pitchFamily="18" charset="0"/>
                <a:cs typeface="Arial" charset="0"/>
              </a:rPr>
              <a:t>) = lg(1</a:t>
            </a:r>
            <a:r>
              <a:rPr lang="en-US" sz="1100" smtClean="0">
                <a:latin typeface="Times New Roman" pitchFamily="18" charset="0"/>
                <a:cs typeface="Arial" charset="0"/>
              </a:rPr>
              <a:t> </a:t>
            </a:r>
            <a:r>
              <a:rPr lang="en-US" smtClean="0">
                <a:latin typeface="Times New Roman" pitchFamily="18" charset="0"/>
                <a:cs typeface="Arial" charset="0"/>
              </a:rPr>
              <a:t>000</a:t>
            </a:r>
            <a:r>
              <a:rPr lang="en-US" sz="1100" smtClean="0">
                <a:latin typeface="Times New Roman" pitchFamily="18" charset="0"/>
                <a:cs typeface="Arial" charset="0"/>
              </a:rPr>
              <a:t> </a:t>
            </a:r>
            <a:r>
              <a:rPr lang="en-US" smtClean="0">
                <a:latin typeface="Times New Roman" pitchFamily="18" charset="0"/>
                <a:cs typeface="Arial" charset="0"/>
              </a:rPr>
              <a:t>000)   ≈ 20	mega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			lg(10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9</a:t>
            </a:r>
            <a:r>
              <a:rPr lang="en-US" smtClean="0">
                <a:latin typeface="Times New Roman" pitchFamily="18" charset="0"/>
                <a:cs typeface="Arial" charset="0"/>
              </a:rPr>
              <a:t>)                            ≈ 30	giga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			lg(10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12</a:t>
            </a:r>
            <a:r>
              <a:rPr lang="en-US" smtClean="0">
                <a:latin typeface="Times New Roman" pitchFamily="18" charset="0"/>
                <a:cs typeface="Arial" charset="0"/>
              </a:rPr>
              <a:t>)                           ≈ 40	tera</a:t>
            </a:r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20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Arithmetic series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Next we will look various series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Each term in an arithmetic series is increased by a constant value (usually 1) :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033588" y="3175000"/>
          <a:ext cx="479107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1" name="Equation" r:id="rId5" imgW="2260440" imgH="444240" progId="Equation.DSMT4">
                  <p:embed/>
                </p:oleObj>
              </mc:Choice>
              <mc:Fallback>
                <p:oleObj name="Equation" r:id="rId5" imgW="22604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588" y="3175000"/>
                        <a:ext cx="4791075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444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Arithmetic series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Proof 1:  write out the series twice and add each column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		     1    +      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smtClean="0">
                <a:latin typeface="Times New Roman" pitchFamily="18" charset="0"/>
                <a:cs typeface="Arial" charset="0"/>
              </a:rPr>
              <a:t>     +      3     + 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. . .</a:t>
            </a:r>
            <a:r>
              <a:rPr lang="en-US" smtClean="0">
                <a:latin typeface="Times New Roman" pitchFamily="18" charset="0"/>
                <a:cs typeface="Arial" charset="0"/>
              </a:rPr>
              <a:t> +  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– 2  +   </a:t>
            </a:r>
            <a:r>
              <a:rPr lang="en-US" i="1" smtClean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 – 1</a:t>
            </a:r>
            <a:r>
              <a:rPr lang="en-US" smtClean="0">
                <a:latin typeface="Times New Roman" pitchFamily="18" charset="0"/>
                <a:cs typeface="Arial" charset="0"/>
              </a:rPr>
              <a:t>  +    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		+   </a:t>
            </a:r>
            <a:r>
              <a:rPr lang="en-US" i="1" u="sng" smtClean="0">
                <a:latin typeface="Times New Roman" pitchFamily="18" charset="0"/>
                <a:cs typeface="Arial" charset="0"/>
              </a:rPr>
              <a:t>n</a:t>
            </a:r>
            <a:r>
              <a:rPr lang="en-US" u="sng" smtClean="0">
                <a:latin typeface="Times New Roman" pitchFamily="18" charset="0"/>
                <a:cs typeface="Arial" charset="0"/>
              </a:rPr>
              <a:t>    +    </a:t>
            </a:r>
            <a:r>
              <a:rPr lang="en-US" i="1" u="sng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u="sng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– 1</a:t>
            </a:r>
            <a:r>
              <a:rPr lang="en-US" u="sng" smtClean="0">
                <a:latin typeface="Times New Roman" pitchFamily="18" charset="0"/>
                <a:cs typeface="Arial" charset="0"/>
              </a:rPr>
              <a:t>  +   </a:t>
            </a:r>
            <a:r>
              <a:rPr lang="en-US" i="1" u="sng" smtClean="0">
                <a:latin typeface="Times New Roman" pitchFamily="18" charset="0"/>
                <a:cs typeface="Arial" charset="0"/>
              </a:rPr>
              <a:t>n</a:t>
            </a:r>
            <a:r>
              <a:rPr lang="en-US" u="sng" smtClean="0">
                <a:latin typeface="Times New Roman" pitchFamily="18" charset="0"/>
                <a:cs typeface="Arial" charset="0"/>
              </a:rPr>
              <a:t> – 2  + </a:t>
            </a:r>
            <a:r>
              <a:rPr lang="en-US" u="sng" baseline="30000" smtClean="0">
                <a:latin typeface="Times New Roman" pitchFamily="18" charset="0"/>
                <a:cs typeface="Arial" charset="0"/>
              </a:rPr>
              <a:t>. . .</a:t>
            </a:r>
            <a:r>
              <a:rPr lang="en-US" u="sng" smtClean="0">
                <a:latin typeface="Times New Roman" pitchFamily="18" charset="0"/>
                <a:cs typeface="Arial" charset="0"/>
              </a:rPr>
              <a:t> +      3     +     </a:t>
            </a:r>
            <a:r>
              <a:rPr lang="en-US" u="sng" smtClean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 2 </a:t>
            </a:r>
            <a:r>
              <a:rPr lang="en-US" u="sng" smtClean="0">
                <a:latin typeface="Times New Roman" pitchFamily="18" charset="0"/>
                <a:cs typeface="Arial" charset="0"/>
              </a:rPr>
              <a:t>    +     1 </a:t>
            </a:r>
            <a:endParaRPr lang="en-US" smtClean="0">
              <a:latin typeface="Times New Roman" pitchFamily="18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i="1" smtClean="0">
                <a:latin typeface="Times New Roman" pitchFamily="18" charset="0"/>
                <a:cs typeface="Arial" charset="0"/>
              </a:rPr>
              <a:t>		 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+ 1) + (</a:t>
            </a:r>
            <a:r>
              <a:rPr lang="en-US" i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+ 1</a:t>
            </a:r>
            <a:r>
              <a:rPr lang="en-US" smtClean="0">
                <a:latin typeface="Times New Roman" pitchFamily="18" charset="0"/>
                <a:cs typeface="Arial" charset="0"/>
              </a:rPr>
              <a:t>) + 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+ 1) + 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. . .</a:t>
            </a:r>
            <a:r>
              <a:rPr lang="en-US" smtClean="0">
                <a:latin typeface="Times New Roman" pitchFamily="18" charset="0"/>
                <a:cs typeface="Arial" charset="0"/>
              </a:rPr>
              <a:t> + 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+ 1) + (</a:t>
            </a:r>
            <a:r>
              <a:rPr lang="en-US" i="1" smtClean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 + 1</a:t>
            </a:r>
            <a:r>
              <a:rPr lang="en-US" smtClean="0">
                <a:latin typeface="Times New Roman" pitchFamily="18" charset="0"/>
                <a:cs typeface="Arial" charset="0"/>
              </a:rPr>
              <a:t>) + 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+ 1)</a:t>
            </a:r>
            <a:br>
              <a:rPr lang="en-US" smtClean="0">
                <a:latin typeface="Times New Roman" pitchFamily="18" charset="0"/>
                <a:cs typeface="Arial" charset="0"/>
              </a:rPr>
            </a:br>
            <a:endParaRPr lang="en-US" smtClean="0">
              <a:latin typeface="Times New Roman" pitchFamily="18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                                                                   = </a:t>
            </a:r>
            <a:r>
              <a:rPr lang="en-US" i="1" smtClean="0">
                <a:latin typeface="Times New Roman" pitchFamily="18" charset="0"/>
                <a:cs typeface="Arial" charset="0"/>
              </a:rPr>
              <a:t>n 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+ 1) 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Since we added the series twice, we must divide the result by </a:t>
            </a:r>
            <a:r>
              <a:rPr lang="en-US" smtClean="0">
                <a:latin typeface="Times New Roman" pitchFamily="18" charset="0"/>
                <a:cs typeface="Arial" charset="0"/>
              </a:rPr>
              <a:t>2</a:t>
            </a:r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81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00"/>
          </a:xfrm>
        </p:spPr>
        <p:txBody>
          <a:bodyPr/>
          <a:lstStyle/>
          <a:p>
            <a:pPr eaLnBrk="1" hangingPunct="1">
              <a:buFont typeface="Arial" charset="0"/>
              <a:buChar char="‫"/>
            </a:pPr>
            <a:r>
              <a:rPr lang="en-US" smtClean="0">
                <a:latin typeface="Arial" charset="0"/>
                <a:cs typeface="Arial" charset="0"/>
              </a:rPr>
              <a:t>However, consider inserting a new entry to the start of an array or a linked list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An array requires that you copy all the elements in the array over</a:t>
            </a:r>
          </a:p>
          <a:p>
            <a:pPr lvl="2" eaLnBrk="1" hangingPunct="1"/>
            <a:r>
              <a:rPr lang="en-US" smtClean="0">
                <a:latin typeface="Arial" charset="0"/>
                <a:cs typeface="Arial" charset="0"/>
              </a:rPr>
              <a:t>Slow for large arrays</a:t>
            </a:r>
          </a:p>
          <a:p>
            <a:pPr lvl="1" eaLnBrk="1" hangingPunct="1"/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A linked list allows you to make the insertion very quickly</a:t>
            </a:r>
          </a:p>
          <a:p>
            <a:pPr lvl="2" eaLnBrk="1" hangingPunct="1"/>
            <a:r>
              <a:rPr lang="en-US" smtClean="0">
                <a:latin typeface="Arial" charset="0"/>
                <a:cs typeface="Arial" charset="0"/>
              </a:rPr>
              <a:t>Very fast regardless of size</a:t>
            </a:r>
          </a:p>
          <a:p>
            <a:pPr eaLnBrk="1" hangingPunct="1">
              <a:buFont typeface="Arial" charset="0"/>
              <a:buChar char="‫"/>
            </a:pPr>
            <a:endParaRPr lang="en-CA" smtClean="0">
              <a:latin typeface="Arial" charset="0"/>
              <a:cs typeface="Arial" charset="0"/>
            </a:endParaRPr>
          </a:p>
        </p:txBody>
      </p:sp>
      <p:pic>
        <p:nvPicPr>
          <p:cNvPr id="5" name="Picture 5" descr="g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089275"/>
            <a:ext cx="609282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g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618038"/>
            <a:ext cx="60928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59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Arithmetic series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Proof 2 (by induction):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	The statement is true for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= 0</a:t>
            </a:r>
            <a:r>
              <a:rPr lang="en-US" smtClean="0">
                <a:latin typeface="Arial" charset="0"/>
                <a:cs typeface="Arial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  <a:p>
            <a:pPr eaLnBrk="1" hangingPunct="1"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	Assume that the statement is true for an arbitrary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:</a:t>
            </a:r>
            <a:endParaRPr lang="en-US" smtClean="0">
              <a:latin typeface="Times New Roman" pitchFamily="18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2725738" y="2316163"/>
          <a:ext cx="31877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0" name="Equation" r:id="rId5" imgW="1549080" imgH="444240" progId="Equation.DSMT4">
                  <p:embed/>
                </p:oleObj>
              </mc:Choice>
              <mc:Fallback>
                <p:oleObj name="Equation" r:id="rId5" imgW="15490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2316163"/>
                        <a:ext cx="31877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3321050" y="3757613"/>
          <a:ext cx="2144713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1" name="Equation" r:id="rId7" imgW="965160" imgH="444240" progId="Equation.DSMT4">
                  <p:embed/>
                </p:oleObj>
              </mc:Choice>
              <mc:Fallback>
                <p:oleObj name="Equation" r:id="rId7" imgW="9651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050" y="3757613"/>
                        <a:ext cx="2144713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35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Arithmetic series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Using the assumption that</a:t>
            </a:r>
          </a:p>
          <a:p>
            <a:pPr eaLnBrk="1" hangingPunct="1"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for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, we must show that	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3362325" y="2030413"/>
          <a:ext cx="2060575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4" name="Equation" r:id="rId5" imgW="927000" imgH="444240" progId="Equation.DSMT4">
                  <p:embed/>
                </p:oleObj>
              </mc:Choice>
              <mc:Fallback>
                <p:oleObj name="Equation" r:id="rId5" imgW="9270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325" y="2030413"/>
                        <a:ext cx="2060575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2952750" y="3470275"/>
          <a:ext cx="2879725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5" name="Equation" r:id="rId7" imgW="1295280" imgH="444240" progId="Equation.DSMT4">
                  <p:embed/>
                </p:oleObj>
              </mc:Choice>
              <mc:Fallback>
                <p:oleObj name="Equation" r:id="rId7" imgW="12952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3470275"/>
                        <a:ext cx="2879725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738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Arithmetic series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Then, for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+ 1</a:t>
            </a:r>
            <a:r>
              <a:rPr lang="en-US" smtClean="0">
                <a:latin typeface="Arial" charset="0"/>
                <a:cs typeface="Arial" charset="0"/>
              </a:rPr>
              <a:t>, we have:</a:t>
            </a: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By assumption, the second sum is known: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2952750" y="2043113"/>
          <a:ext cx="2632075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8" name="Equation" r:id="rId5" imgW="1244520" imgH="431640" progId="Equation.DSMT4">
                  <p:embed/>
                </p:oleObj>
              </mc:Choice>
              <mc:Fallback>
                <p:oleObj name="Equation" r:id="rId5" imgW="12445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2043113"/>
                        <a:ext cx="2632075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3721100" y="3419475"/>
          <a:ext cx="2632075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9" name="Equation" r:id="rId7" imgW="1244520" imgH="1282680" progId="Equation.DSMT4">
                  <p:embed/>
                </p:oleObj>
              </mc:Choice>
              <mc:Fallback>
                <p:oleObj name="Equation" r:id="rId7" imgW="1244520" imgH="1282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100" y="3419475"/>
                        <a:ext cx="2632075" cy="271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475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Arithmetic series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 statement is true for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= 0</a:t>
            </a:r>
            <a:r>
              <a:rPr lang="en-US" smtClean="0">
                <a:latin typeface="Arial" charset="0"/>
                <a:cs typeface="Arial" charset="0"/>
              </a:rPr>
              <a:t> and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the truth of the statement for </a:t>
            </a:r>
            <a:r>
              <a:rPr lang="en-US" i="1" smtClean="0">
                <a:latin typeface="Times New Roman" pitchFamily="18" charset="0"/>
                <a:cs typeface="Arial" charset="0"/>
              </a:rPr>
              <a:t>n </a:t>
            </a:r>
            <a:r>
              <a:rPr lang="en-US" smtClean="0">
                <a:latin typeface="Arial" charset="0"/>
                <a:cs typeface="Arial" charset="0"/>
              </a:rPr>
              <a:t>implies </a:t>
            </a:r>
            <a:endParaRPr lang="en-US" i="1" smtClean="0">
              <a:latin typeface="Times New Roman" pitchFamily="18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the truth of the statement for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+ 1</a:t>
            </a:r>
            <a:r>
              <a:rPr lang="en-US" smtClean="0">
                <a:latin typeface="Arial" charset="0"/>
                <a:cs typeface="Arial" charset="0"/>
              </a:rPr>
              <a:t>.</a:t>
            </a:r>
            <a:endParaRPr lang="en-US" smtClean="0">
              <a:latin typeface="Times New Roman" pitchFamily="18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Therefore, by the process of mathematical induction, the statement is true for all values of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≥ 0</a:t>
            </a:r>
            <a:r>
              <a:rPr lang="en-US" smtClean="0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						</a:t>
            </a:r>
            <a:r>
              <a:rPr lang="en-US" sz="1400" smtClean="0">
                <a:solidFill>
                  <a:schemeClr val="bg2"/>
                </a:solidFill>
                <a:latin typeface="Arial" charset="0"/>
                <a:cs typeface="Arial" charset="0"/>
              </a:rPr>
              <a:t>Reference:  Mr. Oprendick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6276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Other polynomial series</a:t>
            </a:r>
          </a:p>
        </p:txBody>
      </p:sp>
      <p:sp>
        <p:nvSpPr>
          <p:cNvPr id="133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We could repeat this process, after all:</a:t>
            </a: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Arial" charset="0"/>
                <a:cs typeface="Arial" charset="0"/>
              </a:rPr>
              <a:t>	however, it is easier to see the pattern:</a:t>
            </a: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4814888" y="1989138"/>
          <a:ext cx="1960562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7" name="Equation" r:id="rId5" imgW="1155600" imgH="482400" progId="Equation.DSMT4">
                  <p:embed/>
                </p:oleObj>
              </mc:Choice>
              <mc:Fallback>
                <p:oleObj name="Equation" r:id="rId5" imgW="11556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4888" y="1989138"/>
                        <a:ext cx="1960562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4660900" y="3532188"/>
          <a:ext cx="307975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8" name="Equation" r:id="rId7" imgW="1815840" imgH="444240" progId="Equation.DSMT4">
                  <p:embed/>
                </p:oleObj>
              </mc:Choice>
              <mc:Fallback>
                <p:oleObj name="Equation" r:id="rId7" imgW="18158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532188"/>
                        <a:ext cx="3079750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1409700" y="2020888"/>
          <a:ext cx="2541588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9" name="Equation" r:id="rId9" imgW="1498320" imgH="444240" progId="Equation.DSMT4">
                  <p:embed/>
                </p:oleObj>
              </mc:Choice>
              <mc:Fallback>
                <p:oleObj name="Equation" r:id="rId9" imgW="14983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2020888"/>
                        <a:ext cx="2541588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3443288" y="4572000"/>
          <a:ext cx="2497137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0" name="Equation" r:id="rId11" imgW="1473120" imgH="482400" progId="Equation.DSMT4">
                  <p:embed/>
                </p:oleObj>
              </mc:Choice>
              <mc:Fallback>
                <p:oleObj name="Equation" r:id="rId11" imgW="14731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288" y="4572000"/>
                        <a:ext cx="2497137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1766888" y="3552825"/>
          <a:ext cx="2173287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1" name="Equation" r:id="rId13" imgW="1282680" imgH="444240" progId="Equation.DSMT4">
                  <p:embed/>
                </p:oleObj>
              </mc:Choice>
              <mc:Fallback>
                <p:oleObj name="Equation" r:id="rId13" imgW="12826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6888" y="3552825"/>
                        <a:ext cx="2173287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290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7" descr="C:\Users\dwharder\Desktop\y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2962275"/>
            <a:ext cx="40767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8" descr="C:\Users\dwharder\Desktop\y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001963"/>
            <a:ext cx="38576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Other polynomial series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We can generalize this formula</a:t>
            </a: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Demonstrating with 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d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= 3</a:t>
            </a:r>
            <a:r>
              <a:rPr lang="en-US" dirty="0" smtClean="0">
                <a:latin typeface="Arial" charset="0"/>
                <a:cs typeface="Arial" charset="0"/>
              </a:rPr>
              <a:t> and 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d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= 4</a:t>
            </a:r>
            <a:r>
              <a:rPr lang="en-US" dirty="0" smtClean="0">
                <a:latin typeface="Arial" charset="0"/>
                <a:cs typeface="Arial" charset="0"/>
              </a:rPr>
              <a:t>:</a:t>
            </a: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3933825" y="1954213"/>
          <a:ext cx="1423988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1" name="Equation" r:id="rId7" imgW="838080" imgH="444240" progId="Equation.DSMT4">
                  <p:embed/>
                </p:oleObj>
              </mc:Choice>
              <mc:Fallback>
                <p:oleObj name="Equation" r:id="rId7" imgW="8380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3825" y="1954213"/>
                        <a:ext cx="1423988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835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9" descr="C:\Users\dwharder\Desktop\y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086100"/>
            <a:ext cx="370522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0" descr="C:\Users\dwharder\Desktop\y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076575"/>
            <a:ext cx="36576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Other polynomial series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 justification for the approximation is that we are approximating the sum with an integral: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However, there is an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>accumulating error:</a:t>
            </a: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2381250" y="2184400"/>
          <a:ext cx="3832225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5" name="Equation" r:id="rId7" imgW="2260440" imgH="507960" progId="Equation.DSMT4">
                  <p:embed/>
                </p:oleObj>
              </mc:Choice>
              <mc:Fallback>
                <p:oleObj name="Equation" r:id="rId7" imgW="22604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2184400"/>
                        <a:ext cx="3832225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02686" y="497498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85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10" descr="C:\Users\dwharder\Desktop\y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401" y="3076575"/>
            <a:ext cx="36576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Other polynomial series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How large is the error?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Assuming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&gt; 1</a:t>
            </a:r>
            <a:r>
              <a:rPr lang="en-US" smtClean="0">
                <a:latin typeface="Arial" charset="0"/>
                <a:cs typeface="Arial" charset="0"/>
              </a:rPr>
              <a:t>, shifting the errors, we see that they would be </a:t>
            </a:r>
          </a:p>
        </p:txBody>
      </p:sp>
      <p:pic>
        <p:nvPicPr>
          <p:cNvPr id="16390" name="Picture 3" descr="C:\Users\dwharder\Desktop\y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978" y="3074988"/>
            <a:ext cx="895350" cy="378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386" name="Object 2"/>
          <p:cNvGraphicFramePr>
            <a:graphicFrameLocks noChangeAspect="1"/>
          </p:cNvGraphicFramePr>
          <p:nvPr>
            <p:extLst/>
          </p:nvPr>
        </p:nvGraphicFramePr>
        <p:xfrm>
          <a:off x="2794000" y="2298700"/>
          <a:ext cx="316547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9" name="Equation" r:id="rId7" imgW="1866600" imgH="457200" progId="Equation.DSMT4">
                  <p:embed/>
                </p:oleObj>
              </mc:Choice>
              <mc:Fallback>
                <p:oleObj name="Equation" r:id="rId7" imgW="1866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2298700"/>
                        <a:ext cx="3165475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1560" y="2924944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100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5943237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34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Other polynomial series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 ratio between the error and the actual value goes to zero: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In the limit, as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→ ∞</a:t>
            </a:r>
            <a:r>
              <a:rPr lang="en-US" smtClean="0">
                <a:latin typeface="Arial" charset="0"/>
                <a:cs typeface="Arial" charset="0"/>
              </a:rPr>
              <a:t>, the ratio between the sum and the approximation goes to </a:t>
            </a:r>
            <a:r>
              <a:rPr lang="en-US" smtClean="0">
                <a:latin typeface="Times New Roman" pitchFamily="18" charset="0"/>
                <a:cs typeface="Arial" charset="0"/>
              </a:rPr>
              <a:t>1</a:t>
            </a:r>
          </a:p>
          <a:p>
            <a:pPr lvl="1" eaLnBrk="1" hangingPunct="1"/>
            <a:endParaRPr lang="en-US" i="1" smtClean="0">
              <a:latin typeface="Arial" charset="0"/>
              <a:cs typeface="Arial" charset="0"/>
            </a:endParaRPr>
          </a:p>
          <a:p>
            <a:pPr lvl="1" eaLnBrk="1" hangingPunct="1"/>
            <a:endParaRPr lang="en-US" i="1" smtClean="0">
              <a:latin typeface="Arial" charset="0"/>
              <a:cs typeface="Arial" charset="0"/>
            </a:endParaRPr>
          </a:p>
          <a:p>
            <a:pPr lvl="1" eaLnBrk="1" hangingPunct="1"/>
            <a:endParaRPr lang="en-US" i="1" smtClean="0">
              <a:latin typeface="Arial" charset="0"/>
              <a:cs typeface="Arial" charset="0"/>
            </a:endParaRPr>
          </a:p>
          <a:p>
            <a:pPr lvl="1" eaLnBrk="1" hangingPunct="1"/>
            <a:endParaRPr lang="en-US" i="1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i="1" smtClean="0">
                <a:latin typeface="Arial" charset="0"/>
                <a:cs typeface="Arial" charset="0"/>
              </a:rPr>
              <a:t>The relative error</a:t>
            </a:r>
            <a:r>
              <a:rPr lang="en-US" smtClean="0">
                <a:latin typeface="Arial" charset="0"/>
                <a:cs typeface="Arial" charset="0"/>
              </a:rPr>
              <a:t> of the approximation goes to </a:t>
            </a:r>
            <a:r>
              <a:rPr lang="en-US" smtClean="0">
                <a:latin typeface="Times New Roman" pitchFamily="18" charset="0"/>
                <a:cs typeface="Arial" charset="0"/>
              </a:rPr>
              <a:t>0</a:t>
            </a:r>
          </a:p>
        </p:txBody>
      </p:sp>
      <p:graphicFrame>
        <p:nvGraphicFramePr>
          <p:cNvPr id="17410" name="Object 3"/>
          <p:cNvGraphicFramePr>
            <a:graphicFrameLocks noChangeAspect="1"/>
          </p:cNvGraphicFramePr>
          <p:nvPr/>
        </p:nvGraphicFramePr>
        <p:xfrm>
          <a:off x="3694113" y="2420938"/>
          <a:ext cx="1508125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3" name="Equation" r:id="rId5" imgW="888840" imgH="812520" progId="Equation.DSMT4">
                  <p:embed/>
                </p:oleObj>
              </mc:Choice>
              <mc:Fallback>
                <p:oleObj name="Equation" r:id="rId5" imgW="88884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4113" y="2420938"/>
                        <a:ext cx="1508125" cy="137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257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Geometric series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 next series we will look at is the geometric series with common ratio </a:t>
            </a:r>
            <a:r>
              <a:rPr lang="en-US" i="1" smtClean="0">
                <a:latin typeface="Times New Roman" pitchFamily="18" charset="0"/>
                <a:cs typeface="Arial" charset="0"/>
              </a:rPr>
              <a:t>r</a:t>
            </a:r>
            <a:r>
              <a:rPr lang="en-US" smtClean="0">
                <a:latin typeface="Arial" charset="0"/>
                <a:cs typeface="Arial" charset="0"/>
              </a:rPr>
              <a:t>:</a:t>
            </a:r>
          </a:p>
          <a:p>
            <a:pPr eaLnBrk="1" hangingPunct="1"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and if </a:t>
            </a:r>
            <a:r>
              <a:rPr lang="en-US" smtClean="0">
                <a:latin typeface="Times New Roman" pitchFamily="18" charset="0"/>
                <a:cs typeface="Arial" charset="0"/>
              </a:rPr>
              <a:t>|</a:t>
            </a:r>
            <a:r>
              <a:rPr lang="en-US" i="1" smtClean="0">
                <a:latin typeface="Times New Roman" pitchFamily="18" charset="0"/>
                <a:cs typeface="Arial" charset="0"/>
              </a:rPr>
              <a:t>r</a:t>
            </a:r>
            <a:r>
              <a:rPr lang="en-US" smtClean="0">
                <a:latin typeface="Times New Roman" pitchFamily="18" charset="0"/>
                <a:cs typeface="Arial" charset="0"/>
              </a:rPr>
              <a:t>| &lt; 1</a:t>
            </a:r>
            <a:r>
              <a:rPr lang="en-US" smtClean="0">
                <a:latin typeface="Arial" charset="0"/>
                <a:cs typeface="Arial" charset="0"/>
              </a:rPr>
              <a:t> then it is also true that</a:t>
            </a:r>
          </a:p>
          <a:p>
            <a:pPr eaLnBrk="1" hangingPunct="1"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3567113" y="2000250"/>
          <a:ext cx="1943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2" name="Equation" r:id="rId5" imgW="876240" imgH="406080" progId="Equation.DSMT4">
                  <p:embed/>
                </p:oleObj>
              </mc:Choice>
              <mc:Fallback>
                <p:oleObj name="Equation" r:id="rId5" imgW="8762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113" y="2000250"/>
                        <a:ext cx="19431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3681413" y="3455988"/>
          <a:ext cx="1633537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3" name="Equation" r:id="rId7" imgW="736560" imgH="393480" progId="Equation.DSMT4">
                  <p:embed/>
                </p:oleObj>
              </mc:Choice>
              <mc:Fallback>
                <p:oleObj name="Equation" r:id="rId7" imgW="736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1413" y="3455988"/>
                        <a:ext cx="1633537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023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Syllabus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Course Web Page: http://web.ics.purdue.edu/~elgamala/ECE368/index.html</a:t>
            </a:r>
          </a:p>
          <a:p>
            <a:pPr marL="128016" lvl="1" indent="0" eaLnBrk="1" hangingPunct="1"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5 </a:t>
            </a:r>
            <a:r>
              <a:rPr lang="en-US" dirty="0" err="1" smtClean="0">
                <a:latin typeface="Arial" charset="0"/>
                <a:cs typeface="Arial" charset="0"/>
              </a:rPr>
              <a:t>Homeworks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15%, Project 15%, 8 Class Participation Sessions 15%</a:t>
            </a:r>
          </a:p>
          <a:p>
            <a:pPr lvl="1" eaLnBrk="1" hangingPunct="1"/>
            <a:endParaRPr lang="en-US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Midterm 1 20%, Midterm 2 10%, Final Exam 25%</a:t>
            </a:r>
          </a:p>
          <a:p>
            <a:pPr lvl="1" eaLnBrk="1" hangingPunct="1"/>
            <a:endParaRPr lang="en-US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Check posted syllabus for dates</a:t>
            </a:r>
          </a:p>
          <a:p>
            <a:pPr lvl="1" eaLnBrk="1" hangingPunct="1"/>
            <a:endParaRPr lang="en-US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Reading assignment before each class</a:t>
            </a:r>
          </a:p>
          <a:p>
            <a:pPr eaLnBrk="1" hangingPunct="1">
              <a:buFont typeface="Arial" charset="0"/>
              <a:buChar char="‫"/>
            </a:pPr>
            <a:endParaRPr 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96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Geometric series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43488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	Elegant proof:  multiply by</a:t>
            </a:r>
          </a:p>
          <a:p>
            <a:pPr eaLnBrk="1" hangingPunct="1"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  <a:defRPr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  <a:defRPr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  <a:defRPr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  <a:defRPr/>
            </a:pP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  <a:defRPr/>
            </a:pP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				Ref:  Bret D.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Whissel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A Derivation of Amortization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528763" y="2535238"/>
          <a:ext cx="5724525" cy="324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6" name="Equation" r:id="rId5" imgW="2971800" imgH="1688760" progId="Equation.DSMT4">
                  <p:embed/>
                </p:oleObj>
              </mc:Choice>
              <mc:Fallback>
                <p:oleObj name="Equation" r:id="rId5" imgW="2971800" imgH="1688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763" y="2535238"/>
                        <a:ext cx="5724525" cy="324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5"/>
          <p:cNvGraphicFramePr>
            <a:graphicFrameLocks noChangeAspect="1"/>
          </p:cNvGraphicFramePr>
          <p:nvPr/>
        </p:nvGraphicFramePr>
        <p:xfrm>
          <a:off x="3924300" y="1443038"/>
          <a:ext cx="10080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7" name="Equation" r:id="rId7" imgW="520560" imgH="393480" progId="Equation.DSMT4">
                  <p:embed/>
                </p:oleObj>
              </mc:Choice>
              <mc:Fallback>
                <p:oleObj name="Equation" r:id="rId7" imgW="520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1443038"/>
                        <a:ext cx="100806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5400000">
            <a:off x="5148263" y="3068638"/>
            <a:ext cx="1152525" cy="11525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5022850" y="2420938"/>
            <a:ext cx="4121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/>
              <a:t>Telescoping series:</a:t>
            </a:r>
          </a:p>
          <a:p>
            <a:pPr eaLnBrk="1" hangingPunct="1"/>
            <a:r>
              <a:rPr lang="en-CA"/>
              <a:t>    all but the first and last terms cancel</a:t>
            </a:r>
          </a:p>
        </p:txBody>
      </p:sp>
      <p:sp>
        <p:nvSpPr>
          <p:cNvPr id="10" name="Oval 9"/>
          <p:cNvSpPr/>
          <p:nvPr/>
        </p:nvSpPr>
        <p:spPr>
          <a:xfrm>
            <a:off x="2466975" y="4318000"/>
            <a:ext cx="215900" cy="360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6588125" y="4221163"/>
            <a:ext cx="560388" cy="50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975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Geometric series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Proof by induction: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  The formula is correct for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= 0</a:t>
            </a:r>
            <a:r>
              <a:rPr lang="en-US" smtClean="0">
                <a:latin typeface="Arial" charset="0"/>
                <a:cs typeface="Arial" charset="0"/>
              </a:rPr>
              <a:t>:</a:t>
            </a:r>
          </a:p>
          <a:p>
            <a:pPr eaLnBrk="1" hangingPunct="1">
              <a:buFontTx/>
              <a:buNone/>
            </a:pPr>
            <a:endParaRPr lang="en-US" sz="1600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   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Assume the formula                      is true for an arbitrary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; then</a:t>
            </a: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   </a:t>
            </a:r>
          </a:p>
          <a:p>
            <a:pPr eaLnBrk="1" hangingPunct="1"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   and therefore, by the process of mathematical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>   induction, the statement is true for all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≥ 0</a:t>
            </a:r>
            <a:r>
              <a:rPr lang="en-US" smtClean="0">
                <a:latin typeface="Arial" charset="0"/>
                <a:cs typeface="Arial" charset="0"/>
              </a:rPr>
              <a:t>.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4621213" y="1844675"/>
          <a:ext cx="203835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5" name="Equation" r:id="rId5" imgW="1320480" imgH="406080" progId="Equation.DSMT4">
                  <p:embed/>
                </p:oleObj>
              </mc:Choice>
              <mc:Fallback>
                <p:oleObj name="Equation" r:id="rId5" imgW="13204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3" y="1844675"/>
                        <a:ext cx="2038350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3276600" y="2911475"/>
          <a:ext cx="131445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6" name="Equation" r:id="rId7" imgW="850680" imgH="406080" progId="Equation.DSMT4">
                  <p:embed/>
                </p:oleObj>
              </mc:Choice>
              <mc:Fallback>
                <p:oleObj name="Equation" r:id="rId7" imgW="8506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911475"/>
                        <a:ext cx="1314450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2290763" y="3741738"/>
          <a:ext cx="4922837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7" name="Equation" r:id="rId9" imgW="3187440" imgH="799920" progId="Equation.DSMT4">
                  <p:embed/>
                </p:oleObj>
              </mc:Choice>
              <mc:Fallback>
                <p:oleObj name="Equation" r:id="rId9" imgW="318744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0763" y="3741738"/>
                        <a:ext cx="4922837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742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Geometric series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Note that we can use a change-of-index with summations like we do with integration:</a:t>
            </a: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Letting </a:t>
            </a:r>
            <a:r>
              <a:rPr lang="en-US" i="1" smtClean="0">
                <a:latin typeface="Times New Roman" pitchFamily="18" charset="0"/>
                <a:cs typeface="Arial" charset="0"/>
              </a:rPr>
              <a:t>j</a:t>
            </a:r>
            <a:r>
              <a:rPr lang="en-US" smtClean="0">
                <a:latin typeface="Times New Roman" pitchFamily="18" charset="0"/>
                <a:cs typeface="Arial" charset="0"/>
              </a:rPr>
              <a:t> = </a:t>
            </a:r>
            <a:r>
              <a:rPr lang="en-US" i="1" smtClean="0">
                <a:latin typeface="Times New Roman" pitchFamily="18" charset="0"/>
                <a:cs typeface="Arial" charset="0"/>
              </a:rPr>
              <a:t>i</a:t>
            </a:r>
            <a:r>
              <a:rPr lang="en-US" smtClean="0">
                <a:latin typeface="Times New Roman" pitchFamily="18" charset="0"/>
                <a:cs typeface="Arial" charset="0"/>
              </a:rPr>
              <a:t> – 1</a:t>
            </a:r>
            <a:r>
              <a:rPr lang="en-US" smtClean="0">
                <a:latin typeface="Arial" charset="0"/>
                <a:cs typeface="Arial" charset="0"/>
              </a:rPr>
              <a:t>:</a:t>
            </a: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2667000" y="2133600"/>
          <a:ext cx="327342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4" name="Equation" r:id="rId5" imgW="1688760" imgH="482400" progId="Equation.3">
                  <p:embed/>
                </p:oleObj>
              </mc:Choice>
              <mc:Fallback>
                <p:oleObj name="Equation" r:id="rId5" imgW="16887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133600"/>
                        <a:ext cx="3273425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2928938" y="3500438"/>
          <a:ext cx="2363787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5" name="Equation" r:id="rId7" imgW="1218960" imgH="507960" progId="Equation.3">
                  <p:embed/>
                </p:oleObj>
              </mc:Choice>
              <mc:Fallback>
                <p:oleObj name="Equation" r:id="rId7" imgW="12189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3500438"/>
                        <a:ext cx="2363787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101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Geometric series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A common geometric series will involve the ratios </a:t>
            </a:r>
            <a:r>
              <a:rPr lang="en-US" i="1" smtClean="0">
                <a:latin typeface="Times New Roman" pitchFamily="18" charset="0"/>
                <a:cs typeface="Arial" charset="0"/>
              </a:rPr>
              <a:t>r</a:t>
            </a:r>
            <a:r>
              <a:rPr lang="en-US" smtClean="0">
                <a:latin typeface="Times New Roman" pitchFamily="18" charset="0"/>
                <a:cs typeface="Arial" charset="0"/>
              </a:rPr>
              <a:t> = ½</a:t>
            </a:r>
            <a:r>
              <a:rPr lang="en-US" smtClean="0">
                <a:latin typeface="Arial" charset="0"/>
                <a:cs typeface="Arial" charset="0"/>
              </a:rPr>
              <a:t> and </a:t>
            </a:r>
            <a:r>
              <a:rPr lang="en-US" i="1" smtClean="0">
                <a:latin typeface="Times New Roman" pitchFamily="18" charset="0"/>
                <a:cs typeface="Arial" charset="0"/>
              </a:rPr>
              <a:t>r</a:t>
            </a:r>
            <a:r>
              <a:rPr lang="en-US" smtClean="0">
                <a:latin typeface="Times New Roman" pitchFamily="18" charset="0"/>
                <a:cs typeface="Arial" charset="0"/>
              </a:rPr>
              <a:t> = 2</a:t>
            </a:r>
            <a:r>
              <a:rPr lang="en-US" smtClean="0">
                <a:latin typeface="Arial" charset="0"/>
                <a:cs typeface="Arial" charset="0"/>
              </a:rPr>
              <a:t>:</a:t>
            </a:r>
          </a:p>
          <a:p>
            <a:pPr eaLnBrk="1" hangingPunct="1"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589088" y="2205038"/>
          <a:ext cx="3597275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3" name="Equation" r:id="rId5" imgW="1866600" imgH="507960" progId="Equation.3">
                  <p:embed/>
                </p:oleObj>
              </mc:Choice>
              <mc:Fallback>
                <p:oleObj name="Equation" r:id="rId5" imgW="18666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088" y="2205038"/>
                        <a:ext cx="3597275" cy="97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1571625" y="3673475"/>
          <a:ext cx="3405188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4" name="Equation" r:id="rId7" imgW="1409400" imgH="406080" progId="Equation.DSMT4">
                  <p:embed/>
                </p:oleObj>
              </mc:Choice>
              <mc:Fallback>
                <p:oleObj name="Equation" r:id="rId7" imgW="14094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3673475"/>
                        <a:ext cx="3405188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5940425" y="2273300"/>
          <a:ext cx="1541463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5" name="Equation" r:id="rId9" imgW="799920" imgH="495000" progId="Equation.3">
                  <p:embed/>
                </p:oleObj>
              </mc:Choice>
              <mc:Fallback>
                <p:oleObj name="Equation" r:id="rId9" imgW="79992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2273300"/>
                        <a:ext cx="1541463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544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Recurrence relations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Finally, we will review recurrence relations: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Sequences may be defined explicitly:  </a:t>
            </a:r>
            <a:r>
              <a:rPr 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= 1/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</a:p>
          <a:p>
            <a:pPr lvl="1" algn="ctr" eaLnBrk="1" hangingPunct="1">
              <a:buFont typeface="Arial" charset="0"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1, 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1</a:t>
            </a:r>
            <a:r>
              <a:rPr lang="en-US" smtClean="0">
                <a:latin typeface="Times New Roman" pitchFamily="18" charset="0"/>
                <a:cs typeface="Arial" charset="0"/>
              </a:rPr>
              <a:t>/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2</a:t>
            </a:r>
            <a:r>
              <a:rPr lang="en-US" smtClean="0">
                <a:latin typeface="Times New Roman" pitchFamily="18" charset="0"/>
                <a:cs typeface="Arial" charset="0"/>
              </a:rPr>
              <a:t>, 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1</a:t>
            </a:r>
            <a:r>
              <a:rPr lang="en-US" smtClean="0">
                <a:latin typeface="Times New Roman" pitchFamily="18" charset="0"/>
                <a:cs typeface="Arial" charset="0"/>
              </a:rPr>
              <a:t>/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3</a:t>
            </a:r>
            <a:r>
              <a:rPr lang="en-US" smtClean="0">
                <a:latin typeface="Times New Roman" pitchFamily="18" charset="0"/>
                <a:cs typeface="Arial" charset="0"/>
              </a:rPr>
              <a:t>, 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1</a:t>
            </a:r>
            <a:r>
              <a:rPr lang="en-US" smtClean="0">
                <a:latin typeface="Times New Roman" pitchFamily="18" charset="0"/>
                <a:cs typeface="Arial" charset="0"/>
              </a:rPr>
              <a:t>/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4</a:t>
            </a:r>
            <a:r>
              <a:rPr lang="en-US" smtClean="0">
                <a:latin typeface="Times New Roman" pitchFamily="18" charset="0"/>
                <a:cs typeface="Arial" charset="0"/>
              </a:rPr>
              <a:t>, ...</a:t>
            </a:r>
          </a:p>
          <a:p>
            <a:pPr lvl="1" eaLnBrk="1" hangingPunct="1"/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A recurrence relationship is a means of defining a sequence based on previous values in the sequence</a:t>
            </a:r>
          </a:p>
          <a:p>
            <a:pPr lvl="1" eaLnBrk="1" hangingPunct="1"/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Such definitions of sequences are said to be </a:t>
            </a:r>
            <a:r>
              <a:rPr lang="en-US" i="1" smtClean="0">
                <a:latin typeface="Arial" charset="0"/>
                <a:cs typeface="Arial" charset="0"/>
              </a:rPr>
              <a:t>recursive</a:t>
            </a:r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i="1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6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Recurrence relations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Define an initial value: </a:t>
            </a:r>
            <a:r>
              <a:rPr lang="en-US" i="1" smtClean="0">
                <a:latin typeface="Arial" charset="0"/>
                <a:cs typeface="Arial" charset="0"/>
              </a:rPr>
              <a:t>e</a:t>
            </a:r>
            <a:r>
              <a:rPr lang="en-US" smtClean="0">
                <a:latin typeface="Arial" charset="0"/>
                <a:cs typeface="Arial" charset="0"/>
              </a:rPr>
              <a:t>.</a:t>
            </a:r>
            <a:r>
              <a:rPr lang="en-US" i="1" smtClean="0">
                <a:latin typeface="Arial" charset="0"/>
                <a:cs typeface="Arial" charset="0"/>
              </a:rPr>
              <a:t>g</a:t>
            </a:r>
            <a:r>
              <a:rPr lang="en-US" smtClean="0">
                <a:latin typeface="Arial" charset="0"/>
                <a:cs typeface="Arial" charset="0"/>
              </a:rPr>
              <a:t>., </a:t>
            </a:r>
            <a:r>
              <a:rPr 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1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 </a:t>
            </a:r>
            <a:r>
              <a:rPr lang="en-US" smtClean="0">
                <a:latin typeface="Times New Roman" pitchFamily="18" charset="0"/>
                <a:cs typeface="Arial" charset="0"/>
              </a:rPr>
              <a:t>= 1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Defining </a:t>
            </a:r>
            <a:r>
              <a:rPr 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 in terms of previous values: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For example,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  		</a:t>
            </a:r>
            <a:r>
              <a:rPr 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i="1" smtClean="0">
                <a:latin typeface="Times New Roman" pitchFamily="18" charset="0"/>
                <a:cs typeface="Arial" charset="0"/>
              </a:rPr>
              <a:t> = 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 – 1</a:t>
            </a:r>
            <a:r>
              <a:rPr lang="en-US" smtClean="0">
                <a:latin typeface="Times New Roman" pitchFamily="18" charset="0"/>
                <a:cs typeface="Arial" charset="0"/>
              </a:rPr>
              <a:t> + 2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		</a:t>
            </a:r>
            <a:r>
              <a:rPr 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= 2</a:t>
            </a:r>
            <a:r>
              <a:rPr 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 – 1</a:t>
            </a:r>
            <a:r>
              <a:rPr lang="en-US" smtClean="0">
                <a:latin typeface="Times New Roman" pitchFamily="18" charset="0"/>
                <a:cs typeface="Arial" charset="0"/>
              </a:rPr>
              <a:t> +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</a:p>
          <a:p>
            <a:pPr eaLnBrk="1" hangingPunct="1">
              <a:buFont typeface="Arial" charset="0"/>
              <a:buNone/>
            </a:pPr>
            <a:r>
              <a:rPr lang="en-US" i="1" smtClean="0">
                <a:latin typeface="Times New Roman" pitchFamily="18" charset="0"/>
                <a:cs typeface="Arial" charset="0"/>
              </a:rPr>
              <a:t>			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= </a:t>
            </a:r>
            <a:r>
              <a:rPr 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 – 1</a:t>
            </a:r>
            <a:r>
              <a:rPr lang="en-US" smtClean="0">
                <a:latin typeface="Times New Roman" pitchFamily="18" charset="0"/>
                <a:cs typeface="Arial" charset="0"/>
              </a:rPr>
              <a:t> + </a:t>
            </a:r>
            <a:r>
              <a:rPr 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 – 2</a:t>
            </a: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30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Recurrence relations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Given the two recurrence relations</a:t>
            </a:r>
          </a:p>
          <a:p>
            <a:pPr algn="ctr" eaLnBrk="1" hangingPunct="1">
              <a:buFont typeface="Arial" charset="0"/>
              <a:buNone/>
            </a:pPr>
            <a:r>
              <a:rPr 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i="1" smtClean="0">
                <a:latin typeface="Times New Roman" pitchFamily="18" charset="0"/>
                <a:cs typeface="Arial" charset="0"/>
              </a:rPr>
              <a:t> = 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 – 1</a:t>
            </a:r>
            <a:r>
              <a:rPr lang="en-US" smtClean="0">
                <a:latin typeface="Times New Roman" pitchFamily="18" charset="0"/>
                <a:cs typeface="Arial" charset="0"/>
              </a:rPr>
              <a:t> + 2		</a:t>
            </a:r>
            <a:r>
              <a:rPr 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= 2</a:t>
            </a:r>
            <a:r>
              <a:rPr 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 – 1</a:t>
            </a:r>
            <a:r>
              <a:rPr lang="en-US" smtClean="0">
                <a:latin typeface="Times New Roman" pitchFamily="18" charset="0"/>
                <a:cs typeface="Arial" charset="0"/>
              </a:rPr>
              <a:t> +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and the initial condition </a:t>
            </a:r>
            <a:r>
              <a:rPr 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1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 </a:t>
            </a:r>
            <a:r>
              <a:rPr lang="en-US" smtClean="0">
                <a:latin typeface="Times New Roman" pitchFamily="18" charset="0"/>
                <a:cs typeface="Arial" charset="0"/>
              </a:rPr>
              <a:t>= 1</a:t>
            </a:r>
            <a:r>
              <a:rPr lang="en-US" smtClean="0">
                <a:latin typeface="Arial" charset="0"/>
                <a:cs typeface="Arial" charset="0"/>
              </a:rPr>
              <a:t> we would like to find explicit formulae for the sequences</a:t>
            </a: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In this case, we have</a:t>
            </a:r>
          </a:p>
          <a:p>
            <a:pPr algn="ctr" eaLnBrk="1" hangingPunct="1">
              <a:buFont typeface="Arial" charset="0"/>
              <a:buNone/>
            </a:pPr>
            <a:r>
              <a:rPr 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= 2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– 1                     </a:t>
            </a:r>
            <a:r>
              <a:rPr 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= 2</a:t>
            </a:r>
            <a:r>
              <a:rPr lang="en-US" i="1" baseline="30000" smtClean="0">
                <a:latin typeface="Times New Roman" pitchFamily="18" charset="0"/>
                <a:cs typeface="Arial" charset="0"/>
              </a:rPr>
              <a:t>n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 + 1</a:t>
            </a:r>
            <a:r>
              <a:rPr lang="en-US" smtClean="0">
                <a:latin typeface="Times New Roman" pitchFamily="18" charset="0"/>
                <a:cs typeface="Arial" charset="0"/>
              </a:rPr>
              <a:t> –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– 2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respectively</a:t>
            </a:r>
          </a:p>
        </p:txBody>
      </p:sp>
    </p:spTree>
    <p:extLst>
      <p:ext uri="{BB962C8B-B14F-4D97-AF65-F5344CB8AC3E}">
        <p14:creationId xmlns:p14="http://schemas.microsoft.com/office/powerpoint/2010/main" val="224988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Recurrence relations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We will use a functional form of recurrence relations:</a:t>
            </a:r>
          </a:p>
        </p:txBody>
      </p:sp>
      <p:graphicFrame>
        <p:nvGraphicFramePr>
          <p:cNvPr id="99352" name="Group 24"/>
          <p:cNvGraphicFramePr>
            <a:graphicFrameLocks noGrp="1"/>
          </p:cNvGraphicFramePr>
          <p:nvPr/>
        </p:nvGraphicFramePr>
        <p:xfrm>
          <a:off x="755650" y="2508250"/>
          <a:ext cx="7561263" cy="1584816"/>
        </p:xfrm>
        <a:graphic>
          <a:graphicData uri="http://schemas.openxmlformats.org/drawingml/2006/table">
            <a:tbl>
              <a:tblPr/>
              <a:tblGrid>
                <a:gridCol w="3781425"/>
                <a:gridCol w="3779838"/>
              </a:tblGrid>
              <a:tr h="396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Calculus</a:t>
                      </a:r>
                    </a:p>
                  </a:txBody>
                  <a:tcPr marT="45702" marB="45702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ECE 250</a:t>
                      </a:r>
                    </a:p>
                  </a:txBody>
                  <a:tcPr marT="45702" marB="4570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= 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.............</a:t>
                      </a:r>
                    </a:p>
                  </a:txBody>
                  <a:tcPr marT="45702" marB="45702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f(1) = 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...................</a:t>
                      </a:r>
                    </a:p>
                  </a:txBody>
                  <a:tcPr marT="45702" marB="4570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0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= 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0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+ 2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..</a:t>
                      </a:r>
                    </a:p>
                  </a:txBody>
                  <a:tcPr marT="45702" marB="45702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f(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 = f(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1) + 2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...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0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= 2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+ 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T="45702" marB="45702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f(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 = 2 f(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1) + 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T="45702" marB="4570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91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Recurrence relations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 previous examples using the functional notation are:</a:t>
            </a:r>
          </a:p>
          <a:p>
            <a:pPr lvl="1" eaLnBrk="1" hangingPunct="1">
              <a:buFontTx/>
              <a:buNone/>
            </a:pPr>
            <a:r>
              <a:rPr lang="en-US" sz="2400" smtClean="0">
                <a:latin typeface="Times New Roman" pitchFamily="18" charset="0"/>
                <a:cs typeface="Arial" charset="0"/>
              </a:rPr>
              <a:t>  		</a:t>
            </a:r>
            <a:r>
              <a:rPr lang="en-US" sz="2000" smtClean="0">
                <a:latin typeface="Times New Roman" pitchFamily="18" charset="0"/>
                <a:cs typeface="Arial" charset="0"/>
              </a:rPr>
              <a:t>f(</a:t>
            </a:r>
            <a:r>
              <a:rPr lang="en-US" sz="2000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z="2000" smtClean="0">
                <a:latin typeface="Times New Roman" pitchFamily="18" charset="0"/>
                <a:cs typeface="Arial" charset="0"/>
              </a:rPr>
              <a:t>)</a:t>
            </a:r>
            <a:r>
              <a:rPr lang="en-US" sz="2000" i="1" smtClean="0">
                <a:latin typeface="Times New Roman" pitchFamily="18" charset="0"/>
                <a:cs typeface="Arial" charset="0"/>
              </a:rPr>
              <a:t> = </a:t>
            </a:r>
            <a:r>
              <a:rPr lang="en-US" sz="2000" smtClean="0">
                <a:latin typeface="Times New Roman" pitchFamily="18" charset="0"/>
                <a:cs typeface="Arial" charset="0"/>
              </a:rPr>
              <a:t>f(</a:t>
            </a:r>
            <a:r>
              <a:rPr lang="en-US" sz="2000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z="2000" smtClean="0">
                <a:latin typeface="Times New Roman" pitchFamily="18" charset="0"/>
                <a:cs typeface="Arial" charset="0"/>
              </a:rPr>
              <a:t> – 1)</a:t>
            </a:r>
            <a:r>
              <a:rPr lang="en-US" sz="2000" i="1" smtClean="0">
                <a:latin typeface="Times New Roman" pitchFamily="18" charset="0"/>
                <a:cs typeface="Arial" charset="0"/>
              </a:rPr>
              <a:t> </a:t>
            </a:r>
            <a:r>
              <a:rPr lang="en-US" sz="2000" smtClean="0">
                <a:latin typeface="Times New Roman" pitchFamily="18" charset="0"/>
                <a:cs typeface="Arial" charset="0"/>
              </a:rPr>
              <a:t>+ 2		g(</a:t>
            </a:r>
            <a:r>
              <a:rPr lang="en-US" sz="2000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z="2000" smtClean="0">
                <a:latin typeface="Times New Roman" pitchFamily="18" charset="0"/>
                <a:cs typeface="Arial" charset="0"/>
              </a:rPr>
              <a:t>)</a:t>
            </a:r>
            <a:r>
              <a:rPr lang="en-US" sz="2000" i="1" smtClean="0">
                <a:latin typeface="Times New Roman" pitchFamily="18" charset="0"/>
                <a:cs typeface="Arial" charset="0"/>
              </a:rPr>
              <a:t> =</a:t>
            </a:r>
            <a:r>
              <a:rPr lang="en-US" sz="2000" smtClean="0">
                <a:latin typeface="Times New Roman" pitchFamily="18" charset="0"/>
                <a:cs typeface="Arial" charset="0"/>
              </a:rPr>
              <a:t> 2 g(</a:t>
            </a:r>
            <a:r>
              <a:rPr lang="en-US" sz="2000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z="2000" smtClean="0">
                <a:latin typeface="Times New Roman" pitchFamily="18" charset="0"/>
                <a:cs typeface="Arial" charset="0"/>
              </a:rPr>
              <a:t> – 1) + </a:t>
            </a:r>
            <a:r>
              <a:rPr lang="en-US" sz="2000" i="1" smtClean="0">
                <a:latin typeface="Times New Roman" pitchFamily="18" charset="0"/>
                <a:cs typeface="Arial" charset="0"/>
              </a:rPr>
              <a:t>n</a:t>
            </a:r>
            <a:endParaRPr lang="en-US" sz="2000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1800" smtClean="0">
                <a:latin typeface="Arial" charset="0"/>
                <a:cs typeface="Arial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With the initial conditions </a:t>
            </a:r>
            <a:r>
              <a:rPr lang="en-US" smtClean="0">
                <a:latin typeface="Times New Roman" pitchFamily="18" charset="0"/>
                <a:cs typeface="Arial" charset="0"/>
              </a:rPr>
              <a:t>f(1) = g(1)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 </a:t>
            </a:r>
            <a:r>
              <a:rPr lang="en-US" smtClean="0">
                <a:latin typeface="Times New Roman" pitchFamily="18" charset="0"/>
                <a:cs typeface="Arial" charset="0"/>
              </a:rPr>
              <a:t>= 1</a:t>
            </a:r>
            <a:r>
              <a:rPr lang="en-US" smtClean="0">
                <a:latin typeface="Arial" charset="0"/>
                <a:cs typeface="Arial" charset="0"/>
              </a:rPr>
              <a:t>, the solutions are: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		f(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 = 2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– 1			g(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 = 2</a:t>
            </a:r>
            <a:r>
              <a:rPr lang="en-US" i="1" baseline="30000" smtClean="0">
                <a:latin typeface="Times New Roman" pitchFamily="18" charset="0"/>
                <a:cs typeface="Arial" charset="0"/>
              </a:rPr>
              <a:t>n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 + 1</a:t>
            </a:r>
            <a:r>
              <a:rPr lang="en-US" smtClean="0">
                <a:latin typeface="Times New Roman" pitchFamily="18" charset="0"/>
                <a:cs typeface="Arial" charset="0"/>
              </a:rPr>
              <a:t> –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– 2</a:t>
            </a:r>
            <a:r>
              <a:rPr lang="en-US" smtClean="0"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461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Recurrence relations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In some cases,  given the recurrence relation, we can find the explicit formula: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Consider the Fibonacci sequence: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				f(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 = f(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– 1) + f(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– 2)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				f(0) = f(1) = 1</a:t>
            </a:r>
          </a:p>
          <a:p>
            <a:pPr lvl="1"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that has the solution</a:t>
            </a:r>
          </a:p>
          <a:p>
            <a:pPr eaLnBrk="1" hangingPunct="1"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      </a:t>
            </a:r>
            <a:r>
              <a:rPr lang="en-US" sz="1800" smtClean="0">
                <a:latin typeface="Arial" charset="0"/>
                <a:cs typeface="Arial" charset="0"/>
              </a:rPr>
              <a:t>where </a:t>
            </a:r>
            <a:r>
              <a:rPr lang="en-US" sz="1800" i="1" smtClean="0">
                <a:latin typeface="Symbol" pitchFamily="18" charset="2"/>
                <a:cs typeface="Arial" charset="0"/>
              </a:rPr>
              <a:t>f</a:t>
            </a:r>
            <a:r>
              <a:rPr lang="en-US" sz="1800" smtClean="0">
                <a:latin typeface="Arial" charset="0"/>
                <a:cs typeface="Arial" charset="0"/>
              </a:rPr>
              <a:t> is the golden ratio:</a:t>
            </a: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3209925" y="3706813"/>
          <a:ext cx="2570163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2" name="Equation" r:id="rId5" imgW="1447560" imgH="368280" progId="Equation.DSMT4">
                  <p:embed/>
                </p:oleObj>
              </mc:Choice>
              <mc:Fallback>
                <p:oleObj name="Equation" r:id="rId5" imgW="14475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925" y="3706813"/>
                        <a:ext cx="2570163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3232150" y="4833938"/>
          <a:ext cx="224790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3" name="Equation" r:id="rId7" imgW="1130040" imgH="393480" progId="Equation.DSMT4">
                  <p:embed/>
                </p:oleObj>
              </mc:Choice>
              <mc:Fallback>
                <p:oleObj name="Equation" r:id="rId7" imgW="1130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50" y="4833938"/>
                        <a:ext cx="224790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823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Class Participation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8 sessions, dates posted in Syllabus</a:t>
            </a:r>
          </a:p>
          <a:p>
            <a:pPr marL="128016" lvl="1" indent="0" eaLnBrk="1" hangingPunct="1"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Each group has 4-6 members</a:t>
            </a:r>
          </a:p>
          <a:p>
            <a:pPr lvl="1" eaLnBrk="1" hangingPunct="1"/>
            <a:endParaRPr lang="en-US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Agree on groups before session</a:t>
            </a:r>
          </a:p>
          <a:p>
            <a:pPr lvl="1" eaLnBrk="1" hangingPunct="1"/>
            <a:endParaRPr lang="en-US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Interactive learning</a:t>
            </a:r>
          </a:p>
          <a:p>
            <a:pPr lvl="1" eaLnBrk="1" hangingPunct="1"/>
            <a:endParaRPr lang="en-US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Reading assignment before session</a:t>
            </a:r>
          </a:p>
          <a:p>
            <a:pPr lvl="1" eaLnBrk="1" hangingPunct="1"/>
            <a:endParaRPr lang="en-US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Arrive 5 minutes early</a:t>
            </a:r>
          </a:p>
          <a:p>
            <a:pPr eaLnBrk="1" hangingPunct="1">
              <a:buFont typeface="Arial" charset="0"/>
              <a:buChar char="‫"/>
            </a:pPr>
            <a:endParaRPr 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21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ial" charset="0"/>
                <a:cs typeface="Arial" charset="0"/>
              </a:rPr>
              <a:t>Weighted averages</a:t>
            </a:r>
          </a:p>
        </p:txBody>
      </p:sp>
      <p:sp>
        <p:nvSpPr>
          <p:cNvPr id="245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Given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smtClean="0">
                <a:latin typeface="Arial" charset="0"/>
                <a:cs typeface="Arial" charset="0"/>
              </a:rPr>
              <a:t> objects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, ...,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smtClean="0">
                <a:latin typeface="Arial" charset="0"/>
                <a:cs typeface="Arial" charset="0"/>
              </a:rPr>
              <a:t>, the </a:t>
            </a:r>
            <a:r>
              <a:rPr lang="en-CA" i="1" smtClean="0">
                <a:latin typeface="Arial" charset="0"/>
                <a:cs typeface="Arial" charset="0"/>
              </a:rPr>
              <a:t>average</a:t>
            </a:r>
            <a:r>
              <a:rPr lang="en-CA" smtClean="0">
                <a:latin typeface="Arial" charset="0"/>
                <a:cs typeface="Arial" charset="0"/>
              </a:rPr>
              <a:t> is</a:t>
            </a: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Given a sequence of coefficients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CA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CA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CA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 , … ,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CA" i="1" baseline="-2500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smtClean="0">
                <a:latin typeface="Arial" charset="0"/>
                <a:cs typeface="Arial" charset="0"/>
              </a:rPr>
              <a:t> where</a:t>
            </a: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then we refer to </a:t>
            </a: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as a </a:t>
            </a:r>
            <a:r>
              <a:rPr lang="en-CA" i="1" smtClean="0">
                <a:latin typeface="Arial" charset="0"/>
                <a:cs typeface="Arial" charset="0"/>
              </a:rPr>
              <a:t>weighted</a:t>
            </a:r>
            <a:r>
              <a:rPr lang="en-CA" smtClean="0">
                <a:latin typeface="Arial" charset="0"/>
                <a:cs typeface="Arial" charset="0"/>
              </a:rPr>
              <a:t> average</a:t>
            </a: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For an average, </a:t>
            </a: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3348038" y="1916113"/>
          <a:ext cx="25050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6" name="Equation" r:id="rId4" imgW="1257120" imgH="393480" progId="Equation.DSMT4">
                  <p:embed/>
                </p:oleObj>
              </mc:Choice>
              <mc:Fallback>
                <p:oleObj name="Equation" r:id="rId4" imgW="1257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916113"/>
                        <a:ext cx="250507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4"/>
          <p:cNvGraphicFramePr>
            <a:graphicFrameLocks noChangeAspect="1"/>
          </p:cNvGraphicFramePr>
          <p:nvPr/>
        </p:nvGraphicFramePr>
        <p:xfrm>
          <a:off x="2700338" y="3117850"/>
          <a:ext cx="3224212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7" name="Equation" r:id="rId6" imgW="1396800" imgH="228600" progId="Equation.DSMT4">
                  <p:embed/>
                </p:oleObj>
              </mc:Choice>
              <mc:Fallback>
                <p:oleObj name="Equation" r:id="rId6" imgW="1396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3117850"/>
                        <a:ext cx="3224212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5"/>
          <p:cNvGraphicFramePr>
            <a:graphicFrameLocks noChangeAspect="1"/>
          </p:cNvGraphicFramePr>
          <p:nvPr/>
        </p:nvGraphicFramePr>
        <p:xfrm>
          <a:off x="2843213" y="4076700"/>
          <a:ext cx="38385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8" name="Equation" r:id="rId8" imgW="1663560" imgH="228600" progId="Equation.DSMT4">
                  <p:embed/>
                </p:oleObj>
              </mc:Choice>
              <mc:Fallback>
                <p:oleObj name="Equation" r:id="rId8" imgW="1663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076700"/>
                        <a:ext cx="38385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6"/>
          <p:cNvGraphicFramePr>
            <a:graphicFrameLocks noChangeAspect="1"/>
          </p:cNvGraphicFramePr>
          <p:nvPr/>
        </p:nvGraphicFramePr>
        <p:xfrm>
          <a:off x="2771775" y="5011738"/>
          <a:ext cx="32400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9" name="Equation" r:id="rId10" imgW="1523880" imgH="393480" progId="Equation.DSMT4">
                  <p:embed/>
                </p:oleObj>
              </mc:Choice>
              <mc:Fallback>
                <p:oleObj name="Equation" r:id="rId10" imgW="1523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011738"/>
                        <a:ext cx="324008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856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6" descr="C:\Users\dwharder\Desktop\integr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125538"/>
            <a:ext cx="1951037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ial" charset="0"/>
                <a:cs typeface="Arial" charset="0"/>
              </a:rPr>
              <a:t>Weighted averages</a:t>
            </a:r>
          </a:p>
        </p:txBody>
      </p:sp>
      <p:sp>
        <p:nvSpPr>
          <p:cNvPr id="256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Examples:</a:t>
            </a:r>
          </a:p>
          <a:p>
            <a:pPr lvl="1"/>
            <a:r>
              <a:rPr lang="en-CA" smtClean="0">
                <a:latin typeface="Arial" charset="0"/>
                <a:cs typeface="Arial" charset="0"/>
              </a:rPr>
              <a:t>Simpson’s method approximates an integral by sampling</a:t>
            </a:r>
            <a:br>
              <a:rPr lang="en-CA" smtClean="0">
                <a:latin typeface="Arial" charset="0"/>
                <a:cs typeface="Arial" charset="0"/>
              </a:rPr>
            </a:br>
            <a:r>
              <a:rPr lang="en-CA" smtClean="0">
                <a:latin typeface="Arial" charset="0"/>
                <a:cs typeface="Arial" charset="0"/>
              </a:rPr>
              <a:t>the function at three points: 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CA" smtClean="0">
                <a:latin typeface="Arial" charset="0"/>
                <a:cs typeface="Arial" charset="0"/>
              </a:rPr>
              <a:t>The average value of the function is approximated by</a:t>
            </a:r>
          </a:p>
          <a:p>
            <a:pPr lvl="1"/>
            <a:endParaRPr lang="en-CA" smtClean="0">
              <a:latin typeface="Arial" charset="0"/>
              <a:cs typeface="Arial" charset="0"/>
            </a:endParaRPr>
          </a:p>
          <a:p>
            <a:pPr lvl="1"/>
            <a:endParaRPr lang="en-CA" smtClean="0">
              <a:latin typeface="Arial" charset="0"/>
              <a:cs typeface="Arial" charset="0"/>
            </a:endParaRPr>
          </a:p>
          <a:p>
            <a:pPr lvl="1"/>
            <a:r>
              <a:rPr lang="en-CA" smtClean="0">
                <a:latin typeface="Arial" charset="0"/>
                <a:cs typeface="Arial" charset="0"/>
              </a:rPr>
              <a:t>It can be shown that that </a:t>
            </a:r>
          </a:p>
          <a:p>
            <a:pPr lvl="1"/>
            <a:endParaRPr lang="en-CA" smtClean="0">
              <a:latin typeface="Arial" charset="0"/>
              <a:cs typeface="Arial" charset="0"/>
            </a:endParaRPr>
          </a:p>
          <a:p>
            <a:pPr lvl="1"/>
            <a:endParaRPr lang="en-CA" smtClean="0">
              <a:latin typeface="Arial" charset="0"/>
              <a:cs typeface="Arial" charset="0"/>
            </a:endParaRPr>
          </a:p>
          <a:p>
            <a:pPr lvl="1"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is a significant better approximation than</a:t>
            </a: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3132138" y="2997200"/>
          <a:ext cx="30607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5" name="Equation" r:id="rId5" imgW="1536480" imgH="253800" progId="Equation.DSMT4">
                  <p:embed/>
                </p:oleObj>
              </mc:Choice>
              <mc:Fallback>
                <p:oleObj name="Equation" r:id="rId5" imgW="1536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997200"/>
                        <a:ext cx="30607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2528888" y="4005263"/>
          <a:ext cx="41481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6" name="Equation" r:id="rId7" imgW="2082600" imgH="253800" progId="Equation.DSMT4">
                  <p:embed/>
                </p:oleObj>
              </mc:Choice>
              <mc:Fallback>
                <p:oleObj name="Equation" r:id="rId7" imgW="2082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8888" y="4005263"/>
                        <a:ext cx="414813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3048000" y="4972050"/>
          <a:ext cx="3414713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7" name="Equation" r:id="rId9" imgW="1714320" imgH="419040" progId="Equation.DSMT4">
                  <p:embed/>
                </p:oleObj>
              </mc:Choice>
              <mc:Fallback>
                <p:oleObj name="Equation" r:id="rId9" imgW="17143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972050"/>
                        <a:ext cx="3414713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311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ial" charset="0"/>
                <a:cs typeface="Arial" charset="0"/>
              </a:rPr>
              <a:t>Weighted averages</a:t>
            </a:r>
          </a:p>
        </p:txBody>
      </p:sp>
      <p:sp>
        <p:nvSpPr>
          <p:cNvPr id="2663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Examples:</a:t>
            </a:r>
          </a:p>
          <a:p>
            <a:pPr lvl="1"/>
            <a:endParaRPr lang="en-CA" smtClean="0">
              <a:latin typeface="Arial" charset="0"/>
              <a:cs typeface="Arial" charset="0"/>
            </a:endParaRPr>
          </a:p>
          <a:p>
            <a:pPr lvl="1"/>
            <a:endParaRPr lang="en-CA" smtClean="0">
              <a:latin typeface="Arial" charset="0"/>
              <a:cs typeface="Arial" charset="0"/>
            </a:endParaRPr>
          </a:p>
          <a:p>
            <a:pPr lvl="1"/>
            <a:r>
              <a:rPr lang="en-CA" smtClean="0">
                <a:latin typeface="Arial" charset="0"/>
                <a:cs typeface="Arial" charset="0"/>
              </a:rPr>
              <a:t>Using the weighted average:</a:t>
            </a:r>
          </a:p>
          <a:p>
            <a:pPr lvl="1"/>
            <a:endParaRPr lang="en-CA" smtClean="0">
              <a:latin typeface="Arial" charset="0"/>
              <a:cs typeface="Arial" charset="0"/>
            </a:endParaRPr>
          </a:p>
          <a:p>
            <a:pPr lvl="1"/>
            <a:endParaRPr lang="en-CA" smtClean="0">
              <a:latin typeface="Arial" charset="0"/>
              <a:cs typeface="Arial" charset="0"/>
            </a:endParaRPr>
          </a:p>
          <a:p>
            <a:pPr lvl="1"/>
            <a:r>
              <a:rPr lang="en-CA" smtClean="0">
                <a:latin typeface="Arial" charset="0"/>
                <a:cs typeface="Arial" charset="0"/>
              </a:rPr>
              <a:t>Using a simple average: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>
            <p:extLst/>
          </p:nvPr>
        </p:nvGraphicFramePr>
        <p:xfrm>
          <a:off x="1995488" y="2924175"/>
          <a:ext cx="53371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9" name="Equation" r:id="rId4" imgW="2679480" imgH="253800" progId="Equation.DSMT4">
                  <p:embed/>
                </p:oleObj>
              </mc:Choice>
              <mc:Fallback>
                <p:oleObj name="Equation" r:id="rId4" imgW="2679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8" y="2924175"/>
                        <a:ext cx="533717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5"/>
          <p:cNvGraphicFramePr>
            <a:graphicFrameLocks noChangeAspect="1"/>
          </p:cNvGraphicFramePr>
          <p:nvPr/>
        </p:nvGraphicFramePr>
        <p:xfrm>
          <a:off x="2700338" y="1773238"/>
          <a:ext cx="3490912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0" name="Equation" r:id="rId6" imgW="1752480" imgH="469800" progId="Equation.DSMT4">
                  <p:embed/>
                </p:oleObj>
              </mc:Choice>
              <mc:Fallback>
                <p:oleObj name="Equation" r:id="rId6" imgW="17524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773238"/>
                        <a:ext cx="3490912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6"/>
          <p:cNvGraphicFramePr>
            <a:graphicFrameLocks noChangeAspect="1"/>
          </p:cNvGraphicFramePr>
          <p:nvPr>
            <p:extLst/>
          </p:nvPr>
        </p:nvGraphicFramePr>
        <p:xfrm>
          <a:off x="2371725" y="4037013"/>
          <a:ext cx="462915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1" name="Equation" r:id="rId8" imgW="2323800" imgH="419040" progId="Equation.DSMT4">
                  <p:embed/>
                </p:oleObj>
              </mc:Choice>
              <mc:Fallback>
                <p:oleObj name="Equation" r:id="rId8" imgW="23238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1725" y="4037013"/>
                        <a:ext cx="462915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7"/>
          <p:cNvGraphicFramePr>
            <a:graphicFrameLocks noChangeAspect="1"/>
          </p:cNvGraphicFramePr>
          <p:nvPr/>
        </p:nvGraphicFramePr>
        <p:xfrm>
          <a:off x="7283450" y="2565400"/>
          <a:ext cx="146526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2" name="Equation" r:id="rId10" imgW="736560" imgH="228600" progId="Equation.DSMT4">
                  <p:embed/>
                </p:oleObj>
              </mc:Choice>
              <mc:Fallback>
                <p:oleObj name="Equation" r:id="rId10" imgW="736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3450" y="2565400"/>
                        <a:ext cx="1465263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8"/>
          <p:cNvGraphicFramePr>
            <a:graphicFrameLocks noChangeAspect="1"/>
          </p:cNvGraphicFramePr>
          <p:nvPr/>
        </p:nvGraphicFramePr>
        <p:xfrm>
          <a:off x="7235825" y="4268788"/>
          <a:ext cx="1439863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3" name="Equation" r:id="rId12" imgW="723600" imgH="228600" progId="Equation.DSMT4">
                  <p:embed/>
                </p:oleObj>
              </mc:Choice>
              <mc:Fallback>
                <p:oleObj name="Equation" r:id="rId12" imgW="723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4268788"/>
                        <a:ext cx="1439863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806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Combinations</a:t>
            </a:r>
          </a:p>
        </p:txBody>
      </p:sp>
      <p:sp>
        <p:nvSpPr>
          <p:cNvPr id="2765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Given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dirty="0" smtClean="0">
                <a:latin typeface="Arial" charset="0"/>
                <a:cs typeface="Arial" charset="0"/>
              </a:rPr>
              <a:t> distinct items, in how many ways can you choose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dirty="0" smtClean="0">
                <a:latin typeface="Arial" charset="0"/>
                <a:cs typeface="Arial" charset="0"/>
              </a:rPr>
              <a:t> of these?</a:t>
            </a:r>
          </a:p>
          <a:p>
            <a:pPr lvl="1"/>
            <a:r>
              <a:rPr lang="en-CA" dirty="0" smtClean="0">
                <a:latin typeface="Arial" charset="0"/>
                <a:cs typeface="Arial" charset="0"/>
              </a:rPr>
              <a:t>I.e., “In how many ways can you combine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dirty="0" smtClean="0">
                <a:latin typeface="Arial" charset="0"/>
                <a:cs typeface="Arial" charset="0"/>
              </a:rPr>
              <a:t> items from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dirty="0" smtClean="0">
                <a:latin typeface="Arial" charset="0"/>
                <a:cs typeface="Arial" charset="0"/>
              </a:rPr>
              <a:t>?”</a:t>
            </a:r>
          </a:p>
          <a:p>
            <a:pPr lvl="1"/>
            <a:r>
              <a:rPr lang="en-CA" dirty="0" smtClean="0">
                <a:latin typeface="Arial" charset="0"/>
                <a:cs typeface="Arial" charset="0"/>
              </a:rPr>
              <a:t>For example, given the set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{1, 2, 3, 4, 5}</a:t>
            </a:r>
            <a:r>
              <a:rPr lang="en-CA" dirty="0" smtClean="0">
                <a:latin typeface="Arial" charset="0"/>
                <a:cs typeface="Arial" charset="0"/>
              </a:rPr>
              <a:t>, I can choose three of these</a:t>
            </a:r>
            <a:br>
              <a:rPr lang="en-CA" dirty="0" smtClean="0">
                <a:latin typeface="Arial" charset="0"/>
                <a:cs typeface="Arial" charset="0"/>
              </a:rPr>
            </a:br>
            <a:r>
              <a:rPr lang="en-CA" dirty="0" smtClean="0">
                <a:latin typeface="Arial" charset="0"/>
                <a:cs typeface="Arial" charset="0"/>
              </a:rPr>
              <a:t>in any of the following ways:</a:t>
            </a:r>
          </a:p>
          <a:p>
            <a:pPr lvl="1" algn="ctr">
              <a:buFont typeface="Arial" charset="0"/>
              <a:buNone/>
            </a:pP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{1, 2, 3}, {1, 2, 4}, {1, 2, 5}, {1, 3, 4}, {1, 3, 5},</a:t>
            </a:r>
          </a:p>
          <a:p>
            <a:pPr lvl="1" algn="ctr">
              <a:buFont typeface="Arial" charset="0"/>
              <a:buNone/>
            </a:pP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{1, 4, 5}, {2, 3, 4}, {2, 3, 5}, {2, 4, 5}, {3, 4, 5}</a:t>
            </a:r>
            <a:r>
              <a:rPr lang="en-C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1"/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The number of ways such items can be chosen is written</a:t>
            </a: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CA" dirty="0" smtClean="0">
                <a:latin typeface="Arial" charset="0"/>
                <a:cs typeface="Arial" charset="0"/>
              </a:rPr>
              <a:t>	where          is read  as “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dirty="0" smtClean="0">
                <a:latin typeface="Arial" charset="0"/>
                <a:cs typeface="Arial" charset="0"/>
              </a:rPr>
              <a:t> choose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dirty="0" err="1" smtClean="0">
                <a:latin typeface="Arial" charset="0"/>
                <a:cs typeface="Arial" charset="0"/>
              </a:rPr>
              <a:t>”s</a:t>
            </a:r>
            <a:endParaRPr lang="en-CA" dirty="0" smtClean="0">
              <a:latin typeface="Arial" charset="0"/>
              <a:cs typeface="Arial" charset="0"/>
            </a:endParaRPr>
          </a:p>
          <a:p>
            <a:pPr>
              <a:buNone/>
            </a:pPr>
            <a:endParaRPr lang="en-CA" dirty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CA" dirty="0" smtClean="0">
                <a:latin typeface="Arial" charset="0"/>
                <a:cs typeface="Arial" charset="0"/>
              </a:rPr>
              <a:t>			There is a recursive definition:</a:t>
            </a:r>
          </a:p>
        </p:txBody>
      </p:sp>
      <p:graphicFrame>
        <p:nvGraphicFramePr>
          <p:cNvPr id="27650" name="Object 6"/>
          <p:cNvGraphicFramePr>
            <a:graphicFrameLocks noChangeAspect="1"/>
          </p:cNvGraphicFramePr>
          <p:nvPr/>
        </p:nvGraphicFramePr>
        <p:xfrm>
          <a:off x="3851275" y="4221163"/>
          <a:ext cx="1816100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3" name="Equation" r:id="rId4" imgW="1041120" imgH="469800" progId="Equation.DSMT4">
                  <p:embed/>
                </p:oleObj>
              </mc:Choice>
              <mc:Fallback>
                <p:oleObj name="Equation" r:id="rId4" imgW="10411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4221163"/>
                        <a:ext cx="1816100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7"/>
          <p:cNvGraphicFramePr>
            <a:graphicFrameLocks noChangeAspect="1"/>
          </p:cNvGraphicFramePr>
          <p:nvPr/>
        </p:nvGraphicFramePr>
        <p:xfrm>
          <a:off x="1692275" y="4794250"/>
          <a:ext cx="487363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4" name="Equation" r:id="rId6" imgW="279360" imgH="457200" progId="Equation.DSMT4">
                  <p:embed/>
                </p:oleObj>
              </mc:Choice>
              <mc:Fallback>
                <p:oleObj name="Equation" r:id="rId6" imgW="2793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4794250"/>
                        <a:ext cx="487363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5940152" y="5589240"/>
          <a:ext cx="2055813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5" name="Equation" r:id="rId8" imgW="1384200" imgH="457200" progId="Equation.DSMT4">
                  <p:embed/>
                </p:oleObj>
              </mc:Choice>
              <mc:Fallback>
                <p:oleObj name="Equation" r:id="rId8" imgW="1384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5589240"/>
                        <a:ext cx="2055813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220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ial" charset="0"/>
                <a:cs typeface="Arial" charset="0"/>
              </a:rPr>
              <a:t>Combinations</a:t>
            </a:r>
          </a:p>
        </p:txBody>
      </p:sp>
      <p:sp>
        <p:nvSpPr>
          <p:cNvPr id="2867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The most common question we will ask in this vein:</a:t>
            </a:r>
          </a:p>
          <a:p>
            <a:pPr lvl="1"/>
            <a:r>
              <a:rPr lang="en-CA" smtClean="0">
                <a:latin typeface="Arial" charset="0"/>
                <a:cs typeface="Arial" charset="0"/>
              </a:rPr>
              <a:t>Given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smtClean="0">
                <a:latin typeface="Arial" charset="0"/>
                <a:cs typeface="Arial" charset="0"/>
              </a:rPr>
              <a:t> items, in how many ways can we choose two of them?</a:t>
            </a:r>
          </a:p>
          <a:p>
            <a:pPr lvl="1"/>
            <a:r>
              <a:rPr lang="en-CA" smtClean="0">
                <a:latin typeface="Arial" charset="0"/>
                <a:cs typeface="Arial" charset="0"/>
              </a:rPr>
              <a:t>In this case, the formula simplifies to:</a:t>
            </a:r>
          </a:p>
          <a:p>
            <a:pPr lvl="1"/>
            <a:endParaRPr lang="en-CA" smtClean="0">
              <a:latin typeface="Arial" charset="0"/>
              <a:cs typeface="Arial" charset="0"/>
            </a:endParaRPr>
          </a:p>
          <a:p>
            <a:pPr lvl="1"/>
            <a:endParaRPr lang="en-CA" smtClean="0">
              <a:latin typeface="Arial" charset="0"/>
              <a:cs typeface="Arial" charset="0"/>
            </a:endParaRPr>
          </a:p>
          <a:p>
            <a:pPr lvl="1"/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For example, given 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{0, 1, 2, 3, 4, 5, 6}</a:t>
            </a:r>
            <a:r>
              <a:rPr lang="en-CA" smtClean="0">
                <a:latin typeface="Arial" charset="0"/>
                <a:cs typeface="Arial" charset="0"/>
              </a:rPr>
              <a:t>, we have the following 21 pairs:</a:t>
            </a: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		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{0, 1}, {0, 2}, {0, 3}, {0, 4}, {0, 5}, {0, 6},</a:t>
            </a:r>
          </a:p>
          <a:p>
            <a:pPr>
              <a:buFont typeface="Arial" charset="0"/>
              <a:buNone/>
            </a:pPr>
            <a:r>
              <a:rPr lang="en-CA" smtClean="0">
                <a:latin typeface="Times New Roman" pitchFamily="18" charset="0"/>
                <a:cs typeface="Times New Roman" pitchFamily="18" charset="0"/>
              </a:rPr>
              <a:t>			            {1, 2}, {1, 3}, {1, 4}, {1, 5}, {1, 6},</a:t>
            </a:r>
          </a:p>
          <a:p>
            <a:pPr>
              <a:buFont typeface="Arial" charset="0"/>
              <a:buNone/>
            </a:pPr>
            <a:r>
              <a:rPr lang="en-CA" smtClean="0">
                <a:latin typeface="Times New Roman" pitchFamily="18" charset="0"/>
                <a:cs typeface="Times New Roman" pitchFamily="18" charset="0"/>
              </a:rPr>
              <a:t>			                        {2, 3}, {2, 4}, {2, 5}, {2, 6},</a:t>
            </a:r>
          </a:p>
          <a:p>
            <a:pPr>
              <a:buFont typeface="Arial" charset="0"/>
              <a:buNone/>
            </a:pPr>
            <a:r>
              <a:rPr lang="en-CA" smtClean="0">
                <a:latin typeface="Times New Roman" pitchFamily="18" charset="0"/>
                <a:cs typeface="Times New Roman" pitchFamily="18" charset="0"/>
              </a:rPr>
              <a:t>			                                    {3, 4}, {3, 5}, {3, 6},</a:t>
            </a:r>
          </a:p>
          <a:p>
            <a:pPr>
              <a:buFont typeface="Arial" charset="0"/>
              <a:buNone/>
            </a:pPr>
            <a:r>
              <a:rPr lang="en-CA" smtClean="0">
                <a:latin typeface="Times New Roman" pitchFamily="18" charset="0"/>
                <a:cs typeface="Times New Roman" pitchFamily="18" charset="0"/>
              </a:rPr>
              <a:t>			                                                {4, 5}, {4, 6},</a:t>
            </a:r>
          </a:p>
          <a:p>
            <a:pPr>
              <a:buFont typeface="Arial" charset="0"/>
              <a:buNone/>
            </a:pPr>
            <a:r>
              <a:rPr lang="en-CA" smtClean="0">
                <a:latin typeface="Times New Roman" pitchFamily="18" charset="0"/>
                <a:cs typeface="Times New Roman" pitchFamily="18" charset="0"/>
              </a:rPr>
              <a:t>			                                                            {5, 6}</a:t>
            </a:r>
          </a:p>
          <a:p>
            <a:pPr algn="ctr"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</a:t>
            </a:r>
          </a:p>
        </p:txBody>
      </p:sp>
      <p:graphicFrame>
        <p:nvGraphicFramePr>
          <p:cNvPr id="286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347307"/>
              </p:ext>
            </p:extLst>
          </p:nvPr>
        </p:nvGraphicFramePr>
        <p:xfrm>
          <a:off x="3213893" y="2420888"/>
          <a:ext cx="2922588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7" name="Equation" r:id="rId4" imgW="1676160" imgH="469800" progId="Equation.DSMT4">
                  <p:embed/>
                </p:oleObj>
              </mc:Choice>
              <mc:Fallback>
                <p:oleObj name="Equation" r:id="rId4" imgW="16761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893" y="2420888"/>
                        <a:ext cx="2922588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811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Combinations</a:t>
            </a:r>
          </a:p>
        </p:txBody>
      </p:sp>
      <p:sp>
        <p:nvSpPr>
          <p:cNvPr id="2970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You have also seen this in expanding polynomials:</a:t>
            </a: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For example,</a:t>
            </a:r>
          </a:p>
        </p:txBody>
      </p:sp>
      <p:graphicFrame>
        <p:nvGraphicFramePr>
          <p:cNvPr id="29698" name="Object 6"/>
          <p:cNvGraphicFramePr>
            <a:graphicFrameLocks noChangeAspect="1"/>
          </p:cNvGraphicFramePr>
          <p:nvPr/>
        </p:nvGraphicFramePr>
        <p:xfrm>
          <a:off x="3203575" y="1989138"/>
          <a:ext cx="263525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6" name="Equation" r:id="rId4" imgW="1511280" imgH="457200" progId="Equation.DSMT4">
                  <p:embed/>
                </p:oleObj>
              </mc:Choice>
              <mc:Fallback>
                <p:oleObj name="Equation" r:id="rId4" imgW="15112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1989138"/>
                        <a:ext cx="2635250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1476375" y="2924175"/>
          <a:ext cx="6022975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7" name="Equation" r:id="rId6" imgW="3454200" imgH="1193760" progId="Equation.DSMT4">
                  <p:embed/>
                </p:oleObj>
              </mc:Choice>
              <mc:Fallback>
                <p:oleObj name="Equation" r:id="rId6" imgW="3454200" imgH="1193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924175"/>
                        <a:ext cx="6022975" cy="207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531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Combinations</a:t>
            </a:r>
          </a:p>
        </p:txBody>
      </p:sp>
      <p:sp>
        <p:nvSpPr>
          <p:cNvPr id="3072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These are also the coefficients of Pascal’s triangle:</a:t>
            </a: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</a:t>
            </a:r>
          </a:p>
        </p:txBody>
      </p:sp>
      <p:graphicFrame>
        <p:nvGraphicFramePr>
          <p:cNvPr id="30722" name="Object 3"/>
          <p:cNvGraphicFramePr>
            <a:graphicFrameLocks noChangeAspect="1"/>
          </p:cNvGraphicFramePr>
          <p:nvPr>
            <p:extLst/>
          </p:nvPr>
        </p:nvGraphicFramePr>
        <p:xfrm>
          <a:off x="534988" y="2124075"/>
          <a:ext cx="4752975" cy="353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0" name="Equation" r:id="rId4" imgW="3200400" imgH="2387520" progId="Equation.DSMT4">
                  <p:embed/>
                </p:oleObj>
              </mc:Choice>
              <mc:Fallback>
                <p:oleObj name="Equation" r:id="rId4" imgW="3200400" imgH="2387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124075"/>
                        <a:ext cx="4752975" cy="353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>
            <p:extLst/>
          </p:nvPr>
        </p:nvGraphicFramePr>
        <p:xfrm>
          <a:off x="5889625" y="2997200"/>
          <a:ext cx="2714625" cy="165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1" name="Equation" r:id="rId6" imgW="1828800" imgH="1117440" progId="Equation.DSMT4">
                  <p:embed/>
                </p:oleObj>
              </mc:Choice>
              <mc:Fallback>
                <p:oleObj name="Equation" r:id="rId6" imgW="1828800" imgH="1117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25" y="2997200"/>
                        <a:ext cx="2714625" cy="165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001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Summary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In this topic, we have discussed: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A review of the necessity of quantitative analysis in engineering</a:t>
            </a:r>
          </a:p>
          <a:p>
            <a:pPr eaLnBrk="1" hangingPunct="1">
              <a:buFontTx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Arial" charset="0"/>
                <a:cs typeface="Arial" charset="0"/>
              </a:rPr>
              <a:t>	We reviewed the following mathematical concepts: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The floor and ceiling functions</a:t>
            </a:r>
          </a:p>
          <a:p>
            <a:pPr lvl="1" eaLnBrk="1" hangingPunct="1"/>
            <a:r>
              <a:rPr lang="en-US" dirty="0" err="1" smtClean="0">
                <a:latin typeface="Arial" charset="0"/>
                <a:cs typeface="Arial" charset="0"/>
              </a:rPr>
              <a:t>L’Hôpital’s</a:t>
            </a:r>
            <a:r>
              <a:rPr lang="en-US" dirty="0" smtClean="0">
                <a:latin typeface="Arial" charset="0"/>
                <a:cs typeface="Arial" charset="0"/>
              </a:rPr>
              <a:t> rule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Logarithms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Arithmetic and other polynomial series</a:t>
            </a:r>
          </a:p>
          <a:p>
            <a:pPr lvl="2" eaLnBrk="1" hangingPunct="1"/>
            <a:r>
              <a:rPr lang="en-US" dirty="0" smtClean="0">
                <a:latin typeface="Arial" charset="0"/>
                <a:cs typeface="Arial" charset="0"/>
              </a:rPr>
              <a:t>Mathematical induction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Geometric series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Recurrence relations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Weighted average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Combinations</a:t>
            </a:r>
          </a:p>
        </p:txBody>
      </p:sp>
    </p:spTree>
    <p:extLst>
      <p:ext uri="{BB962C8B-B14F-4D97-AF65-F5344CB8AC3E}">
        <p14:creationId xmlns:p14="http://schemas.microsoft.com/office/powerpoint/2010/main" val="8087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Reference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[1]	Cormen, Leiserson, and Rivest, </a:t>
            </a:r>
            <a:r>
              <a:rPr lang="en-US" i="1" smtClean="0">
                <a:latin typeface="Arial" charset="0"/>
                <a:cs typeface="Arial" charset="0"/>
              </a:rPr>
              <a:t>Introduction to Algorithms</a:t>
            </a:r>
            <a:r>
              <a:rPr lang="en-US" smtClean="0">
                <a:latin typeface="Arial" charset="0"/>
                <a:cs typeface="Arial" charset="0"/>
              </a:rPr>
              <a:t>, McGraw Hill, 1990, Chs 2-3, p.42-76.</a:t>
            </a:r>
          </a:p>
          <a:p>
            <a:pPr marL="533400" indent="-533400"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[2]	Weiss, Data Structures and Algorithm Analysis in C++, 3</a:t>
            </a:r>
            <a:r>
              <a:rPr lang="en-US" baseline="30000" smtClean="0">
                <a:latin typeface="Arial" charset="0"/>
                <a:cs typeface="Arial" charset="0"/>
              </a:rPr>
              <a:t>rd</a:t>
            </a:r>
            <a:r>
              <a:rPr lang="en-US" smtClean="0">
                <a:latin typeface="Arial" charset="0"/>
                <a:cs typeface="Arial" charset="0"/>
              </a:rPr>
              <a:t> Ed., Addison Wesley, §§ 1.2-3, p.2-11.</a:t>
            </a:r>
          </a:p>
        </p:txBody>
      </p:sp>
    </p:spTree>
    <p:extLst>
      <p:ext uri="{BB962C8B-B14F-4D97-AF65-F5344CB8AC3E}">
        <p14:creationId xmlns:p14="http://schemas.microsoft.com/office/powerpoint/2010/main" val="338109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B2B2B2"/>
                </a:solidFill>
                <a:latin typeface="Arial" charset="0"/>
                <a:cs typeface="Arial" charset="0"/>
              </a:rPr>
              <a:t>Usage Notes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These slides are made publicly available on the web for anyone to use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If you choose to use them, or a part thereof, for a course at another institution, I ask only three things: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inform me that you are using the slides,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acknowledge my work, and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alert me of any mistakes which I made or changes which you make, and allow me the option of incorporating such changes (with an acknowledgment) in my set of slides</a:t>
            </a:r>
          </a:p>
          <a:p>
            <a:pPr lvl="1" eaLnBrk="1" hangingPunct="1">
              <a:buFontTx/>
              <a:buNone/>
              <a:defRPr/>
            </a:pPr>
            <a:endParaRPr lang="en-US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dirty="0">
                <a:solidFill>
                  <a:srgbClr val="B2B2B2"/>
                </a:solidFill>
              </a:rPr>
              <a:t>					</a:t>
            </a:r>
            <a:r>
              <a:rPr lang="en-US" sz="1600" dirty="0">
                <a:solidFill>
                  <a:srgbClr val="B2B2B2"/>
                </a:solidFill>
              </a:rPr>
              <a:t>	Sincerely,</a:t>
            </a: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Douglas Wilhelm Harder, </a:t>
            </a:r>
            <a:r>
              <a:rPr lang="en-US" sz="1600" dirty="0" err="1">
                <a:solidFill>
                  <a:srgbClr val="B2B2B2"/>
                </a:solidFill>
              </a:rPr>
              <a:t>MMath</a:t>
            </a:r>
            <a:endParaRPr lang="en-US" sz="1600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</a:t>
            </a:r>
            <a:r>
              <a:rPr lang="en-US" sz="1600" b="1" dirty="0">
                <a:solidFill>
                  <a:srgbClr val="B2B2B2"/>
                </a:solidFill>
                <a:latin typeface="Courier New" pitchFamily="49" charset="0"/>
              </a:rPr>
              <a:t>dwharder@alumni.uwaterloo.ca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buFont typeface="Arial" charset="0"/>
              <a:buChar char="‫"/>
            </a:pPr>
            <a:r>
              <a:rPr lang="en-CA" dirty="0" smtClean="0">
                <a:latin typeface="Arial" charset="0"/>
                <a:cs typeface="Arial" charset="0"/>
              </a:rPr>
              <a:t>I am borrowing material from the following course at Waterloo</a:t>
            </a:r>
          </a:p>
          <a:p>
            <a:pPr algn="ctr" eaLnBrk="1" hangingPunct="1"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  <a:hlinkClick r:id="rId4"/>
              </a:rPr>
              <a:t>http://ece.uwaterloo.ca/~dwharder/aads/</a:t>
            </a:r>
            <a:endParaRPr lang="en-CA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‫"/>
            </a:pPr>
            <a:endParaRPr lang="en-CA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‫"/>
            </a:pPr>
            <a:r>
              <a:rPr lang="en-CA" dirty="0" smtClean="0">
                <a:latin typeface="Arial" charset="0"/>
                <a:cs typeface="Arial" charset="0"/>
              </a:rPr>
              <a:t>This includes:</a:t>
            </a:r>
          </a:p>
          <a:p>
            <a:pPr lvl="1" eaLnBrk="1" hangingPunct="1"/>
            <a:r>
              <a:rPr lang="en-CA" dirty="0" smtClean="0">
                <a:latin typeface="Arial" charset="0"/>
                <a:cs typeface="Arial" charset="0"/>
              </a:rPr>
              <a:t>The Course Outline</a:t>
            </a:r>
          </a:p>
          <a:p>
            <a:pPr lvl="1" eaLnBrk="1" hangingPunct="1"/>
            <a:r>
              <a:rPr lang="en-CA" dirty="0" smtClean="0">
                <a:latin typeface="Arial" charset="0"/>
                <a:cs typeface="Arial" charset="0"/>
              </a:rPr>
              <a:t>Various tutorials</a:t>
            </a:r>
          </a:p>
          <a:p>
            <a:pPr lvl="1" eaLnBrk="1" hangingPunct="1"/>
            <a:r>
              <a:rPr lang="en-CA" dirty="0" smtClean="0">
                <a:latin typeface="Arial" charset="0"/>
                <a:cs typeface="Arial" charset="0"/>
              </a:rPr>
              <a:t>Lecture Material</a:t>
            </a:r>
          </a:p>
          <a:p>
            <a:pPr lvl="1" eaLnBrk="1" hangingPunct="1"/>
            <a:r>
              <a:rPr lang="en-CA" dirty="0" smtClean="0">
                <a:latin typeface="Arial" charset="0"/>
                <a:cs typeface="Arial" charset="0"/>
              </a:rPr>
              <a:t>Lecture Topics</a:t>
            </a:r>
          </a:p>
          <a:p>
            <a:pPr lvl="1" eaLnBrk="1" hangingPunct="1"/>
            <a:r>
              <a:rPr lang="en-CA" dirty="0" smtClean="0">
                <a:latin typeface="Arial" charset="0"/>
                <a:cs typeface="Arial" charset="0"/>
              </a:rPr>
              <a:t>Projects</a:t>
            </a:r>
          </a:p>
          <a:p>
            <a:pPr lvl="1" eaLnBrk="1" hangingPunct="1"/>
            <a:r>
              <a:rPr lang="en-CA" dirty="0" smtClean="0">
                <a:latin typeface="Arial" charset="0"/>
                <a:cs typeface="Arial" charset="0"/>
              </a:rPr>
              <a:t>Homework</a:t>
            </a:r>
          </a:p>
          <a:p>
            <a:pPr lvl="1" eaLnBrk="1" hangingPunct="1"/>
            <a:r>
              <a:rPr lang="en-CA" dirty="0" smtClean="0">
                <a:latin typeface="Arial" charset="0"/>
                <a:cs typeface="Arial" charset="0"/>
              </a:rPr>
              <a:t>Tutorial summaries</a:t>
            </a:r>
          </a:p>
          <a:p>
            <a:pPr lvl="1" eaLnBrk="1" hangingPunct="1"/>
            <a:r>
              <a:rPr lang="en-CA" dirty="0" smtClean="0">
                <a:latin typeface="Arial" charset="0"/>
                <a:cs typeface="Arial" charset="0"/>
              </a:rPr>
              <a:t>Examination Details</a:t>
            </a: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‫"/>
            </a:pPr>
            <a:endParaRPr lang="en-CA" dirty="0" smtClean="0">
              <a:latin typeface="Arial" charset="0"/>
              <a:cs typeface="Arial" charset="0"/>
            </a:endParaRPr>
          </a:p>
        </p:txBody>
      </p:sp>
      <p:pic>
        <p:nvPicPr>
          <p:cNvPr id="12292" name="Picture 2" descr="C:\Users\dwharder\Desktop\we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0" y="2565400"/>
            <a:ext cx="4233863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4156075" y="3279775"/>
            <a:ext cx="1143000" cy="1714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955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C++</a:t>
            </a:r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‫"/>
            </a:pPr>
            <a:r>
              <a:rPr lang="en-US" smtClean="0">
                <a:latin typeface="Arial" charset="0"/>
                <a:cs typeface="Arial" charset="0"/>
              </a:rPr>
              <a:t>You will be using the C++ programming language in this course</a:t>
            </a:r>
          </a:p>
          <a:p>
            <a:pPr eaLnBrk="1" hangingPunct="1">
              <a:buFont typeface="Arial" charset="0"/>
              <a:buChar char="‫"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‫"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‫"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‫"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‫"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sz="1400" baseline="300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‫"/>
            </a:pPr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3362325" y="5078413"/>
            <a:ext cx="478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Calibri" pitchFamily="34" charset="0"/>
              </a:rPr>
              <a:t>Modified for C++ from http://www.foxtrot.com/</a:t>
            </a:r>
          </a:p>
        </p:txBody>
      </p:sp>
      <p:pic>
        <p:nvPicPr>
          <p:cNvPr id="14341" name="Picture 6" descr="x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08275"/>
            <a:ext cx="6985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28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C++</a:t>
            </a:r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‫"/>
            </a:pPr>
            <a:r>
              <a:rPr lang="en-US" dirty="0" smtClean="0">
                <a:latin typeface="Arial" charset="0"/>
                <a:cs typeface="Arial" charset="0"/>
              </a:rPr>
              <a:t>This course does not teach C++ programming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You will use C++ to demonstrate your knowledge in this course</a:t>
            </a:r>
          </a:p>
          <a:p>
            <a:pPr eaLnBrk="1" hangingPunct="1">
              <a:buFont typeface="Arial" charset="0"/>
              <a:buChar char="‫"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‫"/>
            </a:pPr>
            <a:r>
              <a:rPr lang="en-US" dirty="0" smtClean="0">
                <a:latin typeface="Arial" charset="0"/>
                <a:cs typeface="Arial" charset="0"/>
              </a:rPr>
              <a:t>One lecture covers: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Features of C</a:t>
            </a:r>
            <a:r>
              <a:rPr lang="en-US" dirty="0" smtClean="0">
                <a:latin typeface="Arial" charset="0"/>
                <a:cs typeface="Arial" charset="0"/>
              </a:rPr>
              <a:t>++</a:t>
            </a: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‫"/>
            </a:pPr>
            <a:endParaRPr lang="en-CA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60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latin typeface="Aerial"/>
                <a:cs typeface="Arial" charset="0"/>
              </a:rPr>
              <a:t>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‫"/>
            </a:pPr>
            <a:r>
              <a:rPr lang="en-US" dirty="0" smtClean="0">
                <a:latin typeface="Arial" charset="0"/>
                <a:cs typeface="Arial" charset="0"/>
              </a:rPr>
              <a:t>Other sources of help in C++ are: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The T.A.s,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The instructor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Other online tutorials:   </a:t>
            </a:r>
            <a:r>
              <a:rPr lang="en-US" b="1" dirty="0" smtClean="0">
                <a:latin typeface="Consolas" pitchFamily="49" charset="0"/>
                <a:cs typeface="Arial" charset="0"/>
              </a:rPr>
              <a:t>http://www.cplusplus.com/</a:t>
            </a:r>
            <a:r>
              <a:rPr lang="en-US" dirty="0" smtClean="0">
                <a:latin typeface="Consolas" pitchFamily="49" charset="0"/>
                <a:cs typeface="Arial" charset="0"/>
              </a:rPr>
              <a:t>  </a:t>
            </a:r>
          </a:p>
          <a:p>
            <a:pPr eaLnBrk="1" hangingPunct="1">
              <a:buFont typeface="Arial" charset="0"/>
              <a:buChar char="‫"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‫"/>
            </a:pPr>
            <a:endParaRPr lang="en-CA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21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8163</TotalTime>
  <Words>814</Words>
  <Application>Microsoft Office PowerPoint</Application>
  <PresentationFormat>On-screen Show (4:3)</PresentationFormat>
  <Paragraphs>523</Paragraphs>
  <Slides>59</Slides>
  <Notes>51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9" baseType="lpstr">
      <vt:lpstr>Aerial</vt:lpstr>
      <vt:lpstr>Arial</vt:lpstr>
      <vt:lpstr>Calibri</vt:lpstr>
      <vt:lpstr>Consolas</vt:lpstr>
      <vt:lpstr>Courier New</vt:lpstr>
      <vt:lpstr>ＭＳ Ｐゴシック</vt:lpstr>
      <vt:lpstr>Symbol</vt:lpstr>
      <vt:lpstr>Times New Roman</vt:lpstr>
      <vt:lpstr>Custom Design</vt:lpstr>
      <vt:lpstr>Equation</vt:lpstr>
      <vt:lpstr>PowerPoint Presentation</vt:lpstr>
      <vt:lpstr>PowerPoint Presentation</vt:lpstr>
      <vt:lpstr>PowerPoint Presentation</vt:lpstr>
      <vt:lpstr>Syllabus</vt:lpstr>
      <vt:lpstr>Class Participation</vt:lpstr>
      <vt:lpstr>PowerPoint Presentation</vt:lpstr>
      <vt:lpstr>C++</vt:lpstr>
      <vt:lpstr>C++</vt:lpstr>
      <vt:lpstr>C++</vt:lpstr>
      <vt:lpstr>Project</vt:lpstr>
      <vt:lpstr>Your tasks for now</vt:lpstr>
      <vt:lpstr>Distribution of Information</vt:lpstr>
      <vt:lpstr>Mathematical background</vt:lpstr>
      <vt:lpstr>Justification</vt:lpstr>
      <vt:lpstr>Justification</vt:lpstr>
      <vt:lpstr>Floor and ceiling functions</vt:lpstr>
      <vt:lpstr>L’Hôpital’s rule</vt:lpstr>
      <vt:lpstr>Logarithms</vt:lpstr>
      <vt:lpstr>Logarithms</vt:lpstr>
      <vt:lpstr>Logarithms</vt:lpstr>
      <vt:lpstr>Logarithms</vt:lpstr>
      <vt:lpstr>Logarithms</vt:lpstr>
      <vt:lpstr>Logarithms</vt:lpstr>
      <vt:lpstr>Logarithms</vt:lpstr>
      <vt:lpstr>Logarithms</vt:lpstr>
      <vt:lpstr>Logarithms</vt:lpstr>
      <vt:lpstr>Logarithms</vt:lpstr>
      <vt:lpstr>Arithmetic series</vt:lpstr>
      <vt:lpstr>Arithmetic series</vt:lpstr>
      <vt:lpstr>Arithmetic series</vt:lpstr>
      <vt:lpstr>Arithmetic series</vt:lpstr>
      <vt:lpstr>Arithmetic series</vt:lpstr>
      <vt:lpstr>Arithmetic series</vt:lpstr>
      <vt:lpstr>Other polynomial series</vt:lpstr>
      <vt:lpstr>Other polynomial series</vt:lpstr>
      <vt:lpstr>Other polynomial series</vt:lpstr>
      <vt:lpstr>Other polynomial series</vt:lpstr>
      <vt:lpstr>Other polynomial series</vt:lpstr>
      <vt:lpstr>Geometric series</vt:lpstr>
      <vt:lpstr>Geometric series</vt:lpstr>
      <vt:lpstr>Geometric series</vt:lpstr>
      <vt:lpstr>Geometric series</vt:lpstr>
      <vt:lpstr>Geometric series</vt:lpstr>
      <vt:lpstr>Recurrence relations</vt:lpstr>
      <vt:lpstr>Recurrence relations</vt:lpstr>
      <vt:lpstr>Recurrence relations</vt:lpstr>
      <vt:lpstr>Recurrence relations</vt:lpstr>
      <vt:lpstr>Recurrence relations</vt:lpstr>
      <vt:lpstr>Recurrence relations</vt:lpstr>
      <vt:lpstr>Weighted averages</vt:lpstr>
      <vt:lpstr>Weighted averages</vt:lpstr>
      <vt:lpstr>Weighted averages</vt:lpstr>
      <vt:lpstr>Combinations</vt:lpstr>
      <vt:lpstr>Combinations</vt:lpstr>
      <vt:lpstr>Combinations</vt:lpstr>
      <vt:lpstr>Combinations</vt:lpstr>
      <vt:lpstr>Summary</vt:lpstr>
      <vt:lpstr>Reference</vt:lpstr>
      <vt:lpstr>Usage Notes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ECE 250 Algorithms and Data Structures</dc:title>
  <dc:creator>dwharder</dc:creator>
  <cp:lastModifiedBy>Ali elgamal</cp:lastModifiedBy>
  <cp:revision>430</cp:revision>
  <dcterms:created xsi:type="dcterms:W3CDTF">2009-09-11T23:00:44Z</dcterms:created>
  <dcterms:modified xsi:type="dcterms:W3CDTF">2016-01-10T18:12:49Z</dcterms:modified>
</cp:coreProperties>
</file>