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3"/>
  </p:notesMasterIdLst>
  <p:sldIdLst>
    <p:sldId id="494" r:id="rId2"/>
    <p:sldId id="495" r:id="rId3"/>
    <p:sldId id="496" r:id="rId4"/>
    <p:sldId id="497" r:id="rId5"/>
    <p:sldId id="498" r:id="rId6"/>
    <p:sldId id="499" r:id="rId7"/>
    <p:sldId id="500" r:id="rId8"/>
    <p:sldId id="501" r:id="rId9"/>
    <p:sldId id="502" r:id="rId10"/>
    <p:sldId id="503" r:id="rId11"/>
    <p:sldId id="504" r:id="rId12"/>
    <p:sldId id="505" r:id="rId13"/>
    <p:sldId id="506" r:id="rId14"/>
    <p:sldId id="507" r:id="rId15"/>
    <p:sldId id="508" r:id="rId16"/>
    <p:sldId id="509" r:id="rId17"/>
    <p:sldId id="510" r:id="rId18"/>
    <p:sldId id="511" r:id="rId19"/>
    <p:sldId id="512" r:id="rId20"/>
    <p:sldId id="513" r:id="rId21"/>
    <p:sldId id="514" r:id="rId22"/>
    <p:sldId id="515" r:id="rId23"/>
    <p:sldId id="516" r:id="rId24"/>
    <p:sldId id="660" r:id="rId25"/>
    <p:sldId id="517" r:id="rId26"/>
    <p:sldId id="518" r:id="rId27"/>
    <p:sldId id="519" r:id="rId28"/>
    <p:sldId id="520" r:id="rId29"/>
    <p:sldId id="521" r:id="rId30"/>
    <p:sldId id="522" r:id="rId31"/>
    <p:sldId id="523" r:id="rId32"/>
    <p:sldId id="524" r:id="rId33"/>
    <p:sldId id="525" r:id="rId34"/>
    <p:sldId id="526" r:id="rId35"/>
    <p:sldId id="527" r:id="rId36"/>
    <p:sldId id="528" r:id="rId37"/>
    <p:sldId id="529" r:id="rId38"/>
    <p:sldId id="530" r:id="rId39"/>
    <p:sldId id="659" r:id="rId40"/>
    <p:sldId id="531" r:id="rId41"/>
    <p:sldId id="532" r:id="rId42"/>
    <p:sldId id="533" r:id="rId43"/>
    <p:sldId id="534" r:id="rId44"/>
    <p:sldId id="535" r:id="rId45"/>
    <p:sldId id="536" r:id="rId46"/>
    <p:sldId id="537" r:id="rId47"/>
    <p:sldId id="538" r:id="rId48"/>
    <p:sldId id="539" r:id="rId49"/>
    <p:sldId id="540" r:id="rId50"/>
    <p:sldId id="541" r:id="rId51"/>
    <p:sldId id="542" r:id="rId52"/>
    <p:sldId id="543" r:id="rId53"/>
    <p:sldId id="544" r:id="rId54"/>
    <p:sldId id="545" r:id="rId55"/>
    <p:sldId id="546" r:id="rId56"/>
    <p:sldId id="547" r:id="rId57"/>
    <p:sldId id="548" r:id="rId58"/>
    <p:sldId id="549" r:id="rId59"/>
    <p:sldId id="550" r:id="rId60"/>
    <p:sldId id="551" r:id="rId61"/>
    <p:sldId id="552" r:id="rId62"/>
    <p:sldId id="553" r:id="rId63"/>
    <p:sldId id="554" r:id="rId64"/>
    <p:sldId id="555" r:id="rId65"/>
    <p:sldId id="638" r:id="rId66"/>
    <p:sldId id="639" r:id="rId67"/>
    <p:sldId id="556" r:id="rId68"/>
    <p:sldId id="641" r:id="rId69"/>
    <p:sldId id="640" r:id="rId70"/>
    <p:sldId id="557" r:id="rId71"/>
    <p:sldId id="558" r:id="rId72"/>
    <p:sldId id="559" r:id="rId73"/>
    <p:sldId id="560" r:id="rId74"/>
    <p:sldId id="561" r:id="rId75"/>
    <p:sldId id="562" r:id="rId76"/>
    <p:sldId id="598" r:id="rId77"/>
    <p:sldId id="599" r:id="rId78"/>
    <p:sldId id="600" r:id="rId79"/>
    <p:sldId id="601" r:id="rId80"/>
    <p:sldId id="602" r:id="rId81"/>
    <p:sldId id="603" r:id="rId82"/>
    <p:sldId id="606" r:id="rId83"/>
    <p:sldId id="607" r:id="rId84"/>
    <p:sldId id="610" r:id="rId85"/>
    <p:sldId id="609" r:id="rId86"/>
    <p:sldId id="608" r:id="rId87"/>
    <p:sldId id="611" r:id="rId88"/>
    <p:sldId id="612" r:id="rId89"/>
    <p:sldId id="613" r:id="rId90"/>
    <p:sldId id="614" r:id="rId91"/>
    <p:sldId id="604" r:id="rId92"/>
    <p:sldId id="616" r:id="rId93"/>
    <p:sldId id="618" r:id="rId94"/>
    <p:sldId id="615" r:id="rId95"/>
    <p:sldId id="617" r:id="rId96"/>
    <p:sldId id="622" r:id="rId97"/>
    <p:sldId id="620" r:id="rId98"/>
    <p:sldId id="619" r:id="rId99"/>
    <p:sldId id="621" r:id="rId100"/>
    <p:sldId id="623" r:id="rId101"/>
    <p:sldId id="373" r:id="rId10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D"/>
    <a:srgbClr val="FF3399"/>
    <a:srgbClr val="0000FF"/>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3170" autoAdjust="0"/>
  </p:normalViewPr>
  <p:slideViewPr>
    <p:cSldViewPr>
      <p:cViewPr varScale="1">
        <p:scale>
          <a:sx n="105" d="100"/>
          <a:sy n="105" d="100"/>
        </p:scale>
        <p:origin x="544" y="60"/>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2440"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2/9/2016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675828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18</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82</a:t>
            </a:fld>
            <a:endParaRPr lang="en-CA"/>
          </a:p>
        </p:txBody>
      </p:sp>
    </p:spTree>
    <p:extLst>
      <p:ext uri="{BB962C8B-B14F-4D97-AF65-F5344CB8AC3E}">
        <p14:creationId xmlns:p14="http://schemas.microsoft.com/office/powerpoint/2010/main" val="39361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101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Linked Lists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In this topic, we will look at linked lists</a:t>
            </a:r>
          </a:p>
          <a:p>
            <a:pPr lvl="1" eaLnBrk="1" hangingPunct="1"/>
            <a:r>
              <a:rPr lang="en-US" dirty="0" smtClean="0">
                <a:latin typeface="Arial" charset="0"/>
                <a:cs typeface="Arial" charset="0"/>
              </a:rPr>
              <a:t>The </a:t>
            </a:r>
            <a:r>
              <a:rPr lang="en-US" dirty="0" smtClean="0">
                <a:latin typeface="Consolas" pitchFamily="49" charset="0"/>
                <a:cs typeface="Consolas" pitchFamily="49" charset="0"/>
              </a:rPr>
              <a:t>Node</a:t>
            </a:r>
            <a:r>
              <a:rPr lang="en-US" dirty="0" smtClean="0">
                <a:latin typeface="Arial" charset="0"/>
                <a:cs typeface="Arial" charset="0"/>
              </a:rPr>
              <a:t> and </a:t>
            </a:r>
            <a:r>
              <a:rPr lang="en-US" dirty="0" smtClean="0">
                <a:latin typeface="Consolas" pitchFamily="49" charset="0"/>
                <a:cs typeface="Consolas" pitchFamily="49" charset="0"/>
              </a:rPr>
              <a:t>List</a:t>
            </a:r>
            <a:r>
              <a:rPr lang="en-US" dirty="0" smtClean="0">
                <a:latin typeface="Arial" charset="0"/>
                <a:cs typeface="Arial" charset="0"/>
              </a:rPr>
              <a:t> classes</a:t>
            </a:r>
          </a:p>
          <a:p>
            <a:pPr lvl="1" eaLnBrk="1" hangingPunct="1"/>
            <a:r>
              <a:rPr lang="en-US" dirty="0" err="1" smtClean="0">
                <a:latin typeface="Arial" charset="0"/>
                <a:cs typeface="Arial" charset="0"/>
              </a:rPr>
              <a:t>Accessors</a:t>
            </a:r>
            <a:r>
              <a:rPr lang="en-US" dirty="0" smtClean="0">
                <a:latin typeface="Arial" charset="0"/>
                <a:cs typeface="Arial" charset="0"/>
              </a:rPr>
              <a:t> and </a:t>
            </a:r>
            <a:r>
              <a:rPr lang="en-US" dirty="0" err="1" smtClean="0">
                <a:latin typeface="Arial" charset="0"/>
                <a:cs typeface="Arial" charset="0"/>
              </a:rPr>
              <a:t>mutators</a:t>
            </a:r>
            <a:endParaRPr lang="en-US" dirty="0" smtClean="0">
              <a:latin typeface="Arial" charset="0"/>
              <a:cs typeface="Arial" charset="0"/>
            </a:endParaRPr>
          </a:p>
          <a:p>
            <a:pPr lvl="1" eaLnBrk="1" hangingPunct="1"/>
            <a:r>
              <a:rPr lang="en-US" dirty="0" smtClean="0">
                <a:latin typeface="Arial" charset="0"/>
                <a:cs typeface="Arial" charset="0"/>
              </a:rPr>
              <a:t>The implementation of various member functions</a:t>
            </a:r>
          </a:p>
          <a:p>
            <a:pPr lvl="1" eaLnBrk="1" hangingPunct="1"/>
            <a:r>
              <a:rPr lang="en-US" dirty="0" smtClean="0">
                <a:latin typeface="Arial" charset="0"/>
                <a:cs typeface="Arial" charset="0"/>
              </a:rPr>
              <a:t>Stepping through a linked list</a:t>
            </a:r>
          </a:p>
          <a:p>
            <a:pPr lvl="1" eaLnBrk="1" hangingPunct="1"/>
            <a:r>
              <a:rPr lang="en-US" dirty="0" smtClean="0">
                <a:latin typeface="Arial" charset="0"/>
                <a:cs typeface="Arial" charset="0"/>
              </a:rPr>
              <a:t>Defining the copy and assignment operator</a:t>
            </a:r>
          </a:p>
          <a:p>
            <a:pPr lvl="1" eaLnBrk="1" hangingPunct="1"/>
            <a:r>
              <a:rPr lang="en-US" dirty="0" smtClean="0">
                <a:latin typeface="Arial" charset="0"/>
                <a:cs typeface="Arial" charset="0"/>
              </a:rPr>
              <a:t>Defining move constructors and move assignment operators</a:t>
            </a:r>
          </a:p>
          <a:p>
            <a:pPr lvl="1" eaLnBrk="1" hangingPunct="1"/>
            <a:r>
              <a:rPr lang="en-US" dirty="0" smtClean="0">
                <a:latin typeface="Arial" charset="0"/>
                <a:cs typeface="Arial" charset="0"/>
              </a:rPr>
              <a:t>Discussed efficiencies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4338" name="Picture 2" descr="g1"/>
          <p:cNvPicPr>
            <a:picLocks noChangeAspect="1" noChangeArrowheads="1"/>
          </p:cNvPicPr>
          <p:nvPr/>
        </p:nvPicPr>
        <p:blipFill>
          <a:blip r:embed="rId3" cstate="print"/>
          <a:srcRect/>
          <a:stretch>
            <a:fillRect/>
          </a:stretch>
        </p:blipFill>
        <p:spPr bwMode="auto">
          <a:xfrm>
            <a:off x="755650" y="2247900"/>
            <a:ext cx="7632700" cy="413385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4340" name="Rectangle 4"/>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Such a list could occupy memory as follows:</a:t>
            </a:r>
          </a:p>
        </p:txBody>
      </p:sp>
      <p:sp>
        <p:nvSpPr>
          <p:cNvPr id="6" name="TextBox 5"/>
          <p:cNvSpPr txBox="1"/>
          <p:nvPr/>
        </p:nvSpPr>
        <p:spPr>
          <a:xfrm>
            <a:off x="6876256" y="2996952"/>
            <a:ext cx="2018501" cy="369332"/>
          </a:xfrm>
          <a:prstGeom prst="rect">
            <a:avLst/>
          </a:prstGeom>
          <a:noFill/>
        </p:spPr>
        <p:txBody>
          <a:bodyPr wrap="none" rtlCol="0">
            <a:spAutoFit/>
          </a:bodyPr>
          <a:lstStyle/>
          <a:p>
            <a:r>
              <a:rPr lang="en-CA" dirty="0" smtClean="0">
                <a:solidFill>
                  <a:srgbClr val="FF0000"/>
                </a:solidFill>
              </a:rPr>
              <a:t>Linked List Object</a:t>
            </a:r>
            <a:endParaRPr lang="en-CA" dirty="0">
              <a:solidFill>
                <a:srgbClr val="FF0000"/>
              </a:solidFill>
            </a:endParaRPr>
          </a:p>
        </p:txBody>
      </p:sp>
      <p:cxnSp>
        <p:nvCxnSpPr>
          <p:cNvPr id="8" name="Straight Arrow Connector 7"/>
          <p:cNvCxnSpPr>
            <a:stCxn id="6" idx="2"/>
          </p:cNvCxnSpPr>
          <p:nvPr/>
        </p:nvCxnSpPr>
        <p:spPr>
          <a:xfrm flipH="1">
            <a:off x="7596336" y="3366284"/>
            <a:ext cx="289171" cy="10708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7" descr="C:\Users\dwharder\Desktop\v6.png"/>
          <p:cNvPicPr>
            <a:picLocks noChangeAspect="1" noChangeArrowheads="1"/>
          </p:cNvPicPr>
          <p:nvPr/>
        </p:nvPicPr>
        <p:blipFill>
          <a:blip r:embed="rId3" cstate="print"/>
          <a:srcRect/>
          <a:stretch>
            <a:fillRect/>
          </a:stretch>
        </p:blipFill>
        <p:spPr bwMode="auto">
          <a:xfrm>
            <a:off x="4572000" y="1987936"/>
            <a:ext cx="4464495" cy="1360178"/>
          </a:xfrm>
          <a:prstGeom prst="rect">
            <a:avLst/>
          </a:prstGeom>
          <a:noFill/>
        </p:spPr>
      </p:pic>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normAutofit lnSpcReduction="10000"/>
          </a:bodyPr>
          <a:lstStyle/>
          <a:p>
            <a:pPr eaLnBrk="1" hangingPunct="1">
              <a:buFont typeface="Arial" charset="0"/>
              <a:buNone/>
            </a:pPr>
            <a:r>
              <a:rPr lang="en-US" dirty="0" smtClean="0">
                <a:latin typeface="Arial" charset="0"/>
                <a:cs typeface="Arial" charset="0"/>
              </a:rPr>
              <a:t>	We’d continue copying until we reach the end</a:t>
            </a:r>
            <a:endParaRPr lang="en-US" dirty="0" smtClean="0">
              <a:solidFill>
                <a:srgbClr val="0000FF"/>
              </a:solidFill>
              <a:latin typeface="Consolas" pitchFamily="49" charset="0"/>
              <a:cs typeface="Consolas" pitchFamily="49" charset="0"/>
            </a:endParaRP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a:latin typeface="Consolas" pitchFamily="49" charset="0"/>
                <a:cs typeface="Consolas" pitchFamily="49" charset="0"/>
              </a:rPr>
              <a:t>( nullptr )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.front</a:t>
            </a: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for (</a:t>
            </a:r>
          </a:p>
          <a:p>
            <a:pPr lvl="1" eaLnBrk="1" hangingPunct="1">
              <a:buNone/>
            </a:pPr>
            <a:r>
              <a:rPr lang="en-US" sz="1400" dirty="0" smtClean="0">
                <a:latin typeface="Consolas" pitchFamily="49" charset="0"/>
                <a:cs typeface="Consolas" pitchFamily="49" charset="0"/>
              </a:rPr>
              <a:t>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.head</a:t>
            </a:r>
            <a:r>
              <a:rPr lang="en-US" sz="1400" dirty="0" smtClean="0">
                <a:latin typeface="Consolas" pitchFamily="49" charset="0"/>
                <a:cs typeface="Consolas" pitchFamily="49" charset="0"/>
              </a:rPr>
              <a:t>()-&gt;next(),</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head();</a:t>
            </a: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 </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nullptr</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-&gt;next(),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&gt;next()</a:t>
            </a:r>
          </a:p>
          <a:p>
            <a:pPr lvl="1" eaLnBrk="1" hangingPunct="1">
              <a:buNone/>
            </a:pPr>
            <a:r>
              <a:rPr lang="en-US" sz="1400" dirty="0" smtClean="0">
                <a:latin typeface="Consolas" pitchFamily="49" charset="0"/>
                <a:cs typeface="Consolas" pitchFamily="49" charset="0"/>
              </a:rPr>
              <a:t>	    ) {</a:t>
            </a:r>
          </a:p>
          <a:p>
            <a:pPr lvl="1" eaLnBrk="1" hangingPunct="1">
              <a:buNone/>
            </a:pPr>
            <a:r>
              <a:rPr lang="en-US" sz="1400" dirty="0" smtClean="0">
                <a:latin typeface="Consolas" pitchFamily="49" charset="0"/>
                <a:cs typeface="Consolas" pitchFamily="49" charset="0"/>
              </a:rPr>
              <a: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next_node</a:t>
            </a:r>
            <a:r>
              <a:rPr lang="en-US" sz="1400" dirty="0" smtClean="0">
                <a:latin typeface="Consolas" pitchFamily="49" charset="0"/>
                <a:cs typeface="Consolas" pitchFamily="49" charset="0"/>
              </a:rPr>
              <a:t> = new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-&gt;retrieve(), </a:t>
            </a:r>
            <a:r>
              <a:rPr lang="en-US" sz="1400" dirty="0" err="1" smtClean="0">
                <a:latin typeface="Consolas" pitchFamily="49" charset="0"/>
                <a:cs typeface="Consolas" pitchFamily="49" charset="0"/>
              </a:rPr>
              <a:t>nullptr</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Donald E. Knuth, </a:t>
            </a:r>
            <a:r>
              <a:rPr lang="en-US" sz="1400" i="1" dirty="0" smtClean="0">
                <a:latin typeface="Arial" charset="0"/>
                <a:cs typeface="Arial" charset="0"/>
              </a:rPr>
              <a:t>The Art of Computer Programming, Volume 3:  Sorting and Searching</a:t>
            </a:r>
            <a:r>
              <a:rPr lang="en-US" sz="1400" dirty="0" smtClean="0">
                <a:latin typeface="Arial" charset="0"/>
                <a:cs typeface="Arial" charset="0"/>
              </a:rPr>
              <a:t>, 2</a:t>
            </a:r>
            <a:r>
              <a:rPr lang="en-US" sz="1400" baseline="30000" dirty="0" smtClean="0">
                <a:latin typeface="Arial" charset="0"/>
                <a:cs typeface="Arial" charset="0"/>
              </a:rPr>
              <a:t>nd</a:t>
            </a:r>
            <a:r>
              <a:rPr lang="en-US" sz="1400" dirty="0" smtClean="0">
                <a:latin typeface="Arial" charset="0"/>
                <a:cs typeface="Arial" charset="0"/>
              </a:rPr>
              <a:t> Ed., Addison Wesley, 1998, §5.4, pp.</a:t>
            </a:r>
            <a:r>
              <a:rPr lang="en-CA" sz="1400" dirty="0" smtClean="0">
                <a:latin typeface="Arial" charset="0"/>
                <a:cs typeface="Arial" charset="0"/>
              </a:rPr>
              <a:t>248-379</a:t>
            </a:r>
            <a:r>
              <a:rPr lang="en-US" sz="1400" dirty="0" smtClean="0">
                <a:latin typeface="Arial" charset="0"/>
                <a:cs typeface="Arial" charset="0"/>
              </a:rPr>
              <a:t>. </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Wikipedia, https://en.wikipedia.org/wiki/Linked_list</a:t>
            </a:r>
          </a:p>
          <a:p>
            <a:pPr marL="533400" indent="-533400">
              <a:buFontTx/>
              <a:buNone/>
              <a:defRPr/>
            </a:pPr>
            <a:r>
              <a:rPr lang="en-US" sz="1200" dirty="0" smtClean="0">
                <a:latin typeface="Arial" charset="0"/>
                <a:cs typeface="Arial" charset="0"/>
              </a:rPr>
              <a:t>	 http://stackoverflow.com/error?aspxerrorpath=/questions/8848363/rvalue-reference-with-assignement-operator</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5362" name="Picture 4" descr="g2"/>
          <p:cNvPicPr>
            <a:picLocks noChangeAspect="1" noChangeArrowheads="1"/>
          </p:cNvPicPr>
          <p:nvPr/>
        </p:nvPicPr>
        <p:blipFill>
          <a:blip r:embed="rId3" cstate="print"/>
          <a:srcRect/>
          <a:stretch>
            <a:fillRect/>
          </a:stretch>
        </p:blipFill>
        <p:spPr bwMode="auto">
          <a:xfrm>
            <a:off x="755650" y="2247900"/>
            <a:ext cx="7632700" cy="4133850"/>
          </a:xfrm>
          <a:prstGeom prst="rect">
            <a:avLst/>
          </a:prstGeom>
          <a:noFill/>
          <a:ln w="9525">
            <a:noFill/>
            <a:miter lim="800000"/>
            <a:headEnd/>
            <a:tailEnd/>
          </a:ln>
        </p:spPr>
      </p:pic>
      <p:sp>
        <p:nvSpPr>
          <p:cNvPr id="15363" name="Rectangle 2"/>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5364"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a:t>
            </a:r>
            <a:r>
              <a:rPr lang="en-US" b="1" dirty="0" err="1" smtClean="0">
                <a:latin typeface="Consolas" pitchFamily="49" charset="0"/>
                <a:cs typeface="Consolas" pitchFamily="49" charset="0"/>
              </a:rPr>
              <a:t>next_node</a:t>
            </a:r>
            <a:r>
              <a:rPr lang="en-US" dirty="0" smtClean="0">
                <a:latin typeface="Arial" charset="0"/>
                <a:cs typeface="Arial" charset="0"/>
              </a:rPr>
              <a:t> pointers store the addresses</a:t>
            </a:r>
            <a:br>
              <a:rPr lang="en-US" dirty="0" smtClean="0">
                <a:latin typeface="Arial" charset="0"/>
                <a:cs typeface="Arial" charset="0"/>
              </a:rPr>
            </a:br>
            <a:r>
              <a:rPr lang="en-US" dirty="0" smtClean="0">
                <a:latin typeface="Arial" charset="0"/>
                <a:cs typeface="Arial" charset="0"/>
              </a:rPr>
              <a:t>of the next node in the list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638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Because the addresses are arbitrary, we can remove that information:</a:t>
            </a:r>
          </a:p>
        </p:txBody>
      </p:sp>
      <p:pic>
        <p:nvPicPr>
          <p:cNvPr id="16388" name="Picture 4" descr="g3"/>
          <p:cNvPicPr>
            <a:picLocks noChangeAspect="1" noChangeArrowheads="1"/>
          </p:cNvPicPr>
          <p:nvPr/>
        </p:nvPicPr>
        <p:blipFill>
          <a:blip r:embed="rId3" cstate="print"/>
          <a:srcRect/>
          <a:stretch>
            <a:fillRect/>
          </a:stretch>
        </p:blipFill>
        <p:spPr bwMode="auto">
          <a:xfrm>
            <a:off x="755650" y="2246313"/>
            <a:ext cx="7632700" cy="41354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741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We will clean up the representation as follows:</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do not specify the addresses because they are arbitrary and:</a:t>
            </a:r>
          </a:p>
          <a:p>
            <a:pPr lvl="1" eaLnBrk="1" hangingPunct="1"/>
            <a:r>
              <a:rPr lang="en-US" dirty="0" smtClean="0">
                <a:latin typeface="Arial" charset="0"/>
                <a:cs typeface="Arial" charset="0"/>
              </a:rPr>
              <a:t>The contents of the circle is the element</a:t>
            </a:r>
          </a:p>
          <a:p>
            <a:pPr lvl="1" eaLnBrk="1" hangingPunct="1"/>
            <a:r>
              <a:rPr lang="en-US" dirty="0" smtClean="0">
                <a:latin typeface="Arial" charset="0"/>
                <a:cs typeface="Arial" charset="0"/>
              </a:rPr>
              <a:t>The </a:t>
            </a:r>
            <a:r>
              <a:rPr lang="en-US" dirty="0" err="1" smtClean="0">
                <a:latin typeface="Consolas" pitchFamily="49" charset="0"/>
                <a:cs typeface="Consolas" pitchFamily="49" charset="0"/>
              </a:rPr>
              <a:t>next_node</a:t>
            </a:r>
            <a:r>
              <a:rPr lang="en-US" dirty="0" smtClean="0">
                <a:latin typeface="Arial" charset="0"/>
                <a:cs typeface="Arial" charset="0"/>
              </a:rPr>
              <a:t> pointer is represented by an arrow</a:t>
            </a:r>
          </a:p>
        </p:txBody>
      </p:sp>
      <p:pic>
        <p:nvPicPr>
          <p:cNvPr id="17412" name="Picture 4" descr="g4"/>
          <p:cNvPicPr>
            <a:picLocks noChangeAspect="1" noChangeArrowheads="1"/>
          </p:cNvPicPr>
          <p:nvPr/>
        </p:nvPicPr>
        <p:blipFill>
          <a:blip r:embed="rId3" cstate="print"/>
          <a:srcRect/>
          <a:stretch>
            <a:fillRect/>
          </a:stretch>
        </p:blipFill>
        <p:spPr bwMode="auto">
          <a:xfrm>
            <a:off x="1475656" y="2295967"/>
            <a:ext cx="7057157" cy="484961"/>
          </a:xfrm>
          <a:prstGeom prst="rect">
            <a:avLst/>
          </a:prstGeom>
          <a:noFill/>
          <a:ln w="9525">
            <a:noFill/>
            <a:miter lim="800000"/>
            <a:headEnd/>
            <a:tailEnd/>
          </a:ln>
        </p:spPr>
      </p:pic>
      <p:sp>
        <p:nvSpPr>
          <p:cNvPr id="5" name="TextBox 4"/>
          <p:cNvSpPr txBox="1"/>
          <p:nvPr/>
        </p:nvSpPr>
        <p:spPr>
          <a:xfrm>
            <a:off x="698084" y="2348880"/>
            <a:ext cx="954107" cy="400110"/>
          </a:xfrm>
          <a:prstGeom prst="rect">
            <a:avLst/>
          </a:prstGeom>
          <a:noFill/>
        </p:spPr>
        <p:txBody>
          <a:bodyPr wrap="none" rtlCol="0">
            <a:spAutoFit/>
          </a:bodyPr>
          <a:lstStyle/>
          <a:p>
            <a:r>
              <a:rPr lang="en-CA" sz="2000" b="1" dirty="0" smtClean="0">
                <a:latin typeface="Courier New" pitchFamily="49" charset="0"/>
                <a:cs typeface="Courier New" pitchFamily="49" charset="0"/>
              </a:rPr>
              <a:t>list_</a:t>
            </a:r>
            <a:endParaRPr lang="en-CA" sz="2000" b="1" dirty="0">
              <a:latin typeface="Courier New" pitchFamily="49" charset="0"/>
              <a:cs typeface="Courier New" pitchFamily="49"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latin typeface="Arial" charset="0"/>
                <a:cs typeface="Arial" charset="0"/>
              </a:rPr>
              <a:t>Operations</a:t>
            </a:r>
          </a:p>
        </p:txBody>
      </p:sp>
      <p:sp>
        <p:nvSpPr>
          <p:cNvPr id="1843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First, we want to create a linked list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also want to be able to:</a:t>
            </a:r>
          </a:p>
          <a:p>
            <a:pPr lvl="1" eaLnBrk="1" hangingPunct="1"/>
            <a:r>
              <a:rPr lang="en-US" dirty="0" smtClean="0">
                <a:latin typeface="Arial" charset="0"/>
                <a:cs typeface="Arial" charset="0"/>
              </a:rPr>
              <a:t>insert into,</a:t>
            </a:r>
          </a:p>
          <a:p>
            <a:pPr lvl="1" eaLnBrk="1" hangingPunct="1"/>
            <a:r>
              <a:rPr lang="en-US" dirty="0" smtClean="0">
                <a:latin typeface="Arial" charset="0"/>
                <a:cs typeface="Arial" charset="0"/>
              </a:rPr>
              <a:t>access, and</a:t>
            </a:r>
          </a:p>
          <a:p>
            <a:pPr lvl="1" eaLnBrk="1" hangingPunct="1"/>
            <a:r>
              <a:rPr lang="en-US" dirty="0" smtClean="0">
                <a:latin typeface="Arial" charset="0"/>
                <a:cs typeface="Arial" charset="0"/>
              </a:rPr>
              <a:t>erase from</a:t>
            </a:r>
          </a:p>
          <a:p>
            <a:pPr eaLnBrk="1" hangingPunct="1">
              <a:buFontTx/>
              <a:buNone/>
            </a:pPr>
            <a:r>
              <a:rPr lang="en-US" dirty="0" smtClean="0">
                <a:latin typeface="Arial" charset="0"/>
                <a:cs typeface="Arial" charset="0"/>
              </a:rPr>
              <a:t>	the elements stored in the linked list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latin typeface="Arial" charset="0"/>
                <a:cs typeface="Arial" charset="0"/>
              </a:rPr>
              <a:t>Operations</a:t>
            </a:r>
          </a:p>
        </p:txBody>
      </p:sp>
      <p:sp>
        <p:nvSpPr>
          <p:cNvPr id="1945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We can do them with the following operations:</a:t>
            </a:r>
          </a:p>
          <a:p>
            <a:pPr lvl="1" eaLnBrk="1" hangingPunct="1"/>
            <a:r>
              <a:rPr lang="en-US" dirty="0" smtClean="0">
                <a:latin typeface="Arial" charset="0"/>
                <a:cs typeface="Arial" charset="0"/>
              </a:rPr>
              <a:t>Adding, retrieving, or removing the value at the front of the linked list</a:t>
            </a:r>
          </a:p>
          <a:p>
            <a:pPr lvl="2" eaLnBrk="1" hangingPunct="1">
              <a:buFontTx/>
              <a:buNone/>
            </a:pPr>
            <a:r>
              <a:rPr lang="en-US" sz="1800" dirty="0" smtClean="0">
                <a:latin typeface="Consolas" pitchFamily="49" charset="0"/>
                <a:cs typeface="Consolas" pitchFamily="49" charset="0"/>
              </a:rPr>
              <a:t>void </a:t>
            </a:r>
            <a:r>
              <a:rPr lang="en-US" sz="1800" dirty="0" err="1" smtClean="0">
                <a:latin typeface="Consolas" pitchFamily="49" charset="0"/>
                <a:cs typeface="Consolas" pitchFamily="49" charset="0"/>
              </a:rPr>
              <a:t>push_front</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a:t>
            </a:r>
          </a:p>
          <a:p>
            <a:pPr lvl="2" eaLnBrk="1" hangingPunct="1">
              <a:buFontTx/>
              <a:buNone/>
            </a:pP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front() </a:t>
            </a:r>
            <a:r>
              <a:rPr lang="en-US" sz="1800" dirty="0" smtClean="0">
                <a:solidFill>
                  <a:srgbClr val="FF0000"/>
                </a:solidFill>
                <a:latin typeface="Consolas" pitchFamily="49" charset="0"/>
                <a:cs typeface="Consolas" pitchFamily="49" charset="0"/>
              </a:rPr>
              <a:t>const</a:t>
            </a:r>
            <a:r>
              <a:rPr lang="en-US" sz="1800" dirty="0" smtClean="0">
                <a:latin typeface="Consolas" pitchFamily="49" charset="0"/>
                <a:cs typeface="Consolas" pitchFamily="49" charset="0"/>
              </a:rPr>
              <a:t>;</a:t>
            </a:r>
          </a:p>
          <a:p>
            <a:pPr lvl="2" eaLnBrk="1" hangingPunct="1">
              <a:buFontTx/>
              <a:buNone/>
            </a:pPr>
            <a:r>
              <a:rPr lang="en-US" sz="1800" dirty="0" smtClean="0">
                <a:latin typeface="Consolas" pitchFamily="49" charset="0"/>
                <a:cs typeface="Consolas" pitchFamily="49" charset="0"/>
              </a:rPr>
              <a:t>void </a:t>
            </a:r>
            <a:r>
              <a:rPr lang="en-US" sz="1800" dirty="0" err="1" smtClean="0">
                <a:latin typeface="Consolas" pitchFamily="49" charset="0"/>
                <a:cs typeface="Consolas" pitchFamily="49" charset="0"/>
              </a:rPr>
              <a:t>pop_front</a:t>
            </a:r>
            <a:r>
              <a:rPr lang="en-US" sz="1800" dirty="0" smtClean="0">
                <a:latin typeface="Consolas" pitchFamily="49" charset="0"/>
                <a:cs typeface="Consolas" pitchFamily="49" charset="0"/>
              </a:rPr>
              <a:t>();</a:t>
            </a: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We may also want to access the head of the linked list</a:t>
            </a:r>
          </a:p>
          <a:p>
            <a:pPr lvl="1" eaLnBrk="1" hangingPunct="1">
              <a:buFontTx/>
              <a:buNone/>
            </a:pPr>
            <a:r>
              <a:rPr lang="en-US" dirty="0" smtClean="0">
                <a:latin typeface="Consolas" pitchFamily="49" charset="0"/>
                <a:cs typeface="Consolas" pitchFamily="49" charset="0"/>
              </a:rPr>
              <a:t>		</a:t>
            </a:r>
            <a:r>
              <a:rPr lang="en-US" dirty="0" smtClean="0">
                <a:solidFill>
                  <a:srgbClr val="FF0000"/>
                </a:solidFill>
                <a:latin typeface="Consolas" pitchFamily="49" charset="0"/>
                <a:cs typeface="Consolas" pitchFamily="49" charset="0"/>
              </a:rPr>
              <a:t>Node *</a:t>
            </a:r>
            <a:r>
              <a:rPr lang="en-US" dirty="0" smtClean="0">
                <a:latin typeface="Consolas" pitchFamily="49" charset="0"/>
                <a:cs typeface="Consolas" pitchFamily="49" charset="0"/>
              </a:rPr>
              <a:t>head() </a:t>
            </a:r>
            <a:r>
              <a:rPr lang="en-US" dirty="0" smtClean="0">
                <a:solidFill>
                  <a:srgbClr val="FF0000"/>
                </a:solidFill>
                <a:latin typeface="Consolas" pitchFamily="49" charset="0"/>
                <a:cs typeface="Consolas" pitchFamily="49" charset="0"/>
              </a:rPr>
              <a:t>const</a:t>
            </a:r>
            <a:r>
              <a:rPr lang="en-US" dirty="0" smtClean="0">
                <a:latin typeface="Consolas" pitchFamily="49" charset="0"/>
                <a:cs typeface="Consolas" pitchFamily="49" charset="0"/>
              </a:rPr>
              <a:t>;</a:t>
            </a:r>
          </a:p>
        </p:txBody>
      </p:sp>
      <p:sp>
        <p:nvSpPr>
          <p:cNvPr id="4" name="TextBox 3"/>
          <p:cNvSpPr txBox="1"/>
          <p:nvPr/>
        </p:nvSpPr>
        <p:spPr>
          <a:xfrm>
            <a:off x="2627784" y="4725144"/>
            <a:ext cx="5480988" cy="1200329"/>
          </a:xfrm>
          <a:prstGeom prst="rect">
            <a:avLst/>
          </a:prstGeom>
          <a:noFill/>
        </p:spPr>
        <p:txBody>
          <a:bodyPr wrap="none" rtlCol="0">
            <a:spAutoFit/>
          </a:bodyPr>
          <a:lstStyle/>
          <a:p>
            <a:r>
              <a:rPr lang="en-CA" dirty="0" smtClean="0"/>
              <a:t>Member functions that may change the object acted</a:t>
            </a:r>
            <a:br>
              <a:rPr lang="en-CA" dirty="0" smtClean="0"/>
            </a:br>
            <a:r>
              <a:rPr lang="en-CA" dirty="0" smtClean="0"/>
              <a:t>upon are variously called </a:t>
            </a:r>
            <a:r>
              <a:rPr lang="en-CA" i="1" dirty="0" err="1" smtClean="0"/>
              <a:t>mutators</a:t>
            </a:r>
            <a:r>
              <a:rPr lang="en-CA" dirty="0" smtClean="0"/>
              <a:t>, </a:t>
            </a:r>
            <a:r>
              <a:rPr lang="en-CA" i="1" dirty="0" smtClean="0"/>
              <a:t>modifiers</a:t>
            </a:r>
            <a:r>
              <a:rPr lang="en-CA" dirty="0" smtClean="0"/>
              <a:t>,</a:t>
            </a:r>
            <a:br>
              <a:rPr lang="en-CA" dirty="0" smtClean="0"/>
            </a:br>
            <a:r>
              <a:rPr lang="en-CA" dirty="0" smtClean="0"/>
              <a:t>and, when it involves changing a single member</a:t>
            </a:r>
            <a:br>
              <a:rPr lang="en-CA" dirty="0" smtClean="0"/>
            </a:br>
            <a:r>
              <a:rPr lang="en-CA" dirty="0" smtClean="0"/>
              <a:t>variable, </a:t>
            </a:r>
            <a:r>
              <a:rPr lang="en-CA" i="1" dirty="0" smtClean="0"/>
              <a:t>setters</a:t>
            </a:r>
            <a:endParaRPr lang="en-CA" i="1" dirty="0"/>
          </a:p>
        </p:txBody>
      </p:sp>
      <p:sp>
        <p:nvSpPr>
          <p:cNvPr id="5" name="Arc 4"/>
          <p:cNvSpPr/>
          <p:nvPr/>
        </p:nvSpPr>
        <p:spPr>
          <a:xfrm>
            <a:off x="1979712" y="2492896"/>
            <a:ext cx="3456384" cy="3960440"/>
          </a:xfrm>
          <a:prstGeom prst="arc">
            <a:avLst>
              <a:gd name="adj1" fmla="val 16578579"/>
              <a:gd name="adj2" fmla="val 0"/>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Arc 5"/>
          <p:cNvSpPr/>
          <p:nvPr/>
        </p:nvSpPr>
        <p:spPr>
          <a:xfrm>
            <a:off x="1979712" y="3149846"/>
            <a:ext cx="3456384" cy="2952328"/>
          </a:xfrm>
          <a:prstGeom prst="arc">
            <a:avLst>
              <a:gd name="adj1" fmla="val 16578579"/>
              <a:gd name="adj2" fmla="val 0"/>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latin typeface="Arial" charset="0"/>
                <a:cs typeface="Arial" charset="0"/>
              </a:rPr>
              <a:t>Operations</a:t>
            </a:r>
          </a:p>
        </p:txBody>
      </p:sp>
      <p:sp>
        <p:nvSpPr>
          <p:cNvPr id="2048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All these operations relate to the first node of the linked list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may want to perform operations on an arbitrary node of the linked list, for example:</a:t>
            </a:r>
          </a:p>
          <a:p>
            <a:pPr lvl="1" eaLnBrk="1" hangingPunct="1"/>
            <a:r>
              <a:rPr lang="en-US" dirty="0" smtClean="0">
                <a:latin typeface="Arial" charset="0"/>
                <a:cs typeface="Arial" charset="0"/>
              </a:rPr>
              <a:t>Find the number of instances of an integer in the list:</a:t>
            </a:r>
          </a:p>
          <a:p>
            <a:pPr lvl="1" eaLnBrk="1" hangingPunct="1">
              <a:buFontTx/>
              <a:buNone/>
            </a:pPr>
            <a:r>
              <a:rPr lang="en-US" dirty="0" smtClean="0">
                <a:latin typeface="Arial" charset="0"/>
                <a:cs typeface="Arial" charset="0"/>
              </a:rPr>
              <a:t>		</a:t>
            </a:r>
            <a:r>
              <a:rPr lang="en-US" b="1" dirty="0" err="1" smtClean="0">
                <a:latin typeface="Courier New" pitchFamily="49" charset="0"/>
                <a:cs typeface="Arial" charset="0"/>
              </a:rPr>
              <a:t>int</a:t>
            </a:r>
            <a:r>
              <a:rPr lang="en-US" b="1" dirty="0" smtClean="0">
                <a:latin typeface="Courier New" pitchFamily="49" charset="0"/>
                <a:cs typeface="Arial" charset="0"/>
              </a:rPr>
              <a:t> count( </a:t>
            </a:r>
            <a:r>
              <a:rPr lang="en-US" b="1" dirty="0" err="1" smtClean="0">
                <a:latin typeface="Courier New" pitchFamily="49" charset="0"/>
                <a:cs typeface="Arial" charset="0"/>
              </a:rPr>
              <a:t>int</a:t>
            </a:r>
            <a:r>
              <a:rPr lang="en-US" b="1" dirty="0" smtClean="0">
                <a:latin typeface="Courier New" pitchFamily="49" charset="0"/>
                <a:cs typeface="Arial" charset="0"/>
              </a:rPr>
              <a:t> ) const;</a:t>
            </a: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Remove all instances of an integer from the list:</a:t>
            </a:r>
          </a:p>
          <a:p>
            <a:pPr lvl="1" eaLnBrk="1" hangingPunct="1">
              <a:buFontTx/>
              <a:buNone/>
            </a:pPr>
            <a:r>
              <a:rPr lang="en-US" dirty="0" smtClean="0">
                <a:latin typeface="Arial" charset="0"/>
                <a:cs typeface="Arial" charset="0"/>
              </a:rPr>
              <a:t>		</a:t>
            </a:r>
            <a:r>
              <a:rPr lang="en-US" b="1" dirty="0" err="1" smtClean="0">
                <a:latin typeface="Courier New" pitchFamily="49" charset="0"/>
                <a:cs typeface="Arial" charset="0"/>
              </a:rPr>
              <a:t>int</a:t>
            </a:r>
            <a:r>
              <a:rPr lang="en-US" b="1" dirty="0" smtClean="0">
                <a:latin typeface="Courier New" pitchFamily="49" charset="0"/>
                <a:cs typeface="Arial" charset="0"/>
              </a:rPr>
              <a:t> erase( </a:t>
            </a:r>
            <a:r>
              <a:rPr lang="en-US" b="1" dirty="0" err="1" smtClean="0">
                <a:latin typeface="Courier New" pitchFamily="49" charset="0"/>
                <a:cs typeface="Arial" charset="0"/>
              </a:rPr>
              <a:t>int</a:t>
            </a:r>
            <a:r>
              <a:rPr lang="en-US" b="1" dirty="0" smtClean="0">
                <a:latin typeface="Courier New" pitchFamily="49" charset="0"/>
                <a:cs typeface="Arial"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2150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Additionally, we may wish to check the state: </a:t>
            </a:r>
          </a:p>
          <a:p>
            <a:pPr lvl="1" eaLnBrk="1" hangingPunct="1"/>
            <a:r>
              <a:rPr lang="en-US" dirty="0" smtClean="0">
                <a:latin typeface="Arial" charset="0"/>
                <a:cs typeface="Arial" charset="0"/>
              </a:rPr>
              <a:t>Is the linked list empty?</a:t>
            </a:r>
            <a:endParaRPr lang="en-US" sz="1600" dirty="0" smtClean="0">
              <a:latin typeface="Arial" charset="0"/>
              <a:cs typeface="Arial" charset="0"/>
            </a:endParaRPr>
          </a:p>
          <a:p>
            <a:pPr lvl="1" eaLnBrk="1" hangingPunct="1">
              <a:buFontTx/>
              <a:buNone/>
            </a:pPr>
            <a:r>
              <a:rPr lang="en-US" sz="1600" dirty="0" smtClean="0">
                <a:latin typeface="Arial" charset="0"/>
                <a:cs typeface="Arial" charset="0"/>
              </a:rPr>
              <a:t>			</a:t>
            </a:r>
            <a:r>
              <a:rPr lang="en-US" dirty="0" err="1" smtClean="0">
                <a:latin typeface="Consolas" pitchFamily="49" charset="0"/>
                <a:cs typeface="Consolas" pitchFamily="49" charset="0"/>
              </a:rPr>
              <a:t>bool</a:t>
            </a:r>
            <a:r>
              <a:rPr lang="en-US" dirty="0" smtClean="0">
                <a:latin typeface="Consolas" pitchFamily="49" charset="0"/>
                <a:cs typeface="Consolas" pitchFamily="49" charset="0"/>
              </a:rPr>
              <a:t> empty() const;</a:t>
            </a: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How many objects are in the list?</a:t>
            </a:r>
            <a:endParaRPr lang="en-US" sz="1600" dirty="0" smtClean="0">
              <a:latin typeface="Arial" charset="0"/>
              <a:cs typeface="Arial" charset="0"/>
            </a:endParaRPr>
          </a:p>
          <a:p>
            <a:pPr lvl="1" eaLnBrk="1" hangingPunct="1">
              <a:buFontTx/>
              <a:buNone/>
            </a:pPr>
            <a:r>
              <a:rPr lang="en-US" sz="1600" dirty="0" smtClean="0">
                <a:latin typeface="Arial" charset="0"/>
                <a:cs typeface="Arial"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size() const;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The list is empty when the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a:t>
            </a:r>
            <a:r>
              <a:rPr lang="en-US" dirty="0" smtClean="0">
                <a:latin typeface="Arial" charset="0"/>
                <a:cs typeface="Arial" charset="0"/>
              </a:rPr>
              <a:t>pointer is set to </a:t>
            </a:r>
            <a:r>
              <a:rPr lang="en-US" dirty="0" err="1" smtClean="0">
                <a:latin typeface="Consolas" pitchFamily="49" charset="0"/>
                <a:cs typeface="Consolas" pitchFamily="49" charset="0"/>
              </a:rPr>
              <a:t>nullptr</a:t>
            </a:r>
            <a:r>
              <a:rPr lang="en-US" dirty="0" smtClean="0">
                <a:latin typeface="Arial" charset="0"/>
                <a:cs typeface="Arial" charset="0"/>
              </a:rPr>
              <a:t> </a:t>
            </a:r>
            <a:endParaRPr lang="en-US" b="1" dirty="0" smtClean="0">
              <a:latin typeface="Courier New" pitchFamily="49"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22531" name="Rectangle 3"/>
          <p:cNvSpPr>
            <a:spLocks noGrp="1" noChangeArrowheads="1"/>
          </p:cNvSpPr>
          <p:nvPr>
            <p:ph type="body" idx="1"/>
          </p:nvPr>
        </p:nvSpPr>
        <p:spPr/>
        <p:txBody>
          <a:bodyPr>
            <a:normAutofit fontScale="92500" lnSpcReduction="10000"/>
          </a:bodyPr>
          <a:lstStyle/>
          <a:p>
            <a:pPr eaLnBrk="1" hangingPunct="1">
              <a:buFont typeface="Arial" charset="0"/>
              <a:buNone/>
            </a:pPr>
            <a:r>
              <a:rPr lang="en-US" dirty="0" smtClean="0">
                <a:latin typeface="Arial" charset="0"/>
                <a:cs typeface="Arial" charset="0"/>
              </a:rPr>
              <a:t>	Consider this simple (but incomplete) linked list class:</a:t>
            </a:r>
          </a:p>
          <a:p>
            <a:pPr eaLnBrk="1" hangingPunct="1">
              <a:buFontTx/>
              <a:buNone/>
            </a:pPr>
            <a:r>
              <a:rPr lang="en-US" sz="1400" b="1" dirty="0" smtClean="0">
                <a:latin typeface="Courier New" pitchFamily="49" charset="0"/>
                <a:cs typeface="Arial" charset="0"/>
              </a:rPr>
              <a:t>	</a:t>
            </a:r>
            <a:r>
              <a:rPr lang="en-US" sz="1400" dirty="0" smtClean="0">
                <a:latin typeface="Consolas" pitchFamily="49" charset="0"/>
                <a:cs typeface="Consolas" pitchFamily="49" charset="0"/>
              </a:rPr>
              <a:t>	class List {</a:t>
            </a:r>
          </a:p>
          <a:p>
            <a:pPr eaLnBrk="1" hangingPunct="1">
              <a:buFontTx/>
              <a:buNone/>
            </a:pPr>
            <a:r>
              <a:rPr lang="en-US" sz="1400" dirty="0" smtClean="0">
                <a:latin typeface="Consolas" pitchFamily="49" charset="0"/>
                <a:cs typeface="Consolas" pitchFamily="49" charset="0"/>
              </a:rPr>
              <a:t>		    private:</a:t>
            </a:r>
          </a:p>
          <a:p>
            <a:pPr eaLnBrk="1" hangingPunct="1">
              <a:buFontTx/>
              <a:buNone/>
            </a:pPr>
            <a:r>
              <a:rPr lang="en-US" sz="1400" dirty="0" smtClean="0">
                <a:latin typeface="Consolas" pitchFamily="49" charset="0"/>
                <a:cs typeface="Consolas" pitchFamily="49" charset="0"/>
              </a:rPr>
              <a:t>		        Node *</a:t>
            </a:r>
            <a:r>
              <a:rPr lang="en-US" sz="1400" dirty="0" err="1" smtClean="0">
                <a:latin typeface="Consolas" pitchFamily="49" charset="0"/>
                <a:cs typeface="Consolas" pitchFamily="49" charset="0"/>
              </a:rPr>
              <a:t>list_head</a:t>
            </a:r>
            <a:r>
              <a:rPr lang="en-US" sz="1400" dirty="0" smtClean="0">
                <a:latin typeface="Consolas" pitchFamily="49" charset="0"/>
                <a:cs typeface="Consolas" pitchFamily="49" charset="0"/>
              </a:rPr>
              <a:t>;</a:t>
            </a:r>
          </a:p>
          <a:p>
            <a:pPr eaLnBrk="1" hangingPunct="1">
              <a:buFontTx/>
              <a:buNone/>
            </a:pPr>
            <a:endParaRPr lang="en-US" sz="1400" dirty="0" smtClean="0">
              <a:latin typeface="Consolas" pitchFamily="49" charset="0"/>
              <a:cs typeface="Consolas" pitchFamily="49" charset="0"/>
            </a:endParaRPr>
          </a:p>
          <a:p>
            <a:pPr eaLnBrk="1" hangingPunct="1">
              <a:buFontTx/>
              <a:buNone/>
            </a:pPr>
            <a:r>
              <a:rPr lang="en-US" sz="1400" dirty="0" smtClean="0">
                <a:latin typeface="Consolas" pitchFamily="49" charset="0"/>
                <a:cs typeface="Consolas" pitchFamily="49" charset="0"/>
              </a:rPr>
              <a:t>		    public:</a:t>
            </a:r>
          </a:p>
          <a:p>
            <a:pPr eaLnBrk="1" hangingPunct="1">
              <a:buFontTx/>
              <a:buNone/>
            </a:pPr>
            <a:r>
              <a:rPr lang="en-US" sz="1400" dirty="0" smtClean="0">
                <a:latin typeface="Consolas" pitchFamily="49" charset="0"/>
                <a:cs typeface="Consolas" pitchFamily="49" charset="0"/>
              </a:rPr>
              <a:t>		        List();</a:t>
            </a:r>
          </a:p>
          <a:p>
            <a:pPr eaLnBrk="1" hangingPunct="1">
              <a:buFontTx/>
              <a:buNone/>
            </a:pPr>
            <a:endParaRPr lang="en-US" sz="1400" dirty="0" smtClean="0">
              <a:latin typeface="Consolas" pitchFamily="49" charset="0"/>
              <a:cs typeface="Consolas" pitchFamily="49" charset="0"/>
            </a:endParaRPr>
          </a:p>
          <a:p>
            <a:pPr eaLnBrk="1" hangingPunct="1">
              <a:buFontTx/>
              <a:buNone/>
            </a:pP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Accessors</a:t>
            </a:r>
            <a:endParaRPr lang="en-US" sz="1400" dirty="0" smtClean="0">
              <a:latin typeface="Consolas" pitchFamily="49" charset="0"/>
              <a:cs typeface="Consolas" pitchFamily="49" charset="0"/>
            </a:endParaRPr>
          </a:p>
          <a:p>
            <a:pPr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bool</a:t>
            </a:r>
            <a:r>
              <a:rPr lang="en-US" sz="1400" dirty="0" smtClean="0">
                <a:latin typeface="Consolas" pitchFamily="49" charset="0"/>
                <a:cs typeface="Consolas" pitchFamily="49" charset="0"/>
              </a:rPr>
              <a:t> empty() const;</a:t>
            </a:r>
          </a:p>
          <a:p>
            <a:pPr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size() const;</a:t>
            </a:r>
          </a:p>
          <a:p>
            <a:pPr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front() const;</a:t>
            </a:r>
          </a:p>
          <a:p>
            <a:pPr eaLnBrk="1" hangingPunct="1">
              <a:buFontTx/>
              <a:buNone/>
            </a:pPr>
            <a:r>
              <a:rPr lang="en-US" sz="1400" dirty="0" smtClean="0">
                <a:latin typeface="Consolas" pitchFamily="49" charset="0"/>
                <a:cs typeface="Consolas" pitchFamily="49" charset="0"/>
              </a:rPr>
              <a:t>		        Node *head() const;</a:t>
            </a:r>
          </a:p>
          <a:p>
            <a:pPr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count(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 const;</a:t>
            </a:r>
          </a:p>
          <a:p>
            <a:pPr eaLnBrk="1" hangingPunct="1">
              <a:buFontTx/>
              <a:buNone/>
            </a:pPr>
            <a:endParaRPr lang="en-US" sz="1400" dirty="0" smtClean="0">
              <a:latin typeface="Consolas" pitchFamily="49" charset="0"/>
              <a:cs typeface="Consolas" pitchFamily="49" charset="0"/>
            </a:endParaRPr>
          </a:p>
          <a:p>
            <a:pPr eaLnBrk="1" hangingPunct="1">
              <a:buFontTx/>
              <a:buNone/>
            </a:pP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Mutators</a:t>
            </a:r>
            <a:endParaRPr lang="en-US" sz="1400" dirty="0" smtClean="0">
              <a:latin typeface="Consolas" pitchFamily="49" charset="0"/>
              <a:cs typeface="Consolas" pitchFamily="49" charset="0"/>
            </a:endParaRPr>
          </a:p>
          <a:p>
            <a:pPr eaLnBrk="1" hangingPunct="1">
              <a:buFontTx/>
              <a:buNone/>
            </a:pPr>
            <a:r>
              <a:rPr lang="en-US" sz="1400" dirty="0" smtClean="0">
                <a:latin typeface="Consolas" pitchFamily="49" charset="0"/>
                <a:cs typeface="Consolas" pitchFamily="49" charset="0"/>
              </a:rPr>
              <a:t>		        void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p>
          <a:p>
            <a:pPr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pop_front</a:t>
            </a:r>
            <a:r>
              <a:rPr lang="en-US" sz="1400" dirty="0" smtClean="0">
                <a:latin typeface="Consolas" pitchFamily="49" charset="0"/>
                <a:cs typeface="Consolas" pitchFamily="49" charset="0"/>
              </a:rPr>
              <a:t>();</a:t>
            </a:r>
          </a:p>
          <a:p>
            <a:pPr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erase(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p>
          <a:p>
            <a:pPr eaLnBrk="1" hangingPunct="1">
              <a:buFontTx/>
              <a:buNone/>
            </a:pPr>
            <a:r>
              <a:rPr lang="en-US" sz="1400" dirty="0" smtClean="0">
                <a:latin typeface="Consolas" pitchFamily="49" charset="0"/>
                <a:cs typeface="Consolas" pitchFamily="49"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235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constructor initializes the linked list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do not count how many objects are in this list, thus:</a:t>
            </a:r>
          </a:p>
          <a:p>
            <a:pPr lvl="1" eaLnBrk="1" hangingPunct="1"/>
            <a:r>
              <a:rPr lang="en-US" dirty="0" smtClean="0">
                <a:latin typeface="Arial" charset="0"/>
                <a:cs typeface="Arial" charset="0"/>
              </a:rPr>
              <a:t>we must rely on the last pointer in the linked list to point to a special value</a:t>
            </a:r>
          </a:p>
          <a:p>
            <a:pPr lvl="1" eaLnBrk="1" hangingPunct="1"/>
            <a:r>
              <a:rPr lang="en-US" dirty="0" smtClean="0">
                <a:latin typeface="Arial" charset="0"/>
                <a:cs typeface="Arial" charset="0"/>
              </a:rPr>
              <a:t>in C++, that standard value is </a:t>
            </a:r>
            <a:r>
              <a:rPr lang="en-US" b="1" dirty="0" err="1" smtClean="0">
                <a:latin typeface="Courier New" pitchFamily="49" charset="0"/>
                <a:cs typeface="Arial" charset="0"/>
              </a:rPr>
              <a:t>nullptr</a:t>
            </a:r>
            <a:endParaRPr lang="en-US" b="1" dirty="0" smtClean="0">
              <a:latin typeface="Courier New" pitchFamily="49"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latin typeface="Arial" charset="0"/>
                <a:cs typeface="Arial" charset="0"/>
              </a:rPr>
              <a:t>Definition</a:t>
            </a:r>
          </a:p>
        </p:txBody>
      </p:sp>
      <p:sp>
        <p:nvSpPr>
          <p:cNvPr id="6147"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A linked list is a data structure where each object is stored in a </a:t>
            </a:r>
            <a:r>
              <a:rPr lang="en-US" i="1" smtClean="0">
                <a:latin typeface="Arial" charset="0"/>
                <a:cs typeface="Arial" charset="0"/>
              </a:rPr>
              <a:t>node</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As well as storing data, the node must also contains a reference/pointer to the node containing the next item of data</a:t>
            </a:r>
          </a:p>
          <a:p>
            <a:pPr eaLnBrk="1" hangingPunct="1"/>
            <a:endParaRPr lang="en-US" smtClean="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latin typeface="Arial" charset="0"/>
                <a:cs typeface="Arial" charset="0"/>
              </a:rPr>
              <a:t>The Constructor</a:t>
            </a:r>
          </a:p>
        </p:txBody>
      </p:sp>
      <p:sp>
        <p:nvSpPr>
          <p:cNvPr id="24579"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Thus, in the constructor, we assign </a:t>
            </a:r>
            <a:r>
              <a:rPr lang="en-US" dirty="0" err="1" smtClean="0">
                <a:latin typeface="Consolas" pitchFamily="49" charset="0"/>
                <a:cs typeface="Consolas" pitchFamily="49" charset="0"/>
              </a:rPr>
              <a:t>list_head</a:t>
            </a:r>
            <a:r>
              <a:rPr lang="en-US" dirty="0" smtClean="0">
                <a:latin typeface="Arial" charset="0"/>
                <a:cs typeface="Arial" charset="0"/>
              </a:rPr>
              <a:t> the value </a:t>
            </a:r>
            <a:r>
              <a:rPr lang="en-US" dirty="0" err="1" smtClean="0">
                <a:latin typeface="Consolas" pitchFamily="49" charset="0"/>
                <a:cs typeface="Consolas" pitchFamily="49" charset="0"/>
              </a:rPr>
              <a:t>nullptr</a:t>
            </a:r>
            <a:endParaRPr lang="en-US" dirty="0" smtClean="0">
              <a:latin typeface="Consolas" pitchFamily="49" charset="0"/>
              <a:cs typeface="Consolas" pitchFamily="49" charset="0"/>
            </a:endParaRPr>
          </a:p>
          <a:p>
            <a:pPr eaLnBrk="1" hangingPunct="1">
              <a:buFontTx/>
              <a:buNone/>
            </a:pPr>
            <a:endParaRPr lang="en-US" b="1" dirty="0" smtClean="0">
              <a:latin typeface="Courier New" pitchFamily="49" charset="0"/>
              <a:cs typeface="Arial" charset="0"/>
            </a:endParaRPr>
          </a:p>
          <a:p>
            <a:pPr eaLnBrk="1" hangingPunct="1">
              <a:buFontTx/>
              <a:buNone/>
            </a:pPr>
            <a:r>
              <a:rPr lang="en-US" dirty="0" smtClean="0">
                <a:latin typeface="Consolas" pitchFamily="49" charset="0"/>
                <a:cs typeface="Consolas" pitchFamily="49" charset="0"/>
              </a:rPr>
              <a:t>		List::List():</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nullptr</a:t>
            </a:r>
            <a:r>
              <a:rPr lang="en-US" dirty="0" smtClean="0">
                <a:latin typeface="Consolas" pitchFamily="49" charset="0"/>
                <a:cs typeface="Consolas" pitchFamily="49" charset="0"/>
              </a:rPr>
              <a:t> ) {</a:t>
            </a:r>
          </a:p>
          <a:p>
            <a:pPr eaLnBrk="1" hangingPunct="1">
              <a:buFontTx/>
              <a:buNone/>
            </a:pPr>
            <a:r>
              <a:rPr lang="en-US" dirty="0" smtClean="0">
                <a:latin typeface="Consolas" pitchFamily="49" charset="0"/>
                <a:cs typeface="Consolas" pitchFamily="49" charset="0"/>
              </a:rPr>
              <a:t>		    // empty constructor</a:t>
            </a:r>
          </a:p>
          <a:p>
            <a:pPr eaLnBrk="1" hangingPunct="1">
              <a:buFontTx/>
              <a:buNone/>
            </a:pPr>
            <a:r>
              <a:rPr lang="en-US" dirty="0" smtClean="0">
                <a:latin typeface="Consolas" pitchFamily="49" charset="0"/>
                <a:cs typeface="Consolas" pitchFamily="49" charset="0"/>
              </a:rPr>
              <a:t>		}</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will always ensure that when a linked list is empty, the list head is assigned </a:t>
            </a:r>
            <a:r>
              <a:rPr lang="en-US" dirty="0" err="1" smtClean="0">
                <a:latin typeface="Consolas" pitchFamily="49" charset="0"/>
                <a:cs typeface="Consolas" pitchFamily="49" charset="0"/>
              </a:rPr>
              <a:t>nullptr</a:t>
            </a:r>
            <a:endParaRPr lang="en-US" dirty="0" smtClean="0">
              <a:latin typeface="Consolas" pitchFamily="49" charset="0"/>
              <a:cs typeface="Consolas"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latin typeface="Arial" charset="0"/>
                <a:cs typeface="Arial" charset="0"/>
              </a:rPr>
              <a:t>Allocation</a:t>
            </a:r>
          </a:p>
        </p:txBody>
      </p:sp>
      <p:sp>
        <p:nvSpPr>
          <p:cNvPr id="25603"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The constructor is called whenever an object is created, either:</a:t>
            </a:r>
          </a:p>
          <a:p>
            <a:pPr lvl="1" eaLnBrk="1" hangingPunct="1">
              <a:buNone/>
            </a:pPr>
            <a:endParaRPr lang="en-US" sz="900" dirty="0" smtClean="0">
              <a:latin typeface="Arial" charset="0"/>
              <a:cs typeface="Arial" charset="0"/>
            </a:endParaRPr>
          </a:p>
          <a:p>
            <a:pPr lvl="1" eaLnBrk="1" hangingPunct="1">
              <a:buNone/>
            </a:pPr>
            <a:r>
              <a:rPr lang="en-US" dirty="0" smtClean="0">
                <a:latin typeface="Arial" charset="0"/>
                <a:cs typeface="Arial" charset="0"/>
              </a:rPr>
              <a:t>Statically</a:t>
            </a:r>
          </a:p>
          <a:p>
            <a:pPr lvl="1" eaLnBrk="1" hangingPunct="1">
              <a:buNone/>
            </a:pPr>
            <a:r>
              <a:rPr lang="en-US" dirty="0" smtClean="0">
                <a:latin typeface="Arial" charset="0"/>
                <a:cs typeface="Arial" charset="0"/>
              </a:rPr>
              <a:t>	The statement </a:t>
            </a:r>
            <a:r>
              <a:rPr lang="en-US" sz="2000" dirty="0" smtClean="0">
                <a:latin typeface="Consolas" pitchFamily="49" charset="0"/>
                <a:cs typeface="Consolas" pitchFamily="49" charset="0"/>
              </a:rPr>
              <a:t>List </a:t>
            </a:r>
            <a:r>
              <a:rPr lang="en-US" sz="2000" dirty="0" err="1" smtClean="0">
                <a:latin typeface="Consolas" pitchFamily="49" charset="0"/>
                <a:cs typeface="Consolas" pitchFamily="49" charset="0"/>
              </a:rPr>
              <a:t>ls</a:t>
            </a:r>
            <a:r>
              <a:rPr lang="en-US" sz="2000" dirty="0" smtClean="0">
                <a:latin typeface="Consolas" pitchFamily="49" charset="0"/>
                <a:cs typeface="Consolas" pitchFamily="49" charset="0"/>
              </a:rPr>
              <a:t>;</a:t>
            </a:r>
            <a:r>
              <a:rPr lang="en-US" sz="1600" dirty="0" smtClean="0">
                <a:latin typeface="Consolas" pitchFamily="49" charset="0"/>
                <a:cs typeface="Consolas" pitchFamily="49" charset="0"/>
              </a:rPr>
              <a:t> </a:t>
            </a:r>
            <a:r>
              <a:rPr lang="en-US" dirty="0" smtClean="0">
                <a:latin typeface="Arial" charset="0"/>
                <a:cs typeface="Arial" charset="0"/>
              </a:rPr>
              <a:t>defines </a:t>
            </a:r>
            <a:r>
              <a:rPr lang="en-US" sz="2000" dirty="0" err="1" smtClean="0">
                <a:latin typeface="Consolas" pitchFamily="49" charset="0"/>
                <a:cs typeface="Consolas" pitchFamily="49" charset="0"/>
              </a:rPr>
              <a:t>ls</a:t>
            </a:r>
            <a:r>
              <a:rPr lang="en-US" dirty="0" smtClean="0">
                <a:latin typeface="Arial" charset="0"/>
                <a:cs typeface="Arial" charset="0"/>
              </a:rPr>
              <a:t> to be a linked list and the</a:t>
            </a:r>
            <a:br>
              <a:rPr lang="en-US" dirty="0" smtClean="0">
                <a:latin typeface="Arial" charset="0"/>
                <a:cs typeface="Arial" charset="0"/>
              </a:rPr>
            </a:br>
            <a:r>
              <a:rPr lang="en-US" dirty="0" smtClean="0">
                <a:latin typeface="Arial" charset="0"/>
                <a:cs typeface="Arial" charset="0"/>
              </a:rPr>
              <a:t>compiler deals with memory allocation</a:t>
            </a:r>
          </a:p>
          <a:p>
            <a:pPr lvl="1" eaLnBrk="1" hangingPunct="1">
              <a:buNone/>
            </a:pPr>
            <a:endParaRPr lang="en-US" dirty="0" smtClean="0">
              <a:latin typeface="Arial" charset="0"/>
              <a:cs typeface="Arial" charset="0"/>
            </a:endParaRPr>
          </a:p>
          <a:p>
            <a:pPr lvl="1" eaLnBrk="1" hangingPunct="1">
              <a:buNone/>
            </a:pPr>
            <a:r>
              <a:rPr lang="en-US" dirty="0" smtClean="0">
                <a:latin typeface="Arial" charset="0"/>
                <a:cs typeface="Arial" charset="0"/>
              </a:rPr>
              <a:t>Dynamically</a:t>
            </a:r>
          </a:p>
          <a:p>
            <a:pPr lvl="1" eaLnBrk="1" hangingPunct="1">
              <a:buNone/>
            </a:pPr>
            <a:r>
              <a:rPr lang="en-US" dirty="0" smtClean="0">
                <a:latin typeface="Arial" charset="0"/>
                <a:cs typeface="Arial" charset="0"/>
              </a:rPr>
              <a:t>	The statement</a:t>
            </a:r>
            <a:br>
              <a:rPr lang="en-US" dirty="0" smtClean="0">
                <a:latin typeface="Arial" charset="0"/>
                <a:cs typeface="Arial" charset="0"/>
              </a:rPr>
            </a:br>
            <a:r>
              <a:rPr lang="en-US" dirty="0" smtClean="0">
                <a:latin typeface="Arial" charset="0"/>
                <a:cs typeface="Arial" charset="0"/>
              </a:rPr>
              <a:t>      </a:t>
            </a:r>
            <a:r>
              <a:rPr lang="en-US" sz="2000" dirty="0" smtClean="0">
                <a:latin typeface="Consolas" pitchFamily="49" charset="0"/>
                <a:cs typeface="Consolas" pitchFamily="49" charset="0"/>
              </a:rPr>
              <a:t>List *</a:t>
            </a:r>
            <a:r>
              <a:rPr lang="en-US" sz="2000" dirty="0" err="1" smtClean="0">
                <a:latin typeface="Consolas" pitchFamily="49" charset="0"/>
                <a:cs typeface="Consolas" pitchFamily="49" charset="0"/>
              </a:rPr>
              <a:t>pls</a:t>
            </a:r>
            <a:r>
              <a:rPr lang="en-US" sz="2000" dirty="0" smtClean="0">
                <a:latin typeface="Consolas" pitchFamily="49" charset="0"/>
                <a:cs typeface="Consolas" pitchFamily="49" charset="0"/>
              </a:rPr>
              <a:t> = new List();</a:t>
            </a:r>
            <a:r>
              <a:rPr lang="en-US" sz="2400" b="1" dirty="0" smtClean="0">
                <a:latin typeface="Courier New" pitchFamily="49" charset="0"/>
                <a:cs typeface="Arial" charset="0"/>
              </a:rPr>
              <a:t/>
            </a:r>
            <a:br>
              <a:rPr lang="en-US" sz="2400" b="1" dirty="0" smtClean="0">
                <a:latin typeface="Courier New" pitchFamily="49" charset="0"/>
                <a:cs typeface="Arial" charset="0"/>
              </a:rPr>
            </a:br>
            <a:r>
              <a:rPr lang="en-US" dirty="0" smtClean="0">
                <a:latin typeface="Arial" charset="0"/>
                <a:cs typeface="Arial" charset="0"/>
              </a:rPr>
              <a:t>requests sufficient memory from the OS to store an instance of the class</a:t>
            </a:r>
          </a:p>
          <a:p>
            <a:pPr eaLnBrk="1" hangingPunct="1">
              <a:buFont typeface="Arial" charset="0"/>
              <a:buNone/>
            </a:pPr>
            <a:endParaRPr lang="en-US" dirty="0" smtClean="0">
              <a:latin typeface="Arial" charset="0"/>
              <a:cs typeface="Arial" charset="0"/>
            </a:endParaRPr>
          </a:p>
          <a:p>
            <a:pPr lvl="1" eaLnBrk="1" hangingPunct="1"/>
            <a:r>
              <a:rPr lang="en-US" dirty="0" smtClean="0">
                <a:latin typeface="Arial" charset="0"/>
                <a:cs typeface="Arial" charset="0"/>
              </a:rPr>
              <a:t>In both cases, the memory is allocated and then the constructor is called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latin typeface="Arial" charset="0"/>
                <a:cs typeface="Arial" charset="0"/>
              </a:rPr>
              <a:t>Static Allocation</a:t>
            </a:r>
          </a:p>
        </p:txBody>
      </p:sp>
      <p:sp>
        <p:nvSpPr>
          <p:cNvPr id="26627"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Example:</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f() {</a:t>
            </a:r>
          </a:p>
          <a:p>
            <a:pPr lvl="1" eaLnBrk="1" hangingPunct="1">
              <a:buFont typeface="Arial" charset="0"/>
              <a:buNone/>
            </a:pPr>
            <a:r>
              <a:rPr lang="en-US" sz="1600" dirty="0" smtClean="0">
                <a:latin typeface="Consolas" pitchFamily="49" charset="0"/>
                <a:cs typeface="Consolas" pitchFamily="49" charset="0"/>
              </a:rPr>
              <a:t>	    List ls;   // ls is declared as a local variable on the stack</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ls.push_front</a:t>
            </a:r>
            <a:r>
              <a:rPr lang="en-US" sz="1600" dirty="0" smtClean="0">
                <a:latin typeface="Consolas" pitchFamily="49" charset="0"/>
                <a:cs typeface="Consolas" pitchFamily="49" charset="0"/>
              </a:rPr>
              <a:t>( 3 );</a:t>
            </a: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cout</a:t>
            </a:r>
            <a:r>
              <a:rPr lang="en-US" sz="1600" dirty="0" smtClean="0">
                <a:latin typeface="Consolas" pitchFamily="49" charset="0"/>
                <a:cs typeface="Consolas" pitchFamily="49" charset="0"/>
              </a:rPr>
              <a:t> &lt;&lt; </a:t>
            </a:r>
            <a:r>
              <a:rPr lang="en-US" sz="1600" dirty="0" err="1" smtClean="0">
                <a:latin typeface="Consolas" pitchFamily="49" charset="0"/>
                <a:cs typeface="Consolas" pitchFamily="49" charset="0"/>
              </a:rPr>
              <a:t>ls.front</a:t>
            </a:r>
            <a:r>
              <a:rPr lang="en-US" sz="1600" dirty="0" smtClean="0">
                <a:latin typeface="Consolas" pitchFamily="49" charset="0"/>
                <a:cs typeface="Consolas" pitchFamily="49" charset="0"/>
              </a:rPr>
              <a:t>() &lt;&lt; </a:t>
            </a:r>
            <a:r>
              <a:rPr lang="en-US" sz="1600" dirty="0" err="1" smtClean="0">
                <a:latin typeface="Consolas" pitchFamily="49" charset="0"/>
                <a:cs typeface="Consolas" pitchFamily="49" charset="0"/>
              </a:rPr>
              <a:t>endl</a:t>
            </a:r>
            <a:r>
              <a:rPr lang="en-US" sz="1600" dirty="0" smtClean="0">
                <a:latin typeface="Consolas" pitchFamily="49" charset="0"/>
                <a:cs typeface="Consolas" pitchFamily="49" charset="0"/>
              </a:rPr>
              <a:t>;</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 The return value is evaluated</a:t>
            </a:r>
          </a:p>
          <a:p>
            <a:pPr lvl="1" eaLnBrk="1" hangingPunct="1">
              <a:buFont typeface="Arial" charset="0"/>
              <a:buNone/>
            </a:pPr>
            <a:r>
              <a:rPr lang="en-US" sz="1600" dirty="0" smtClean="0">
                <a:latin typeface="Consolas" pitchFamily="49" charset="0"/>
                <a:cs typeface="Consolas" pitchFamily="49" charset="0"/>
              </a:rPr>
              <a:t>	    // The compiler then calls the destructor for local variables</a:t>
            </a:r>
          </a:p>
          <a:p>
            <a:pPr lvl="1" eaLnBrk="1" hangingPunct="1">
              <a:buFont typeface="Arial" charset="0"/>
              <a:buNone/>
            </a:pPr>
            <a:r>
              <a:rPr lang="en-US" sz="1600" dirty="0" smtClean="0">
                <a:latin typeface="Consolas" pitchFamily="49" charset="0"/>
                <a:cs typeface="Consolas" pitchFamily="49" charset="0"/>
              </a:rPr>
              <a:t>	    // The memory allocated for '</a:t>
            </a:r>
            <a:r>
              <a:rPr lang="en-US" sz="1600" dirty="0" err="1" smtClean="0">
                <a:latin typeface="Consolas" pitchFamily="49" charset="0"/>
                <a:cs typeface="Consolas" pitchFamily="49" charset="0"/>
              </a:rPr>
              <a:t>ls'</a:t>
            </a:r>
            <a:r>
              <a:rPr lang="en-US" sz="1600" dirty="0" smtClean="0">
                <a:latin typeface="Consolas" pitchFamily="49" charset="0"/>
                <a:cs typeface="Consolas" pitchFamily="49" charset="0"/>
              </a:rPr>
              <a:t> is </a:t>
            </a:r>
            <a:r>
              <a:rPr lang="en-US" sz="1600" dirty="0" err="1" smtClean="0">
                <a:latin typeface="Consolas" pitchFamily="49" charset="0"/>
                <a:cs typeface="Consolas" pitchFamily="49" charset="0"/>
              </a:rPr>
              <a:t>deallocated</a:t>
            </a:r>
            <a:endParaRPr lang="en-US" sz="1600" dirty="0" smtClean="0">
              <a:latin typeface="Consolas" pitchFamily="49" charset="0"/>
              <a:cs typeface="Consolas" pitchFamily="49" charset="0"/>
            </a:endParaRP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return 0;</a:t>
            </a:r>
          </a:p>
          <a:p>
            <a:pPr lvl="1" eaLnBrk="1" hangingPunct="1">
              <a:buFont typeface="Arial" charset="0"/>
              <a:buNone/>
            </a:pPr>
            <a:r>
              <a:rPr lang="en-US" sz="1600" dirty="0" smtClean="0">
                <a:latin typeface="Consolas" pitchFamily="49" charset="0"/>
                <a:cs typeface="Consolas" pitchFamily="49" charset="0"/>
              </a:rPr>
              <a:t>	}</a:t>
            </a:r>
            <a:endParaRPr lang="en-US" sz="1600" dirty="0" smtClean="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latin typeface="Arial" charset="0"/>
                <a:cs typeface="Arial" charset="0"/>
              </a:rPr>
              <a:t>Dynamic Allocation</a:t>
            </a:r>
          </a:p>
        </p:txBody>
      </p:sp>
      <p:sp>
        <p:nvSpPr>
          <p:cNvPr id="27651" name="Rectangle 3"/>
          <p:cNvSpPr>
            <a:spLocks noGrp="1" noChangeArrowheads="1"/>
          </p:cNvSpPr>
          <p:nvPr>
            <p:ph type="body" idx="1"/>
          </p:nvPr>
        </p:nvSpPr>
        <p:spPr>
          <a:xfrm>
            <a:off x="457200" y="1600200"/>
            <a:ext cx="8435975" cy="4525963"/>
          </a:xfrm>
        </p:spPr>
        <p:txBody>
          <a:bodyPr/>
          <a:lstStyle/>
          <a:p>
            <a:pPr eaLnBrk="1" hangingPunct="1">
              <a:buFont typeface="Arial" charset="0"/>
              <a:buNone/>
            </a:pPr>
            <a:r>
              <a:rPr lang="en-US" dirty="0" smtClean="0">
                <a:latin typeface="Arial" charset="0"/>
                <a:cs typeface="Arial" charset="0"/>
              </a:rPr>
              <a:t>	Example:</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List *f(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n ) {</a:t>
            </a:r>
          </a:p>
          <a:p>
            <a:pPr lvl="1" eaLnBrk="1" hangingPunct="1">
              <a:buFont typeface="Arial" charset="0"/>
              <a:buNone/>
            </a:pPr>
            <a:r>
              <a:rPr lang="en-US" sz="1600" dirty="0" smtClean="0">
                <a:latin typeface="Consolas" pitchFamily="49" charset="0"/>
                <a:cs typeface="Consolas" pitchFamily="49" charset="0"/>
              </a:rPr>
              <a:t>	    List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 = new List();  //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 is allocated memory by the OS</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-&gt;push_front( n );</a:t>
            </a:r>
          </a:p>
          <a:p>
            <a:pPr lvl="1" eaLnBrk="1" hangingPunct="1">
              <a:buNone/>
            </a:pPr>
            <a:r>
              <a:rPr lang="en-US" sz="1600" dirty="0" smtClean="0">
                <a:latin typeface="Consolas" pitchFamily="49" charset="0"/>
                <a:cs typeface="Consolas" pitchFamily="49" charset="0"/>
              </a:rPr>
              <a:t>	    </a:t>
            </a:r>
            <a:r>
              <a:rPr lang="en-US" sz="1600" dirty="0">
                <a:latin typeface="Consolas" pitchFamily="49" charset="0"/>
                <a:cs typeface="Consolas" pitchFamily="49" charset="0"/>
              </a:rPr>
              <a:t>cout &lt;&lt;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-&gt;front</a:t>
            </a:r>
            <a:r>
              <a:rPr lang="en-US" sz="1600" dirty="0">
                <a:latin typeface="Consolas" pitchFamily="49" charset="0"/>
                <a:cs typeface="Consolas" pitchFamily="49" charset="0"/>
              </a:rPr>
              <a:t>() &lt;&lt; </a:t>
            </a:r>
            <a:r>
              <a:rPr lang="en-US" sz="1600" dirty="0" err="1">
                <a:latin typeface="Consolas" pitchFamily="49" charset="0"/>
                <a:cs typeface="Consolas" pitchFamily="49" charset="0"/>
              </a:rPr>
              <a:t>endl</a:t>
            </a:r>
            <a:r>
              <a:rPr lang="en-US" sz="1600" dirty="0">
                <a:latin typeface="Consolas" pitchFamily="49" charset="0"/>
                <a:cs typeface="Consolas" pitchFamily="49" charset="0"/>
              </a:rPr>
              <a:t>;</a:t>
            </a:r>
            <a:endParaRPr lang="en-US" sz="1600" dirty="0" smtClean="0">
              <a:latin typeface="Consolas" pitchFamily="49" charset="0"/>
              <a:cs typeface="Consolas" pitchFamily="49" charset="0"/>
            </a:endParaRP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 The address of the linked list is the return value</a:t>
            </a:r>
          </a:p>
          <a:p>
            <a:pPr lvl="1" eaLnBrk="1" hangingPunct="1">
              <a:buFont typeface="Arial" charset="0"/>
              <a:buNone/>
            </a:pPr>
            <a:r>
              <a:rPr lang="en-US" sz="1600" dirty="0" smtClean="0">
                <a:latin typeface="Consolas" pitchFamily="49" charset="0"/>
                <a:cs typeface="Consolas" pitchFamily="49" charset="0"/>
              </a:rPr>
              <a:t>	    // After this, the 4 bytes for the pointer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 is </a:t>
            </a:r>
            <a:r>
              <a:rPr lang="en-US" sz="1600" dirty="0" err="1" smtClean="0">
                <a:latin typeface="Consolas" pitchFamily="49" charset="0"/>
                <a:cs typeface="Consolas" pitchFamily="49" charset="0"/>
              </a:rPr>
              <a:t>deallocated</a:t>
            </a: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 The memory allocated for the linked list is still there</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return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a:t>
            </a:r>
          </a:p>
          <a:p>
            <a:pPr lvl="1" eaLnBrk="1" hangingPunct="1">
              <a:buFont typeface="Arial" charset="0"/>
              <a:buNone/>
            </a:pPr>
            <a:r>
              <a:rPr lang="en-US" sz="1600" dirty="0" smtClean="0">
                <a:latin typeface="Consolas" pitchFamily="49" charset="0"/>
                <a:cs typeface="Consolas" pitchFamily="49" charset="0"/>
              </a:rPr>
              <a:t>	}</a:t>
            </a:r>
            <a:endParaRPr lang="en-US" sz="1600" dirty="0" smtClean="0">
              <a:latin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latin typeface="Arial" charset="0"/>
                <a:cs typeface="Arial" charset="0"/>
              </a:rPr>
              <a:t>Static Allocation</a:t>
            </a:r>
          </a:p>
        </p:txBody>
      </p:sp>
      <p:sp>
        <p:nvSpPr>
          <p:cNvPr id="26627"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What if I do?</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List *f() {</a:t>
            </a:r>
          </a:p>
          <a:p>
            <a:pPr lvl="1" eaLnBrk="1" hangingPunct="1">
              <a:buFont typeface="Arial" charset="0"/>
              <a:buNone/>
            </a:pPr>
            <a:r>
              <a:rPr lang="en-US" sz="1600" dirty="0" smtClean="0">
                <a:latin typeface="Consolas" pitchFamily="49" charset="0"/>
                <a:cs typeface="Consolas" pitchFamily="49" charset="0"/>
              </a:rPr>
              <a:t>	    List ls;   // ls is declared as a local variable on the stack</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ls.push_front</a:t>
            </a:r>
            <a:r>
              <a:rPr lang="en-US" sz="1600" dirty="0" smtClean="0">
                <a:latin typeface="Consolas" pitchFamily="49" charset="0"/>
                <a:cs typeface="Consolas" pitchFamily="49" charset="0"/>
              </a:rPr>
              <a:t>( 3 );</a:t>
            </a: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cout</a:t>
            </a:r>
            <a:r>
              <a:rPr lang="en-US" sz="1600" dirty="0" smtClean="0">
                <a:latin typeface="Consolas" pitchFamily="49" charset="0"/>
                <a:cs typeface="Consolas" pitchFamily="49" charset="0"/>
              </a:rPr>
              <a:t> &lt;&lt; </a:t>
            </a:r>
            <a:r>
              <a:rPr lang="en-US" sz="1600" dirty="0" err="1" smtClean="0">
                <a:latin typeface="Consolas" pitchFamily="49" charset="0"/>
                <a:cs typeface="Consolas" pitchFamily="49" charset="0"/>
              </a:rPr>
              <a:t>ls.front</a:t>
            </a:r>
            <a:r>
              <a:rPr lang="en-US" sz="1600" dirty="0" smtClean="0">
                <a:latin typeface="Consolas" pitchFamily="49" charset="0"/>
                <a:cs typeface="Consolas" pitchFamily="49" charset="0"/>
              </a:rPr>
              <a:t>() &lt;&lt; </a:t>
            </a:r>
            <a:r>
              <a:rPr lang="en-US" sz="1600" dirty="0" err="1" smtClean="0">
                <a:latin typeface="Consolas" pitchFamily="49" charset="0"/>
                <a:cs typeface="Consolas" pitchFamily="49" charset="0"/>
              </a:rPr>
              <a:t>endl</a:t>
            </a:r>
            <a:r>
              <a:rPr lang="en-US" sz="1600" dirty="0" smtClean="0">
                <a:latin typeface="Consolas" pitchFamily="49" charset="0"/>
                <a:cs typeface="Consolas" pitchFamily="49" charset="0"/>
              </a:rPr>
              <a:t>;</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 The return value is evaluated</a:t>
            </a:r>
          </a:p>
          <a:p>
            <a:pPr lvl="1" eaLnBrk="1" hangingPunct="1">
              <a:buFont typeface="Arial" charset="0"/>
              <a:buNone/>
            </a:pPr>
            <a:r>
              <a:rPr lang="en-US" sz="1600" dirty="0" smtClean="0">
                <a:latin typeface="Consolas" pitchFamily="49" charset="0"/>
                <a:cs typeface="Consolas" pitchFamily="49" charset="0"/>
              </a:rPr>
              <a:t>	    // The compiler then calls the destructor for local variables</a:t>
            </a:r>
          </a:p>
          <a:p>
            <a:pPr lvl="1" eaLnBrk="1" hangingPunct="1">
              <a:buFont typeface="Arial" charset="0"/>
              <a:buNone/>
            </a:pPr>
            <a:r>
              <a:rPr lang="en-US" sz="1600" dirty="0" smtClean="0">
                <a:latin typeface="Consolas" pitchFamily="49" charset="0"/>
                <a:cs typeface="Consolas" pitchFamily="49" charset="0"/>
              </a:rPr>
              <a:t>	    // The memory allocated for '</a:t>
            </a:r>
            <a:r>
              <a:rPr lang="en-US" sz="1600" dirty="0" err="1" smtClean="0">
                <a:latin typeface="Consolas" pitchFamily="49" charset="0"/>
                <a:cs typeface="Consolas" pitchFamily="49" charset="0"/>
              </a:rPr>
              <a:t>ls'</a:t>
            </a:r>
            <a:r>
              <a:rPr lang="en-US" sz="1600" dirty="0" smtClean="0">
                <a:latin typeface="Consolas" pitchFamily="49" charset="0"/>
                <a:cs typeface="Consolas" pitchFamily="49" charset="0"/>
              </a:rPr>
              <a:t> is </a:t>
            </a:r>
            <a:r>
              <a:rPr lang="en-US" sz="1600" dirty="0" err="1" smtClean="0">
                <a:latin typeface="Consolas" pitchFamily="49" charset="0"/>
                <a:cs typeface="Consolas" pitchFamily="49" charset="0"/>
              </a:rPr>
              <a:t>deallocated</a:t>
            </a:r>
            <a:endParaRPr lang="en-US" sz="1600" dirty="0" smtClean="0">
              <a:latin typeface="Consolas" pitchFamily="49" charset="0"/>
              <a:cs typeface="Consolas" pitchFamily="49" charset="0"/>
            </a:endParaRP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return &amp;ls;</a:t>
            </a:r>
          </a:p>
          <a:p>
            <a:pPr lvl="1" eaLnBrk="1" hangingPunct="1">
              <a:buFont typeface="Arial" charset="0"/>
              <a:buNone/>
            </a:pPr>
            <a:r>
              <a:rPr lang="en-US" sz="1600" dirty="0" smtClean="0">
                <a:latin typeface="Consolas" pitchFamily="49" charset="0"/>
                <a:cs typeface="Consolas" pitchFamily="49" charset="0"/>
              </a:rPr>
              <a:t>	}</a:t>
            </a:r>
            <a:endParaRPr lang="en-US" sz="1600" dirty="0" smtClean="0">
              <a:latin typeface="Arial" charset="0"/>
              <a:cs typeface="Arial" charset="0"/>
            </a:endParaRPr>
          </a:p>
        </p:txBody>
      </p:sp>
    </p:spTree>
    <p:extLst>
      <p:ext uri="{BB962C8B-B14F-4D97-AF65-F5344CB8AC3E}">
        <p14:creationId xmlns:p14="http://schemas.microsoft.com/office/powerpoint/2010/main" val="1357832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bool</a:t>
            </a:r>
            <a:r>
              <a:rPr lang="en-US" dirty="0" smtClean="0">
                <a:latin typeface="Consolas" pitchFamily="49" charset="0"/>
                <a:cs typeface="Consolas" pitchFamily="49" charset="0"/>
              </a:rPr>
              <a:t> empty() const</a:t>
            </a:r>
          </a:p>
        </p:txBody>
      </p:sp>
      <p:sp>
        <p:nvSpPr>
          <p:cNvPr id="28675" name="Rectangle 3"/>
          <p:cNvSpPr>
            <a:spLocks noGrp="1" noChangeArrowheads="1"/>
          </p:cNvSpPr>
          <p:nvPr>
            <p:ph type="body" idx="1"/>
          </p:nvPr>
        </p:nvSpPr>
        <p:spPr/>
        <p:txBody>
          <a:bodyPr/>
          <a:lstStyle/>
          <a:p>
            <a:pPr eaLnBrk="1" hangingPunct="1">
              <a:buFontTx/>
              <a:buNone/>
            </a:pPr>
            <a:r>
              <a:rPr lang="en-US" dirty="0" smtClean="0">
                <a:latin typeface="Arial" charset="0"/>
                <a:cs typeface="Arial" charset="0"/>
              </a:rPr>
              <a:t>	Starting with the easier member functions:</a:t>
            </a:r>
          </a:p>
          <a:p>
            <a:pPr eaLnBrk="1" hangingPunct="1">
              <a:buFontTx/>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bool</a:t>
            </a:r>
            <a:r>
              <a:rPr lang="en-US" sz="1600" dirty="0" smtClean="0">
                <a:latin typeface="Consolas" pitchFamily="49" charset="0"/>
                <a:cs typeface="Consolas" pitchFamily="49" charset="0"/>
              </a:rPr>
              <a:t> List::empty() const {</a:t>
            </a:r>
          </a:p>
          <a:p>
            <a:pPr eaLnBrk="1" hangingPunct="1">
              <a:buFontTx/>
              <a:buNone/>
            </a:pPr>
            <a:r>
              <a:rPr lang="en-US" sz="1600" dirty="0" smtClean="0">
                <a:latin typeface="Consolas" pitchFamily="49" charset="0"/>
                <a:cs typeface="Consolas" pitchFamily="49" charset="0"/>
              </a:rPr>
              <a:t>		    if ( </a:t>
            </a:r>
            <a:r>
              <a:rPr lang="en-US" sz="1600" dirty="0" err="1" smtClean="0">
                <a:latin typeface="Consolas" pitchFamily="49" charset="0"/>
                <a:cs typeface="Consolas" pitchFamily="49" charset="0"/>
              </a:rPr>
              <a:t>list_head</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nullptr</a:t>
            </a:r>
            <a:r>
              <a:rPr lang="en-US" sz="1600" dirty="0" smtClean="0">
                <a:latin typeface="Consolas" pitchFamily="49" charset="0"/>
                <a:cs typeface="Consolas" pitchFamily="49" charset="0"/>
              </a:rPr>
              <a:t> ) {</a:t>
            </a:r>
          </a:p>
          <a:p>
            <a:pPr eaLnBrk="1" hangingPunct="1">
              <a:buFontTx/>
              <a:buNone/>
            </a:pPr>
            <a:r>
              <a:rPr lang="en-US" sz="1600" dirty="0" smtClean="0">
                <a:latin typeface="Consolas" pitchFamily="49" charset="0"/>
                <a:cs typeface="Consolas" pitchFamily="49" charset="0"/>
              </a:rPr>
              <a:t>		        return true;</a:t>
            </a:r>
          </a:p>
          <a:p>
            <a:pPr eaLnBrk="1" hangingPunct="1">
              <a:buFontTx/>
              <a:buNone/>
            </a:pPr>
            <a:r>
              <a:rPr lang="en-US" sz="1600" dirty="0" smtClean="0">
                <a:latin typeface="Consolas" pitchFamily="49" charset="0"/>
                <a:cs typeface="Consolas" pitchFamily="49" charset="0"/>
              </a:rPr>
              <a:t>		    } else {</a:t>
            </a:r>
          </a:p>
          <a:p>
            <a:pPr eaLnBrk="1" hangingPunct="1">
              <a:buFontTx/>
              <a:buNone/>
            </a:pPr>
            <a:r>
              <a:rPr lang="en-US" sz="1600" dirty="0" smtClean="0">
                <a:latin typeface="Consolas" pitchFamily="49" charset="0"/>
                <a:cs typeface="Consolas" pitchFamily="49" charset="0"/>
              </a:rPr>
              <a:t>		        return false;</a:t>
            </a:r>
          </a:p>
          <a:p>
            <a:pPr eaLnBrk="1" hangingPunct="1">
              <a:buFontTx/>
              <a:buNone/>
            </a:pPr>
            <a:r>
              <a:rPr lang="en-US" sz="1600" dirty="0" smtClean="0">
                <a:latin typeface="Consolas" pitchFamily="49" charset="0"/>
                <a:cs typeface="Consolas" pitchFamily="49" charset="0"/>
              </a:rPr>
              <a:t>		    }</a:t>
            </a:r>
          </a:p>
          <a:p>
            <a:pPr eaLnBrk="1" hangingPunct="1">
              <a:buFontTx/>
              <a:buNone/>
            </a:pPr>
            <a:r>
              <a:rPr lang="en-US" sz="1600" dirty="0" smtClean="0">
                <a:latin typeface="Consolas" pitchFamily="49" charset="0"/>
                <a:cs typeface="Consolas" pitchFamily="49" charset="0"/>
              </a:rPr>
              <a:t>		}   </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smtClean="0">
                <a:latin typeface="Arial" charset="0"/>
                <a:cs typeface="Consolas" pitchFamily="49" charset="0"/>
              </a:rPr>
              <a:t>Better yet:</a:t>
            </a:r>
          </a:p>
          <a:p>
            <a:pPr eaLnBrk="1" hangingPunct="1">
              <a:buFontTx/>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bool</a:t>
            </a:r>
            <a:r>
              <a:rPr lang="en-US" sz="1600" dirty="0" smtClean="0">
                <a:latin typeface="Consolas" pitchFamily="49" charset="0"/>
                <a:cs typeface="Consolas" pitchFamily="49" charset="0"/>
              </a:rPr>
              <a:t> List::empty() const {</a:t>
            </a:r>
          </a:p>
          <a:p>
            <a:pPr eaLnBrk="1" hangingPunct="1">
              <a:buFontTx/>
              <a:buNone/>
            </a:pPr>
            <a:r>
              <a:rPr lang="en-US" sz="1600" dirty="0" smtClean="0">
                <a:latin typeface="Consolas" pitchFamily="49" charset="0"/>
                <a:cs typeface="Consolas" pitchFamily="49" charset="0"/>
              </a:rPr>
              <a:t>		    return ( </a:t>
            </a:r>
            <a:r>
              <a:rPr lang="en-US" sz="1600" dirty="0" err="1" smtClean="0">
                <a:latin typeface="Consolas" pitchFamily="49" charset="0"/>
                <a:cs typeface="Consolas" pitchFamily="49" charset="0"/>
              </a:rPr>
              <a:t>list_head</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nullptr</a:t>
            </a:r>
            <a:r>
              <a:rPr lang="en-US" sz="1600" dirty="0" smtClean="0">
                <a:latin typeface="Consolas" pitchFamily="49" charset="0"/>
                <a:cs typeface="Consolas" pitchFamily="49" charset="0"/>
              </a:rPr>
              <a:t> );</a:t>
            </a:r>
          </a:p>
          <a:p>
            <a:pPr eaLnBrk="1" hangingPunct="1">
              <a:buFontTx/>
              <a:buNone/>
            </a:pPr>
            <a:r>
              <a:rPr lang="en-US" sz="1600" dirty="0" smtClean="0">
                <a:latin typeface="Consolas" pitchFamily="49" charset="0"/>
                <a:cs typeface="Consolas" pitchFamily="49"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Node *head() const</a:t>
            </a:r>
            <a:endParaRPr lang="en-US" dirty="0" smtClean="0">
              <a:latin typeface="Arial" charset="0"/>
              <a:cs typeface="Arial" charset="0"/>
            </a:endParaRPr>
          </a:p>
        </p:txBody>
      </p:sp>
      <p:sp>
        <p:nvSpPr>
          <p:cNvPr id="2969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member function </a:t>
            </a:r>
            <a:r>
              <a:rPr lang="en-US" dirty="0" smtClean="0">
                <a:latin typeface="Consolas" pitchFamily="49" charset="0"/>
                <a:cs typeface="Consolas" pitchFamily="49" charset="0"/>
              </a:rPr>
              <a:t>Node *head() const </a:t>
            </a:r>
            <a:r>
              <a:rPr lang="en-US" dirty="0" smtClean="0">
                <a:latin typeface="Arial" charset="0"/>
                <a:cs typeface="Arial" charset="0"/>
              </a:rPr>
              <a:t>is easy enough to implement:</a:t>
            </a:r>
          </a:p>
          <a:p>
            <a:pPr eaLnBrk="1" hangingPunct="1">
              <a:buFontTx/>
              <a:buNone/>
            </a:pPr>
            <a:endParaRPr lang="en-US" b="1" dirty="0" smtClean="0">
              <a:latin typeface="Courier New" pitchFamily="49" charset="0"/>
              <a:cs typeface="Arial" charset="0"/>
            </a:endParaRPr>
          </a:p>
          <a:p>
            <a:pPr eaLnBrk="1" hangingPunct="1">
              <a:buFontTx/>
              <a:buNone/>
            </a:pPr>
            <a:r>
              <a:rPr lang="en-US" sz="1800" dirty="0" smtClean="0">
                <a:latin typeface="Consolas" pitchFamily="49" charset="0"/>
                <a:cs typeface="Consolas" pitchFamily="49" charset="0"/>
              </a:rPr>
              <a:t>		Node *List::head() const {</a:t>
            </a:r>
          </a:p>
          <a:p>
            <a:pPr eaLnBrk="1" hangingPunct="1">
              <a:buFontTx/>
              <a:buNone/>
            </a:pPr>
            <a:r>
              <a:rPr lang="en-US" sz="1800" dirty="0" smtClean="0">
                <a:latin typeface="Consolas" pitchFamily="49" charset="0"/>
                <a:cs typeface="Consolas" pitchFamily="49" charset="0"/>
              </a:rPr>
              <a:t>		    return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a:t>
            </a:r>
          </a:p>
          <a:p>
            <a:pPr eaLnBrk="1" hangingPunct="1">
              <a:buFontTx/>
              <a:buNone/>
            </a:pPr>
            <a:r>
              <a:rPr lang="en-US" sz="1800" dirty="0" smtClean="0">
                <a:latin typeface="Consolas" pitchFamily="49" charset="0"/>
                <a:cs typeface="Consolas" pitchFamily="49" charset="0"/>
              </a:rPr>
              <a:t>		}</a:t>
            </a:r>
          </a:p>
          <a:p>
            <a:pPr eaLnBrk="1" hangingPunct="1">
              <a:buFontTx/>
              <a:buNone/>
            </a:pPr>
            <a:endParaRPr lang="en-US" dirty="0" smtClean="0">
              <a:latin typeface="Arial" charset="0"/>
              <a:cs typeface="Arial" charset="0"/>
            </a:endParaRPr>
          </a:p>
          <a:p>
            <a:pPr eaLnBrk="1" hangingPunct="1">
              <a:buFontTx/>
              <a:buNone/>
            </a:pPr>
            <a:r>
              <a:rPr lang="en-US" dirty="0" smtClean="0">
                <a:latin typeface="Arial" charset="0"/>
                <a:cs typeface="Arial" charset="0"/>
              </a:rPr>
              <a:t>	This will always work:  if the list is empty, it will return </a:t>
            </a:r>
            <a:r>
              <a:rPr lang="en-US" dirty="0" err="1" smtClean="0">
                <a:latin typeface="Consolas" pitchFamily="49" charset="0"/>
                <a:cs typeface="Consolas" pitchFamily="49" charset="0"/>
              </a:rPr>
              <a:t>nullptr</a:t>
            </a:r>
            <a:endParaRPr lang="en-US" dirty="0" smtClean="0">
              <a:latin typeface="Consolas" pitchFamily="49" charset="0"/>
              <a:cs typeface="Consolas" pitchFamily="49"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front() const</a:t>
            </a:r>
            <a:endParaRPr lang="en-US" dirty="0" smtClean="0">
              <a:latin typeface="Arial" charset="0"/>
              <a:cs typeface="Arial" charset="0"/>
            </a:endParaRPr>
          </a:p>
        </p:txBody>
      </p:sp>
      <p:sp>
        <p:nvSpPr>
          <p:cNvPr id="3072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get the first element in the linked list, we must access the node to which the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a:t>
            </a:r>
            <a:r>
              <a:rPr lang="en-US" dirty="0" smtClean="0">
                <a:latin typeface="Arial" charset="0"/>
                <a:cs typeface="Arial" charset="0"/>
              </a:rPr>
              <a:t>is pointing</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Because we have a pointer, we must use the </a:t>
            </a:r>
            <a:r>
              <a:rPr lang="en-US" dirty="0" smtClean="0">
                <a:latin typeface="Consolas" pitchFamily="49" charset="0"/>
                <a:cs typeface="Consolas" pitchFamily="49" charset="0"/>
              </a:rPr>
              <a:t>-&gt;</a:t>
            </a:r>
            <a:r>
              <a:rPr lang="en-US" dirty="0" smtClean="0">
                <a:latin typeface="Arial" charset="0"/>
                <a:cs typeface="Arial" charset="0"/>
              </a:rPr>
              <a:t> operator to call the member function:</a:t>
            </a:r>
          </a:p>
          <a:p>
            <a:pPr eaLnBrk="1" hangingPunct="1">
              <a:buFontTx/>
              <a:buNone/>
            </a:pP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List::front() const {</a:t>
            </a:r>
          </a:p>
          <a:p>
            <a:pPr eaLnBrk="1" hangingPunct="1">
              <a:buFontTx/>
              <a:buNone/>
            </a:pPr>
            <a:r>
              <a:rPr lang="en-US" sz="1800" dirty="0" smtClean="0">
                <a:latin typeface="Consolas" pitchFamily="49" charset="0"/>
                <a:cs typeface="Consolas" pitchFamily="49" charset="0"/>
              </a:rPr>
              <a:t>		    return head()-&gt;retrieve();</a:t>
            </a:r>
          </a:p>
          <a:p>
            <a:pPr eaLnBrk="1" hangingPunct="1">
              <a:buFontTx/>
              <a:buNone/>
            </a:pPr>
            <a:r>
              <a:rPr lang="en-US" sz="1800" dirty="0" smtClean="0">
                <a:latin typeface="Consolas" pitchFamily="49" charset="0"/>
                <a:cs typeface="Consolas" pitchFamily="49"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front() const</a:t>
            </a:r>
            <a:endParaRPr lang="en-US" dirty="0" smtClean="0">
              <a:latin typeface="Arial" charset="0"/>
              <a:cs typeface="Arial" charset="0"/>
            </a:endParaRPr>
          </a:p>
        </p:txBody>
      </p:sp>
      <p:sp>
        <p:nvSpPr>
          <p:cNvPr id="317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member function </a:t>
            </a:r>
            <a:r>
              <a:rPr lang="en-US" b="1" dirty="0" err="1" smtClean="0">
                <a:latin typeface="Courier New" pitchFamily="49" charset="0"/>
                <a:cs typeface="Arial" charset="0"/>
              </a:rPr>
              <a:t>int</a:t>
            </a:r>
            <a:r>
              <a:rPr lang="en-US" b="1" dirty="0" smtClean="0">
                <a:latin typeface="Courier New" pitchFamily="49" charset="0"/>
                <a:cs typeface="Arial" charset="0"/>
              </a:rPr>
              <a:t> front() const</a:t>
            </a:r>
            <a:r>
              <a:rPr lang="en-US" dirty="0" smtClean="0">
                <a:latin typeface="Arial" charset="0"/>
                <a:cs typeface="Arial" charset="0"/>
              </a:rPr>
              <a:t> requires some additional consideration, however:</a:t>
            </a:r>
          </a:p>
          <a:p>
            <a:pPr lvl="1" eaLnBrk="1" hangingPunct="1"/>
            <a:r>
              <a:rPr lang="en-US" dirty="0" smtClean="0">
                <a:latin typeface="Arial" charset="0"/>
                <a:cs typeface="Arial" charset="0"/>
              </a:rPr>
              <a:t>what if the list is empty?</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If we tried to access a member function of a pointer set to </a:t>
            </a:r>
            <a:r>
              <a:rPr lang="en-US" dirty="0" err="1" smtClean="0">
                <a:latin typeface="Consolas" pitchFamily="49" charset="0"/>
                <a:cs typeface="Consolas" pitchFamily="49" charset="0"/>
              </a:rPr>
              <a:t>nullptr</a:t>
            </a:r>
            <a:r>
              <a:rPr lang="en-US" dirty="0" smtClean="0">
                <a:latin typeface="Arial" charset="0"/>
                <a:cs typeface="Arial" charset="0"/>
              </a:rPr>
              <a:t>, we would access restricted memory</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The operating system would terminate the running program</a:t>
            </a:r>
            <a:endParaRPr lang="en-US" sz="2800" b="1" dirty="0" smtClean="0">
              <a:latin typeface="Courier New" pitchFamily="49"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front() const</a:t>
            </a:r>
            <a:endParaRPr lang="en-US" dirty="0" smtClean="0">
              <a:latin typeface="Arial" charset="0"/>
              <a:cs typeface="Arial" charset="0"/>
            </a:endParaRPr>
          </a:p>
        </p:txBody>
      </p:sp>
      <p:sp>
        <p:nvSpPr>
          <p:cNvPr id="3277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Instead, we can use an exception handling mechanism where we thrown an exception</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define a class</a:t>
            </a:r>
          </a:p>
          <a:p>
            <a:pPr eaLnBrk="1" hangingPunct="1">
              <a:buFontTx/>
              <a:buNone/>
            </a:pPr>
            <a:r>
              <a:rPr lang="en-US" dirty="0" smtClean="0">
                <a:latin typeface="Consolas" pitchFamily="49" charset="0"/>
                <a:cs typeface="Consolas" pitchFamily="49" charset="0"/>
              </a:rPr>
              <a:t>		class underflow {</a:t>
            </a:r>
          </a:p>
          <a:p>
            <a:pPr eaLnBrk="1" hangingPunct="1">
              <a:buFontTx/>
              <a:buNone/>
            </a:pPr>
            <a:r>
              <a:rPr lang="en-US" dirty="0" smtClean="0">
                <a:latin typeface="Consolas" pitchFamily="49" charset="0"/>
                <a:cs typeface="Consolas" pitchFamily="49" charset="0"/>
              </a:rPr>
              <a:t>		    // </a:t>
            </a:r>
            <a:r>
              <a:rPr lang="en-US" dirty="0" err="1" smtClean="0">
                <a:latin typeface="Consolas" pitchFamily="49" charset="0"/>
                <a:cs typeface="Consolas" pitchFamily="49" charset="0"/>
              </a:rPr>
              <a:t>emtpy</a:t>
            </a: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p>
          <a:p>
            <a:pPr eaLnBrk="1" hangingPunct="1">
              <a:buFontTx/>
              <a:buNone/>
            </a:pPr>
            <a:r>
              <a:rPr lang="en-US" dirty="0" smtClean="0">
                <a:latin typeface="Arial" charset="0"/>
                <a:cs typeface="Arial" charset="0"/>
              </a:rPr>
              <a:t>	and then we </a:t>
            </a:r>
            <a:r>
              <a:rPr lang="en-US" i="1" dirty="0" smtClean="0">
                <a:latin typeface="Arial" charset="0"/>
                <a:cs typeface="Arial" charset="0"/>
              </a:rPr>
              <a:t>throw</a:t>
            </a:r>
            <a:r>
              <a:rPr lang="en-US" dirty="0" smtClean="0">
                <a:latin typeface="Arial" charset="0"/>
                <a:cs typeface="Arial" charset="0"/>
              </a:rPr>
              <a:t> an instance of this class:</a:t>
            </a:r>
          </a:p>
          <a:p>
            <a:pPr eaLnBrk="1" hangingPunct="1">
              <a:buFontTx/>
              <a:buNone/>
            </a:pPr>
            <a:r>
              <a:rPr lang="en-US" sz="1800" dirty="0" smtClean="0">
                <a:latin typeface="Consolas" pitchFamily="49" charset="0"/>
                <a:cs typeface="Consolas" pitchFamily="49" charset="0"/>
              </a:rPr>
              <a:t>		throw underflow();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7171"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We must dynamically create the nodes in a linked list</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Thus, because </a:t>
            </a:r>
            <a:r>
              <a:rPr lang="en-US" smtClean="0">
                <a:latin typeface="Consolas" pitchFamily="49" charset="0"/>
                <a:cs typeface="Consolas" pitchFamily="49" charset="0"/>
              </a:rPr>
              <a:t>new</a:t>
            </a:r>
            <a:r>
              <a:rPr lang="en-US" sz="1600" smtClean="0">
                <a:latin typeface="Arial" charset="0"/>
                <a:cs typeface="Arial" charset="0"/>
              </a:rPr>
              <a:t> </a:t>
            </a:r>
            <a:r>
              <a:rPr lang="en-US" smtClean="0">
                <a:latin typeface="Arial" charset="0"/>
                <a:cs typeface="Arial" charset="0"/>
              </a:rPr>
              <a:t>returns a pointer, the logical manner in which to track a linked lists is through a pointer</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A </a:t>
            </a:r>
            <a:r>
              <a:rPr lang="en-US" smtClean="0">
                <a:latin typeface="Consolas" pitchFamily="49" charset="0"/>
                <a:cs typeface="Consolas" pitchFamily="49" charset="0"/>
              </a:rPr>
              <a:t>Node</a:t>
            </a:r>
            <a:r>
              <a:rPr lang="en-US" smtClean="0">
                <a:latin typeface="Arial" charset="0"/>
                <a:cs typeface="Arial" charset="0"/>
              </a:rPr>
              <a:t> class must store the data and a reference to the next node (also a pointer) </a:t>
            </a:r>
          </a:p>
        </p:txBody>
      </p:sp>
      <p:sp>
        <p:nvSpPr>
          <p:cNvPr id="4" name="TextBox 6"/>
          <p:cNvSpPr txBox="1">
            <a:spLocks noChangeArrowheads="1"/>
          </p:cNvSpPr>
          <p:nvPr/>
        </p:nvSpPr>
        <p:spPr bwMode="auto">
          <a:xfrm>
            <a:off x="179388" y="754857"/>
            <a:ext cx="312906" cy="369332"/>
          </a:xfrm>
          <a:prstGeom prst="rect">
            <a:avLst/>
          </a:prstGeom>
          <a:noFill/>
          <a:ln w="9525">
            <a:noFill/>
            <a:miter lim="800000"/>
            <a:headEnd/>
            <a:tailEnd/>
          </a:ln>
        </p:spPr>
        <p:txBody>
          <a:bodyPr wrap="none">
            <a:spAutoFit/>
          </a:bodyPr>
          <a:lstStyle/>
          <a:p>
            <a:r>
              <a:rPr lang="en-CA" dirty="0" smtClean="0"/>
              <a:t>1</a:t>
            </a: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front() const</a:t>
            </a:r>
            <a:endParaRPr lang="en-US" dirty="0" smtClean="0">
              <a:latin typeface="Arial" charset="0"/>
              <a:cs typeface="Arial" charset="0"/>
            </a:endParaRPr>
          </a:p>
        </p:txBody>
      </p:sp>
      <p:sp>
        <p:nvSpPr>
          <p:cNvPr id="3379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Thus, the full function is</a:t>
            </a:r>
          </a:p>
          <a:p>
            <a:pPr eaLnBrk="1" hangingPunct="1">
              <a:buFontTx/>
              <a:buNone/>
            </a:pPr>
            <a:endParaRPr lang="en-US" sz="900" dirty="0" smtClean="0">
              <a:latin typeface="Consolas" pitchFamily="49" charset="0"/>
              <a:cs typeface="Consolas" pitchFamily="49" charset="0"/>
            </a:endParaRPr>
          </a:p>
          <a:p>
            <a:pPr eaLnBrk="1" hangingPunct="1">
              <a:buFontTx/>
              <a:buNone/>
            </a:pP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List::front() const {</a:t>
            </a:r>
          </a:p>
          <a:p>
            <a:pPr eaLnBrk="1" hangingPunct="1">
              <a:buFontTx/>
              <a:buNone/>
            </a:pPr>
            <a:r>
              <a:rPr lang="en-US" sz="1800" dirty="0" smtClean="0">
                <a:solidFill>
                  <a:srgbClr val="D20000"/>
                </a:solidFill>
                <a:latin typeface="Consolas" pitchFamily="49" charset="0"/>
                <a:cs typeface="Consolas" pitchFamily="49" charset="0"/>
              </a:rPr>
              <a:t>		    if ( empty() ) {</a:t>
            </a:r>
          </a:p>
          <a:p>
            <a:pPr eaLnBrk="1" hangingPunct="1">
              <a:buFontTx/>
              <a:buNone/>
            </a:pPr>
            <a:r>
              <a:rPr lang="en-US" sz="1800" dirty="0" smtClean="0">
                <a:solidFill>
                  <a:srgbClr val="D20000"/>
                </a:solidFill>
                <a:latin typeface="Consolas" pitchFamily="49" charset="0"/>
                <a:cs typeface="Consolas" pitchFamily="49" charset="0"/>
              </a:rPr>
              <a:t>		        throw underflow();</a:t>
            </a:r>
            <a:br>
              <a:rPr lang="en-US" sz="1800" dirty="0" smtClean="0">
                <a:solidFill>
                  <a:srgbClr val="D20000"/>
                </a:solidFill>
                <a:latin typeface="Consolas" pitchFamily="49" charset="0"/>
                <a:cs typeface="Consolas" pitchFamily="49" charset="0"/>
              </a:rPr>
            </a:br>
            <a:r>
              <a:rPr lang="en-US" sz="1800" dirty="0" smtClean="0">
                <a:solidFill>
                  <a:srgbClr val="D20000"/>
                </a:solidFill>
                <a:latin typeface="Consolas" pitchFamily="49" charset="0"/>
                <a:cs typeface="Consolas" pitchFamily="49" charset="0"/>
              </a:rPr>
              <a:t>	    }</a:t>
            </a:r>
          </a:p>
          <a:p>
            <a:pPr eaLnBrk="1" hangingPunct="1">
              <a:buFontTx/>
              <a:buNone/>
            </a:pPr>
            <a:endParaRPr lang="en-US" sz="1800" dirty="0" smtClean="0">
              <a:solidFill>
                <a:srgbClr val="D20000"/>
              </a:solidFill>
              <a:latin typeface="Consolas" pitchFamily="49" charset="0"/>
              <a:cs typeface="Consolas" pitchFamily="49" charset="0"/>
            </a:endParaRPr>
          </a:p>
          <a:p>
            <a:pPr eaLnBrk="1" hangingPunct="1">
              <a:buFontTx/>
              <a:buNone/>
            </a:pPr>
            <a:r>
              <a:rPr lang="en-US" sz="1800" dirty="0" smtClean="0">
                <a:latin typeface="Consolas" pitchFamily="49" charset="0"/>
                <a:cs typeface="Consolas" pitchFamily="49" charset="0"/>
              </a:rPr>
              <a:t>		    return head()-&gt;retrieve();</a:t>
            </a:r>
          </a:p>
          <a:p>
            <a:pPr eaLnBrk="1" hangingPunct="1">
              <a:buFontTx/>
              <a:buNone/>
            </a:pPr>
            <a:r>
              <a:rPr lang="en-US" sz="1800" dirty="0" smtClean="0">
                <a:latin typeface="Consolas" pitchFamily="49" charset="0"/>
                <a:cs typeface="Consolas" pitchFamily="49" charset="0"/>
              </a:rPr>
              <a:t>		}</a:t>
            </a:r>
          </a:p>
          <a:p>
            <a:pPr eaLnBrk="1" hangingPunct="1">
              <a:buFontTx/>
              <a:buNone/>
            </a:pPr>
            <a:endParaRPr lang="en-US" dirty="0" smtClean="0">
              <a:latin typeface="Consolas" pitchFamily="49" charset="0"/>
              <a:cs typeface="Consolas" pitchFamily="49"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front() const</a:t>
            </a:r>
            <a:endParaRPr lang="en-US" dirty="0" smtClean="0">
              <a:latin typeface="Arial" charset="0"/>
              <a:cs typeface="Arial" charset="0"/>
            </a:endParaRPr>
          </a:p>
        </p:txBody>
      </p:sp>
      <p:sp>
        <p:nvSpPr>
          <p:cNvPr id="34819" name="Rectangle 3"/>
          <p:cNvSpPr>
            <a:spLocks noGrp="1" noChangeArrowheads="1"/>
          </p:cNvSpPr>
          <p:nvPr>
            <p:ph type="body" idx="1"/>
          </p:nvPr>
        </p:nvSpPr>
        <p:spPr/>
        <p:txBody>
          <a:bodyPr>
            <a:normAutofit lnSpcReduction="10000"/>
          </a:bodyPr>
          <a:lstStyle/>
          <a:p>
            <a:pPr eaLnBrk="1" hangingPunct="1">
              <a:buFont typeface="Arial" charset="0"/>
              <a:buNone/>
            </a:pPr>
            <a:r>
              <a:rPr lang="en-US" dirty="0" smtClean="0">
                <a:latin typeface="Arial" charset="0"/>
                <a:cs typeface="Arial" charset="0"/>
              </a:rPr>
              <a:t>	Why is </a:t>
            </a:r>
            <a:r>
              <a:rPr lang="en-US" dirty="0" err="1" smtClean="0">
                <a:solidFill>
                  <a:srgbClr val="FF0000"/>
                </a:solidFill>
                <a:latin typeface="Consolas" pitchFamily="49" charset="0"/>
                <a:cs typeface="Consolas" pitchFamily="49" charset="0"/>
              </a:rPr>
              <a:t>emtpy</a:t>
            </a:r>
            <a:r>
              <a:rPr lang="en-US" dirty="0" smtClean="0">
                <a:solidFill>
                  <a:srgbClr val="FF0000"/>
                </a:solidFill>
                <a:latin typeface="Consolas" pitchFamily="49" charset="0"/>
                <a:cs typeface="Consolas" pitchFamily="49" charset="0"/>
              </a:rPr>
              <a:t>()</a:t>
            </a:r>
            <a:r>
              <a:rPr lang="en-US" dirty="0" smtClean="0">
                <a:latin typeface="Arial" charset="0"/>
                <a:cs typeface="Arial" charset="0"/>
              </a:rPr>
              <a:t> better than</a:t>
            </a:r>
          </a:p>
          <a:p>
            <a:pPr eaLnBrk="1" hangingPunct="1">
              <a:buFont typeface="Arial" charset="0"/>
              <a:buNone/>
            </a:pPr>
            <a:endParaRPr lang="en-US" sz="900" dirty="0" smtClean="0">
              <a:latin typeface="Arial" charset="0"/>
              <a:cs typeface="Arial" charset="0"/>
            </a:endParaRPr>
          </a:p>
          <a:p>
            <a:pPr lvl="2" eaLnBrk="1" hangingPunct="1">
              <a:buFontTx/>
              <a:buNone/>
            </a:pP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List::front() const {</a:t>
            </a:r>
          </a:p>
          <a:p>
            <a:pPr lvl="2" eaLnBrk="1" hangingPunct="1">
              <a:buFontTx/>
              <a:buNone/>
            </a:pPr>
            <a:r>
              <a:rPr lang="en-US" sz="1800" dirty="0" smtClean="0">
                <a:latin typeface="Consolas" pitchFamily="49" charset="0"/>
                <a:cs typeface="Consolas" pitchFamily="49" charset="0"/>
              </a:rPr>
              <a:t>    if ( </a:t>
            </a:r>
            <a:r>
              <a:rPr lang="en-US" sz="1800" dirty="0" err="1" smtClean="0">
                <a:solidFill>
                  <a:srgbClr val="FF0000"/>
                </a:solidFill>
                <a:latin typeface="Consolas" pitchFamily="49" charset="0"/>
                <a:cs typeface="Consolas" pitchFamily="49" charset="0"/>
              </a:rPr>
              <a:t>list_head</a:t>
            </a:r>
            <a:r>
              <a:rPr lang="en-US" sz="1800" dirty="0" smtClean="0">
                <a:solidFill>
                  <a:srgbClr val="FF0000"/>
                </a:solidFill>
                <a:latin typeface="Consolas" pitchFamily="49" charset="0"/>
                <a:cs typeface="Consolas" pitchFamily="49" charset="0"/>
              </a:rPr>
              <a:t> == </a:t>
            </a:r>
            <a:r>
              <a:rPr lang="en-US" sz="1800" dirty="0" err="1" smtClean="0">
                <a:solidFill>
                  <a:srgbClr val="FF0000"/>
                </a:solidFill>
                <a:latin typeface="Consolas" pitchFamily="49" charset="0"/>
                <a:cs typeface="Consolas" pitchFamily="49" charset="0"/>
              </a:rPr>
              <a:t>nullptr</a:t>
            </a:r>
            <a:r>
              <a:rPr lang="en-US" sz="1800" dirty="0" smtClean="0">
                <a:latin typeface="Consolas" pitchFamily="49" charset="0"/>
                <a:cs typeface="Consolas" pitchFamily="49" charset="0"/>
              </a:rPr>
              <a:t> ) {</a:t>
            </a:r>
          </a:p>
          <a:p>
            <a:pPr lvl="2" eaLnBrk="1" hangingPunct="1">
              <a:buFontTx/>
              <a:buNone/>
            </a:pPr>
            <a:r>
              <a:rPr lang="en-US" sz="1800" dirty="0" smtClean="0">
                <a:latin typeface="Consolas" pitchFamily="49" charset="0"/>
                <a:cs typeface="Consolas" pitchFamily="49" charset="0"/>
              </a:rPr>
              <a:t>        throw underflow();</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  }</a:t>
            </a:r>
          </a:p>
          <a:p>
            <a:pPr lvl="2" eaLnBrk="1" hangingPunct="1">
              <a:buFontTx/>
              <a:buNone/>
            </a:pP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    return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-&gt;element;</a:t>
            </a:r>
          </a:p>
          <a:p>
            <a:pPr lvl="2" eaLnBrk="1" hangingPunct="1">
              <a:buFontTx/>
              <a:buNone/>
            </a:pPr>
            <a:r>
              <a:rPr lang="en-US" sz="1800" dirty="0" smtClean="0">
                <a:latin typeface="Consolas" pitchFamily="49" charset="0"/>
                <a:cs typeface="Consolas" pitchFamily="49" charset="0"/>
              </a:rPr>
              <a:t>}</a:t>
            </a:r>
            <a:endParaRPr lang="en-US" dirty="0" smtClean="0">
              <a:latin typeface="Consolas" pitchFamily="49" charset="0"/>
              <a:cs typeface="Consolas" pitchFamily="49" charset="0"/>
            </a:endParaRPr>
          </a:p>
          <a:p>
            <a:pPr eaLnBrk="1" hangingPunct="1">
              <a:buFont typeface="Arial" charset="0"/>
              <a:buNone/>
            </a:pPr>
            <a:r>
              <a:rPr lang="en-US" dirty="0" smtClean="0">
                <a:latin typeface="Arial" charset="0"/>
                <a:cs typeface="Arial" charset="0"/>
              </a:rPr>
              <a:t>	?</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Two benefits:</a:t>
            </a:r>
          </a:p>
          <a:p>
            <a:pPr lvl="1" eaLnBrk="1" hangingPunct="1"/>
            <a:r>
              <a:rPr lang="en-US" dirty="0" smtClean="0">
                <a:latin typeface="Arial" charset="0"/>
                <a:cs typeface="Arial" charset="0"/>
              </a:rPr>
              <a:t>More readable</a:t>
            </a:r>
          </a:p>
          <a:p>
            <a:pPr lvl="1" eaLnBrk="1" hangingPunct="1"/>
            <a:r>
              <a:rPr lang="en-US" dirty="0" smtClean="0">
                <a:latin typeface="Arial" charset="0"/>
                <a:cs typeface="Arial" charset="0"/>
              </a:rPr>
              <a:t>If the implementation changes we do nothing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35843"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Next, let us add an element to the list</a:t>
            </a:r>
          </a:p>
          <a:p>
            <a:pPr eaLnBrk="1" hangingPunct="1">
              <a:buFont typeface="Arial" charset="0"/>
              <a:buNone/>
            </a:pPr>
            <a:r>
              <a:rPr lang="en-US" smtClean="0">
                <a:latin typeface="Arial" charset="0"/>
                <a:cs typeface="Arial" charset="0"/>
              </a:rPr>
              <a:t>	If it is empty, we start with:</a:t>
            </a:r>
          </a:p>
          <a:p>
            <a:pPr eaLnBrk="1" hangingPunct="1">
              <a:buFontTx/>
              <a:buNone/>
            </a:pPr>
            <a:endParaRPr lang="en-US" smtClean="0">
              <a:latin typeface="Arial" charset="0"/>
              <a:cs typeface="Arial" charset="0"/>
            </a:endParaRPr>
          </a:p>
          <a:p>
            <a:pPr eaLnBrk="1" hangingPunct="1">
              <a:buFontTx/>
              <a:buNone/>
            </a:pPr>
            <a:endParaRPr lang="en-US" smtClean="0">
              <a:latin typeface="Arial" charset="0"/>
              <a:cs typeface="Arial" charset="0"/>
            </a:endParaRPr>
          </a:p>
          <a:p>
            <a:pPr eaLnBrk="1" hangingPunct="1">
              <a:buFontTx/>
              <a:buNone/>
            </a:pPr>
            <a:r>
              <a:rPr lang="en-US" smtClean="0">
                <a:latin typeface="Arial" charset="0"/>
                <a:cs typeface="Arial" charset="0"/>
              </a:rPr>
              <a:t>	and, if we try to add 81, we should end up with:</a:t>
            </a:r>
          </a:p>
        </p:txBody>
      </p:sp>
      <p:pic>
        <p:nvPicPr>
          <p:cNvPr id="35844" name="Picture 6" descr="s1"/>
          <p:cNvPicPr>
            <a:picLocks noChangeAspect="1" noChangeArrowheads="1"/>
          </p:cNvPicPr>
          <p:nvPr/>
        </p:nvPicPr>
        <p:blipFill>
          <a:blip r:embed="rId3" cstate="print"/>
          <a:srcRect/>
          <a:stretch>
            <a:fillRect/>
          </a:stretch>
        </p:blipFill>
        <p:spPr bwMode="auto">
          <a:xfrm>
            <a:off x="1835150" y="4221163"/>
            <a:ext cx="4892675" cy="568325"/>
          </a:xfrm>
          <a:prstGeom prst="rect">
            <a:avLst/>
          </a:prstGeom>
          <a:noFill/>
          <a:ln w="9525">
            <a:noFill/>
            <a:miter lim="800000"/>
            <a:headEnd/>
            <a:tailEnd/>
          </a:ln>
        </p:spPr>
      </p:pic>
      <p:pic>
        <p:nvPicPr>
          <p:cNvPr id="35845" name="Picture 7" descr="s0"/>
          <p:cNvPicPr>
            <a:picLocks noChangeAspect="1" noChangeArrowheads="1"/>
          </p:cNvPicPr>
          <p:nvPr/>
        </p:nvPicPr>
        <p:blipFill>
          <a:blip r:embed="rId4" cstate="print"/>
          <a:srcRect/>
          <a:stretch>
            <a:fillRect/>
          </a:stretch>
        </p:blipFill>
        <p:spPr bwMode="auto">
          <a:xfrm>
            <a:off x="1835150" y="2420938"/>
            <a:ext cx="3162300" cy="5683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3686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visualize what we must do:</a:t>
            </a:r>
          </a:p>
          <a:p>
            <a:pPr lvl="1" eaLnBrk="1" hangingPunct="1"/>
            <a:r>
              <a:rPr lang="en-US" dirty="0" smtClean="0">
                <a:latin typeface="Arial" charset="0"/>
                <a:cs typeface="Arial" charset="0"/>
              </a:rPr>
              <a:t>We must create a new node which:</a:t>
            </a:r>
          </a:p>
          <a:p>
            <a:pPr lvl="2" eaLnBrk="1" hangingPunct="1"/>
            <a:r>
              <a:rPr lang="en-US" dirty="0" smtClean="0">
                <a:latin typeface="Arial" charset="0"/>
                <a:cs typeface="Arial" charset="0"/>
              </a:rPr>
              <a:t>stores the value </a:t>
            </a:r>
            <a:r>
              <a:rPr lang="en-US" b="1" dirty="0" smtClean="0">
                <a:solidFill>
                  <a:srgbClr val="990099"/>
                </a:solidFill>
                <a:latin typeface="Courier New" pitchFamily="49" charset="0"/>
                <a:cs typeface="Arial" charset="0"/>
              </a:rPr>
              <a:t>81</a:t>
            </a:r>
            <a:r>
              <a:rPr lang="en-US" dirty="0" smtClean="0">
                <a:latin typeface="Arial" charset="0"/>
                <a:cs typeface="Arial" charset="0"/>
              </a:rPr>
              <a:t>, and</a:t>
            </a:r>
          </a:p>
          <a:p>
            <a:pPr lvl="2" eaLnBrk="1" hangingPunct="1"/>
            <a:r>
              <a:rPr lang="en-US" dirty="0" smtClean="0">
                <a:latin typeface="Arial" charset="0"/>
                <a:cs typeface="Arial" charset="0"/>
              </a:rPr>
              <a:t>is pointing to </a:t>
            </a:r>
            <a:r>
              <a:rPr lang="en-US" b="1" dirty="0" smtClean="0">
                <a:solidFill>
                  <a:srgbClr val="D20000"/>
                </a:solidFill>
                <a:latin typeface="Courier New" pitchFamily="49" charset="0"/>
                <a:cs typeface="Arial" charset="0"/>
              </a:rPr>
              <a:t>0</a:t>
            </a:r>
          </a:p>
          <a:p>
            <a:pPr lvl="1" eaLnBrk="1" hangingPunct="1"/>
            <a:r>
              <a:rPr lang="en-US" dirty="0" smtClean="0">
                <a:latin typeface="Arial" charset="0"/>
                <a:cs typeface="Arial" charset="0"/>
              </a:rPr>
              <a:t>We must then assign its address to </a:t>
            </a:r>
            <a:r>
              <a:rPr lang="en-US" dirty="0" err="1" smtClean="0">
                <a:latin typeface="Consolas" pitchFamily="49" charset="0"/>
                <a:cs typeface="Consolas" pitchFamily="49" charset="0"/>
              </a:rPr>
              <a:t>list_head</a:t>
            </a:r>
            <a:endParaRPr lang="en-US" sz="2400" dirty="0" smtClean="0">
              <a:latin typeface="Consolas" pitchFamily="49" charset="0"/>
              <a:cs typeface="Consolas" pitchFamily="49"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can do this as follows:</a:t>
            </a:r>
          </a:p>
          <a:p>
            <a:pPr eaLnBrk="1" hangingPunct="1">
              <a:buFontTx/>
              <a:buNone/>
            </a:pPr>
            <a:r>
              <a:rPr lang="en-US" b="1" dirty="0" smtClean="0">
                <a:latin typeface="Courier New" pitchFamily="49" charset="0"/>
                <a:cs typeface="Arial" charset="0"/>
              </a:rPr>
              <a:t>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 = new Node( </a:t>
            </a:r>
            <a:r>
              <a:rPr lang="en-US" sz="1800" dirty="0" smtClean="0">
                <a:solidFill>
                  <a:srgbClr val="990099"/>
                </a:solidFill>
                <a:latin typeface="Consolas" pitchFamily="49" charset="0"/>
                <a:cs typeface="Consolas" pitchFamily="49" charset="0"/>
              </a:rPr>
              <a:t>81</a:t>
            </a:r>
            <a:r>
              <a:rPr lang="en-US" sz="1800" dirty="0" smtClean="0">
                <a:latin typeface="Consolas" pitchFamily="49" charset="0"/>
                <a:cs typeface="Consolas" pitchFamily="49" charset="0"/>
              </a:rPr>
              <a:t>, </a:t>
            </a:r>
            <a:r>
              <a:rPr lang="en-US" sz="1800" dirty="0" err="1" smtClean="0">
                <a:solidFill>
                  <a:srgbClr val="D20000"/>
                </a:solidFill>
                <a:latin typeface="Consolas" pitchFamily="49" charset="0"/>
                <a:cs typeface="Consolas" pitchFamily="49" charset="0"/>
              </a:rPr>
              <a:t>nullptr</a:t>
            </a:r>
            <a:r>
              <a:rPr lang="en-US" sz="1800" dirty="0" smtClean="0">
                <a:latin typeface="Consolas" pitchFamily="49" charset="0"/>
                <a:cs typeface="Consolas" pitchFamily="49" charset="0"/>
              </a:rPr>
              <a:t> );</a:t>
            </a:r>
            <a:endParaRPr lang="en-US" dirty="0" smtClean="0">
              <a:latin typeface="Consolas" pitchFamily="49" charset="0"/>
              <a:cs typeface="Consolas" pitchFamily="49"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could also use the default value...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37891"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Suppose however, we already have a non-empty list</a:t>
            </a:r>
          </a:p>
          <a:p>
            <a:pPr eaLnBrk="1" hangingPunct="1"/>
            <a:endParaRPr lang="en-US" smtClean="0">
              <a:latin typeface="Arial" charset="0"/>
              <a:cs typeface="Arial" charset="0"/>
            </a:endParaRPr>
          </a:p>
          <a:p>
            <a:pPr eaLnBrk="1" hangingPunct="1">
              <a:buFont typeface="Arial" charset="0"/>
              <a:buNone/>
            </a:pPr>
            <a:r>
              <a:rPr lang="en-US" smtClean="0">
                <a:latin typeface="Arial" charset="0"/>
                <a:cs typeface="Arial" charset="0"/>
              </a:rPr>
              <a:t>	Adding </a:t>
            </a:r>
            <a:r>
              <a:rPr lang="en-US" b="1" smtClean="0">
                <a:solidFill>
                  <a:schemeClr val="hlink"/>
                </a:solidFill>
                <a:latin typeface="Courier New" pitchFamily="49" charset="0"/>
                <a:cs typeface="Arial" charset="0"/>
              </a:rPr>
              <a:t>70</a:t>
            </a:r>
            <a:r>
              <a:rPr lang="en-US" smtClean="0">
                <a:latin typeface="Arial" charset="0"/>
                <a:cs typeface="Arial" charset="0"/>
              </a:rPr>
              <a:t>, we want:</a:t>
            </a:r>
          </a:p>
          <a:p>
            <a:pPr eaLnBrk="1" hangingPunct="1"/>
            <a:endParaRPr lang="en-US" smtClean="0">
              <a:latin typeface="Arial" charset="0"/>
              <a:cs typeface="Arial" charset="0"/>
            </a:endParaRPr>
          </a:p>
        </p:txBody>
      </p:sp>
      <p:pic>
        <p:nvPicPr>
          <p:cNvPr id="37892" name="Picture 5" descr="s1"/>
          <p:cNvPicPr>
            <a:picLocks noChangeAspect="1" noChangeArrowheads="1"/>
          </p:cNvPicPr>
          <p:nvPr/>
        </p:nvPicPr>
        <p:blipFill>
          <a:blip r:embed="rId3" cstate="print"/>
          <a:srcRect/>
          <a:stretch>
            <a:fillRect/>
          </a:stretch>
        </p:blipFill>
        <p:spPr bwMode="auto">
          <a:xfrm>
            <a:off x="2051050" y="3292475"/>
            <a:ext cx="4892675" cy="568325"/>
          </a:xfrm>
          <a:prstGeom prst="rect">
            <a:avLst/>
          </a:prstGeom>
          <a:noFill/>
          <a:ln w="9525">
            <a:noFill/>
            <a:miter lim="800000"/>
            <a:headEnd/>
            <a:tailEnd/>
          </a:ln>
        </p:spPr>
      </p:pic>
      <p:pic>
        <p:nvPicPr>
          <p:cNvPr id="37893" name="Picture 8" descr="s2"/>
          <p:cNvPicPr>
            <a:picLocks noChangeAspect="1" noChangeArrowheads="1"/>
          </p:cNvPicPr>
          <p:nvPr/>
        </p:nvPicPr>
        <p:blipFill>
          <a:blip r:embed="rId4" cstate="print"/>
          <a:srcRect/>
          <a:stretch>
            <a:fillRect/>
          </a:stretch>
        </p:blipFill>
        <p:spPr bwMode="auto">
          <a:xfrm>
            <a:off x="2124075" y="4076700"/>
            <a:ext cx="4897438" cy="14366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3891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achieve this, we must we must create a new node which:</a:t>
            </a:r>
          </a:p>
          <a:p>
            <a:pPr lvl="2" eaLnBrk="1" hangingPunct="1"/>
            <a:r>
              <a:rPr lang="en-US" sz="1800" dirty="0" smtClean="0">
                <a:latin typeface="Arial" charset="0"/>
                <a:cs typeface="Arial" charset="0"/>
              </a:rPr>
              <a:t>stores the value </a:t>
            </a:r>
            <a:r>
              <a:rPr lang="en-US" sz="1800" dirty="0" smtClean="0">
                <a:solidFill>
                  <a:schemeClr val="hlink"/>
                </a:solidFill>
                <a:latin typeface="Consolas" pitchFamily="49" charset="0"/>
                <a:cs typeface="Consolas" pitchFamily="49" charset="0"/>
              </a:rPr>
              <a:t>70</a:t>
            </a:r>
            <a:r>
              <a:rPr lang="en-US" sz="1800" dirty="0" smtClean="0">
                <a:latin typeface="Arial" charset="0"/>
                <a:cs typeface="Arial" charset="0"/>
              </a:rPr>
              <a:t>, and</a:t>
            </a:r>
          </a:p>
          <a:p>
            <a:pPr lvl="2" eaLnBrk="1" hangingPunct="1"/>
            <a:r>
              <a:rPr lang="en-US" sz="1800" dirty="0" smtClean="0">
                <a:latin typeface="Arial" charset="0"/>
                <a:cs typeface="Arial" charset="0"/>
              </a:rPr>
              <a:t>is pointing to the current list head</a:t>
            </a:r>
            <a:endParaRPr lang="en-US" sz="1800" b="1" dirty="0" smtClean="0">
              <a:solidFill>
                <a:srgbClr val="D20000"/>
              </a:solidFill>
              <a:latin typeface="Courier New" pitchFamily="49" charset="0"/>
              <a:cs typeface="Arial" charset="0"/>
            </a:endParaRPr>
          </a:p>
          <a:p>
            <a:pPr lvl="1" eaLnBrk="1" hangingPunct="1"/>
            <a:r>
              <a:rPr lang="en-US" dirty="0" smtClean="0">
                <a:latin typeface="Arial" charset="0"/>
                <a:cs typeface="Arial" charset="0"/>
              </a:rPr>
              <a:t>we must then assign its address to </a:t>
            </a:r>
            <a:r>
              <a:rPr lang="en-US" sz="2000" dirty="0" err="1" smtClean="0">
                <a:latin typeface="Consolas" pitchFamily="49" charset="0"/>
                <a:cs typeface="Consolas" pitchFamily="49" charset="0"/>
              </a:rPr>
              <a:t>list_head</a:t>
            </a:r>
            <a:endParaRPr lang="en-US" sz="2400" dirty="0" smtClean="0">
              <a:latin typeface="Consolas" pitchFamily="49" charset="0"/>
              <a:cs typeface="Consolas" pitchFamily="49"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can do this as follows:</a:t>
            </a:r>
          </a:p>
          <a:p>
            <a:pPr eaLnBrk="1" hangingPunct="1">
              <a:buFontTx/>
              <a:buNone/>
            </a:pPr>
            <a:r>
              <a:rPr lang="en-US" b="1" dirty="0" smtClean="0">
                <a:latin typeface="Courier New" pitchFamily="49" charset="0"/>
                <a:cs typeface="Arial"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new Node( </a:t>
            </a:r>
            <a:r>
              <a:rPr lang="en-US" dirty="0" smtClean="0">
                <a:solidFill>
                  <a:schemeClr val="hlink"/>
                </a:solidFill>
                <a:latin typeface="Consolas" pitchFamily="49" charset="0"/>
                <a:cs typeface="Consolas" pitchFamily="49" charset="0"/>
              </a:rPr>
              <a:t>70</a:t>
            </a:r>
            <a:r>
              <a:rPr lang="en-US" dirty="0" smtClean="0">
                <a:latin typeface="Consolas" pitchFamily="49" charset="0"/>
                <a:cs typeface="Consolas" pitchFamily="49" charset="0"/>
              </a:rPr>
              <a:t>, </a:t>
            </a:r>
            <a:r>
              <a:rPr lang="en-US" dirty="0" err="1" smtClean="0">
                <a:solidFill>
                  <a:srgbClr val="D20000"/>
                </a:solidFill>
                <a:latin typeface="Consolas" pitchFamily="49" charset="0"/>
                <a:cs typeface="Consolas" pitchFamily="49" charset="0"/>
              </a:rPr>
              <a:t>list_head</a:t>
            </a:r>
            <a:r>
              <a:rPr lang="en-US" dirty="0" smtClean="0">
                <a:latin typeface="Consolas" pitchFamily="49" charset="0"/>
                <a:cs typeface="Consolas" pitchFamily="49"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3993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Thus, our implementation could be:</a:t>
            </a:r>
          </a:p>
          <a:p>
            <a:pPr eaLnBrk="1" hangingPunct="1">
              <a:buFontTx/>
              <a:buNone/>
            </a:pPr>
            <a:endParaRPr lang="en-US" b="1" dirty="0" smtClean="0">
              <a:latin typeface="Courier New" pitchFamily="49" charset="0"/>
              <a:cs typeface="Arial" charset="0"/>
            </a:endParaRPr>
          </a:p>
          <a:p>
            <a:pPr lvl="2" eaLnBrk="1" hangingPunct="1">
              <a:buFontTx/>
              <a:buNone/>
            </a:pPr>
            <a:r>
              <a:rPr lang="en-US" sz="1800" dirty="0" smtClean="0">
                <a:latin typeface="Consolas" pitchFamily="49" charset="0"/>
                <a:cs typeface="Consolas" pitchFamily="49" charset="0"/>
              </a:rPr>
              <a:t>void List::</a:t>
            </a:r>
            <a:r>
              <a:rPr lang="en-US" sz="1800" dirty="0" err="1" smtClean="0">
                <a:latin typeface="Consolas" pitchFamily="49" charset="0"/>
                <a:cs typeface="Consolas" pitchFamily="49" charset="0"/>
              </a:rPr>
              <a:t>push_front</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n ) {</a:t>
            </a:r>
          </a:p>
          <a:p>
            <a:pPr lvl="2" eaLnBrk="1" hangingPunct="1">
              <a:buFontTx/>
              <a:buNone/>
            </a:pPr>
            <a:r>
              <a:rPr lang="en-US" sz="1800" dirty="0" smtClean="0">
                <a:latin typeface="Consolas" pitchFamily="49" charset="0"/>
                <a:cs typeface="Consolas" pitchFamily="49" charset="0"/>
              </a:rPr>
              <a:t>    if ( empty() ) {</a:t>
            </a:r>
          </a:p>
          <a:p>
            <a:pPr lvl="2" eaLnBrk="1" hangingPunct="1">
              <a:buFontTx/>
              <a:buNone/>
            </a:pP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 = new Node( n, </a:t>
            </a:r>
            <a:r>
              <a:rPr lang="en-US" sz="1800" dirty="0" err="1" smtClean="0">
                <a:latin typeface="Consolas" pitchFamily="49" charset="0"/>
                <a:cs typeface="Consolas" pitchFamily="49" charset="0"/>
              </a:rPr>
              <a:t>nullptr</a:t>
            </a:r>
            <a:r>
              <a:rPr lang="en-US" sz="1800" dirty="0" smtClean="0">
                <a:latin typeface="Consolas" pitchFamily="49" charset="0"/>
                <a:cs typeface="Consolas" pitchFamily="49" charset="0"/>
              </a:rPr>
              <a:t> );</a:t>
            </a:r>
          </a:p>
          <a:p>
            <a:pPr lvl="2" eaLnBrk="1" hangingPunct="1">
              <a:buFontTx/>
              <a:buNone/>
            </a:pPr>
            <a:r>
              <a:rPr lang="en-US" sz="1800" dirty="0" smtClean="0">
                <a:latin typeface="Consolas" pitchFamily="49" charset="0"/>
                <a:cs typeface="Consolas" pitchFamily="49" charset="0"/>
              </a:rPr>
              <a:t>    } else {</a:t>
            </a:r>
          </a:p>
          <a:p>
            <a:pPr lvl="2" eaLnBrk="1" hangingPunct="1">
              <a:buFontTx/>
              <a:buNone/>
            </a:pP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 = new Node( n, head() );</a:t>
            </a:r>
          </a:p>
          <a:p>
            <a:pPr lvl="2" eaLnBrk="1" hangingPunct="1">
              <a:buFontTx/>
              <a:buNone/>
            </a:pPr>
            <a:r>
              <a:rPr lang="en-US" sz="1800" dirty="0" smtClean="0">
                <a:latin typeface="Consolas" pitchFamily="49" charset="0"/>
                <a:cs typeface="Consolas" pitchFamily="49" charset="0"/>
              </a:rPr>
              <a:t>    }</a:t>
            </a:r>
          </a:p>
          <a:p>
            <a:pPr lvl="2" eaLnBrk="1" hangingPunct="1">
              <a:buFontTx/>
              <a:buNone/>
            </a:pPr>
            <a:r>
              <a:rPr lang="en-US" sz="1800" dirty="0" smtClean="0">
                <a:latin typeface="Consolas" pitchFamily="49" charset="0"/>
                <a:cs typeface="Consolas" pitchFamily="49"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40963"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We could, however, note that when the list is empty,</a:t>
            </a:r>
            <a:br>
              <a:rPr lang="en-US" smtClean="0">
                <a:latin typeface="Arial" charset="0"/>
                <a:cs typeface="Arial" charset="0"/>
              </a:rPr>
            </a:br>
            <a:r>
              <a:rPr lang="en-US" smtClean="0">
                <a:latin typeface="Consolas" pitchFamily="49" charset="0"/>
                <a:cs typeface="Consolas" pitchFamily="49" charset="0"/>
              </a:rPr>
              <a:t>list_head == 0</a:t>
            </a:r>
            <a:r>
              <a:rPr lang="en-US" smtClean="0">
                <a:latin typeface="Arial" charset="0"/>
                <a:cs typeface="Arial" charset="0"/>
              </a:rPr>
              <a:t>, thus we could shorten this to:</a:t>
            </a:r>
          </a:p>
          <a:p>
            <a:pPr eaLnBrk="1" hangingPunct="1">
              <a:buFontTx/>
              <a:buNone/>
            </a:pPr>
            <a:endParaRPr lang="en-US" b="1" smtClean="0">
              <a:latin typeface="Courier New" pitchFamily="49" charset="0"/>
              <a:cs typeface="Arial" charset="0"/>
            </a:endParaRPr>
          </a:p>
          <a:p>
            <a:pPr lvl="2" eaLnBrk="1" hangingPunct="1">
              <a:buFontTx/>
              <a:buNone/>
            </a:pPr>
            <a:r>
              <a:rPr lang="en-US" smtClean="0">
                <a:latin typeface="Consolas" pitchFamily="49" charset="0"/>
                <a:cs typeface="Consolas" pitchFamily="49" charset="0"/>
              </a:rPr>
              <a:t>void List::push_front( int n ) {</a:t>
            </a:r>
          </a:p>
          <a:p>
            <a:pPr lvl="2" eaLnBrk="1" hangingPunct="1">
              <a:buFontTx/>
              <a:buNone/>
            </a:pPr>
            <a:r>
              <a:rPr lang="en-US" smtClean="0">
                <a:latin typeface="Consolas" pitchFamily="49" charset="0"/>
                <a:cs typeface="Consolas" pitchFamily="49" charset="0"/>
              </a:rPr>
              <a:t>    list_head = new Node( n, list_head );</a:t>
            </a:r>
          </a:p>
          <a:p>
            <a:pPr lvl="2" eaLnBrk="1" hangingPunct="1">
              <a:buFontTx/>
              <a:buNone/>
            </a:pPr>
            <a:r>
              <a:rPr lang="en-US" smtClean="0">
                <a:latin typeface="Consolas" pitchFamily="49" charset="0"/>
                <a:cs typeface="Consolas" pitchFamily="49"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4198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Are we allowed to do this?</a:t>
            </a:r>
          </a:p>
          <a:p>
            <a:pPr lvl="2" eaLnBrk="1" hangingPunct="1">
              <a:buFontTx/>
              <a:buNone/>
            </a:pPr>
            <a:r>
              <a:rPr lang="en-US" dirty="0" smtClean="0">
                <a:latin typeface="Consolas" pitchFamily="49" charset="0"/>
                <a:cs typeface="Consolas" pitchFamily="49" charset="0"/>
              </a:rPr>
              <a:t>void List::</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n ) {</a:t>
            </a:r>
          </a:p>
          <a:p>
            <a:pPr lvl="2" eaLnBrk="1" hangingPunct="1">
              <a:buFontTx/>
              <a:buNone/>
            </a:pPr>
            <a:r>
              <a:rPr lang="en-US" dirty="0" smtClean="0">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list_head</a:t>
            </a:r>
            <a:r>
              <a:rPr lang="en-US" dirty="0" smtClean="0">
                <a:latin typeface="Consolas" pitchFamily="49" charset="0"/>
                <a:cs typeface="Consolas" pitchFamily="49" charset="0"/>
              </a:rPr>
              <a:t> = new Node( n, </a:t>
            </a:r>
            <a:r>
              <a:rPr lang="en-US" dirty="0" smtClean="0">
                <a:solidFill>
                  <a:srgbClr val="FF0000"/>
                </a:solidFill>
                <a:latin typeface="Consolas" pitchFamily="49" charset="0"/>
                <a:cs typeface="Consolas" pitchFamily="49" charset="0"/>
              </a:rPr>
              <a:t>head() </a:t>
            </a:r>
            <a:r>
              <a:rPr lang="en-US" dirty="0" smtClean="0">
                <a:latin typeface="Consolas" pitchFamily="49" charset="0"/>
                <a:cs typeface="Consolas" pitchFamily="49" charset="0"/>
              </a:rPr>
              <a:t>);</a:t>
            </a:r>
          </a:p>
          <a:p>
            <a:pPr lvl="2" eaLnBrk="1" hangingPunct="1">
              <a:buFontTx/>
              <a:buNone/>
            </a:pPr>
            <a:r>
              <a:rPr lang="en-US" dirty="0" smtClean="0">
                <a:latin typeface="Consolas" pitchFamily="49" charset="0"/>
                <a:cs typeface="Consolas" pitchFamily="49" charset="0"/>
              </a:rPr>
              <a: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Yes:  the right-hand side of an assignment is evaluated first</a:t>
            </a:r>
          </a:p>
          <a:p>
            <a:pPr lvl="1" eaLnBrk="1" hangingPunct="1"/>
            <a:r>
              <a:rPr lang="en-US" dirty="0" smtClean="0">
                <a:latin typeface="Arial" charset="0"/>
                <a:cs typeface="Arial" charset="0"/>
              </a:rPr>
              <a:t>The original value of </a:t>
            </a:r>
            <a:r>
              <a:rPr lang="en-US" dirty="0" err="1" smtClean="0">
                <a:solidFill>
                  <a:srgbClr val="FF0000"/>
                </a:solidFill>
                <a:latin typeface="Consolas" pitchFamily="49" charset="0"/>
                <a:cs typeface="Consolas" pitchFamily="49" charset="0"/>
              </a:rPr>
              <a:t>list_head</a:t>
            </a:r>
            <a:r>
              <a:rPr lang="en-US" dirty="0" smtClean="0">
                <a:latin typeface="Consolas" pitchFamily="49" charset="0"/>
                <a:cs typeface="Consolas" pitchFamily="49" charset="0"/>
              </a:rPr>
              <a:t> </a:t>
            </a:r>
            <a:r>
              <a:rPr lang="en-US" dirty="0" smtClean="0">
                <a:latin typeface="Arial" charset="0"/>
                <a:cs typeface="Arial" charset="0"/>
              </a:rPr>
              <a:t>is accessed first before the function call is made </a:t>
            </a:r>
          </a:p>
        </p:txBody>
      </p:sp>
      <p:sp>
        <p:nvSpPr>
          <p:cNvPr id="4" name="Arc 3"/>
          <p:cNvSpPr/>
          <p:nvPr/>
        </p:nvSpPr>
        <p:spPr>
          <a:xfrm>
            <a:off x="2195736" y="332656"/>
            <a:ext cx="3456384" cy="2592288"/>
          </a:xfrm>
          <a:prstGeom prst="arc">
            <a:avLst>
              <a:gd name="adj1" fmla="val 2667582"/>
              <a:gd name="adj2" fmla="val 8217332"/>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40963" name="Rectangle 3"/>
          <p:cNvSpPr>
            <a:spLocks noGrp="1" noChangeArrowheads="1"/>
          </p:cNvSpPr>
          <p:nvPr>
            <p:ph type="body" idx="1"/>
          </p:nvPr>
        </p:nvSpPr>
        <p:spPr/>
        <p:txBody>
          <a:bodyPr>
            <a:normAutofit lnSpcReduction="10000"/>
          </a:bodyPr>
          <a:lstStyle/>
          <a:p>
            <a:pPr eaLnBrk="1" hangingPunct="1">
              <a:buFont typeface="Arial" charset="0"/>
              <a:buNone/>
            </a:pPr>
            <a:r>
              <a:rPr lang="en-US" dirty="0" smtClean="0">
                <a:latin typeface="Arial" charset="0"/>
                <a:cs typeface="Arial" charset="0"/>
              </a:rPr>
              <a:t>	Question:  does this work?</a:t>
            </a:r>
          </a:p>
          <a:p>
            <a:pPr eaLnBrk="1" hangingPunct="1">
              <a:buFontTx/>
              <a:buNone/>
            </a:pPr>
            <a:endParaRPr lang="en-US" b="1" dirty="0" smtClean="0">
              <a:latin typeface="Courier New" pitchFamily="49" charset="0"/>
              <a:cs typeface="Arial" charset="0"/>
            </a:endParaRPr>
          </a:p>
          <a:p>
            <a:pPr lvl="2" eaLnBrk="1" hangingPunct="1">
              <a:buFontTx/>
              <a:buNone/>
            </a:pPr>
            <a:r>
              <a:rPr lang="en-US" dirty="0" smtClean="0">
                <a:latin typeface="Consolas" pitchFamily="49" charset="0"/>
                <a:cs typeface="Consolas" pitchFamily="49" charset="0"/>
              </a:rPr>
              <a:t>void List::push_front(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n ) {</a:t>
            </a:r>
          </a:p>
          <a:p>
            <a:pPr lvl="2" eaLnBrk="1" hangingPunct="1">
              <a:buFontTx/>
              <a:buNone/>
            </a:pPr>
            <a:r>
              <a:rPr lang="en-US" dirty="0" smtClean="0">
                <a:latin typeface="Consolas" pitchFamily="49" charset="0"/>
                <a:cs typeface="Consolas" pitchFamily="49" charset="0"/>
              </a:rPr>
              <a:t>    Node new_node( n, head() );</a:t>
            </a: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&amp;new_node;</a:t>
            </a:r>
          </a:p>
          <a:p>
            <a:pPr lvl="2" eaLnBrk="1" hangingPunct="1">
              <a:buFontTx/>
              <a:buNone/>
            </a:pPr>
            <a:r>
              <a:rPr lang="en-US" dirty="0" smtClean="0">
                <a:latin typeface="Consolas" pitchFamily="49" charset="0"/>
                <a:cs typeface="Consolas" pitchFamily="49" charset="0"/>
              </a:rPr>
              <a:t>}</a:t>
            </a:r>
          </a:p>
          <a:p>
            <a:pPr lvl="2" eaLnBrk="1" hangingPunct="1">
              <a:buFontTx/>
              <a:buNone/>
            </a:pPr>
            <a:endParaRPr lang="en-US" dirty="0">
              <a:latin typeface="Consolas" pitchFamily="49" charset="0"/>
              <a:cs typeface="Consolas" pitchFamily="49" charset="0"/>
            </a:endParaRPr>
          </a:p>
          <a:p>
            <a:pPr lvl="1" eaLnBrk="1" hangingPunct="1">
              <a:buNone/>
            </a:pPr>
            <a:r>
              <a:rPr lang="en-US" sz="2000" dirty="0" smtClean="0">
                <a:latin typeface="Arial" charset="0"/>
                <a:cs typeface="Arial" charset="0"/>
              </a:rPr>
              <a:t>Why or why not?  What happens to </a:t>
            </a:r>
            <a:r>
              <a:rPr lang="en-US" sz="2000" dirty="0" smtClean="0">
                <a:latin typeface="Consolas" panose="020B0609020204030204" pitchFamily="49" charset="0"/>
                <a:cs typeface="Consolas" panose="020B0609020204030204" pitchFamily="49" charset="0"/>
              </a:rPr>
              <a:t>new_node</a:t>
            </a:r>
            <a:r>
              <a:rPr lang="en-US" sz="2000" dirty="0" smtClean="0">
                <a:latin typeface="Arial" charset="0"/>
                <a:cs typeface="Arial" charset="0"/>
              </a:rPr>
              <a:t>?</a:t>
            </a:r>
          </a:p>
          <a:p>
            <a:pPr lvl="1" eaLnBrk="1" hangingPunct="1">
              <a:buNone/>
            </a:pPr>
            <a:endParaRPr lang="en-US" sz="2000" dirty="0">
              <a:latin typeface="Arial" charset="0"/>
              <a:cs typeface="Arial" charset="0"/>
            </a:endParaRPr>
          </a:p>
          <a:p>
            <a:pPr lvl="1" eaLnBrk="1" hangingPunct="1">
              <a:buNone/>
            </a:pPr>
            <a:r>
              <a:rPr lang="en-US" sz="2000" dirty="0" smtClean="0">
                <a:latin typeface="Arial" charset="0"/>
                <a:cs typeface="Arial" charset="0"/>
              </a:rPr>
              <a:t>How does this differ from</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void </a:t>
            </a:r>
            <a:r>
              <a:rPr lang="en-US" dirty="0">
                <a:latin typeface="Consolas" pitchFamily="49" charset="0"/>
                <a:cs typeface="Consolas" pitchFamily="49" charset="0"/>
              </a:rPr>
              <a:t>List::push_front( </a:t>
            </a:r>
            <a:r>
              <a:rPr lang="en-US" dirty="0" err="1">
                <a:latin typeface="Consolas" pitchFamily="49" charset="0"/>
                <a:cs typeface="Consolas" pitchFamily="49" charset="0"/>
              </a:rPr>
              <a:t>int</a:t>
            </a:r>
            <a:r>
              <a:rPr lang="en-US" dirty="0">
                <a:latin typeface="Consolas" pitchFamily="49" charset="0"/>
                <a:cs typeface="Consolas" pitchFamily="49" charset="0"/>
              </a:rPr>
              <a:t> n ) {</a:t>
            </a:r>
          </a:p>
          <a:p>
            <a:pPr lvl="2" eaLnBrk="1" hangingPunct="1">
              <a:buFontTx/>
              <a:buNone/>
            </a:pPr>
            <a:r>
              <a:rPr lang="en-US" dirty="0">
                <a:latin typeface="Consolas" pitchFamily="49" charset="0"/>
                <a:cs typeface="Consolas" pitchFamily="49" charset="0"/>
              </a:rPr>
              <a:t>    </a:t>
            </a:r>
            <a:r>
              <a:rPr lang="en-US" dirty="0" smtClean="0">
                <a:latin typeface="Consolas" pitchFamily="49" charset="0"/>
                <a:cs typeface="Consolas" pitchFamily="49" charset="0"/>
              </a:rPr>
              <a:t>Node *new_node = new Node( </a:t>
            </a:r>
            <a:r>
              <a:rPr lang="en-US" dirty="0">
                <a:latin typeface="Consolas" pitchFamily="49" charset="0"/>
                <a:cs typeface="Consolas" pitchFamily="49" charset="0"/>
              </a:rPr>
              <a:t>n, </a:t>
            </a:r>
            <a:r>
              <a:rPr lang="en-US" dirty="0" smtClean="0">
                <a:latin typeface="Consolas" pitchFamily="49" charset="0"/>
                <a:cs typeface="Consolas" pitchFamily="49" charset="0"/>
              </a:rPr>
              <a:t>head() </a:t>
            </a:r>
            <a:r>
              <a:rPr lang="en-US" dirty="0">
                <a:latin typeface="Consolas" pitchFamily="49" charset="0"/>
                <a:cs typeface="Consolas" pitchFamily="49" charset="0"/>
              </a:rPr>
              <a:t>);</a:t>
            </a:r>
          </a:p>
          <a:p>
            <a:pPr lvl="2" eaLnBrk="1" hangingPunct="1">
              <a:buFontTx/>
              <a:buNone/>
            </a:pPr>
            <a:r>
              <a:rPr lang="en-US" dirty="0">
                <a:latin typeface="Consolas" pitchFamily="49" charset="0"/>
                <a:cs typeface="Consolas" pitchFamily="49" charset="0"/>
              </a:rPr>
              <a:t>    </a:t>
            </a:r>
            <a:r>
              <a:rPr lang="en-US" dirty="0" err="1">
                <a:latin typeface="Consolas" pitchFamily="49" charset="0"/>
                <a:cs typeface="Consolas" pitchFamily="49" charset="0"/>
              </a:rPr>
              <a:t>list_head</a:t>
            </a:r>
            <a:r>
              <a:rPr lang="en-US" dirty="0">
                <a:latin typeface="Consolas" pitchFamily="49" charset="0"/>
                <a:cs typeface="Consolas" pitchFamily="49" charset="0"/>
              </a:rPr>
              <a:t> = </a:t>
            </a:r>
            <a:r>
              <a:rPr lang="en-US" dirty="0" smtClean="0">
                <a:latin typeface="Consolas" pitchFamily="49" charset="0"/>
                <a:cs typeface="Consolas" pitchFamily="49" charset="0"/>
              </a:rPr>
              <a:t>new_node</a:t>
            </a:r>
            <a:r>
              <a:rPr lang="en-US" dirty="0">
                <a:latin typeface="Consolas" pitchFamily="49" charset="0"/>
                <a:cs typeface="Consolas" pitchFamily="49" charset="0"/>
              </a:rPr>
              <a:t>;</a:t>
            </a:r>
          </a:p>
          <a:p>
            <a:pPr lvl="2" eaLnBrk="1" hangingPunct="1">
              <a:buFontTx/>
              <a:buNone/>
            </a:pPr>
            <a:r>
              <a:rPr lang="en-US" dirty="0">
                <a:latin typeface="Consolas" pitchFamily="49" charset="0"/>
                <a:cs typeface="Consolas" pitchFamily="49" charset="0"/>
              </a:rPr>
              <a:t>}</a:t>
            </a:r>
          </a:p>
          <a:p>
            <a:pPr lvl="1" eaLnBrk="1" hangingPunct="1">
              <a:buNone/>
            </a:pPr>
            <a:endParaRPr lang="en-US" dirty="0" smtClean="0">
              <a:latin typeface="Consolas" pitchFamily="49" charset="0"/>
              <a:cs typeface="Consolas" pitchFamily="49" charset="0"/>
            </a:endParaRPr>
          </a:p>
        </p:txBody>
      </p:sp>
    </p:spTree>
    <p:extLst>
      <p:ext uri="{BB962C8B-B14F-4D97-AF65-F5344CB8AC3E}">
        <p14:creationId xmlns:p14="http://schemas.microsoft.com/office/powerpoint/2010/main" val="85962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latin typeface="Arial" charset="0"/>
                <a:cs typeface="Arial" charset="0"/>
              </a:rPr>
              <a:t>Node Class</a:t>
            </a:r>
          </a:p>
        </p:txBody>
      </p:sp>
      <p:sp>
        <p:nvSpPr>
          <p:cNvPr id="819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node must store </a:t>
            </a:r>
            <a:r>
              <a:rPr lang="en-US" dirty="0" smtClean="0">
                <a:solidFill>
                  <a:srgbClr val="FF0000"/>
                </a:solidFill>
                <a:latin typeface="Arial" charset="0"/>
                <a:cs typeface="Arial" charset="0"/>
              </a:rPr>
              <a:t>data</a:t>
            </a:r>
            <a:r>
              <a:rPr lang="en-US" dirty="0" smtClean="0">
                <a:latin typeface="Arial" charset="0"/>
                <a:cs typeface="Arial" charset="0"/>
              </a:rPr>
              <a:t> and a </a:t>
            </a:r>
            <a:r>
              <a:rPr lang="en-US" dirty="0" smtClean="0">
                <a:solidFill>
                  <a:schemeClr val="hlink"/>
                </a:solidFill>
                <a:latin typeface="Arial" charset="0"/>
                <a:cs typeface="Arial" charset="0"/>
              </a:rPr>
              <a:t>pointer</a:t>
            </a:r>
            <a:r>
              <a:rPr lang="en-US" dirty="0" smtClean="0">
                <a:latin typeface="Arial" charset="0"/>
                <a:cs typeface="Arial" charset="0"/>
              </a:rPr>
              <a: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class Node {</a:t>
            </a:r>
          </a:p>
          <a:p>
            <a:pPr eaLnBrk="1" hangingPunct="1">
              <a:buFontTx/>
              <a:buNone/>
            </a:pPr>
            <a:r>
              <a:rPr lang="en-US" dirty="0" smtClean="0">
                <a:latin typeface="Consolas" pitchFamily="49" charset="0"/>
                <a:cs typeface="Consolas" pitchFamily="49" charset="0"/>
              </a:rPr>
              <a:t>		    private:</a:t>
            </a:r>
          </a:p>
          <a:p>
            <a:pPr eaLnBrk="1" hangingPunct="1">
              <a:buFontTx/>
              <a:buNone/>
            </a:pPr>
            <a:r>
              <a:rPr lang="en-US" dirty="0" smtClean="0">
                <a:solidFill>
                  <a:srgbClr val="FF0000"/>
                </a:solidFill>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int</a:t>
            </a:r>
            <a:r>
              <a:rPr lang="en-US" dirty="0" smtClean="0">
                <a:solidFill>
                  <a:srgbClr val="FF0000"/>
                </a:solidFill>
                <a:latin typeface="Consolas" pitchFamily="49" charset="0"/>
                <a:cs typeface="Consolas" pitchFamily="49" charset="0"/>
              </a:rPr>
              <a:t> element;</a:t>
            </a:r>
          </a:p>
          <a:p>
            <a:pPr eaLnBrk="1" hangingPunct="1">
              <a:buFontTx/>
              <a:buNone/>
            </a:pPr>
            <a:r>
              <a:rPr lang="en-US" dirty="0" smtClean="0">
                <a:latin typeface="Consolas" pitchFamily="49" charset="0"/>
                <a:cs typeface="Consolas" pitchFamily="49" charset="0"/>
              </a:rPr>
              <a:t>		        </a:t>
            </a:r>
            <a:r>
              <a:rPr lang="en-US" dirty="0" smtClean="0">
                <a:solidFill>
                  <a:schemeClr val="hlink"/>
                </a:solidFill>
                <a:latin typeface="Consolas" pitchFamily="49" charset="0"/>
                <a:cs typeface="Consolas" pitchFamily="49" charset="0"/>
              </a:rPr>
              <a:t>Node *</a:t>
            </a:r>
            <a:r>
              <a:rPr lang="en-US" dirty="0" err="1" smtClean="0">
                <a:solidFill>
                  <a:schemeClr val="hlink"/>
                </a:solidFill>
                <a:latin typeface="Consolas" pitchFamily="49" charset="0"/>
                <a:cs typeface="Consolas" pitchFamily="49" charset="0"/>
              </a:rPr>
              <a:t>next_node</a:t>
            </a:r>
            <a:r>
              <a:rPr lang="en-US" dirty="0" smtClean="0">
                <a:solidFill>
                  <a:schemeClr val="hlink"/>
                </a:solidFill>
                <a:latin typeface="Consolas" pitchFamily="49" charset="0"/>
                <a:cs typeface="Consolas" pitchFamily="49" charset="0"/>
              </a:rPr>
              <a:t>;</a:t>
            </a:r>
          </a:p>
          <a:p>
            <a:pPr eaLnBrk="1" hangingPunct="1">
              <a:buFontTx/>
              <a:buNone/>
            </a:pPr>
            <a:r>
              <a:rPr lang="en-US" dirty="0" smtClean="0">
                <a:latin typeface="Consolas" pitchFamily="49" charset="0"/>
                <a:cs typeface="Consolas" pitchFamily="49" charset="0"/>
              </a:rPr>
              <a:t>		    public:</a:t>
            </a:r>
          </a:p>
          <a:p>
            <a:pPr eaLnBrk="1" hangingPunct="1">
              <a:buFontTx/>
              <a:buNone/>
            </a:pPr>
            <a:r>
              <a:rPr lang="en-US" dirty="0" smtClean="0">
                <a:latin typeface="Consolas" pitchFamily="49" charset="0"/>
                <a:cs typeface="Consolas" pitchFamily="49" charset="0"/>
              </a:rPr>
              <a:t>		        Node(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 0, Node * = </a:t>
            </a:r>
            <a:r>
              <a:rPr lang="en-US" dirty="0" err="1" smtClean="0">
                <a:latin typeface="Consolas" pitchFamily="49" charset="0"/>
                <a:cs typeface="Consolas" pitchFamily="49" charset="0"/>
              </a:rPr>
              <a:t>nullptr</a:t>
            </a:r>
            <a:r>
              <a:rPr lang="en-US" dirty="0" smtClean="0">
                <a:latin typeface="Consolas" pitchFamily="49" charset="0"/>
                <a:cs typeface="Consolas" pitchFamily="49" charset="0"/>
              </a:rPr>
              <a:t> );</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int</a:t>
            </a:r>
            <a:r>
              <a:rPr lang="en-US" dirty="0" smtClean="0">
                <a:latin typeface="Consolas" pitchFamily="49" charset="0"/>
                <a:cs typeface="Consolas" pitchFamily="49" charset="0"/>
              </a:rPr>
              <a:t> retrieve() const;</a:t>
            </a:r>
          </a:p>
          <a:p>
            <a:pPr eaLnBrk="1" hangingPunct="1">
              <a:buFontTx/>
              <a:buNone/>
            </a:pPr>
            <a:r>
              <a:rPr lang="en-US" dirty="0" smtClean="0">
                <a:latin typeface="Consolas" pitchFamily="49" charset="0"/>
                <a:cs typeface="Consolas" pitchFamily="49" charset="0"/>
              </a:rPr>
              <a:t>		        </a:t>
            </a:r>
            <a:r>
              <a:rPr lang="en-US" dirty="0" smtClean="0">
                <a:solidFill>
                  <a:srgbClr val="3333CC"/>
                </a:solidFill>
                <a:latin typeface="Consolas" pitchFamily="49" charset="0"/>
                <a:cs typeface="Consolas" pitchFamily="49" charset="0"/>
              </a:rPr>
              <a:t>Node *</a:t>
            </a:r>
            <a:r>
              <a:rPr lang="en-US" dirty="0" smtClean="0">
                <a:latin typeface="Consolas" pitchFamily="49" charset="0"/>
                <a:cs typeface="Consolas" pitchFamily="49" charset="0"/>
              </a:rPr>
              <a:t>next() const;</a:t>
            </a:r>
          </a:p>
          <a:p>
            <a:pPr eaLnBrk="1" hangingPunct="1">
              <a:buFontTx/>
              <a:buNone/>
            </a:pPr>
            <a:r>
              <a:rPr lang="en-US" dirty="0" smtClean="0">
                <a:latin typeface="Consolas" pitchFamily="49" charset="0"/>
                <a:cs typeface="Consolas" pitchFamily="49" charset="0"/>
              </a:rPr>
              <a:t>		};</a:t>
            </a:r>
          </a:p>
        </p:txBody>
      </p:sp>
      <p:sp>
        <p:nvSpPr>
          <p:cNvPr id="4" name="TextBox 6"/>
          <p:cNvSpPr txBox="1">
            <a:spLocks noChangeArrowheads="1"/>
          </p:cNvSpPr>
          <p:nvPr/>
        </p:nvSpPr>
        <p:spPr bwMode="auto">
          <a:xfrm>
            <a:off x="179388" y="754857"/>
            <a:ext cx="312906" cy="369332"/>
          </a:xfrm>
          <a:prstGeom prst="rect">
            <a:avLst/>
          </a:prstGeom>
          <a:noFill/>
          <a:ln w="9525">
            <a:noFill/>
            <a:miter lim="800000"/>
            <a:headEnd/>
            <a:tailEnd/>
          </a:ln>
        </p:spPr>
        <p:txBody>
          <a:bodyPr wrap="none">
            <a:spAutoFit/>
          </a:bodyPr>
          <a:lstStyle/>
          <a:p>
            <a:r>
              <a:rPr lang="en-CA" dirty="0" smtClean="0"/>
              <a:t>1</a:t>
            </a:r>
            <a:endParaRPr lang="en-C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301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Erasing from the front of a linked list is even easier:</a:t>
            </a:r>
          </a:p>
          <a:p>
            <a:pPr lvl="1" eaLnBrk="1" hangingPunct="1"/>
            <a:r>
              <a:rPr lang="en-US" dirty="0" smtClean="0">
                <a:latin typeface="Arial" charset="0"/>
                <a:cs typeface="Arial" charset="0"/>
              </a:rPr>
              <a:t>We assign the list head to the next pointer of the first node</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Graphically, given:</a:t>
            </a:r>
          </a:p>
          <a:p>
            <a:pPr eaLnBrk="1" hangingPunct="1"/>
            <a:endParaRPr lang="en-US" dirty="0" smtClean="0">
              <a:latin typeface="Arial" charset="0"/>
              <a:cs typeface="Arial" charset="0"/>
            </a:endParaRPr>
          </a:p>
          <a:p>
            <a:pPr eaLnBrk="1" hangingPunct="1">
              <a:buFontTx/>
              <a:buNone/>
            </a:pPr>
            <a:r>
              <a:rPr lang="en-US" dirty="0" smtClean="0">
                <a:latin typeface="Arial" charset="0"/>
                <a:cs typeface="Arial" charset="0"/>
              </a:rPr>
              <a:t/>
            </a:r>
            <a:br>
              <a:rPr lang="en-US" dirty="0" smtClean="0">
                <a:latin typeface="Arial" charset="0"/>
                <a:cs typeface="Arial" charset="0"/>
              </a:rPr>
            </a:br>
            <a:endParaRPr lang="en-US" dirty="0" smtClean="0">
              <a:latin typeface="Arial" charset="0"/>
              <a:cs typeface="Arial" charset="0"/>
            </a:endParaRPr>
          </a:p>
          <a:p>
            <a:pPr eaLnBrk="1" hangingPunct="1">
              <a:buFontTx/>
              <a:buNone/>
            </a:pPr>
            <a:r>
              <a:rPr lang="en-US" dirty="0" smtClean="0">
                <a:latin typeface="Arial" charset="0"/>
                <a:cs typeface="Arial" charset="0"/>
              </a:rPr>
              <a:t>	we want:</a:t>
            </a:r>
          </a:p>
        </p:txBody>
      </p:sp>
      <p:pic>
        <p:nvPicPr>
          <p:cNvPr id="43012" name="Picture 4" descr="d1"/>
          <p:cNvPicPr>
            <a:picLocks noChangeAspect="1" noChangeArrowheads="1"/>
          </p:cNvPicPr>
          <p:nvPr/>
        </p:nvPicPr>
        <p:blipFill>
          <a:blip r:embed="rId3" cstate="print"/>
          <a:srcRect/>
          <a:stretch>
            <a:fillRect/>
          </a:stretch>
        </p:blipFill>
        <p:spPr bwMode="auto">
          <a:xfrm>
            <a:off x="1692275" y="3101975"/>
            <a:ext cx="6045200" cy="542925"/>
          </a:xfrm>
          <a:prstGeom prst="rect">
            <a:avLst/>
          </a:prstGeom>
          <a:noFill/>
          <a:ln w="9525">
            <a:noFill/>
            <a:miter lim="800000"/>
            <a:headEnd/>
            <a:tailEnd/>
          </a:ln>
        </p:spPr>
      </p:pic>
      <p:pic>
        <p:nvPicPr>
          <p:cNvPr id="43013" name="Picture 5" descr="d2"/>
          <p:cNvPicPr>
            <a:picLocks noChangeAspect="1" noChangeArrowheads="1"/>
          </p:cNvPicPr>
          <p:nvPr/>
        </p:nvPicPr>
        <p:blipFill>
          <a:blip r:embed="rId4" cstate="print"/>
          <a:srcRect/>
          <a:stretch>
            <a:fillRect/>
          </a:stretch>
        </p:blipFill>
        <p:spPr bwMode="auto">
          <a:xfrm>
            <a:off x="1619250" y="4437063"/>
            <a:ext cx="6045200" cy="6127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403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Easy enough:</a:t>
            </a:r>
          </a:p>
          <a:p>
            <a:pPr lvl="2"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head()-&gt;next();</a:t>
            </a:r>
          </a:p>
          <a:p>
            <a:pPr lvl="2" eaLnBrk="1" hangingPunct="1">
              <a:buFontTx/>
              <a:buNone/>
            </a:pPr>
            <a:r>
              <a:rPr lang="en-US" dirty="0" smtClean="0">
                <a:latin typeface="Consolas" pitchFamily="49" charset="0"/>
                <a:cs typeface="Consolas" pitchFamily="49" charset="0"/>
              </a:rPr>
              <a:t>    return e;</a:t>
            </a:r>
          </a:p>
          <a:p>
            <a:pPr lvl="2" eaLnBrk="1" hangingPunct="1">
              <a:buFontTx/>
              <a:buNone/>
            </a:pPr>
            <a:r>
              <a:rPr lang="en-US" dirty="0" smtClean="0">
                <a:latin typeface="Consolas" pitchFamily="49" charset="0"/>
                <a:cs typeface="Consolas" pitchFamily="49" charset="0"/>
              </a:rPr>
              <a:t>}</a:t>
            </a:r>
          </a:p>
          <a:p>
            <a:pPr eaLnBrk="1" hangingPunct="1">
              <a:buFont typeface="Arial" charset="0"/>
              <a:buNone/>
            </a:pPr>
            <a:r>
              <a:rPr lang="en-US" dirty="0" smtClean="0">
                <a:latin typeface="Arial" charset="0"/>
                <a:cs typeface="Arial" charset="0"/>
              </a:rPr>
              <a:t>	</a:t>
            </a:r>
          </a:p>
          <a:p>
            <a:pPr eaLnBrk="1" hangingPunct="1">
              <a:buFont typeface="Arial" charset="0"/>
              <a:buNone/>
            </a:pPr>
            <a:r>
              <a:rPr lang="en-US" dirty="0" smtClean="0">
                <a:latin typeface="Arial" charset="0"/>
                <a:cs typeface="Arial" charset="0"/>
              </a:rPr>
              <a:t>	Unfortunately, we have some problems:</a:t>
            </a:r>
          </a:p>
          <a:p>
            <a:pPr lvl="1" eaLnBrk="1" hangingPunct="1"/>
            <a:r>
              <a:rPr lang="en-US" dirty="0" smtClean="0">
                <a:latin typeface="Arial" charset="0"/>
                <a:cs typeface="Arial" charset="0"/>
              </a:rPr>
              <a:t>The list may be empty</a:t>
            </a:r>
          </a:p>
          <a:p>
            <a:pPr lvl="1" eaLnBrk="1" hangingPunct="1"/>
            <a:r>
              <a:rPr lang="en-US" dirty="0" smtClean="0">
                <a:latin typeface="Arial" charset="0"/>
                <a:cs typeface="Arial" charset="0"/>
              </a:rPr>
              <a:t>We still have the memory allocated for the node containing </a:t>
            </a:r>
            <a:r>
              <a:rPr lang="en-US" b="1" dirty="0" smtClean="0">
                <a:solidFill>
                  <a:schemeClr val="hlink"/>
                </a:solidFill>
                <a:latin typeface="Courier New" pitchFamily="49" charset="0"/>
                <a:cs typeface="Arial" charset="0"/>
              </a:rPr>
              <a:t>70</a:t>
            </a:r>
            <a:endParaRPr lang="en-US" b="1" dirty="0" smtClean="0">
              <a:latin typeface="Courier New" pitchFamily="49"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5059" name="Rectangle 3"/>
          <p:cNvSpPr>
            <a:spLocks noGrp="1" noChangeArrowheads="1"/>
          </p:cNvSpPr>
          <p:nvPr>
            <p:ph type="body" idx="1"/>
          </p:nvPr>
        </p:nvSpPr>
        <p:spPr/>
        <p:txBody>
          <a:bodyPr/>
          <a:lstStyle/>
          <a:p>
            <a:pPr lvl="0" eaLnBrk="1" hangingPunct="1">
              <a:buNone/>
            </a:pPr>
            <a:r>
              <a:rPr lang="en-US" dirty="0" smtClean="0">
                <a:solidFill>
                  <a:prstClr val="black"/>
                </a:solidFill>
                <a:latin typeface="Arial" charset="0"/>
                <a:cs typeface="Arial" charset="0"/>
              </a:rPr>
              <a:t>	Does this work?</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lvl="2" eaLnBrk="1" hangingPunct="1">
              <a:buFontTx/>
              <a:buNone/>
            </a:pPr>
            <a:r>
              <a:rPr lang="en-US" dirty="0" smtClean="0">
                <a:latin typeface="Consolas" pitchFamily="49" charset="0"/>
                <a:cs typeface="Consolas" pitchFamily="49" charset="0"/>
              </a:rPr>
              <a:t>    if ( empty() ) {</a:t>
            </a:r>
          </a:p>
          <a:p>
            <a:pPr lvl="2" eaLnBrk="1" hangingPunct="1">
              <a:buFontTx/>
              <a:buNone/>
            </a:pPr>
            <a:r>
              <a:rPr lang="en-US" dirty="0" smtClean="0">
                <a:latin typeface="Consolas" pitchFamily="49" charset="0"/>
                <a:cs typeface="Consolas" pitchFamily="49" charset="0"/>
              </a:rPr>
              <a:t>        throw underflow();</a:t>
            </a:r>
          </a:p>
          <a:p>
            <a:pPr lvl="2" eaLnBrk="1" hangingPunct="1">
              <a:buFontTx/>
              <a:buNone/>
            </a:pPr>
            <a:r>
              <a:rPr lang="en-US" dirty="0" smtClean="0">
                <a:latin typeface="Consolas" pitchFamily="49" charset="0"/>
                <a:cs typeface="Consolas" pitchFamily="49" charset="0"/>
              </a:rPr>
              <a:t>    }</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lvl="2" eaLnBrk="1" hangingPunct="1">
              <a:buFontTx/>
              <a:buNone/>
            </a:pPr>
            <a:r>
              <a:rPr lang="en-US" dirty="0" smtClean="0">
                <a:latin typeface="Consolas" pitchFamily="49" charset="0"/>
                <a:cs typeface="Consolas" pitchFamily="49" charset="0"/>
              </a:rPr>
              <a:t>    </a:t>
            </a:r>
            <a:r>
              <a:rPr lang="en-US" dirty="0" smtClean="0">
                <a:solidFill>
                  <a:srgbClr val="D20000"/>
                </a:solidFill>
                <a:latin typeface="Consolas" pitchFamily="49" charset="0"/>
                <a:cs typeface="Consolas" pitchFamily="49" charset="0"/>
              </a:rPr>
              <a:t>delete head();</a:t>
            </a:r>
          </a:p>
          <a:p>
            <a:pPr lvl="2" eaLnBrk="1" hangingPunct="1">
              <a:buFontTx/>
              <a:buNone/>
            </a:pPr>
            <a:r>
              <a:rPr lang="en-US" dirty="0" smtClean="0">
                <a:solidFill>
                  <a:srgbClr val="D20000"/>
                </a:solidFill>
                <a:latin typeface="Consolas" pitchFamily="49" charset="0"/>
                <a:cs typeface="Consolas" pitchFamily="49" charset="0"/>
              </a:rPr>
              <a:t>    </a:t>
            </a:r>
            <a:r>
              <a:rPr lang="en-US" dirty="0" err="1" smtClean="0">
                <a:solidFill>
                  <a:srgbClr val="D20000"/>
                </a:solidFill>
                <a:latin typeface="Consolas" pitchFamily="49" charset="0"/>
                <a:cs typeface="Consolas" pitchFamily="49" charset="0"/>
              </a:rPr>
              <a:t>list_head</a:t>
            </a:r>
            <a:r>
              <a:rPr lang="en-US" dirty="0" smtClean="0">
                <a:solidFill>
                  <a:srgbClr val="D20000"/>
                </a:solidFill>
                <a:latin typeface="Consolas" pitchFamily="49" charset="0"/>
                <a:cs typeface="Consolas" pitchFamily="49" charset="0"/>
              </a:rPr>
              <a:t> = head()-&gt;next();</a:t>
            </a:r>
          </a:p>
          <a:p>
            <a:pPr lvl="2" eaLnBrk="1" hangingPunct="1">
              <a:buFontTx/>
              <a:buNone/>
            </a:pPr>
            <a:r>
              <a:rPr lang="en-US" dirty="0" smtClean="0">
                <a:latin typeface="Consolas" pitchFamily="49" charset="0"/>
                <a:cs typeface="Consolas" pitchFamily="49" charset="0"/>
              </a:rPr>
              <a:t>    return e;</a:t>
            </a:r>
          </a:p>
          <a:p>
            <a:pPr lvl="2" eaLnBrk="1" hangingPunct="1">
              <a:buFontTx/>
              <a:buNone/>
            </a:pPr>
            <a:r>
              <a:rPr lang="en-US" dirty="0" smtClean="0">
                <a:latin typeface="Consolas" pitchFamily="49" charset="0"/>
                <a:cs typeface="Consolas" pitchFamily="49" charset="0"/>
              </a:rPr>
              <a:t>}</a:t>
            </a:r>
            <a:endParaRPr lang="en-US" b="1" dirty="0" smtClean="0">
              <a:latin typeface="Consolas" pitchFamily="49" charset="0"/>
              <a:cs typeface="Consolas" pitchFamily="49"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6083" name="Rectangle 3"/>
          <p:cNvSpPr>
            <a:spLocks noGrp="1" noChangeArrowheads="1"/>
          </p:cNvSpPr>
          <p:nvPr>
            <p:ph type="body" idx="1"/>
          </p:nvPr>
        </p:nvSpPr>
        <p:spPr/>
        <p:txBody>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solidFill>
                  <a:srgbClr val="D20000"/>
                </a:solidFill>
                <a:latin typeface="Consolas" pitchFamily="49" charset="0"/>
                <a:cs typeface="Consolas" pitchFamily="49" charset="0"/>
              </a:rPr>
              <a:t>int</a:t>
            </a:r>
            <a:r>
              <a:rPr lang="en-US" dirty="0" smtClean="0">
                <a:solidFill>
                  <a:srgbClr val="D20000"/>
                </a:solidFill>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delete head();</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head()-&gt;next();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46084" name="Picture 8" descr="d3"/>
          <p:cNvPicPr>
            <a:picLocks noChangeAspect="1" noChangeArrowheads="1"/>
          </p:cNvPicPr>
          <p:nvPr/>
        </p:nvPicPr>
        <p:blipFill>
          <a:blip r:embed="rId3" cstate="print"/>
          <a:srcRect/>
          <a:stretch>
            <a:fillRect/>
          </a:stretch>
        </p:blipFill>
        <p:spPr bwMode="auto">
          <a:xfrm>
            <a:off x="3779838" y="2492375"/>
            <a:ext cx="4965700" cy="8477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7107" name="Rectangle 3"/>
          <p:cNvSpPr>
            <a:spLocks noGrp="1" noChangeArrowheads="1"/>
          </p:cNvSpPr>
          <p:nvPr>
            <p:ph type="body" idx="1"/>
          </p:nvPr>
        </p:nvSpPr>
        <p:spPr/>
        <p:txBody>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smtClean="0">
                <a:solidFill>
                  <a:srgbClr val="D20000"/>
                </a:solidFill>
                <a:latin typeface="Consolas" pitchFamily="49" charset="0"/>
                <a:cs typeface="Consolas" pitchFamily="49" charset="0"/>
              </a:rPr>
              <a:t>delete head();</a:t>
            </a:r>
          </a:p>
          <a:p>
            <a:pPr eaLnBrk="1" hangingPunct="1">
              <a:buFontTx/>
              <a:buNone/>
            </a:pPr>
            <a:endParaRPr lang="en-US" dirty="0" smtClean="0">
              <a:solidFill>
                <a:srgbClr val="D20000"/>
              </a:solidFill>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head()-&gt;next();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47108" name="Picture 5" descr="d4"/>
          <p:cNvPicPr>
            <a:picLocks noChangeAspect="1" noChangeArrowheads="1"/>
          </p:cNvPicPr>
          <p:nvPr/>
        </p:nvPicPr>
        <p:blipFill>
          <a:blip r:embed="rId3" cstate="print"/>
          <a:srcRect/>
          <a:stretch>
            <a:fillRect/>
          </a:stretch>
        </p:blipFill>
        <p:spPr bwMode="auto">
          <a:xfrm>
            <a:off x="3924300" y="3213100"/>
            <a:ext cx="4865688" cy="7397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8131" name="Rectangle 3"/>
          <p:cNvSpPr>
            <a:spLocks noGrp="1" noChangeArrowheads="1"/>
          </p:cNvSpPr>
          <p:nvPr>
            <p:ph type="body" idx="1"/>
          </p:nvPr>
        </p:nvSpPr>
        <p:spPr/>
        <p:txBody>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delete head();</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head()-&gt;next();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48132" name="Picture 6" descr="d5"/>
          <p:cNvPicPr>
            <a:picLocks noChangeAspect="1" noChangeArrowheads="1"/>
          </p:cNvPicPr>
          <p:nvPr/>
        </p:nvPicPr>
        <p:blipFill>
          <a:blip r:embed="rId3" cstate="print"/>
          <a:srcRect/>
          <a:stretch>
            <a:fillRect/>
          </a:stretch>
        </p:blipFill>
        <p:spPr bwMode="auto">
          <a:xfrm>
            <a:off x="3203575" y="4797425"/>
            <a:ext cx="4965700" cy="8477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91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problem is, we are accessing a node which we have just deleted</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Unfortunately, this will work more than 99% of the time:</a:t>
            </a:r>
          </a:p>
          <a:p>
            <a:pPr lvl="1" eaLnBrk="1" hangingPunct="1"/>
            <a:r>
              <a:rPr lang="en-US" dirty="0" smtClean="0">
                <a:latin typeface="Arial" charset="0"/>
                <a:cs typeface="Arial" charset="0"/>
              </a:rPr>
              <a:t>The running program (process) may still own the memory</a:t>
            </a:r>
          </a:p>
          <a:p>
            <a:pPr eaLnBrk="1" hangingPunct="1">
              <a:buFont typeface="Arial" charset="0"/>
              <a:buNone/>
            </a:pPr>
            <a:r>
              <a:rPr lang="en-US" dirty="0" smtClean="0">
                <a:latin typeface="Arial" charset="0"/>
                <a:cs typeface="Arial" charset="0"/>
              </a:rPr>
              <a:t>	Once in a while it will fail ...</a:t>
            </a:r>
          </a:p>
          <a:p>
            <a:pPr eaLnBrk="1" hangingPunct="1">
              <a:buFontTx/>
              <a:buNone/>
            </a:pPr>
            <a:r>
              <a:rPr lang="en-US" dirty="0" smtClean="0">
                <a:latin typeface="Arial" charset="0"/>
                <a:cs typeface="Arial" charset="0"/>
              </a:rPr>
              <a:t>		... and it will be almost impossible to debug</a:t>
            </a:r>
          </a:p>
        </p:txBody>
      </p:sp>
      <p:pic>
        <p:nvPicPr>
          <p:cNvPr id="49156" name="Picture 4"/>
          <p:cNvPicPr>
            <a:picLocks noChangeAspect="1" noChangeArrowheads="1"/>
          </p:cNvPicPr>
          <p:nvPr/>
        </p:nvPicPr>
        <p:blipFill>
          <a:blip r:embed="rId3" cstate="print"/>
          <a:srcRect/>
          <a:stretch>
            <a:fillRect/>
          </a:stretch>
        </p:blipFill>
        <p:spPr bwMode="auto">
          <a:xfrm>
            <a:off x="755576" y="4219434"/>
            <a:ext cx="7488832" cy="2135329"/>
          </a:xfrm>
          <a:prstGeom prst="rect">
            <a:avLst/>
          </a:prstGeom>
          <a:noFill/>
          <a:ln w="9525">
            <a:noFill/>
            <a:miter lim="800000"/>
            <a:headEnd/>
            <a:tailEnd/>
          </a:ln>
        </p:spPr>
      </p:pic>
      <p:sp>
        <p:nvSpPr>
          <p:cNvPr id="5" name="Rectangle 4"/>
          <p:cNvSpPr/>
          <p:nvPr/>
        </p:nvSpPr>
        <p:spPr>
          <a:xfrm>
            <a:off x="6453188" y="6361113"/>
            <a:ext cx="1785937" cy="307975"/>
          </a:xfrm>
          <a:prstGeom prst="rect">
            <a:avLst/>
          </a:prstGeom>
        </p:spPr>
        <p:txBody>
          <a:bodyPr wrap="none">
            <a:spAutoFit/>
          </a:bodyPr>
          <a:lstStyle/>
          <a:p>
            <a:pPr>
              <a:defRPr/>
            </a:pPr>
            <a:r>
              <a:rPr lang="en-CA" sz="1400" dirty="0">
                <a:solidFill>
                  <a:schemeClr val="tx1">
                    <a:lumMod val="50000"/>
                    <a:lumOff val="50000"/>
                  </a:schemeClr>
                </a:solidFill>
              </a:rPr>
              <a:t>http://xkcd.com/379/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5017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correct implementation assigns a temporary pointer to point to the node being deleted:</a:t>
            </a:r>
          </a:p>
          <a:p>
            <a:pPr eaLnBrk="1" hangingPunct="1">
              <a:buFont typeface="Arial" charset="0"/>
              <a:buNone/>
            </a:pPr>
            <a:endParaRPr lang="en-US" dirty="0" smtClean="0">
              <a:latin typeface="Arial" charset="0"/>
              <a:cs typeface="Arial" charset="0"/>
            </a:endParaRPr>
          </a:p>
          <a:p>
            <a:pPr lvl="2"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lvl="2" eaLnBrk="1" hangingPunct="1">
              <a:buFontTx/>
              <a:buNone/>
            </a:pPr>
            <a:r>
              <a:rPr lang="en-US" sz="1200" dirty="0" smtClean="0">
                <a:latin typeface="Consolas" pitchFamily="49" charset="0"/>
                <a:cs typeface="Consolas" pitchFamily="49" charset="0"/>
              </a:rPr>
              <a:t>     if ( empty() ) {</a:t>
            </a:r>
          </a:p>
          <a:p>
            <a:pPr lvl="2" eaLnBrk="1" hangingPunct="1">
              <a:buFontTx/>
              <a:buNone/>
            </a:pPr>
            <a:r>
              <a:rPr lang="en-US" sz="1200" dirty="0" smtClean="0">
                <a:latin typeface="Consolas" pitchFamily="49" charset="0"/>
                <a:cs typeface="Consolas" pitchFamily="49" charset="0"/>
              </a:rPr>
              <a:t>          throw underflow();</a:t>
            </a:r>
          </a:p>
          <a:p>
            <a:pPr lvl="2" eaLnBrk="1" hangingPunct="1">
              <a:buFontTx/>
              <a:buNone/>
            </a:pPr>
            <a:r>
              <a:rPr lang="en-US" sz="1200" dirty="0" smtClean="0">
                <a:latin typeface="Consolas" pitchFamily="49" charset="0"/>
                <a:cs typeface="Consolas" pitchFamily="49" charset="0"/>
              </a:rPr>
              <a:t>     }</a:t>
            </a:r>
          </a:p>
          <a:p>
            <a:pPr lvl="2" eaLnBrk="1" hangingPunct="1">
              <a:buFontTx/>
              <a:buNone/>
            </a:pPr>
            <a:endParaRPr lang="en-US" sz="1200"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lvl="2" eaLnBrk="1" hangingPunct="1">
              <a:buFontTx/>
              <a:buNone/>
            </a:pPr>
            <a:r>
              <a:rPr lang="en-US" dirty="0" smtClean="0">
                <a:latin typeface="Consolas" pitchFamily="49" charset="0"/>
                <a:cs typeface="Consolas" pitchFamily="49" charset="0"/>
              </a:rPr>
              <a:t>    Node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a:t>
            </a: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-&gt;next();</a:t>
            </a:r>
          </a:p>
          <a:p>
            <a:pPr lvl="2" eaLnBrk="1" hangingPunct="1">
              <a:buFontTx/>
              <a:buNone/>
            </a:pPr>
            <a:r>
              <a:rPr lang="en-US" dirty="0" smtClean="0">
                <a:latin typeface="Consolas" pitchFamily="49" charset="0"/>
                <a:cs typeface="Consolas" pitchFamily="49" charset="0"/>
              </a:rPr>
              <a:t>    delete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a:t>
            </a:r>
          </a:p>
          <a:p>
            <a:pPr lvl="2" eaLnBrk="1" hangingPunct="1">
              <a:buFontTx/>
              <a:buNone/>
            </a:pPr>
            <a:r>
              <a:rPr lang="en-US" dirty="0" smtClean="0">
                <a:latin typeface="Consolas" pitchFamily="49" charset="0"/>
                <a:cs typeface="Consolas" pitchFamily="49" charset="0"/>
              </a:rPr>
              <a:t>    return e;</a:t>
            </a:r>
          </a:p>
          <a:p>
            <a:pPr lvl="2" eaLnBrk="1" hangingPunct="1">
              <a:buFontTx/>
              <a:buNone/>
            </a:pPr>
            <a:r>
              <a:rPr lang="en-US" dirty="0" smtClean="0">
                <a:latin typeface="Consolas" pitchFamily="49" charset="0"/>
                <a:cs typeface="Consolas" pitchFamily="49"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51203" name="Rectangle 3"/>
          <p:cNvSpPr>
            <a:spLocks noGrp="1" noChangeArrowheads="1"/>
          </p:cNvSpPr>
          <p:nvPr>
            <p:ph type="body" idx="1"/>
          </p:nvPr>
        </p:nvSpPr>
        <p:spPr/>
        <p:txBody>
          <a:bodyPr>
            <a:normAutofit lnSpcReduction="10000"/>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solidFill>
                  <a:srgbClr val="D20000"/>
                </a:solidFill>
                <a:latin typeface="Consolas" pitchFamily="49" charset="0"/>
                <a:cs typeface="Consolas" pitchFamily="49" charset="0"/>
              </a:rPr>
              <a:t>int</a:t>
            </a:r>
            <a:r>
              <a:rPr lang="en-US" dirty="0" smtClean="0">
                <a:solidFill>
                  <a:srgbClr val="D20000"/>
                </a:solidFill>
                <a:latin typeface="Consolas" pitchFamily="49" charset="0"/>
                <a:cs typeface="Consolas" pitchFamily="49" charset="0"/>
              </a:rPr>
              <a:t> e = front();</a:t>
            </a:r>
          </a:p>
          <a:p>
            <a:pPr eaLnBrk="1" hangingPunct="1">
              <a:buFontTx/>
              <a:buNone/>
            </a:pPr>
            <a:endParaRPr lang="en-US" dirty="0" smtClean="0">
              <a:solidFill>
                <a:srgbClr val="D20000"/>
              </a:solidFill>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Node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head();</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head()-&gt;next();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delete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51204" name="Picture 4" descr="f1"/>
          <p:cNvPicPr>
            <a:picLocks noChangeAspect="1" noChangeArrowheads="1"/>
          </p:cNvPicPr>
          <p:nvPr/>
        </p:nvPicPr>
        <p:blipFill>
          <a:blip r:embed="rId3" cstate="print"/>
          <a:srcRect/>
          <a:stretch>
            <a:fillRect/>
          </a:stretch>
        </p:blipFill>
        <p:spPr bwMode="auto">
          <a:xfrm>
            <a:off x="3995738" y="2205038"/>
            <a:ext cx="4962525" cy="112553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52227" name="Rectangle 3"/>
          <p:cNvSpPr>
            <a:spLocks noGrp="1" noChangeArrowheads="1"/>
          </p:cNvSpPr>
          <p:nvPr>
            <p:ph type="body" idx="1"/>
          </p:nvPr>
        </p:nvSpPr>
        <p:spPr/>
        <p:txBody>
          <a:bodyPr>
            <a:normAutofit lnSpcReduction="10000"/>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smtClean="0">
                <a:solidFill>
                  <a:srgbClr val="D20000"/>
                </a:solidFill>
                <a:latin typeface="Consolas" pitchFamily="49" charset="0"/>
                <a:cs typeface="Consolas" pitchFamily="49" charset="0"/>
              </a:rPr>
              <a:t>Node *</a:t>
            </a:r>
            <a:r>
              <a:rPr lang="en-US" dirty="0" err="1" smtClean="0">
                <a:solidFill>
                  <a:srgbClr val="D20000"/>
                </a:solidFill>
                <a:latin typeface="Consolas" pitchFamily="49" charset="0"/>
                <a:cs typeface="Consolas" pitchFamily="49" charset="0"/>
              </a:rPr>
              <a:t>ptr</a:t>
            </a:r>
            <a:r>
              <a:rPr lang="en-US" dirty="0" smtClean="0">
                <a:solidFill>
                  <a:srgbClr val="D20000"/>
                </a:solidFill>
                <a:latin typeface="Consolas" pitchFamily="49" charset="0"/>
                <a:cs typeface="Consolas" pitchFamily="49" charset="0"/>
              </a:rPr>
              <a:t> = head();</a:t>
            </a:r>
          </a:p>
          <a:p>
            <a:pPr eaLnBrk="1" hangingPunct="1">
              <a:buFontTx/>
              <a:buNone/>
            </a:pPr>
            <a:endParaRPr lang="en-US" dirty="0" smtClean="0">
              <a:solidFill>
                <a:srgbClr val="D20000"/>
              </a:solidFill>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head()-&gt;next();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delete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52228" name="Picture 6" descr="f2"/>
          <p:cNvPicPr>
            <a:picLocks noChangeAspect="1" noChangeArrowheads="1"/>
          </p:cNvPicPr>
          <p:nvPr/>
        </p:nvPicPr>
        <p:blipFill>
          <a:blip r:embed="rId3" cstate="print"/>
          <a:srcRect/>
          <a:stretch>
            <a:fillRect/>
          </a:stretch>
        </p:blipFill>
        <p:spPr bwMode="auto">
          <a:xfrm>
            <a:off x="3995738" y="2205038"/>
            <a:ext cx="4962525" cy="11255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latin typeface="Arial" charset="0"/>
                <a:cs typeface="Arial" charset="0"/>
              </a:rPr>
              <a:t>Node Constructor</a:t>
            </a:r>
          </a:p>
        </p:txBody>
      </p:sp>
      <p:sp>
        <p:nvSpPr>
          <p:cNvPr id="921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constructor assigns the two member variables based on the arguments</a:t>
            </a:r>
          </a:p>
          <a:p>
            <a:pPr eaLnBrk="1" hangingPunct="1">
              <a:buFont typeface="Arial" charset="0"/>
              <a:buNone/>
            </a:pPr>
            <a:endParaRPr lang="en-US" sz="900" dirty="0" smtClean="0">
              <a:latin typeface="Arial" charset="0"/>
              <a:cs typeface="Arial" charset="0"/>
            </a:endParaRPr>
          </a:p>
          <a:p>
            <a:pPr lvl="2" eaLnBrk="1" hangingPunct="1">
              <a:buFontTx/>
              <a:buNone/>
            </a:pPr>
            <a:r>
              <a:rPr lang="en-US" dirty="0" smtClean="0">
                <a:latin typeface="Consolas" pitchFamily="49" charset="0"/>
                <a:cs typeface="Consolas" pitchFamily="49" charset="0"/>
              </a:rPr>
              <a:t>Node::Node(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Node *n ):</a:t>
            </a:r>
          </a:p>
          <a:p>
            <a:pPr lvl="2" eaLnBrk="1" hangingPunct="1">
              <a:buFontTx/>
              <a:buNone/>
            </a:pPr>
            <a:r>
              <a:rPr lang="en-US" dirty="0" smtClean="0">
                <a:latin typeface="Consolas" pitchFamily="49" charset="0"/>
                <a:cs typeface="Consolas" pitchFamily="49" charset="0"/>
              </a:rPr>
              <a:t>element( e ),</a:t>
            </a:r>
          </a:p>
          <a:p>
            <a:pPr lvl="2" eaLnBrk="1" hangingPunct="1">
              <a:buFontTx/>
              <a:buNone/>
            </a:pPr>
            <a:r>
              <a:rPr lang="en-US" dirty="0" err="1" smtClean="0">
                <a:latin typeface="Consolas" pitchFamily="49" charset="0"/>
                <a:cs typeface="Consolas" pitchFamily="49" charset="0"/>
              </a:rPr>
              <a:t>next_node</a:t>
            </a:r>
            <a:r>
              <a:rPr lang="en-US" dirty="0" smtClean="0">
                <a:latin typeface="Consolas" pitchFamily="49" charset="0"/>
                <a:cs typeface="Consolas" pitchFamily="49" charset="0"/>
              </a:rPr>
              <a:t>( n ) {</a:t>
            </a:r>
          </a:p>
          <a:p>
            <a:pPr lvl="2" eaLnBrk="1" hangingPunct="1">
              <a:buFontTx/>
              <a:buNone/>
            </a:pPr>
            <a:r>
              <a:rPr lang="en-US" dirty="0" smtClean="0">
                <a:latin typeface="Consolas" pitchFamily="49" charset="0"/>
                <a:cs typeface="Consolas" pitchFamily="49" charset="0"/>
              </a:rPr>
              <a:t>    // empty constructor</a:t>
            </a:r>
          </a:p>
          <a:p>
            <a:pPr lvl="2" eaLnBrk="1" hangingPunct="1">
              <a:buFontTx/>
              <a:buNone/>
            </a:pPr>
            <a:r>
              <a:rPr lang="en-US" dirty="0" smtClean="0">
                <a:latin typeface="Consolas" pitchFamily="49" charset="0"/>
                <a:cs typeface="Consolas" pitchFamily="49" charset="0"/>
              </a:rPr>
              <a:t>}</a:t>
            </a:r>
          </a:p>
          <a:p>
            <a:pPr eaLnBrk="1" hangingPunct="1">
              <a:buFont typeface="Arial" charset="0"/>
              <a:buNone/>
            </a:pPr>
            <a:endParaRPr lang="en-US" sz="900" dirty="0" smtClean="0">
              <a:latin typeface="Arial" charset="0"/>
              <a:cs typeface="Arial" charset="0"/>
            </a:endParaRPr>
          </a:p>
          <a:p>
            <a:pPr eaLnBrk="1" hangingPunct="1">
              <a:buFont typeface="Arial" charset="0"/>
              <a:buNone/>
            </a:pPr>
            <a:r>
              <a:rPr lang="en-US" dirty="0" smtClean="0">
                <a:latin typeface="Arial" charset="0"/>
                <a:cs typeface="Arial" charset="0"/>
              </a:rPr>
              <a:t>	The default values are given in the class definition:</a:t>
            </a:r>
            <a:endParaRPr lang="en-US" dirty="0" smtClean="0">
              <a:latin typeface="Consolas" pitchFamily="49" charset="0"/>
              <a:cs typeface="Consolas" pitchFamily="49" charset="0"/>
            </a:endParaRPr>
          </a:p>
        </p:txBody>
      </p:sp>
      <p:sp>
        <p:nvSpPr>
          <p:cNvPr id="9220" name="Rectangle 3"/>
          <p:cNvSpPr>
            <a:spLocks noChangeArrowheads="1"/>
          </p:cNvSpPr>
          <p:nvPr/>
        </p:nvSpPr>
        <p:spPr bwMode="auto">
          <a:xfrm>
            <a:off x="3347864" y="4437112"/>
            <a:ext cx="5256584" cy="2308324"/>
          </a:xfrm>
          <a:prstGeom prst="rect">
            <a:avLst/>
          </a:prstGeom>
          <a:noFill/>
          <a:ln w="9525">
            <a:noFill/>
            <a:miter lim="800000"/>
            <a:headEnd/>
            <a:tailEnd/>
          </a:ln>
        </p:spPr>
        <p:txBody>
          <a:bodyPr wrap="square">
            <a:spAutoFit/>
          </a:bodyPr>
          <a:lstStyle/>
          <a:p>
            <a:r>
              <a:rPr lang="en-US" sz="1600" dirty="0">
                <a:latin typeface="Consolas" pitchFamily="49" charset="0"/>
                <a:cs typeface="Consolas" pitchFamily="49" charset="0"/>
              </a:rPr>
              <a:t>class Node {</a:t>
            </a:r>
          </a:p>
          <a:p>
            <a:r>
              <a:rPr lang="en-US" sz="1600" dirty="0">
                <a:latin typeface="Consolas" pitchFamily="49" charset="0"/>
                <a:cs typeface="Consolas" pitchFamily="49" charset="0"/>
              </a:rPr>
              <a:t>    private:</a:t>
            </a:r>
          </a:p>
          <a:p>
            <a:r>
              <a:rPr lang="en-US" sz="1600" dirty="0">
                <a:latin typeface="Consolas" pitchFamily="49" charset="0"/>
                <a:cs typeface="Consolas" pitchFamily="49" charset="0"/>
              </a:rPr>
              <a:t>        </a:t>
            </a:r>
            <a:r>
              <a:rPr lang="en-US" sz="1600" dirty="0" err="1">
                <a:latin typeface="Consolas" pitchFamily="49" charset="0"/>
                <a:cs typeface="Consolas" pitchFamily="49" charset="0"/>
              </a:rPr>
              <a:t>int</a:t>
            </a:r>
            <a:r>
              <a:rPr lang="en-US" sz="1600" dirty="0">
                <a:latin typeface="Consolas" pitchFamily="49" charset="0"/>
                <a:cs typeface="Consolas" pitchFamily="49" charset="0"/>
              </a:rPr>
              <a:t> element;</a:t>
            </a:r>
          </a:p>
          <a:p>
            <a:r>
              <a:rPr lang="en-US" sz="1600" dirty="0">
                <a:latin typeface="Consolas" pitchFamily="49" charset="0"/>
                <a:cs typeface="Consolas" pitchFamily="49" charset="0"/>
              </a:rPr>
              <a:t>        Node *</a:t>
            </a:r>
            <a:r>
              <a:rPr lang="en-US" sz="1600" dirty="0" err="1">
                <a:latin typeface="Consolas" pitchFamily="49" charset="0"/>
                <a:cs typeface="Consolas" pitchFamily="49" charset="0"/>
              </a:rPr>
              <a:t>next_node</a:t>
            </a:r>
            <a:r>
              <a:rPr lang="en-US" sz="1600" dirty="0">
                <a:latin typeface="Consolas" pitchFamily="49" charset="0"/>
                <a:cs typeface="Consolas" pitchFamily="49" charset="0"/>
              </a:rPr>
              <a:t>;</a:t>
            </a:r>
          </a:p>
          <a:p>
            <a:r>
              <a:rPr lang="en-US" sz="1600" dirty="0">
                <a:latin typeface="Consolas" pitchFamily="49" charset="0"/>
                <a:cs typeface="Consolas" pitchFamily="49" charset="0"/>
              </a:rPr>
              <a:t>    public:</a:t>
            </a:r>
          </a:p>
          <a:p>
            <a:r>
              <a:rPr lang="en-US" sz="1600" dirty="0">
                <a:latin typeface="Consolas" pitchFamily="49" charset="0"/>
                <a:cs typeface="Consolas" pitchFamily="49" charset="0"/>
              </a:rPr>
              <a:t>        Node( </a:t>
            </a:r>
            <a:r>
              <a:rPr lang="en-US" sz="1600" dirty="0" err="1">
                <a:latin typeface="Consolas" pitchFamily="49" charset="0"/>
                <a:cs typeface="Consolas" pitchFamily="49" charset="0"/>
              </a:rPr>
              <a:t>int</a:t>
            </a:r>
            <a:r>
              <a:rPr lang="en-US" sz="1600" dirty="0">
                <a:latin typeface="Consolas" pitchFamily="49" charset="0"/>
                <a:cs typeface="Consolas" pitchFamily="49" charset="0"/>
              </a:rPr>
              <a:t> = 0, Node * = </a:t>
            </a:r>
            <a:r>
              <a:rPr lang="en-US" sz="1600" dirty="0" err="1" smtClean="0">
                <a:latin typeface="Consolas" pitchFamily="49" charset="0"/>
                <a:cs typeface="Consolas" pitchFamily="49" charset="0"/>
              </a:rPr>
              <a:t>nullptr</a:t>
            </a:r>
            <a:r>
              <a:rPr lang="en-US" sz="1600" dirty="0" smtClean="0">
                <a:latin typeface="Consolas" pitchFamily="49" charset="0"/>
                <a:cs typeface="Consolas" pitchFamily="49" charset="0"/>
              </a:rPr>
              <a:t> </a:t>
            </a:r>
            <a:r>
              <a:rPr lang="en-US" sz="1600" dirty="0">
                <a:latin typeface="Consolas" pitchFamily="49" charset="0"/>
                <a:cs typeface="Consolas" pitchFamily="49" charset="0"/>
              </a:rPr>
              <a:t>);</a:t>
            </a:r>
          </a:p>
          <a:p>
            <a:r>
              <a:rPr lang="en-US" sz="1600" dirty="0" smtClean="0">
                <a:latin typeface="Consolas" pitchFamily="49" charset="0"/>
                <a:cs typeface="Consolas" pitchFamily="49" charset="0"/>
              </a:rPr>
              <a:t>        </a:t>
            </a:r>
            <a:r>
              <a:rPr lang="en-US" sz="1600" dirty="0" err="1">
                <a:latin typeface="Consolas" pitchFamily="49" charset="0"/>
                <a:cs typeface="Consolas" pitchFamily="49" charset="0"/>
              </a:rPr>
              <a:t>int</a:t>
            </a:r>
            <a:r>
              <a:rPr lang="en-US" sz="1600" dirty="0">
                <a:latin typeface="Consolas" pitchFamily="49" charset="0"/>
                <a:cs typeface="Consolas" pitchFamily="49" charset="0"/>
              </a:rPr>
              <a:t> retrieve() const;</a:t>
            </a:r>
          </a:p>
          <a:p>
            <a:r>
              <a:rPr lang="en-US" sz="1600" dirty="0">
                <a:latin typeface="Consolas" pitchFamily="49" charset="0"/>
                <a:cs typeface="Consolas" pitchFamily="49" charset="0"/>
              </a:rPr>
              <a:t>        Node *next() const;</a:t>
            </a:r>
          </a:p>
          <a:p>
            <a:r>
              <a:rPr lang="en-US" sz="1600" dirty="0">
                <a:latin typeface="Consolas" pitchFamily="49" charset="0"/>
                <a:cs typeface="Consolas" pitchFamily="49" charset="0"/>
              </a:rPr>
              <a:t>};</a:t>
            </a:r>
          </a:p>
        </p:txBody>
      </p:sp>
      <p:sp>
        <p:nvSpPr>
          <p:cNvPr id="5" name="Rounded Rectangle 4"/>
          <p:cNvSpPr/>
          <p:nvPr/>
        </p:nvSpPr>
        <p:spPr>
          <a:xfrm>
            <a:off x="4902159" y="5661248"/>
            <a:ext cx="2910201" cy="3030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6"/>
          <p:cNvSpPr txBox="1">
            <a:spLocks noChangeArrowheads="1"/>
          </p:cNvSpPr>
          <p:nvPr/>
        </p:nvSpPr>
        <p:spPr bwMode="auto">
          <a:xfrm>
            <a:off x="179388" y="754857"/>
            <a:ext cx="505267" cy="369332"/>
          </a:xfrm>
          <a:prstGeom prst="rect">
            <a:avLst/>
          </a:prstGeom>
          <a:noFill/>
          <a:ln w="9525">
            <a:noFill/>
            <a:miter lim="800000"/>
            <a:headEnd/>
            <a:tailEnd/>
          </a:ln>
        </p:spPr>
        <p:txBody>
          <a:bodyPr wrap="none">
            <a:spAutoFit/>
          </a:bodyPr>
          <a:lstStyle/>
          <a:p>
            <a:r>
              <a:rPr lang="en-CA" dirty="0" smtClean="0"/>
              <a:t>1.1</a:t>
            </a:r>
            <a:endParaRPr lang="en-C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53251" name="Rectangle 3"/>
          <p:cNvSpPr>
            <a:spLocks noGrp="1" noChangeArrowheads="1"/>
          </p:cNvSpPr>
          <p:nvPr>
            <p:ph type="body" idx="1"/>
          </p:nvPr>
        </p:nvSpPr>
        <p:spPr/>
        <p:txBody>
          <a:bodyPr>
            <a:normAutofit lnSpcReduction="10000"/>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Node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head();</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solidFill>
                  <a:srgbClr val="FF0000"/>
                </a:solidFill>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list_head</a:t>
            </a:r>
            <a:r>
              <a:rPr lang="en-US" dirty="0" smtClean="0">
                <a:solidFill>
                  <a:srgbClr val="FF0000"/>
                </a:solidFill>
                <a:latin typeface="Consolas" pitchFamily="49" charset="0"/>
                <a:cs typeface="Consolas" pitchFamily="49" charset="0"/>
              </a:rPr>
              <a:t> = head()-&gt;next();</a:t>
            </a:r>
          </a:p>
          <a:p>
            <a:pPr eaLnBrk="1" hangingPunct="1">
              <a:buFontTx/>
              <a:buNone/>
            </a:pPr>
            <a:endParaRPr lang="en-US" dirty="0" smtClean="0">
              <a:solidFill>
                <a:srgbClr val="D20000"/>
              </a:solidFill>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delete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53252" name="Picture 7" descr="f3"/>
          <p:cNvPicPr>
            <a:picLocks noChangeAspect="1" noChangeArrowheads="1"/>
          </p:cNvPicPr>
          <p:nvPr/>
        </p:nvPicPr>
        <p:blipFill>
          <a:blip r:embed="rId3" cstate="print"/>
          <a:srcRect/>
          <a:stretch>
            <a:fillRect/>
          </a:stretch>
        </p:blipFill>
        <p:spPr bwMode="auto">
          <a:xfrm>
            <a:off x="3492500" y="4724400"/>
            <a:ext cx="4965700" cy="112553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54275" name="Rectangle 3"/>
          <p:cNvSpPr>
            <a:spLocks noGrp="1" noChangeArrowheads="1"/>
          </p:cNvSpPr>
          <p:nvPr>
            <p:ph type="body" idx="1"/>
          </p:nvPr>
        </p:nvSpPr>
        <p:spPr/>
        <p:txBody>
          <a:bodyPr>
            <a:normAutofit lnSpcReduction="10000"/>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Node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head();</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head()-&gt;next();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solidFill>
                  <a:srgbClr val="D20000"/>
                </a:solidFill>
                <a:latin typeface="Consolas" pitchFamily="49" charset="0"/>
                <a:cs typeface="Consolas" pitchFamily="49" charset="0"/>
              </a:rPr>
              <a:t>    delete </a:t>
            </a:r>
            <a:r>
              <a:rPr lang="en-US" dirty="0" err="1" smtClean="0">
                <a:solidFill>
                  <a:srgbClr val="D20000"/>
                </a:solidFill>
                <a:latin typeface="Consolas" pitchFamily="49" charset="0"/>
                <a:cs typeface="Consolas" pitchFamily="49" charset="0"/>
              </a:rPr>
              <a:t>ptr</a:t>
            </a:r>
            <a:r>
              <a:rPr lang="en-US" dirty="0" smtClean="0">
                <a:solidFill>
                  <a:srgbClr val="D20000"/>
                </a:solidFill>
                <a:latin typeface="Consolas" pitchFamily="49" charset="0"/>
                <a:cs typeface="Consolas" pitchFamily="49" charset="0"/>
              </a:rPr>
              <a:t>;</a:t>
            </a:r>
          </a:p>
          <a:p>
            <a:pPr eaLnBrk="1" hangingPunct="1">
              <a:buFontTx/>
              <a:buNone/>
            </a:pPr>
            <a:endParaRPr lang="en-US" dirty="0" smtClean="0">
              <a:solidFill>
                <a:srgbClr val="D20000"/>
              </a:solidFill>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54276" name="Picture 4" descr="f4"/>
          <p:cNvPicPr>
            <a:picLocks noChangeAspect="1" noChangeArrowheads="1"/>
          </p:cNvPicPr>
          <p:nvPr/>
        </p:nvPicPr>
        <p:blipFill>
          <a:blip r:embed="rId3" cstate="print"/>
          <a:srcRect/>
          <a:stretch>
            <a:fillRect/>
          </a:stretch>
        </p:blipFill>
        <p:spPr bwMode="auto">
          <a:xfrm>
            <a:off x="3497263" y="4724400"/>
            <a:ext cx="4962525" cy="112553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5529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next step is to look at member functions which potentially require us to step through the entire list:</a:t>
            </a: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size() const;</a:t>
            </a: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count(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 const;</a:t>
            </a: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erase(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The second counts the number of instances of an integer, and the last removes the nodes containing that integer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5632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process of stepping through a linked list can be thought of as being analogous to a for-loop:</a:t>
            </a:r>
          </a:p>
          <a:p>
            <a:pPr lvl="1" eaLnBrk="1" hangingPunct="1"/>
            <a:r>
              <a:rPr lang="en-US" dirty="0" smtClean="0">
                <a:latin typeface="Arial" charset="0"/>
                <a:cs typeface="Arial" charset="0"/>
              </a:rPr>
              <a:t>We initialize a temporary pointer with the list head</a:t>
            </a:r>
          </a:p>
          <a:p>
            <a:pPr lvl="1" eaLnBrk="1" hangingPunct="1"/>
            <a:r>
              <a:rPr lang="en-US" dirty="0" smtClean="0">
                <a:latin typeface="Arial" charset="0"/>
                <a:cs typeface="Arial" charset="0"/>
              </a:rPr>
              <a:t>We continue iterating until the pointer equals </a:t>
            </a:r>
            <a:r>
              <a:rPr lang="en-US" dirty="0" smtClean="0">
                <a:latin typeface="Consolas" panose="020B0609020204030204" pitchFamily="49" charset="0"/>
                <a:cs typeface="Consolas" panose="020B0609020204030204" pitchFamily="49" charset="0"/>
              </a:rPr>
              <a:t>nullptr</a:t>
            </a:r>
          </a:p>
          <a:p>
            <a:pPr lvl="1" eaLnBrk="1" hangingPunct="1"/>
            <a:r>
              <a:rPr lang="en-US" dirty="0" smtClean="0">
                <a:latin typeface="Arial" charset="0"/>
                <a:cs typeface="Arial" charset="0"/>
              </a:rPr>
              <a:t>With each step, we set the pointer to point to the next object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57347" name="Rectangle 3"/>
          <p:cNvSpPr>
            <a:spLocks noGrp="1" noChangeArrowheads="1"/>
          </p:cNvSpPr>
          <p:nvPr>
            <p:ph type="body" idx="1"/>
          </p:nvPr>
        </p:nvSpPr>
        <p:spPr>
          <a:xfrm>
            <a:off x="457200" y="1600200"/>
            <a:ext cx="8363272" cy="4525963"/>
          </a:xfrm>
        </p:spPr>
        <p:txBody>
          <a:bodyPr/>
          <a:lstStyle/>
          <a:p>
            <a:pPr eaLnBrk="1" hangingPunct="1">
              <a:buFont typeface="Arial" charset="0"/>
              <a:buNone/>
            </a:pPr>
            <a:r>
              <a:rPr lang="en-US" dirty="0" smtClean="0">
                <a:latin typeface="Arial" charset="0"/>
                <a:cs typeface="Arial" charset="0"/>
              </a:rPr>
              <a:t>	Thus, we have:</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  for ( Node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head();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-&gt;next() ) {</a:t>
            </a:r>
          </a:p>
          <a:p>
            <a:pPr lvl="2" eaLnBrk="1" hangingPunct="1">
              <a:buFontTx/>
              <a:buNone/>
            </a:pPr>
            <a:r>
              <a:rPr lang="en-US" sz="1400" dirty="0" smtClean="0">
                <a:latin typeface="Consolas" pitchFamily="49" charset="0"/>
                <a:cs typeface="Consolas" pitchFamily="49" charset="0"/>
              </a:rPr>
              <a:t>       // do something</a:t>
            </a:r>
          </a:p>
          <a:p>
            <a:pPr lvl="2" eaLnBrk="1" hangingPunct="1">
              <a:buFontTx/>
              <a:buNone/>
            </a:pPr>
            <a:r>
              <a:rPr lang="en-US" sz="1400" dirty="0" smtClean="0">
                <a:latin typeface="Consolas" pitchFamily="49" charset="0"/>
                <a:cs typeface="Consolas" pitchFamily="49" charset="0"/>
              </a:rPr>
              <a:t>       // use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-&gt;fn() to call member functions</a:t>
            </a:r>
          </a:p>
          <a:p>
            <a:pPr lvl="2" eaLnBrk="1" hangingPunct="1">
              <a:buFontTx/>
              <a:buNone/>
            </a:pPr>
            <a:r>
              <a:rPr lang="en-US" sz="1400" dirty="0" smtClean="0">
                <a:latin typeface="Consolas" pitchFamily="49" charset="0"/>
                <a:cs typeface="Consolas" pitchFamily="49" charset="0"/>
              </a:rPr>
              <a:t>       // use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var</a:t>
            </a:r>
            <a:r>
              <a:rPr lang="en-US" sz="1400" dirty="0" smtClean="0">
                <a:latin typeface="Consolas" pitchFamily="49" charset="0"/>
                <a:cs typeface="Consolas" pitchFamily="49" charset="0"/>
              </a:rPr>
              <a:t> to assign/access member variables</a:t>
            </a:r>
          </a:p>
          <a:p>
            <a:pPr lvl="2" eaLnBrk="1" hangingPunct="1">
              <a:buFontTx/>
              <a:buNone/>
            </a:pPr>
            <a:r>
              <a:rPr lang="en-US" dirty="0" smtClean="0">
                <a:latin typeface="Consolas" pitchFamily="49" charset="0"/>
                <a:cs typeface="Consolas" pitchFamily="49" charset="0"/>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5837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Analogously:</a:t>
            </a:r>
          </a:p>
          <a:p>
            <a:pPr eaLnBrk="1" hangingPunct="1">
              <a:buFont typeface="Arial" charset="0"/>
              <a:buNone/>
            </a:pPr>
            <a:endParaRPr lang="en-US" dirty="0" smtClean="0">
              <a:latin typeface="Arial" charset="0"/>
              <a:cs typeface="Arial" charset="0"/>
            </a:endParaRPr>
          </a:p>
          <a:p>
            <a:pPr eaLnBrk="1" hangingPunct="1">
              <a:buFontTx/>
              <a:buNone/>
            </a:pPr>
            <a:r>
              <a:rPr lang="en-US" b="1" dirty="0" smtClean="0">
                <a:latin typeface="Consolas" pitchFamily="49" charset="0"/>
                <a:cs typeface="Consolas" pitchFamily="49" charset="0"/>
              </a:rPr>
              <a:t>	</a:t>
            </a:r>
            <a:r>
              <a:rPr lang="en-US" sz="1800" dirty="0" smtClean="0">
                <a:latin typeface="Consolas" pitchFamily="49" charset="0"/>
                <a:cs typeface="Consolas" pitchFamily="49" charset="0"/>
              </a:rPr>
              <a:t>for ( Node *</a:t>
            </a:r>
            <a:r>
              <a:rPr lang="en-US" sz="1800" dirty="0" err="1" smtClean="0">
                <a:latin typeface="Consolas" pitchFamily="49" charset="0"/>
                <a:cs typeface="Consolas" pitchFamily="49" charset="0"/>
              </a:rPr>
              <a:t>ptr</a:t>
            </a:r>
            <a:r>
              <a:rPr lang="en-US" sz="1800" dirty="0" smtClean="0">
                <a:latin typeface="Consolas" pitchFamily="49" charset="0"/>
                <a:cs typeface="Consolas" pitchFamily="49" charset="0"/>
              </a:rPr>
              <a:t> = head(); </a:t>
            </a:r>
            <a:r>
              <a:rPr lang="en-US" sz="1800" dirty="0" err="1" smtClean="0">
                <a:latin typeface="Consolas" pitchFamily="49" charset="0"/>
                <a:cs typeface="Consolas" pitchFamily="49" charset="0"/>
              </a:rPr>
              <a:t>ptr</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nullptr</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ptr</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ptr</a:t>
            </a:r>
            <a:r>
              <a:rPr lang="en-US" sz="1800" dirty="0" smtClean="0">
                <a:latin typeface="Consolas" pitchFamily="49" charset="0"/>
                <a:cs typeface="Consolas" pitchFamily="49" charset="0"/>
              </a:rPr>
              <a:t>-&gt;next() )</a:t>
            </a:r>
          </a:p>
          <a:p>
            <a:pPr eaLnBrk="1" hangingPunct="1">
              <a:buFontTx/>
              <a:buNone/>
            </a:pPr>
            <a:r>
              <a:rPr lang="en-US" sz="1800" dirty="0" smtClean="0">
                <a:solidFill>
                  <a:srgbClr val="D20000"/>
                </a:solidFill>
                <a:latin typeface="Consolas" pitchFamily="49" charset="0"/>
                <a:cs typeface="Consolas" pitchFamily="49" charset="0"/>
              </a:rPr>
              <a:t>	for ( </a:t>
            </a:r>
            <a:r>
              <a:rPr lang="en-US" sz="1800" dirty="0" err="1" smtClean="0">
                <a:solidFill>
                  <a:srgbClr val="D20000"/>
                </a:solidFill>
                <a:latin typeface="Consolas" pitchFamily="49" charset="0"/>
                <a:cs typeface="Consolas" pitchFamily="49" charset="0"/>
              </a:rPr>
              <a:t>int</a:t>
            </a:r>
            <a:r>
              <a:rPr lang="en-US" sz="1800" dirty="0" smtClean="0">
                <a:solidFill>
                  <a:srgbClr val="D20000"/>
                </a:solidFill>
                <a:latin typeface="Consolas" pitchFamily="49" charset="0"/>
                <a:cs typeface="Consolas" pitchFamily="49" charset="0"/>
              </a:rPr>
              <a:t> </a:t>
            </a:r>
            <a:r>
              <a:rPr lang="en-US" sz="1800" dirty="0" err="1" smtClean="0">
                <a:solidFill>
                  <a:srgbClr val="D20000"/>
                </a:solidFill>
                <a:latin typeface="Consolas" pitchFamily="49" charset="0"/>
                <a:cs typeface="Consolas" pitchFamily="49" charset="0"/>
              </a:rPr>
              <a:t>i</a:t>
            </a:r>
            <a:r>
              <a:rPr lang="en-US" sz="1800" dirty="0" smtClean="0">
                <a:solidFill>
                  <a:srgbClr val="D20000"/>
                </a:solidFill>
                <a:latin typeface="Consolas" pitchFamily="49" charset="0"/>
                <a:cs typeface="Consolas" pitchFamily="49" charset="0"/>
              </a:rPr>
              <a:t> = 0;            </a:t>
            </a:r>
            <a:r>
              <a:rPr lang="en-US" sz="1800" dirty="0" err="1" smtClean="0">
                <a:solidFill>
                  <a:srgbClr val="D20000"/>
                </a:solidFill>
                <a:latin typeface="Consolas" pitchFamily="49" charset="0"/>
                <a:cs typeface="Consolas" pitchFamily="49" charset="0"/>
              </a:rPr>
              <a:t>i</a:t>
            </a:r>
            <a:r>
              <a:rPr lang="en-US" sz="1800" dirty="0" smtClean="0">
                <a:solidFill>
                  <a:srgbClr val="D20000"/>
                </a:solidFill>
                <a:latin typeface="Consolas" pitchFamily="49" charset="0"/>
                <a:cs typeface="Consolas" pitchFamily="49" charset="0"/>
              </a:rPr>
              <a:t> != N;          ++</a:t>
            </a:r>
            <a:r>
              <a:rPr lang="en-US" sz="1800" dirty="0" err="1" smtClean="0">
                <a:solidFill>
                  <a:srgbClr val="D20000"/>
                </a:solidFill>
                <a:latin typeface="Consolas" pitchFamily="49" charset="0"/>
                <a:cs typeface="Consolas" pitchFamily="49" charset="0"/>
              </a:rPr>
              <a:t>i</a:t>
            </a:r>
            <a:r>
              <a:rPr lang="en-US" sz="1800" dirty="0" smtClean="0">
                <a:solidFill>
                  <a:srgbClr val="D20000"/>
                </a:solidFill>
                <a:latin typeface="Consolas" pitchFamily="49" charset="0"/>
                <a:cs typeface="Consolas" pitchFamily="49" charset="0"/>
              </a:rPr>
              <a:t>            )</a:t>
            </a:r>
            <a:endParaRPr lang="en-US" sz="1800" dirty="0" smtClean="0">
              <a:latin typeface="Consolas" pitchFamily="49" charset="0"/>
              <a:cs typeface="Consolas" pitchFamily="49"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5939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With the initialization and first iteration of the loop, we have:</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endParaRPr lang="en-US" dirty="0" smtClean="0">
              <a:latin typeface="Consolas" pitchFamily="49" charset="0"/>
              <a:cs typeface="Consolas" pitchFamily="49" charset="0"/>
            </a:endParaRPr>
          </a:p>
          <a:p>
            <a:pPr eaLnBrk="1" hangingPunct="1">
              <a:buFont typeface="Arial" charset="0"/>
              <a:buNone/>
            </a:pPr>
            <a:endParaRPr lang="en-US" dirty="0" smtClean="0">
              <a:latin typeface="Consolas" pitchFamily="49" charset="0"/>
              <a:cs typeface="Consolas" pitchFamily="49" charset="0"/>
            </a:endParaRPr>
          </a:p>
          <a:p>
            <a:pPr eaLnBrk="1" hangingPunct="1">
              <a:buFont typeface="Arial" charset="0"/>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sz="1600" dirty="0" smtClean="0">
                <a:latin typeface="Consolas" pitchFamily="49" charset="0"/>
                <a:cs typeface="Consolas" pitchFamily="49" charset="0"/>
              </a:rPr>
              <a:t> </a:t>
            </a:r>
            <a:r>
              <a:rPr lang="en-US" dirty="0" smtClean="0">
                <a:latin typeface="Arial" charset="0"/>
                <a:cs typeface="Arial" charset="0"/>
              </a:rPr>
              <a:t>and thus we evaluate the body of the loop and then set </a:t>
            </a:r>
            <a:r>
              <a:rPr lang="en-US" dirty="0" err="1" smtClean="0">
                <a:latin typeface="Consolas" pitchFamily="49" charset="0"/>
                <a:cs typeface="Consolas" pitchFamily="49" charset="0"/>
              </a:rPr>
              <a:t>ptr</a:t>
            </a:r>
            <a:r>
              <a:rPr lang="en-US" sz="1600" dirty="0" smtClean="0">
                <a:latin typeface="Arial" charset="0"/>
                <a:cs typeface="Arial" charset="0"/>
              </a:rPr>
              <a:t> </a:t>
            </a:r>
            <a:r>
              <a:rPr lang="en-US" dirty="0" smtClean="0">
                <a:latin typeface="Arial" charset="0"/>
                <a:cs typeface="Arial" charset="0"/>
              </a:rPr>
              <a:t>to the next pointer of the node it is pointing to</a:t>
            </a:r>
          </a:p>
        </p:txBody>
      </p:sp>
      <p:pic>
        <p:nvPicPr>
          <p:cNvPr id="59396" name="Picture 4" descr="g1"/>
          <p:cNvPicPr>
            <a:picLocks noChangeAspect="1" noChangeArrowheads="1"/>
          </p:cNvPicPr>
          <p:nvPr/>
        </p:nvPicPr>
        <p:blipFill>
          <a:blip r:embed="rId3" cstate="print"/>
          <a:srcRect/>
          <a:stretch>
            <a:fillRect/>
          </a:stretch>
        </p:blipFill>
        <p:spPr bwMode="auto">
          <a:xfrm>
            <a:off x="1187450" y="2632075"/>
            <a:ext cx="6875463" cy="90805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0418" name="Picture 5" descr="g2"/>
          <p:cNvPicPr>
            <a:picLocks noChangeAspect="1" noChangeArrowheads="1"/>
          </p:cNvPicPr>
          <p:nvPr/>
        </p:nvPicPr>
        <p:blipFill>
          <a:blip r:embed="rId3" cstate="print"/>
          <a:srcRect/>
          <a:stretch>
            <a:fillRect/>
          </a:stretch>
        </p:blipFill>
        <p:spPr bwMode="auto">
          <a:xfrm>
            <a:off x="1187450" y="2636838"/>
            <a:ext cx="6875463" cy="908050"/>
          </a:xfrm>
          <a:prstGeom prst="rect">
            <a:avLst/>
          </a:prstGeom>
          <a:noFill/>
          <a:ln w="9525">
            <a:noFill/>
            <a:miter lim="800000"/>
            <a:headEnd/>
            <a:tailEnd/>
          </a:ln>
        </p:spPr>
      </p:pic>
      <p:sp>
        <p:nvSpPr>
          <p:cNvPr id="60419"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60420" name="Rectangle 3"/>
          <p:cNvSpPr>
            <a:spLocks noGrp="1" noChangeArrowheads="1"/>
          </p:cNvSpPr>
          <p:nvPr>
            <p:ph type="body" idx="1"/>
          </p:nvPr>
        </p:nvSpPr>
        <p:spPr>
          <a:xfrm>
            <a:off x="457200" y="1531960"/>
            <a:ext cx="8229600" cy="4525963"/>
          </a:xfrm>
        </p:spPr>
        <p:txBody>
          <a:bodyPr/>
          <a:lstStyle/>
          <a:p>
            <a:pPr eaLnBrk="1" hangingPunct="1">
              <a:buFont typeface="Arial" charset="0"/>
              <a:buNone/>
            </a:pPr>
            <a:r>
              <a:rPr lang="en-US" sz="2800" b="1" dirty="0" smtClean="0">
                <a:latin typeface="Courier New" pitchFamily="49" charset="0"/>
                <a:cs typeface="Arial" charset="0"/>
              </a:rPr>
              <a:t>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dirty="0" smtClean="0">
                <a:latin typeface="Arial" charset="0"/>
                <a:cs typeface="Arial" charset="0"/>
              </a:rPr>
              <a:t> and thus we evaluate the loop and increment the pointer</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a:t>
            </a:r>
          </a:p>
          <a:p>
            <a:pPr eaLnBrk="1" hangingPunct="1">
              <a:buFont typeface="Arial" charset="0"/>
              <a:buNone/>
            </a:pPr>
            <a:r>
              <a:rPr lang="en-US" dirty="0" smtClean="0">
                <a:latin typeface="Arial" charset="0"/>
                <a:cs typeface="Arial" charset="0"/>
              </a:rPr>
              <a:t>	In the loop, we can access the value being pointed to by using</a:t>
            </a:r>
            <a:br>
              <a:rPr lang="en-US" dirty="0" smtClean="0">
                <a:latin typeface="Arial" charset="0"/>
                <a:cs typeface="Arial" charset="0"/>
              </a:rPr>
            </a:b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-&gt;retrieve()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1442" name="Picture 6" descr="g3"/>
          <p:cNvPicPr>
            <a:picLocks noChangeAspect="1" noChangeArrowheads="1"/>
          </p:cNvPicPr>
          <p:nvPr/>
        </p:nvPicPr>
        <p:blipFill>
          <a:blip r:embed="rId3" cstate="print"/>
          <a:srcRect/>
          <a:stretch>
            <a:fillRect/>
          </a:stretch>
        </p:blipFill>
        <p:spPr bwMode="auto">
          <a:xfrm>
            <a:off x="1187450" y="2636838"/>
            <a:ext cx="6875463" cy="908050"/>
          </a:xfrm>
          <a:prstGeom prst="rect">
            <a:avLst/>
          </a:prstGeom>
          <a:noFill/>
          <a:ln w="9525">
            <a:noFill/>
            <a:miter lim="800000"/>
            <a:headEnd/>
            <a:tailEnd/>
          </a:ln>
        </p:spPr>
      </p:pic>
      <p:sp>
        <p:nvSpPr>
          <p:cNvPr id="61443"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61444" name="Rectangle 3"/>
          <p:cNvSpPr>
            <a:spLocks noGrp="1" noChangeArrowheads="1"/>
          </p:cNvSpPr>
          <p:nvPr>
            <p:ph type="body" idx="1"/>
          </p:nvPr>
        </p:nvSpPr>
        <p:spPr/>
        <p:txBody>
          <a:bodyPr/>
          <a:lstStyle/>
          <a:p>
            <a:pPr eaLnBrk="1" hangingPunct="1">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dirty="0" smtClean="0">
                <a:latin typeface="Arial" charset="0"/>
                <a:cs typeface="Arial" charset="0"/>
              </a:rPr>
              <a:t> and thus we evaluate the loop and increment the</a:t>
            </a:r>
          </a:p>
          <a:p>
            <a:pPr eaLnBrk="1" hangingPunct="1">
              <a:buNone/>
            </a:pPr>
            <a:r>
              <a:rPr lang="en-US" dirty="0" smtClean="0">
                <a:latin typeface="Arial" charset="0"/>
                <a:cs typeface="Arial" charset="0"/>
              </a:rPr>
              <a:t>	pointer</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Also, in the loop, we can access the next node in the list by using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-&gt;next()</a:t>
            </a:r>
          </a:p>
          <a:p>
            <a:pPr eaLnBrk="1" hangingPunct="1">
              <a:buFontTx/>
              <a:buNone/>
            </a:pPr>
            <a:endParaRPr lang="en-US" dirty="0" smtClean="0">
              <a:latin typeface="Arial" charset="0"/>
              <a:cs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2466" name="Picture 7" descr="g4"/>
          <p:cNvPicPr>
            <a:picLocks noChangeAspect="1" noChangeArrowheads="1"/>
          </p:cNvPicPr>
          <p:nvPr/>
        </p:nvPicPr>
        <p:blipFill>
          <a:blip r:embed="rId3" cstate="print"/>
          <a:srcRect/>
          <a:stretch>
            <a:fillRect/>
          </a:stretch>
        </p:blipFill>
        <p:spPr bwMode="auto">
          <a:xfrm>
            <a:off x="1187450" y="2636838"/>
            <a:ext cx="6875463" cy="908050"/>
          </a:xfrm>
          <a:prstGeom prst="rect">
            <a:avLst/>
          </a:prstGeom>
          <a:noFill/>
          <a:ln w="9525">
            <a:noFill/>
            <a:miter lim="800000"/>
            <a:headEnd/>
            <a:tailEnd/>
          </a:ln>
        </p:spPr>
      </p:pic>
      <p:sp>
        <p:nvSpPr>
          <p:cNvPr id="62467"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62468" name="Rectangle 3"/>
          <p:cNvSpPr>
            <a:spLocks noGrp="1" noChangeArrowheads="1"/>
          </p:cNvSpPr>
          <p:nvPr>
            <p:ph type="body" idx="1"/>
          </p:nvPr>
        </p:nvSpPr>
        <p:spPr/>
        <p:txBody>
          <a:bodyPr/>
          <a:lstStyle/>
          <a:p>
            <a:pPr eaLnBrk="1" hangingPunct="1">
              <a:buFont typeface="Arial" charset="0"/>
              <a:buNone/>
            </a:pPr>
            <a:r>
              <a:rPr lang="en-US" b="1" dirty="0" smtClean="0">
                <a:latin typeface="Courier New" pitchFamily="49" charset="0"/>
                <a:cs typeface="Arial" charset="0"/>
              </a:rPr>
              <a:t>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dirty="0" smtClean="0">
                <a:latin typeface="Arial" charset="0"/>
                <a:cs typeface="Arial" charset="0"/>
              </a:rPr>
              <a:t> and thus we evaluate the loop and increment the</a:t>
            </a:r>
          </a:p>
          <a:p>
            <a:pPr eaLnBrk="1" hangingPunct="1">
              <a:buFont typeface="Arial" charset="0"/>
              <a:buNone/>
            </a:pPr>
            <a:r>
              <a:rPr lang="en-US" dirty="0" smtClean="0">
                <a:latin typeface="Arial" charset="0"/>
                <a:cs typeface="Arial" charset="0"/>
              </a:rPr>
              <a:t>	pointer</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This last increment causes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sz="1600" dirty="0" smtClean="0">
                <a:latin typeface="Consolas" pitchFamily="49" charset="0"/>
                <a:cs typeface="Consolas" pitchFamily="49" charset="0"/>
              </a:rPr>
              <a:t> </a:t>
            </a:r>
            <a:endParaRPr lang="en-US" dirty="0" smtClean="0">
              <a:latin typeface="Consolas" pitchFamily="49" charset="0"/>
              <a:cs typeface="Consolas" pitchFamily="49"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err="1" smtClean="0">
                <a:latin typeface="Arial" charset="0"/>
                <a:cs typeface="Arial" charset="0"/>
              </a:rPr>
              <a:t>Accessors</a:t>
            </a:r>
            <a:endParaRPr lang="en-US" dirty="0" smtClean="0">
              <a:latin typeface="Arial" charset="0"/>
              <a:cs typeface="Arial" charset="0"/>
            </a:endParaRPr>
          </a:p>
        </p:txBody>
      </p:sp>
      <p:sp>
        <p:nvSpPr>
          <p:cNvPr id="1024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two member functions are </a:t>
            </a:r>
            <a:r>
              <a:rPr lang="en-US" dirty="0" err="1" smtClean="0">
                <a:latin typeface="Arial" charset="0"/>
                <a:cs typeface="Arial" charset="0"/>
              </a:rPr>
              <a:t>accessors</a:t>
            </a:r>
            <a:r>
              <a:rPr lang="en-US" dirty="0" smtClean="0">
                <a:latin typeface="Arial" charset="0"/>
                <a:cs typeface="Arial" charset="0"/>
              </a:rPr>
              <a:t> which simply return the </a:t>
            </a:r>
            <a:r>
              <a:rPr lang="en-US" b="1" dirty="0" smtClean="0">
                <a:latin typeface="Consolas" pitchFamily="49" charset="0"/>
                <a:cs typeface="Consolas" pitchFamily="49" charset="0"/>
              </a:rPr>
              <a:t>element</a:t>
            </a:r>
            <a:r>
              <a:rPr lang="en-US" dirty="0" smtClean="0">
                <a:latin typeface="Arial" charset="0"/>
                <a:cs typeface="Arial" charset="0"/>
              </a:rPr>
              <a:t> and the </a:t>
            </a:r>
            <a:r>
              <a:rPr lang="en-US" b="1" dirty="0" err="1" smtClean="0">
                <a:latin typeface="Consolas" pitchFamily="49" charset="0"/>
                <a:cs typeface="Consolas" pitchFamily="49" charset="0"/>
              </a:rPr>
              <a:t>next_node</a:t>
            </a:r>
            <a:r>
              <a:rPr lang="en-US" dirty="0" smtClean="0">
                <a:latin typeface="Arial" charset="0"/>
                <a:cs typeface="Arial" charset="0"/>
              </a:rPr>
              <a:t> member variables, respectively</a:t>
            </a:r>
          </a:p>
          <a:p>
            <a:pPr eaLnBrk="1" hangingPunct="1">
              <a:buFontTx/>
              <a:buNone/>
            </a:pPr>
            <a:endParaRPr lang="en-US" b="1" dirty="0" smtClean="0">
              <a:latin typeface="Courier New" pitchFamily="49" charset="0"/>
              <a:cs typeface="Arial" charset="0"/>
            </a:endParaRPr>
          </a:p>
          <a:p>
            <a:pPr lvl="2"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Node::retrieve() </a:t>
            </a:r>
            <a:r>
              <a:rPr lang="en-US" b="1" dirty="0" smtClean="0">
                <a:solidFill>
                  <a:srgbClr val="FF0000"/>
                </a:solidFill>
                <a:latin typeface="Consolas" pitchFamily="49" charset="0"/>
                <a:cs typeface="Consolas" pitchFamily="49" charset="0"/>
              </a:rPr>
              <a:t>const</a:t>
            </a:r>
            <a:r>
              <a:rPr lang="en-US" dirty="0" smtClean="0">
                <a:latin typeface="Consolas" pitchFamily="49" charset="0"/>
                <a:cs typeface="Consolas" pitchFamily="49" charset="0"/>
              </a:rPr>
              <a:t> {</a:t>
            </a:r>
            <a:br>
              <a:rPr lang="en-US" dirty="0" smtClean="0">
                <a:latin typeface="Consolas" pitchFamily="49" charset="0"/>
                <a:cs typeface="Consolas" pitchFamily="49" charset="0"/>
              </a:rPr>
            </a:br>
            <a:r>
              <a:rPr lang="en-US" dirty="0" smtClean="0">
                <a:latin typeface="Consolas" pitchFamily="49" charset="0"/>
                <a:cs typeface="Consolas" pitchFamily="49" charset="0"/>
              </a:rPr>
              <a:t>  return element;</a:t>
            </a:r>
          </a:p>
          <a:p>
            <a:pPr lvl="2" eaLnBrk="1" hangingPunct="1">
              <a:buFontTx/>
              <a:buNone/>
            </a:pPr>
            <a:r>
              <a:rPr lang="en-US" dirty="0" smtClean="0">
                <a:latin typeface="Consolas" pitchFamily="49" charset="0"/>
                <a:cs typeface="Consolas" pitchFamily="49" charset="0"/>
              </a:rPr>
              <a:t>}</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Node *Node::next() </a:t>
            </a:r>
            <a:r>
              <a:rPr lang="en-US" b="1" dirty="0" smtClean="0">
                <a:solidFill>
                  <a:srgbClr val="FF0000"/>
                </a:solidFill>
                <a:latin typeface="Consolas" pitchFamily="49" charset="0"/>
                <a:cs typeface="Consolas" pitchFamily="49" charset="0"/>
              </a:rPr>
              <a:t>const</a:t>
            </a:r>
            <a:r>
              <a:rPr lang="en-US" dirty="0" smtClean="0">
                <a:latin typeface="Consolas" pitchFamily="49" charset="0"/>
                <a:cs typeface="Consolas" pitchFamily="49" charset="0"/>
              </a:rPr>
              <a:t> {</a:t>
            </a:r>
          </a:p>
          <a:p>
            <a:pPr lvl="2" eaLnBrk="1" hangingPunct="1">
              <a:buFontTx/>
              <a:buNone/>
            </a:pPr>
            <a:r>
              <a:rPr lang="en-US" dirty="0" smtClean="0">
                <a:latin typeface="Consolas" pitchFamily="49" charset="0"/>
                <a:cs typeface="Consolas" pitchFamily="49" charset="0"/>
              </a:rPr>
              <a:t>    return </a:t>
            </a:r>
            <a:r>
              <a:rPr lang="en-US" dirty="0" err="1" smtClean="0">
                <a:latin typeface="Consolas" pitchFamily="49" charset="0"/>
                <a:cs typeface="Consolas" pitchFamily="49" charset="0"/>
              </a:rPr>
              <a:t>next_node</a:t>
            </a:r>
            <a:r>
              <a:rPr lang="en-US" dirty="0" smtClean="0">
                <a:latin typeface="Consolas" pitchFamily="49" charset="0"/>
                <a:cs typeface="Consolas" pitchFamily="49" charset="0"/>
              </a:rPr>
              <a:t>;</a:t>
            </a:r>
          </a:p>
          <a:p>
            <a:pPr lvl="2" eaLnBrk="1" hangingPunct="1">
              <a:buFontTx/>
              <a:buNone/>
            </a:pPr>
            <a:r>
              <a:rPr lang="en-US" dirty="0" smtClean="0">
                <a:latin typeface="Consolas" pitchFamily="49" charset="0"/>
                <a:cs typeface="Consolas" pitchFamily="49" charset="0"/>
              </a:rPr>
              <a:t>}</a:t>
            </a:r>
          </a:p>
        </p:txBody>
      </p:sp>
      <p:sp>
        <p:nvSpPr>
          <p:cNvPr id="5" name="TextBox 4"/>
          <p:cNvSpPr txBox="1"/>
          <p:nvPr/>
        </p:nvSpPr>
        <p:spPr>
          <a:xfrm>
            <a:off x="2627784" y="4725144"/>
            <a:ext cx="6058069" cy="1200329"/>
          </a:xfrm>
          <a:prstGeom prst="rect">
            <a:avLst/>
          </a:prstGeom>
          <a:noFill/>
        </p:spPr>
        <p:txBody>
          <a:bodyPr wrap="none" rtlCol="0">
            <a:spAutoFit/>
          </a:bodyPr>
          <a:lstStyle/>
          <a:p>
            <a:r>
              <a:rPr lang="en-CA" dirty="0" smtClean="0"/>
              <a:t>Member functions that do not change the object acted</a:t>
            </a:r>
            <a:br>
              <a:rPr lang="en-CA" dirty="0" smtClean="0"/>
            </a:br>
            <a:r>
              <a:rPr lang="en-CA" dirty="0" smtClean="0"/>
              <a:t>upon are variously called </a:t>
            </a:r>
            <a:r>
              <a:rPr lang="en-CA" i="1" dirty="0" err="1" smtClean="0"/>
              <a:t>accessors</a:t>
            </a:r>
            <a:r>
              <a:rPr lang="en-CA" dirty="0" smtClean="0"/>
              <a:t>, </a:t>
            </a:r>
            <a:r>
              <a:rPr lang="en-CA" i="1" dirty="0" err="1" smtClean="0"/>
              <a:t>readonly</a:t>
            </a:r>
            <a:r>
              <a:rPr lang="en-CA" i="1" dirty="0" smtClean="0"/>
              <a:t> functions</a:t>
            </a:r>
            <a:r>
              <a:rPr lang="en-CA" dirty="0" smtClean="0"/>
              <a:t>,</a:t>
            </a:r>
            <a:br>
              <a:rPr lang="en-CA" dirty="0" smtClean="0"/>
            </a:br>
            <a:r>
              <a:rPr lang="en-CA" i="1" dirty="0" smtClean="0"/>
              <a:t>inspectors</a:t>
            </a:r>
            <a:r>
              <a:rPr lang="en-CA" dirty="0" smtClean="0"/>
              <a:t>, and, when it involves simply returning a</a:t>
            </a:r>
            <a:br>
              <a:rPr lang="en-CA" dirty="0" smtClean="0"/>
            </a:br>
            <a:r>
              <a:rPr lang="en-CA" dirty="0" smtClean="0"/>
              <a:t>member variable, </a:t>
            </a:r>
            <a:r>
              <a:rPr lang="en-CA" i="1" dirty="0" smtClean="0"/>
              <a:t>getters</a:t>
            </a:r>
            <a:endParaRPr lang="en-CA" i="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3490" name="Picture 8" descr="g5"/>
          <p:cNvPicPr>
            <a:picLocks noChangeAspect="1" noChangeArrowheads="1"/>
          </p:cNvPicPr>
          <p:nvPr/>
        </p:nvPicPr>
        <p:blipFill>
          <a:blip r:embed="rId3" cstate="print"/>
          <a:srcRect/>
          <a:stretch>
            <a:fillRect/>
          </a:stretch>
        </p:blipFill>
        <p:spPr bwMode="auto">
          <a:xfrm>
            <a:off x="1187450" y="2636838"/>
            <a:ext cx="6873875" cy="908050"/>
          </a:xfrm>
          <a:prstGeom prst="rect">
            <a:avLst/>
          </a:prstGeom>
          <a:noFill/>
          <a:ln w="9525">
            <a:noFill/>
            <a:miter lim="800000"/>
            <a:headEnd/>
            <a:tailEnd/>
          </a:ln>
        </p:spPr>
      </p:pic>
      <p:sp>
        <p:nvSpPr>
          <p:cNvPr id="63491"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63492"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Here, we check and find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dirty="0" smtClean="0">
                <a:latin typeface="Consolas" pitchFamily="49" charset="0"/>
                <a:cs typeface="Consolas" pitchFamily="49" charset="0"/>
              </a:rPr>
              <a:t> </a:t>
            </a:r>
            <a:r>
              <a:rPr lang="en-US" dirty="0" smtClean="0">
                <a:latin typeface="Arial" charset="0"/>
                <a:cs typeface="Arial" charset="0"/>
              </a:rPr>
              <a:t>is false, and thus we exit </a:t>
            </a:r>
          </a:p>
          <a:p>
            <a:pPr eaLnBrk="1" hangingPunct="1">
              <a:buFont typeface="Arial" charset="0"/>
              <a:buNone/>
            </a:pPr>
            <a:r>
              <a:rPr lang="en-US" dirty="0" smtClean="0">
                <a:latin typeface="Arial" charset="0"/>
                <a:cs typeface="Arial" charset="0"/>
              </a:rPr>
              <a:t>	the  loop</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Because the variable </a:t>
            </a:r>
            <a:r>
              <a:rPr lang="en-US" dirty="0" err="1" smtClean="0">
                <a:latin typeface="Consolas" pitchFamily="49" charset="0"/>
                <a:cs typeface="Consolas" pitchFamily="49" charset="0"/>
              </a:rPr>
              <a:t>ptr</a:t>
            </a:r>
            <a:r>
              <a:rPr lang="en-US" dirty="0" smtClean="0">
                <a:latin typeface="Arial" charset="0"/>
                <a:cs typeface="Arial" charset="0"/>
              </a:rPr>
              <a:t> was declared inside the loop, we can no longer access it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count(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 const</a:t>
            </a:r>
          </a:p>
        </p:txBody>
      </p:sp>
      <p:sp>
        <p:nvSpPr>
          <p:cNvPr id="6451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implement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count(</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const</a:t>
            </a:r>
            <a:r>
              <a:rPr lang="en-US" dirty="0" smtClean="0">
                <a:latin typeface="Arial" charset="0"/>
                <a:cs typeface="Arial" charset="0"/>
              </a:rPr>
              <a:t>, we simply check if the argument matches the element with each step</a:t>
            </a:r>
          </a:p>
          <a:p>
            <a:pPr lvl="1" eaLnBrk="1" hangingPunct="1"/>
            <a:r>
              <a:rPr lang="en-US" dirty="0" smtClean="0">
                <a:latin typeface="Arial" charset="0"/>
                <a:cs typeface="Arial" charset="0"/>
              </a:rPr>
              <a:t>Each time we find a match, we increment the count</a:t>
            </a:r>
          </a:p>
          <a:p>
            <a:pPr lvl="1" eaLnBrk="1" hangingPunct="1"/>
            <a:r>
              <a:rPr lang="en-US" dirty="0" smtClean="0">
                <a:latin typeface="Arial" charset="0"/>
                <a:cs typeface="Arial" charset="0"/>
              </a:rPr>
              <a:t>When the loop is finished, we return the count</a:t>
            </a:r>
          </a:p>
          <a:p>
            <a:pPr lvl="1" eaLnBrk="1" hangingPunct="1"/>
            <a:r>
              <a:rPr lang="en-US" dirty="0" smtClean="0">
                <a:latin typeface="Arial" charset="0"/>
                <a:cs typeface="Arial" charset="0"/>
              </a:rPr>
              <a:t>The size function is simplification of count</a:t>
            </a:r>
          </a:p>
          <a:p>
            <a:pPr lvl="1" eaLnBrk="1" hangingPunct="1">
              <a:buNone/>
            </a:pPr>
            <a:endParaRPr lang="en-US" sz="1800" dirty="0" smtClean="0">
              <a:latin typeface="Arial" charset="0"/>
              <a:cs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count(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 const</a:t>
            </a:r>
            <a:endParaRPr lang="en-US" dirty="0" smtClean="0">
              <a:latin typeface="Arial" charset="0"/>
              <a:cs typeface="Arial" charset="0"/>
            </a:endParaRPr>
          </a:p>
        </p:txBody>
      </p:sp>
      <p:sp>
        <p:nvSpPr>
          <p:cNvPr id="6553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implementation:</a:t>
            </a:r>
          </a:p>
          <a:p>
            <a:pPr lvl="2" eaLnBrk="1" hangingPunct="1">
              <a:buFontTx/>
              <a:buNone/>
            </a:pPr>
            <a:endParaRPr lang="en-US" sz="1400" dirty="0" smtClean="0">
              <a:latin typeface="Consolas" pitchFamily="49" charset="0"/>
              <a:cs typeface="Consolas" pitchFamily="49" charset="0"/>
            </a:endParaRPr>
          </a:p>
          <a:p>
            <a:pPr lvl="1" eaLnBrk="1" hangingPunct="1">
              <a:buFontTx/>
              <a:buNone/>
            </a:pP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List::count(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n ) const {</a:t>
            </a:r>
          </a:p>
          <a:p>
            <a:pPr lvl="1" eaLnBrk="1" hangingPunct="1">
              <a:buFontTx/>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node_count</a:t>
            </a:r>
            <a:r>
              <a:rPr lang="en-US" sz="1600" dirty="0" smtClean="0">
                <a:latin typeface="Consolas" pitchFamily="49" charset="0"/>
                <a:cs typeface="Consolas" pitchFamily="49" charset="0"/>
              </a:rPr>
              <a:t> = 0;</a:t>
            </a:r>
          </a:p>
          <a:p>
            <a:pPr lvl="1" eaLnBrk="1" hangingPunct="1">
              <a:buFontTx/>
              <a:buNone/>
            </a:pPr>
            <a:endParaRPr lang="en-US" sz="1600" dirty="0" smtClean="0">
              <a:latin typeface="Consolas" pitchFamily="49" charset="0"/>
              <a:cs typeface="Consolas" pitchFamily="49" charset="0"/>
            </a:endParaRPr>
          </a:p>
          <a:p>
            <a:pPr lvl="1" eaLnBrk="1" hangingPunct="1">
              <a:buFontTx/>
              <a:buNone/>
            </a:pPr>
            <a:r>
              <a:rPr lang="en-US" sz="1600" dirty="0" smtClean="0">
                <a:solidFill>
                  <a:srgbClr val="D20000"/>
                </a:solidFill>
                <a:latin typeface="Consolas" pitchFamily="49" charset="0"/>
                <a:cs typeface="Consolas" pitchFamily="49" charset="0"/>
              </a:rPr>
              <a:t>    for ( Node *</a:t>
            </a:r>
            <a:r>
              <a:rPr lang="en-US" sz="1600" dirty="0" err="1" smtClean="0">
                <a:solidFill>
                  <a:srgbClr val="D20000"/>
                </a:solidFill>
                <a:latin typeface="Consolas" pitchFamily="49" charset="0"/>
                <a:cs typeface="Consolas" pitchFamily="49" charset="0"/>
              </a:rPr>
              <a:t>ptr</a:t>
            </a:r>
            <a:r>
              <a:rPr lang="en-US" sz="1600" dirty="0" smtClean="0">
                <a:solidFill>
                  <a:srgbClr val="D20000"/>
                </a:solidFill>
                <a:latin typeface="Consolas" pitchFamily="49" charset="0"/>
                <a:cs typeface="Consolas" pitchFamily="49" charset="0"/>
              </a:rPr>
              <a:t> = list(); </a:t>
            </a:r>
            <a:r>
              <a:rPr lang="en-US" sz="1600" dirty="0" err="1" smtClean="0">
                <a:solidFill>
                  <a:srgbClr val="D20000"/>
                </a:solidFill>
                <a:latin typeface="Consolas" pitchFamily="49" charset="0"/>
                <a:cs typeface="Consolas" pitchFamily="49" charset="0"/>
              </a:rPr>
              <a:t>ptr</a:t>
            </a:r>
            <a:r>
              <a:rPr lang="en-US" sz="1600" dirty="0" smtClean="0">
                <a:solidFill>
                  <a:srgbClr val="D20000"/>
                </a:solidFill>
                <a:latin typeface="Consolas" pitchFamily="49" charset="0"/>
                <a:cs typeface="Consolas" pitchFamily="49" charset="0"/>
              </a:rPr>
              <a:t> != nullptr; </a:t>
            </a:r>
            <a:r>
              <a:rPr lang="en-US" sz="1600" dirty="0" err="1" smtClean="0">
                <a:solidFill>
                  <a:srgbClr val="D20000"/>
                </a:solidFill>
                <a:latin typeface="Consolas" pitchFamily="49" charset="0"/>
                <a:cs typeface="Consolas" pitchFamily="49" charset="0"/>
              </a:rPr>
              <a:t>ptr</a:t>
            </a:r>
            <a:r>
              <a:rPr lang="en-US" sz="1600" dirty="0" smtClean="0">
                <a:solidFill>
                  <a:srgbClr val="D20000"/>
                </a:solidFill>
                <a:latin typeface="Consolas" pitchFamily="49" charset="0"/>
                <a:cs typeface="Consolas" pitchFamily="49" charset="0"/>
              </a:rPr>
              <a:t> = </a:t>
            </a:r>
            <a:r>
              <a:rPr lang="en-US" sz="1600" dirty="0" err="1" smtClean="0">
                <a:solidFill>
                  <a:srgbClr val="D20000"/>
                </a:solidFill>
                <a:latin typeface="Consolas" pitchFamily="49" charset="0"/>
                <a:cs typeface="Consolas" pitchFamily="49" charset="0"/>
              </a:rPr>
              <a:t>ptr</a:t>
            </a:r>
            <a:r>
              <a:rPr lang="en-US" sz="1600" dirty="0" smtClean="0">
                <a:solidFill>
                  <a:srgbClr val="D20000"/>
                </a:solidFill>
                <a:latin typeface="Consolas" pitchFamily="49" charset="0"/>
                <a:cs typeface="Consolas" pitchFamily="49" charset="0"/>
              </a:rPr>
              <a:t>-&gt;next() )</a:t>
            </a:r>
            <a:r>
              <a:rPr lang="en-US" sz="1600" dirty="0" smtClean="0">
                <a:latin typeface="Consolas" pitchFamily="49" charset="0"/>
                <a:cs typeface="Consolas" pitchFamily="49" charset="0"/>
              </a:rPr>
              <a:t> {</a:t>
            </a:r>
          </a:p>
          <a:p>
            <a:pPr lvl="1" eaLnBrk="1" hangingPunct="1">
              <a:buFontTx/>
              <a:buNone/>
            </a:pPr>
            <a:r>
              <a:rPr lang="en-US" sz="1600" dirty="0" smtClean="0">
                <a:latin typeface="Consolas" pitchFamily="49" charset="0"/>
                <a:cs typeface="Consolas" pitchFamily="49" charset="0"/>
              </a:rPr>
              <a:t>        if (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-&gt;retrieve() == n ) {</a:t>
            </a:r>
          </a:p>
          <a:p>
            <a:pPr lvl="1" eaLnBrk="1" hangingPunct="1">
              <a:buFontTx/>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node_count</a:t>
            </a:r>
            <a:r>
              <a:rPr lang="en-US" sz="1600" dirty="0" smtClean="0">
                <a:latin typeface="Consolas" pitchFamily="49" charset="0"/>
                <a:cs typeface="Consolas" pitchFamily="49" charset="0"/>
              </a:rPr>
              <a:t>;</a:t>
            </a:r>
          </a:p>
          <a:p>
            <a:pPr lvl="1" eaLnBrk="1" hangingPunct="1">
              <a:buFontTx/>
              <a:buNone/>
            </a:pPr>
            <a:r>
              <a:rPr lang="en-US" sz="1600" dirty="0" smtClean="0">
                <a:latin typeface="Consolas" pitchFamily="49" charset="0"/>
                <a:cs typeface="Consolas" pitchFamily="49" charset="0"/>
              </a:rPr>
              <a:t>        }</a:t>
            </a:r>
          </a:p>
          <a:p>
            <a:pPr lvl="1" eaLnBrk="1" hangingPunct="1">
              <a:buFontTx/>
              <a:buNone/>
            </a:pPr>
            <a:r>
              <a:rPr lang="en-US" sz="1600" dirty="0" smtClean="0">
                <a:latin typeface="Consolas" pitchFamily="49" charset="0"/>
                <a:cs typeface="Consolas" pitchFamily="49" charset="0"/>
              </a:rPr>
              <a:t>    }</a:t>
            </a:r>
          </a:p>
          <a:p>
            <a:pPr lvl="1" eaLnBrk="1" hangingPunct="1">
              <a:buFontTx/>
              <a:buNone/>
            </a:pPr>
            <a:endParaRPr lang="en-US" sz="1600" dirty="0" smtClean="0">
              <a:latin typeface="Consolas" pitchFamily="49" charset="0"/>
              <a:cs typeface="Consolas" pitchFamily="49" charset="0"/>
            </a:endParaRPr>
          </a:p>
          <a:p>
            <a:pPr lvl="1" eaLnBrk="1" hangingPunct="1">
              <a:buFontTx/>
              <a:buNone/>
            </a:pPr>
            <a:r>
              <a:rPr lang="en-US" sz="1600" dirty="0" smtClean="0">
                <a:latin typeface="Consolas" pitchFamily="49" charset="0"/>
                <a:cs typeface="Consolas" pitchFamily="49" charset="0"/>
              </a:rPr>
              <a:t>    return </a:t>
            </a:r>
            <a:r>
              <a:rPr lang="en-US" sz="1600" dirty="0" err="1" smtClean="0">
                <a:latin typeface="Consolas" pitchFamily="49" charset="0"/>
                <a:cs typeface="Consolas" pitchFamily="49" charset="0"/>
              </a:rPr>
              <a:t>node_count</a:t>
            </a:r>
            <a:r>
              <a:rPr lang="en-US" sz="1600" dirty="0" smtClean="0">
                <a:latin typeface="Consolas" pitchFamily="49" charset="0"/>
                <a:cs typeface="Consolas" pitchFamily="49" charset="0"/>
              </a:rPr>
              <a:t>;</a:t>
            </a:r>
          </a:p>
          <a:p>
            <a:pPr lvl="1" eaLnBrk="1" hangingPunct="1">
              <a:buFontTx/>
              <a:buNone/>
            </a:pPr>
            <a:r>
              <a:rPr lang="en-US" sz="1600" dirty="0" smtClean="0">
                <a:latin typeface="Consolas" pitchFamily="49" charset="0"/>
                <a:cs typeface="Consolas" pitchFamily="49" charset="0"/>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erase(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6656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remove an arbitrary element, </a:t>
            </a:r>
            <a:r>
              <a:rPr lang="en-US" i="1" dirty="0" smtClean="0">
                <a:latin typeface="Arial" charset="0"/>
                <a:cs typeface="Arial" charset="0"/>
              </a:rPr>
              <a:t>i.e.</a:t>
            </a:r>
            <a:r>
              <a:rPr lang="en-US" dirty="0" smtClean="0">
                <a:latin typeface="Arial" charset="0"/>
                <a:cs typeface="Arial" charset="0"/>
              </a:rPr>
              <a:t>, to implement</a:t>
            </a:r>
            <a:br>
              <a:rPr lang="en-US" dirty="0" smtClean="0">
                <a:latin typeface="Arial" charset="0"/>
                <a:cs typeface="Arial" charset="0"/>
              </a:rPr>
            </a:b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erase(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smtClean="0">
                <a:latin typeface="Arial" charset="0"/>
                <a:cs typeface="Arial" charset="0"/>
              </a:rPr>
              <a:t>, we must update the previous node</a:t>
            </a:r>
          </a:p>
          <a:p>
            <a:pPr eaLnBrk="1" hangingPunct="1">
              <a:buFont typeface="Arial" charset="0"/>
              <a:buNone/>
            </a:pPr>
            <a:r>
              <a:rPr lang="en-US" dirty="0" smtClean="0">
                <a:latin typeface="Arial" charset="0"/>
                <a:cs typeface="Arial" charset="0"/>
              </a:rPr>
              <a:t>	</a:t>
            </a:r>
          </a:p>
          <a:p>
            <a:pPr eaLnBrk="1" hangingPunct="1">
              <a:buFont typeface="Arial" charset="0"/>
              <a:buNone/>
            </a:pPr>
            <a:r>
              <a:rPr lang="en-US" dirty="0" smtClean="0">
                <a:latin typeface="Arial" charset="0"/>
                <a:cs typeface="Arial" charset="0"/>
              </a:rPr>
              <a:t>	For example, given</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Tx/>
              <a:buNone/>
            </a:pPr>
            <a:r>
              <a:rPr lang="en-US" dirty="0" smtClean="0">
                <a:latin typeface="Arial" charset="0"/>
                <a:cs typeface="Arial" charset="0"/>
              </a:rPr>
              <a:t>	if we delete </a:t>
            </a:r>
            <a:r>
              <a:rPr lang="en-US" b="1" dirty="0" smtClean="0">
                <a:solidFill>
                  <a:schemeClr val="hlink"/>
                </a:solidFill>
                <a:latin typeface="Courier New" pitchFamily="49" charset="0"/>
                <a:cs typeface="Arial" charset="0"/>
              </a:rPr>
              <a:t>70</a:t>
            </a:r>
            <a:r>
              <a:rPr lang="en-US" dirty="0" smtClean="0">
                <a:latin typeface="Arial" charset="0"/>
                <a:cs typeface="Arial" charset="0"/>
              </a:rPr>
              <a:t>, we want to end up with</a:t>
            </a:r>
          </a:p>
        </p:txBody>
      </p:sp>
      <p:pic>
        <p:nvPicPr>
          <p:cNvPr id="66564" name="Picture 4" descr="h1"/>
          <p:cNvPicPr>
            <a:picLocks noChangeAspect="1" noChangeArrowheads="1"/>
          </p:cNvPicPr>
          <p:nvPr/>
        </p:nvPicPr>
        <p:blipFill>
          <a:blip r:embed="rId3" cstate="print"/>
          <a:srcRect/>
          <a:stretch>
            <a:fillRect/>
          </a:stretch>
        </p:blipFill>
        <p:spPr bwMode="auto">
          <a:xfrm>
            <a:off x="1187450" y="3117850"/>
            <a:ext cx="7072313" cy="436563"/>
          </a:xfrm>
          <a:prstGeom prst="rect">
            <a:avLst/>
          </a:prstGeom>
          <a:noFill/>
          <a:ln w="9525">
            <a:noFill/>
            <a:miter lim="800000"/>
            <a:headEnd/>
            <a:tailEnd/>
          </a:ln>
        </p:spPr>
      </p:pic>
      <p:pic>
        <p:nvPicPr>
          <p:cNvPr id="66565" name="Picture 6" descr="h2"/>
          <p:cNvPicPr>
            <a:picLocks noChangeAspect="1" noChangeArrowheads="1"/>
          </p:cNvPicPr>
          <p:nvPr/>
        </p:nvPicPr>
        <p:blipFill>
          <a:blip r:embed="rId4" cstate="print"/>
          <a:srcRect/>
          <a:stretch>
            <a:fillRect/>
          </a:stretch>
        </p:blipFill>
        <p:spPr bwMode="auto">
          <a:xfrm>
            <a:off x="1187450" y="4486275"/>
            <a:ext cx="7054850" cy="45561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latin typeface="Arial" charset="0"/>
                <a:cs typeface="Arial" charset="0"/>
              </a:rPr>
              <a:t>Accessing Private Member Variables</a:t>
            </a:r>
          </a:p>
        </p:txBody>
      </p:sp>
      <p:sp>
        <p:nvSpPr>
          <p:cNvPr id="67587" name="Rectangle 3"/>
          <p:cNvSpPr>
            <a:spLocks noGrp="1" noChangeArrowheads="1"/>
          </p:cNvSpPr>
          <p:nvPr>
            <p:ph type="body" idx="1"/>
          </p:nvPr>
        </p:nvSpPr>
        <p:spPr/>
        <p:txBody>
          <a:bodyPr>
            <a:normAutofit lnSpcReduction="10000"/>
          </a:bodyPr>
          <a:lstStyle/>
          <a:p>
            <a:pPr eaLnBrk="1" hangingPunct="1">
              <a:buFont typeface="Arial" charset="0"/>
              <a:buNone/>
            </a:pPr>
            <a:r>
              <a:rPr lang="en-US" dirty="0" smtClean="0">
                <a:latin typeface="Arial" charset="0"/>
                <a:cs typeface="Arial" charset="0"/>
              </a:rPr>
              <a:t>	Notice that the </a:t>
            </a:r>
            <a:r>
              <a:rPr lang="en-US" dirty="0" smtClean="0">
                <a:latin typeface="Consolas" pitchFamily="49" charset="0"/>
                <a:cs typeface="Consolas" pitchFamily="49" charset="0"/>
              </a:rPr>
              <a:t>erase </a:t>
            </a:r>
            <a:r>
              <a:rPr lang="en-US" dirty="0" smtClean="0">
                <a:latin typeface="Arial" charset="0"/>
                <a:cs typeface="Arial" charset="0"/>
              </a:rPr>
              <a:t>function must modify the member variables of the node prior to the node being removed</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Thus, it must have access to the member variable </a:t>
            </a:r>
            <a:r>
              <a:rPr lang="en-US" dirty="0" err="1" smtClean="0">
                <a:latin typeface="Consolas" pitchFamily="49" charset="0"/>
                <a:cs typeface="Consolas" pitchFamily="49" charset="0"/>
              </a:rPr>
              <a:t>next_node</a:t>
            </a:r>
            <a:endParaRPr lang="en-US" sz="2800" dirty="0" smtClean="0">
              <a:latin typeface="Consolas" pitchFamily="49" charset="0"/>
              <a:cs typeface="Consolas" pitchFamily="49"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could supply the member function</a:t>
            </a:r>
          </a:p>
          <a:p>
            <a:pPr eaLnBrk="1" hangingPunct="1">
              <a:buFontTx/>
              <a:buNone/>
            </a:pPr>
            <a:r>
              <a:rPr lang="en-US" dirty="0" smtClean="0">
                <a:latin typeface="Arial" charset="0"/>
                <a:cs typeface="Arial" charset="0"/>
              </a:rPr>
              <a:t>		      </a:t>
            </a:r>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set_next</a:t>
            </a:r>
            <a:r>
              <a:rPr lang="en-US" dirty="0" smtClean="0">
                <a:latin typeface="Consolas" pitchFamily="49" charset="0"/>
                <a:cs typeface="Consolas" pitchFamily="49" charset="0"/>
              </a:rPr>
              <a:t>( Node * );</a:t>
            </a:r>
          </a:p>
          <a:p>
            <a:pPr eaLnBrk="1" hangingPunct="1">
              <a:buFontTx/>
              <a:buNone/>
            </a:pPr>
            <a:r>
              <a:rPr lang="en-US" dirty="0" smtClean="0">
                <a:latin typeface="Arial" charset="0"/>
                <a:cs typeface="Arial" charset="0"/>
              </a:rPr>
              <a:t>	however, this would be globally accessible</a:t>
            </a:r>
          </a:p>
          <a:p>
            <a:pPr eaLnBrk="1" hangingPunct="1">
              <a:buFontTx/>
              <a:buNone/>
            </a:pPr>
            <a:endParaRPr lang="en-US" dirty="0" smtClean="0">
              <a:latin typeface="Arial" charset="0"/>
              <a:cs typeface="Arial" charset="0"/>
            </a:endParaRPr>
          </a:p>
          <a:p>
            <a:pPr eaLnBrk="1" hangingPunct="1">
              <a:buFontTx/>
              <a:buNone/>
            </a:pPr>
            <a:r>
              <a:rPr lang="en-US" dirty="0" smtClean="0">
                <a:latin typeface="Arial" charset="0"/>
                <a:cs typeface="Arial" charset="0"/>
              </a:rPr>
              <a:t>	Possible solutions:</a:t>
            </a:r>
          </a:p>
          <a:p>
            <a:pPr lvl="1" eaLnBrk="1" hangingPunct="1"/>
            <a:r>
              <a:rPr lang="en-US" dirty="0" smtClean="0">
                <a:latin typeface="Arial" charset="0"/>
                <a:cs typeface="Arial" charset="0"/>
              </a:rPr>
              <a:t>Friends</a:t>
            </a:r>
          </a:p>
          <a:p>
            <a:pPr lvl="1" eaLnBrk="1" hangingPunct="1"/>
            <a:r>
              <a:rPr lang="en-US" dirty="0" smtClean="0">
                <a:latin typeface="Arial" charset="0"/>
                <a:cs typeface="Arial" charset="0"/>
              </a:rPr>
              <a:t>Nested classes</a:t>
            </a:r>
          </a:p>
          <a:p>
            <a:pPr lvl="1" eaLnBrk="1" hangingPunct="1"/>
            <a:r>
              <a:rPr lang="en-US" dirty="0" smtClean="0">
                <a:latin typeface="Arial" charset="0"/>
                <a:cs typeface="Arial" charset="0"/>
              </a:rPr>
              <a:t>Inner classes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latin typeface="Arial" charset="0"/>
                <a:cs typeface="Arial" charset="0"/>
              </a:rPr>
              <a:t>C++ Friends</a:t>
            </a:r>
          </a:p>
        </p:txBody>
      </p:sp>
      <p:sp>
        <p:nvSpPr>
          <p:cNvPr id="6861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In C++, you explicitly break encapsulation by declaring the class List to be a </a:t>
            </a:r>
            <a:r>
              <a:rPr lang="en-US" i="1" dirty="0" smtClean="0">
                <a:latin typeface="Arial" charset="0"/>
                <a:cs typeface="Arial" charset="0"/>
              </a:rPr>
              <a:t>friend</a:t>
            </a:r>
            <a:r>
              <a:rPr lang="en-US" dirty="0" smtClean="0">
                <a:latin typeface="Arial" charset="0"/>
                <a:cs typeface="Arial" charset="0"/>
              </a:rPr>
              <a:t> of the class Node:</a:t>
            </a:r>
          </a:p>
          <a:p>
            <a:pPr eaLnBrk="1" hangingPunct="1">
              <a:buFontTx/>
              <a:buNone/>
            </a:pPr>
            <a:endParaRPr lang="en-US" b="1" dirty="0" smtClean="0">
              <a:latin typeface="Courier New" pitchFamily="49" charset="0"/>
              <a:cs typeface="Arial" charset="0"/>
            </a:endParaRPr>
          </a:p>
          <a:p>
            <a:pPr lvl="2" eaLnBrk="1" hangingPunct="1">
              <a:buFontTx/>
              <a:buNone/>
            </a:pPr>
            <a:r>
              <a:rPr lang="en-US" sz="1800" dirty="0" smtClean="0">
                <a:latin typeface="Consolas" pitchFamily="49" charset="0"/>
                <a:cs typeface="Consolas" pitchFamily="49" charset="0"/>
              </a:rPr>
              <a:t>class Node {</a:t>
            </a:r>
          </a:p>
          <a:p>
            <a:pPr lvl="2" eaLnBrk="1" hangingPunct="1">
              <a:buFontTx/>
              <a:buNone/>
            </a:pPr>
            <a:r>
              <a:rPr lang="en-US" sz="1800" dirty="0" smtClean="0">
                <a:latin typeface="Consolas" pitchFamily="49" charset="0"/>
                <a:cs typeface="Consolas" pitchFamily="49" charset="0"/>
              </a:rPr>
              <a:t>    Node *next() const;</a:t>
            </a:r>
          </a:p>
          <a:p>
            <a:pPr lvl="2" eaLnBrk="1" hangingPunct="1">
              <a:buFontTx/>
              <a:buNone/>
            </a:pPr>
            <a:r>
              <a:rPr lang="en-US" sz="1800" dirty="0" smtClean="0">
                <a:latin typeface="Consolas" pitchFamily="49" charset="0"/>
                <a:cs typeface="Consolas" pitchFamily="49" charset="0"/>
              </a:rPr>
              <a:t>    // ... declaration ...</a:t>
            </a:r>
          </a:p>
          <a:p>
            <a:pPr lvl="2" eaLnBrk="1" hangingPunct="1">
              <a:buFontTx/>
              <a:buNone/>
            </a:pPr>
            <a:r>
              <a:rPr lang="en-US" sz="1800" dirty="0" smtClean="0">
                <a:latin typeface="Consolas" pitchFamily="49" charset="0"/>
                <a:cs typeface="Consolas" pitchFamily="49" charset="0"/>
              </a:rPr>
              <a:t>    </a:t>
            </a:r>
            <a:r>
              <a:rPr lang="en-US" sz="1800" dirty="0" smtClean="0">
                <a:solidFill>
                  <a:srgbClr val="FF0000"/>
                </a:solidFill>
                <a:latin typeface="Consolas" pitchFamily="49" charset="0"/>
                <a:cs typeface="Consolas" pitchFamily="49" charset="0"/>
              </a:rPr>
              <a:t>friend</a:t>
            </a:r>
            <a:r>
              <a:rPr lang="en-US" sz="1800" dirty="0" smtClean="0">
                <a:latin typeface="Consolas" pitchFamily="49" charset="0"/>
                <a:cs typeface="Consolas" pitchFamily="49" charset="0"/>
              </a:rPr>
              <a:t> class List;</a:t>
            </a:r>
          </a:p>
          <a:p>
            <a:pPr lvl="2" eaLnBrk="1" hangingPunct="1">
              <a:buFontTx/>
              <a:buNone/>
            </a:pPr>
            <a:r>
              <a:rPr lang="en-US" sz="1800" dirty="0" smtClean="0">
                <a:latin typeface="Consolas" pitchFamily="49" charset="0"/>
                <a:cs typeface="Consolas" pitchFamily="49" charset="0"/>
              </a:rPr>
              <a:t>};</a:t>
            </a:r>
          </a:p>
          <a:p>
            <a:pPr lvl="2" eaLnBrk="1" hangingPunct="1">
              <a:buFontTx/>
              <a:buNone/>
            </a:pPr>
            <a:endParaRPr lang="en-US" sz="1800" dirty="0" smtClean="0">
              <a:latin typeface="Consolas" pitchFamily="49" charset="0"/>
              <a:cs typeface="Consolas" pitchFamily="49" charset="0"/>
            </a:endParaRPr>
          </a:p>
          <a:p>
            <a:pPr eaLnBrk="1" hangingPunct="1">
              <a:buFont typeface="Arial" charset="0"/>
              <a:buNone/>
            </a:pPr>
            <a:r>
              <a:rPr lang="en-US" dirty="0" smtClean="0">
                <a:solidFill>
                  <a:srgbClr val="000000"/>
                </a:solidFill>
                <a:latin typeface="Arial" charset="0"/>
                <a:cs typeface="Arial" charset="0"/>
              </a:rPr>
              <a:t>	Now, inside </a:t>
            </a:r>
            <a:r>
              <a:rPr lang="en-US" dirty="0" smtClean="0">
                <a:solidFill>
                  <a:srgbClr val="000000"/>
                </a:solidFill>
                <a:latin typeface="Consolas" pitchFamily="49" charset="0"/>
                <a:cs typeface="Consolas" pitchFamily="49" charset="0"/>
              </a:rPr>
              <a:t>erase</a:t>
            </a:r>
            <a:r>
              <a:rPr lang="en-US" dirty="0" smtClean="0">
                <a:solidFill>
                  <a:srgbClr val="000000"/>
                </a:solidFill>
                <a:latin typeface="Arial" charset="0"/>
                <a:cs typeface="Arial" charset="0"/>
              </a:rPr>
              <a:t> (a member function of </a:t>
            </a:r>
            <a:r>
              <a:rPr lang="en-US" dirty="0" smtClean="0">
                <a:solidFill>
                  <a:srgbClr val="000000"/>
                </a:solidFill>
                <a:latin typeface="Consolas" pitchFamily="49" charset="0"/>
                <a:cs typeface="Consolas" pitchFamily="49" charset="0"/>
              </a:rPr>
              <a:t>List</a:t>
            </a:r>
            <a:r>
              <a:rPr lang="en-US" dirty="0" smtClean="0">
                <a:solidFill>
                  <a:srgbClr val="000000"/>
                </a:solidFill>
                <a:latin typeface="Arial" charset="0"/>
                <a:cs typeface="Arial" charset="0"/>
              </a:rPr>
              <a:t>), you can modify all the member variables of any instance of the </a:t>
            </a:r>
            <a:r>
              <a:rPr lang="en-US" dirty="0" smtClean="0">
                <a:solidFill>
                  <a:srgbClr val="000000"/>
                </a:solidFill>
                <a:latin typeface="Consolas" pitchFamily="49" charset="0"/>
                <a:cs typeface="Consolas" pitchFamily="49" charset="0"/>
              </a:rPr>
              <a:t>Node</a:t>
            </a:r>
            <a:r>
              <a:rPr lang="en-US" sz="1600" dirty="0" smtClean="0">
                <a:solidFill>
                  <a:srgbClr val="000000"/>
                </a:solidFill>
                <a:latin typeface="Arial" charset="0"/>
                <a:cs typeface="Arial" charset="0"/>
              </a:rPr>
              <a:t> </a:t>
            </a:r>
            <a:r>
              <a:rPr lang="en-US" dirty="0" smtClean="0">
                <a:solidFill>
                  <a:srgbClr val="000000"/>
                </a:solidFill>
                <a:latin typeface="Arial" charset="0"/>
                <a:cs typeface="Arial" charset="0"/>
              </a:rPr>
              <a:t>class</a:t>
            </a:r>
          </a:p>
          <a:p>
            <a:pPr lvl="2" eaLnBrk="1" hangingPunct="1">
              <a:buFontTx/>
              <a:buNone/>
            </a:pPr>
            <a:endParaRPr lang="en-US" sz="1800" dirty="0" smtClean="0">
              <a:latin typeface="Consolas" pitchFamily="49" charset="0"/>
              <a:cs typeface="Consolas" pitchFamily="49"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latin typeface="Arial" charset="0"/>
                <a:cs typeface="Arial" charset="0"/>
              </a:rPr>
              <a:t>C++ Friends</a:t>
            </a:r>
          </a:p>
        </p:txBody>
      </p:sp>
      <p:sp>
        <p:nvSpPr>
          <p:cNvPr id="68611" name="Rectangle 3"/>
          <p:cNvSpPr>
            <a:spLocks noGrp="1" noChangeArrowheads="1"/>
          </p:cNvSpPr>
          <p:nvPr>
            <p:ph type="body" idx="1"/>
          </p:nvPr>
        </p:nvSpPr>
        <p:spPr/>
        <p:txBody>
          <a:bodyPr>
            <a:normAutofit fontScale="92500" lnSpcReduction="10000"/>
          </a:bodyPr>
          <a:lstStyle/>
          <a:p>
            <a:pPr eaLnBrk="1" hangingPunct="1">
              <a:buFont typeface="Arial" charset="0"/>
              <a:buNone/>
            </a:pPr>
            <a:r>
              <a:rPr lang="en-US" dirty="0" smtClean="0">
                <a:latin typeface="Arial" charset="0"/>
                <a:cs typeface="Arial" charset="0"/>
              </a:rPr>
              <a:t>	For example, the erase member function could be implemented using the following code:</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b="1"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erase(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n ) {</a:t>
            </a:r>
          </a:p>
          <a:p>
            <a:pPr lvl="2"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node_count</a:t>
            </a:r>
            <a:r>
              <a:rPr lang="en-US" sz="1400" dirty="0" smtClean="0">
                <a:latin typeface="Consolas" pitchFamily="49" charset="0"/>
                <a:cs typeface="Consolas" pitchFamily="49" charset="0"/>
              </a:rPr>
              <a:t> = 0;</a:t>
            </a:r>
          </a:p>
          <a:p>
            <a:pPr lvl="2" eaLnBrk="1" hangingPunct="1">
              <a:buFontTx/>
              <a:buNone/>
            </a:pP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for ( Node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 = head();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nullptr</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-&gt;next() ) {</a:t>
            </a:r>
          </a:p>
          <a:p>
            <a:pPr lvl="2" eaLnBrk="1" hangingPunct="1">
              <a:buFontTx/>
              <a:buNone/>
            </a:pP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if ( some condition ) {</a:t>
            </a:r>
          </a:p>
          <a:p>
            <a:pPr lvl="2" eaLnBrk="1" hangingPunct="1">
              <a:buFontTx/>
              <a:buNone/>
            </a:pPr>
            <a:r>
              <a:rPr lang="en-US" sz="1400" dirty="0" smtClean="0">
                <a:latin typeface="Consolas" pitchFamily="49" charset="0"/>
                <a:cs typeface="Consolas" pitchFamily="49" charset="0"/>
              </a:rPr>
              <a:t>            </a:t>
            </a:r>
            <a:r>
              <a:rPr lang="en-US" sz="1400" b="1" dirty="0" err="1" smtClean="0">
                <a:solidFill>
                  <a:srgbClr val="FF0000"/>
                </a:solidFill>
                <a:latin typeface="Consolas" pitchFamily="49" charset="0"/>
                <a:cs typeface="Consolas" pitchFamily="49" charset="0"/>
              </a:rPr>
              <a:t>ptr</a:t>
            </a:r>
            <a:r>
              <a:rPr lang="en-US" sz="1400" b="1" dirty="0" smtClean="0">
                <a:solidFill>
                  <a:srgbClr val="FF0000"/>
                </a:solidFill>
                <a:latin typeface="Consolas" pitchFamily="49" charset="0"/>
                <a:cs typeface="Consolas" pitchFamily="49" charset="0"/>
              </a:rPr>
              <a:t>-&gt;</a:t>
            </a:r>
            <a:r>
              <a:rPr lang="en-US" sz="1400" b="1" dirty="0" err="1" smtClean="0">
                <a:solidFill>
                  <a:srgbClr val="FF0000"/>
                </a:solidFill>
                <a:latin typeface="Consolas" pitchFamily="49" charset="0"/>
                <a:cs typeface="Consolas" pitchFamily="49" charset="0"/>
              </a:rPr>
              <a:t>next_node</a:t>
            </a:r>
            <a:r>
              <a:rPr lang="en-US" sz="1400" b="1" dirty="0" smtClean="0">
                <a:solidFill>
                  <a:srgbClr val="FF0000"/>
                </a:solidFill>
                <a:latin typeface="Consolas" pitchFamily="49" charset="0"/>
                <a:cs typeface="Consolas" pitchFamily="49" charset="0"/>
              </a:rPr>
              <a:t> = </a:t>
            </a:r>
            <a:r>
              <a:rPr lang="en-US" sz="1400" b="1" dirty="0" err="1" smtClean="0">
                <a:solidFill>
                  <a:srgbClr val="FF0000"/>
                </a:solidFill>
                <a:latin typeface="Consolas" pitchFamily="49" charset="0"/>
                <a:cs typeface="Consolas" pitchFamily="49" charset="0"/>
              </a:rPr>
              <a:t>ptr</a:t>
            </a:r>
            <a:r>
              <a:rPr lang="en-US" sz="1400" b="1" dirty="0" smtClean="0">
                <a:solidFill>
                  <a:srgbClr val="FF0000"/>
                </a:solidFill>
                <a:latin typeface="Consolas" pitchFamily="49" charset="0"/>
                <a:cs typeface="Consolas" pitchFamily="49" charset="0"/>
              </a:rPr>
              <a:t>-&gt;next()-&gt;next();</a:t>
            </a:r>
          </a:p>
          <a:p>
            <a:pPr lvl="2" eaLnBrk="1" hangingPunct="1">
              <a:buFontTx/>
              <a:buNone/>
            </a:pP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node_count</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return </a:t>
            </a:r>
            <a:r>
              <a:rPr lang="en-US" sz="1400" dirty="0" err="1" smtClean="0">
                <a:latin typeface="Consolas" pitchFamily="49" charset="0"/>
                <a:cs typeface="Consolas" pitchFamily="49" charset="0"/>
              </a:rPr>
              <a:t>node_count</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latin typeface="Arial" charset="0"/>
                <a:cs typeface="Arial" charset="0"/>
              </a:rPr>
              <a:t>Nested Classes</a:t>
            </a:r>
          </a:p>
        </p:txBody>
      </p:sp>
      <p:sp>
        <p:nvSpPr>
          <p:cNvPr id="68611" name="Rectangle 3"/>
          <p:cNvSpPr>
            <a:spLocks noGrp="1" noChangeArrowheads="1"/>
          </p:cNvSpPr>
          <p:nvPr>
            <p:ph type="body" idx="1"/>
          </p:nvPr>
        </p:nvSpPr>
        <p:spPr/>
        <p:txBody>
          <a:bodyPr>
            <a:normAutofit fontScale="92500" lnSpcReduction="10000"/>
          </a:bodyPr>
          <a:lstStyle/>
          <a:p>
            <a:pPr eaLnBrk="1" hangingPunct="1">
              <a:buFont typeface="Arial" charset="0"/>
              <a:buNone/>
            </a:pPr>
            <a:r>
              <a:rPr lang="en-US" dirty="0" smtClean="0">
                <a:latin typeface="Arial" charset="0"/>
                <a:cs typeface="Arial" charset="0"/>
              </a:rPr>
              <a:t>	In C++, you can </a:t>
            </a:r>
            <a:r>
              <a:rPr lang="en-US" i="1" dirty="0" smtClean="0">
                <a:latin typeface="Arial" charset="0"/>
                <a:cs typeface="Arial" charset="0"/>
              </a:rPr>
              <a:t>nest </a:t>
            </a:r>
            <a:r>
              <a:rPr lang="en-US" dirty="0" smtClean="0">
                <a:latin typeface="Arial" charset="0"/>
                <a:cs typeface="Arial" charset="0"/>
              </a:rPr>
              <a:t>one class inside another </a:t>
            </a:r>
          </a:p>
          <a:p>
            <a:pPr lvl="3" eaLnBrk="1" hangingPunct="1">
              <a:buNone/>
            </a:pPr>
            <a:endParaRPr lang="en-CA" sz="400" dirty="0" smtClean="0">
              <a:latin typeface="Consolas" pitchFamily="49" charset="0"/>
              <a:cs typeface="Consolas" pitchFamily="49" charset="0"/>
            </a:endParaRPr>
          </a:p>
          <a:p>
            <a:pPr lvl="3" eaLnBrk="1" hangingPunct="1">
              <a:buNone/>
            </a:pPr>
            <a:r>
              <a:rPr lang="en-CA" sz="1600" dirty="0" smtClean="0">
                <a:solidFill>
                  <a:srgbClr val="0093DD"/>
                </a:solidFill>
                <a:latin typeface="Consolas" pitchFamily="49" charset="0"/>
                <a:cs typeface="Consolas" pitchFamily="49" charset="0"/>
              </a:rPr>
              <a:t>class Outer {</a:t>
            </a:r>
          </a:p>
          <a:p>
            <a:pPr lvl="3" eaLnBrk="1" hangingPunct="1">
              <a:buNone/>
            </a:pPr>
            <a:r>
              <a:rPr lang="en-CA" sz="1600" dirty="0" smtClean="0">
                <a:solidFill>
                  <a:srgbClr val="0093DD"/>
                </a:solidFill>
                <a:latin typeface="Consolas" pitchFamily="49" charset="0"/>
                <a:cs typeface="Consolas" pitchFamily="49" charset="0"/>
              </a:rPr>
              <a:t>    private:</a:t>
            </a:r>
          </a:p>
          <a:p>
            <a:pPr lvl="3" eaLnBrk="1" hangingPunct="1">
              <a:buNone/>
            </a:pPr>
            <a:r>
              <a:rPr lang="en-CA" sz="1600" dirty="0" smtClean="0">
                <a:solidFill>
                  <a:srgbClr val="FF3399"/>
                </a:solidFill>
                <a:latin typeface="Consolas" pitchFamily="49" charset="0"/>
                <a:cs typeface="Consolas" pitchFamily="49" charset="0"/>
              </a:rPr>
              <a:t>        class Nested {</a:t>
            </a:r>
          </a:p>
          <a:p>
            <a:pPr lvl="3" eaLnBrk="1" hangingPunct="1">
              <a:buNone/>
            </a:pPr>
            <a:r>
              <a:rPr lang="en-CA" sz="1600" dirty="0" smtClean="0">
                <a:solidFill>
                  <a:srgbClr val="FF3399"/>
                </a:solidFill>
                <a:latin typeface="Consolas" pitchFamily="49" charset="0"/>
                <a:cs typeface="Consolas" pitchFamily="49" charset="0"/>
              </a:rPr>
              <a:t>            private:</a:t>
            </a:r>
          </a:p>
          <a:p>
            <a:pPr lvl="3" eaLnBrk="1" hangingPunct="1">
              <a:buNone/>
            </a:pPr>
            <a:r>
              <a:rPr lang="en-CA" sz="1600" dirty="0" smtClean="0">
                <a:solidFill>
                  <a:srgbClr val="FF3399"/>
                </a:solidFill>
                <a:latin typeface="Consolas" pitchFamily="49" charset="0"/>
                <a:cs typeface="Consolas" pitchFamily="49" charset="0"/>
              </a:rPr>
              <a:t>                </a:t>
            </a:r>
            <a:r>
              <a:rPr lang="en-CA" sz="1600" dirty="0" err="1" smtClean="0">
                <a:solidFill>
                  <a:srgbClr val="FF3399"/>
                </a:solidFill>
                <a:latin typeface="Consolas" pitchFamily="49" charset="0"/>
                <a:cs typeface="Consolas" pitchFamily="49" charset="0"/>
              </a:rPr>
              <a:t>int</a:t>
            </a:r>
            <a:r>
              <a:rPr lang="en-CA" sz="1600" dirty="0" smtClean="0">
                <a:solidFill>
                  <a:srgbClr val="FF3399"/>
                </a:solidFill>
                <a:latin typeface="Consolas" pitchFamily="49" charset="0"/>
                <a:cs typeface="Consolas" pitchFamily="49" charset="0"/>
              </a:rPr>
              <a:t> element;</a:t>
            </a:r>
          </a:p>
          <a:p>
            <a:pPr lvl="3" eaLnBrk="1" hangingPunct="1">
              <a:buNone/>
            </a:pPr>
            <a:r>
              <a:rPr lang="en-CA" sz="1600" dirty="0" smtClean="0">
                <a:solidFill>
                  <a:srgbClr val="FF3399"/>
                </a:solidFill>
                <a:latin typeface="Consolas" pitchFamily="49" charset="0"/>
                <a:cs typeface="Consolas" pitchFamily="49" charset="0"/>
              </a:rPr>
              <a:t>            public:</a:t>
            </a:r>
          </a:p>
          <a:p>
            <a:pPr lvl="3" eaLnBrk="1" hangingPunct="1">
              <a:buNone/>
            </a:pPr>
            <a:r>
              <a:rPr lang="en-CA" sz="1600" dirty="0" smtClean="0">
                <a:solidFill>
                  <a:srgbClr val="FF3399"/>
                </a:solidFill>
                <a:latin typeface="Consolas" pitchFamily="49" charset="0"/>
                <a:cs typeface="Consolas" pitchFamily="49" charset="0"/>
              </a:rPr>
              <a:t>                </a:t>
            </a:r>
            <a:r>
              <a:rPr lang="en-CA" sz="1600" dirty="0" err="1" smtClean="0">
                <a:solidFill>
                  <a:srgbClr val="FF3399"/>
                </a:solidFill>
                <a:latin typeface="Consolas" pitchFamily="49" charset="0"/>
                <a:cs typeface="Consolas" pitchFamily="49" charset="0"/>
              </a:rPr>
              <a:t>int</a:t>
            </a:r>
            <a:r>
              <a:rPr lang="en-CA" sz="1600" dirty="0" smtClean="0">
                <a:solidFill>
                  <a:srgbClr val="FF3399"/>
                </a:solidFill>
                <a:latin typeface="Consolas" pitchFamily="49" charset="0"/>
                <a:cs typeface="Consolas" pitchFamily="49" charset="0"/>
              </a:rPr>
              <a:t> get() const;</a:t>
            </a:r>
          </a:p>
          <a:p>
            <a:pPr lvl="3" eaLnBrk="1" hangingPunct="1">
              <a:buNone/>
            </a:pPr>
            <a:r>
              <a:rPr lang="en-CA" sz="1600" dirty="0" smtClean="0">
                <a:solidFill>
                  <a:srgbClr val="FF3399"/>
                </a:solidFill>
                <a:latin typeface="Consolas" pitchFamily="49" charset="0"/>
                <a:cs typeface="Consolas" pitchFamily="49" charset="0"/>
              </a:rPr>
              <a:t>                void set( </a:t>
            </a:r>
            <a:r>
              <a:rPr lang="en-CA" sz="1600" dirty="0" err="1" smtClean="0">
                <a:solidFill>
                  <a:srgbClr val="FF3399"/>
                </a:solidFill>
                <a:latin typeface="Consolas" pitchFamily="49" charset="0"/>
                <a:cs typeface="Consolas" pitchFamily="49" charset="0"/>
              </a:rPr>
              <a:t>int</a:t>
            </a:r>
            <a:r>
              <a:rPr lang="en-CA" sz="1600" dirty="0" smtClean="0">
                <a:solidFill>
                  <a:srgbClr val="FF3399"/>
                </a:solidFill>
                <a:latin typeface="Consolas" pitchFamily="49" charset="0"/>
                <a:cs typeface="Consolas" pitchFamily="49" charset="0"/>
              </a:rPr>
              <a:t> );</a:t>
            </a:r>
          </a:p>
          <a:p>
            <a:pPr lvl="3" eaLnBrk="1" hangingPunct="1">
              <a:buNone/>
            </a:pPr>
            <a:r>
              <a:rPr lang="en-CA" sz="1600" dirty="0" smtClean="0">
                <a:solidFill>
                  <a:srgbClr val="FF3399"/>
                </a:solidFill>
                <a:latin typeface="Consolas" pitchFamily="49" charset="0"/>
                <a:cs typeface="Consolas" pitchFamily="49" charset="0"/>
              </a:rPr>
              <a:t>        };</a:t>
            </a:r>
          </a:p>
          <a:p>
            <a:pPr lvl="3" eaLnBrk="1" hangingPunct="1">
              <a:buNone/>
            </a:pPr>
            <a:r>
              <a:rPr lang="en-CA" sz="1600" dirty="0" smtClean="0">
                <a:latin typeface="Consolas" pitchFamily="49" charset="0"/>
                <a:cs typeface="Consolas" pitchFamily="49" charset="0"/>
              </a:rPr>
              <a:t> </a:t>
            </a:r>
          </a:p>
          <a:p>
            <a:pPr lvl="3" eaLnBrk="1" hangingPunct="1">
              <a:buNone/>
            </a:pPr>
            <a:r>
              <a:rPr lang="en-CA" sz="1600" dirty="0" smtClean="0">
                <a:latin typeface="Consolas" pitchFamily="49" charset="0"/>
                <a:cs typeface="Consolas" pitchFamily="49" charset="0"/>
              </a:rPr>
              <a:t>        </a:t>
            </a:r>
            <a:r>
              <a:rPr lang="en-CA" sz="1600" dirty="0" smtClean="0">
                <a:solidFill>
                  <a:srgbClr val="0093DD"/>
                </a:solidFill>
                <a:latin typeface="Consolas" pitchFamily="49" charset="0"/>
                <a:cs typeface="Consolas" pitchFamily="49" charset="0"/>
              </a:rPr>
              <a:t>Nested stored;</a:t>
            </a:r>
          </a:p>
          <a:p>
            <a:pPr lvl="3" eaLnBrk="1" hangingPunct="1">
              <a:buNone/>
            </a:pPr>
            <a:r>
              <a:rPr lang="en-CA" sz="1600" dirty="0" smtClean="0">
                <a:latin typeface="Consolas" pitchFamily="49" charset="0"/>
                <a:cs typeface="Consolas" pitchFamily="49" charset="0"/>
              </a:rPr>
              <a:t> </a:t>
            </a:r>
          </a:p>
          <a:p>
            <a:pPr lvl="3" eaLnBrk="1" hangingPunct="1">
              <a:buNone/>
            </a:pPr>
            <a:r>
              <a:rPr lang="en-CA" sz="1600" dirty="0" smtClean="0">
                <a:solidFill>
                  <a:srgbClr val="0093DD"/>
                </a:solidFill>
                <a:latin typeface="Consolas" pitchFamily="49" charset="0"/>
                <a:cs typeface="Consolas" pitchFamily="49" charset="0"/>
              </a:rPr>
              <a:t>    public:</a:t>
            </a:r>
          </a:p>
          <a:p>
            <a:pPr lvl="3" eaLnBrk="1" hangingPunct="1">
              <a:buNone/>
            </a:pPr>
            <a:r>
              <a:rPr lang="en-CA" sz="1600" dirty="0" smtClean="0">
                <a:solidFill>
                  <a:srgbClr val="0093DD"/>
                </a:solidFill>
                <a:latin typeface="Consolas" pitchFamily="49" charset="0"/>
                <a:cs typeface="Consolas" pitchFamily="49" charset="0"/>
              </a:rPr>
              <a:t>        </a:t>
            </a:r>
            <a:r>
              <a:rPr lang="en-CA" sz="1600" dirty="0" err="1" smtClean="0">
                <a:solidFill>
                  <a:srgbClr val="0093DD"/>
                </a:solidFill>
                <a:latin typeface="Consolas" pitchFamily="49" charset="0"/>
                <a:cs typeface="Consolas" pitchFamily="49" charset="0"/>
              </a:rPr>
              <a:t>int</a:t>
            </a:r>
            <a:r>
              <a:rPr lang="en-CA" sz="1600" dirty="0" smtClean="0">
                <a:solidFill>
                  <a:srgbClr val="0093DD"/>
                </a:solidFill>
                <a:latin typeface="Consolas" pitchFamily="49" charset="0"/>
                <a:cs typeface="Consolas" pitchFamily="49" charset="0"/>
              </a:rPr>
              <a:t> get() const;</a:t>
            </a:r>
          </a:p>
          <a:p>
            <a:pPr lvl="3" eaLnBrk="1" hangingPunct="1">
              <a:buNone/>
            </a:pPr>
            <a:r>
              <a:rPr lang="en-CA" sz="1600" dirty="0" smtClean="0">
                <a:solidFill>
                  <a:srgbClr val="0093DD"/>
                </a:solidFill>
                <a:latin typeface="Consolas" pitchFamily="49" charset="0"/>
                <a:cs typeface="Consolas" pitchFamily="49" charset="0"/>
              </a:rPr>
              <a:t>        void set( </a:t>
            </a:r>
            <a:r>
              <a:rPr lang="en-CA" sz="1600" dirty="0" err="1" smtClean="0">
                <a:solidFill>
                  <a:srgbClr val="0093DD"/>
                </a:solidFill>
                <a:latin typeface="Consolas" pitchFamily="49" charset="0"/>
                <a:cs typeface="Consolas" pitchFamily="49" charset="0"/>
              </a:rPr>
              <a:t>int</a:t>
            </a:r>
            <a:r>
              <a:rPr lang="en-CA" sz="1600" dirty="0" smtClean="0">
                <a:solidFill>
                  <a:srgbClr val="0093DD"/>
                </a:solidFill>
                <a:latin typeface="Consolas" pitchFamily="49" charset="0"/>
                <a:cs typeface="Consolas" pitchFamily="49" charset="0"/>
              </a:rPr>
              <a:t> );</a:t>
            </a:r>
          </a:p>
          <a:p>
            <a:pPr lvl="3" eaLnBrk="1" hangingPunct="1">
              <a:buNone/>
            </a:pPr>
            <a:r>
              <a:rPr lang="en-CA" sz="1600" dirty="0" smtClean="0">
                <a:solidFill>
                  <a:srgbClr val="0093DD"/>
                </a:solidFill>
                <a:latin typeface="Consolas" pitchFamily="49" charset="0"/>
                <a:cs typeface="Consolas" pitchFamily="49" charset="0"/>
              </a:rPr>
              <a:t>};</a:t>
            </a:r>
            <a:endParaRPr lang="en-US" dirty="0" smtClean="0">
              <a:solidFill>
                <a:srgbClr val="0093DD"/>
              </a:solidFill>
              <a:latin typeface="Consolas" pitchFamily="49" charset="0"/>
              <a:cs typeface="Consolas" pitchFamily="49"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latin typeface="Arial" charset="0"/>
                <a:cs typeface="Arial" charset="0"/>
              </a:rPr>
              <a:t>Nested Classes</a:t>
            </a:r>
          </a:p>
        </p:txBody>
      </p:sp>
      <p:sp>
        <p:nvSpPr>
          <p:cNvPr id="6861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function definitions are as one would expect:</a:t>
            </a:r>
          </a:p>
          <a:p>
            <a:pPr lvl="3" eaLnBrk="1" hangingPunct="1">
              <a:buNone/>
            </a:pPr>
            <a:endParaRPr lang="en-CA" sz="400" dirty="0" smtClean="0">
              <a:latin typeface="Consolas" pitchFamily="49" charset="0"/>
              <a:cs typeface="Consolas" pitchFamily="49" charset="0"/>
            </a:endParaRPr>
          </a:p>
          <a:p>
            <a:pPr lvl="3" eaLnBrk="1" hangingPunct="1">
              <a:buNone/>
            </a:pPr>
            <a:r>
              <a:rPr lang="en-CA" sz="1600" dirty="0" smtClean="0">
                <a:latin typeface="Consolas" pitchFamily="49" charset="0"/>
                <a:cs typeface="Consolas" pitchFamily="49" charset="0"/>
              </a:rPr>
              <a:t> </a:t>
            </a:r>
          </a:p>
        </p:txBody>
      </p:sp>
      <p:sp>
        <p:nvSpPr>
          <p:cNvPr id="4" name="Rectangle 3"/>
          <p:cNvSpPr/>
          <p:nvPr/>
        </p:nvSpPr>
        <p:spPr>
          <a:xfrm>
            <a:off x="3995936" y="4005064"/>
            <a:ext cx="4896544" cy="2554545"/>
          </a:xfrm>
          <a:prstGeom prst="rect">
            <a:avLst/>
          </a:prstGeom>
        </p:spPr>
        <p:txBody>
          <a:bodyPr wrap="square">
            <a:spAutoFit/>
          </a:bodyPr>
          <a:lstStyle/>
          <a:p>
            <a:r>
              <a:rPr lang="en-CA" sz="1600" dirty="0" err="1" smtClean="0">
                <a:solidFill>
                  <a:srgbClr val="0093DD"/>
                </a:solidFill>
                <a:latin typeface="Consolas" pitchFamily="49" charset="0"/>
                <a:cs typeface="Consolas" pitchFamily="49" charset="0"/>
              </a:rPr>
              <a:t>int</a:t>
            </a:r>
            <a:r>
              <a:rPr lang="en-CA" sz="1600" dirty="0" smtClean="0">
                <a:solidFill>
                  <a:srgbClr val="0093DD"/>
                </a:solidFill>
                <a:latin typeface="Consolas" pitchFamily="49" charset="0"/>
                <a:cs typeface="Consolas" pitchFamily="49" charset="0"/>
              </a:rPr>
              <a:t> Outer::get() const {</a:t>
            </a:r>
          </a:p>
          <a:p>
            <a:r>
              <a:rPr lang="en-CA" sz="1600" dirty="0" smtClean="0">
                <a:solidFill>
                  <a:srgbClr val="0093DD"/>
                </a:solidFill>
                <a:latin typeface="Consolas" pitchFamily="49" charset="0"/>
                <a:cs typeface="Consolas" pitchFamily="49" charset="0"/>
              </a:rPr>
              <a:t>    return </a:t>
            </a:r>
            <a:r>
              <a:rPr lang="en-CA" sz="1600" dirty="0" err="1" smtClean="0">
                <a:solidFill>
                  <a:srgbClr val="0093DD"/>
                </a:solidFill>
                <a:latin typeface="Consolas" pitchFamily="49" charset="0"/>
                <a:cs typeface="Consolas" pitchFamily="49" charset="0"/>
              </a:rPr>
              <a:t>stored.get</a:t>
            </a:r>
            <a:r>
              <a:rPr lang="en-CA" sz="1600" dirty="0" smtClean="0">
                <a:solidFill>
                  <a:srgbClr val="0093DD"/>
                </a:solidFill>
                <a:latin typeface="Consolas" pitchFamily="49" charset="0"/>
                <a:cs typeface="Consolas" pitchFamily="49" charset="0"/>
              </a:rPr>
              <a:t>();</a:t>
            </a:r>
          </a:p>
          <a:p>
            <a:r>
              <a:rPr lang="en-CA" sz="1600" dirty="0" smtClean="0">
                <a:solidFill>
                  <a:srgbClr val="0093DD"/>
                </a:solidFill>
                <a:latin typeface="Consolas" pitchFamily="49" charset="0"/>
                <a:cs typeface="Consolas" pitchFamily="49" charset="0"/>
              </a:rPr>
              <a:t>}</a:t>
            </a:r>
          </a:p>
          <a:p>
            <a:r>
              <a:rPr lang="en-CA" sz="1600" dirty="0" smtClean="0">
                <a:solidFill>
                  <a:srgbClr val="0093DD"/>
                </a:solidFill>
                <a:latin typeface="Consolas" pitchFamily="49" charset="0"/>
                <a:cs typeface="Consolas" pitchFamily="49" charset="0"/>
              </a:rPr>
              <a:t> </a:t>
            </a:r>
          </a:p>
          <a:p>
            <a:r>
              <a:rPr lang="en-CA" sz="1600" dirty="0" smtClean="0">
                <a:solidFill>
                  <a:srgbClr val="0093DD"/>
                </a:solidFill>
                <a:latin typeface="Consolas" pitchFamily="49" charset="0"/>
                <a:cs typeface="Consolas" pitchFamily="49" charset="0"/>
              </a:rPr>
              <a:t>void Outer::set( </a:t>
            </a:r>
            <a:r>
              <a:rPr lang="en-CA" sz="1600" dirty="0" err="1" smtClean="0">
                <a:solidFill>
                  <a:srgbClr val="0093DD"/>
                </a:solidFill>
                <a:latin typeface="Consolas" pitchFamily="49" charset="0"/>
                <a:cs typeface="Consolas" pitchFamily="49" charset="0"/>
              </a:rPr>
              <a:t>int</a:t>
            </a:r>
            <a:r>
              <a:rPr lang="en-CA" sz="1600" dirty="0" smtClean="0">
                <a:solidFill>
                  <a:srgbClr val="0093DD"/>
                </a:solidFill>
                <a:latin typeface="Consolas" pitchFamily="49" charset="0"/>
                <a:cs typeface="Consolas" pitchFamily="49" charset="0"/>
              </a:rPr>
              <a:t> n ) {</a:t>
            </a:r>
          </a:p>
          <a:p>
            <a:r>
              <a:rPr lang="en-CA" sz="1600" dirty="0" smtClean="0">
                <a:solidFill>
                  <a:srgbClr val="FF0000"/>
                </a:solidFill>
                <a:latin typeface="Consolas" pitchFamily="49" charset="0"/>
                <a:cs typeface="Consolas" pitchFamily="49" charset="0"/>
              </a:rPr>
              <a:t>    // Not allowed, as element is private  </a:t>
            </a:r>
          </a:p>
          <a:p>
            <a:r>
              <a:rPr lang="en-CA" sz="1600" dirty="0" smtClean="0">
                <a:solidFill>
                  <a:srgbClr val="FF0000"/>
                </a:solidFill>
                <a:latin typeface="Consolas" pitchFamily="49" charset="0"/>
                <a:cs typeface="Consolas" pitchFamily="49" charset="0"/>
              </a:rPr>
              <a:t>    // </a:t>
            </a:r>
            <a:r>
              <a:rPr lang="en-CA" sz="1600" dirty="0" err="1" smtClean="0">
                <a:solidFill>
                  <a:srgbClr val="FF0000"/>
                </a:solidFill>
                <a:latin typeface="Consolas" pitchFamily="49" charset="0"/>
                <a:cs typeface="Consolas" pitchFamily="49" charset="0"/>
              </a:rPr>
              <a:t>stored.element</a:t>
            </a:r>
            <a:r>
              <a:rPr lang="en-CA" sz="1600" dirty="0" smtClean="0">
                <a:solidFill>
                  <a:srgbClr val="FF0000"/>
                </a:solidFill>
                <a:latin typeface="Consolas" pitchFamily="49" charset="0"/>
                <a:cs typeface="Consolas" pitchFamily="49" charset="0"/>
              </a:rPr>
              <a:t> = n;</a:t>
            </a:r>
          </a:p>
          <a:p>
            <a:r>
              <a:rPr lang="en-CA" sz="1600" dirty="0" smtClean="0">
                <a:solidFill>
                  <a:srgbClr val="0093DD"/>
                </a:solidFill>
                <a:latin typeface="Consolas" pitchFamily="49" charset="0"/>
                <a:cs typeface="Consolas" pitchFamily="49" charset="0"/>
              </a:rPr>
              <a:t> </a:t>
            </a:r>
          </a:p>
          <a:p>
            <a:r>
              <a:rPr lang="en-CA" sz="1600" dirty="0" smtClean="0">
                <a:solidFill>
                  <a:srgbClr val="0093DD"/>
                </a:solidFill>
                <a:latin typeface="Consolas" pitchFamily="49" charset="0"/>
                <a:cs typeface="Consolas" pitchFamily="49" charset="0"/>
              </a:rPr>
              <a:t>    </a:t>
            </a:r>
            <a:r>
              <a:rPr lang="en-CA" sz="1600" dirty="0" err="1" smtClean="0">
                <a:solidFill>
                  <a:srgbClr val="0093DD"/>
                </a:solidFill>
                <a:latin typeface="Consolas" pitchFamily="49" charset="0"/>
                <a:cs typeface="Consolas" pitchFamily="49" charset="0"/>
              </a:rPr>
              <a:t>stored.set</a:t>
            </a:r>
            <a:r>
              <a:rPr lang="en-CA" sz="1600" dirty="0" smtClean="0">
                <a:solidFill>
                  <a:srgbClr val="0093DD"/>
                </a:solidFill>
                <a:latin typeface="Consolas" pitchFamily="49" charset="0"/>
                <a:cs typeface="Consolas" pitchFamily="49" charset="0"/>
              </a:rPr>
              <a:t>( n );</a:t>
            </a:r>
          </a:p>
          <a:p>
            <a:r>
              <a:rPr lang="en-CA" sz="1600" dirty="0" smtClean="0">
                <a:solidFill>
                  <a:srgbClr val="0093DD"/>
                </a:solidFill>
                <a:latin typeface="Consolas" pitchFamily="49" charset="0"/>
                <a:cs typeface="Consolas" pitchFamily="49" charset="0"/>
              </a:rPr>
              <a:t>}</a:t>
            </a:r>
          </a:p>
        </p:txBody>
      </p:sp>
      <p:sp>
        <p:nvSpPr>
          <p:cNvPr id="5" name="Rectangle 4"/>
          <p:cNvSpPr/>
          <p:nvPr/>
        </p:nvSpPr>
        <p:spPr>
          <a:xfrm>
            <a:off x="467544" y="2204864"/>
            <a:ext cx="4572000" cy="1815882"/>
          </a:xfrm>
          <a:prstGeom prst="rect">
            <a:avLst/>
          </a:prstGeom>
        </p:spPr>
        <p:txBody>
          <a:bodyPr>
            <a:spAutoFit/>
          </a:bodyPr>
          <a:lstStyle/>
          <a:p>
            <a:r>
              <a:rPr lang="en-CA" sz="1600" dirty="0" err="1" smtClean="0">
                <a:solidFill>
                  <a:srgbClr val="FF3399"/>
                </a:solidFill>
                <a:latin typeface="Consolas" pitchFamily="49" charset="0"/>
                <a:cs typeface="Consolas" pitchFamily="49" charset="0"/>
              </a:rPr>
              <a:t>int</a:t>
            </a:r>
            <a:r>
              <a:rPr lang="en-CA" sz="1600" dirty="0" smtClean="0">
                <a:solidFill>
                  <a:srgbClr val="FF3399"/>
                </a:solidFill>
                <a:latin typeface="Consolas" pitchFamily="49" charset="0"/>
                <a:cs typeface="Consolas" pitchFamily="49" charset="0"/>
              </a:rPr>
              <a:t> Outer::Nested::get() const {</a:t>
            </a:r>
          </a:p>
          <a:p>
            <a:r>
              <a:rPr lang="en-CA" sz="1600" dirty="0" smtClean="0">
                <a:solidFill>
                  <a:srgbClr val="FF3399"/>
                </a:solidFill>
                <a:latin typeface="Consolas" pitchFamily="49" charset="0"/>
                <a:cs typeface="Consolas" pitchFamily="49" charset="0"/>
              </a:rPr>
              <a:t>    return element;</a:t>
            </a:r>
          </a:p>
          <a:p>
            <a:r>
              <a:rPr lang="en-CA" sz="1600" dirty="0" smtClean="0">
                <a:solidFill>
                  <a:srgbClr val="FF3399"/>
                </a:solidFill>
                <a:latin typeface="Consolas" pitchFamily="49" charset="0"/>
                <a:cs typeface="Consolas" pitchFamily="49" charset="0"/>
              </a:rPr>
              <a:t>}</a:t>
            </a:r>
          </a:p>
          <a:p>
            <a:r>
              <a:rPr lang="en-CA" sz="1600" dirty="0" smtClean="0">
                <a:solidFill>
                  <a:srgbClr val="FF3399"/>
                </a:solidFill>
                <a:latin typeface="Consolas" pitchFamily="49" charset="0"/>
                <a:cs typeface="Consolas" pitchFamily="49" charset="0"/>
              </a:rPr>
              <a:t> </a:t>
            </a:r>
          </a:p>
          <a:p>
            <a:r>
              <a:rPr lang="en-CA" sz="1600" dirty="0" smtClean="0">
                <a:solidFill>
                  <a:srgbClr val="FF3399"/>
                </a:solidFill>
                <a:latin typeface="Consolas" pitchFamily="49" charset="0"/>
                <a:cs typeface="Consolas" pitchFamily="49" charset="0"/>
              </a:rPr>
              <a:t>void Outer::Nested::set( </a:t>
            </a:r>
            <a:r>
              <a:rPr lang="en-CA" sz="1600" dirty="0" err="1" smtClean="0">
                <a:solidFill>
                  <a:srgbClr val="FF3399"/>
                </a:solidFill>
                <a:latin typeface="Consolas" pitchFamily="49" charset="0"/>
                <a:cs typeface="Consolas" pitchFamily="49" charset="0"/>
              </a:rPr>
              <a:t>int</a:t>
            </a:r>
            <a:r>
              <a:rPr lang="en-CA" sz="1600" dirty="0" smtClean="0">
                <a:solidFill>
                  <a:srgbClr val="FF3399"/>
                </a:solidFill>
                <a:latin typeface="Consolas" pitchFamily="49" charset="0"/>
                <a:cs typeface="Consolas" pitchFamily="49" charset="0"/>
              </a:rPr>
              <a:t> n ) {</a:t>
            </a:r>
          </a:p>
          <a:p>
            <a:r>
              <a:rPr lang="en-CA" sz="1600" dirty="0" smtClean="0">
                <a:solidFill>
                  <a:srgbClr val="FF3399"/>
                </a:solidFill>
                <a:latin typeface="Consolas" pitchFamily="49" charset="0"/>
                <a:cs typeface="Consolas" pitchFamily="49" charset="0"/>
              </a:rPr>
              <a:t>    element = n;</a:t>
            </a:r>
          </a:p>
          <a:p>
            <a:r>
              <a:rPr lang="en-CA" sz="1600" dirty="0" smtClean="0">
                <a:solidFill>
                  <a:srgbClr val="FF3399"/>
                </a:solidFill>
                <a:latin typeface="Consolas" pitchFamily="49" charset="0"/>
                <a:cs typeface="Consolas" pitchFamily="49"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latin typeface="Arial" charset="0"/>
                <a:cs typeface="Arial" charset="0"/>
              </a:rPr>
              <a:t>Inner Classes</a:t>
            </a:r>
          </a:p>
        </p:txBody>
      </p:sp>
      <p:sp>
        <p:nvSpPr>
          <p:cNvPr id="68611" name="Rectangle 3"/>
          <p:cNvSpPr>
            <a:spLocks noGrp="1" noChangeArrowheads="1"/>
          </p:cNvSpPr>
          <p:nvPr>
            <p:ph type="body" idx="1"/>
          </p:nvPr>
        </p:nvSpPr>
        <p:spPr/>
        <p:txBody>
          <a:bodyPr>
            <a:normAutofit fontScale="92500" lnSpcReduction="10000"/>
          </a:bodyPr>
          <a:lstStyle/>
          <a:p>
            <a:pPr eaLnBrk="1" hangingPunct="1">
              <a:buFont typeface="Arial" charset="0"/>
              <a:buNone/>
            </a:pPr>
            <a:r>
              <a:rPr lang="en-US" dirty="0" smtClean="0">
                <a:latin typeface="Arial" charset="0"/>
                <a:cs typeface="Arial" charset="0"/>
              </a:rPr>
              <a:t>	In Java/C#, there is also the notion of an </a:t>
            </a:r>
            <a:r>
              <a:rPr lang="en-US" i="1" dirty="0" smtClean="0">
                <a:latin typeface="Arial" charset="0"/>
                <a:cs typeface="Arial" charset="0"/>
              </a:rPr>
              <a:t>inner</a:t>
            </a:r>
            <a:r>
              <a:rPr lang="en-US" dirty="0" smtClean="0">
                <a:latin typeface="Arial" charset="0"/>
                <a:cs typeface="Arial" charset="0"/>
              </a:rPr>
              <a:t> class</a:t>
            </a:r>
          </a:p>
          <a:p>
            <a:pPr lvl="1" eaLnBrk="1" hangingPunct="1"/>
            <a:r>
              <a:rPr lang="en-US" dirty="0" smtClean="0">
                <a:latin typeface="Arial" charset="0"/>
                <a:cs typeface="Arial" charset="0"/>
              </a:rPr>
              <a:t>This is an elegant object-oriented solution</a:t>
            </a:r>
          </a:p>
          <a:p>
            <a:pPr lvl="1" eaLnBrk="1" hangingPunct="1"/>
            <a:r>
              <a:rPr lang="en-US" sz="1800" dirty="0" smtClean="0">
                <a:latin typeface="Arial" charset="0"/>
                <a:cs typeface="Arial" charset="0"/>
              </a:rPr>
              <a:t>Any instance of the inner class </a:t>
            </a:r>
            <a:r>
              <a:rPr lang="en-US" dirty="0" smtClean="0">
                <a:latin typeface="Arial" charset="0"/>
                <a:cs typeface="Arial" charset="0"/>
              </a:rPr>
              <a:t>is linked to the instance of the outer class that created it</a:t>
            </a:r>
          </a:p>
          <a:p>
            <a:pPr lvl="1" eaLnBrk="1" hangingPunct="1"/>
            <a:r>
              <a:rPr lang="en-US" sz="1800" dirty="0" smtClean="0">
                <a:latin typeface="Arial" charset="0"/>
                <a:cs typeface="Arial" charset="0"/>
              </a:rPr>
              <a:t>That inner class can acces</a:t>
            </a:r>
            <a:r>
              <a:rPr lang="en-US" dirty="0" smtClean="0">
                <a:latin typeface="Arial" charset="0"/>
                <a:cs typeface="Arial" charset="0"/>
              </a:rPr>
              <a:t>s the member variables of the outer class</a:t>
            </a:r>
          </a:p>
          <a:p>
            <a:pPr lvl="1" eaLnBrk="1" hangingPunct="1"/>
            <a:endParaRPr lang="en-US" dirty="0" smtClean="0">
              <a:latin typeface="Arial" charset="0"/>
              <a:cs typeface="Arial" charset="0"/>
            </a:endParaRPr>
          </a:p>
          <a:p>
            <a:pPr eaLnBrk="1" hangingPunct="1">
              <a:buNone/>
            </a:pPr>
            <a:r>
              <a:rPr lang="en-US" dirty="0" smtClean="0">
                <a:latin typeface="Arial" charset="0"/>
                <a:cs typeface="Arial" charset="0"/>
              </a:rPr>
              <a:t>	If Node was an inner class of List, the node could determine its position with the list (not possible in C++):</a:t>
            </a:r>
          </a:p>
          <a:p>
            <a:pPr eaLnBrk="1" hangingPunct="1">
              <a:buNone/>
            </a:pPr>
            <a:endParaRPr lang="en-US" sz="1050" dirty="0" smtClean="0">
              <a:latin typeface="Consolas" pitchFamily="49" charset="0"/>
              <a:cs typeface="Consolas" pitchFamily="49" charset="0"/>
            </a:endParaRPr>
          </a:p>
          <a:p>
            <a:pPr lvl="1" eaLnBrk="1" hangingPunct="1">
              <a:buNone/>
            </a:pP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List::Node::position() const {</a:t>
            </a:r>
          </a:p>
          <a:p>
            <a:pPr lvl="1" eaLnBrk="1" hangingPunct="1">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posn</a:t>
            </a:r>
            <a:r>
              <a:rPr lang="en-US" sz="1600" dirty="0" smtClean="0">
                <a:latin typeface="Consolas" pitchFamily="49" charset="0"/>
                <a:cs typeface="Consolas" pitchFamily="49" charset="0"/>
              </a:rPr>
              <a:t> = 1;</a:t>
            </a:r>
          </a:p>
          <a:p>
            <a:pPr lvl="1" eaLnBrk="1" hangingPunct="1">
              <a:buNone/>
            </a:pPr>
            <a:endParaRPr lang="en-US" sz="1600" dirty="0" smtClean="0">
              <a:latin typeface="Consolas" pitchFamily="49" charset="0"/>
              <a:cs typeface="Consolas" pitchFamily="49" charset="0"/>
            </a:endParaRPr>
          </a:p>
          <a:p>
            <a:pPr lvl="1" eaLnBrk="1" hangingPunct="1">
              <a:buNone/>
            </a:pPr>
            <a:r>
              <a:rPr lang="en-US" sz="1600" dirty="0" smtClean="0">
                <a:latin typeface="Consolas" pitchFamily="49" charset="0"/>
                <a:cs typeface="Consolas" pitchFamily="49" charset="0"/>
              </a:rPr>
              <a:t>    for ( Node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 = </a:t>
            </a:r>
            <a:r>
              <a:rPr lang="en-US" sz="1600" dirty="0" err="1" smtClean="0">
                <a:solidFill>
                  <a:srgbClr val="FF0000"/>
                </a:solidFill>
                <a:latin typeface="Consolas" pitchFamily="49" charset="0"/>
                <a:cs typeface="Consolas" pitchFamily="49" charset="0"/>
              </a:rPr>
              <a:t>list_head</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 != this;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-&gt;next() ) {</a:t>
            </a:r>
          </a:p>
          <a:p>
            <a:pPr lvl="1" eaLnBrk="1" hangingPunct="1">
              <a:buNone/>
            </a:pPr>
            <a:r>
              <a:rPr lang="en-US" sz="1600" dirty="0" smtClean="0">
                <a:latin typeface="Consolas" pitchFamily="49" charset="0"/>
                <a:cs typeface="Consolas" pitchFamily="49" charset="0"/>
              </a:rPr>
              <a:t>    } // empty loop body</a:t>
            </a:r>
          </a:p>
          <a:p>
            <a:pPr lvl="1" eaLnBrk="1" hangingPunct="1">
              <a:buNone/>
            </a:pPr>
            <a:endParaRPr lang="en-US" sz="1600" dirty="0" smtClean="0">
              <a:latin typeface="Consolas" pitchFamily="49" charset="0"/>
              <a:cs typeface="Consolas" pitchFamily="49" charset="0"/>
            </a:endParaRPr>
          </a:p>
          <a:p>
            <a:pPr lvl="1" eaLnBrk="1" hangingPunct="1">
              <a:buNone/>
            </a:pPr>
            <a:r>
              <a:rPr lang="en-US" sz="1600" dirty="0" smtClean="0">
                <a:latin typeface="Consolas" pitchFamily="49" charset="0"/>
                <a:cs typeface="Consolas" pitchFamily="49" charset="0"/>
              </a:rPr>
              <a:t>    return </a:t>
            </a:r>
            <a:r>
              <a:rPr lang="en-US" sz="1600" dirty="0" err="1" smtClean="0">
                <a:latin typeface="Consolas" pitchFamily="49" charset="0"/>
                <a:cs typeface="Consolas" pitchFamily="49" charset="0"/>
              </a:rPr>
              <a:t>posn</a:t>
            </a:r>
            <a:r>
              <a:rPr lang="en-US" sz="1600" dirty="0" smtClean="0">
                <a:latin typeface="Consolas" pitchFamily="49" charset="0"/>
                <a:cs typeface="Consolas" pitchFamily="49" charset="0"/>
              </a:rPr>
              <a:t>;</a:t>
            </a:r>
          </a:p>
          <a:p>
            <a:pPr lvl="1" eaLnBrk="1" hangingPunct="1">
              <a:buNone/>
            </a:pPr>
            <a:r>
              <a:rPr lang="en-US" sz="1600" dirty="0" smtClean="0">
                <a:latin typeface="Consolas" pitchFamily="49" charset="0"/>
                <a:cs typeface="Consolas" pitchFamily="49"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latin typeface="Arial" charset="0"/>
                <a:cs typeface="Arial" charset="0"/>
              </a:rPr>
              <a:t>Linked List Class</a:t>
            </a:r>
          </a:p>
        </p:txBody>
      </p:sp>
      <p:sp>
        <p:nvSpPr>
          <p:cNvPr id="1126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Because each node in a linked lists refers to the next, the linked list class need only link to the first node in the list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The linked list class requires member variable:  a pointer to a node</a:t>
            </a:r>
            <a:endParaRPr lang="en-US" sz="2800" b="1" dirty="0" smtClean="0">
              <a:latin typeface="Courier New" pitchFamily="49" charset="0"/>
              <a:cs typeface="Arial" charset="0"/>
            </a:endParaRPr>
          </a:p>
          <a:p>
            <a:pPr lvl="2" eaLnBrk="1" hangingPunct="1">
              <a:buFontTx/>
              <a:buNone/>
            </a:pPr>
            <a:r>
              <a:rPr lang="en-US" dirty="0" smtClean="0">
                <a:latin typeface="Consolas" pitchFamily="49" charset="0"/>
                <a:cs typeface="Consolas" pitchFamily="49" charset="0"/>
              </a:rPr>
              <a:t>class List {</a:t>
            </a:r>
          </a:p>
          <a:p>
            <a:pPr lvl="2" eaLnBrk="1" hangingPunct="1">
              <a:buFontTx/>
              <a:buNone/>
            </a:pPr>
            <a:r>
              <a:rPr lang="en-US" dirty="0" smtClean="0">
                <a:latin typeface="Consolas" pitchFamily="49" charset="0"/>
                <a:cs typeface="Consolas" pitchFamily="49" charset="0"/>
              </a:rPr>
              <a:t>    private:</a:t>
            </a:r>
          </a:p>
          <a:p>
            <a:pPr lvl="2" eaLnBrk="1" hangingPunct="1">
              <a:buFontTx/>
              <a:buNone/>
            </a:pPr>
            <a:r>
              <a:rPr lang="en-US" dirty="0" smtClean="0">
                <a:latin typeface="Consolas" pitchFamily="49" charset="0"/>
                <a:cs typeface="Consolas" pitchFamily="49" charset="0"/>
              </a:rPr>
              <a:t>        Node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a:t>
            </a:r>
          </a:p>
          <a:p>
            <a:pPr lvl="2" eaLnBrk="1" hangingPunct="1">
              <a:buFontTx/>
              <a:buNone/>
            </a:pPr>
            <a:r>
              <a:rPr lang="en-US" dirty="0" smtClean="0">
                <a:latin typeface="Consolas" pitchFamily="49" charset="0"/>
                <a:cs typeface="Consolas" pitchFamily="49" charset="0"/>
              </a:rPr>
              <a:t>    // ...</a:t>
            </a:r>
          </a:p>
          <a:p>
            <a:pPr lvl="2" eaLnBrk="1" hangingPunct="1">
              <a:buFontTx/>
              <a:buNone/>
            </a:pPr>
            <a:r>
              <a:rPr lang="en-US" dirty="0" smtClean="0">
                <a:latin typeface="Consolas" pitchFamily="49" charset="0"/>
                <a:cs typeface="Consolas" pitchFamily="49" charset="0"/>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latin typeface="Arial" charset="0"/>
                <a:cs typeface="Arial" charset="0"/>
              </a:rPr>
              <a:t>Destructor</a:t>
            </a:r>
          </a:p>
        </p:txBody>
      </p:sp>
      <p:sp>
        <p:nvSpPr>
          <p:cNvPr id="69635"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We dynamically allocated memory each time we added a new </a:t>
            </a:r>
            <a:r>
              <a:rPr lang="en-US" b="1" smtClean="0">
                <a:latin typeface="Courier New" pitchFamily="49" charset="0"/>
                <a:cs typeface="Arial" charset="0"/>
              </a:rPr>
              <a:t>int</a:t>
            </a:r>
            <a:r>
              <a:rPr lang="en-US" smtClean="0">
                <a:latin typeface="Arial" charset="0"/>
                <a:cs typeface="Arial" charset="0"/>
              </a:rPr>
              <a:t> into this list</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Suppose we delete a list before we remove everything from it</a:t>
            </a:r>
          </a:p>
          <a:p>
            <a:pPr lvl="1" eaLnBrk="1" hangingPunct="1"/>
            <a:r>
              <a:rPr lang="en-US" smtClean="0">
                <a:latin typeface="Arial" charset="0"/>
                <a:cs typeface="Arial" charset="0"/>
              </a:rPr>
              <a:t>This would leave the memory allocated with no reference to it</a:t>
            </a:r>
          </a:p>
        </p:txBody>
      </p:sp>
      <p:pic>
        <p:nvPicPr>
          <p:cNvPr id="4" name="Picture 4" descr="h1"/>
          <p:cNvPicPr>
            <a:picLocks noChangeAspect="1" noChangeArrowheads="1"/>
          </p:cNvPicPr>
          <p:nvPr/>
        </p:nvPicPr>
        <p:blipFill>
          <a:blip r:embed="rId3" cstate="print"/>
          <a:srcRect/>
          <a:stretch>
            <a:fillRect/>
          </a:stretch>
        </p:blipFill>
        <p:spPr bwMode="auto">
          <a:xfrm>
            <a:off x="971600" y="4005064"/>
            <a:ext cx="7072313" cy="436563"/>
          </a:xfrm>
          <a:prstGeom prst="rect">
            <a:avLst/>
          </a:prstGeom>
          <a:noFill/>
          <a:ln w="9525">
            <a:noFill/>
            <a:miter lim="800000"/>
            <a:headEnd/>
            <a:tailEnd/>
          </a:ln>
        </p:spPr>
      </p:pic>
      <p:sp>
        <p:nvSpPr>
          <p:cNvPr id="5" name="Oval 4"/>
          <p:cNvSpPr/>
          <p:nvPr/>
        </p:nvSpPr>
        <p:spPr>
          <a:xfrm>
            <a:off x="899592" y="3960352"/>
            <a:ext cx="1512168"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p:cNvCxnSpPr/>
          <p:nvPr/>
        </p:nvCxnSpPr>
        <p:spPr>
          <a:xfrm flipV="1">
            <a:off x="971600" y="3933056"/>
            <a:ext cx="144016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1600" y="3933056"/>
            <a:ext cx="144016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latin typeface="Arial" charset="0"/>
                <a:cs typeface="Arial" charset="0"/>
              </a:rPr>
              <a:t>Destructor</a:t>
            </a:r>
          </a:p>
        </p:txBody>
      </p:sp>
      <p:sp>
        <p:nvSpPr>
          <p:cNvPr id="7065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Thus, we need a destructor:</a:t>
            </a:r>
          </a:p>
          <a:p>
            <a:pPr lvl="2" eaLnBrk="1" hangingPunct="1">
              <a:buFontTx/>
              <a:buNone/>
            </a:pPr>
            <a:r>
              <a:rPr lang="en-US" sz="1800" dirty="0" smtClean="0">
                <a:latin typeface="Consolas" pitchFamily="49" charset="0"/>
                <a:cs typeface="Consolas" pitchFamily="49" charset="0"/>
              </a:rPr>
              <a:t>class List {</a:t>
            </a:r>
          </a:p>
          <a:p>
            <a:pPr lvl="2" eaLnBrk="1" hangingPunct="1">
              <a:buFontTx/>
              <a:buNone/>
            </a:pPr>
            <a:r>
              <a:rPr lang="en-US" sz="1800" dirty="0" smtClean="0">
                <a:latin typeface="Consolas" pitchFamily="49" charset="0"/>
                <a:cs typeface="Consolas" pitchFamily="49" charset="0"/>
              </a:rPr>
              <a:t>    private:</a:t>
            </a:r>
          </a:p>
          <a:p>
            <a:pPr lvl="2" eaLnBrk="1" hangingPunct="1">
              <a:buFontTx/>
              <a:buNone/>
            </a:pPr>
            <a:r>
              <a:rPr lang="en-US" sz="1800" dirty="0" smtClean="0">
                <a:latin typeface="Consolas" pitchFamily="49" charset="0"/>
                <a:cs typeface="Consolas" pitchFamily="49" charset="0"/>
              </a:rPr>
              <a:t>        Node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a:t>
            </a:r>
          </a:p>
          <a:p>
            <a:pPr lvl="2" eaLnBrk="1" hangingPunct="1">
              <a:buFontTx/>
              <a:buNone/>
            </a:pPr>
            <a:r>
              <a:rPr lang="en-US" sz="1800" dirty="0" smtClean="0">
                <a:latin typeface="Consolas" pitchFamily="49" charset="0"/>
                <a:cs typeface="Consolas" pitchFamily="49" charset="0"/>
              </a:rPr>
              <a:t>    public:</a:t>
            </a:r>
          </a:p>
          <a:p>
            <a:pPr lvl="2" eaLnBrk="1" hangingPunct="1">
              <a:buFontTx/>
              <a:buNone/>
            </a:pPr>
            <a:r>
              <a:rPr lang="en-US" sz="1800" dirty="0" smtClean="0">
                <a:latin typeface="Consolas" pitchFamily="49" charset="0"/>
                <a:cs typeface="Consolas" pitchFamily="49" charset="0"/>
              </a:rPr>
              <a:t>        List();</a:t>
            </a:r>
          </a:p>
          <a:p>
            <a:pPr lvl="2" eaLnBrk="1" hangingPunct="1">
              <a:buFontTx/>
              <a:buNone/>
            </a:pPr>
            <a:r>
              <a:rPr lang="en-US" sz="1800" dirty="0" smtClean="0">
                <a:latin typeface="Consolas" pitchFamily="49" charset="0"/>
                <a:cs typeface="Consolas" pitchFamily="49" charset="0"/>
              </a:rPr>
              <a:t>        </a:t>
            </a:r>
            <a:r>
              <a:rPr lang="en-US" sz="1800" b="1" dirty="0" smtClean="0">
                <a:solidFill>
                  <a:srgbClr val="FF0000"/>
                </a:solidFill>
                <a:latin typeface="Consolas" pitchFamily="49" charset="0"/>
                <a:cs typeface="Consolas" pitchFamily="49" charset="0"/>
              </a:rPr>
              <a:t>~List();</a:t>
            </a:r>
          </a:p>
          <a:p>
            <a:pPr lvl="2" eaLnBrk="1" hangingPunct="1">
              <a:buFontTx/>
              <a:buNone/>
            </a:pPr>
            <a:r>
              <a:rPr lang="en-US" sz="1800" dirty="0" smtClean="0">
                <a:latin typeface="Consolas" pitchFamily="49" charset="0"/>
                <a:cs typeface="Consolas" pitchFamily="49" charset="0"/>
              </a:rPr>
              <a:t>        // ...etc...</a:t>
            </a:r>
          </a:p>
          <a:p>
            <a:pPr lvl="2" eaLnBrk="1" hangingPunct="1">
              <a:buFontTx/>
              <a:buNone/>
            </a:pPr>
            <a:r>
              <a:rPr lang="en-US" sz="1800" dirty="0" smtClean="0">
                <a:latin typeface="Consolas" pitchFamily="49" charset="0"/>
                <a:cs typeface="Consolas" pitchFamily="49" charset="0"/>
              </a:rPr>
              <a:t>};</a:t>
            </a:r>
          </a:p>
          <a:p>
            <a:pPr eaLnBrk="1" hangingPunct="1">
              <a:buFontTx/>
              <a:buNone/>
            </a:pPr>
            <a:endParaRPr lang="en-US" dirty="0" smtClean="0">
              <a:latin typeface="Arial" charset="0"/>
              <a:cs typeface="Arial"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latin typeface="Arial" charset="0"/>
                <a:cs typeface="Arial" charset="0"/>
              </a:rPr>
              <a:t>Destructor</a:t>
            </a:r>
          </a:p>
        </p:txBody>
      </p:sp>
      <p:sp>
        <p:nvSpPr>
          <p:cNvPr id="71683"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The destructor has to delete any memory which had been allocated but has not yet been deallocated</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This is straight-forward enough:</a:t>
            </a:r>
          </a:p>
          <a:p>
            <a:pPr eaLnBrk="1" hangingPunct="1">
              <a:buFontTx/>
              <a:buNone/>
            </a:pPr>
            <a:r>
              <a:rPr lang="en-US" smtClean="0">
                <a:latin typeface="Consolas" pitchFamily="49" charset="0"/>
                <a:cs typeface="Consolas" pitchFamily="49" charset="0"/>
              </a:rPr>
              <a:t>		while ( !empty() ) {</a:t>
            </a:r>
          </a:p>
          <a:p>
            <a:pPr eaLnBrk="1" hangingPunct="1">
              <a:buFontTx/>
              <a:buNone/>
            </a:pPr>
            <a:r>
              <a:rPr lang="en-US" smtClean="0">
                <a:latin typeface="Consolas" pitchFamily="49" charset="0"/>
                <a:cs typeface="Consolas" pitchFamily="49" charset="0"/>
              </a:rPr>
              <a:t>		    pop_front();</a:t>
            </a:r>
          </a:p>
          <a:p>
            <a:pPr eaLnBrk="1" hangingPunct="1">
              <a:buFontTx/>
              <a:buNone/>
            </a:pPr>
            <a:r>
              <a:rPr lang="en-US" smtClean="0">
                <a:latin typeface="Consolas" pitchFamily="49" charset="0"/>
                <a:cs typeface="Consolas" pitchFamily="49" charset="0"/>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latin typeface="Arial" charset="0"/>
                <a:cs typeface="Arial" charset="0"/>
              </a:rPr>
              <a:t>Destructor</a:t>
            </a:r>
          </a:p>
        </p:txBody>
      </p:sp>
      <p:sp>
        <p:nvSpPr>
          <p:cNvPr id="7270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Is this efficient?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It runs in </a:t>
            </a:r>
            <a:r>
              <a:rPr lang="en-US" b="1" dirty="0" smtClean="0">
                <a:latin typeface="Times New Roman" pitchFamily="18" charset="0"/>
                <a:cs typeface="Arial" charset="0"/>
              </a:rPr>
              <a:t>O</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time, where </a:t>
            </a:r>
            <a:r>
              <a:rPr lang="en-US" i="1" dirty="0" smtClean="0">
                <a:latin typeface="Times New Roman" pitchFamily="18" charset="0"/>
                <a:cs typeface="Arial" charset="0"/>
              </a:rPr>
              <a:t>n</a:t>
            </a:r>
            <a:r>
              <a:rPr lang="en-US" dirty="0" smtClean="0">
                <a:latin typeface="Arial" charset="0"/>
                <a:cs typeface="Arial" charset="0"/>
              </a:rPr>
              <a:t> is the number of objects in the linked list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Given that </a:t>
            </a:r>
            <a:r>
              <a:rPr lang="en-US" dirty="0" smtClean="0">
                <a:latin typeface="Consolas" pitchFamily="49" charset="0"/>
                <a:cs typeface="Consolas" pitchFamily="49" charset="0"/>
              </a:rPr>
              <a:t>delete</a:t>
            </a:r>
            <a:r>
              <a:rPr lang="en-US" dirty="0" smtClean="0">
                <a:latin typeface="Arial" charset="0"/>
                <a:cs typeface="Arial" charset="0"/>
              </a:rPr>
              <a:t> is approximately 100</a:t>
            </a:r>
            <a:r>
              <a:rPr lang="en-CA" dirty="0" smtClean="0">
                <a:latin typeface="Arial" charset="0"/>
                <a:cs typeface="Arial" charset="0"/>
              </a:rPr>
              <a:t>×</a:t>
            </a:r>
            <a:r>
              <a:rPr lang="en-US" dirty="0" smtClean="0">
                <a:latin typeface="Arial" charset="0"/>
                <a:cs typeface="Arial" charset="0"/>
              </a:rPr>
              <a:t> slower than most other instructions (it does call the OS), the extra overhead is negligible...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dirty="0" smtClean="0">
                <a:latin typeface="Arial" charset="0"/>
                <a:cs typeface="Arial" charset="0"/>
              </a:rPr>
              <a:t>Making Copies</a:t>
            </a:r>
          </a:p>
        </p:txBody>
      </p:sp>
      <p:sp>
        <p:nvSpPr>
          <p:cNvPr id="7373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Is this sufficient for a linked list class?</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Initially, it may appear yes, but we now have to look at how C++ copies objects during:</a:t>
            </a:r>
          </a:p>
          <a:p>
            <a:pPr lvl="1" eaLnBrk="1" hangingPunct="1"/>
            <a:r>
              <a:rPr lang="en-US" dirty="0" smtClean="0">
                <a:latin typeface="Arial" charset="0"/>
                <a:cs typeface="Arial" charset="0"/>
              </a:rPr>
              <a:t>Passing by value (making a copy), and</a:t>
            </a:r>
          </a:p>
          <a:p>
            <a:pPr lvl="1" eaLnBrk="1" hangingPunct="1"/>
            <a:r>
              <a:rPr lang="en-US" dirty="0" smtClean="0">
                <a:latin typeface="Arial" charset="0"/>
                <a:cs typeface="Arial" charset="0"/>
              </a:rPr>
              <a:t>Assignment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Pass by Value</a:t>
            </a:r>
          </a:p>
        </p:txBody>
      </p:sp>
      <p:sp>
        <p:nvSpPr>
          <p:cNvPr id="74755" name="Rectangle 3"/>
          <p:cNvSpPr>
            <a:spLocks noGrp="1" noChangeArrowheads="1"/>
          </p:cNvSpPr>
          <p:nvPr>
            <p:ph type="body" idx="1"/>
          </p:nvPr>
        </p:nvSpPr>
        <p:spPr/>
        <p:txBody>
          <a:bodyPr>
            <a:normAutofit lnSpcReduction="10000"/>
          </a:bodyPr>
          <a:lstStyle/>
          <a:p>
            <a:pPr eaLnBrk="1" hangingPunct="1">
              <a:buFont typeface="Arial" charset="0"/>
              <a:buNone/>
            </a:pPr>
            <a:r>
              <a:rPr lang="en-US" dirty="0" smtClean="0">
                <a:latin typeface="Arial" charset="0"/>
                <a:cs typeface="Arial" charset="0"/>
              </a:rPr>
              <a:t>	Recall that when you pass an integer to a function, a copy is made, so any changes to that parameter does not affect the original:</a:t>
            </a: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#include &lt;</a:t>
            </a:r>
            <a:r>
              <a:rPr lang="en-US" sz="1600" dirty="0" err="1" smtClean="0">
                <a:latin typeface="Consolas" pitchFamily="49" charset="0"/>
                <a:cs typeface="Consolas" pitchFamily="49" charset="0"/>
              </a:rPr>
              <a:t>iostream</a:t>
            </a:r>
            <a:r>
              <a:rPr lang="en-US" sz="1600" dirty="0" smtClean="0">
                <a:latin typeface="Consolas" pitchFamily="49" charset="0"/>
                <a:cs typeface="Consolas" pitchFamily="49" charset="0"/>
              </a:rPr>
              <a:t>&gt;</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void increment(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n ) {</a:t>
            </a:r>
          </a:p>
          <a:p>
            <a:pPr eaLnBrk="1" hangingPunct="1">
              <a:buFont typeface="Arial" charset="0"/>
              <a:buNone/>
            </a:pPr>
            <a:r>
              <a:rPr lang="en-US" sz="1600" dirty="0" smtClean="0">
                <a:latin typeface="Consolas" pitchFamily="49" charset="0"/>
                <a:cs typeface="Consolas" pitchFamily="49" charset="0"/>
              </a:rPr>
              <a:t>		    ++n;</a:t>
            </a:r>
          </a:p>
          <a:p>
            <a:pPr eaLnBrk="1" hangingPunct="1">
              <a:buFont typeface="Arial" charset="0"/>
              <a:buNone/>
            </a:pP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main() {</a:t>
            </a: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counter = 0;</a:t>
            </a:r>
          </a:p>
          <a:p>
            <a:pPr eaLnBrk="1" hangingPunct="1">
              <a:buFont typeface="Arial" charset="0"/>
              <a:buNone/>
            </a:pPr>
            <a:endParaRPr lang="en-US" sz="1600" dirty="0" smtClean="0">
              <a:latin typeface="Consolas" pitchFamily="49" charset="0"/>
              <a:cs typeface="Consolas" pitchFamily="49" charset="0"/>
            </a:endParaRPr>
          </a:p>
          <a:p>
            <a:pPr eaLnBrk="1" hangingPunct="1">
              <a:buNone/>
            </a:pPr>
            <a:r>
              <a:rPr lang="en-US" sz="1600" dirty="0" smtClean="0">
                <a:latin typeface="Consolas" pitchFamily="49" charset="0"/>
                <a:cs typeface="Consolas" pitchFamily="49" charset="0"/>
              </a:rPr>
              <a:t>		    increment( counter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std::</a:t>
            </a:r>
            <a:r>
              <a:rPr lang="en-US" sz="1600" dirty="0" err="1" smtClean="0">
                <a:latin typeface="Consolas" pitchFamily="49" charset="0"/>
                <a:cs typeface="Consolas" pitchFamily="49" charset="0"/>
              </a:rPr>
              <a:t>cout</a:t>
            </a:r>
            <a:r>
              <a:rPr lang="en-US" sz="1600" dirty="0" smtClean="0">
                <a:latin typeface="Consolas" pitchFamily="49" charset="0"/>
                <a:cs typeface="Consolas" pitchFamily="49" charset="0"/>
              </a:rPr>
              <a:t> &lt;&lt; counter &lt;&lt; std::</a:t>
            </a:r>
            <a:r>
              <a:rPr lang="en-US" sz="1600" dirty="0" err="1" smtClean="0">
                <a:latin typeface="Consolas" pitchFamily="49" charset="0"/>
                <a:cs typeface="Consolas" pitchFamily="49" charset="0"/>
              </a:rPr>
              <a:t>endl</a:t>
            </a:r>
            <a:r>
              <a:rPr lang="en-US" sz="1600" dirty="0" smtClean="0">
                <a:latin typeface="Consolas" pitchFamily="49" charset="0"/>
                <a:cs typeface="Consolas" pitchFamily="49" charset="0"/>
              </a:rPr>
              <a:t>;  // counter is still 0</a:t>
            </a:r>
          </a:p>
          <a:p>
            <a:pPr eaLnBrk="1" hangingPunct="1">
              <a:buFont typeface="Arial" charset="0"/>
              <a:buNone/>
            </a:pPr>
            <a:r>
              <a:rPr lang="en-US" sz="1600" dirty="0" smtClean="0">
                <a:latin typeface="Consolas" pitchFamily="49" charset="0"/>
                <a:cs typeface="Consolas" pitchFamily="49" charset="0"/>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Pass by Reference</a:t>
            </a:r>
          </a:p>
        </p:txBody>
      </p:sp>
      <p:sp>
        <p:nvSpPr>
          <p:cNvPr id="74755" name="Rectangle 3"/>
          <p:cNvSpPr>
            <a:spLocks noGrp="1" noChangeArrowheads="1"/>
          </p:cNvSpPr>
          <p:nvPr>
            <p:ph type="body" idx="1"/>
          </p:nvPr>
        </p:nvSpPr>
        <p:spPr/>
        <p:txBody>
          <a:bodyPr>
            <a:normAutofit lnSpcReduction="10000"/>
          </a:bodyPr>
          <a:lstStyle/>
          <a:p>
            <a:pPr eaLnBrk="1" hangingPunct="1">
              <a:buFont typeface="Arial" charset="0"/>
              <a:buNone/>
            </a:pPr>
            <a:r>
              <a:rPr lang="en-US" dirty="0" smtClean="0">
                <a:latin typeface="Arial" charset="0"/>
                <a:cs typeface="Arial" charset="0"/>
              </a:rPr>
              <a:t>	If you want to change the value, you can pass by reference:</a:t>
            </a:r>
            <a:br>
              <a:rPr lang="en-US" dirty="0" smtClean="0">
                <a:latin typeface="Arial" charset="0"/>
                <a:cs typeface="Arial" charset="0"/>
              </a:rPr>
            </a:br>
            <a:endParaRPr lang="en-US" dirty="0" smtClean="0">
              <a:latin typeface="Arial" charset="0"/>
              <a:cs typeface="Arial" charset="0"/>
            </a:endParaRP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#include &lt;</a:t>
            </a:r>
            <a:r>
              <a:rPr lang="en-US" sz="1600" dirty="0" err="1" smtClean="0">
                <a:latin typeface="Consolas" pitchFamily="49" charset="0"/>
                <a:cs typeface="Consolas" pitchFamily="49" charset="0"/>
              </a:rPr>
              <a:t>iostream</a:t>
            </a:r>
            <a:r>
              <a:rPr lang="en-US" sz="1600" dirty="0" smtClean="0">
                <a:latin typeface="Consolas" pitchFamily="49" charset="0"/>
                <a:cs typeface="Consolas" pitchFamily="49" charset="0"/>
              </a:rPr>
              <a:t>&gt;</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void increment(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&amp;n ) {</a:t>
            </a:r>
          </a:p>
          <a:p>
            <a:pPr eaLnBrk="1" hangingPunct="1">
              <a:buFont typeface="Arial" charset="0"/>
              <a:buNone/>
            </a:pPr>
            <a:r>
              <a:rPr lang="en-US" sz="1600" dirty="0" smtClean="0">
                <a:latin typeface="Consolas" pitchFamily="49" charset="0"/>
                <a:cs typeface="Consolas" pitchFamily="49" charset="0"/>
              </a:rPr>
              <a:t>		    ++n;</a:t>
            </a:r>
          </a:p>
          <a:p>
            <a:pPr eaLnBrk="1" hangingPunct="1">
              <a:buFont typeface="Arial" charset="0"/>
              <a:buNone/>
            </a:pP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main() {</a:t>
            </a: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counter = 0;</a:t>
            </a:r>
          </a:p>
          <a:p>
            <a:pPr eaLnBrk="1" hangingPunct="1">
              <a:buFont typeface="Arial" charset="0"/>
              <a:buNone/>
            </a:pPr>
            <a:endParaRPr lang="en-US" sz="1600" dirty="0" smtClean="0">
              <a:latin typeface="Consolas" pitchFamily="49" charset="0"/>
              <a:cs typeface="Consolas" pitchFamily="49" charset="0"/>
            </a:endParaRPr>
          </a:p>
          <a:p>
            <a:pPr eaLnBrk="1" hangingPunct="1">
              <a:buNone/>
            </a:pPr>
            <a:r>
              <a:rPr lang="en-US" sz="1600" dirty="0" smtClean="0">
                <a:latin typeface="Consolas" pitchFamily="49" charset="0"/>
                <a:cs typeface="Consolas" pitchFamily="49" charset="0"/>
              </a:rPr>
              <a:t>		    increment( counter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std::</a:t>
            </a:r>
            <a:r>
              <a:rPr lang="en-US" sz="1600" dirty="0" err="1" smtClean="0">
                <a:latin typeface="Consolas" pitchFamily="49" charset="0"/>
                <a:cs typeface="Consolas" pitchFamily="49" charset="0"/>
              </a:rPr>
              <a:t>cout</a:t>
            </a:r>
            <a:r>
              <a:rPr lang="en-US" sz="1600" dirty="0" smtClean="0">
                <a:latin typeface="Consolas" pitchFamily="49" charset="0"/>
                <a:cs typeface="Consolas" pitchFamily="49" charset="0"/>
              </a:rPr>
              <a:t> &lt;&lt; counter &lt;&lt; std::</a:t>
            </a:r>
            <a:r>
              <a:rPr lang="en-US" sz="1600" dirty="0" err="1" smtClean="0">
                <a:latin typeface="Consolas" pitchFamily="49" charset="0"/>
                <a:cs typeface="Consolas" pitchFamily="49" charset="0"/>
              </a:rPr>
              <a:t>endl</a:t>
            </a:r>
            <a:r>
              <a:rPr lang="en-US" sz="1600" dirty="0" smtClean="0">
                <a:latin typeface="Consolas" pitchFamily="49" charset="0"/>
                <a:cs typeface="Consolas" pitchFamily="49" charset="0"/>
              </a:rPr>
              <a:t>;  // counter is now 1</a:t>
            </a:r>
          </a:p>
          <a:p>
            <a:pPr eaLnBrk="1" hangingPunct="1">
              <a:buFont typeface="Arial" charset="0"/>
              <a:buNone/>
            </a:pPr>
            <a:r>
              <a:rPr lang="en-US" sz="1600" dirty="0" smtClean="0">
                <a:latin typeface="Consolas" pitchFamily="49" charset="0"/>
                <a:cs typeface="Consolas" pitchFamily="49" charset="0"/>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Pass by Pointer (C)</a:t>
            </a:r>
          </a:p>
        </p:txBody>
      </p:sp>
      <p:sp>
        <p:nvSpPr>
          <p:cNvPr id="74755" name="Rectangle 3"/>
          <p:cNvSpPr>
            <a:spLocks noGrp="1" noChangeArrowheads="1"/>
          </p:cNvSpPr>
          <p:nvPr>
            <p:ph type="body" idx="1"/>
          </p:nvPr>
        </p:nvSpPr>
        <p:spPr/>
        <p:txBody>
          <a:bodyPr>
            <a:normAutofit lnSpcReduction="10000"/>
          </a:bodyPr>
          <a:lstStyle/>
          <a:p>
            <a:pPr eaLnBrk="1" hangingPunct="1">
              <a:buFont typeface="Arial" charset="0"/>
              <a:buNone/>
            </a:pPr>
            <a:r>
              <a:rPr lang="en-US" dirty="0" smtClean="0">
                <a:latin typeface="Arial" charset="0"/>
                <a:cs typeface="Arial" charset="0"/>
              </a:rPr>
              <a:t>	In C, you would pass the address of the object to change it:</a:t>
            </a:r>
            <a:br>
              <a:rPr lang="en-US" dirty="0" smtClean="0">
                <a:latin typeface="Arial" charset="0"/>
                <a:cs typeface="Arial" charset="0"/>
              </a:rPr>
            </a:br>
            <a:endParaRPr lang="en-US" dirty="0" smtClean="0">
              <a:latin typeface="Arial" charset="0"/>
              <a:cs typeface="Arial" charset="0"/>
            </a:endParaRP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#include &lt;</a:t>
            </a:r>
            <a:r>
              <a:rPr lang="en-US" sz="1600" dirty="0" err="1" smtClean="0">
                <a:latin typeface="Consolas" pitchFamily="49" charset="0"/>
                <a:cs typeface="Consolas" pitchFamily="49" charset="0"/>
              </a:rPr>
              <a:t>stdio.h</a:t>
            </a:r>
            <a:r>
              <a:rPr lang="en-US" sz="1600" dirty="0" smtClean="0">
                <a:latin typeface="Consolas" pitchFamily="49" charset="0"/>
                <a:cs typeface="Consolas" pitchFamily="49" charset="0"/>
              </a:rPr>
              <a:t>&gt;</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void increment(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pn</a:t>
            </a:r>
            <a:r>
              <a:rPr lang="en-US" sz="1600" dirty="0" smtClean="0">
                <a:latin typeface="Consolas" pitchFamily="49" charset="0"/>
                <a:cs typeface="Consolas" pitchFamily="49" charset="0"/>
              </a:rPr>
              <a:t> ) {</a:t>
            </a: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pn</a:t>
            </a:r>
            <a:r>
              <a:rPr lang="en-US" sz="1600" dirty="0" smtClean="0">
                <a:latin typeface="Consolas" pitchFamily="49" charset="0"/>
                <a:cs typeface="Consolas" pitchFamily="49" charset="0"/>
              </a:rPr>
              <a:t>);</a:t>
            </a:r>
          </a:p>
          <a:p>
            <a:pPr eaLnBrk="1" hangingPunct="1">
              <a:buFont typeface="Arial" charset="0"/>
              <a:buNone/>
            </a:pP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main() {</a:t>
            </a: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counter = 0;</a:t>
            </a:r>
          </a:p>
          <a:p>
            <a:pPr eaLnBrk="1" hangingPunct="1">
              <a:buFont typeface="Arial" charset="0"/>
              <a:buNone/>
            </a:pPr>
            <a:endParaRPr lang="en-US" sz="1600" dirty="0" smtClean="0">
              <a:latin typeface="Consolas" pitchFamily="49" charset="0"/>
              <a:cs typeface="Consolas" pitchFamily="49" charset="0"/>
            </a:endParaRPr>
          </a:p>
          <a:p>
            <a:pPr eaLnBrk="1" hangingPunct="1">
              <a:buNone/>
            </a:pPr>
            <a:r>
              <a:rPr lang="en-US" sz="1600" dirty="0" smtClean="0">
                <a:latin typeface="Consolas" pitchFamily="49" charset="0"/>
                <a:cs typeface="Consolas" pitchFamily="49" charset="0"/>
              </a:rPr>
              <a:t>		    increment( &amp;counter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printf</a:t>
            </a:r>
            <a:r>
              <a:rPr lang="en-US" sz="1600" dirty="0" smtClean="0">
                <a:latin typeface="Consolas" pitchFamily="49" charset="0"/>
                <a:cs typeface="Consolas" pitchFamily="49" charset="0"/>
              </a:rPr>
              <a:t>( "%d", counter );            // counter is now 1</a:t>
            </a:r>
          </a:p>
          <a:p>
            <a:pPr eaLnBrk="1" hangingPunct="1">
              <a:buFont typeface="Arial" charset="0"/>
              <a:buNone/>
            </a:pPr>
            <a:r>
              <a:rPr lang="en-US" sz="1600" dirty="0" smtClean="0">
                <a:latin typeface="Consolas" pitchFamily="49" charset="0"/>
                <a:cs typeface="Consolas" pitchFamily="49" charset="0"/>
              </a:rPr>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Pass by reference could be used to modify a list</a:t>
            </a: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void reverse( List &amp;list ) {</a:t>
            </a:r>
          </a:p>
          <a:p>
            <a:pPr eaLnBrk="1" hangingPunct="1">
              <a:buFont typeface="Arial" charset="0"/>
              <a:buNone/>
            </a:pPr>
            <a:r>
              <a:rPr lang="en-US" sz="1600" dirty="0" smtClean="0">
                <a:latin typeface="Consolas" pitchFamily="49" charset="0"/>
                <a:cs typeface="Consolas" pitchFamily="49" charset="0"/>
              </a:rPr>
              <a:t>		    List </a:t>
            </a:r>
            <a:r>
              <a:rPr lang="en-US" sz="1600" dirty="0" err="1" smtClean="0">
                <a:latin typeface="Consolas" pitchFamily="49" charset="0"/>
                <a:cs typeface="Consolas" pitchFamily="49" charset="0"/>
              </a:rPr>
              <a:t>tmp</a:t>
            </a:r>
            <a:r>
              <a:rPr lang="en-US" sz="1600" dirty="0" smtClean="0">
                <a:latin typeface="Consolas" pitchFamily="49" charset="0"/>
                <a:cs typeface="Consolas" pitchFamily="49" charset="0"/>
              </a:rPr>
              <a:t>;</a:t>
            </a:r>
          </a:p>
          <a:p>
            <a:pPr eaLnBrk="1" hangingPunct="1">
              <a:buFont typeface="Arial" charset="0"/>
              <a:buNone/>
            </a:pPr>
            <a:endParaRPr lang="en-US" sz="1600" dirty="0" smtClean="0">
              <a:latin typeface="Consolas" pitchFamily="49" charset="0"/>
              <a:cs typeface="Consolas" pitchFamily="49" charset="0"/>
            </a:endParaRPr>
          </a:p>
          <a:p>
            <a:pPr eaLnBrk="1" hangingPunct="1">
              <a:buNone/>
            </a:pPr>
            <a:r>
              <a:rPr lang="en-US" sz="1600" dirty="0" smtClean="0">
                <a:latin typeface="Consolas" pitchFamily="49" charset="0"/>
                <a:cs typeface="Consolas" pitchFamily="49" charset="0"/>
              </a:rPr>
              <a:t>            while ( !</a:t>
            </a:r>
            <a:r>
              <a:rPr lang="en-US" sz="1600" dirty="0" err="1" smtClean="0">
                <a:latin typeface="Consolas" pitchFamily="49" charset="0"/>
                <a:cs typeface="Consolas" pitchFamily="49" charset="0"/>
              </a:rPr>
              <a:t>list.empty</a:t>
            </a:r>
            <a:r>
              <a:rPr lang="en-US" sz="1600" dirty="0" smtClean="0">
                <a:latin typeface="Consolas" pitchFamily="49" charset="0"/>
                <a:cs typeface="Consolas" pitchFamily="49" charset="0"/>
              </a:rPr>
              <a:t>() ) {</a:t>
            </a: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tmp.push_front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ls.pop_front</a:t>
            </a:r>
            <a:r>
              <a:rPr lang="en-US" sz="1600" dirty="0" smtClean="0">
                <a:latin typeface="Consolas" pitchFamily="49" charset="0"/>
                <a:cs typeface="Consolas" pitchFamily="49" charset="0"/>
              </a:rPr>
              <a:t>() );</a:t>
            </a:r>
          </a:p>
          <a:p>
            <a:pPr eaLnBrk="1" hangingPunct="1">
              <a:buFont typeface="Arial" charset="0"/>
              <a:buNone/>
            </a:pP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None/>
            </a:pPr>
            <a:r>
              <a:rPr lang="en-US" sz="1600" dirty="0" smtClean="0">
                <a:latin typeface="Consolas" pitchFamily="49" charset="0"/>
                <a:cs typeface="Consolas" pitchFamily="49" charset="0"/>
              </a:rPr>
              <a:t>            // All the member variables of 'list' and '</a:t>
            </a:r>
            <a:r>
              <a:rPr lang="en-US" sz="1600" dirty="0" err="1" smtClean="0">
                <a:latin typeface="Consolas" pitchFamily="49" charset="0"/>
                <a:cs typeface="Consolas" pitchFamily="49" charset="0"/>
              </a:rPr>
              <a:t>tmp</a:t>
            </a:r>
            <a:r>
              <a:rPr lang="en-US" sz="1600" dirty="0" smtClean="0">
                <a:latin typeface="Consolas" pitchFamily="49" charset="0"/>
                <a:cs typeface="Consolas" pitchFamily="49" charset="0"/>
              </a:rPr>
              <a:t>' are swapped</a:t>
            </a:r>
          </a:p>
          <a:p>
            <a:pPr eaLnBrk="1" hangingPunct="1">
              <a:buNone/>
            </a:pPr>
            <a:r>
              <a:rPr lang="en-US" sz="1600" dirty="0" smtClean="0">
                <a:latin typeface="Consolas" pitchFamily="49" charset="0"/>
                <a:cs typeface="Consolas" pitchFamily="49" charset="0"/>
              </a:rPr>
              <a:t>		    std::swap( list, </a:t>
            </a:r>
            <a:r>
              <a:rPr lang="en-US" sz="1600" dirty="0" err="1" smtClean="0">
                <a:latin typeface="Consolas" pitchFamily="49" charset="0"/>
                <a:cs typeface="Consolas" pitchFamily="49" charset="0"/>
              </a:rPr>
              <a:t>tmp</a:t>
            </a: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 The memory for '</a:t>
            </a:r>
            <a:r>
              <a:rPr lang="en-US" sz="1600" dirty="0" err="1" smtClean="0">
                <a:latin typeface="Consolas" pitchFamily="49" charset="0"/>
                <a:cs typeface="Consolas" pitchFamily="49" charset="0"/>
              </a:rPr>
              <a:t>tmp</a:t>
            </a:r>
            <a:r>
              <a:rPr lang="en-US" sz="1600" dirty="0" smtClean="0">
                <a:latin typeface="Consolas" pitchFamily="49" charset="0"/>
                <a:cs typeface="Consolas" pitchFamily="49" charset="0"/>
              </a:rPr>
              <a:t>' will be cleaned up</a:t>
            </a:r>
          </a:p>
          <a:p>
            <a:pPr eaLnBrk="1" hangingPunct="1">
              <a:buFont typeface="Arial" charset="0"/>
              <a:buNone/>
            </a:pPr>
            <a:r>
              <a:rPr lang="en-US" sz="1600" dirty="0" smtClean="0">
                <a:latin typeface="Consolas" pitchFamily="49" charset="0"/>
                <a:cs typeface="Consolas" pitchFamily="49" charset="0"/>
              </a:rPr>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a:xfrm>
            <a:off x="457200" y="1600200"/>
            <a:ext cx="8686800" cy="4525963"/>
          </a:xfrm>
        </p:spPr>
        <p:txBody>
          <a:bodyPr/>
          <a:lstStyle/>
          <a:p>
            <a:pPr eaLnBrk="1" hangingPunct="1">
              <a:buFont typeface="Arial" charset="0"/>
              <a:buNone/>
            </a:pPr>
            <a:r>
              <a:rPr lang="en-US" dirty="0" smtClean="0">
                <a:latin typeface="Arial" charset="0"/>
                <a:cs typeface="Arial" charset="0"/>
              </a:rPr>
              <a:t>	If you wanted to prevent the argument from being modified, you</a:t>
            </a:r>
            <a:br>
              <a:rPr lang="en-US" dirty="0" smtClean="0">
                <a:latin typeface="Arial" charset="0"/>
                <a:cs typeface="Arial" charset="0"/>
              </a:rPr>
            </a:br>
            <a:r>
              <a:rPr lang="en-US" dirty="0" smtClean="0">
                <a:latin typeface="Arial" charset="0"/>
                <a:cs typeface="Arial" charset="0"/>
              </a:rPr>
              <a:t>could declare it </a:t>
            </a:r>
            <a:r>
              <a:rPr lang="en-US" dirty="0" smtClean="0">
                <a:solidFill>
                  <a:srgbClr val="FF0000"/>
                </a:solidFill>
                <a:latin typeface="Consolas" pitchFamily="49" charset="0"/>
                <a:cs typeface="Consolas" pitchFamily="49" charset="0"/>
              </a:rPr>
              <a:t>const</a:t>
            </a:r>
            <a:r>
              <a:rPr lang="en-US" dirty="0" smtClean="0">
                <a:latin typeface="Arial" charset="0"/>
                <a:cs typeface="Arial" charset="0"/>
              </a:rPr>
              <a:t>:</a:t>
            </a: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double average( List </a:t>
            </a:r>
            <a:r>
              <a:rPr lang="en-US" sz="1600" dirty="0" smtClean="0">
                <a:solidFill>
                  <a:srgbClr val="FF0000"/>
                </a:solidFill>
                <a:latin typeface="Consolas" pitchFamily="49" charset="0"/>
                <a:cs typeface="Consolas" pitchFamily="49" charset="0"/>
              </a:rPr>
              <a:t>const </a:t>
            </a:r>
            <a:r>
              <a:rPr lang="en-US" sz="1600" dirty="0" smtClean="0">
                <a:latin typeface="Consolas" pitchFamily="49" charset="0"/>
                <a:cs typeface="Consolas" pitchFamily="49" charset="0"/>
              </a:rPr>
              <a:t>&amp;</a:t>
            </a:r>
            <a:r>
              <a:rPr lang="en-US" sz="1600" dirty="0" err="1" smtClean="0">
                <a:latin typeface="Consolas" pitchFamily="49" charset="0"/>
                <a:cs typeface="Consolas" pitchFamily="49" charset="0"/>
              </a:rPr>
              <a:t>ls</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min,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max ) {</a:t>
            </a:r>
          </a:p>
          <a:p>
            <a:pPr eaLnBrk="1" hangingPunct="1">
              <a:buFont typeface="Arial" charset="0"/>
              <a:buNone/>
            </a:pPr>
            <a:r>
              <a:rPr lang="en-US" sz="1600" dirty="0" smtClean="0">
                <a:latin typeface="Consolas" pitchFamily="49" charset="0"/>
                <a:cs typeface="Consolas" pitchFamily="49" charset="0"/>
              </a:rPr>
              <a:t>		    double sum = 0, count = 0;</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for ( Node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 = head();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 != nullptr;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-&gt;next() ) {</a:t>
            </a:r>
          </a:p>
          <a:p>
            <a:pPr eaLnBrk="1" hangingPunct="1">
              <a:buFont typeface="Arial" charset="0"/>
              <a:buNone/>
            </a:pPr>
            <a:r>
              <a:rPr lang="en-US" sz="1600" dirty="0" smtClean="0">
                <a:latin typeface="Consolas" pitchFamily="49" charset="0"/>
                <a:cs typeface="Consolas" pitchFamily="49" charset="0"/>
              </a:rPr>
              <a:t>		        sum +=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-&gt;retrieve();</a:t>
            </a:r>
          </a:p>
          <a:p>
            <a:pPr eaLnBrk="1" hangingPunct="1">
              <a:buFont typeface="Arial" charset="0"/>
              <a:buNone/>
            </a:pPr>
            <a:r>
              <a:rPr lang="en-US" sz="1600" dirty="0" smtClean="0">
                <a:latin typeface="Consolas" pitchFamily="49" charset="0"/>
                <a:cs typeface="Consolas" pitchFamily="49" charset="0"/>
              </a:rPr>
              <a:t>		        ++count;</a:t>
            </a:r>
          </a:p>
          <a:p>
            <a:pPr eaLnBrk="1" hangingPunct="1">
              <a:buFont typeface="Arial" charset="0"/>
              <a:buNone/>
            </a:pP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return sum/count;</a:t>
            </a:r>
          </a:p>
          <a:p>
            <a:pPr eaLnBrk="1" hangingPunct="1">
              <a:buFont typeface="Arial" charset="0"/>
              <a:buNone/>
            </a:pPr>
            <a:r>
              <a:rPr lang="en-US" sz="1600" dirty="0" smtClean="0">
                <a:latin typeface="Consolas" pitchFamily="49" charset="0"/>
                <a:cs typeface="Consolas" pitchFamily="49"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2291"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To begin, let us look at the internal representation of a linked list</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Suppose we want a linked list to store the values</a:t>
            </a:r>
          </a:p>
          <a:p>
            <a:pPr algn="ctr" eaLnBrk="1" hangingPunct="1">
              <a:buFontTx/>
              <a:buNone/>
            </a:pPr>
            <a:r>
              <a:rPr lang="en-US" smtClean="0">
                <a:latin typeface="Arial" charset="0"/>
                <a:cs typeface="Arial" charset="0"/>
              </a:rPr>
              <a:t>	</a:t>
            </a:r>
            <a:r>
              <a:rPr lang="en-US" b="1" smtClean="0">
                <a:solidFill>
                  <a:srgbClr val="FF0000"/>
                </a:solidFill>
                <a:latin typeface="Courier New" pitchFamily="49" charset="0"/>
                <a:cs typeface="Arial" charset="0"/>
              </a:rPr>
              <a:t>42</a:t>
            </a:r>
            <a:r>
              <a:rPr lang="en-US" b="1" smtClean="0">
                <a:latin typeface="Courier New" pitchFamily="49" charset="0"/>
                <a:cs typeface="Arial" charset="0"/>
              </a:rPr>
              <a:t>  </a:t>
            </a:r>
            <a:r>
              <a:rPr lang="en-US" b="1" smtClean="0">
                <a:solidFill>
                  <a:srgbClr val="33CC33"/>
                </a:solidFill>
                <a:latin typeface="Courier New" pitchFamily="49" charset="0"/>
                <a:cs typeface="Arial" charset="0"/>
              </a:rPr>
              <a:t>95</a:t>
            </a:r>
            <a:r>
              <a:rPr lang="en-US" b="1" smtClean="0">
                <a:latin typeface="Courier New" pitchFamily="49" charset="0"/>
                <a:cs typeface="Arial" charset="0"/>
              </a:rPr>
              <a:t>  </a:t>
            </a:r>
            <a:r>
              <a:rPr lang="en-US" b="1" smtClean="0">
                <a:solidFill>
                  <a:schemeClr val="hlink"/>
                </a:solidFill>
                <a:latin typeface="Courier New" pitchFamily="49" charset="0"/>
                <a:cs typeface="Arial" charset="0"/>
              </a:rPr>
              <a:t>70</a:t>
            </a:r>
            <a:r>
              <a:rPr lang="en-US" b="1" smtClean="0">
                <a:latin typeface="Courier New" pitchFamily="49" charset="0"/>
                <a:cs typeface="Arial" charset="0"/>
              </a:rPr>
              <a:t>  </a:t>
            </a:r>
            <a:r>
              <a:rPr lang="en-US" b="1" smtClean="0">
                <a:solidFill>
                  <a:srgbClr val="FF33CC"/>
                </a:solidFill>
                <a:latin typeface="Courier New" pitchFamily="49" charset="0"/>
                <a:cs typeface="Arial" charset="0"/>
              </a:rPr>
              <a:t>81</a:t>
            </a:r>
          </a:p>
          <a:p>
            <a:pPr eaLnBrk="1" hangingPunct="1">
              <a:buFontTx/>
              <a:buNone/>
            </a:pPr>
            <a:r>
              <a:rPr lang="en-US" smtClean="0">
                <a:latin typeface="Arial" charset="0"/>
                <a:cs typeface="Arial" charset="0"/>
              </a:rPr>
              <a:t>	in this order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What if you want to pass a copy of a linked list to a function—where the function can modify the passed argument, but the original is unchanged?</a:t>
            </a:r>
          </a:p>
          <a:p>
            <a:pPr lvl="1" eaLnBrk="1" hangingPunct="1"/>
            <a:r>
              <a:rPr lang="en-US" dirty="0" smtClean="0">
                <a:latin typeface="Arial" charset="0"/>
                <a:cs typeface="Arial" charset="0"/>
              </a:rPr>
              <a:t>By default, all the member variables are simply copied over into the new instance of the class</a:t>
            </a:r>
          </a:p>
          <a:p>
            <a:pPr lvl="1" eaLnBrk="1" hangingPunct="1"/>
            <a:r>
              <a:rPr lang="en-US" dirty="0" smtClean="0">
                <a:latin typeface="Arial" charset="0"/>
                <a:cs typeface="Arial" charset="0"/>
              </a:rPr>
              <a:t>This is the </a:t>
            </a:r>
            <a:r>
              <a:rPr lang="en-US" i="1" dirty="0" smtClean="0">
                <a:latin typeface="Arial" charset="0"/>
                <a:cs typeface="Arial" charset="0"/>
              </a:rPr>
              <a:t>default copy constructor</a:t>
            </a:r>
            <a:endParaRPr lang="en-US" dirty="0" smtClean="0">
              <a:latin typeface="Arial" charset="0"/>
              <a:cs typeface="Arial" charset="0"/>
            </a:endParaRPr>
          </a:p>
          <a:p>
            <a:pPr lvl="1" eaLnBrk="1" hangingPunct="1"/>
            <a:r>
              <a:rPr lang="en-US" dirty="0" smtClean="0">
                <a:latin typeface="Arial" charset="0"/>
                <a:cs typeface="Arial" charset="0"/>
              </a:rPr>
              <a:t>Because a copy is made, the destructor must also be called on it</a:t>
            </a: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void </a:t>
            </a:r>
            <a:r>
              <a:rPr lang="en-US" sz="1600" dirty="0" err="1" smtClean="0">
                <a:latin typeface="Consolas" pitchFamily="49" charset="0"/>
                <a:cs typeface="Consolas" pitchFamily="49" charset="0"/>
              </a:rPr>
              <a:t>send_copy</a:t>
            </a:r>
            <a:r>
              <a:rPr lang="en-US" sz="1600" dirty="0" smtClean="0">
                <a:latin typeface="Consolas" pitchFamily="49" charset="0"/>
                <a:cs typeface="Consolas" pitchFamily="49" charset="0"/>
              </a:rPr>
              <a:t>( List </a:t>
            </a:r>
            <a:r>
              <a:rPr lang="en-US" sz="1600" dirty="0" err="1" smtClean="0">
                <a:latin typeface="Consolas" pitchFamily="49" charset="0"/>
                <a:cs typeface="Consolas" pitchFamily="49" charset="0"/>
              </a:rPr>
              <a:t>ls</a:t>
            </a:r>
            <a:r>
              <a:rPr lang="en-US" sz="1600" dirty="0" smtClean="0">
                <a:latin typeface="Consolas" pitchFamily="49" charset="0"/>
                <a:cs typeface="Consolas" pitchFamily="49" charset="0"/>
              </a:rPr>
              <a:t> ) {</a:t>
            </a:r>
          </a:p>
          <a:p>
            <a:pPr eaLnBrk="1" hangingPunct="1">
              <a:buFont typeface="Arial" charset="0"/>
              <a:buNone/>
            </a:pPr>
            <a:r>
              <a:rPr lang="en-US" sz="1600" dirty="0" smtClean="0">
                <a:latin typeface="Consolas" pitchFamily="49" charset="0"/>
                <a:cs typeface="Consolas" pitchFamily="49" charset="0"/>
              </a:rPr>
              <a:t>		    // The compiler creates a new instance and copies the values</a:t>
            </a:r>
          </a:p>
          <a:p>
            <a:pPr eaLnBrk="1" hangingPunct="1">
              <a:buFont typeface="Arial" charset="0"/>
              <a:buNone/>
            </a:pPr>
            <a:r>
              <a:rPr lang="en-US" sz="1600" dirty="0" smtClean="0">
                <a:latin typeface="Consolas" pitchFamily="49" charset="0"/>
                <a:cs typeface="Consolas" pitchFamily="49" charset="0"/>
              </a:rPr>
              <a:t>		    // The function does something with '</a:t>
            </a:r>
            <a:r>
              <a:rPr lang="en-US" sz="1600" dirty="0" err="1" smtClean="0">
                <a:latin typeface="Consolas" pitchFamily="49" charset="0"/>
                <a:cs typeface="Consolas" pitchFamily="49" charset="0"/>
              </a:rPr>
              <a:t>ls'</a:t>
            </a: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 The compiler ensures the destructor is called on '</a:t>
            </a:r>
            <a:r>
              <a:rPr lang="en-US" sz="1600" dirty="0" err="1" smtClean="0">
                <a:latin typeface="Consolas" pitchFamily="49" charset="0"/>
                <a:cs typeface="Consolas" pitchFamily="49" charset="0"/>
              </a:rPr>
              <a:t>ls'</a:t>
            </a: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First, the list prim is created and three elements are pushed onto it</a:t>
            </a:r>
            <a:endParaRPr lang="en-US" sz="1200" dirty="0" smtClean="0">
              <a:latin typeface="Consolas" pitchFamily="49" charset="0"/>
              <a:cs typeface="Consolas" pitchFamily="49" charset="0"/>
            </a:endParaRPr>
          </a:p>
        </p:txBody>
      </p:sp>
      <p:sp>
        <p:nvSpPr>
          <p:cNvPr id="5" name="Rectangle 4"/>
          <p:cNvSpPr/>
          <p:nvPr/>
        </p:nvSpPr>
        <p:spPr>
          <a:xfrm>
            <a:off x="611560" y="2699042"/>
            <a:ext cx="7272808"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 The compiler ensures the destructor is called on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a:t>
            </a:r>
            <a:r>
              <a:rPr lang="en-US" sz="1400" dirty="0" smtClean="0">
                <a:solidFill>
                  <a:srgbClr val="FF0000"/>
                </a:solidFill>
                <a:latin typeface="Consolas" pitchFamily="49" charset="0"/>
                <a:cs typeface="Consolas" pitchFamily="49" charset="0"/>
              </a:rPr>
              <a:t>List prim;</a:t>
            </a:r>
          </a:p>
          <a:p>
            <a:pPr eaLnBrk="1" hangingPunct="1">
              <a:buFont typeface="Arial" charset="0"/>
              <a:buNone/>
            </a:pP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for ( </a:t>
            </a:r>
            <a:r>
              <a:rPr lang="en-US" sz="1400" dirty="0" err="1" smtClean="0">
                <a:solidFill>
                  <a:srgbClr val="FF0000"/>
                </a:solidFill>
                <a:latin typeface="Consolas" pitchFamily="49" charset="0"/>
                <a:cs typeface="Consolas" pitchFamily="49" charset="0"/>
              </a:rPr>
              <a:t>int</a:t>
            </a:r>
            <a:r>
              <a:rPr lang="en-US" sz="1400" dirty="0" smtClean="0">
                <a:solidFill>
                  <a:srgbClr val="FF0000"/>
                </a:solidFill>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i</a:t>
            </a:r>
            <a:r>
              <a:rPr lang="en-US" sz="1400" dirty="0" smtClean="0">
                <a:solidFill>
                  <a:srgbClr val="FF0000"/>
                </a:solidFill>
                <a:latin typeface="Consolas" pitchFamily="49" charset="0"/>
                <a:cs typeface="Consolas" pitchFamily="49" charset="0"/>
              </a:rPr>
              <a:t> = 2; </a:t>
            </a:r>
            <a:r>
              <a:rPr lang="en-US" sz="1400" dirty="0" err="1" smtClean="0">
                <a:solidFill>
                  <a:srgbClr val="FF0000"/>
                </a:solidFill>
                <a:latin typeface="Consolas" pitchFamily="49" charset="0"/>
                <a:cs typeface="Consolas" pitchFamily="49" charset="0"/>
              </a:rPr>
              <a:t>i</a:t>
            </a:r>
            <a:r>
              <a:rPr lang="en-US" sz="1400" dirty="0" smtClean="0">
                <a:solidFill>
                  <a:srgbClr val="FF0000"/>
                </a:solidFill>
                <a:latin typeface="Consolas" pitchFamily="49" charset="0"/>
                <a:cs typeface="Consolas" pitchFamily="49" charset="0"/>
              </a:rPr>
              <a:t> &lt;= 4; ++</a:t>
            </a:r>
            <a:r>
              <a:rPr lang="en-US" sz="1400" dirty="0" err="1" smtClean="0">
                <a:solidFill>
                  <a:srgbClr val="FF0000"/>
                </a:solidFill>
                <a:latin typeface="Consolas" pitchFamily="49" charset="0"/>
                <a:cs typeface="Consolas" pitchFamily="49" charset="0"/>
              </a:rPr>
              <a:t>i</a:t>
            </a:r>
            <a:r>
              <a:rPr lang="en-US" sz="1400" dirty="0" smtClean="0">
                <a:solidFill>
                  <a:srgbClr val="FF0000"/>
                </a:solidFill>
                <a:latin typeface="Consolas" pitchFamily="49" charset="0"/>
                <a:cs typeface="Consolas" pitchFamily="49" charset="0"/>
              </a:rPr>
              <a:t> ) {</a:t>
            </a:r>
          </a:p>
          <a:p>
            <a:pPr eaLnBrk="1" hangingPunct="1">
              <a:buFont typeface="Arial" charset="0"/>
              <a:buNone/>
            </a:pPr>
            <a:r>
              <a:rPr lang="en-US" sz="1400" dirty="0" smtClean="0">
                <a:solidFill>
                  <a:srgbClr val="FF0000"/>
                </a:solidFill>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prim.push_front</a:t>
            </a:r>
            <a:r>
              <a:rPr lang="en-US" sz="1400" dirty="0" smtClean="0">
                <a:solidFill>
                  <a:srgbClr val="FF0000"/>
                </a:solidFill>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i</a:t>
            </a:r>
            <a:r>
              <a:rPr lang="en-US" sz="1400" dirty="0" smtClean="0">
                <a:solidFill>
                  <a:srgbClr val="FF0000"/>
                </a:solidFill>
                <a:latin typeface="Consolas" pitchFamily="49" charset="0"/>
                <a:cs typeface="Consolas" pitchFamily="49" charset="0"/>
              </a:rPr>
              <a:t>*</a:t>
            </a:r>
            <a:r>
              <a:rPr lang="en-US" sz="1400" dirty="0" err="1" smtClean="0">
                <a:solidFill>
                  <a:srgbClr val="FF0000"/>
                </a:solidFill>
                <a:latin typeface="Consolas" pitchFamily="49" charset="0"/>
                <a:cs typeface="Consolas" pitchFamily="49" charset="0"/>
              </a:rPr>
              <a:t>i</a:t>
            </a:r>
            <a:r>
              <a:rPr lang="en-US" sz="1400" dirty="0" smtClean="0">
                <a:solidFill>
                  <a:srgbClr val="FF0000"/>
                </a:solidFill>
                <a:latin typeface="Consolas" pitchFamily="49" charset="0"/>
                <a:cs typeface="Consolas" pitchFamily="49" charset="0"/>
              </a:rPr>
              <a:t> );</a:t>
            </a:r>
          </a:p>
          <a:p>
            <a:pPr eaLnBrk="1" hangingPunct="1">
              <a:buFont typeface="Arial" charset="0"/>
              <a:buNone/>
            </a:pPr>
            <a:r>
              <a:rPr lang="en-US" sz="1400" dirty="0" smtClean="0">
                <a:solidFill>
                  <a:srgbClr val="FF0000"/>
                </a:solidFill>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6" name="Picture 6" descr="C:\Users\dwharder\Desktop\v1.png"/>
          <p:cNvPicPr>
            <a:picLocks noChangeAspect="1" noChangeArrowheads="1"/>
          </p:cNvPicPr>
          <p:nvPr/>
        </p:nvPicPr>
        <p:blipFill>
          <a:blip r:embed="rId3" cstate="print"/>
          <a:srcRect/>
          <a:stretch>
            <a:fillRect/>
          </a:stretch>
        </p:blipFill>
        <p:spPr bwMode="auto">
          <a:xfrm>
            <a:off x="4716016" y="3789040"/>
            <a:ext cx="4248472" cy="867094"/>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Next, we call </a:t>
            </a:r>
            <a:r>
              <a:rPr lang="en-US" dirty="0" err="1" smtClean="0">
                <a:latin typeface="Consolas" pitchFamily="49" charset="0"/>
                <a:cs typeface="Consolas" pitchFamily="49" charset="0"/>
              </a:rPr>
              <a:t>send_copy</a:t>
            </a:r>
            <a:r>
              <a:rPr lang="en-US" dirty="0" smtClean="0">
                <a:latin typeface="Arial" charset="0"/>
                <a:cs typeface="Arial" charset="0"/>
              </a:rPr>
              <a:t> and assign the parameter </a:t>
            </a:r>
            <a:r>
              <a:rPr lang="en-US" dirty="0" smtClean="0">
                <a:latin typeface="Consolas" pitchFamily="49" charset="0"/>
                <a:cs typeface="Consolas" pitchFamily="49" charset="0"/>
              </a:rPr>
              <a:t>ls</a:t>
            </a:r>
            <a:r>
              <a:rPr lang="en-US" dirty="0" smtClean="0">
                <a:latin typeface="Arial" charset="0"/>
                <a:cs typeface="Arial" charset="0"/>
              </a:rPr>
              <a:t> a copy of the argument </a:t>
            </a:r>
            <a:r>
              <a:rPr lang="en-US" dirty="0" smtClean="0">
                <a:latin typeface="Consolas" pitchFamily="49" charset="0"/>
                <a:cs typeface="Consolas" pitchFamily="49" charset="0"/>
              </a:rPr>
              <a:t>prim</a:t>
            </a:r>
          </a:p>
          <a:p>
            <a:pPr lvl="1" eaLnBrk="1" hangingPunct="1"/>
            <a:r>
              <a:rPr lang="en-US" dirty="0" smtClean="0">
                <a:latin typeface="Arial" charset="0"/>
                <a:cs typeface="Arial" charset="0"/>
              </a:rPr>
              <a:t>The default is to copy member variables:</a:t>
            </a:r>
            <a:endParaRPr lang="en-US" sz="1600" dirty="0" smtClean="0">
              <a:latin typeface="Arial" charset="0"/>
              <a:cs typeface="Arial" charset="0"/>
            </a:endParaRPr>
          </a:p>
          <a:p>
            <a:pPr lvl="1" eaLnBrk="1" hangingPunct="1">
              <a:buNone/>
            </a:pPr>
            <a:r>
              <a:rPr lang="en-US" sz="1600" dirty="0" smtClean="0">
                <a:latin typeface="Arial" charset="0"/>
                <a:cs typeface="Arial" charset="0"/>
              </a:rPr>
              <a:t>					  </a:t>
            </a:r>
            <a:r>
              <a:rPr lang="en-US" sz="1600" dirty="0" err="1" smtClean="0">
                <a:latin typeface="Consolas" pitchFamily="49" charset="0"/>
                <a:cs typeface="Consolas" pitchFamily="49" charset="0"/>
              </a:rPr>
              <a:t>ls.list_head</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prim.list_head</a:t>
            </a:r>
            <a:endParaRPr lang="en-US" sz="900" dirty="0" smtClean="0">
              <a:latin typeface="Consolas" pitchFamily="49" charset="0"/>
              <a:cs typeface="Consolas" pitchFamily="49" charset="0"/>
            </a:endParaRPr>
          </a:p>
        </p:txBody>
      </p:sp>
      <p:sp>
        <p:nvSpPr>
          <p:cNvPr id="5" name="Rectangle 4"/>
          <p:cNvSpPr/>
          <p:nvPr/>
        </p:nvSpPr>
        <p:spPr>
          <a:xfrm>
            <a:off x="611560" y="2699042"/>
            <a:ext cx="7632848"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a:t>
            </a:r>
            <a:r>
              <a:rPr lang="en-US" sz="1400" dirty="0" smtClean="0">
                <a:solidFill>
                  <a:srgbClr val="FF0000"/>
                </a:solidFill>
                <a:latin typeface="Consolas" pitchFamily="49" charset="0"/>
                <a:cs typeface="Consolas" pitchFamily="49" charset="0"/>
              </a:rPr>
              <a:t>List </a:t>
            </a:r>
            <a:r>
              <a:rPr lang="en-US" sz="1400" dirty="0" err="1" smtClean="0">
                <a:solidFill>
                  <a:srgbClr val="FF0000"/>
                </a:solidFill>
                <a:latin typeface="Consolas" pitchFamily="49" charset="0"/>
                <a:cs typeface="Consolas" pitchFamily="49" charset="0"/>
              </a:rPr>
              <a:t>ls</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r>
              <a:rPr lang="en-US" sz="1400" dirty="0" smtClean="0">
                <a:solidFill>
                  <a:srgbClr val="FF0000"/>
                </a:solidFill>
                <a:latin typeface="Consolas" pitchFamily="49" charset="0"/>
                <a:cs typeface="Consolas" pitchFamily="49" charset="0"/>
              </a:rPr>
              <a:t>//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 The compiler ensures the destructor is called on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send_copy</a:t>
            </a:r>
            <a:r>
              <a:rPr lang="en-US" sz="1400" dirty="0" smtClean="0">
                <a:solidFill>
                  <a:srgbClr val="FF0000"/>
                </a:solidFill>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6" name="Picture 5" descr="C:\Users\dwharder\Desktop\v2.png"/>
          <p:cNvPicPr>
            <a:picLocks noChangeAspect="1" noChangeArrowheads="1"/>
          </p:cNvPicPr>
          <p:nvPr/>
        </p:nvPicPr>
        <p:blipFill>
          <a:blip r:embed="rId4" cstate="print"/>
          <a:srcRect/>
          <a:stretch>
            <a:fillRect/>
          </a:stretch>
        </p:blipFill>
        <p:spPr bwMode="auto">
          <a:xfrm>
            <a:off x="4716016" y="3789040"/>
            <a:ext cx="4248472" cy="867094"/>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When </a:t>
            </a:r>
            <a:r>
              <a:rPr lang="en-US" dirty="0" err="1" smtClean="0">
                <a:latin typeface="Consolas" pitchFamily="49" charset="0"/>
                <a:cs typeface="Consolas" pitchFamily="49" charset="0"/>
              </a:rPr>
              <a:t>send_copy</a:t>
            </a:r>
            <a:r>
              <a:rPr lang="en-US" dirty="0" smtClean="0">
                <a:latin typeface="Arial" charset="0"/>
                <a:cs typeface="Arial" charset="0"/>
              </a:rPr>
              <a:t> returns, the destructor is called on the</a:t>
            </a:r>
            <a:br>
              <a:rPr lang="en-US" dirty="0" smtClean="0">
                <a:latin typeface="Arial" charset="0"/>
                <a:cs typeface="Arial" charset="0"/>
              </a:rPr>
            </a:br>
            <a:r>
              <a:rPr lang="en-US" dirty="0" smtClean="0">
                <a:latin typeface="Arial" charset="0"/>
                <a:cs typeface="Arial" charset="0"/>
              </a:rPr>
              <a:t>parameter </a:t>
            </a:r>
            <a:r>
              <a:rPr lang="en-US" dirty="0" err="1" smtClean="0">
                <a:latin typeface="Consolas" pitchFamily="49" charset="0"/>
                <a:cs typeface="Consolas" pitchFamily="49" charset="0"/>
              </a:rPr>
              <a:t>ls</a:t>
            </a:r>
            <a:endParaRPr lang="en-US" sz="1200" dirty="0" smtClean="0">
              <a:latin typeface="Consolas" pitchFamily="49" charset="0"/>
              <a:cs typeface="Consolas" pitchFamily="49" charset="0"/>
            </a:endParaRPr>
          </a:p>
        </p:txBody>
      </p:sp>
      <p:sp>
        <p:nvSpPr>
          <p:cNvPr id="5" name="Rectangle 4"/>
          <p:cNvSpPr/>
          <p:nvPr/>
        </p:nvSpPr>
        <p:spPr>
          <a:xfrm>
            <a:off x="611560" y="2699042"/>
            <a:ext cx="8064896"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6" name="Picture 4" descr="C:\Users\dwharder\Desktop\v3.png"/>
          <p:cNvPicPr>
            <a:picLocks noChangeAspect="1" noChangeArrowheads="1"/>
          </p:cNvPicPr>
          <p:nvPr/>
        </p:nvPicPr>
        <p:blipFill>
          <a:blip r:embed="rId3" cstate="print"/>
          <a:srcRect/>
          <a:stretch>
            <a:fillRect/>
          </a:stretch>
        </p:blipFill>
        <p:spPr bwMode="auto">
          <a:xfrm>
            <a:off x="4716016" y="3789040"/>
            <a:ext cx="4248472" cy="867094"/>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When </a:t>
            </a:r>
            <a:r>
              <a:rPr lang="en-US" dirty="0" err="1" smtClean="0">
                <a:latin typeface="Consolas" pitchFamily="49" charset="0"/>
                <a:cs typeface="Consolas" pitchFamily="49" charset="0"/>
              </a:rPr>
              <a:t>send_copy</a:t>
            </a:r>
            <a:r>
              <a:rPr lang="en-US" dirty="0" smtClean="0">
                <a:latin typeface="Arial" charset="0"/>
                <a:cs typeface="Arial" charset="0"/>
              </a:rPr>
              <a:t> returns, the destructor is called on the</a:t>
            </a:r>
            <a:br>
              <a:rPr lang="en-US" dirty="0" smtClean="0">
                <a:latin typeface="Arial" charset="0"/>
                <a:cs typeface="Arial" charset="0"/>
              </a:rPr>
            </a:br>
            <a:r>
              <a:rPr lang="en-US" dirty="0" smtClean="0">
                <a:latin typeface="Arial" charset="0"/>
                <a:cs typeface="Arial" charset="0"/>
              </a:rPr>
              <a:t>parameter </a:t>
            </a:r>
            <a:r>
              <a:rPr lang="en-US" dirty="0" err="1" smtClean="0">
                <a:latin typeface="Consolas" pitchFamily="49" charset="0"/>
                <a:cs typeface="Consolas" pitchFamily="49" charset="0"/>
              </a:rPr>
              <a:t>ls</a:t>
            </a:r>
            <a:endParaRPr lang="en-US" sz="1200" dirty="0" smtClean="0">
              <a:latin typeface="Consolas" pitchFamily="49" charset="0"/>
              <a:cs typeface="Consolas" pitchFamily="49" charset="0"/>
            </a:endParaRPr>
          </a:p>
        </p:txBody>
      </p:sp>
      <p:sp>
        <p:nvSpPr>
          <p:cNvPr id="5" name="Rectangle 4"/>
          <p:cNvSpPr/>
          <p:nvPr/>
        </p:nvSpPr>
        <p:spPr>
          <a:xfrm>
            <a:off x="611560" y="2699042"/>
            <a:ext cx="7704856"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7" name="Picture 3" descr="C:\Users\dwharder\Desktop\v4.png"/>
          <p:cNvPicPr>
            <a:picLocks noChangeAspect="1" noChangeArrowheads="1"/>
          </p:cNvPicPr>
          <p:nvPr/>
        </p:nvPicPr>
        <p:blipFill>
          <a:blip r:embed="rId3" cstate="print"/>
          <a:srcRect/>
          <a:stretch>
            <a:fillRect/>
          </a:stretch>
        </p:blipFill>
        <p:spPr bwMode="auto">
          <a:xfrm>
            <a:off x="4716016" y="3789040"/>
            <a:ext cx="4248472" cy="867094"/>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When </a:t>
            </a:r>
            <a:r>
              <a:rPr lang="en-US" dirty="0" err="1" smtClean="0">
                <a:latin typeface="Consolas" pitchFamily="49" charset="0"/>
                <a:cs typeface="Consolas" pitchFamily="49" charset="0"/>
              </a:rPr>
              <a:t>send_copy</a:t>
            </a:r>
            <a:r>
              <a:rPr lang="en-US" dirty="0" smtClean="0">
                <a:latin typeface="Arial" charset="0"/>
                <a:cs typeface="Arial" charset="0"/>
              </a:rPr>
              <a:t> returns, the destructor is called on the</a:t>
            </a:r>
            <a:br>
              <a:rPr lang="en-US" dirty="0" smtClean="0">
                <a:latin typeface="Arial" charset="0"/>
                <a:cs typeface="Arial" charset="0"/>
              </a:rPr>
            </a:br>
            <a:r>
              <a:rPr lang="en-US" dirty="0" smtClean="0">
                <a:latin typeface="Arial" charset="0"/>
                <a:cs typeface="Arial" charset="0"/>
              </a:rPr>
              <a:t>parameter </a:t>
            </a:r>
            <a:r>
              <a:rPr lang="en-US" dirty="0" err="1" smtClean="0">
                <a:latin typeface="Consolas" pitchFamily="49" charset="0"/>
                <a:cs typeface="Consolas" pitchFamily="49" charset="0"/>
              </a:rPr>
              <a:t>ls</a:t>
            </a:r>
            <a:endParaRPr lang="en-US" sz="1200" dirty="0" smtClean="0">
              <a:latin typeface="Consolas" pitchFamily="49" charset="0"/>
              <a:cs typeface="Consolas" pitchFamily="49" charset="0"/>
            </a:endParaRPr>
          </a:p>
        </p:txBody>
      </p:sp>
      <p:sp>
        <p:nvSpPr>
          <p:cNvPr id="5" name="Rectangle 4"/>
          <p:cNvSpPr/>
          <p:nvPr/>
        </p:nvSpPr>
        <p:spPr>
          <a:xfrm>
            <a:off x="611560" y="2699042"/>
            <a:ext cx="6768752"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7" name="Picture 2" descr="C:\Users\dwharder\Desktop\v5.png"/>
          <p:cNvPicPr>
            <a:picLocks noChangeAspect="1" noChangeArrowheads="1"/>
          </p:cNvPicPr>
          <p:nvPr/>
        </p:nvPicPr>
        <p:blipFill>
          <a:blip r:embed="rId3" cstate="print"/>
          <a:srcRect/>
          <a:stretch>
            <a:fillRect/>
          </a:stretch>
        </p:blipFill>
        <p:spPr bwMode="auto">
          <a:xfrm>
            <a:off x="4716016" y="3789040"/>
            <a:ext cx="4248472" cy="867094"/>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Back in </a:t>
            </a:r>
            <a:r>
              <a:rPr lang="en-US" dirty="0" smtClean="0">
                <a:latin typeface="Consolas" pitchFamily="49" charset="0"/>
                <a:cs typeface="Consolas" pitchFamily="49" charset="0"/>
              </a:rPr>
              <a:t>main()</a:t>
            </a:r>
            <a:r>
              <a:rPr lang="en-US" dirty="0" smtClean="0">
                <a:latin typeface="Arial" charset="0"/>
                <a:cs typeface="Arial" charset="0"/>
              </a:rPr>
              <a:t>, </a:t>
            </a:r>
            <a:r>
              <a:rPr lang="en-US" dirty="0" err="1" smtClean="0">
                <a:latin typeface="Consolas" pitchFamily="49" charset="0"/>
                <a:cs typeface="Consolas" pitchFamily="49" charset="0"/>
              </a:rPr>
              <a:t>prim.list_head</a:t>
            </a:r>
            <a:r>
              <a:rPr lang="en-US" dirty="0" smtClean="0">
                <a:latin typeface="Arial" charset="0"/>
                <a:cs typeface="Arial" charset="0"/>
              </a:rPr>
              <a:t> still stores the address of the </a:t>
            </a:r>
            <a:r>
              <a:rPr lang="en-US" dirty="0" smtClean="0">
                <a:latin typeface="Consolas" pitchFamily="49" charset="0"/>
                <a:cs typeface="Consolas" pitchFamily="49" charset="0"/>
              </a:rPr>
              <a:t>Node</a:t>
            </a:r>
            <a:r>
              <a:rPr lang="en-US" dirty="0" smtClean="0">
                <a:latin typeface="Arial" charset="0"/>
                <a:cs typeface="Arial" charset="0"/>
              </a:rPr>
              <a:t> containing </a:t>
            </a:r>
            <a:r>
              <a:rPr lang="en-US" dirty="0" smtClean="0">
                <a:latin typeface="Consolas" pitchFamily="49" charset="0"/>
                <a:cs typeface="Consolas" pitchFamily="49" charset="0"/>
              </a:rPr>
              <a:t>16</a:t>
            </a:r>
            <a:r>
              <a:rPr lang="en-US" dirty="0" smtClean="0">
                <a:solidFill>
                  <a:prstClr val="black"/>
                </a:solidFill>
                <a:latin typeface="Arial" charset="0"/>
                <a:cs typeface="Arial" charset="0"/>
              </a:rPr>
              <a:t>, memory that has since been returned to the OS</a:t>
            </a:r>
          </a:p>
          <a:p>
            <a:pPr lvl="1" eaLnBrk="1" hangingPunct="1"/>
            <a:r>
              <a:rPr lang="en-US" dirty="0" smtClean="0"/>
              <a:t>Additionally, the destructor will be called on </a:t>
            </a:r>
            <a:r>
              <a:rPr lang="en-US" dirty="0" smtClean="0">
                <a:latin typeface="Consolas" pitchFamily="49" charset="0"/>
                <a:cs typeface="Consolas" pitchFamily="49" charset="0"/>
              </a:rPr>
              <a:t>prim</a:t>
            </a:r>
            <a:r>
              <a:rPr lang="en-US" dirty="0" smtClean="0"/>
              <a:t> once </a:t>
            </a:r>
            <a:r>
              <a:rPr lang="en-US" dirty="0" smtClean="0">
                <a:latin typeface="Consolas" pitchFamily="49" charset="0"/>
                <a:cs typeface="Consolas" pitchFamily="49" charset="0"/>
              </a:rPr>
              <a:t>main()</a:t>
            </a:r>
            <a:r>
              <a:rPr lang="en-US" dirty="0" smtClean="0"/>
              <a:t> exits</a:t>
            </a:r>
          </a:p>
        </p:txBody>
      </p:sp>
      <p:sp>
        <p:nvSpPr>
          <p:cNvPr id="5" name="Rectangle 4"/>
          <p:cNvSpPr/>
          <p:nvPr/>
        </p:nvSpPr>
        <p:spPr>
          <a:xfrm>
            <a:off x="611560" y="2699042"/>
            <a:ext cx="7056784"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smtClean="0">
                <a:solidFill>
                  <a:srgbClr val="FF0000"/>
                </a:solidFill>
                <a:latin typeface="Consolas" pitchFamily="49" charset="0"/>
                <a:cs typeface="Consolas" pitchFamily="49" charset="0"/>
              </a:rPr>
              <a:t>std::</a:t>
            </a:r>
            <a:r>
              <a:rPr lang="en-US" sz="1400" dirty="0" err="1" smtClean="0">
                <a:solidFill>
                  <a:srgbClr val="FF0000"/>
                </a:solidFill>
                <a:latin typeface="Consolas" pitchFamily="49" charset="0"/>
                <a:cs typeface="Consolas" pitchFamily="49" charset="0"/>
              </a:rPr>
              <a:t>cout</a:t>
            </a:r>
            <a:r>
              <a:rPr lang="en-US" sz="1400" dirty="0" smtClean="0">
                <a:solidFill>
                  <a:srgbClr val="FF0000"/>
                </a:solidFill>
                <a:latin typeface="Consolas" pitchFamily="49" charset="0"/>
                <a:cs typeface="Consolas" pitchFamily="49" charset="0"/>
              </a:rPr>
              <a:t> &lt;&lt; </a:t>
            </a:r>
            <a:r>
              <a:rPr lang="en-US" sz="1400" dirty="0" err="1" smtClean="0">
                <a:solidFill>
                  <a:srgbClr val="FF0000"/>
                </a:solidFill>
                <a:latin typeface="Consolas" pitchFamily="49" charset="0"/>
                <a:cs typeface="Consolas" pitchFamily="49" charset="0"/>
              </a:rPr>
              <a:t>prim.empty</a:t>
            </a:r>
            <a:r>
              <a:rPr lang="en-US" sz="1400" dirty="0" smtClean="0">
                <a:solidFill>
                  <a:srgbClr val="FF0000"/>
                </a:solidFill>
                <a:latin typeface="Consolas" pitchFamily="49" charset="0"/>
                <a:cs typeface="Consolas" pitchFamily="49" charset="0"/>
              </a:rPr>
              <a:t>() &lt;&lt; std::</a:t>
            </a:r>
            <a:r>
              <a:rPr lang="en-US" sz="1400" dirty="0" err="1" smtClean="0">
                <a:solidFill>
                  <a:srgbClr val="FF0000"/>
                </a:solidFill>
                <a:latin typeface="Consolas" pitchFamily="49" charset="0"/>
                <a:cs typeface="Consolas" pitchFamily="49" charset="0"/>
              </a:rPr>
              <a:t>endl</a:t>
            </a:r>
            <a:r>
              <a:rPr lang="en-US" sz="1400" dirty="0" smtClean="0">
                <a:solidFill>
                  <a:srgbClr val="FF0000"/>
                </a:solidFill>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6" name="Picture 2" descr="C:\Users\dwharder\Desktop\v5.png"/>
          <p:cNvPicPr>
            <a:picLocks noChangeAspect="1" noChangeArrowheads="1"/>
          </p:cNvPicPr>
          <p:nvPr/>
        </p:nvPicPr>
        <p:blipFill>
          <a:blip r:embed="rId3" cstate="print"/>
          <a:srcRect/>
          <a:stretch>
            <a:fillRect/>
          </a:stretch>
        </p:blipFill>
        <p:spPr bwMode="auto">
          <a:xfrm>
            <a:off x="4716016" y="3789040"/>
            <a:ext cx="4248472" cy="867094"/>
          </a:xfrm>
          <a:prstGeom prst="rect">
            <a:avLst/>
          </a:prstGeom>
          <a:noFill/>
        </p:spPr>
      </p:pic>
      <p:sp>
        <p:nvSpPr>
          <p:cNvPr id="7" name="Rectangle 6"/>
          <p:cNvSpPr/>
          <p:nvPr/>
        </p:nvSpPr>
        <p:spPr>
          <a:xfrm>
            <a:off x="4644008" y="4221088"/>
            <a:ext cx="288032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What do we really want?</a:t>
            </a:r>
          </a:p>
        </p:txBody>
      </p:sp>
      <p:sp>
        <p:nvSpPr>
          <p:cNvPr id="5" name="Rectangle 4"/>
          <p:cNvSpPr/>
          <p:nvPr/>
        </p:nvSpPr>
        <p:spPr>
          <a:xfrm>
            <a:off x="611560" y="2699042"/>
            <a:ext cx="7416824"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sp>
        <p:nvSpPr>
          <p:cNvPr id="7" name="Rectangle 6"/>
          <p:cNvSpPr/>
          <p:nvPr/>
        </p:nvSpPr>
        <p:spPr>
          <a:xfrm>
            <a:off x="4644008" y="4221088"/>
            <a:ext cx="288032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6" descr="C:\Users\dwharder\Desktop\v1.png"/>
          <p:cNvPicPr>
            <a:picLocks noChangeAspect="1" noChangeArrowheads="1"/>
          </p:cNvPicPr>
          <p:nvPr/>
        </p:nvPicPr>
        <p:blipFill>
          <a:blip r:embed="rId3" cstate="print"/>
          <a:srcRect/>
          <a:stretch>
            <a:fillRect/>
          </a:stretch>
        </p:blipFill>
        <p:spPr bwMode="auto">
          <a:xfrm>
            <a:off x="4716016" y="3789040"/>
            <a:ext cx="4248472" cy="867094"/>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22243" name="Picture 3" descr="C:\Users\dwharder\Desktop\v6.png"/>
          <p:cNvPicPr>
            <a:picLocks noChangeAspect="1" noChangeArrowheads="1"/>
          </p:cNvPicPr>
          <p:nvPr/>
        </p:nvPicPr>
        <p:blipFill>
          <a:blip r:embed="rId3" cstate="print"/>
          <a:srcRect/>
          <a:stretch>
            <a:fillRect/>
          </a:stretch>
        </p:blipFill>
        <p:spPr bwMode="auto">
          <a:xfrm>
            <a:off x="4716016" y="3789040"/>
            <a:ext cx="4248000" cy="866998"/>
          </a:xfrm>
          <a:prstGeom prst="rect">
            <a:avLst/>
          </a:prstGeom>
          <a:noFill/>
        </p:spPr>
      </p:pic>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What do we really want?</a:t>
            </a:r>
          </a:p>
          <a:p>
            <a:pPr lvl="1" eaLnBrk="1" hangingPunct="1"/>
            <a:r>
              <a:rPr lang="en-US" dirty="0" smtClean="0">
                <a:latin typeface="Arial" charset="0"/>
                <a:cs typeface="Arial" charset="0"/>
              </a:rPr>
              <a:t>We really want a copy of the linked list</a:t>
            </a:r>
          </a:p>
          <a:p>
            <a:pPr lvl="1" eaLnBrk="1" hangingPunct="1"/>
            <a:r>
              <a:rPr lang="en-US" dirty="0" smtClean="0">
                <a:latin typeface="Arial" charset="0"/>
                <a:cs typeface="Arial" charset="0"/>
              </a:rPr>
              <a:t>If this copy is modified, it leaves the original unchanged</a:t>
            </a:r>
            <a:endParaRPr lang="en-US" dirty="0" smtClean="0"/>
          </a:p>
        </p:txBody>
      </p:sp>
      <p:sp>
        <p:nvSpPr>
          <p:cNvPr id="5" name="Rectangle 4"/>
          <p:cNvSpPr/>
          <p:nvPr/>
        </p:nvSpPr>
        <p:spPr>
          <a:xfrm>
            <a:off x="611560" y="2699042"/>
            <a:ext cx="7344816"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You can modify how copies are made by defining a </a:t>
            </a:r>
            <a:r>
              <a:rPr lang="en-US" i="1" dirty="0" smtClean="0">
                <a:latin typeface="Arial" charset="0"/>
                <a:cs typeface="Arial" charset="0"/>
              </a:rPr>
              <a:t>copy constructor</a:t>
            </a:r>
            <a:endParaRPr lang="en-US" dirty="0" smtClean="0">
              <a:latin typeface="Arial" charset="0"/>
              <a:cs typeface="Arial" charset="0"/>
            </a:endParaRPr>
          </a:p>
          <a:p>
            <a:pPr lvl="1" eaLnBrk="1" hangingPunct="1"/>
            <a:r>
              <a:rPr lang="en-US" dirty="0" smtClean="0">
                <a:latin typeface="Arial" charset="0"/>
                <a:cs typeface="Arial" charset="0"/>
              </a:rPr>
              <a:t>The default copy constructor simply copies the member variables</a:t>
            </a:r>
          </a:p>
          <a:p>
            <a:pPr lvl="1" eaLnBrk="1" hangingPunct="1"/>
            <a:r>
              <a:rPr lang="en-US" dirty="0" smtClean="0">
                <a:latin typeface="Arial" charset="0"/>
                <a:cs typeface="Arial" charset="0"/>
              </a:rPr>
              <a:t>In this case, this is not what we want</a:t>
            </a:r>
          </a:p>
          <a:p>
            <a:pPr lvl="1" eaLnBrk="1" hangingPunct="1"/>
            <a:endParaRPr lang="en-US" dirty="0" smtClean="0">
              <a:latin typeface="Arial" charset="0"/>
              <a:cs typeface="Arial" charset="0"/>
            </a:endParaRPr>
          </a:p>
          <a:p>
            <a:pPr eaLnBrk="1" hangingPunct="1">
              <a:buNone/>
            </a:pPr>
            <a:r>
              <a:rPr lang="en-US" dirty="0" smtClean="0">
                <a:latin typeface="Arial" charset="0"/>
                <a:cs typeface="Arial" charset="0"/>
              </a:rPr>
              <a:t>	The signature for the copy constructor is</a:t>
            </a:r>
          </a:p>
          <a:p>
            <a:pPr lvl="1" eaLnBrk="1" hangingPunct="1">
              <a:buNone/>
            </a:pPr>
            <a:r>
              <a:rPr lang="en-US" dirty="0" smtClean="0"/>
              <a:t>			</a:t>
            </a:r>
            <a:r>
              <a:rPr lang="en-US" dirty="0" err="1" smtClean="0">
                <a:latin typeface="Consolas" pitchFamily="49" charset="0"/>
                <a:cs typeface="Consolas" pitchFamily="49" charset="0"/>
              </a:rPr>
              <a:t>Class_name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Class_name</a:t>
            </a:r>
            <a:r>
              <a:rPr lang="en-US" dirty="0" smtClean="0">
                <a:latin typeface="Consolas" pitchFamily="49" charset="0"/>
                <a:cs typeface="Consolas" pitchFamily="49" charset="0"/>
              </a:rPr>
              <a:t> const &amp; );</a:t>
            </a:r>
          </a:p>
          <a:p>
            <a:pPr lvl="1" eaLnBrk="1" hangingPunct="1">
              <a:buNone/>
            </a:pPr>
            <a:endParaRPr lang="en-US" dirty="0" smtClean="0"/>
          </a:p>
          <a:p>
            <a:pPr eaLnBrk="1" hangingPunct="1">
              <a:buNone/>
            </a:pPr>
            <a:r>
              <a:rPr lang="en-US" dirty="0" smtClean="0"/>
              <a:t>	In this case, we would define the member function</a:t>
            </a:r>
          </a:p>
          <a:p>
            <a:pPr lvl="1" eaLnBrk="1" hangingPunct="1">
              <a:buNone/>
            </a:pPr>
            <a:r>
              <a:rPr lang="en-US" dirty="0" smtClean="0"/>
              <a:t>			</a:t>
            </a:r>
            <a:r>
              <a:rPr lang="en-US" dirty="0" smtClean="0">
                <a:latin typeface="Consolas" pitchFamily="49" charset="0"/>
                <a:cs typeface="Consolas" pitchFamily="49" charset="0"/>
              </a:rPr>
              <a:t>List( List const &amp;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331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A linked list uses linked allocation, and therefore each node may appear anywhere in memory</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Also the memory required for each node equals the memory required by the member variables</a:t>
            </a:r>
          </a:p>
          <a:p>
            <a:pPr lvl="1" eaLnBrk="1" hangingPunct="1"/>
            <a:r>
              <a:rPr lang="en-US" dirty="0" smtClean="0">
                <a:latin typeface="Times New Roman" pitchFamily="18" charset="0"/>
                <a:cs typeface="Arial" charset="0"/>
              </a:rPr>
              <a:t>4 bytes</a:t>
            </a:r>
            <a:r>
              <a:rPr lang="en-US" dirty="0" smtClean="0">
                <a:latin typeface="Arial" charset="0"/>
                <a:cs typeface="Arial" charset="0"/>
              </a:rPr>
              <a:t> for the linked list (a pointer)</a:t>
            </a:r>
          </a:p>
          <a:p>
            <a:pPr lvl="1" eaLnBrk="1" hangingPunct="1"/>
            <a:r>
              <a:rPr lang="en-US" dirty="0" smtClean="0">
                <a:latin typeface="Times New Roman" pitchFamily="18" charset="0"/>
                <a:cs typeface="Arial" charset="0"/>
              </a:rPr>
              <a:t>8 bytes</a:t>
            </a:r>
            <a:r>
              <a:rPr lang="en-US" dirty="0" smtClean="0">
                <a:latin typeface="Arial" charset="0"/>
                <a:cs typeface="Arial" charset="0"/>
              </a:rPr>
              <a:t> for each node (an </a:t>
            </a:r>
            <a:r>
              <a:rPr lang="en-US" b="1" dirty="0" err="1" smtClean="0">
                <a:latin typeface="Courier New" pitchFamily="49" charset="0"/>
                <a:cs typeface="Arial" charset="0"/>
              </a:rPr>
              <a:t>int</a:t>
            </a:r>
            <a:r>
              <a:rPr lang="en-US" dirty="0" smtClean="0">
                <a:latin typeface="Arial" charset="0"/>
                <a:cs typeface="Arial" charset="0"/>
              </a:rPr>
              <a:t> and a pointer)</a:t>
            </a:r>
          </a:p>
          <a:p>
            <a:pPr lvl="2" eaLnBrk="1" hangingPunct="1"/>
            <a:r>
              <a:rPr lang="en-US" dirty="0" smtClean="0">
                <a:latin typeface="Arial" charset="0"/>
                <a:cs typeface="Arial" charset="0"/>
              </a:rPr>
              <a:t>We are assuming a 32-bit machine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p:txBody>
          <a:bodyPr/>
          <a:lstStyle/>
          <a:p>
            <a:pPr eaLnBrk="1" hangingPunct="1">
              <a:buNone/>
            </a:pPr>
            <a:r>
              <a:rPr lang="en-US" dirty="0" smtClean="0"/>
              <a:t>	If such a function is defined, every time an instance is passed by value, the copy constructor is called to make that copy</a:t>
            </a:r>
          </a:p>
          <a:p>
            <a:pPr eaLnBrk="1" hangingPunct="1">
              <a:buNone/>
            </a:pPr>
            <a:endParaRPr lang="en-US" dirty="0" smtClean="0"/>
          </a:p>
          <a:p>
            <a:pPr eaLnBrk="1" hangingPunct="1">
              <a:buNone/>
            </a:pPr>
            <a:r>
              <a:rPr lang="en-US" dirty="0" smtClean="0"/>
              <a:t>	Additionally, you can use the copy constructor as follows:</a:t>
            </a:r>
          </a:p>
          <a:p>
            <a:pPr lvl="1" eaLnBrk="1" hangingPunct="1">
              <a:buNone/>
            </a:pPr>
            <a:r>
              <a:rPr lang="en-US" dirty="0" smtClean="0">
                <a:latin typeface="Consolas" pitchFamily="49" charset="0"/>
                <a:cs typeface="Consolas" pitchFamily="49" charset="0"/>
              </a:rPr>
              <a:t>			List ls1;</a:t>
            </a:r>
          </a:p>
          <a:p>
            <a:pPr lvl="1" eaLnBrk="1" hangingPunct="1">
              <a:buNone/>
            </a:pPr>
            <a:r>
              <a:rPr lang="en-US" dirty="0" smtClean="0">
                <a:latin typeface="Consolas" pitchFamily="49" charset="0"/>
                <a:cs typeface="Consolas" pitchFamily="49" charset="0"/>
              </a:rPr>
              <a:t>			ls1.push_front( 4 );</a:t>
            </a:r>
          </a:p>
          <a:p>
            <a:pPr lvl="1" eaLnBrk="1" hangingPunct="1">
              <a:buNone/>
            </a:pPr>
            <a:r>
              <a:rPr lang="en-US" dirty="0" smtClean="0">
                <a:latin typeface="Consolas" pitchFamily="49" charset="0"/>
                <a:cs typeface="Consolas" pitchFamily="49" charset="0"/>
              </a:rPr>
              <a:t>			ls1.push_front( 2 );</a:t>
            </a:r>
          </a:p>
          <a:p>
            <a:pPr lvl="1" eaLnBrk="1" hangingPunct="1">
              <a:buNone/>
            </a:pP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a:t>
            </a:r>
            <a:r>
              <a:rPr lang="en-US" dirty="0" smtClean="0">
                <a:solidFill>
                  <a:srgbClr val="FF0000"/>
                </a:solidFill>
                <a:latin typeface="Consolas" pitchFamily="49" charset="0"/>
                <a:cs typeface="Consolas" pitchFamily="49" charset="0"/>
              </a:rPr>
              <a:t>List ls2( ls1 );</a:t>
            </a:r>
            <a:r>
              <a:rPr lang="en-US" dirty="0" smtClean="0">
                <a:latin typeface="Consolas" pitchFamily="49" charset="0"/>
                <a:cs typeface="Consolas" pitchFamily="49" charset="0"/>
              </a:rPr>
              <a:t>  // make a copy of ls1</a:t>
            </a:r>
          </a:p>
          <a:p>
            <a:pPr lvl="1" eaLnBrk="1" hangingPunct="1">
              <a:buNone/>
            </a:pPr>
            <a:endParaRPr lang="en-US" dirty="0" smtClean="0"/>
          </a:p>
          <a:p>
            <a:pPr eaLnBrk="1" hangingPunct="1">
              <a:buNone/>
            </a:pPr>
            <a:r>
              <a:rPr lang="en-US" dirty="0" smtClean="0"/>
              <a:t>	When an object is returned by value, again, the copy constructor is called to make a copy of the returned value</a:t>
            </a:r>
          </a:p>
          <a:p>
            <a:pPr eaLnBrk="1" hangingPunct="1">
              <a:buNone/>
            </a:pPr>
            <a:endParaRPr lang="en-US" dirty="0" smtClean="0"/>
          </a:p>
          <a:p>
            <a:pPr lvl="1" eaLnBrk="1" hangingPunct="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75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7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75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Thus, we must define a copy constructor:</a:t>
            </a:r>
          </a:p>
          <a:p>
            <a:pPr lvl="1" eaLnBrk="1" hangingPunct="1"/>
            <a:r>
              <a:rPr lang="en-US" dirty="0" smtClean="0">
                <a:latin typeface="Arial" charset="0"/>
                <a:cs typeface="Arial" charset="0"/>
              </a:rPr>
              <a:t>The copy constructor allows us to initialize the member variables</a:t>
            </a: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B0F0"/>
                </a:solidFill>
                <a:latin typeface="Consolas" pitchFamily="49" charset="0"/>
                <a:cs typeface="Consolas" pitchFamily="49" charset="0"/>
              </a:rPr>
              <a:t>list_head</a:t>
            </a:r>
            <a:r>
              <a:rPr lang="en-US" sz="1400" dirty="0" smtClean="0">
                <a:latin typeface="Consolas" pitchFamily="49" charset="0"/>
                <a:cs typeface="Consolas" pitchFamily="49" charset="0"/>
              </a:rPr>
              <a:t>( nullptr ) {</a:t>
            </a:r>
          </a:p>
          <a:p>
            <a:pPr lvl="1" eaLnBrk="1" hangingPunct="1">
              <a:buNone/>
            </a:pPr>
            <a:r>
              <a:rPr lang="en-US" sz="1400" dirty="0" smtClean="0">
                <a:latin typeface="Consolas" pitchFamily="49" charset="0"/>
                <a:cs typeface="Consolas" pitchFamily="49" charset="0"/>
              </a:rPr>
              <a:t>	    // Make a copy of </a:t>
            </a:r>
            <a:r>
              <a:rPr lang="en-US" sz="1400" dirty="0" smtClean="0">
                <a:solidFill>
                  <a:srgbClr val="FF0000"/>
                </a:solidFill>
                <a:latin typeface="Consolas" pitchFamily="49" charset="0"/>
                <a:cs typeface="Consolas" pitchFamily="49" charset="0"/>
              </a:rPr>
              <a:t>list</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eaLnBrk="1" hangingPunct="1">
              <a:buNone/>
            </a:pPr>
            <a:r>
              <a:rPr lang="en-US" dirty="0" smtClean="0">
                <a:solidFill>
                  <a:prstClr val="black"/>
                </a:solidFill>
                <a:latin typeface="Arial" charset="0"/>
                <a:cs typeface="Arial" charset="0"/>
              </a:rPr>
              <a:t>	We now want to go from</a:t>
            </a:r>
          </a:p>
          <a:p>
            <a:pPr eaLnBrk="1" hangingPunct="1">
              <a:buNone/>
            </a:pPr>
            <a:endParaRPr lang="en-US" dirty="0" smtClean="0">
              <a:solidFill>
                <a:prstClr val="black"/>
              </a:solidFill>
              <a:latin typeface="Arial" charset="0"/>
              <a:cs typeface="Arial" charset="0"/>
            </a:endParaRPr>
          </a:p>
          <a:p>
            <a:pPr eaLnBrk="1" hangingPunct="1">
              <a:buNone/>
            </a:pPr>
            <a:endParaRPr lang="en-US" dirty="0" smtClean="0">
              <a:solidFill>
                <a:prstClr val="black"/>
              </a:solidFill>
              <a:latin typeface="Arial" charset="0"/>
              <a:cs typeface="Arial" charset="0"/>
            </a:endParaRPr>
          </a:p>
          <a:p>
            <a:pPr eaLnBrk="1" hangingPunct="1">
              <a:buNone/>
            </a:pPr>
            <a:r>
              <a:rPr lang="en-US" dirty="0" smtClean="0">
                <a:solidFill>
                  <a:prstClr val="black"/>
                </a:solidFill>
                <a:latin typeface="Arial" charset="0"/>
                <a:cs typeface="Arial" charset="0"/>
              </a:rPr>
              <a:t>	to</a:t>
            </a:r>
            <a:endParaRPr lang="en-US" sz="1600" dirty="0" smtClean="0">
              <a:latin typeface="Consolas" pitchFamily="49" charset="0"/>
              <a:cs typeface="Consolas" pitchFamily="49" charset="0"/>
            </a:endParaRPr>
          </a:p>
        </p:txBody>
      </p:sp>
      <p:pic>
        <p:nvPicPr>
          <p:cNvPr id="521223" name="Picture 7" descr="C:\Users\dwharder\Desktop\v8.png"/>
          <p:cNvPicPr>
            <a:picLocks noChangeAspect="1" noChangeArrowheads="1"/>
          </p:cNvPicPr>
          <p:nvPr/>
        </p:nvPicPr>
        <p:blipFill>
          <a:blip r:embed="rId3" cstate="print"/>
          <a:srcRect/>
          <a:stretch>
            <a:fillRect/>
          </a:stretch>
        </p:blipFill>
        <p:spPr bwMode="auto">
          <a:xfrm>
            <a:off x="2267744" y="5013176"/>
            <a:ext cx="4680520" cy="955273"/>
          </a:xfrm>
          <a:prstGeom prst="rect">
            <a:avLst/>
          </a:prstGeom>
          <a:noFill/>
        </p:spPr>
      </p:pic>
      <p:pic>
        <p:nvPicPr>
          <p:cNvPr id="521224" name="Picture 8" descr="C:\Users\dwharder\Desktop\v7.png"/>
          <p:cNvPicPr>
            <a:picLocks noChangeAspect="1" noChangeArrowheads="1"/>
          </p:cNvPicPr>
          <p:nvPr/>
        </p:nvPicPr>
        <p:blipFill>
          <a:blip r:embed="rId4" cstate="print"/>
          <a:srcRect/>
          <a:stretch>
            <a:fillRect/>
          </a:stretch>
        </p:blipFill>
        <p:spPr bwMode="auto">
          <a:xfrm>
            <a:off x="1691680" y="3861048"/>
            <a:ext cx="4680520" cy="955273"/>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normAutofit lnSpcReduction="10000"/>
          </a:bodyPr>
          <a:lstStyle/>
          <a:p>
            <a:pPr eaLnBrk="1" hangingPunct="1">
              <a:buNone/>
            </a:pPr>
            <a:r>
              <a:rPr lang="en-US" dirty="0" smtClean="0">
                <a:latin typeface="Arial" charset="0"/>
                <a:cs typeface="Arial" charset="0"/>
              </a:rPr>
              <a:t>	Na</a:t>
            </a:r>
            <a:r>
              <a:rPr lang="en-CA" dirty="0" smtClean="0"/>
              <a:t>ï</a:t>
            </a:r>
            <a:r>
              <a:rPr lang="en-US" dirty="0" err="1" smtClean="0">
                <a:latin typeface="Arial" charset="0"/>
                <a:cs typeface="Arial" charset="0"/>
              </a:rPr>
              <a:t>vely</a:t>
            </a:r>
            <a:r>
              <a:rPr lang="en-US" dirty="0" smtClean="0">
                <a:latin typeface="Arial" charset="0"/>
                <a:cs typeface="Arial" charset="0"/>
              </a:rPr>
              <a:t>, we step through </a:t>
            </a:r>
            <a:r>
              <a:rPr lang="en-US" dirty="0" smtClean="0">
                <a:solidFill>
                  <a:srgbClr val="FF0000"/>
                </a:solidFill>
                <a:latin typeface="Consolas" pitchFamily="49" charset="0"/>
                <a:cs typeface="Consolas" pitchFamily="49" charset="0"/>
              </a:rPr>
              <a:t>list</a:t>
            </a:r>
            <a:r>
              <a:rPr lang="en-US" dirty="0" smtClean="0">
                <a:latin typeface="Arial" charset="0"/>
                <a:cs typeface="Arial" charset="0"/>
              </a:rPr>
              <a:t> and call </a:t>
            </a:r>
            <a:r>
              <a:rPr lang="en-US" dirty="0" err="1" smtClean="0">
                <a:solidFill>
                  <a:srgbClr val="00B0F0"/>
                </a:solidFill>
                <a:latin typeface="Consolas" pitchFamily="49" charset="0"/>
                <a:cs typeface="Consolas" pitchFamily="49" charset="0"/>
              </a:rPr>
              <a:t>push_front</a:t>
            </a:r>
            <a:r>
              <a:rPr lang="en-US" dirty="0" smtClean="0">
                <a:solidFill>
                  <a:srgbClr val="00B0F0"/>
                </a:solidFill>
                <a:latin typeface="Consolas" pitchFamily="49" charset="0"/>
                <a:cs typeface="Consolas" pitchFamily="49" charset="0"/>
              </a:rPr>
              <a:t>( </a:t>
            </a:r>
            <a:r>
              <a:rPr lang="en-US" dirty="0" err="1" smtClean="0">
                <a:solidFill>
                  <a:srgbClr val="00B0F0"/>
                </a:solidFill>
                <a:latin typeface="Consolas" pitchFamily="49" charset="0"/>
                <a:cs typeface="Consolas" pitchFamily="49" charset="0"/>
              </a:rPr>
              <a:t>int</a:t>
            </a:r>
            <a:r>
              <a:rPr lang="en-US" dirty="0" smtClean="0">
                <a:solidFill>
                  <a:srgbClr val="00B0F0"/>
                </a:solidFill>
                <a:latin typeface="Consolas" pitchFamily="49" charset="0"/>
                <a:cs typeface="Consolas" pitchFamily="49" charset="0"/>
              </a:rPr>
              <a:t> )</a:t>
            </a:r>
            <a:r>
              <a:rPr lang="en-US" dirty="0" smtClean="0">
                <a:latin typeface="Arial" charset="0"/>
                <a:cs typeface="Arial" charset="0"/>
              </a:rPr>
              <a:t>: </a:t>
            </a: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B0F0"/>
                </a:solidFill>
                <a:latin typeface="Consolas" pitchFamily="49" charset="0"/>
                <a:cs typeface="Consolas" pitchFamily="49" charset="0"/>
              </a:rPr>
              <a:t>list_head</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nullptr </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for ( Node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 = </a:t>
            </a:r>
            <a:r>
              <a:rPr lang="en-US" sz="1400" dirty="0" err="1" smtClean="0">
                <a:solidFill>
                  <a:srgbClr val="FF0000"/>
                </a:solidFill>
                <a:latin typeface="Consolas" pitchFamily="49" charset="0"/>
                <a:cs typeface="Consolas" pitchFamily="49" charset="0"/>
              </a:rPr>
              <a:t>list.head</a:t>
            </a:r>
            <a:r>
              <a:rPr lang="en-US" sz="1400" dirty="0" smtClean="0">
                <a:solidFill>
                  <a:srgbClr val="FF0000"/>
                </a:solidFill>
                <a:latin typeface="Consolas" pitchFamily="49" charset="0"/>
                <a:cs typeface="Consolas" pitchFamily="49" charset="0"/>
              </a:rPr>
              <a: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 != nullptr;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-&gt;next() ) {</a:t>
            </a:r>
          </a:p>
          <a:p>
            <a:pPr lvl="1" eaLnBrk="1" hangingPunct="1">
              <a:buNone/>
            </a:pPr>
            <a:r>
              <a:rPr lang="en-US" sz="1400" dirty="0" smtClean="0">
                <a:latin typeface="Consolas" pitchFamily="49" charset="0"/>
                <a:cs typeface="Consolas" pitchFamily="49" charset="0"/>
              </a:rPr>
              <a:t>	        </a:t>
            </a:r>
            <a:r>
              <a:rPr lang="en-US" sz="1400" dirty="0" err="1" smtClean="0">
                <a:solidFill>
                  <a:srgbClr val="00B0F0"/>
                </a:solidFill>
                <a:latin typeface="Consolas" pitchFamily="49" charset="0"/>
                <a:cs typeface="Consolas" pitchFamily="49" charset="0"/>
              </a:rPr>
              <a:t>push_front</a:t>
            </a:r>
            <a:r>
              <a:rPr lang="en-US" sz="1400" dirty="0" smtClean="0">
                <a:solidFill>
                  <a:srgbClr val="00B0F0"/>
                </a:solidFill>
                <a:latin typeface="Consolas" pitchFamily="49" charset="0"/>
                <a:cs typeface="Consolas" pitchFamily="49" charset="0"/>
              </a:rPr>
              <a: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-&gt;retrieve() </a:t>
            </a:r>
            <a:r>
              <a:rPr lang="en-US" sz="1400" dirty="0" smtClean="0">
                <a:solidFill>
                  <a:srgbClr val="00B0F0"/>
                </a:solidFill>
                <a:latin typeface="Consolas" pitchFamily="49" charset="0"/>
                <a:cs typeface="Consolas" pitchFamily="49" charset="0"/>
              </a:rPr>
              <a:t>)</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a:p>
            <a:pPr eaLnBrk="1" hangingPunct="1">
              <a:buNone/>
            </a:pPr>
            <a:r>
              <a:rPr lang="en-US" dirty="0" smtClean="0">
                <a:solidFill>
                  <a:prstClr val="black"/>
                </a:solidFill>
                <a:latin typeface="Arial" charset="0"/>
                <a:cs typeface="Arial" charset="0"/>
              </a:rPr>
              <a:t>	Does this work?</a:t>
            </a:r>
          </a:p>
          <a:p>
            <a:pPr lvl="1" eaLnBrk="1" hangingPunct="1"/>
            <a:r>
              <a:rPr lang="en-US" dirty="0" smtClean="0">
                <a:solidFill>
                  <a:prstClr val="black"/>
                </a:solidFill>
                <a:latin typeface="Arial" charset="0"/>
                <a:cs typeface="Arial" charset="0"/>
              </a:rPr>
              <a:t>How could we make this work?</a:t>
            </a:r>
          </a:p>
          <a:p>
            <a:pPr lvl="1" eaLnBrk="1" hangingPunct="1"/>
            <a:r>
              <a:rPr lang="en-US" dirty="0" smtClean="0">
                <a:solidFill>
                  <a:prstClr val="black"/>
                </a:solidFill>
                <a:latin typeface="Arial" charset="0"/>
                <a:cs typeface="Arial" charset="0"/>
              </a:rPr>
              <a:t>We need a </a:t>
            </a:r>
            <a:r>
              <a:rPr lang="en-US" dirty="0" err="1" smtClean="0">
                <a:solidFill>
                  <a:prstClr val="black"/>
                </a:solidFill>
                <a:latin typeface="Consolas" pitchFamily="49" charset="0"/>
                <a:cs typeface="Consolas" pitchFamily="49" charset="0"/>
              </a:rPr>
              <a:t>push_back</a:t>
            </a:r>
            <a:r>
              <a:rPr lang="en-US" dirty="0" smtClean="0">
                <a:solidFill>
                  <a:prstClr val="black"/>
                </a:solidFill>
                <a:latin typeface="Consolas" pitchFamily="49" charset="0"/>
                <a:cs typeface="Consolas" pitchFamily="49" charset="0"/>
              </a:rPr>
              <a:t>( </a:t>
            </a:r>
            <a:r>
              <a:rPr lang="en-US" dirty="0" err="1" smtClean="0">
                <a:solidFill>
                  <a:prstClr val="black"/>
                </a:solidFill>
                <a:latin typeface="Consolas" pitchFamily="49" charset="0"/>
                <a:cs typeface="Consolas" pitchFamily="49" charset="0"/>
              </a:rPr>
              <a:t>int</a:t>
            </a:r>
            <a:r>
              <a:rPr lang="en-US" dirty="0" smtClean="0">
                <a:solidFill>
                  <a:prstClr val="black"/>
                </a:solidFill>
                <a:latin typeface="Consolas" pitchFamily="49" charset="0"/>
                <a:cs typeface="Consolas" pitchFamily="49" charset="0"/>
              </a:rPr>
              <a:t> )</a:t>
            </a:r>
            <a:r>
              <a:rPr lang="en-US" dirty="0" smtClean="0">
                <a:solidFill>
                  <a:prstClr val="black"/>
                </a:solidFill>
                <a:latin typeface="Arial" charset="0"/>
                <a:cs typeface="Arial" charset="0"/>
              </a:rPr>
              <a:t> member function:</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B0F0"/>
                </a:solidFill>
                <a:latin typeface="Consolas" pitchFamily="49" charset="0"/>
                <a:cs typeface="Consolas" pitchFamily="49" charset="0"/>
              </a:rPr>
              <a:t>list_head</a:t>
            </a:r>
            <a:r>
              <a:rPr lang="en-US" sz="1400" dirty="0" smtClean="0">
                <a:solidFill>
                  <a:srgbClr val="00B0F0"/>
                </a:solidFill>
                <a:latin typeface="Consolas" pitchFamily="49" charset="0"/>
                <a:cs typeface="Consolas" pitchFamily="49" charset="0"/>
              </a:rPr>
              <a:t>(</a:t>
            </a:r>
            <a:r>
              <a:rPr lang="en-US" sz="1400" dirty="0">
                <a:latin typeface="Consolas" pitchFamily="49" charset="0"/>
                <a:cs typeface="Consolas" pitchFamily="49" charset="0"/>
              </a:rPr>
              <a:t> nullptr </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for ( Node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 = </a:t>
            </a:r>
            <a:r>
              <a:rPr lang="en-US" sz="1400" dirty="0" err="1" smtClean="0">
                <a:solidFill>
                  <a:srgbClr val="FF0000"/>
                </a:solidFill>
                <a:latin typeface="Consolas" pitchFamily="49" charset="0"/>
                <a:cs typeface="Consolas" pitchFamily="49" charset="0"/>
              </a:rPr>
              <a:t>list.head</a:t>
            </a:r>
            <a:r>
              <a:rPr lang="en-US" sz="1400" dirty="0" smtClean="0">
                <a:solidFill>
                  <a:srgbClr val="FF0000"/>
                </a:solidFill>
                <a:latin typeface="Consolas" pitchFamily="49" charset="0"/>
                <a:cs typeface="Consolas" pitchFamily="49" charset="0"/>
              </a:rPr>
              <a: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 != nullptr;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-&gt;next() ) {</a:t>
            </a:r>
          </a:p>
          <a:p>
            <a:pPr lvl="1" eaLnBrk="1" hangingPunct="1">
              <a:buNone/>
            </a:pPr>
            <a:r>
              <a:rPr lang="en-US" sz="1400" dirty="0" smtClean="0">
                <a:latin typeface="Consolas" pitchFamily="49" charset="0"/>
                <a:cs typeface="Consolas" pitchFamily="49" charset="0"/>
              </a:rPr>
              <a:t>	        </a:t>
            </a:r>
            <a:r>
              <a:rPr lang="en-US" sz="1400" dirty="0" err="1" smtClean="0">
                <a:solidFill>
                  <a:srgbClr val="00B0F0"/>
                </a:solidFill>
                <a:latin typeface="Consolas" pitchFamily="49" charset="0"/>
                <a:cs typeface="Consolas" pitchFamily="49" charset="0"/>
              </a:rPr>
              <a:t>push_back</a:t>
            </a:r>
            <a:r>
              <a:rPr lang="en-US" sz="1400" dirty="0" smtClean="0">
                <a:solidFill>
                  <a:srgbClr val="00B0F0"/>
                </a:solidFill>
                <a:latin typeface="Consolas" pitchFamily="49" charset="0"/>
                <a:cs typeface="Consolas" pitchFamily="49" charset="0"/>
              </a:rPr>
              <a: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-&gt;retrieve() </a:t>
            </a:r>
            <a:r>
              <a:rPr lang="en-US" sz="1400" dirty="0" smtClean="0">
                <a:solidFill>
                  <a:srgbClr val="00B0F0"/>
                </a:solidFill>
                <a:latin typeface="Consolas" pitchFamily="49" charset="0"/>
                <a:cs typeface="Consolas" pitchFamily="49" charset="0"/>
              </a:rPr>
              <a:t>)</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a:t>
            </a:r>
          </a:p>
          <a:p>
            <a:pPr eaLnBrk="1" hangingPunct="1">
              <a:buNone/>
            </a:pPr>
            <a:endParaRPr lang="en-US" dirty="0" smtClean="0">
              <a:solidFill>
                <a:prstClr val="black"/>
              </a:solidFill>
              <a:latin typeface="Arial" charset="0"/>
              <a:cs typeface="Arial" charset="0"/>
            </a:endParaRPr>
          </a:p>
        </p:txBody>
      </p:sp>
      <p:sp>
        <p:nvSpPr>
          <p:cNvPr id="5" name="Oval 4"/>
          <p:cNvSpPr/>
          <p:nvPr/>
        </p:nvSpPr>
        <p:spPr>
          <a:xfrm>
            <a:off x="1907704" y="5085184"/>
            <a:ext cx="1152128"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755">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75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755">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755">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75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lstStyle/>
          <a:p>
            <a:pPr eaLnBrk="1" hangingPunct="1">
              <a:buNone/>
            </a:pPr>
            <a:r>
              <a:rPr lang="en-US" dirty="0" smtClean="0">
                <a:latin typeface="Arial" charset="0"/>
                <a:cs typeface="Arial" charset="0"/>
              </a:rPr>
              <a:t>	</a:t>
            </a:r>
            <a:r>
              <a:rPr lang="en-CA" dirty="0" smtClean="0">
                <a:latin typeface="Arial" charset="0"/>
                <a:cs typeface="Arial" charset="0"/>
              </a:rPr>
              <a:t>Unfortunately, to make </a:t>
            </a:r>
            <a:r>
              <a:rPr lang="en-CA" dirty="0" err="1" smtClean="0">
                <a:latin typeface="Consolas" pitchFamily="49" charset="0"/>
                <a:cs typeface="Consolas" pitchFamily="49" charset="0"/>
              </a:rPr>
              <a:t>push_back</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smtClean="0">
                <a:latin typeface="Arial" charset="0"/>
                <a:cs typeface="Arial" charset="0"/>
              </a:rPr>
              <a:t> more efficient, we need a pointer to the last node in the linked list</a:t>
            </a:r>
          </a:p>
          <a:p>
            <a:pPr lvl="1" eaLnBrk="1" hangingPunct="1"/>
            <a:r>
              <a:rPr lang="en-CA" dirty="0" smtClean="0">
                <a:latin typeface="Arial" charset="0"/>
                <a:cs typeface="Arial" charset="0"/>
              </a:rPr>
              <a:t>We require a </a:t>
            </a:r>
            <a:r>
              <a:rPr lang="en-CA" dirty="0" err="1" smtClean="0">
                <a:latin typeface="Consolas" pitchFamily="49" charset="0"/>
                <a:cs typeface="Consolas" pitchFamily="49" charset="0"/>
              </a:rPr>
              <a:t>list_tail</a:t>
            </a:r>
            <a:r>
              <a:rPr lang="en-CA" dirty="0" smtClean="0">
                <a:latin typeface="Arial" charset="0"/>
                <a:cs typeface="Arial" charset="0"/>
              </a:rPr>
              <a:t> member variable</a:t>
            </a:r>
          </a:p>
          <a:p>
            <a:pPr lvl="1" eaLnBrk="1" hangingPunct="1"/>
            <a:r>
              <a:rPr lang="en-CA" dirty="0" smtClean="0">
                <a:latin typeface="Arial" charset="0"/>
                <a:cs typeface="Arial" charset="0"/>
              </a:rPr>
              <a:t>Otherwise, </a:t>
            </a:r>
            <a:r>
              <a:rPr lang="en-CA" dirty="0" err="1" smtClean="0">
                <a:latin typeface="Consolas" pitchFamily="49" charset="0"/>
                <a:cs typeface="Consolas" pitchFamily="49" charset="0"/>
              </a:rPr>
              <a:t>push_back</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smtClean="0">
                <a:latin typeface="Arial" charset="0"/>
                <a:cs typeface="Arial" charset="0"/>
              </a:rPr>
              <a:t> becomes a </a:t>
            </a:r>
            <a:r>
              <a:rPr lang="en-CA" dirty="0" smtClean="0">
                <a:latin typeface="Symbol" pitchFamily="18" charset="2"/>
                <a:cs typeface="Times New Roman" pitchFamily="18" charset="0"/>
              </a:rPr>
              <a:t>Q</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n</a:t>
            </a:r>
            <a:r>
              <a:rPr lang="en-CA" dirty="0" smtClean="0">
                <a:latin typeface="Times New Roman" pitchFamily="18" charset="0"/>
                <a:cs typeface="Times New Roman" pitchFamily="18" charset="0"/>
              </a:rPr>
              <a:t>)</a:t>
            </a:r>
            <a:r>
              <a:rPr lang="en-CA" dirty="0" smtClean="0">
                <a:latin typeface="Arial" charset="0"/>
                <a:cs typeface="Arial" charset="0"/>
              </a:rPr>
              <a:t> function</a:t>
            </a:r>
          </a:p>
          <a:p>
            <a:pPr lvl="2" eaLnBrk="1" hangingPunct="1"/>
            <a:r>
              <a:rPr lang="en-CA" dirty="0" smtClean="0">
                <a:latin typeface="Arial" charset="0"/>
                <a:cs typeface="Arial" charset="0"/>
              </a:rPr>
              <a:t>This would make the copy constructor </a:t>
            </a:r>
            <a:r>
              <a:rPr lang="en-CA" dirty="0" smtClean="0">
                <a:latin typeface="Symbol" pitchFamily="18" charset="2"/>
                <a:cs typeface="Times New Roman" pitchFamily="18" charset="0"/>
              </a:rPr>
              <a:t>Q</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n</a:t>
            </a:r>
            <a:r>
              <a:rPr lang="en-CA" baseline="30000" dirty="0" smtClean="0">
                <a:latin typeface="Times New Roman" pitchFamily="18" charset="0"/>
                <a:cs typeface="Times New Roman" pitchFamily="18" charset="0"/>
              </a:rPr>
              <a:t>2</a:t>
            </a:r>
            <a:r>
              <a:rPr lang="en-CA" dirty="0" smtClean="0">
                <a:latin typeface="Times New Roman" pitchFamily="18" charset="0"/>
                <a:cs typeface="Times New Roman" pitchFamily="18" charset="0"/>
              </a:rPr>
              <a:t>)</a:t>
            </a:r>
            <a:endParaRPr lang="en-CA" dirty="0" smtClean="0">
              <a:latin typeface="Arial" charset="0"/>
              <a:cs typeface="Arial" charset="0"/>
            </a:endParaRPr>
          </a:p>
          <a:p>
            <a:pPr marL="457200" lvl="1" indent="0" eaLnBrk="1" hangingPunct="1">
              <a:buNone/>
            </a:pPr>
            <a:endParaRPr lang="en-CA" dirty="0" smtClean="0">
              <a:latin typeface="Arial" charset="0"/>
              <a:cs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normAutofit lnSpcReduction="10000"/>
          </a:bodyPr>
          <a:lstStyle/>
          <a:p>
            <a:pPr eaLnBrk="1" hangingPunct="1">
              <a:buFont typeface="Arial" charset="0"/>
              <a:buNone/>
            </a:pPr>
            <a:r>
              <a:rPr lang="en-US" dirty="0" smtClean="0">
                <a:latin typeface="Arial" charset="0"/>
                <a:cs typeface="Arial" charset="0"/>
              </a:rPr>
              <a:t>	First, make life simple:  if </a:t>
            </a:r>
            <a:r>
              <a:rPr lang="en-US" dirty="0" smtClean="0">
                <a:solidFill>
                  <a:srgbClr val="FF0000"/>
                </a:solidFill>
                <a:latin typeface="Consolas" pitchFamily="49" charset="0"/>
                <a:cs typeface="Consolas" pitchFamily="49" charset="0"/>
              </a:rPr>
              <a:t>list</a:t>
            </a:r>
            <a:r>
              <a:rPr lang="en-US" dirty="0" smtClean="0">
                <a:latin typeface="Arial" charset="0"/>
                <a:cs typeface="Arial" charset="0"/>
              </a:rPr>
              <a:t> is empty, we are finished, so return</a:t>
            </a: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a:latin typeface="Consolas" pitchFamily="49" charset="0"/>
                <a:cs typeface="Consolas" pitchFamily="49" charset="0"/>
              </a:rPr>
              <a:t>( nullptr )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list.empty</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600200"/>
            <a:ext cx="8435280" cy="4525963"/>
          </a:xfrm>
        </p:spPr>
        <p:txBody>
          <a:bodyPr>
            <a:normAutofit lnSpcReduction="10000"/>
          </a:bodyPr>
          <a:lstStyle/>
          <a:p>
            <a:pPr eaLnBrk="1" hangingPunct="1">
              <a:buFont typeface="Arial" charset="0"/>
              <a:buNone/>
            </a:pPr>
            <a:r>
              <a:rPr lang="en-US" dirty="0" smtClean="0">
                <a:latin typeface="Arial" charset="0"/>
                <a:cs typeface="Arial" charset="0"/>
              </a:rPr>
              <a:t>	Otherwise, the list being copied is not empty…</a:t>
            </a:r>
            <a:endParaRPr lang="en-US" dirty="0" smtClean="0">
              <a:solidFill>
                <a:srgbClr val="0000FF"/>
              </a:solidFill>
              <a:latin typeface="Consolas" pitchFamily="49" charset="0"/>
              <a:cs typeface="Consolas" pitchFamily="49" charset="0"/>
            </a:endParaRP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a:latin typeface="Consolas" pitchFamily="49" charset="0"/>
                <a:cs typeface="Consolas" pitchFamily="49" charset="0"/>
              </a:rPr>
              <a:t>( nullptr )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pic>
        <p:nvPicPr>
          <p:cNvPr id="525314" name="Picture 2" descr="C:\Users\dwharder\Desktop\v1.png"/>
          <p:cNvPicPr>
            <a:picLocks noChangeAspect="1" noChangeArrowheads="1"/>
          </p:cNvPicPr>
          <p:nvPr/>
        </p:nvPicPr>
        <p:blipFill>
          <a:blip r:embed="rId3" cstate="print"/>
          <a:srcRect/>
          <a:stretch>
            <a:fillRect/>
          </a:stretch>
        </p:blipFill>
        <p:spPr bwMode="auto">
          <a:xfrm>
            <a:off x="2699793" y="3996851"/>
            <a:ext cx="4464495" cy="1360178"/>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normAutofit lnSpcReduction="10000"/>
          </a:bodyPr>
          <a:lstStyle/>
          <a:p>
            <a:pPr eaLnBrk="1" hangingPunct="1">
              <a:buFont typeface="Arial" charset="0"/>
              <a:buNone/>
            </a:pPr>
            <a:r>
              <a:rPr lang="en-US" dirty="0" smtClean="0">
                <a:latin typeface="Arial" charset="0"/>
                <a:cs typeface="Arial" charset="0"/>
              </a:rPr>
              <a:t>	Copy the first node—we no longer modifying </a:t>
            </a:r>
            <a:r>
              <a:rPr lang="en-US" dirty="0" err="1" smtClean="0">
                <a:solidFill>
                  <a:srgbClr val="0000FF"/>
                </a:solidFill>
                <a:latin typeface="Consolas" pitchFamily="49" charset="0"/>
                <a:cs typeface="Consolas" pitchFamily="49" charset="0"/>
              </a:rPr>
              <a:t>list_head</a:t>
            </a:r>
            <a:endParaRPr lang="en-US" dirty="0" smtClean="0">
              <a:solidFill>
                <a:srgbClr val="0000FF"/>
              </a:solidFill>
              <a:latin typeface="Consolas" pitchFamily="49" charset="0"/>
              <a:cs typeface="Consolas" pitchFamily="49" charset="0"/>
            </a:endParaRP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a:latin typeface="Consolas" pitchFamily="49" charset="0"/>
                <a:cs typeface="Consolas" pitchFamily="49" charset="0"/>
              </a:rPr>
              <a:t>( nullptr )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.front</a:t>
            </a: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pic>
        <p:nvPicPr>
          <p:cNvPr id="8" name="Picture 6" descr="C:\Users\dwharder\Desktop\v2.png"/>
          <p:cNvPicPr>
            <a:picLocks noChangeAspect="1" noChangeArrowheads="1"/>
          </p:cNvPicPr>
          <p:nvPr/>
        </p:nvPicPr>
        <p:blipFill>
          <a:blip r:embed="rId3" cstate="print"/>
          <a:srcRect/>
          <a:stretch>
            <a:fillRect/>
          </a:stretch>
        </p:blipFill>
        <p:spPr bwMode="auto">
          <a:xfrm>
            <a:off x="2699793" y="3996851"/>
            <a:ext cx="4464495" cy="1360178"/>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600200"/>
            <a:ext cx="8435280" cy="4525963"/>
          </a:xfrm>
        </p:spPr>
        <p:txBody>
          <a:bodyPr>
            <a:normAutofit lnSpcReduction="10000"/>
          </a:bodyPr>
          <a:lstStyle/>
          <a:p>
            <a:pPr eaLnBrk="1" hangingPunct="1">
              <a:buFont typeface="Arial" charset="0"/>
              <a:buNone/>
            </a:pPr>
            <a:r>
              <a:rPr lang="en-US" dirty="0" smtClean="0">
                <a:latin typeface="Arial" charset="0"/>
                <a:cs typeface="Arial" charset="0"/>
              </a:rPr>
              <a:t>	We need what we want to copy next and where we want to copy it</a:t>
            </a:r>
            <a:endParaRPr lang="en-US" dirty="0" smtClean="0">
              <a:solidFill>
                <a:srgbClr val="0000FF"/>
              </a:solidFill>
              <a:latin typeface="Consolas" pitchFamily="49" charset="0"/>
              <a:cs typeface="Consolas" pitchFamily="49" charset="0"/>
            </a:endParaRP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smtClean="0">
                <a:latin typeface="Consolas" pitchFamily="49" charset="0"/>
                <a:cs typeface="Consolas" pitchFamily="49" charset="0"/>
              </a:rPr>
              <a:t>( nullptr ) {</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.front</a:t>
            </a: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11" name="Rectangle 10"/>
          <p:cNvSpPr/>
          <p:nvPr/>
        </p:nvSpPr>
        <p:spPr>
          <a:xfrm>
            <a:off x="1835696" y="5661248"/>
            <a:ext cx="7007046" cy="369332"/>
          </a:xfrm>
          <a:prstGeom prst="rect">
            <a:avLst/>
          </a:prstGeom>
        </p:spPr>
        <p:txBody>
          <a:bodyPr wrap="none">
            <a:spAutoFit/>
          </a:bodyPr>
          <a:lstStyle/>
          <a:p>
            <a:pPr eaLnBrk="1" hangingPunct="1">
              <a:buFont typeface="Arial" charset="0"/>
              <a:buNone/>
            </a:pPr>
            <a:r>
              <a:rPr lang="en-US" dirty="0" smtClean="0"/>
              <a:t>Note, we will need to loop through the list…  How about a for loop?</a:t>
            </a:r>
            <a:endParaRPr lang="en-US" dirty="0" smtClean="0">
              <a:solidFill>
                <a:srgbClr val="0000FF"/>
              </a:solidFill>
              <a:latin typeface="Consolas" pitchFamily="49" charset="0"/>
              <a:cs typeface="Consolas" pitchFamily="49" charset="0"/>
            </a:endParaRPr>
          </a:p>
        </p:txBody>
      </p:sp>
      <p:pic>
        <p:nvPicPr>
          <p:cNvPr id="12" name="Picture 5" descr="C:\Users\dwharder\Desktop\v3.png"/>
          <p:cNvPicPr>
            <a:picLocks noChangeAspect="1" noChangeArrowheads="1"/>
          </p:cNvPicPr>
          <p:nvPr/>
        </p:nvPicPr>
        <p:blipFill>
          <a:blip r:embed="rId3" cstate="print"/>
          <a:srcRect/>
          <a:stretch>
            <a:fillRect/>
          </a:stretch>
        </p:blipFill>
        <p:spPr bwMode="auto">
          <a:xfrm>
            <a:off x="2699793" y="3996851"/>
            <a:ext cx="4464495" cy="1360178"/>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4" descr="C:\Users\dwharder\Desktop\v4.png"/>
          <p:cNvPicPr>
            <a:picLocks noChangeAspect="1" noChangeArrowheads="1"/>
          </p:cNvPicPr>
          <p:nvPr/>
        </p:nvPicPr>
        <p:blipFill>
          <a:blip r:embed="rId3" cstate="print"/>
          <a:srcRect/>
          <a:stretch>
            <a:fillRect/>
          </a:stretch>
        </p:blipFill>
        <p:spPr bwMode="auto">
          <a:xfrm>
            <a:off x="4572000" y="1987936"/>
            <a:ext cx="4464495" cy="1360178"/>
          </a:xfrm>
          <a:prstGeom prst="rect">
            <a:avLst/>
          </a:prstGeom>
          <a:noFill/>
        </p:spPr>
      </p:pic>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normAutofit lnSpcReduction="10000"/>
          </a:bodyPr>
          <a:lstStyle/>
          <a:p>
            <a:pPr eaLnBrk="1" hangingPunct="1">
              <a:buFont typeface="Arial" charset="0"/>
              <a:buNone/>
            </a:pPr>
            <a:r>
              <a:rPr lang="en-US" dirty="0" smtClean="0">
                <a:latin typeface="Arial" charset="0"/>
                <a:cs typeface="Arial" charset="0"/>
              </a:rPr>
              <a:t>	We modify the next pointer of the node pointed to by </a:t>
            </a:r>
            <a:r>
              <a:rPr lang="en-US" dirty="0" smtClean="0">
                <a:solidFill>
                  <a:srgbClr val="0093DD"/>
                </a:solidFill>
                <a:latin typeface="Consolas" pitchFamily="49" charset="0"/>
                <a:cs typeface="Consolas" pitchFamily="49" charset="0"/>
              </a:rPr>
              <a:t>copy</a:t>
            </a: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smtClean="0">
                <a:latin typeface="Consolas" pitchFamily="49" charset="0"/>
                <a:cs typeface="Consolas" pitchFamily="49" charset="0"/>
              </a:rPr>
              <a:t>( nullptr </a:t>
            </a:r>
            <a:r>
              <a:rPr lang="en-US" sz="1400" dirty="0">
                <a:latin typeface="Consolas" pitchFamily="49" charset="0"/>
                <a:cs typeface="Consolas" pitchFamily="49" charset="0"/>
              </a:rPr>
              <a:t>)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.front</a:t>
            </a: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for (</a:t>
            </a:r>
          </a:p>
          <a:p>
            <a:pPr lvl="1" eaLnBrk="1" hangingPunct="1">
              <a:buNone/>
            </a:pPr>
            <a:r>
              <a:rPr lang="en-US" sz="1400" dirty="0" smtClean="0">
                <a:latin typeface="Consolas" pitchFamily="49" charset="0"/>
                <a:cs typeface="Consolas" pitchFamily="49" charset="0"/>
              </a:rPr>
              <a:t>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.head</a:t>
            </a:r>
            <a:r>
              <a:rPr lang="en-US" sz="1400" dirty="0" smtClean="0">
                <a:latin typeface="Consolas" pitchFamily="49" charset="0"/>
                <a:cs typeface="Consolas" pitchFamily="49" charset="0"/>
              </a:rPr>
              <a:t>()-&gt;next(),</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head();</a:t>
            </a: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nullptr;</a:t>
            </a: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-&gt;next(),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&gt;next()</a:t>
            </a:r>
          </a:p>
          <a:p>
            <a:pPr lvl="1" eaLnBrk="1" hangingPunct="1">
              <a:buNone/>
            </a:pPr>
            <a:r>
              <a:rPr lang="en-US" sz="1400" dirty="0" smtClean="0">
                <a:latin typeface="Consolas" pitchFamily="49" charset="0"/>
                <a:cs typeface="Consolas" pitchFamily="49" charset="0"/>
              </a:rPr>
              <a:t>	    ) {</a:t>
            </a:r>
          </a:p>
          <a:p>
            <a:pPr lvl="1" eaLnBrk="1" hangingPunct="1">
              <a:buNone/>
            </a:pPr>
            <a:r>
              <a:rPr lang="en-US" sz="1400" dirty="0" smtClean="0">
                <a:latin typeface="Consolas" pitchFamily="49" charset="0"/>
                <a:cs typeface="Consolas" pitchFamily="49" charset="0"/>
              </a:rPr>
              <a: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next_node</a:t>
            </a:r>
            <a:r>
              <a:rPr lang="en-US" sz="1400" dirty="0" smtClean="0">
                <a:latin typeface="Consolas" pitchFamily="49" charset="0"/>
                <a:cs typeface="Consolas" pitchFamily="49" charset="0"/>
              </a:rPr>
              <a:t> = new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-&gt;retrieve(), nullptr );</a:t>
            </a:r>
          </a:p>
          <a:p>
            <a:pPr lvl="1" eaLnBrk="1" hangingPunct="1">
              <a:buNone/>
            </a:pP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3" descr="C:\Users\dwharder\Desktop\v5.png"/>
          <p:cNvPicPr>
            <a:picLocks noChangeAspect="1" noChangeArrowheads="1"/>
          </p:cNvPicPr>
          <p:nvPr/>
        </p:nvPicPr>
        <p:blipFill>
          <a:blip r:embed="rId3" cstate="print"/>
          <a:srcRect/>
          <a:stretch>
            <a:fillRect/>
          </a:stretch>
        </p:blipFill>
        <p:spPr bwMode="auto">
          <a:xfrm>
            <a:off x="4572000" y="1988840"/>
            <a:ext cx="4464495" cy="1360178"/>
          </a:xfrm>
          <a:prstGeom prst="rect">
            <a:avLst/>
          </a:prstGeom>
          <a:noFill/>
        </p:spPr>
      </p:pic>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normAutofit lnSpcReduction="10000"/>
          </a:bodyPr>
          <a:lstStyle/>
          <a:p>
            <a:pPr eaLnBrk="1" hangingPunct="1">
              <a:buFont typeface="Arial" charset="0"/>
              <a:buNone/>
            </a:pPr>
            <a:r>
              <a:rPr lang="en-US" dirty="0" smtClean="0">
                <a:latin typeface="Arial" charset="0"/>
                <a:cs typeface="Arial" charset="0"/>
              </a:rPr>
              <a:t>	Then we move each pointer forward:</a:t>
            </a:r>
            <a:endParaRPr lang="en-US" dirty="0" smtClean="0">
              <a:solidFill>
                <a:srgbClr val="0000FF"/>
              </a:solidFill>
              <a:latin typeface="Consolas" pitchFamily="49" charset="0"/>
              <a:cs typeface="Consolas" pitchFamily="49" charset="0"/>
            </a:endParaRP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smtClean="0">
                <a:latin typeface="Consolas" pitchFamily="49" charset="0"/>
                <a:cs typeface="Consolas" pitchFamily="49" charset="0"/>
              </a:rPr>
              <a:t>( nullptr </a:t>
            </a:r>
            <a:r>
              <a:rPr lang="en-US" sz="1400" dirty="0">
                <a:latin typeface="Consolas" pitchFamily="49" charset="0"/>
                <a:cs typeface="Consolas" pitchFamily="49" charset="0"/>
              </a:rPr>
              <a:t>)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.front</a:t>
            </a: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for (</a:t>
            </a:r>
          </a:p>
          <a:p>
            <a:pPr lvl="1" eaLnBrk="1" hangingPunct="1">
              <a:buNone/>
            </a:pPr>
            <a:r>
              <a:rPr lang="en-US" sz="1400" dirty="0" smtClean="0">
                <a:latin typeface="Consolas" pitchFamily="49" charset="0"/>
                <a:cs typeface="Consolas" pitchFamily="49" charset="0"/>
              </a:rPr>
              <a:t>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.head</a:t>
            </a:r>
            <a:r>
              <a:rPr lang="en-US" sz="1400" dirty="0" smtClean="0">
                <a:latin typeface="Consolas" pitchFamily="49" charset="0"/>
                <a:cs typeface="Consolas" pitchFamily="49" charset="0"/>
              </a:rPr>
              <a:t>()-&gt;next(),</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head();</a:t>
            </a: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nullptr;</a:t>
            </a: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-&gt;next(),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&gt;next()</a:t>
            </a:r>
          </a:p>
          <a:p>
            <a:pPr lvl="1" eaLnBrk="1" hangingPunct="1">
              <a:buNone/>
            </a:pPr>
            <a:r>
              <a:rPr lang="en-US" sz="1400" dirty="0" smtClean="0">
                <a:latin typeface="Consolas" pitchFamily="49" charset="0"/>
                <a:cs typeface="Consolas" pitchFamily="49" charset="0"/>
              </a:rPr>
              <a:t>	    ) {</a:t>
            </a:r>
          </a:p>
          <a:p>
            <a:pPr lvl="1" eaLnBrk="1" hangingPunct="1">
              <a:buNone/>
            </a:pPr>
            <a:r>
              <a:rPr lang="en-US" sz="1400" dirty="0" smtClean="0">
                <a:latin typeface="Consolas" pitchFamily="49" charset="0"/>
                <a:cs typeface="Consolas" pitchFamily="49" charset="0"/>
              </a:rPr>
              <a: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next_node</a:t>
            </a:r>
            <a:r>
              <a:rPr lang="en-US" sz="1400" dirty="0" smtClean="0">
                <a:latin typeface="Consolas" pitchFamily="49" charset="0"/>
                <a:cs typeface="Consolas" pitchFamily="49" charset="0"/>
              </a:rPr>
              <a:t> = new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-&gt;retrieve(), nullptr );</a:t>
            </a:r>
          </a:p>
          <a:p>
            <a:pPr lvl="1" eaLnBrk="1" hangingPunct="1">
              <a:buNone/>
            </a:pP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86056</TotalTime>
  <Words>1470</Words>
  <Application>Microsoft Office PowerPoint</Application>
  <PresentationFormat>On-screen Show (4:3)</PresentationFormat>
  <Paragraphs>1208</Paragraphs>
  <Slides>101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101</vt:i4>
      </vt:variant>
    </vt:vector>
  </HeadingPairs>
  <TitlesOfParts>
    <vt:vector size="109" baseType="lpstr">
      <vt:lpstr>Arial</vt:lpstr>
      <vt:lpstr>Calibri</vt:lpstr>
      <vt:lpstr>Consolas</vt:lpstr>
      <vt:lpstr>Courier New</vt:lpstr>
      <vt:lpstr>ＭＳ Ｐゴシック</vt:lpstr>
      <vt:lpstr>Symbol</vt:lpstr>
      <vt:lpstr>Times New Roman</vt:lpstr>
      <vt:lpstr>Custom Design</vt:lpstr>
      <vt:lpstr>Outline</vt:lpstr>
      <vt:lpstr>Definition</vt:lpstr>
      <vt:lpstr>Linked Lists</vt:lpstr>
      <vt:lpstr>Node Class</vt:lpstr>
      <vt:lpstr>Node Constructor</vt:lpstr>
      <vt:lpstr>Accessors</vt:lpstr>
      <vt:lpstr>Linked List Class</vt:lpstr>
      <vt:lpstr>Structure</vt:lpstr>
      <vt:lpstr>Structure</vt:lpstr>
      <vt:lpstr>Structure</vt:lpstr>
      <vt:lpstr>Structure</vt:lpstr>
      <vt:lpstr>Structure</vt:lpstr>
      <vt:lpstr>Structure</vt:lpstr>
      <vt:lpstr>Operations</vt:lpstr>
      <vt:lpstr>Operations</vt:lpstr>
      <vt:lpstr>Operations</vt:lpstr>
      <vt:lpstr>Linked Lists</vt:lpstr>
      <vt:lpstr>Linked Lists</vt:lpstr>
      <vt:lpstr>Linked Lists</vt:lpstr>
      <vt:lpstr>The Constructor</vt:lpstr>
      <vt:lpstr>Allocation</vt:lpstr>
      <vt:lpstr>Static Allocation</vt:lpstr>
      <vt:lpstr>Dynamic Allocation</vt:lpstr>
      <vt:lpstr>Static Allocation</vt:lpstr>
      <vt:lpstr>bool empty() const</vt:lpstr>
      <vt:lpstr>Node *head() const</vt:lpstr>
      <vt:lpstr>int front() const</vt:lpstr>
      <vt:lpstr>int front() const</vt:lpstr>
      <vt:lpstr>int front() const</vt:lpstr>
      <vt:lpstr>int front() const</vt:lpstr>
      <vt:lpstr>int front() const</vt:lpstr>
      <vt:lpstr>void push_front( int )</vt:lpstr>
      <vt:lpstr>void push_front( int )</vt:lpstr>
      <vt:lpstr>void push_front( int )</vt:lpstr>
      <vt:lpstr>void push_front( int )</vt:lpstr>
      <vt:lpstr>void push_front( int )</vt:lpstr>
      <vt:lpstr>void push_front( int )</vt:lpstr>
      <vt:lpstr>void push_front( int )</vt:lpstr>
      <vt:lpstr>void push_front( int )</vt:lpstr>
      <vt:lpstr>int pop_front()</vt:lpstr>
      <vt:lpstr>int pop_front()</vt:lpstr>
      <vt:lpstr>int pop_front()</vt:lpstr>
      <vt:lpstr>int pop_front()</vt:lpstr>
      <vt:lpstr>int pop_front()</vt:lpstr>
      <vt:lpstr>int pop_front()</vt:lpstr>
      <vt:lpstr>int pop_front()</vt:lpstr>
      <vt:lpstr>int pop_front()</vt:lpstr>
      <vt:lpstr>int pop_front()</vt:lpstr>
      <vt:lpstr>int pop_front()</vt:lpstr>
      <vt:lpstr>int pop_front()</vt:lpstr>
      <vt:lpstr>int pop_front()</vt:lpstr>
      <vt:lpstr>Stepping through a Linked List</vt:lpstr>
      <vt:lpstr>Stepping through a Linked List</vt:lpstr>
      <vt:lpstr>Stepping through a Linked List</vt:lpstr>
      <vt:lpstr>Stepping through a Linked List</vt:lpstr>
      <vt:lpstr>Stepping through a Linked List</vt:lpstr>
      <vt:lpstr>Stepping through a Linked List</vt:lpstr>
      <vt:lpstr>Stepping through a Linked List</vt:lpstr>
      <vt:lpstr>Stepping through a Linked List</vt:lpstr>
      <vt:lpstr>Stepping through a Linked List</vt:lpstr>
      <vt:lpstr>int count( int ) const</vt:lpstr>
      <vt:lpstr>int count( int ) const</vt:lpstr>
      <vt:lpstr>int erase( int )</vt:lpstr>
      <vt:lpstr>Accessing Private Member Variables</vt:lpstr>
      <vt:lpstr>C++ Friends</vt:lpstr>
      <vt:lpstr>C++ Friends</vt:lpstr>
      <vt:lpstr>Nested Classes</vt:lpstr>
      <vt:lpstr>Nested Classes</vt:lpstr>
      <vt:lpstr>Inner Classes</vt:lpstr>
      <vt:lpstr>Destructor</vt:lpstr>
      <vt:lpstr>Destructor</vt:lpstr>
      <vt:lpstr>Destructor</vt:lpstr>
      <vt:lpstr>Destructor</vt:lpstr>
      <vt:lpstr>Making Copies</vt:lpstr>
      <vt:lpstr>Pass by Value</vt:lpstr>
      <vt:lpstr>Pass by Reference</vt:lpstr>
      <vt:lpstr>Pass by Pointer (C)</vt:lpstr>
      <vt:lpstr>Modifying Arguments</vt:lpstr>
      <vt:lpstr>Modifying Arguments</vt:lpstr>
      <vt:lpstr>Modifying Arguments</vt:lpstr>
      <vt:lpstr>Modifying Arguments</vt:lpstr>
      <vt:lpstr>Modifying Arguments</vt:lpstr>
      <vt:lpstr>Modifying Arguments</vt:lpstr>
      <vt:lpstr>Modifying Arguments</vt:lpstr>
      <vt:lpstr>Modifying Arguments</vt:lpstr>
      <vt:lpstr>Modifying Arguments</vt:lpstr>
      <vt:lpstr>Modifying Arguments</vt:lpstr>
      <vt:lpstr>Modifying Arguments</vt:lpstr>
      <vt:lpstr>Copy Constructor</vt:lpstr>
      <vt:lpstr>Copy Constructor</vt:lpstr>
      <vt:lpstr>Copy Constructor</vt:lpstr>
      <vt:lpstr>Copy Constructor</vt:lpstr>
      <vt:lpstr>Copy Constructor</vt:lpstr>
      <vt:lpstr>Copy Constructor</vt:lpstr>
      <vt:lpstr>Copy Constructor</vt:lpstr>
      <vt:lpstr>Copy Constructor</vt:lpstr>
      <vt:lpstr>Copy Constructor</vt:lpstr>
      <vt:lpstr>Copy Constructor</vt:lpstr>
      <vt:lpstr>Copy Constructor</vt:lpstr>
      <vt:lpstr>Copy Constructor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6770</cp:revision>
  <dcterms:created xsi:type="dcterms:W3CDTF">2009-09-11T23:00:44Z</dcterms:created>
  <dcterms:modified xsi:type="dcterms:W3CDTF">2016-02-10T00:53:27Z</dcterms:modified>
</cp:coreProperties>
</file>