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sldIdLst>
    <p:sldId id="597" r:id="rId2"/>
    <p:sldId id="563" r:id="rId3"/>
    <p:sldId id="564" r:id="rId4"/>
    <p:sldId id="565" r:id="rId5"/>
    <p:sldId id="567" r:id="rId6"/>
    <p:sldId id="568" r:id="rId7"/>
    <p:sldId id="570" r:id="rId8"/>
    <p:sldId id="625" r:id="rId9"/>
    <p:sldId id="642" r:id="rId10"/>
    <p:sldId id="643" r:id="rId11"/>
    <p:sldId id="644" r:id="rId12"/>
    <p:sldId id="645" r:id="rId13"/>
    <p:sldId id="648" r:id="rId14"/>
    <p:sldId id="646" r:id="rId15"/>
    <p:sldId id="647" r:id="rId16"/>
    <p:sldId id="626" r:id="rId17"/>
    <p:sldId id="571" r:id="rId18"/>
    <p:sldId id="572" r:id="rId19"/>
    <p:sldId id="575" r:id="rId20"/>
    <p:sldId id="649" r:id="rId21"/>
    <p:sldId id="628" r:id="rId22"/>
    <p:sldId id="577" r:id="rId23"/>
    <p:sldId id="629" r:id="rId24"/>
    <p:sldId id="630" r:id="rId25"/>
    <p:sldId id="578" r:id="rId26"/>
    <p:sldId id="631" r:id="rId27"/>
    <p:sldId id="632" r:id="rId28"/>
    <p:sldId id="636" r:id="rId29"/>
    <p:sldId id="634" r:id="rId30"/>
    <p:sldId id="633" r:id="rId31"/>
    <p:sldId id="635" r:id="rId32"/>
    <p:sldId id="637" r:id="rId33"/>
    <p:sldId id="593" r:id="rId34"/>
    <p:sldId id="594" r:id="rId35"/>
    <p:sldId id="650" r:id="rId36"/>
    <p:sldId id="651" r:id="rId37"/>
    <p:sldId id="652" r:id="rId38"/>
    <p:sldId id="655" r:id="rId39"/>
    <p:sldId id="654" r:id="rId40"/>
    <p:sldId id="656" r:id="rId41"/>
    <p:sldId id="657" r:id="rId42"/>
    <p:sldId id="653" r:id="rId43"/>
    <p:sldId id="658" r:id="rId44"/>
    <p:sldId id="595" r:id="rId45"/>
    <p:sldId id="37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D"/>
    <a:srgbClr val="FF3399"/>
    <a:srgbClr val="0000FF"/>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3170" autoAdjust="0"/>
  </p:normalViewPr>
  <p:slideViewPr>
    <p:cSldViewPr>
      <p:cViewPr varScale="1">
        <p:scale>
          <a:sx n="105" d="100"/>
          <a:sy n="105" d="100"/>
        </p:scale>
        <p:origin x="544" y="6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2440"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2/9/2016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675828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Linked Lists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 about assignment?</a:t>
            </a:r>
          </a:p>
          <a:p>
            <a:pPr lvl="1" eaLnBrk="1" hangingPunct="1"/>
            <a:r>
              <a:rPr lang="en-US" dirty="0" smtClean="0">
                <a:latin typeface="Arial" charset="0"/>
                <a:cs typeface="Arial" charset="0"/>
              </a:rPr>
              <a:t>Suppose you have linked lists:</a:t>
            </a:r>
          </a:p>
          <a:p>
            <a:pPr eaLnBrk="1" hangingPunct="1">
              <a:buFontTx/>
              <a:buNone/>
            </a:pPr>
            <a:endParaRPr lang="en-US" sz="1000" b="1" dirty="0" smtClean="0">
              <a:latin typeface="Courier New" pitchFamily="49" charset="0"/>
              <a:cs typeface="Arial" charset="0"/>
            </a:endParaRPr>
          </a:p>
          <a:p>
            <a:pPr eaLnBrk="1" hangingPunct="1">
              <a:buFontTx/>
              <a:buNone/>
            </a:pP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List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a:t>
            </a:r>
          </a:p>
          <a:p>
            <a:pPr eaLnBrk="1" hangingPunct="1">
              <a:buFontTx/>
              <a:buNone/>
            </a:pPr>
            <a:endParaRPr lang="en-US" sz="18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.push_front( 35 );</a:t>
            </a:r>
          </a:p>
          <a:p>
            <a:pPr eaLnBrk="1" hangingPunct="1">
              <a:buFontTx/>
              <a:buNone/>
            </a:pPr>
            <a:r>
              <a:rPr lang="en-US" sz="1800" dirty="0" smtClean="0">
                <a:latin typeface="Consolas" pitchFamily="49" charset="0"/>
                <a:cs typeface="Consolas" pitchFamily="49" charset="0"/>
              </a:rPr>
              <a: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.push_front( 18 );</a:t>
            </a:r>
          </a:p>
          <a:p>
            <a:pPr eaLnBrk="1" hangingPunct="1">
              <a:buFontTx/>
              <a:buNone/>
            </a:pP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.push_front( 94 );</a:t>
            </a:r>
          </a:p>
          <a:p>
            <a:pPr eaLnBrk="1" hangingPunct="1">
              <a:buFontTx/>
              <a:buNone/>
            </a:pP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.push_front( 72 );</a:t>
            </a:r>
          </a:p>
          <a:p>
            <a:pPr eaLnBrk="1" hangingPunct="1">
              <a:buFontTx/>
              <a:buNone/>
            </a:pPr>
            <a:r>
              <a:rPr lang="en-US" dirty="0" smtClean="0">
                <a:latin typeface="Consolas" pitchFamily="49" charset="0"/>
                <a:cs typeface="Consolas" pitchFamily="49"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11" name="Picture 10" descr="C:\Users\dwharder\Desktop\c2.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a:p>
            <a:pPr lvl="1"/>
            <a:r>
              <a:rPr lang="en-CA" dirty="0" smtClean="0"/>
              <a:t>Call the destructor on </a:t>
            </a:r>
            <a:r>
              <a:rPr lang="en-CA" dirty="0" err="1" smtClean="0">
                <a:latin typeface="Consolas" pitchFamily="49" charset="0"/>
                <a:cs typeface="Consolas" pitchFamily="49" charset="0"/>
              </a:rPr>
              <a:t>ls</a:t>
            </a:r>
            <a:endParaRPr lang="en-CA" dirty="0" smtClean="0">
              <a:latin typeface="Consolas" pitchFamily="49" charset="0"/>
              <a:cs typeface="Consolas" pitchFamily="49" charset="0"/>
            </a:endParaRP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1" descr="C:\Users\dwharder\Desktop\c3.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a:p>
            <a:pPr lvl="1"/>
            <a:r>
              <a:rPr lang="en-CA" dirty="0" smtClean="0"/>
              <a:t>Call the destructor on </a:t>
            </a:r>
            <a:r>
              <a:rPr lang="en-CA" dirty="0" err="1" smtClean="0">
                <a:latin typeface="Consolas" pitchFamily="49" charset="0"/>
                <a:cs typeface="Consolas" pitchFamily="49" charset="0"/>
              </a:rPr>
              <a:t>ls</a:t>
            </a:r>
            <a:endParaRPr lang="en-CA" dirty="0" smtClean="0">
              <a:latin typeface="Consolas" pitchFamily="49" charset="0"/>
              <a:cs typeface="Consolas" pitchFamily="49" charset="0"/>
            </a:endParaRPr>
          </a:p>
          <a:p>
            <a:pPr lvl="1"/>
            <a:r>
              <a:rPr lang="en-CA" dirty="0" smtClean="0"/>
              <a:t>Remove the memory for </a:t>
            </a:r>
            <a:r>
              <a:rPr lang="en-CA" dirty="0" err="1" smtClean="0">
                <a:latin typeface="Consolas" pitchFamily="49" charset="0"/>
                <a:cs typeface="Consolas" pitchFamily="49" charset="0"/>
              </a:rPr>
              <a:t>ls</a:t>
            </a:r>
            <a:r>
              <a:rPr lang="en-CA" dirty="0" smtClean="0"/>
              <a:t> </a:t>
            </a:r>
            <a:br>
              <a:rPr lang="en-CA" dirty="0" smtClean="0"/>
            </a:br>
            <a:r>
              <a:rPr lang="en-CA" dirty="0" smtClean="0"/>
              <a:t>from the stack</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2" descr="C:\Users\dwharder\Desktop\c4.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Why are we allocating and </a:t>
            </a:r>
            <a:r>
              <a:rPr lang="en-CA" dirty="0" err="1" smtClean="0"/>
              <a:t>deallocating</a:t>
            </a:r>
            <a:r>
              <a:rPr lang="en-CA" dirty="0" smtClean="0"/>
              <a:t>  so much memory?</a:t>
            </a:r>
          </a:p>
          <a:p>
            <a:pPr lvl="1"/>
            <a:r>
              <a:rPr lang="en-CA" dirty="0" smtClean="0"/>
              <a:t>Until C++11, this was the only way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2" descr="C:\Users\dwharder\Desktop\c4.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Wouldn’t it be easier to link </a:t>
            </a:r>
            <a:r>
              <a:rPr lang="en-CA" dirty="0" err="1" smtClean="0">
                <a:latin typeface="Consolas" pitchFamily="49" charset="0"/>
                <a:cs typeface="Consolas" pitchFamily="49" charset="0"/>
              </a:rPr>
              <a:t>vec.list_head</a:t>
            </a:r>
            <a:r>
              <a:rPr lang="en-CA" dirty="0" smtClean="0"/>
              <a:t> to the first node in </a:t>
            </a:r>
            <a:r>
              <a:rPr lang="en-CA" dirty="0" err="1" smtClean="0">
                <a:latin typeface="Consolas" pitchFamily="49" charset="0"/>
                <a:cs typeface="Consolas" pitchFamily="49" charset="0"/>
              </a:rPr>
              <a:t>ls</a:t>
            </a:r>
            <a:r>
              <a:rPr lang="en-CA" dirty="0" smtClean="0"/>
              <a:t> and then set </a:t>
            </a:r>
            <a:r>
              <a:rPr lang="en-CA" dirty="0" err="1" smtClean="0">
                <a:latin typeface="Consolas" pitchFamily="49" charset="0"/>
                <a:cs typeface="Consolas" pitchFamily="49" charset="0"/>
              </a:rPr>
              <a:t>ls.list_head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nullptr</a:t>
            </a:r>
            <a:r>
              <a:rPr lang="en-CA" dirty="0" smtClean="0"/>
              <a:t>?</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3" descr="C:\Users\dwharder\Desktop\c5.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Wouldn’t it be easier to link </a:t>
            </a:r>
            <a:r>
              <a:rPr lang="en-CA" dirty="0" err="1" smtClean="0">
                <a:latin typeface="Consolas" pitchFamily="49" charset="0"/>
                <a:cs typeface="Consolas" pitchFamily="49" charset="0"/>
              </a:rPr>
              <a:t>vec.list_head</a:t>
            </a:r>
            <a:r>
              <a:rPr lang="en-CA" dirty="0" smtClean="0"/>
              <a:t> to the first node in </a:t>
            </a:r>
            <a:r>
              <a:rPr lang="en-CA" dirty="0" err="1" smtClean="0">
                <a:latin typeface="Consolas" pitchFamily="49" charset="0"/>
                <a:cs typeface="Consolas" pitchFamily="49" charset="0"/>
              </a:rPr>
              <a:t>ls</a:t>
            </a:r>
            <a:r>
              <a:rPr lang="en-CA" dirty="0" smtClean="0"/>
              <a:t> and then set </a:t>
            </a:r>
            <a:r>
              <a:rPr lang="en-CA" dirty="0" err="1" smtClean="0">
                <a:latin typeface="Consolas" pitchFamily="49" charset="0"/>
                <a:cs typeface="Consolas" pitchFamily="49" charset="0"/>
              </a:rPr>
              <a:t>ls.list_head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nullptr</a:t>
            </a:r>
            <a:r>
              <a:rPr lang="en-CA" dirty="0" smtClean="0"/>
              <a:t>?</a:t>
            </a:r>
          </a:p>
          <a:p>
            <a:pPr lvl="1"/>
            <a:r>
              <a:rPr lang="en-CA" dirty="0" smtClean="0"/>
              <a:t>The destructor called on </a:t>
            </a:r>
            <a:r>
              <a:rPr lang="en-CA" dirty="0" err="1" smtClean="0">
                <a:latin typeface="Consolas" pitchFamily="49" charset="0"/>
                <a:cs typeface="Consolas" pitchFamily="49" charset="0"/>
              </a:rPr>
              <a:t>ls</a:t>
            </a:r>
            <a:r>
              <a:rPr lang="en-CA" dirty="0" smtClean="0"/>
              <a:t> </a:t>
            </a:r>
            <a:br>
              <a:rPr lang="en-CA" dirty="0" smtClean="0"/>
            </a:br>
            <a:r>
              <a:rPr lang="en-CA" dirty="0" smtClean="0"/>
              <a:t>does nothing and the memory</a:t>
            </a:r>
            <a:br>
              <a:rPr lang="en-CA" dirty="0" smtClean="0"/>
            </a:br>
            <a:r>
              <a:rPr lang="en-CA" dirty="0" smtClean="0"/>
              <a:t>for it is popped from the stack</a:t>
            </a:r>
          </a:p>
          <a:p>
            <a:pPr>
              <a:buNone/>
            </a:pPr>
            <a:endParaRPr lang="en-CA" dirty="0" smtClean="0"/>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8" descr="C:\Users\dwharder\Desktop\c6.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Move Constructors</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move constructor</a:t>
            </a:r>
            <a:r>
              <a:rPr lang="en-CA" dirty="0" smtClean="0"/>
              <a:t> was added to the C++11 standard</a:t>
            </a:r>
          </a:p>
          <a:p>
            <a:pPr lvl="1"/>
            <a:r>
              <a:rPr lang="en-CA" dirty="0" smtClean="0"/>
              <a:t>It is called when an </a:t>
            </a:r>
            <a:r>
              <a:rPr lang="en-CA" i="1" dirty="0" err="1" smtClean="0"/>
              <a:t>rvalue</a:t>
            </a:r>
            <a:r>
              <a:rPr lang="en-CA" dirty="0" smtClean="0"/>
              <a:t> is being assigned—as an </a:t>
            </a:r>
            <a:r>
              <a:rPr lang="en-CA" i="1" dirty="0" err="1" smtClean="0"/>
              <a:t>rvalue</a:t>
            </a:r>
            <a:r>
              <a:rPr lang="en-CA" dirty="0" smtClean="0"/>
              <a:t>, it will be deleted anyway</a:t>
            </a:r>
          </a:p>
          <a:p>
            <a:pPr lvl="1"/>
            <a:r>
              <a:rPr lang="en-CA" dirty="0" smtClean="0"/>
              <a:t>The instance </a:t>
            </a:r>
            <a:r>
              <a:rPr lang="en-CA" dirty="0" err="1" smtClean="0">
                <a:latin typeface="Consolas" pitchFamily="49" charset="0"/>
                <a:cs typeface="Consolas" pitchFamily="49" charset="0"/>
              </a:rPr>
              <a:t>ls</a:t>
            </a:r>
            <a:r>
              <a:rPr lang="en-CA" dirty="0" smtClean="0"/>
              <a:t> is being deleted as soon as it is copied</a:t>
            </a:r>
          </a:p>
          <a:p>
            <a:pPr lvl="1"/>
            <a:r>
              <a:rPr lang="en-CA" dirty="0" smtClean="0"/>
              <a:t>If a move constructor is defined, it will be called instead of a copy constructor</a:t>
            </a:r>
          </a:p>
          <a:p>
            <a:pPr lvl="1"/>
            <a:endParaRPr lang="en-CA" dirty="0" smtClean="0"/>
          </a:p>
        </p:txBody>
      </p:sp>
      <p:sp>
        <p:nvSpPr>
          <p:cNvPr id="5" name="Rectangle 4"/>
          <p:cNvSpPr/>
          <p:nvPr/>
        </p:nvSpPr>
        <p:spPr>
          <a:xfrm>
            <a:off x="1331640" y="3751872"/>
            <a:ext cx="7704856" cy="1477328"/>
          </a:xfrm>
          <a:prstGeom prst="rect">
            <a:avLst/>
          </a:prstGeom>
        </p:spPr>
        <p:txBody>
          <a:bodyPr wrap="square">
            <a:spAutoFit/>
          </a:bodyPr>
          <a:lstStyle/>
          <a:p>
            <a:r>
              <a:rPr lang="en-US" dirty="0" smtClean="0">
                <a:latin typeface="Consolas" pitchFamily="49" charset="0"/>
                <a:cs typeface="Consolas" pitchFamily="49" charset="0"/>
              </a:rPr>
              <a:t>List( List &amp;&amp;</a:t>
            </a:r>
            <a:r>
              <a:rPr lang="en-US" dirty="0" smtClean="0">
                <a:solidFill>
                  <a:srgbClr val="FF0000"/>
                </a:solidFill>
                <a:latin typeface="Consolas" pitchFamily="49" charset="0"/>
                <a:cs typeface="Consolas" pitchFamily="49" charset="0"/>
              </a:rPr>
              <a:t>list</a:t>
            </a:r>
            <a:r>
              <a:rPr lang="en-US" dirty="0" smtClean="0">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list_head</a:t>
            </a:r>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p>
          <a:p>
            <a:r>
              <a:rPr lang="en-US" dirty="0" smtClean="0">
                <a:latin typeface="Consolas" pitchFamily="49" charset="0"/>
                <a:cs typeface="Consolas" pitchFamily="49" charset="0"/>
              </a:rPr>
              <a:t>    // make </a:t>
            </a:r>
            <a:r>
              <a:rPr lang="en-US" dirty="0" smtClean="0">
                <a:solidFill>
                  <a:srgbClr val="FF0000"/>
                </a:solidFill>
                <a:latin typeface="Consolas" pitchFamily="49" charset="0"/>
                <a:cs typeface="Consolas" pitchFamily="49" charset="0"/>
              </a:rPr>
              <a:t>'list'</a:t>
            </a:r>
            <a:r>
              <a:rPr lang="en-US" dirty="0" smtClean="0">
                <a:latin typeface="Consolas" pitchFamily="49" charset="0"/>
                <a:cs typeface="Consolas" pitchFamily="49" charset="0"/>
              </a:rPr>
              <a:t> empty so that nothing is</a:t>
            </a:r>
          </a:p>
          <a:p>
            <a:r>
              <a:rPr lang="en-US" dirty="0" smtClean="0">
                <a:latin typeface="Consolas" pitchFamily="49" charset="0"/>
                <a:cs typeface="Consolas" pitchFamily="49" charset="0"/>
              </a:rPr>
              <a:t>    // done when it is passed to the destructor</a:t>
            </a:r>
          </a:p>
          <a:p>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p:txBody>
      </p:sp>
      <p:sp>
        <p:nvSpPr>
          <p:cNvPr id="6" name="Oval 5"/>
          <p:cNvSpPr/>
          <p:nvPr/>
        </p:nvSpPr>
        <p:spPr>
          <a:xfrm>
            <a:off x="2708670" y="3742994"/>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39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right-hand side is passed by value (a copy is made)</a:t>
            </a:r>
            <a:br>
              <a:rPr lang="en-US" dirty="0" smtClean="0">
                <a:latin typeface="Arial" charset="0"/>
                <a:cs typeface="Arial" charset="0"/>
              </a:rPr>
            </a:br>
            <a:r>
              <a:rPr lang="en-US" dirty="0" smtClean="0">
                <a:latin typeface="Arial" charset="0"/>
                <a:cs typeface="Arial" charset="0"/>
              </a:rPr>
              <a:t>The return value is passed by reference</a:t>
            </a:r>
          </a:p>
          <a:p>
            <a:pPr eaLnBrk="1" hangingPunct="1">
              <a:buFontTx/>
              <a:buNone/>
            </a:pPr>
            <a:r>
              <a:rPr lang="en-US" b="1" dirty="0" smtClean="0">
                <a:latin typeface="Courier New" pitchFamily="49" charset="0"/>
                <a:cs typeface="Arial" charset="0"/>
              </a:rPr>
              <a:t>		</a:t>
            </a:r>
            <a:r>
              <a:rPr lang="en-US" dirty="0" smtClean="0">
                <a:latin typeface="Consolas" pitchFamily="49" charset="0"/>
                <a:cs typeface="Consolas" pitchFamily="49" charset="0"/>
              </a:rPr>
              <a:t>List &amp;</a:t>
            </a:r>
            <a:r>
              <a:rPr lang="en-US" dirty="0" smtClean="0">
                <a:solidFill>
                  <a:srgbClr val="FF33CC"/>
                </a:solidFill>
                <a:latin typeface="Consolas" pitchFamily="49" charset="0"/>
                <a:cs typeface="Consolas" pitchFamily="49" charset="0"/>
              </a:rPr>
              <a:t>operator =</a:t>
            </a:r>
            <a:r>
              <a:rPr lang="en-US" dirty="0" smtClean="0">
                <a:latin typeface="Consolas" pitchFamily="49" charset="0"/>
                <a:cs typeface="Consolas" pitchFamily="49" charset="0"/>
              </a:rPr>
              <a:t> ( List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Note that </a:t>
            </a:r>
            <a:r>
              <a:rPr lang="en-US" dirty="0" err="1" smtClean="0">
                <a:latin typeface="Consolas" pitchFamily="49" charset="0"/>
                <a:cs typeface="Consolas" pitchFamily="49" charset="0"/>
              </a:rPr>
              <a:t>rhs</a:t>
            </a:r>
            <a:r>
              <a:rPr lang="en-US" dirty="0" smtClean="0">
                <a:latin typeface="Arial" charset="0"/>
                <a:cs typeface="Arial" charset="0"/>
              </a:rPr>
              <a:t> is a copy of the list, it is not a pointer to a list</a:t>
            </a:r>
          </a:p>
          <a:p>
            <a:pPr lvl="1" eaLnBrk="1" hangingPunct="1"/>
            <a:r>
              <a:rPr lang="en-US" dirty="0" smtClean="0">
                <a:latin typeface="Arial" charset="0"/>
                <a:cs typeface="Arial" charset="0"/>
              </a:rPr>
              <a:t>Use </a:t>
            </a:r>
            <a:r>
              <a:rPr lang="en-US" dirty="0" err="1" smtClean="0">
                <a:latin typeface="Consolas" pitchFamily="49" charset="0"/>
                <a:cs typeface="Consolas" pitchFamily="49" charset="0"/>
              </a:rPr>
              <a:t>rhs.head</a:t>
            </a:r>
            <a:r>
              <a:rPr lang="en-US" dirty="0" smtClean="0">
                <a:latin typeface="Consolas" pitchFamily="49" charset="0"/>
                <a:cs typeface="Consolas" pitchFamily="49" charset="0"/>
              </a:rPr>
              <a:t>()</a:t>
            </a:r>
            <a:r>
              <a:rPr lang="en-US" dirty="0" smtClean="0">
                <a:latin typeface="Arial" charset="0"/>
                <a:cs typeface="Arial" charset="0"/>
              </a:rPr>
              <a:t> or </a:t>
            </a:r>
            <a:r>
              <a:rPr lang="en-US" dirty="0" err="1" smtClean="0">
                <a:latin typeface="Consolas" pitchFamily="49" charset="0"/>
                <a:cs typeface="Consolas" pitchFamily="49" charset="0"/>
              </a:rPr>
              <a:t>rhs.list_head</a:t>
            </a:r>
            <a:endParaRPr lang="en-US" sz="2600" dirty="0" smtClean="0">
              <a:latin typeface="Consolas" pitchFamily="49" charset="0"/>
              <a:cs typeface="Consolas"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49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will swap all the values of the member variables between the left- and right-hand sides</a:t>
            </a:r>
          </a:p>
          <a:p>
            <a:pPr lvl="1" eaLnBrk="1" hangingPunct="1"/>
            <a:r>
              <a:rPr lang="en-US" dirty="0" err="1" smtClean="0">
                <a:latin typeface="Consolas" pitchFamily="49" charset="0"/>
                <a:cs typeface="Consolas" pitchFamily="49" charset="0"/>
              </a:rPr>
              <a:t>rhs</a:t>
            </a:r>
            <a:r>
              <a:rPr lang="en-US" dirty="0" smtClean="0">
                <a:latin typeface="Arial" charset="0"/>
                <a:cs typeface="Arial" charset="0"/>
              </a:rPr>
              <a:t> is already a copy, so we swap all member variables of it and </a:t>
            </a:r>
            <a:r>
              <a:rPr lang="en-US" dirty="0" smtClean="0">
                <a:latin typeface="Consolas" pitchFamily="49" charset="0"/>
                <a:cs typeface="Consolas" pitchFamily="49" charset="0"/>
              </a:rPr>
              <a:t>*this</a:t>
            </a:r>
          </a:p>
          <a:p>
            <a:pPr eaLnBrk="1" hangingPunct="1">
              <a:buFontTx/>
              <a:buNone/>
            </a:pPr>
            <a:endParaRPr lang="en-US"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List &amp;</a:t>
            </a:r>
            <a:r>
              <a:rPr lang="en-US" dirty="0" smtClean="0">
                <a:solidFill>
                  <a:srgbClr val="FF33CC"/>
                </a:solidFill>
                <a:latin typeface="Consolas" pitchFamily="49" charset="0"/>
                <a:cs typeface="Consolas" pitchFamily="49" charset="0"/>
              </a:rPr>
              <a:t>operator =</a:t>
            </a:r>
            <a:r>
              <a:rPr lang="en-US" dirty="0" smtClean="0">
                <a:latin typeface="Consolas" pitchFamily="49" charset="0"/>
                <a:cs typeface="Consolas" pitchFamily="49" charset="0"/>
              </a:rPr>
              <a:t> ( List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 {</a:t>
            </a:r>
          </a:p>
          <a:p>
            <a:pPr lvl="2" eaLnBrk="1" hangingPunct="1">
              <a:buFontTx/>
              <a:buNone/>
            </a:pPr>
            <a:r>
              <a:rPr lang="en-US" dirty="0" smtClean="0">
                <a:latin typeface="Consolas" pitchFamily="49" charset="0"/>
                <a:cs typeface="Consolas" pitchFamily="49" charset="0"/>
              </a:rPr>
              <a:t>    //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is passed by value--it is a copy of the</a:t>
            </a:r>
          </a:p>
          <a:p>
            <a:pPr lvl="2" eaLnBrk="1" hangingPunct="1">
              <a:buFontTx/>
              <a:buNone/>
            </a:pPr>
            <a:r>
              <a:rPr lang="en-US" dirty="0" smtClean="0">
                <a:latin typeface="Consolas" pitchFamily="49" charset="0"/>
                <a:cs typeface="Consolas" pitchFamily="49" charset="0"/>
              </a:rPr>
              <a:t>    // right-hand side of the assignment</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 Swap all the entries of the copy with this</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return *this;</a:t>
            </a:r>
          </a:p>
          <a:p>
            <a:pPr lvl="2" eaLnBrk="1" hangingPunct="1">
              <a:buFontTx/>
              <a:buNone/>
            </a:pPr>
            <a:r>
              <a:rPr lang="en-US" dirty="0" smtClean="0">
                <a:latin typeface="Consolas" pitchFamily="49" charset="0"/>
                <a:cs typeface="Consolas" pitchFamily="49"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lvl="0" eaLnBrk="1" hangingPunct="1">
              <a:buNone/>
            </a:pPr>
            <a:r>
              <a:rPr lang="en-US" dirty="0" smtClean="0">
                <a:solidFill>
                  <a:prstClr val="black"/>
                </a:solidFill>
                <a:latin typeface="Arial" charset="0"/>
                <a:cs typeface="Arial" charset="0"/>
              </a:rPr>
              <a:t>	Under C++11, the following is the appropriate implementation:</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List &amp;List::</a:t>
            </a:r>
            <a:r>
              <a:rPr lang="en-US" sz="1800" dirty="0" smtClean="0">
                <a:solidFill>
                  <a:srgbClr val="FF33CC"/>
                </a:solidFill>
                <a:latin typeface="Consolas" pitchFamily="49" charset="0"/>
                <a:cs typeface="Consolas" pitchFamily="49" charset="0"/>
              </a:rPr>
              <a:t>operator =</a:t>
            </a:r>
            <a:r>
              <a:rPr lang="en-US" sz="1800" dirty="0" smtClean="0">
                <a:latin typeface="Consolas" pitchFamily="49" charset="0"/>
                <a:cs typeface="Consolas" pitchFamily="49" charset="0"/>
              </a:rPr>
              <a:t> ( List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 {</a:t>
            </a:r>
          </a:p>
          <a:p>
            <a:pPr lvl="2" eaLnBrk="1" hangingPunct="1">
              <a:buFontTx/>
              <a:buNone/>
            </a:pPr>
            <a:r>
              <a:rPr lang="en-US" sz="1800" dirty="0" smtClean="0">
                <a:latin typeface="Consolas" pitchFamily="49" charset="0"/>
                <a:cs typeface="Consolas" pitchFamily="49" charset="0"/>
              </a:rPr>
              <a:t>    std::swap( *</a:t>
            </a:r>
            <a:r>
              <a:rPr lang="en-US" sz="1800" dirty="0" smtClean="0">
                <a:solidFill>
                  <a:srgbClr val="0070C0"/>
                </a:solidFill>
                <a:latin typeface="Consolas" pitchFamily="49" charset="0"/>
                <a:cs typeface="Consolas" pitchFamily="49" charset="0"/>
              </a:rPr>
              <a:t>this</a:t>
            </a:r>
            <a:r>
              <a:rPr lang="en-US" sz="1800" dirty="0" smtClean="0">
                <a:latin typeface="Consolas" pitchFamily="49" charset="0"/>
                <a:cs typeface="Consolas" pitchFamily="49" charset="0"/>
              </a:rPr>
              <a:t>,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 Memory for </a:t>
            </a:r>
            <a:r>
              <a:rPr lang="en-US" sz="1800" dirty="0" err="1" smtClean="0">
                <a:latin typeface="Consolas" pitchFamily="49" charset="0"/>
                <a:cs typeface="Consolas" pitchFamily="49" charset="0"/>
              </a:rPr>
              <a:t>rhs</a:t>
            </a:r>
            <a:r>
              <a:rPr lang="en-US" sz="1800" dirty="0" smtClean="0">
                <a:latin typeface="Consolas" pitchFamily="49" charset="0"/>
                <a:cs typeface="Consolas" pitchFamily="49" charset="0"/>
              </a:rPr>
              <a:t> was allocated on the stack</a:t>
            </a:r>
          </a:p>
          <a:p>
            <a:pPr lvl="2" eaLnBrk="1" hangingPunct="1">
              <a:buFontTx/>
              <a:buNone/>
            </a:pPr>
            <a:r>
              <a:rPr lang="en-US" sz="1800" dirty="0" smtClean="0">
                <a:latin typeface="Consolas" pitchFamily="49" charset="0"/>
                <a:cs typeface="Consolas" pitchFamily="49" charset="0"/>
              </a:rPr>
              <a:t>    // and the destructor will delete it</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return *</a:t>
            </a:r>
            <a:r>
              <a:rPr lang="en-US" sz="1800" dirty="0" smtClean="0">
                <a:solidFill>
                  <a:srgbClr val="0070C0"/>
                </a:solidFill>
                <a:latin typeface="Consolas" pitchFamily="49" charset="0"/>
                <a:cs typeface="Consolas" pitchFamily="49" charset="0"/>
              </a:rPr>
              <a:t>this</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577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This is the current state:</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Consider an assignment:</a:t>
            </a:r>
          </a:p>
          <a:p>
            <a:pPr eaLnBrk="1" hangingPunct="1">
              <a:buFontTx/>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 = </a:t>
            </a:r>
            <a:r>
              <a:rPr lang="en-US" dirty="0" smtClean="0">
                <a:solidFill>
                  <a:srgbClr val="D20000"/>
                </a:solidFill>
                <a:latin typeface="Consolas" pitchFamily="49" charset="0"/>
                <a:cs typeface="Consolas" pitchFamily="49" charset="0"/>
              </a:rPr>
              <a:t>lst1</a:t>
            </a:r>
            <a:r>
              <a:rPr lang="en-US" dirty="0" smtClean="0">
                <a:latin typeface="Consolas" pitchFamily="49" charset="0"/>
                <a:cs typeface="Consolas" pitchFamily="49" charset="0"/>
              </a:rPr>
              <a:t>;</a:t>
            </a:r>
            <a:endParaRPr lang="en-US" sz="2800" dirty="0" smtClean="0">
              <a:latin typeface="Consolas" pitchFamily="49" charset="0"/>
              <a:cs typeface="Consolas" pitchFamily="49" charset="0"/>
            </a:endParaRP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What do we want?  What should this do?</a:t>
            </a:r>
          </a:p>
          <a:p>
            <a:pPr lvl="1" eaLnBrk="1" hangingPunct="1"/>
            <a:r>
              <a:rPr lang="en-US" dirty="0" smtClean="0">
                <a:latin typeface="Arial" charset="0"/>
                <a:cs typeface="Arial" charset="0"/>
              </a:rPr>
              <a:t>The default is to copy the member variables from </a:t>
            </a:r>
            <a:r>
              <a:rPr lang="en-US" b="1" dirty="0" smtClean="0">
                <a:solidFill>
                  <a:srgbClr val="D20000"/>
                </a:solidFill>
                <a:latin typeface="Courier New" pitchFamily="49" charset="0"/>
                <a:cs typeface="Arial" charset="0"/>
              </a:rPr>
              <a:t>lst1</a:t>
            </a:r>
            <a:r>
              <a:rPr lang="en-US" dirty="0" smtClean="0">
                <a:latin typeface="Arial" charset="0"/>
                <a:cs typeface="Arial" charset="0"/>
              </a:rPr>
              <a:t> to </a:t>
            </a:r>
            <a:r>
              <a:rPr lang="en-US" dirty="0" smtClean="0">
                <a:solidFill>
                  <a:srgbClr val="0070C0"/>
                </a:solidFill>
                <a:latin typeface="Consolas" pitchFamily="49" charset="0"/>
                <a:cs typeface="Consolas" pitchFamily="49" charset="0"/>
              </a:rPr>
              <a:t>lst2</a:t>
            </a:r>
            <a:endParaRPr lang="en-US" b="1" dirty="0" smtClean="0">
              <a:solidFill>
                <a:srgbClr val="002060"/>
              </a:solidFill>
              <a:latin typeface="Courier New" pitchFamily="49" charset="0"/>
              <a:cs typeface="Arial" charset="0"/>
            </a:endParaRPr>
          </a:p>
        </p:txBody>
      </p:sp>
      <p:pic>
        <p:nvPicPr>
          <p:cNvPr id="75780" name="Picture 4" descr="b1"/>
          <p:cNvPicPr>
            <a:picLocks noChangeAspect="1" noChangeArrowheads="1"/>
          </p:cNvPicPr>
          <p:nvPr/>
        </p:nvPicPr>
        <p:blipFill>
          <a:blip r:embed="rId3" cstate="print"/>
          <a:srcRect/>
          <a:stretch>
            <a:fillRect/>
          </a:stretch>
        </p:blipFill>
        <p:spPr bwMode="auto">
          <a:xfrm>
            <a:off x="1836738" y="2265363"/>
            <a:ext cx="5472112" cy="11636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normAutofit lnSpcReduction="10000"/>
          </a:bodyPr>
          <a:lstStyle/>
          <a:p>
            <a:pPr eaLnBrk="1" hangingPunct="1">
              <a:buNone/>
            </a:pPr>
            <a:r>
              <a:rPr lang="en-US" dirty="0" smtClean="0">
                <a:latin typeface="Arial" charset="0"/>
                <a:cs typeface="Arial" charset="0"/>
              </a:rPr>
              <a:t>	Until compilers are C++11 compliant, this may be necessary:</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List &amp;List::</a:t>
            </a:r>
            <a:r>
              <a:rPr lang="en-US" sz="1800" dirty="0" smtClean="0">
                <a:solidFill>
                  <a:srgbClr val="FF33CC"/>
                </a:solidFill>
                <a:latin typeface="Consolas" pitchFamily="49" charset="0"/>
                <a:cs typeface="Consolas" pitchFamily="49" charset="0"/>
              </a:rPr>
              <a:t>operator =</a:t>
            </a:r>
            <a:r>
              <a:rPr lang="en-US" sz="1800" dirty="0" smtClean="0">
                <a:latin typeface="Consolas" pitchFamily="49" charset="0"/>
                <a:cs typeface="Consolas" pitchFamily="49" charset="0"/>
              </a:rPr>
              <a:t> ( List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 {</a:t>
            </a:r>
          </a:p>
          <a:p>
            <a:pPr lvl="2" eaLnBrk="1" hangingPunct="1">
              <a:buFontTx/>
              <a:buNone/>
            </a:pPr>
            <a:r>
              <a:rPr lang="en-US" sz="1800" dirty="0" smtClean="0">
                <a:latin typeface="Consolas" pitchFamily="49" charset="0"/>
                <a:cs typeface="Consolas" pitchFamily="49" charset="0"/>
              </a:rPr>
              <a:t>    swap(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 Memory for </a:t>
            </a:r>
            <a:r>
              <a:rPr lang="en-US" sz="1800" dirty="0" err="1" smtClean="0">
                <a:latin typeface="Consolas" pitchFamily="49" charset="0"/>
                <a:cs typeface="Consolas" pitchFamily="49" charset="0"/>
              </a:rPr>
              <a:t>rhs</a:t>
            </a:r>
            <a:r>
              <a:rPr lang="en-US" sz="1800" dirty="0" smtClean="0">
                <a:latin typeface="Consolas" pitchFamily="49" charset="0"/>
                <a:cs typeface="Consolas" pitchFamily="49" charset="0"/>
              </a:rPr>
              <a:t> was allocated on the stack</a:t>
            </a:r>
          </a:p>
          <a:p>
            <a:pPr lvl="2" eaLnBrk="1" hangingPunct="1">
              <a:buFontTx/>
              <a:buNone/>
            </a:pPr>
            <a:r>
              <a:rPr lang="en-US" sz="1800" dirty="0" smtClean="0">
                <a:latin typeface="Consolas" pitchFamily="49" charset="0"/>
                <a:cs typeface="Consolas" pitchFamily="49" charset="0"/>
              </a:rPr>
              <a:t>    // and the destructor will delete it</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return *</a:t>
            </a:r>
            <a:r>
              <a:rPr lang="en-US" sz="1800" dirty="0" smtClean="0">
                <a:solidFill>
                  <a:srgbClr val="0070C0"/>
                </a:solidFill>
                <a:latin typeface="Consolas" pitchFamily="49" charset="0"/>
                <a:cs typeface="Consolas" pitchFamily="49" charset="0"/>
              </a:rPr>
              <a:t>this</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void List::swap( List &amp;list ) {</a:t>
            </a:r>
          </a:p>
          <a:p>
            <a:pPr lvl="2" eaLnBrk="1" hangingPunct="1">
              <a:buFontTx/>
              <a:buNone/>
            </a:pPr>
            <a:r>
              <a:rPr lang="en-US" sz="1800" dirty="0" smtClean="0">
                <a:latin typeface="Consolas" pitchFamily="49" charset="0"/>
                <a:cs typeface="Consolas" pitchFamily="49" charset="0"/>
              </a:rPr>
              <a:t>    std::swap(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list.list_head</a:t>
            </a:r>
            <a:r>
              <a:rPr lang="en-US" sz="1800" dirty="0" smtClean="0">
                <a:latin typeface="Consolas" pitchFamily="49" charset="0"/>
                <a:cs typeface="Consolas" pitchFamily="49" charset="0"/>
              </a:rPr>
              <a:t> );</a:t>
            </a:r>
          </a:p>
          <a:p>
            <a:pPr lvl="2" eaLnBrk="1" hangingPunct="1">
              <a:buFontTx/>
              <a:buNone/>
            </a:pPr>
            <a:r>
              <a:rPr lang="en-US" sz="1800" dirty="0" smtClean="0">
                <a:latin typeface="Consolas" pitchFamily="49" charset="0"/>
                <a:cs typeface="Consolas" pitchFamily="49" charset="0"/>
              </a:rPr>
              <a:t>}</a:t>
            </a:r>
          </a:p>
          <a:p>
            <a:pPr eaLnBrk="1" hangingPunct="1">
              <a:buFontTx/>
              <a:buNone/>
            </a:pPr>
            <a:endParaRPr lang="en-US" sz="1200" dirty="0" smtClean="0">
              <a:latin typeface="Consolas" pitchFamily="49" charset="0"/>
              <a:cs typeface="Consolas"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27370" name="Picture 10" descr="C:\Users\dwharder\Desktop\v1.png"/>
          <p:cNvPicPr>
            <a:picLocks noChangeAspect="1" noChangeArrowheads="1"/>
          </p:cNvPicPr>
          <p:nvPr/>
        </p:nvPicPr>
        <p:blipFill>
          <a:blip r:embed="rId3" cstate="print"/>
          <a:srcRect/>
          <a:stretch>
            <a:fillRect/>
          </a:stretch>
        </p:blipFill>
        <p:spPr bwMode="auto">
          <a:xfrm>
            <a:off x="251520" y="4294177"/>
            <a:ext cx="5436096" cy="1930722"/>
          </a:xfrm>
          <a:prstGeom prst="rect">
            <a:avLst/>
          </a:prstGeom>
          <a:noFill/>
        </p:spPr>
      </p:pic>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p:txBody>
      </p:sp>
      <p:sp>
        <p:nvSpPr>
          <p:cNvPr id="22" name="Rectangle 21"/>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p:txBody>
      </p:sp>
      <p:pic>
        <p:nvPicPr>
          <p:cNvPr id="13" name="Picture 9" descr="C:\Users\dwharder\Desktop\v2.png"/>
          <p:cNvPicPr>
            <a:picLocks noChangeAspect="1" noChangeArrowheads="1"/>
          </p:cNvPicPr>
          <p:nvPr/>
        </p:nvPicPr>
        <p:blipFill>
          <a:blip r:embed="rId3" cstate="print"/>
          <a:srcRect/>
          <a:stretch>
            <a:fillRect/>
          </a:stretch>
        </p:blipFill>
        <p:spPr bwMode="auto">
          <a:xfrm>
            <a:off x="251520" y="4293096"/>
            <a:ext cx="5436096" cy="1934978"/>
          </a:xfrm>
          <a:prstGeom prst="rect">
            <a:avLst/>
          </a:prstGeom>
          <a:noFill/>
        </p:spPr>
      </p:pic>
      <p:sp>
        <p:nvSpPr>
          <p:cNvPr id="14" name="Rectangle 13"/>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endParaRPr lang="en-US" dirty="0" smtClean="0">
              <a:latin typeface="Consolas" pitchFamily="49" charset="0"/>
              <a:cs typeface="Consolas" pitchFamily="49" charset="0"/>
            </a:endParaRPr>
          </a:p>
        </p:txBody>
      </p:sp>
      <p:pic>
        <p:nvPicPr>
          <p:cNvPr id="7" name="Picture 8" descr="C:\Users\dwharder\Desktop\v3.png"/>
          <p:cNvPicPr>
            <a:picLocks noChangeAspect="1" noChangeArrowheads="1"/>
          </p:cNvPicPr>
          <p:nvPr/>
        </p:nvPicPr>
        <p:blipFill>
          <a:blip r:embed="rId3" cstate="print"/>
          <a:srcRect/>
          <a:stretch>
            <a:fillRect/>
          </a:stretch>
        </p:blipFill>
        <p:spPr bwMode="auto">
          <a:xfrm>
            <a:off x="251520" y="4293096"/>
            <a:ext cx="5436096" cy="1934978"/>
          </a:xfrm>
          <a:prstGeom prst="rect">
            <a:avLst/>
          </a:prstGeom>
          <a:noFill/>
        </p:spPr>
      </p:pic>
      <p:sp>
        <p:nvSpPr>
          <p:cNvPr id="8" name="Rectangle 7"/>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Arial" charset="0"/>
              <a:cs typeface="Arial" charset="0"/>
            </a:endParaRPr>
          </a:p>
          <a:p>
            <a:pPr lvl="1" eaLnBrk="1" hangingPunct="1"/>
            <a:r>
              <a:rPr lang="en-US" dirty="0" smtClean="0">
                <a:latin typeface="Arial" charset="0"/>
                <a:cs typeface="Arial" charset="0"/>
              </a:rPr>
              <a:t>We return and the </a:t>
            </a:r>
            <a:br>
              <a:rPr lang="en-US" dirty="0" smtClean="0">
                <a:latin typeface="Arial" charset="0"/>
                <a:cs typeface="Arial" charset="0"/>
              </a:rPr>
            </a:br>
            <a:r>
              <a:rPr lang="en-US" dirty="0" smtClean="0">
                <a:latin typeface="Arial" charset="0"/>
                <a:cs typeface="Arial" charset="0"/>
              </a:rPr>
              <a:t>destructor is called on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endParaRPr lang="en-US" dirty="0" smtClean="0">
              <a:latin typeface="Consolas" pitchFamily="49" charset="0"/>
              <a:cs typeface="Consolas" pitchFamily="49" charset="0"/>
            </a:endParaRPr>
          </a:p>
        </p:txBody>
      </p:sp>
      <p:pic>
        <p:nvPicPr>
          <p:cNvPr id="8" name="Picture 7" descr="C:\Users\dwharder\Desktop\v4.png"/>
          <p:cNvPicPr>
            <a:picLocks noChangeAspect="1" noChangeArrowheads="1"/>
          </p:cNvPicPr>
          <p:nvPr/>
        </p:nvPicPr>
        <p:blipFill>
          <a:blip r:embed="rId3" cstate="print"/>
          <a:srcRect/>
          <a:stretch>
            <a:fillRect/>
          </a:stretch>
        </p:blipFill>
        <p:spPr bwMode="auto">
          <a:xfrm>
            <a:off x="251520" y="4293096"/>
            <a:ext cx="5436096" cy="1934978"/>
          </a:xfrm>
          <a:prstGeom prst="rect">
            <a:avLst/>
          </a:prstGeom>
          <a:noFill/>
        </p:spPr>
      </p:pic>
      <p:sp>
        <p:nvSpPr>
          <p:cNvPr id="9" name="Rectangle 8"/>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1139"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Arial" charset="0"/>
              <a:cs typeface="Arial" charset="0"/>
            </a:endParaRPr>
          </a:p>
          <a:p>
            <a:pPr lvl="1" eaLnBrk="1" hangingPunct="1"/>
            <a:r>
              <a:rPr lang="en-US" dirty="0" smtClean="0">
                <a:latin typeface="Arial" charset="0"/>
                <a:cs typeface="Arial" charset="0"/>
              </a:rPr>
              <a:t>We return and the </a:t>
            </a:r>
            <a:br>
              <a:rPr lang="en-US" dirty="0" smtClean="0">
                <a:latin typeface="Arial" charset="0"/>
                <a:cs typeface="Arial" charset="0"/>
              </a:rPr>
            </a:br>
            <a:r>
              <a:rPr lang="en-US" dirty="0" smtClean="0">
                <a:latin typeface="Arial" charset="0"/>
                <a:cs typeface="Arial" charset="0"/>
              </a:rPr>
              <a:t>destructor is called on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Back in the calling function,</a:t>
            </a:r>
            <a:br>
              <a:rPr lang="en-US" dirty="0" smtClean="0">
                <a:latin typeface="Arial" charset="0"/>
                <a:cs typeface="Arial" charset="0"/>
              </a:rPr>
            </a:br>
            <a:r>
              <a:rPr lang="en-US" dirty="0" smtClean="0">
                <a:latin typeface="Arial" charset="0"/>
                <a:cs typeface="Arial" charset="0"/>
              </a:rPr>
              <a:t>the two lists contain the</a:t>
            </a:r>
            <a:br>
              <a:rPr lang="en-US" dirty="0" smtClean="0">
                <a:latin typeface="Arial" charset="0"/>
                <a:cs typeface="Arial" charset="0"/>
              </a:rPr>
            </a:br>
            <a:r>
              <a:rPr lang="en-US" dirty="0" smtClean="0">
                <a:latin typeface="Arial" charset="0"/>
                <a:cs typeface="Arial" charset="0"/>
              </a:rPr>
              <a:t>same values</a:t>
            </a:r>
            <a:endParaRPr lang="en-US" dirty="0" smtClean="0">
              <a:latin typeface="Consolas" pitchFamily="49" charset="0"/>
              <a:cs typeface="Consolas" pitchFamily="49" charset="0"/>
            </a:endParaRPr>
          </a:p>
        </p:txBody>
      </p:sp>
      <p:sp>
        <p:nvSpPr>
          <p:cNvPr id="6" name="Rectangle 5"/>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pic>
        <p:nvPicPr>
          <p:cNvPr id="8" name="Picture 11" descr="C:\Users\dwharder\Desktop\v5.png"/>
          <p:cNvPicPr>
            <a:picLocks noChangeAspect="1" noChangeArrowheads="1"/>
          </p:cNvPicPr>
          <p:nvPr/>
        </p:nvPicPr>
        <p:blipFill>
          <a:blip r:embed="rId3" cstate="print"/>
          <a:srcRect/>
          <a:stretch>
            <a:fillRect/>
          </a:stretch>
        </p:blipFill>
        <p:spPr bwMode="auto">
          <a:xfrm>
            <a:off x="251520" y="4294177"/>
            <a:ext cx="5436096" cy="193072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Assignment</a:t>
            </a:r>
            <a:endParaRPr lang="en-CA" dirty="0"/>
          </a:p>
        </p:txBody>
      </p:sp>
      <p:sp>
        <p:nvSpPr>
          <p:cNvPr id="3" name="Content Placeholder 2"/>
          <p:cNvSpPr>
            <a:spLocks noGrp="1"/>
          </p:cNvSpPr>
          <p:nvPr>
            <p:ph idx="1"/>
          </p:nvPr>
        </p:nvSpPr>
        <p:spPr/>
        <p:txBody>
          <a:bodyPr/>
          <a:lstStyle/>
          <a:p>
            <a:pPr>
              <a:buNone/>
            </a:pPr>
            <a:r>
              <a:rPr lang="en-CA" dirty="0" smtClean="0"/>
              <a:t>	Can we do better?</a:t>
            </a:r>
          </a:p>
          <a:p>
            <a:pPr lvl="1"/>
            <a:r>
              <a:rPr lang="en-CA" dirty="0" smtClean="0"/>
              <a:t>This idea of </a:t>
            </a:r>
            <a:r>
              <a:rPr lang="en-CA" i="1" dirty="0" smtClean="0"/>
              <a:t>copy and swap</a:t>
            </a:r>
            <a:r>
              <a:rPr lang="en-CA" dirty="0" smtClean="0"/>
              <a:t> is highly visible in the literature</a:t>
            </a:r>
          </a:p>
          <a:p>
            <a:pPr lvl="1"/>
            <a:r>
              <a:rPr lang="en-CA" dirty="0" smtClean="0"/>
              <a:t>If the copy constructor is written correctly, it will be fast</a:t>
            </a:r>
          </a:p>
          <a:p>
            <a:pPr lvl="1"/>
            <a:r>
              <a:rPr lang="en-CA" dirty="0" smtClean="0"/>
              <a:t>Is it always the most efficient?</a:t>
            </a:r>
          </a:p>
          <a:p>
            <a:pPr lvl="1"/>
            <a:endParaRPr lang="en-CA" dirty="0" smtClean="0"/>
          </a:p>
          <a:p>
            <a:pPr>
              <a:buNone/>
            </a:pPr>
            <a:r>
              <a:rPr lang="en-CA" dirty="0" smtClean="0"/>
              <a:t>	Consider the calls to </a:t>
            </a:r>
            <a:r>
              <a:rPr lang="en-CA" dirty="0" smtClean="0">
                <a:latin typeface="Consolas" pitchFamily="49" charset="0"/>
                <a:cs typeface="Consolas" pitchFamily="49" charset="0"/>
              </a:rPr>
              <a:t>new</a:t>
            </a:r>
            <a:r>
              <a:rPr lang="en-CA" dirty="0" smtClean="0"/>
              <a:t> and </a:t>
            </a:r>
            <a:r>
              <a:rPr lang="en-CA" dirty="0" smtClean="0">
                <a:latin typeface="Consolas" pitchFamily="49" charset="0"/>
                <a:cs typeface="Consolas" pitchFamily="49" charset="0"/>
              </a:rPr>
              <a:t>delete</a:t>
            </a:r>
          </a:p>
          <a:p>
            <a:pPr lvl="1"/>
            <a:r>
              <a:rPr lang="en-CA" dirty="0" smtClean="0"/>
              <a:t>Each of these is very expensive…</a:t>
            </a:r>
          </a:p>
          <a:p>
            <a:pPr lvl="1"/>
            <a:r>
              <a:rPr lang="en-CA" dirty="0" smtClean="0"/>
              <a:t>Would it not be better to reuse the nodes if possible?</a:t>
            </a:r>
            <a:endParaRPr lang="en-CA" dirty="0"/>
          </a:p>
        </p:txBody>
      </p:sp>
      <p:pic>
        <p:nvPicPr>
          <p:cNvPr id="6" name="Picture 3" descr="C:\Users\dwharder\Desktop\v1.png"/>
          <p:cNvPicPr>
            <a:picLocks noChangeAspect="1" noChangeArrowheads="1"/>
          </p:cNvPicPr>
          <p:nvPr/>
        </p:nvPicPr>
        <p:blipFill>
          <a:blip r:embed="rId3" cstate="print"/>
          <a:srcRect/>
          <a:stretch>
            <a:fillRect/>
          </a:stretch>
        </p:blipFill>
        <p:spPr bwMode="auto">
          <a:xfrm>
            <a:off x="2483768" y="4430272"/>
            <a:ext cx="4896544" cy="1158968"/>
          </a:xfrm>
          <a:prstGeom prst="rect">
            <a:avLst/>
          </a:prstGeom>
          <a:noFill/>
        </p:spPr>
      </p:pic>
      <p:sp>
        <p:nvSpPr>
          <p:cNvPr id="8" name="Rectangle 7"/>
          <p:cNvSpPr/>
          <p:nvPr/>
        </p:nvSpPr>
        <p:spPr>
          <a:xfrm>
            <a:off x="5724128" y="6237312"/>
            <a:ext cx="3095719" cy="369332"/>
          </a:xfrm>
          <a:prstGeom prst="rect">
            <a:avLst/>
          </a:prstGeom>
        </p:spPr>
        <p:txBody>
          <a:bodyPr wrap="none">
            <a:spAutoFit/>
          </a:bodyPr>
          <a:lstStyle/>
          <a:p>
            <a:r>
              <a:rPr lang="en-CA" dirty="0" smtClean="0"/>
              <a:t>Reference:  Howard </a:t>
            </a:r>
            <a:r>
              <a:rPr lang="en-CA" dirty="0" err="1" smtClean="0"/>
              <a:t>Hinnant</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Assignment</a:t>
            </a:r>
            <a:endParaRPr lang="en-CA" dirty="0"/>
          </a:p>
        </p:txBody>
      </p:sp>
      <p:sp>
        <p:nvSpPr>
          <p:cNvPr id="3" name="Content Placeholder 2"/>
          <p:cNvSpPr>
            <a:spLocks noGrp="1"/>
          </p:cNvSpPr>
          <p:nvPr>
            <p:ph idx="1"/>
          </p:nvPr>
        </p:nvSpPr>
        <p:spPr/>
        <p:txBody>
          <a:bodyPr/>
          <a:lstStyle/>
          <a:p>
            <a:pPr>
              <a:buNone/>
            </a:pPr>
            <a:r>
              <a:rPr lang="en-CA" dirty="0" smtClean="0"/>
              <a:t>	Can we do better?</a:t>
            </a:r>
          </a:p>
          <a:p>
            <a:pPr lvl="1"/>
            <a:r>
              <a:rPr lang="en-CA" dirty="0" smtClean="0"/>
              <a:t>This idea of </a:t>
            </a:r>
            <a:r>
              <a:rPr lang="en-CA" i="1" dirty="0" smtClean="0"/>
              <a:t>copy and swap</a:t>
            </a:r>
            <a:r>
              <a:rPr lang="en-CA" dirty="0" smtClean="0"/>
              <a:t> is highly visible in the literature</a:t>
            </a:r>
          </a:p>
          <a:p>
            <a:pPr lvl="1"/>
            <a:r>
              <a:rPr lang="en-CA" dirty="0" smtClean="0"/>
              <a:t>If the copy constructor is written correctly, it will be fast</a:t>
            </a:r>
          </a:p>
          <a:p>
            <a:pPr lvl="1"/>
            <a:r>
              <a:rPr lang="en-CA" dirty="0" smtClean="0"/>
              <a:t>Is it always the most efficient?</a:t>
            </a:r>
          </a:p>
          <a:p>
            <a:pPr lvl="1"/>
            <a:endParaRPr lang="en-CA" dirty="0" smtClean="0"/>
          </a:p>
          <a:p>
            <a:pPr>
              <a:buNone/>
            </a:pPr>
            <a:r>
              <a:rPr lang="en-CA" dirty="0" smtClean="0"/>
              <a:t>	Consider the calls to </a:t>
            </a:r>
            <a:r>
              <a:rPr lang="en-CA" dirty="0" smtClean="0">
                <a:latin typeface="Consolas" pitchFamily="49" charset="0"/>
                <a:cs typeface="Consolas" pitchFamily="49" charset="0"/>
              </a:rPr>
              <a:t>new</a:t>
            </a:r>
            <a:r>
              <a:rPr lang="en-CA" dirty="0" smtClean="0"/>
              <a:t> and </a:t>
            </a:r>
            <a:r>
              <a:rPr lang="en-CA" dirty="0" smtClean="0">
                <a:latin typeface="Consolas" pitchFamily="49" charset="0"/>
                <a:cs typeface="Consolas" pitchFamily="49" charset="0"/>
              </a:rPr>
              <a:t>delete</a:t>
            </a:r>
          </a:p>
          <a:p>
            <a:pPr lvl="1"/>
            <a:r>
              <a:rPr lang="en-CA" dirty="0" smtClean="0"/>
              <a:t>Each of these is very expensive…</a:t>
            </a:r>
          </a:p>
          <a:p>
            <a:pPr lvl="1"/>
            <a:r>
              <a:rPr lang="en-CA" dirty="0" smtClean="0"/>
              <a:t>Would it not be better to reuse the nodes if possible?</a:t>
            </a:r>
          </a:p>
          <a:p>
            <a:pPr lvl="1"/>
            <a:endParaRPr lang="en-CA" dirty="0" smtClean="0"/>
          </a:p>
          <a:p>
            <a:pPr lvl="1"/>
            <a:endParaRPr lang="en-CA" dirty="0" smtClean="0"/>
          </a:p>
          <a:p>
            <a:pPr lvl="1"/>
            <a:endParaRPr lang="en-CA" dirty="0" smtClean="0"/>
          </a:p>
          <a:p>
            <a:pPr lvl="1"/>
            <a:endParaRPr lang="en-CA" dirty="0" smtClean="0"/>
          </a:p>
          <a:p>
            <a:pPr lvl="1"/>
            <a:r>
              <a:rPr lang="en-CA" dirty="0" smtClean="0"/>
              <a:t>No calls to </a:t>
            </a:r>
            <a:r>
              <a:rPr lang="en-CA" dirty="0" smtClean="0">
                <a:latin typeface="Consolas" pitchFamily="49" charset="0"/>
                <a:cs typeface="Consolas" pitchFamily="49" charset="0"/>
              </a:rPr>
              <a:t>new</a:t>
            </a:r>
            <a:r>
              <a:rPr lang="en-CA" dirty="0" smtClean="0"/>
              <a:t> or </a:t>
            </a:r>
            <a:r>
              <a:rPr lang="en-CA" dirty="0" smtClean="0">
                <a:latin typeface="Consolas" pitchFamily="49" charset="0"/>
                <a:cs typeface="Consolas" pitchFamily="49" charset="0"/>
              </a:rPr>
              <a:t>delete</a:t>
            </a:r>
            <a:endParaRPr lang="en-CA" dirty="0">
              <a:latin typeface="Consolas" pitchFamily="49" charset="0"/>
              <a:cs typeface="Consolas" pitchFamily="49" charset="0"/>
            </a:endParaRPr>
          </a:p>
        </p:txBody>
      </p:sp>
      <p:pic>
        <p:nvPicPr>
          <p:cNvPr id="528386" name="Picture 2" descr="C:\Users\dwharder\Desktop\v2.png"/>
          <p:cNvPicPr>
            <a:picLocks noChangeAspect="1" noChangeArrowheads="1"/>
          </p:cNvPicPr>
          <p:nvPr/>
        </p:nvPicPr>
        <p:blipFill>
          <a:blip r:embed="rId3" cstate="print"/>
          <a:srcRect/>
          <a:stretch>
            <a:fillRect/>
          </a:stretch>
        </p:blipFill>
        <p:spPr bwMode="auto">
          <a:xfrm>
            <a:off x="2483768" y="4430272"/>
            <a:ext cx="4896544" cy="1158968"/>
          </a:xfrm>
          <a:prstGeom prst="rect">
            <a:avLst/>
          </a:prstGeom>
          <a:noFill/>
        </p:spPr>
      </p:pic>
      <p:sp>
        <p:nvSpPr>
          <p:cNvPr id="6" name="Rectangle 5"/>
          <p:cNvSpPr/>
          <p:nvPr/>
        </p:nvSpPr>
        <p:spPr>
          <a:xfrm>
            <a:off x="5724128" y="6237312"/>
            <a:ext cx="3095719" cy="369332"/>
          </a:xfrm>
          <a:prstGeom prst="rect">
            <a:avLst/>
          </a:prstGeom>
        </p:spPr>
        <p:txBody>
          <a:bodyPr wrap="none">
            <a:spAutoFit/>
          </a:bodyPr>
          <a:lstStyle/>
          <a:p>
            <a:r>
              <a:rPr lang="en-CA" dirty="0" smtClean="0"/>
              <a:t>Reference:  Howard </a:t>
            </a:r>
            <a:r>
              <a:rPr lang="en-CA" dirty="0" err="1" smtClean="0"/>
              <a:t>Hinnant</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normAutofit lnSpcReduction="10000"/>
          </a:bodyPr>
          <a:lstStyle/>
          <a:p>
            <a:pPr eaLnBrk="1" hangingPunct="1">
              <a:buNone/>
            </a:pPr>
            <a:r>
              <a:rPr lang="en-CA" sz="2400" dirty="0" smtClean="0">
                <a:solidFill>
                  <a:prstClr val="black"/>
                </a:solidFill>
              </a:rPr>
              <a:t>	What is the plan?</a:t>
            </a:r>
          </a:p>
          <a:p>
            <a:pPr lvl="1" eaLnBrk="1" hangingPunct="1"/>
            <a:r>
              <a:rPr lang="en-CA" sz="2200" dirty="0" smtClean="0">
                <a:solidFill>
                  <a:prstClr val="black"/>
                </a:solidFill>
              </a:rPr>
              <a:t>First, we must pass by reference—no copying</a:t>
            </a:r>
          </a:p>
          <a:p>
            <a:pPr lvl="1" eaLnBrk="1" hangingPunct="1"/>
            <a:r>
              <a:rPr lang="en-CA" sz="2200" dirty="0" smtClean="0">
                <a:solidFill>
                  <a:prstClr val="black"/>
                </a:solidFill>
              </a:rPr>
              <a:t>Ensure we are not assigning something to itself</a:t>
            </a:r>
          </a:p>
          <a:p>
            <a:pPr lvl="1" eaLnBrk="1" hangingPunct="1"/>
            <a:r>
              <a:rPr lang="en-CA" sz="2200" dirty="0" smtClean="0">
                <a:solidFill>
                  <a:prstClr val="black"/>
                </a:solidFill>
              </a:rPr>
              <a:t>If the right-hand side is empty, it’s straight-forward:</a:t>
            </a:r>
          </a:p>
          <a:p>
            <a:pPr lvl="2" eaLnBrk="1" hangingPunct="1"/>
            <a:r>
              <a:rPr lang="en-CA" sz="2000" dirty="0" smtClean="0">
                <a:solidFill>
                  <a:prstClr val="black"/>
                </a:solidFill>
              </a:rPr>
              <a:t>Just empty this list</a:t>
            </a:r>
          </a:p>
          <a:p>
            <a:pPr lvl="1" eaLnBrk="1" hangingPunct="1"/>
            <a:r>
              <a:rPr lang="en-CA" sz="2200" dirty="0" smtClean="0">
                <a:solidFill>
                  <a:prstClr val="black"/>
                </a:solidFill>
              </a:rPr>
              <a:t>Otherwise, step through the right-hand side list and for each node there</a:t>
            </a:r>
          </a:p>
          <a:p>
            <a:pPr lvl="2" eaLnBrk="1" hangingPunct="1"/>
            <a:r>
              <a:rPr lang="en-CA" dirty="0" smtClean="0">
                <a:solidFill>
                  <a:prstClr val="black"/>
                </a:solidFill>
              </a:rPr>
              <a:t>If there is a corresponding node in this, copy over the value, else</a:t>
            </a:r>
          </a:p>
          <a:p>
            <a:pPr lvl="2" eaLnBrk="1" hangingPunct="1"/>
            <a:r>
              <a:rPr lang="en-CA" dirty="0" smtClean="0">
                <a:solidFill>
                  <a:prstClr val="black"/>
                </a:solidFill>
              </a:rPr>
              <a:t>There is no corresponding node; create a new node and append it</a:t>
            </a:r>
          </a:p>
          <a:p>
            <a:pPr lvl="1" eaLnBrk="1" hangingPunct="1"/>
            <a:r>
              <a:rPr lang="en-CA" dirty="0" smtClean="0">
                <a:solidFill>
                  <a:prstClr val="black"/>
                </a:solidFill>
              </a:rPr>
              <a:t>If there are any nodes remaining in this, delete them</a:t>
            </a:r>
          </a:p>
          <a:p>
            <a:pPr lvl="1" eaLnBrk="1" hangingPunct="1"/>
            <a:r>
              <a:rPr lang="en-CA" dirty="0" smtClean="0">
                <a:solidFill>
                  <a:prstClr val="black"/>
                </a:solidFill>
              </a:rPr>
              <a:t>Special case:</a:t>
            </a:r>
          </a:p>
          <a:p>
            <a:pPr lvl="2" eaLnBrk="1" hangingPunct="1"/>
            <a:r>
              <a:rPr lang="en-CA" dirty="0" smtClean="0">
                <a:solidFill>
                  <a:prstClr val="black"/>
                </a:solidFill>
              </a:rPr>
              <a:t>Dealing with the first node which is pointed to by </a:t>
            </a:r>
            <a:r>
              <a:rPr lang="en-CA" dirty="0" err="1" smtClean="0">
                <a:solidFill>
                  <a:prstClr val="black"/>
                </a:solidFill>
                <a:latin typeface="Consolas" pitchFamily="49" charset="0"/>
                <a:cs typeface="Consolas" pitchFamily="49" charset="0"/>
              </a:rPr>
              <a:t>list_head</a:t>
            </a:r>
            <a:r>
              <a:rPr lang="en-CA" dirty="0" smtClean="0">
                <a:solidFill>
                  <a:prstClr val="black"/>
                </a:solidFill>
              </a:rPr>
              <a:t> and not a </a:t>
            </a:r>
            <a:r>
              <a:rPr lang="en-CA" dirty="0" err="1" smtClean="0">
                <a:solidFill>
                  <a:prstClr val="black"/>
                </a:solidFill>
                <a:latin typeface="Consolas" pitchFamily="49" charset="0"/>
                <a:cs typeface="Consolas" pitchFamily="49" charset="0"/>
              </a:rPr>
              <a:t>next_node</a:t>
            </a:r>
            <a:r>
              <a:rPr lang="en-CA" dirty="0" smtClean="0">
                <a:solidFill>
                  <a:prstClr val="black"/>
                </a:solidFill>
              </a:rPr>
              <a:t> member variable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eaLnBrk="1" hangingPunct="1">
              <a:buNone/>
            </a:pPr>
            <a:r>
              <a:rPr lang="en-CA" sz="2400" dirty="0" smtClean="0">
                <a:solidFill>
                  <a:prstClr val="black"/>
                </a:solidFill>
              </a:rPr>
              <a:t>	The implementation must be more carefully written</a:t>
            </a:r>
            <a:endParaRPr lang="en-CA" sz="800" dirty="0" smtClean="0">
              <a:solidFill>
                <a:prstClr val="black"/>
              </a:solidFill>
            </a:endParaRPr>
          </a:p>
          <a:p>
            <a:pPr eaLnBrk="1" hangingPunct="1">
              <a:buNone/>
            </a:pPr>
            <a:r>
              <a:rPr lang="en-US" sz="800" dirty="0" smtClean="0">
                <a:latin typeface="Consolas" pitchFamily="49" charset="0"/>
                <a:cs typeface="Consolas" pitchFamily="49" charset="0"/>
              </a:rPr>
              <a:t>		</a:t>
            </a:r>
          </a:p>
          <a:p>
            <a:pPr eaLnBrk="1" hangingPunct="1">
              <a:buNone/>
            </a:pPr>
            <a:r>
              <a:rPr lang="en-US" sz="800" dirty="0" smtClean="0">
                <a:latin typeface="Consolas" pitchFamily="49" charset="0"/>
                <a:cs typeface="Consolas" pitchFamily="49" charset="0"/>
              </a:rPr>
              <a:t>		</a:t>
            </a:r>
            <a:r>
              <a:rPr lang="en-US" sz="1400" dirty="0" smtClean="0">
                <a:latin typeface="Consolas" pitchFamily="49" charset="0"/>
                <a:cs typeface="Consolas" pitchFamily="49" charset="0"/>
              </a:rPr>
              <a:t>List &amp;List::</a:t>
            </a:r>
            <a:r>
              <a:rPr lang="en-US" sz="1400" dirty="0" smtClean="0">
                <a:solidFill>
                  <a:srgbClr val="FF33CC"/>
                </a:solidFill>
                <a:latin typeface="Consolas" pitchFamily="49" charset="0"/>
                <a:cs typeface="Consolas" pitchFamily="49" charset="0"/>
              </a:rPr>
              <a:t>operator =</a:t>
            </a:r>
            <a:r>
              <a:rPr lang="en-US" sz="1400" dirty="0" smtClean="0">
                <a:latin typeface="Consolas" pitchFamily="49" charset="0"/>
                <a:cs typeface="Consolas" pitchFamily="49" charset="0"/>
              </a:rPr>
              <a:t> ( List const &amp;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if ( this == &amp;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return *</a:t>
            </a:r>
            <a:r>
              <a:rPr lang="en-US" sz="1400" dirty="0" smtClean="0">
                <a:solidFill>
                  <a:srgbClr val="0070C0"/>
                </a:solidFill>
                <a:latin typeface="Consolas" pitchFamily="49" charset="0"/>
                <a:cs typeface="Consolas" pitchFamily="49" charset="0"/>
              </a:rPr>
              <a:t>this</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rhs</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while ( !</a:t>
            </a:r>
            <a:r>
              <a:rPr lang="en-US" sz="1400" dirty="0" smtClean="0">
                <a:solidFill>
                  <a:srgbClr val="0070C0"/>
                </a:solidFill>
                <a:latin typeface="Consolas" pitchFamily="49" charset="0"/>
                <a:cs typeface="Consolas" pitchFamily="49" charset="0"/>
              </a:rPr>
              <a:t>empty() </a:t>
            </a: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r>
              <a:rPr lang="en-US" sz="1400" dirty="0" err="1" smtClean="0">
                <a:solidFill>
                  <a:srgbClr val="0070C0"/>
                </a:solidFill>
                <a:latin typeface="Consolas" pitchFamily="49" charset="0"/>
                <a:cs typeface="Consolas" pitchFamily="49" charset="0"/>
              </a:rPr>
              <a:t>pop_front</a:t>
            </a:r>
            <a:r>
              <a:rPr lang="en-US" sz="1400" dirty="0" smtClean="0">
                <a:solidFill>
                  <a:srgbClr val="0070C0"/>
                </a:solidFill>
                <a:latin typeface="Consolas" pitchFamily="49" charset="0"/>
                <a:cs typeface="Consolas" pitchFamily="49" charset="0"/>
              </a:rPr>
              <a: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return *</a:t>
            </a:r>
            <a:r>
              <a:rPr lang="en-US" sz="1400" dirty="0" smtClean="0">
                <a:solidFill>
                  <a:srgbClr val="0070C0"/>
                </a:solidFill>
                <a:latin typeface="Consolas" pitchFamily="49" charset="0"/>
                <a:cs typeface="Consolas" pitchFamily="49" charset="0"/>
              </a:rPr>
              <a:t>this</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680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the only member variable of this class is </a:t>
            </a:r>
            <a:r>
              <a:rPr lang="en-US" dirty="0" err="1" smtClean="0">
                <a:latin typeface="Consolas" pitchFamily="49" charset="0"/>
                <a:cs typeface="Consolas" pitchFamily="49" charset="0"/>
              </a:rPr>
              <a:t>list_head</a:t>
            </a:r>
            <a:r>
              <a:rPr lang="en-US" dirty="0" smtClean="0">
                <a:latin typeface="Arial" charset="0"/>
                <a:cs typeface="Arial" charset="0"/>
              </a:rPr>
              <a:t>, the value it is storing (the address of the first node) is copied over</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It is equivalent to writing:</a:t>
            </a:r>
          </a:p>
          <a:p>
            <a:pPr eaLnBrk="1" hangingPunct="1">
              <a:buFontTx/>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.list_head = </a:t>
            </a:r>
            <a:r>
              <a:rPr lang="en-US" dirty="0" smtClean="0">
                <a:solidFill>
                  <a:srgbClr val="D20000"/>
                </a:solidFill>
                <a:latin typeface="Consolas" pitchFamily="49" charset="0"/>
                <a:cs typeface="Consolas" pitchFamily="49" charset="0"/>
              </a:rPr>
              <a:t>lst1</a:t>
            </a:r>
            <a:r>
              <a:rPr lang="en-US" dirty="0" smtClean="0">
                <a:latin typeface="Consolas" pitchFamily="49" charset="0"/>
                <a:cs typeface="Consolas" pitchFamily="49" charset="0"/>
              </a:rPr>
              <a:t>.list_head;</a:t>
            </a:r>
          </a:p>
          <a:p>
            <a:pPr eaLnBrk="1" hangingPunct="1">
              <a:buFont typeface="Arial" charset="0"/>
              <a:buNone/>
            </a:pPr>
            <a:r>
              <a:rPr lang="en-US" dirty="0" smtClean="0">
                <a:latin typeface="Consolas" pitchFamily="49" charset="0"/>
                <a:cs typeface="Consolas" pitchFamily="49" charset="0"/>
              </a:rPr>
              <a:t>	</a:t>
            </a:r>
          </a:p>
          <a:p>
            <a:pPr eaLnBrk="1" hangingPunct="1">
              <a:buFont typeface="Arial" charset="0"/>
              <a:buNone/>
            </a:pPr>
            <a:r>
              <a:rPr lang="en-US" dirty="0" smtClean="0">
                <a:latin typeface="Arial" charset="0"/>
                <a:cs typeface="Arial" charset="0"/>
              </a:rPr>
              <a:t>	Graphically:</a:t>
            </a:r>
          </a:p>
        </p:txBody>
      </p:sp>
      <p:pic>
        <p:nvPicPr>
          <p:cNvPr id="76804" name="Picture 5" descr="b2"/>
          <p:cNvPicPr>
            <a:picLocks noChangeAspect="1" noChangeArrowheads="1"/>
          </p:cNvPicPr>
          <p:nvPr/>
        </p:nvPicPr>
        <p:blipFill>
          <a:blip r:embed="rId3" cstate="print"/>
          <a:srcRect/>
          <a:stretch>
            <a:fillRect/>
          </a:stretch>
        </p:blipFill>
        <p:spPr bwMode="auto">
          <a:xfrm>
            <a:off x="1906588" y="4221163"/>
            <a:ext cx="4752975" cy="10112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normAutofit fontScale="92500" lnSpcReduction="10000"/>
          </a:bodyPr>
          <a:lstStyle/>
          <a:p>
            <a:pPr lvl="2" eaLnBrk="1" hangingPunct="1">
              <a:buFontTx/>
              <a:buNone/>
            </a:pPr>
            <a:r>
              <a:rPr lang="en-US" sz="1400" dirty="0" smtClean="0">
                <a:latin typeface="Consolas" pitchFamily="49" charset="0"/>
                <a:cs typeface="Consolas" pitchFamily="49" charset="0"/>
              </a:rPr>
              <a:t>    if ( empty() ) {</a:t>
            </a:r>
          </a:p>
          <a:p>
            <a:pPr lvl="2" eaLnBrk="1" hangingPunct="1">
              <a:buFontTx/>
              <a:buNone/>
            </a:pPr>
            <a:r>
              <a:rPr lang="en-US" sz="1400" dirty="0" smtClean="0">
                <a:latin typeface="Consolas" pitchFamily="49" charset="0"/>
                <a:cs typeface="Consolas" pitchFamily="49" charset="0"/>
              </a:rPr>
              <a:t>        </a:t>
            </a:r>
            <a:r>
              <a:rPr lang="en-US" sz="1400" dirty="0" err="1" smtClean="0">
                <a:solidFill>
                  <a:srgbClr val="0070C0"/>
                </a:solidFill>
                <a:latin typeface="Consolas" pitchFamily="49" charset="0"/>
                <a:cs typeface="Consolas" pitchFamily="49" charset="0"/>
              </a:rPr>
              <a:t>list_head</a:t>
            </a:r>
            <a:r>
              <a:rPr lang="en-US" sz="1400" dirty="0" smtClean="0">
                <a:latin typeface="Consolas" pitchFamily="49" charset="0"/>
                <a:cs typeface="Consolas" pitchFamily="49" charset="0"/>
              </a:rPr>
              <a:t> = new Node( </a:t>
            </a:r>
            <a:r>
              <a:rPr lang="en-US" sz="1400" dirty="0" err="1" smtClean="0">
                <a:solidFill>
                  <a:srgbClr val="FF0000"/>
                </a:solidFill>
                <a:latin typeface="Consolas" pitchFamily="49" charset="0"/>
                <a:cs typeface="Consolas" pitchFamily="49" charset="0"/>
              </a:rPr>
              <a:t>rhs.front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 else {</a:t>
            </a:r>
          </a:p>
          <a:p>
            <a:pPr lvl="2" eaLnBrk="1" hangingPunct="1">
              <a:buFontTx/>
              <a:buNone/>
            </a:pPr>
            <a:r>
              <a:rPr lang="en-US" sz="1400" dirty="0" smtClean="0">
                <a:latin typeface="Consolas" pitchFamily="49" charset="0"/>
                <a:cs typeface="Consolas" pitchFamily="49" charset="0"/>
              </a:rPr>
              <a:t>        </a:t>
            </a:r>
            <a:r>
              <a:rPr lang="en-US" sz="1400" dirty="0" smtClean="0">
                <a:solidFill>
                  <a:srgbClr val="0070C0"/>
                </a:solidFill>
                <a:latin typeface="Consolas" pitchFamily="49" charset="0"/>
                <a:cs typeface="Consolas" pitchFamily="49" charset="0"/>
              </a:rPr>
              <a:t>head()</a:t>
            </a:r>
            <a:r>
              <a:rPr lang="en-US" sz="1400" dirty="0" smtClean="0">
                <a:latin typeface="Consolas" pitchFamily="49" charset="0"/>
                <a:cs typeface="Consolas" pitchFamily="49" charset="0"/>
              </a:rPr>
              <a:t>-&gt;element = </a:t>
            </a:r>
            <a:r>
              <a:rPr lang="en-US" sz="1400" dirty="0" err="1" smtClean="0">
                <a:solidFill>
                  <a:srgbClr val="FF0000"/>
                </a:solidFill>
                <a:latin typeface="Consolas" pitchFamily="49" charset="0"/>
                <a:cs typeface="Consolas" pitchFamily="49" charset="0"/>
              </a:rPr>
              <a:t>rhs.front</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r>
              <a:rPr lang="en-US" sz="1400" dirty="0" smtClean="0">
                <a:solidFill>
                  <a:prstClr val="black"/>
                </a:solidFill>
                <a:latin typeface="Consolas" pitchFamily="49" charset="0"/>
                <a:cs typeface="Consolas" pitchFamily="49" charset="0"/>
              </a:rPr>
              <a:t>Node *</a:t>
            </a:r>
            <a:r>
              <a:rPr lang="en-US" sz="1400" dirty="0" err="1" smtClean="0">
                <a:solidFill>
                  <a:prstClr val="black"/>
                </a:solidFill>
                <a:latin typeface="Consolas" pitchFamily="49" charset="0"/>
                <a:cs typeface="Consolas" pitchFamily="49" charset="0"/>
              </a:rPr>
              <a:t>this_node</a:t>
            </a:r>
            <a:r>
              <a:rPr lang="en-US" sz="1400" dirty="0" smtClean="0">
                <a:solidFill>
                  <a:prstClr val="black"/>
                </a:solidFill>
                <a:latin typeface="Consolas" pitchFamily="49" charset="0"/>
                <a:cs typeface="Consolas" pitchFamily="49" charset="0"/>
              </a:rPr>
              <a:t> = </a:t>
            </a:r>
            <a:r>
              <a:rPr lang="en-US" sz="1400" dirty="0" err="1" smtClean="0">
                <a:solidFill>
                  <a:srgbClr val="0070C0"/>
                </a:solidFill>
                <a:latin typeface="Consolas" pitchFamily="49" charset="0"/>
                <a:cs typeface="Consolas" pitchFamily="49" charset="0"/>
              </a:rPr>
              <a:t>list_head</a:t>
            </a:r>
            <a:r>
              <a:rPr lang="en-US" sz="1400" dirty="0" smtClean="0">
                <a:solidFill>
                  <a:prstClr val="black"/>
                </a:solidFill>
                <a:latin typeface="Consolas" pitchFamily="49" charset="0"/>
                <a:cs typeface="Consolas" pitchFamily="49" charset="0"/>
              </a:rPr>
              <a:t>,</a:t>
            </a:r>
          </a:p>
          <a:p>
            <a:pPr lvl="2" eaLnBrk="1" hangingPunct="1">
              <a:buNone/>
            </a:pPr>
            <a:r>
              <a:rPr lang="en-US" sz="1400" dirty="0" smtClean="0">
                <a:solidFill>
                  <a:prstClr val="black"/>
                </a:solidFill>
                <a:latin typeface="Consolas" pitchFamily="49" charset="0"/>
                <a:cs typeface="Consolas" pitchFamily="49" charset="0"/>
              </a:rPr>
              <a:t>         *</a:t>
            </a:r>
            <a:r>
              <a:rPr lang="en-US" sz="1400" dirty="0" err="1" smtClean="0">
                <a:solidFill>
                  <a:prstClr val="black"/>
                </a:solidFill>
                <a:latin typeface="Consolas" pitchFamily="49" charset="0"/>
                <a:cs typeface="Consolas" pitchFamily="49" charset="0"/>
              </a:rPr>
              <a:t>rhs_node</a:t>
            </a:r>
            <a:r>
              <a:rPr lang="en-US" sz="1400" dirty="0" smtClean="0">
                <a:solidFill>
                  <a:prstClr val="black"/>
                </a:solidFill>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rhs.head</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-&gt;next();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while (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 != 0 ) {</a:t>
            </a:r>
          </a:p>
          <a:p>
            <a:pPr lvl="2" eaLnBrk="1" hangingPunct="1">
              <a:buNone/>
            </a:pPr>
            <a:r>
              <a:rPr lang="en-US" sz="1400" dirty="0" smtClean="0">
                <a:latin typeface="Consolas" pitchFamily="49" charset="0"/>
                <a:cs typeface="Consolas" pitchFamily="49" charset="0"/>
              </a:rPr>
              <a:t>        if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 == 0 )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-&gt;retrieve()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 else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-&gt;element =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retrive</a:t>
            </a:r>
            <a:r>
              <a:rPr lang="en-US" sz="1400" dirty="0" smtClean="0">
                <a:latin typeface="Consolas" pitchFamily="49" charset="0"/>
                <a:cs typeface="Consolas" pitchFamily="49" charset="0"/>
              </a:rPr>
              <a:t>();</a:t>
            </a: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normAutofit fontScale="92500" lnSpcReduction="20000"/>
          </a:bodyPr>
          <a:lstStyle/>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while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 != 0 ) {</a:t>
            </a:r>
          </a:p>
          <a:p>
            <a:pPr lvl="2" eaLnBrk="1" hangingPunct="1">
              <a:buNone/>
            </a:pPr>
            <a:r>
              <a:rPr lang="en-US" sz="1400" dirty="0" smtClean="0">
                <a:latin typeface="Consolas" pitchFamily="49" charset="0"/>
                <a:cs typeface="Consolas" pitchFamily="49" charset="0"/>
              </a:rPr>
              <a:t>        Node *</a:t>
            </a:r>
            <a:r>
              <a:rPr lang="en-US" sz="1400" dirty="0" err="1" smtClean="0">
                <a:latin typeface="Consolas" pitchFamily="49" charset="0"/>
                <a:cs typeface="Consolas" pitchFamily="49" charset="0"/>
              </a:rPr>
              <a:t>tmp</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-&gt;next()-&gt;next();</a:t>
            </a:r>
          </a:p>
          <a:p>
            <a:pPr lvl="2" eaLnBrk="1" hangingPunct="1">
              <a:buNone/>
            </a:pPr>
            <a:r>
              <a:rPr lang="en-US" sz="1400" dirty="0" smtClean="0">
                <a:latin typeface="Consolas" pitchFamily="49" charset="0"/>
                <a:cs typeface="Consolas" pitchFamily="49" charset="0"/>
              </a:rPr>
              <a:t>        delete </a:t>
            </a:r>
            <a:r>
              <a:rPr lang="en-US" sz="1400" dirty="0" err="1" smtClean="0">
                <a:latin typeface="Consolas" pitchFamily="49" charset="0"/>
                <a:cs typeface="Consolas" pitchFamily="49" charset="0"/>
              </a:rPr>
              <a:t>tmp</a:t>
            </a:r>
            <a:r>
              <a:rPr lang="en-US" sz="1400" dirty="0" smtClean="0">
                <a:latin typeface="Consolas" pitchFamily="49" charset="0"/>
                <a:cs typeface="Consolas" pitchFamily="49" charset="0"/>
              </a:rPr>
              <a:t>;</a:t>
            </a: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return *this;</a:t>
            </a:r>
          </a:p>
          <a:p>
            <a:pPr lvl="2" eaLnBrk="1" hangingPunct="1">
              <a:buNone/>
            </a:pPr>
            <a:r>
              <a:rPr lang="en-US" sz="1400" dirty="0" smtClean="0">
                <a:latin typeface="Consolas" pitchFamily="49" charset="0"/>
                <a:cs typeface="Consolas" pitchFamily="49" charset="0"/>
              </a:rPr>
              <a: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Move Assignment</a:t>
            </a:r>
          </a:p>
        </p:txBody>
      </p:sp>
      <p:sp>
        <p:nvSpPr>
          <p:cNvPr id="88067" name="Rectangle 3"/>
          <p:cNvSpPr>
            <a:spLocks noGrp="1" noChangeArrowheads="1"/>
          </p:cNvSpPr>
          <p:nvPr>
            <p:ph type="body" idx="1"/>
          </p:nvPr>
        </p:nvSpPr>
        <p:spPr/>
        <p:txBody>
          <a:bodyPr/>
          <a:lstStyle/>
          <a:p>
            <a:pPr eaLnBrk="1" hangingPunct="1">
              <a:buNone/>
            </a:pPr>
            <a:r>
              <a:rPr lang="en-CA" sz="2400" dirty="0" smtClean="0">
                <a:solidFill>
                  <a:prstClr val="black"/>
                </a:solidFill>
              </a:rPr>
              <a:t>	Similarly, we need a move assignment:</a:t>
            </a:r>
            <a:endParaRPr lang="en-CA" sz="800" dirty="0" smtClean="0">
              <a:solidFill>
                <a:prstClr val="black"/>
              </a:solidFill>
            </a:endParaRPr>
          </a:p>
          <a:p>
            <a:pPr eaLnBrk="1" hangingPunct="1">
              <a:buNone/>
            </a:pPr>
            <a:r>
              <a:rPr lang="en-US" sz="800" dirty="0" smtClean="0">
                <a:latin typeface="Consolas" pitchFamily="49" charset="0"/>
                <a:cs typeface="Consolas" pitchFamily="49" charset="0"/>
              </a:rPr>
              <a:t>		</a:t>
            </a:r>
          </a:p>
          <a:p>
            <a:pPr eaLnBrk="1" hangingPunct="1">
              <a:buNone/>
            </a:pPr>
            <a:r>
              <a:rPr lang="en-US" sz="800" dirty="0" smtClean="0">
                <a:latin typeface="Consolas" pitchFamily="49" charset="0"/>
                <a:cs typeface="Consolas" pitchFamily="49" charset="0"/>
              </a:rPr>
              <a:t>		</a:t>
            </a:r>
            <a:r>
              <a:rPr lang="en-US" sz="1400" dirty="0" smtClean="0">
                <a:latin typeface="Consolas" pitchFamily="49" charset="0"/>
                <a:cs typeface="Consolas" pitchFamily="49" charset="0"/>
              </a:rPr>
              <a:t>List &amp;List::</a:t>
            </a:r>
            <a:r>
              <a:rPr lang="en-US" sz="1400" dirty="0" smtClean="0">
                <a:solidFill>
                  <a:srgbClr val="FF33CC"/>
                </a:solidFill>
                <a:latin typeface="Consolas" pitchFamily="49" charset="0"/>
                <a:cs typeface="Consolas" pitchFamily="49" charset="0"/>
              </a:rPr>
              <a:t>operator =</a:t>
            </a:r>
            <a:r>
              <a:rPr lang="en-US" sz="1400" dirty="0" smtClean="0">
                <a:latin typeface="Consolas" pitchFamily="49" charset="0"/>
                <a:cs typeface="Consolas" pitchFamily="49" charset="0"/>
              </a:rPr>
              <a:t> ( List &amp;&amp;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while ( !empty()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pop_front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list_head</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rhs.head</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rhs.list_head</a:t>
            </a:r>
            <a:r>
              <a:rPr lang="en-US" sz="1400" dirty="0" smtClean="0">
                <a:latin typeface="Consolas" pitchFamily="49" charset="0"/>
                <a:cs typeface="Consolas" pitchFamily="49" charset="0"/>
              </a:rPr>
              <a:t> = 0;</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return *this;</a:t>
            </a:r>
          </a:p>
          <a:p>
            <a:pPr lvl="2" eaLnBrk="1" hangingPunct="1">
              <a:buFontTx/>
              <a:buNone/>
            </a:pPr>
            <a:r>
              <a:rPr lang="en-US" sz="1400" dirty="0" smtClean="0">
                <a:latin typeface="Consolas" pitchFamily="49" charset="0"/>
                <a:cs typeface="Consolas" pitchFamily="49" charset="0"/>
              </a:rPr>
              <a:t>}</a:t>
            </a:r>
          </a:p>
          <a:p>
            <a:pPr lvl="2" eaLnBrk="1" hangingPunct="1">
              <a:buFontTx/>
              <a:buNone/>
            </a:pPr>
            <a:endParaRPr lang="en-US" sz="1400" dirty="0" smtClean="0">
              <a:latin typeface="Consolas" pitchFamily="49" charset="0"/>
              <a:cs typeface="Consolas" pitchFamily="49"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1064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the complete class is:</a:t>
            </a:r>
          </a:p>
          <a:p>
            <a:pPr lvl="2" eaLnBrk="1" hangingPunct="1">
              <a:buFontTx/>
              <a:buNone/>
            </a:pPr>
            <a:r>
              <a:rPr lang="en-US" sz="1400" dirty="0" smtClean="0">
                <a:latin typeface="Consolas" pitchFamily="49" charset="0"/>
                <a:cs typeface="Consolas" pitchFamily="49" charset="0"/>
              </a:rPr>
              <a:t>class List {</a:t>
            </a:r>
          </a:p>
          <a:p>
            <a:pPr lvl="2" eaLnBrk="1" hangingPunct="1">
              <a:buFontTx/>
              <a:buNone/>
            </a:pPr>
            <a:r>
              <a:rPr lang="en-US" sz="1400" dirty="0" smtClean="0">
                <a:latin typeface="Consolas" pitchFamily="49" charset="0"/>
                <a:cs typeface="Consolas" pitchFamily="49" charset="0"/>
              </a:rPr>
              <a:t>    private:</a:t>
            </a:r>
          </a:p>
          <a:p>
            <a:pPr lvl="2" eaLnBrk="1" hangingPunct="1">
              <a:buFontTx/>
              <a:buNone/>
            </a:pPr>
            <a:r>
              <a:rPr lang="en-US" sz="1400" dirty="0" smtClean="0">
                <a:latin typeface="Consolas" pitchFamily="49" charset="0"/>
                <a:cs typeface="Consolas" pitchFamily="49" charset="0"/>
              </a:rPr>
              <a:t>        Node *</a:t>
            </a:r>
            <a:r>
              <a:rPr lang="en-US" sz="1400" dirty="0" err="1" smtClean="0">
                <a:latin typeface="Consolas" pitchFamily="49" charset="0"/>
                <a:cs typeface="Consolas" pitchFamily="49" charset="0"/>
              </a:rPr>
              <a:t>list_head</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void swap( List &amp;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public:</a:t>
            </a:r>
          </a:p>
          <a:p>
            <a:pPr lvl="2" eaLnBrk="1" hangingPunct="1">
              <a:buFontTx/>
              <a:buNone/>
            </a:pPr>
            <a:r>
              <a:rPr lang="en-US" sz="1400" dirty="0" smtClean="0">
                <a:latin typeface="Consolas" pitchFamily="49" charset="0"/>
                <a:cs typeface="Consolas" pitchFamily="49" charset="0"/>
              </a:rPr>
              <a:t>        // Constructors and destructors</a:t>
            </a:r>
          </a:p>
          <a:p>
            <a:pPr lvl="2" eaLnBrk="1" hangingPunct="1">
              <a:buFontTx/>
              <a:buNone/>
            </a:pPr>
            <a:r>
              <a:rPr lang="en-US" sz="1400" dirty="0" smtClean="0">
                <a:latin typeface="Consolas" pitchFamily="49" charset="0"/>
                <a:cs typeface="Consolas" pitchFamily="49" charset="0"/>
              </a:rPr>
              <a:t>        List();</a:t>
            </a:r>
          </a:p>
          <a:p>
            <a:pPr lvl="2" eaLnBrk="1" hangingPunct="1">
              <a:buFontTx/>
              <a:buNone/>
            </a:pPr>
            <a:r>
              <a:rPr lang="en-US" sz="1400" dirty="0" smtClean="0">
                <a:latin typeface="Consolas" pitchFamily="49" charset="0"/>
                <a:cs typeface="Consolas" pitchFamily="49" charset="0"/>
              </a:rPr>
              <a:t>        List( List const &amp; );</a:t>
            </a:r>
          </a:p>
          <a:p>
            <a:pPr lvl="2" eaLnBrk="1" hangingPunct="1">
              <a:buFontTx/>
              <a:buNone/>
            </a:pPr>
            <a:r>
              <a:rPr lang="en-US" sz="1400" dirty="0" smtClean="0">
                <a:latin typeface="Consolas" pitchFamily="49" charset="0"/>
                <a:cs typeface="Consolas" pitchFamily="49" charset="0"/>
              </a:rPr>
              <a:t>        List( List &amp;&amp; );</a:t>
            </a:r>
          </a:p>
          <a:p>
            <a:pPr lvl="2" eaLnBrk="1" hangingPunct="1">
              <a:buFontTx/>
              <a:buNone/>
            </a:pPr>
            <a:r>
              <a:rPr lang="en-US" sz="1400" dirty="0" smtClean="0">
                <a:latin typeface="Consolas" pitchFamily="49" charset="0"/>
                <a:cs typeface="Consolas" pitchFamily="49" charset="0"/>
              </a:rPr>
              <a:t>        ~List();</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 Assignment operators</a:t>
            </a:r>
          </a:p>
          <a:p>
            <a:pPr lvl="2" eaLnBrk="1" hangingPunct="1">
              <a:buFontTx/>
              <a:buNone/>
            </a:pPr>
            <a:r>
              <a:rPr lang="en-US" sz="1400" dirty="0" smtClean="0">
                <a:latin typeface="Consolas" pitchFamily="49" charset="0"/>
                <a:cs typeface="Consolas" pitchFamily="49" charset="0"/>
              </a:rPr>
              <a:t>        List &amp;operator = ( List const &amp; );</a:t>
            </a:r>
          </a:p>
          <a:p>
            <a:pPr lvl="2" eaLnBrk="1" hangingPunct="1">
              <a:buFontTx/>
              <a:buNone/>
            </a:pPr>
            <a:r>
              <a:rPr lang="en-US" sz="1400" dirty="0" smtClean="0">
                <a:latin typeface="Consolas" pitchFamily="49" charset="0"/>
                <a:cs typeface="Consolas" pitchFamily="49" charset="0"/>
              </a:rPr>
              <a:t>        List &amp;operator = ( List &amp;&amp; );</a:t>
            </a:r>
          </a:p>
          <a:p>
            <a:pPr lvl="2" eaLnBrk="1" hangingPunct="1">
              <a:buFontTx/>
              <a:buNone/>
            </a:pPr>
            <a:endParaRPr lang="en-US" sz="1100" dirty="0" smtClean="0">
              <a:latin typeface="Consolas" pitchFamily="49" charset="0"/>
              <a:cs typeface="Consolas" pitchFamily="49" charset="0"/>
            </a:endParaRPr>
          </a:p>
          <a:p>
            <a:pPr eaLnBrk="1" hangingPunct="1">
              <a:buFontTx/>
              <a:buNone/>
            </a:pPr>
            <a:endParaRPr lang="en-US" sz="1200" b="1" dirty="0" smtClean="0">
              <a:latin typeface="Consolas" pitchFamily="49" charset="0"/>
              <a:cs typeface="Consolas" pitchFamily="49" charset="0"/>
            </a:endParaRPr>
          </a:p>
        </p:txBody>
      </p:sp>
      <p:sp>
        <p:nvSpPr>
          <p:cNvPr id="4" name="Rectangle 3"/>
          <p:cNvSpPr/>
          <p:nvPr/>
        </p:nvSpPr>
        <p:spPr>
          <a:xfrm>
            <a:off x="5687616" y="4005064"/>
            <a:ext cx="3456384" cy="2677656"/>
          </a:xfrm>
          <a:prstGeom prst="rect">
            <a:avLst/>
          </a:prstGeom>
        </p:spPr>
        <p:txBody>
          <a:bodyPr wrap="square">
            <a:spAutoFit/>
          </a:bodyPr>
          <a:lstStyle/>
          <a:p>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Accessors</a:t>
            </a:r>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bool</a:t>
            </a:r>
            <a:r>
              <a:rPr lang="en-US" sz="1400" dirty="0" smtClean="0">
                <a:latin typeface="Consolas" pitchFamily="49" charset="0"/>
                <a:cs typeface="Consolas" pitchFamily="49" charset="0"/>
              </a:rPr>
              <a:t> empty()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size()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front() const;</a:t>
            </a:r>
          </a:p>
          <a:p>
            <a:r>
              <a:rPr lang="en-US" sz="1400" dirty="0" smtClean="0">
                <a:latin typeface="Consolas" pitchFamily="49" charset="0"/>
                <a:cs typeface="Consolas" pitchFamily="49" charset="0"/>
              </a:rPr>
              <a:t>        Node *head()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count(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 const;</a:t>
            </a:r>
          </a:p>
          <a:p>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Mutators</a:t>
            </a:r>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void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pop_front</a:t>
            </a:r>
            <a:r>
              <a:rPr lang="en-US" sz="1400" dirty="0" smtClean="0">
                <a:latin typeface="Consolas" pitchFamily="49" charset="0"/>
                <a:cs typeface="Consolas" pitchFamily="49" charset="0"/>
              </a:rPr>
              <a: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erase(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a:t>
            </a:r>
            <a:endParaRPr lang="en-CA"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10752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With asymptotic analysis of linked lists, we can now make the following statements:</a:t>
            </a: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baseline="30000" smtClean="0">
              <a:latin typeface="Arial" charset="0"/>
              <a:cs typeface="Arial" charset="0"/>
            </a:endParaRPr>
          </a:p>
          <a:p>
            <a:pPr eaLnBrk="1" hangingPunct="1">
              <a:buFontTx/>
              <a:buNone/>
            </a:pPr>
            <a:endParaRPr lang="en-US" baseline="30000" smtClean="0">
              <a:latin typeface="Arial" charset="0"/>
              <a:cs typeface="Arial" charset="0"/>
            </a:endParaRPr>
          </a:p>
          <a:p>
            <a:pPr eaLnBrk="1" hangingPunct="1">
              <a:buFontTx/>
              <a:buNone/>
            </a:pPr>
            <a:r>
              <a:rPr lang="en-US" baseline="30000" smtClean="0">
                <a:latin typeface="Arial" charset="0"/>
                <a:cs typeface="Arial" charset="0"/>
              </a:rPr>
              <a:t>*</a:t>
            </a:r>
            <a:r>
              <a:rPr lang="en-US" smtClean="0">
                <a:latin typeface="Arial" charset="0"/>
                <a:cs typeface="Arial" charset="0"/>
              </a:rPr>
              <a:t> these become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if we have a tail pointer</a:t>
            </a:r>
            <a:endParaRPr lang="en-US" baseline="30000" smtClean="0">
              <a:latin typeface="Arial" charset="0"/>
              <a:cs typeface="Arial" charset="0"/>
            </a:endParaRPr>
          </a:p>
        </p:txBody>
      </p:sp>
      <p:graphicFrame>
        <p:nvGraphicFramePr>
          <p:cNvPr id="181285" name="Group 37"/>
          <p:cNvGraphicFramePr>
            <a:graphicFrameLocks noGrp="1"/>
          </p:cNvGraphicFramePr>
          <p:nvPr/>
        </p:nvGraphicFramePr>
        <p:xfrm>
          <a:off x="1258888" y="2924175"/>
          <a:ext cx="6624637" cy="2072640"/>
        </p:xfrm>
        <a:graphic>
          <a:graphicData uri="http://schemas.openxmlformats.org/drawingml/2006/table">
            <a:tbl>
              <a:tblPr/>
              <a:tblGrid>
                <a:gridCol w="1692275">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1643062">
                  <a:extLst>
                    <a:ext uri="{9D8B030D-6E8A-4147-A177-3AD203B41FA5}">
                      <a16:colId xmlns:a16="http://schemas.microsoft.com/office/drawing/2014/main" val="20002"/>
                    </a:ext>
                  </a:extLst>
                </a:gridCol>
                <a:gridCol w="1644650">
                  <a:extLst>
                    <a:ext uri="{9D8B030D-6E8A-4147-A177-3AD203B41FA5}">
                      <a16:colId xmlns:a16="http://schemas.microsoft.com/office/drawing/2014/main" val="20003"/>
                    </a:ext>
                  </a:extLst>
                </a:gridCol>
              </a:tblGrid>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front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arbitrary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back</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insert</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r>
                        <a:rPr kumimoji="0" lang="en-US" sz="2800" b="0" i="1" u="none" strike="noStrike" cap="none" normalizeH="0" baseline="0" smtClean="0">
                          <a:ln>
                            <a:noFill/>
                          </a:ln>
                          <a:solidFill>
                            <a:schemeClr val="tx1"/>
                          </a:solidFill>
                          <a:effectLst/>
                          <a:latin typeface="Times New Roman" pitchFamily="18" charset="0"/>
                        </a:rPr>
                        <a:t>n</a:t>
                      </a:r>
                      <a:r>
                        <a:rPr kumimoji="0" lang="en-US" sz="2800" b="0" i="0" u="none" strike="noStrike" cap="none" normalizeH="0" baseline="0" smtClean="0">
                          <a:ln>
                            <a:noFill/>
                          </a:ln>
                          <a:solidFill>
                            <a:schemeClr val="tx1"/>
                          </a:solidFill>
                          <a:effectLst/>
                          <a:latin typeface="Times New Roman" pitchFamily="18" charset="0"/>
                        </a:rPr>
                        <a: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3000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access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30000" dirty="0" smtClean="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erase</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In all our examples, we use new and delete to allocate and deallocate nodes</a:t>
            </a:r>
          </a:p>
          <a:p>
            <a:pPr lvl="1"/>
            <a:r>
              <a:rPr lang="en-CA" dirty="0" smtClean="0"/>
              <a:t>This is exceptionally inefficient</a:t>
            </a:r>
          </a:p>
          <a:p>
            <a:pPr lvl="1"/>
            <a:r>
              <a:rPr lang="en-CA" dirty="0" smtClean="0"/>
              <a:t>It requires the operating system to allocate and deallocate memory with each node</a:t>
            </a:r>
          </a:p>
          <a:p>
            <a:pPr lvl="1"/>
            <a:r>
              <a:rPr lang="en-CA" dirty="0" smtClean="0"/>
              <a:t>Could we pre-allocate memory for a number of nodes and use them?</a:t>
            </a:r>
          </a:p>
          <a:p>
            <a:pPr lvl="1"/>
            <a:r>
              <a:rPr lang="en-CA" dirty="0" smtClean="0"/>
              <a:t>Suggestions?</a:t>
            </a:r>
          </a:p>
          <a:p>
            <a:pPr lvl="1">
              <a:buNone/>
            </a:pPr>
            <a:endParaRPr lang="en-CA" dirty="0" smtClean="0"/>
          </a:p>
          <a:p>
            <a:pPr lvl="1"/>
            <a:endParaRPr lang="en-CA" dirty="0" smtClean="0"/>
          </a:p>
          <a:p>
            <a:pPr lvl="1"/>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Consider the following strategy:</a:t>
            </a:r>
          </a:p>
          <a:p>
            <a:pPr lvl="1"/>
            <a:r>
              <a:rPr lang="en-CA" dirty="0" smtClean="0"/>
              <a:t>Allocate an array of </a:t>
            </a:r>
            <a:r>
              <a:rPr lang="en-CA" i="1" dirty="0" smtClean="0">
                <a:latin typeface="Times New Roman" pitchFamily="18" charset="0"/>
                <a:cs typeface="Times New Roman" pitchFamily="18" charset="0"/>
              </a:rPr>
              <a:t>N</a:t>
            </a:r>
            <a:r>
              <a:rPr lang="en-CA" dirty="0" smtClean="0"/>
              <a:t> nodes</a:t>
            </a:r>
          </a:p>
          <a:p>
            <a:pPr lvl="1"/>
            <a:r>
              <a:rPr lang="en-CA" dirty="0" smtClean="0"/>
              <a:t>The address of the node is the index in the array</a:t>
            </a:r>
          </a:p>
          <a:p>
            <a:pPr lvl="2"/>
            <a:r>
              <a:rPr lang="en-CA" dirty="0" smtClean="0"/>
              <a:t>Therefore, </a:t>
            </a:r>
            <a:r>
              <a:rPr lang="en-CA" dirty="0" err="1" smtClean="0">
                <a:latin typeface="Consolas" pitchFamily="49" charset="0"/>
                <a:cs typeface="Consolas" pitchFamily="49" charset="0"/>
              </a:rPr>
              <a:t>next_node</a:t>
            </a:r>
            <a:r>
              <a:rPr lang="en-CA" dirty="0" smtClean="0"/>
              <a:t> is an integer</a:t>
            </a:r>
          </a:p>
          <a:p>
            <a:pPr lvl="1"/>
            <a:r>
              <a:rPr lang="en-CA" dirty="0" smtClean="0"/>
              <a:t>Each time we require a new node, use one of these</a:t>
            </a:r>
          </a:p>
          <a:p>
            <a:pPr lvl="1"/>
            <a:r>
              <a:rPr lang="en-CA" dirty="0" smtClean="0"/>
              <a:t>If all the nodes in the block are used, we double the size of the array of the allocated nodes and move the objects over</a:t>
            </a:r>
          </a:p>
          <a:p>
            <a:pPr lvl="1"/>
            <a:endParaRPr lang="en-CA" dirty="0" smtClean="0"/>
          </a:p>
          <a:p>
            <a:pPr>
              <a:buNone/>
            </a:pPr>
            <a:r>
              <a:rPr lang="en-CA" dirty="0" smtClean="0"/>
              <a:t>	To track which nodes are being used, we could use a stack</a:t>
            </a:r>
          </a:p>
          <a:p>
            <a:pPr lvl="1"/>
            <a:r>
              <a:rPr lang="en-CA" dirty="0" smtClean="0"/>
              <a:t>Initially, the stack would contain the values from </a:t>
            </a:r>
            <a:r>
              <a:rPr lang="en-CA" dirty="0" smtClean="0">
                <a:latin typeface="Times New Roman" pitchFamily="18" charset="0"/>
                <a:cs typeface="Times New Roman" pitchFamily="18" charset="0"/>
              </a:rPr>
              <a:t>0</a:t>
            </a:r>
            <a:r>
              <a:rPr lang="en-CA" dirty="0" smtClean="0"/>
              <a:t> to </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 – 1 </a:t>
            </a:r>
          </a:p>
          <a:p>
            <a:pPr lvl="1"/>
            <a:r>
              <a:rPr lang="en-CA" dirty="0" smtClean="0"/>
              <a:t>If we need an unused entry in the array, pop the next index from the top of the stack</a:t>
            </a:r>
          </a:p>
          <a:p>
            <a:pPr lvl="1"/>
            <a:r>
              <a:rPr lang="en-CA" dirty="0" smtClean="0"/>
              <a:t>If we no longer are using a node, push its index onto the stack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We would use -1 to represent the end of the list</a:t>
            </a:r>
          </a:p>
          <a:p>
            <a:pPr lvl="1"/>
            <a:r>
              <a:rPr lang="en-CA" dirty="0" smtClean="0"/>
              <a:t>More intelligently, we would define a constant:</a:t>
            </a:r>
          </a:p>
          <a:p>
            <a:pPr lvl="1">
              <a:buNone/>
            </a:pPr>
            <a:r>
              <a:rPr lang="en-CA" dirty="0" smtClean="0"/>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const NULL = -1;</a:t>
            </a:r>
            <a:endParaRPr lang="en-CA" dirty="0">
              <a:latin typeface="Consolas" pitchFamily="49" charset="0"/>
              <a:cs typeface="Consolas" pitchFamily="49" charset="0"/>
            </a:endParaRPr>
          </a:p>
        </p:txBody>
      </p:sp>
      <p:pic>
        <p:nvPicPr>
          <p:cNvPr id="5" name="Picture 2" descr="C:\Users\dwharder\Desktop\z1.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3" name="Picture 5" descr="C:\Users\dwharder\Desktop\z2.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After a few calls to </a:t>
            </a:r>
            <a:r>
              <a:rPr lang="en-CA" dirty="0" err="1" smtClean="0">
                <a:latin typeface="Consolas" pitchFamily="49" charset="0"/>
                <a:cs typeface="Consolas" pitchFamily="49" charset="0"/>
              </a:rPr>
              <a:t>push_front</a:t>
            </a:r>
            <a:r>
              <a:rPr lang="en-CA" dirty="0" smtClean="0"/>
              <a:t> and </a:t>
            </a:r>
            <a:r>
              <a:rPr lang="en-CA" dirty="0" smtClean="0">
                <a:latin typeface="Consolas" pitchFamily="49" charset="0"/>
                <a:cs typeface="Consolas" pitchFamily="49" charset="0"/>
              </a:rPr>
              <a:t>erase</a:t>
            </a:r>
            <a:r>
              <a:rPr lang="en-CA" dirty="0" smtClean="0"/>
              <a:t>, we could end up with an allocation as follows:</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call </a:t>
            </a:r>
            <a:r>
              <a:rPr lang="en-CA" dirty="0" err="1" smtClean="0">
                <a:latin typeface="Consolas" pitchFamily="49" charset="0"/>
                <a:cs typeface="Consolas" pitchFamily="49" charset="0"/>
              </a:rPr>
              <a:t>pop_front</a:t>
            </a:r>
            <a:r>
              <a:rPr lang="en-CA" dirty="0" smtClean="0"/>
              <a:t>, we would:</a:t>
            </a:r>
          </a:p>
          <a:p>
            <a:pPr lvl="1"/>
            <a:r>
              <a:rPr lang="en-CA" dirty="0" smtClean="0"/>
              <a:t>Push 4 onto the stack</a:t>
            </a:r>
          </a:p>
          <a:p>
            <a:pPr lvl="1"/>
            <a:r>
              <a:rPr lang="en-CA" dirty="0" smtClean="0"/>
              <a:t>Updated </a:t>
            </a:r>
            <a:r>
              <a:rPr lang="en-CA" dirty="0" err="1" smtClean="0">
                <a:latin typeface="Consolas" pitchFamily="49" charset="0"/>
                <a:cs typeface="Consolas" pitchFamily="49" charset="0"/>
              </a:rPr>
              <a:t>list_head</a:t>
            </a:r>
            <a:r>
              <a:rPr lang="en-CA" dirty="0" smtClean="0"/>
              <a:t> to be 7</a:t>
            </a:r>
          </a:p>
          <a:p>
            <a:endParaRPr lang="en-CA" dirty="0"/>
          </a:p>
        </p:txBody>
      </p:sp>
      <p:pic>
        <p:nvPicPr>
          <p:cNvPr id="5" name="Picture 5" descr="C:\Users\dwharder\Desktop\z2.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782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What’s wrong with this picture?</a:t>
            </a:r>
          </a:p>
          <a:p>
            <a:pPr lvl="1" eaLnBrk="1" hangingPunct="1"/>
            <a:r>
              <a:rPr lang="en-US" dirty="0" smtClean="0">
                <a:latin typeface="Arial" charset="0"/>
                <a:cs typeface="Arial" charset="0"/>
              </a:rPr>
              <a:t>We no longer have links to either of the nodes storing 72 or 94</a:t>
            </a: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Also, suppose we call the member function</a:t>
            </a:r>
          </a:p>
          <a:p>
            <a:pPr lvl="1" eaLnBrk="1" hangingPunct="1">
              <a:buFontTx/>
              <a:buNone/>
            </a:pPr>
            <a:r>
              <a:rPr lang="en-US" b="1" dirty="0" smtClean="0">
                <a:latin typeface="Courier New" pitchFamily="49" charset="0"/>
                <a:cs typeface="Arial" charset="0"/>
              </a:rPr>
              <a:t>	   </a:t>
            </a:r>
            <a:r>
              <a:rPr lang="en-US" sz="2000" dirty="0" smtClean="0">
                <a:solidFill>
                  <a:srgbClr val="D20000"/>
                </a:solidFill>
                <a:latin typeface="Consolas" pitchFamily="49" charset="0"/>
                <a:cs typeface="Consolas" pitchFamily="49" charset="0"/>
              </a:rPr>
              <a:t>lst1</a:t>
            </a:r>
            <a:r>
              <a:rPr lang="en-US" sz="2000" dirty="0" smtClean="0">
                <a:latin typeface="Consolas" pitchFamily="49" charset="0"/>
                <a:cs typeface="Consolas" pitchFamily="49" charset="0"/>
              </a:rPr>
              <a:t>.pop_front();</a:t>
            </a:r>
            <a:endParaRPr lang="en-US" sz="2400" dirty="0" smtClean="0">
              <a:latin typeface="Consolas" pitchFamily="49" charset="0"/>
              <a:cs typeface="Consolas" pitchFamily="49" charset="0"/>
            </a:endParaRPr>
          </a:p>
          <a:p>
            <a:pPr lvl="1" eaLnBrk="1" hangingPunct="1"/>
            <a:r>
              <a:rPr lang="en-US" dirty="0" smtClean="0">
                <a:latin typeface="Arial" charset="0"/>
                <a:cs typeface="Arial" charset="0"/>
              </a:rPr>
              <a:t>This only affects the member variable from the object </a:t>
            </a:r>
            <a:r>
              <a:rPr lang="en-US" sz="2000" dirty="0" smtClean="0">
                <a:solidFill>
                  <a:srgbClr val="D20000"/>
                </a:solidFill>
                <a:latin typeface="Consolas" pitchFamily="49" charset="0"/>
                <a:cs typeface="Consolas" pitchFamily="49" charset="0"/>
              </a:rPr>
              <a:t>lst1</a:t>
            </a:r>
            <a:endParaRPr lang="en-US" sz="2400" dirty="0" smtClean="0">
              <a:solidFill>
                <a:srgbClr val="D20000"/>
              </a:solidFill>
              <a:latin typeface="Consolas" pitchFamily="49" charset="0"/>
              <a:cs typeface="Consolas" pitchFamily="49" charset="0"/>
            </a:endParaRPr>
          </a:p>
        </p:txBody>
      </p:sp>
      <p:pic>
        <p:nvPicPr>
          <p:cNvPr id="4" name="Picture 5" descr="b2"/>
          <p:cNvPicPr>
            <a:picLocks noChangeAspect="1" noChangeArrowheads="1"/>
          </p:cNvPicPr>
          <p:nvPr/>
        </p:nvPicPr>
        <p:blipFill>
          <a:blip r:embed="rId3" cstate="print"/>
          <a:srcRect/>
          <a:stretch>
            <a:fillRect/>
          </a:stretch>
        </p:blipFill>
        <p:spPr bwMode="auto">
          <a:xfrm>
            <a:off x="2123728" y="2492896"/>
            <a:ext cx="4752000" cy="1011030"/>
          </a:xfrm>
          <a:prstGeom prst="rect">
            <a:avLst/>
          </a:prstGeom>
          <a:noFill/>
          <a:ln w="9525">
            <a:noFill/>
            <a:miter lim="800000"/>
            <a:headEnd/>
            <a:tailEnd/>
          </a:ln>
        </p:spPr>
      </p:pic>
      <p:pic>
        <p:nvPicPr>
          <p:cNvPr id="5" name="Picture 5" descr="b3"/>
          <p:cNvPicPr>
            <a:picLocks noChangeAspect="1" noChangeArrowheads="1"/>
          </p:cNvPicPr>
          <p:nvPr/>
        </p:nvPicPr>
        <p:blipFill>
          <a:blip r:embed="rId4" cstate="print"/>
          <a:srcRect/>
          <a:stretch>
            <a:fillRect/>
          </a:stretch>
        </p:blipFill>
        <p:spPr bwMode="auto">
          <a:xfrm>
            <a:off x="2123728" y="5085184"/>
            <a:ext cx="4752000" cy="10913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C:\Users\dwharder\Desktop\z4.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call </a:t>
            </a:r>
            <a:r>
              <a:rPr lang="en-CA" dirty="0" err="1" smtClean="0">
                <a:latin typeface="Consolas" pitchFamily="49" charset="0"/>
                <a:cs typeface="Consolas" pitchFamily="49" charset="0"/>
              </a:rPr>
              <a:t>pop_front</a:t>
            </a:r>
            <a:r>
              <a:rPr lang="en-CA" dirty="0" smtClean="0"/>
              <a:t>, we would:</a:t>
            </a:r>
          </a:p>
          <a:p>
            <a:pPr lvl="1"/>
            <a:r>
              <a:rPr lang="en-CA" dirty="0" smtClean="0"/>
              <a:t>Push 4 onto the stack</a:t>
            </a:r>
          </a:p>
          <a:p>
            <a:pPr lvl="1"/>
            <a:r>
              <a:rPr lang="en-CA" dirty="0" smtClean="0"/>
              <a:t>Updated </a:t>
            </a:r>
            <a:r>
              <a:rPr lang="en-CA" dirty="0" err="1" smtClean="0">
                <a:latin typeface="Consolas" pitchFamily="49" charset="0"/>
                <a:cs typeface="Consolas" pitchFamily="49" charset="0"/>
              </a:rPr>
              <a:t>list_head</a:t>
            </a:r>
            <a:r>
              <a:rPr lang="en-CA" dirty="0" smtClean="0"/>
              <a:t> to be 7</a:t>
            </a:r>
          </a:p>
          <a:p>
            <a:pPr>
              <a:buNone/>
            </a:pPr>
            <a:r>
              <a:rPr lang="en-CA" dirty="0" smtClean="0"/>
              <a:t>	The result: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5" descr="C:\Users\dwharder\Desktop\z2.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push 99 onto the front of this list, we would:</a:t>
            </a:r>
          </a:p>
          <a:p>
            <a:pPr lvl="1"/>
            <a:r>
              <a:rPr lang="en-CA" dirty="0" smtClean="0"/>
              <a:t>Get to top of the stack, 6</a:t>
            </a:r>
          </a:p>
          <a:p>
            <a:pPr lvl="1"/>
            <a:r>
              <a:rPr lang="en-CA" dirty="0" smtClean="0"/>
              <a:t>At this location, place 99 and the current value of </a:t>
            </a:r>
            <a:r>
              <a:rPr lang="en-CA" dirty="0" err="1" smtClean="0">
                <a:latin typeface="Consolas" pitchFamily="49" charset="0"/>
                <a:cs typeface="Consolas" pitchFamily="49" charset="0"/>
              </a:rPr>
              <a:t>list_head</a:t>
            </a:r>
            <a:endParaRPr lang="en-CA" dirty="0" smtClean="0">
              <a:latin typeface="Consolas" pitchFamily="49" charset="0"/>
              <a:cs typeface="Consolas" pitchFamily="49" charset="0"/>
            </a:endParaRPr>
          </a:p>
          <a:p>
            <a:pPr lvl="1"/>
            <a:r>
              <a:rPr lang="en-CA" dirty="0" smtClean="0"/>
              <a:t>Update </a:t>
            </a:r>
            <a:r>
              <a:rPr lang="en-CA" dirty="0" err="1" smtClean="0">
                <a:latin typeface="Consolas" pitchFamily="49" charset="0"/>
                <a:cs typeface="Consolas" pitchFamily="49" charset="0"/>
              </a:rPr>
              <a:t>list_head</a:t>
            </a:r>
            <a:r>
              <a:rPr lang="en-CA" dirty="0" smtClean="0">
                <a:latin typeface="Consolas" pitchFamily="49" charset="0"/>
                <a:cs typeface="Consolas" pitchFamily="49" charset="0"/>
              </a:rPr>
              <a:t> = 6</a:t>
            </a:r>
          </a:p>
          <a:p>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This results in:</a:t>
            </a:r>
            <a:endParaRPr lang="en-CA" dirty="0"/>
          </a:p>
        </p:txBody>
      </p:sp>
      <p:pic>
        <p:nvPicPr>
          <p:cNvPr id="4" name="Picture 4" descr="C:\Users\dwharder\Desktop\z3.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Originally, we would require </a:t>
            </a:r>
            <a:r>
              <a:rPr lang="en-CA" i="1" dirty="0" smtClean="0">
                <a:latin typeface="Times New Roman" pitchFamily="18" charset="0"/>
                <a:cs typeface="Times New Roman" pitchFamily="18" charset="0"/>
              </a:rPr>
              <a:t>n</a:t>
            </a:r>
            <a:r>
              <a:rPr lang="en-CA" dirty="0" smtClean="0"/>
              <a:t> calls to </a:t>
            </a:r>
            <a:r>
              <a:rPr lang="en-CA" dirty="0" smtClean="0">
                <a:latin typeface="Consolas" pitchFamily="49" charset="0"/>
                <a:cs typeface="Consolas" pitchFamily="49" charset="0"/>
              </a:rPr>
              <a:t>new()</a:t>
            </a:r>
            <a:r>
              <a:rPr lang="en-CA" dirty="0" smtClean="0"/>
              <a:t> to insert </a:t>
            </a:r>
            <a:r>
              <a:rPr lang="en-CA" i="1" dirty="0" smtClean="0">
                <a:latin typeface="Times New Roman" pitchFamily="18" charset="0"/>
                <a:cs typeface="Times New Roman" pitchFamily="18" charset="0"/>
              </a:rPr>
              <a:t>n</a:t>
            </a:r>
            <a:r>
              <a:rPr lang="en-CA" dirty="0" smtClean="0"/>
              <a:t> objects into the linked list</a:t>
            </a:r>
          </a:p>
          <a:p>
            <a:pPr lvl="1"/>
            <a:r>
              <a:rPr lang="en-CA" dirty="0" smtClean="0"/>
              <a:t>This updated allocation strategy requires </a:t>
            </a:r>
            <a:r>
              <a:rPr lang="en-CA" dirty="0" err="1" smtClean="0">
                <a:latin typeface="Times New Roman" pitchFamily="18" charset="0"/>
                <a:cs typeface="Times New Roman" pitchFamily="18" charset="0"/>
              </a:rPr>
              <a:t>lg</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r>
              <a:rPr lang="en-CA" dirty="0" smtClean="0"/>
              <a:t> calls to new and </a:t>
            </a:r>
            <a:r>
              <a:rPr lang="en-CA" i="1" dirty="0" smtClean="0">
                <a:latin typeface="Times New Roman" pitchFamily="18" charset="0"/>
                <a:cs typeface="Times New Roman" pitchFamily="18" charset="0"/>
              </a:rPr>
              <a:t>n</a:t>
            </a:r>
            <a:r>
              <a:rPr lang="en-CA" dirty="0" smtClean="0"/>
              <a:t> copies</a:t>
            </a:r>
          </a:p>
          <a:p>
            <a:pPr lvl="1"/>
            <a:endParaRPr lang="en-CA" dirty="0"/>
          </a:p>
        </p:txBody>
      </p:sp>
      <p:pic>
        <p:nvPicPr>
          <p:cNvPr id="4" name="Picture 4" descr="C:\Users\dwharder\Desktop\z3.png"/>
          <p:cNvPicPr>
            <a:picLocks noChangeAspect="1" noChangeArrowheads="1"/>
          </p:cNvPicPr>
          <p:nvPr/>
        </p:nvPicPr>
        <p:blipFill>
          <a:blip r:embed="rId3" cstate="print"/>
          <a:srcRect/>
          <a:stretch>
            <a:fillRect/>
          </a:stretch>
        </p:blipFill>
        <p:spPr bwMode="auto">
          <a:xfrm>
            <a:off x="2051720" y="2708920"/>
            <a:ext cx="5507906" cy="357237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latin typeface="Arial" charset="0"/>
                <a:cs typeface="Arial" charset="0"/>
              </a:rPr>
              <a:t>Summary</a:t>
            </a:r>
          </a:p>
        </p:txBody>
      </p:sp>
      <p:sp>
        <p:nvSpPr>
          <p:cNvPr id="108547"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We have considered the implementation of linked lists in C++</a:t>
            </a:r>
          </a:p>
          <a:p>
            <a:pPr lvl="1" eaLnBrk="1" hangingPunct="1"/>
            <a:r>
              <a:rPr lang="en-US" dirty="0" smtClean="0">
                <a:latin typeface="Arial" charset="0"/>
                <a:cs typeface="Arial" charset="0"/>
              </a:rPr>
              <a:t>Aspects of the </a:t>
            </a:r>
            <a:r>
              <a:rPr lang="en-US" dirty="0" smtClean="0">
                <a:latin typeface="Consolas" pitchFamily="49" charset="0"/>
                <a:cs typeface="Consolas" pitchFamily="49" charset="0"/>
              </a:rPr>
              <a:t>Node</a:t>
            </a:r>
            <a:r>
              <a:rPr lang="en-US" dirty="0" smtClean="0">
                <a:latin typeface="Arial" charset="0"/>
                <a:cs typeface="Arial" charset="0"/>
              </a:rPr>
              <a:t> class</a:t>
            </a:r>
          </a:p>
          <a:p>
            <a:pPr lvl="1" eaLnBrk="1" hangingPunct="1"/>
            <a:r>
              <a:rPr lang="en-US" dirty="0" err="1" smtClean="0">
                <a:latin typeface="Arial" charset="0"/>
                <a:cs typeface="Arial" charset="0"/>
              </a:rPr>
              <a:t>Accessors</a:t>
            </a:r>
            <a:r>
              <a:rPr lang="en-US" dirty="0" smtClean="0">
                <a:latin typeface="Arial" charset="0"/>
                <a:cs typeface="Arial" charset="0"/>
              </a:rPr>
              <a:t> and </a:t>
            </a:r>
            <a:r>
              <a:rPr lang="en-US" dirty="0" err="1" smtClean="0">
                <a:latin typeface="Arial" charset="0"/>
                <a:cs typeface="Arial" charset="0"/>
              </a:rPr>
              <a:t>mutators</a:t>
            </a:r>
            <a:endParaRPr lang="en-US" dirty="0" smtClean="0">
              <a:latin typeface="Arial" charset="0"/>
              <a:cs typeface="Arial" charset="0"/>
            </a:endParaRPr>
          </a:p>
          <a:p>
            <a:pPr lvl="1" eaLnBrk="1" hangingPunct="1"/>
            <a:r>
              <a:rPr lang="en-US" dirty="0" smtClean="0">
                <a:latin typeface="Arial" charset="0"/>
                <a:cs typeface="Arial" charset="0"/>
              </a:rPr>
              <a:t>The implementation of various member functions</a:t>
            </a:r>
          </a:p>
          <a:p>
            <a:pPr lvl="1" eaLnBrk="1" hangingPunct="1"/>
            <a:r>
              <a:rPr lang="en-US" dirty="0" smtClean="0">
                <a:latin typeface="Arial" charset="0"/>
                <a:cs typeface="Arial" charset="0"/>
              </a:rPr>
              <a:t>Stepping through a linked list</a:t>
            </a:r>
          </a:p>
          <a:p>
            <a:pPr lvl="1" eaLnBrk="1" hangingPunct="1"/>
            <a:r>
              <a:rPr lang="en-US" dirty="0" smtClean="0">
                <a:latin typeface="Arial" charset="0"/>
                <a:cs typeface="Arial" charset="0"/>
              </a:rPr>
              <a:t>Defining the copy and assignment operator</a:t>
            </a:r>
          </a:p>
          <a:p>
            <a:pPr lvl="1" eaLnBrk="1" hangingPunct="1"/>
            <a:r>
              <a:rPr lang="en-US" dirty="0" smtClean="0">
                <a:latin typeface="Arial" charset="0"/>
                <a:cs typeface="Arial" charset="0"/>
              </a:rPr>
              <a:t>Defining move constructors and move assignment operators</a:t>
            </a:r>
          </a:p>
          <a:p>
            <a:pPr lvl="1" eaLnBrk="1" hangingPunct="1"/>
            <a:r>
              <a:rPr lang="en-US" dirty="0" smtClean="0">
                <a:latin typeface="Arial" charset="0"/>
                <a:cs typeface="Arial" charset="0"/>
              </a:rPr>
              <a:t>Discussed efficiencies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3:  Sorting and Searching</a:t>
            </a:r>
            <a:r>
              <a:rPr lang="en-US" sz="1400" dirty="0" smtClean="0">
                <a:latin typeface="Arial" charset="0"/>
                <a:cs typeface="Arial" charset="0"/>
              </a:rPr>
              <a:t>, 2</a:t>
            </a:r>
            <a:r>
              <a:rPr lang="en-US" sz="1400" baseline="30000" dirty="0" smtClean="0">
                <a:latin typeface="Arial" charset="0"/>
                <a:cs typeface="Arial" charset="0"/>
              </a:rPr>
              <a:t>nd</a:t>
            </a:r>
            <a:r>
              <a:rPr lang="en-US" sz="1400" dirty="0" smtClean="0">
                <a:latin typeface="Arial" charset="0"/>
                <a:cs typeface="Arial" charset="0"/>
              </a:rPr>
              <a:t> Ed., Addison Wesley, 1998, §5.4, pp.</a:t>
            </a:r>
            <a:r>
              <a:rPr lang="en-CA" sz="1400" dirty="0" smtClean="0">
                <a:latin typeface="Arial" charset="0"/>
                <a:cs typeface="Arial" charset="0"/>
              </a:rPr>
              <a:t>248-379</a:t>
            </a:r>
            <a:r>
              <a:rPr lang="en-US" sz="1400" dirty="0" smtClean="0">
                <a:latin typeface="Arial" charset="0"/>
                <a:cs typeface="Arial" charset="0"/>
              </a:rPr>
              <a:t>. </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https://en.wikipedia.org/wiki/Linked_list</a:t>
            </a:r>
          </a:p>
          <a:p>
            <a:pPr marL="533400" indent="-533400">
              <a:buFontTx/>
              <a:buNone/>
              <a:defRPr/>
            </a:pPr>
            <a:r>
              <a:rPr lang="en-US" sz="1200" dirty="0" smtClean="0">
                <a:latin typeface="Arial" charset="0"/>
                <a:cs typeface="Arial" charset="0"/>
              </a:rPr>
              <a:t>	 http://stackoverflow.com/error?aspxerrorpath=/questions/8848363/rvalue-reference-with-assignement-operator</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987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Now, the second list </a:t>
            </a:r>
            <a:r>
              <a:rPr lang="en-US" dirty="0" smtClean="0">
                <a:solidFill>
                  <a:srgbClr val="002060"/>
                </a:solidFill>
                <a:latin typeface="Consolas" pitchFamily="49" charset="0"/>
                <a:cs typeface="Consolas" pitchFamily="49" charset="0"/>
              </a:rPr>
              <a:t>lst2</a:t>
            </a:r>
            <a:r>
              <a:rPr lang="en-US" dirty="0" smtClean="0">
                <a:latin typeface="Arial" charset="0"/>
                <a:cs typeface="Arial" charset="0"/>
              </a:rPr>
              <a:t> is pointing to memory which has been </a:t>
            </a:r>
            <a:r>
              <a:rPr lang="en-US" dirty="0" err="1" smtClean="0">
                <a:latin typeface="Arial" charset="0"/>
                <a:cs typeface="Arial" charset="0"/>
              </a:rPr>
              <a:t>deallocated</a:t>
            </a:r>
            <a:r>
              <a:rPr lang="en-US" dirty="0" smtClean="0">
                <a:latin typeface="Arial" charset="0"/>
                <a:cs typeface="Arial" charset="0"/>
              </a:rPr>
              <a:t>...</a:t>
            </a: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What is the behavior if we make this call?</a:t>
            </a:r>
          </a:p>
          <a:p>
            <a:pPr lvl="1" eaLnBrk="1" hangingPunct="1">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.pop_front();</a:t>
            </a: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The behaviour is undefined, however, soon this will probably lead to an access violation</a:t>
            </a:r>
          </a:p>
        </p:txBody>
      </p:sp>
      <p:pic>
        <p:nvPicPr>
          <p:cNvPr id="4" name="Picture 5" descr="b3"/>
          <p:cNvPicPr>
            <a:picLocks noChangeAspect="1" noChangeArrowheads="1"/>
          </p:cNvPicPr>
          <p:nvPr/>
        </p:nvPicPr>
        <p:blipFill>
          <a:blip r:embed="rId3" cstate="print"/>
          <a:srcRect/>
          <a:stretch>
            <a:fillRect/>
          </a:stretch>
        </p:blipFill>
        <p:spPr bwMode="auto">
          <a:xfrm>
            <a:off x="2123728" y="5085184"/>
            <a:ext cx="4752000" cy="1091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08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Like making copies, we must have a reasonable means of assigning</a:t>
            </a:r>
          </a:p>
          <a:p>
            <a:pPr lvl="1" eaLnBrk="1" hangingPunct="1"/>
            <a:r>
              <a:rPr lang="en-US" dirty="0" smtClean="0">
                <a:latin typeface="Arial" charset="0"/>
                <a:cs typeface="Arial" charset="0"/>
              </a:rPr>
              <a:t>Starting with</a:t>
            </a: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We need to erase the content of </a:t>
            </a:r>
            <a:r>
              <a:rPr lang="en-US" dirty="0" smtClean="0">
                <a:solidFill>
                  <a:srgbClr val="0000FF"/>
                </a:solidFill>
                <a:latin typeface="Consolas" pitchFamily="49" charset="0"/>
                <a:cs typeface="Consolas" pitchFamily="49" charset="0"/>
              </a:rPr>
              <a:t>lst2</a:t>
            </a:r>
            <a:r>
              <a:rPr lang="en-US" dirty="0" smtClean="0">
                <a:latin typeface="Arial" charset="0"/>
                <a:cs typeface="Arial" charset="0"/>
              </a:rPr>
              <a:t> and copy over the nodes in </a:t>
            </a:r>
            <a:r>
              <a:rPr lang="en-US" dirty="0" smtClean="0">
                <a:solidFill>
                  <a:srgbClr val="FF0000"/>
                </a:solidFill>
                <a:latin typeface="Consolas" pitchFamily="49" charset="0"/>
                <a:cs typeface="Consolas" pitchFamily="49" charset="0"/>
              </a:rPr>
              <a:t>lst1</a:t>
            </a:r>
          </a:p>
        </p:txBody>
      </p:sp>
      <p:pic>
        <p:nvPicPr>
          <p:cNvPr id="4" name="Picture 4" descr="xxx"/>
          <p:cNvPicPr>
            <a:picLocks noChangeAspect="1" noChangeArrowheads="1"/>
          </p:cNvPicPr>
          <p:nvPr/>
        </p:nvPicPr>
        <p:blipFill>
          <a:blip r:embed="rId3" cstate="print"/>
          <a:srcRect/>
          <a:stretch>
            <a:fillRect/>
          </a:stretch>
        </p:blipFill>
        <p:spPr bwMode="auto">
          <a:xfrm>
            <a:off x="1619250" y="3933825"/>
            <a:ext cx="5545138" cy="1655763"/>
          </a:xfrm>
          <a:prstGeom prst="rect">
            <a:avLst/>
          </a:prstGeom>
          <a:noFill/>
          <a:ln w="9525">
            <a:noFill/>
            <a:miter lim="800000"/>
            <a:headEnd/>
            <a:tailEnd/>
          </a:ln>
        </p:spPr>
      </p:pic>
      <p:pic>
        <p:nvPicPr>
          <p:cNvPr id="5" name="Picture 5" descr="b1"/>
          <p:cNvPicPr>
            <a:picLocks noChangeAspect="1" noChangeArrowheads="1"/>
          </p:cNvPicPr>
          <p:nvPr/>
        </p:nvPicPr>
        <p:blipFill>
          <a:blip r:embed="rId4" cstate="print"/>
          <a:srcRect/>
          <a:stretch>
            <a:fillRect/>
          </a:stretch>
        </p:blipFill>
        <p:spPr bwMode="auto">
          <a:xfrm>
            <a:off x="1619250" y="2276872"/>
            <a:ext cx="5472113" cy="11636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29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to overload the assignment operator, we must overload the function named </a:t>
            </a:r>
            <a:r>
              <a:rPr lang="en-US" dirty="0" smtClean="0">
                <a:solidFill>
                  <a:srgbClr val="FF33CC"/>
                </a:solidFill>
                <a:latin typeface="Consolas" pitchFamily="49" charset="0"/>
                <a:cs typeface="Consolas" pitchFamily="49" charset="0"/>
              </a:rPr>
              <a:t>operator =</a:t>
            </a:r>
          </a:p>
          <a:p>
            <a:pPr lvl="1" eaLnBrk="1" hangingPunct="1"/>
            <a:r>
              <a:rPr lang="en-US" dirty="0" smtClean="0">
                <a:latin typeface="Arial" charset="0"/>
                <a:cs typeface="Arial" charset="0"/>
              </a:rPr>
              <a:t>This is a how you indicate to the compiler that</a:t>
            </a:r>
            <a:br>
              <a:rPr lang="en-US" dirty="0" smtClean="0">
                <a:latin typeface="Arial" charset="0"/>
                <a:cs typeface="Arial" charset="0"/>
              </a:rPr>
            </a:br>
            <a:r>
              <a:rPr lang="en-US" dirty="0" smtClean="0">
                <a:latin typeface="Arial" charset="0"/>
                <a:cs typeface="Arial" charset="0"/>
              </a:rPr>
              <a:t>you are overloading the assignment (</a:t>
            </a:r>
            <a:r>
              <a:rPr lang="en-US" dirty="0" smtClean="0">
                <a:solidFill>
                  <a:srgbClr val="FF33CC"/>
                </a:solidFill>
                <a:latin typeface="Consolas" pitchFamily="49" charset="0"/>
                <a:cs typeface="Consolas" pitchFamily="49" charset="0"/>
              </a:rPr>
              <a:t>=</a:t>
            </a:r>
            <a:r>
              <a:rPr lang="en-US" dirty="0" smtClean="0">
                <a:latin typeface="Arial" charset="0"/>
                <a:cs typeface="Arial" charset="0"/>
              </a:rPr>
              <a:t>) operator</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signature is:</a:t>
            </a:r>
          </a:p>
          <a:p>
            <a:pPr lvl="2" eaLnBrk="1" hangingPunct="1">
              <a:buFontTx/>
              <a:buNone/>
            </a:pPr>
            <a:r>
              <a:rPr lang="en-US" sz="1800" dirty="0" smtClean="0">
                <a:latin typeface="Consolas" pitchFamily="49" charset="0"/>
                <a:cs typeface="Consolas" pitchFamily="49" charset="0"/>
              </a:rPr>
              <a:t>List &amp;</a:t>
            </a:r>
            <a:r>
              <a:rPr lang="en-US" sz="1800" dirty="0" smtClean="0">
                <a:solidFill>
                  <a:srgbClr val="FF33CC"/>
                </a:solidFill>
                <a:latin typeface="Consolas" pitchFamily="49" charset="0"/>
                <a:cs typeface="Consolas" pitchFamily="49" charset="0"/>
              </a:rPr>
              <a:t>operator =</a:t>
            </a:r>
            <a:r>
              <a:rPr lang="en-US" sz="1800" dirty="0" smtClean="0">
                <a:latin typeface="Consolas" pitchFamily="49" charset="0"/>
                <a:cs typeface="Consolas" pitchFamily="49" charset="0"/>
              </a:rPr>
              <a:t> ( List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Now, suppose you create the following function:</a:t>
            </a:r>
          </a:p>
          <a:p>
            <a:pPr>
              <a:buNone/>
            </a:pPr>
            <a:endParaRPr lang="en-CA" sz="900" dirty="0" smtClean="0"/>
          </a:p>
          <a:p>
            <a:pPr lvl="2">
              <a:buNone/>
            </a:pPr>
            <a:r>
              <a:rPr lang="en-CA" dirty="0" smtClean="0">
                <a:latin typeface="Consolas" pitchFamily="49" charset="0"/>
                <a:cs typeface="Consolas" pitchFamily="49" charset="0"/>
              </a:rPr>
              <a:t>List initialize(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b ) {</a:t>
            </a:r>
          </a:p>
          <a:p>
            <a:pPr lvl="2">
              <a:buNone/>
            </a:pPr>
            <a:r>
              <a:rPr lang="en-CA" dirty="0" smtClean="0">
                <a:latin typeface="Consolas" pitchFamily="49" charset="0"/>
                <a:cs typeface="Consolas" pitchFamily="49" charset="0"/>
              </a:rPr>
              <a:t>    List </a:t>
            </a:r>
            <a:r>
              <a:rPr lang="en-CA" dirty="0" err="1" smtClean="0">
                <a:latin typeface="Consolas" pitchFamily="49" charset="0"/>
                <a:cs typeface="Consolas" pitchFamily="49" charset="0"/>
              </a:rPr>
              <a:t>ls</a:t>
            </a:r>
            <a:r>
              <a:rPr lang="en-CA" dirty="0" smtClean="0">
                <a:latin typeface="Consolas" pitchFamily="49" charset="0"/>
                <a:cs typeface="Consolas" pitchFamily="49" charset="0"/>
              </a:rPr>
              <a:t>;</a:t>
            </a:r>
          </a:p>
          <a:p>
            <a:pPr lvl="2">
              <a:buNone/>
            </a:pPr>
            <a:endParaRPr lang="en-CA" dirty="0" smtClean="0">
              <a:latin typeface="Consolas" pitchFamily="49" charset="0"/>
              <a:cs typeface="Consolas" pitchFamily="49" charset="0"/>
            </a:endParaRPr>
          </a:p>
          <a:p>
            <a:pPr lvl="2">
              <a:buNone/>
            </a:pP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b;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&gt;= a;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pPr lvl="2">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ls.push_front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a:t>
            </a:r>
          </a:p>
          <a:p>
            <a:pPr lvl="2">
              <a:buNone/>
            </a:pPr>
            <a:r>
              <a:rPr lang="en-CA" dirty="0" smtClean="0">
                <a:latin typeface="Consolas" pitchFamily="49" charset="0"/>
                <a:cs typeface="Consolas" pitchFamily="49" charset="0"/>
              </a:rPr>
              <a:t>    }</a:t>
            </a:r>
          </a:p>
          <a:p>
            <a:pPr lvl="2">
              <a:buNone/>
            </a:pPr>
            <a:endParaRPr lang="en-CA" dirty="0" smtClean="0">
              <a:latin typeface="Consolas" pitchFamily="49" charset="0"/>
              <a:cs typeface="Consolas" pitchFamily="49" charset="0"/>
            </a:endParaRPr>
          </a:p>
          <a:p>
            <a:pPr lvl="2">
              <a:buNone/>
            </a:pPr>
            <a:r>
              <a:rPr lang="en-CA" dirty="0" smtClean="0">
                <a:latin typeface="Consolas" pitchFamily="49" charset="0"/>
                <a:cs typeface="Consolas" pitchFamily="49" charset="0"/>
              </a:rPr>
              <a:t>    return </a:t>
            </a:r>
            <a:r>
              <a:rPr lang="en-CA" dirty="0" err="1" smtClean="0">
                <a:latin typeface="Consolas" pitchFamily="49" charset="0"/>
                <a:cs typeface="Consolas" pitchFamily="49" charset="0"/>
              </a:rPr>
              <a:t>ls</a:t>
            </a:r>
            <a:r>
              <a:rPr lang="en-CA" dirty="0" smtClean="0">
                <a:latin typeface="Consolas" pitchFamily="49" charset="0"/>
                <a:cs typeface="Consolas" pitchFamily="49" charset="0"/>
              </a:rPr>
              <a:t>;</a:t>
            </a:r>
          </a:p>
          <a:p>
            <a:pPr lvl="2">
              <a:buNone/>
            </a:pPr>
            <a:r>
              <a:rPr lang="en-CA" dirty="0" smtClean="0">
                <a:latin typeface="Consolas" pitchFamily="49" charset="0"/>
                <a:cs typeface="Consolas" pitchFamily="49" charset="0"/>
              </a:rPr>
              <a:t>}</a:t>
            </a:r>
          </a:p>
          <a:p>
            <a:pPr lvl="2">
              <a:buNone/>
            </a:pPr>
            <a:endParaRPr lang="en-CA" dirty="0" smtClean="0">
              <a:latin typeface="Consolas" pitchFamily="49" charset="0"/>
              <a:cs typeface="Consolas" pitchFamily="49" charset="0"/>
            </a:endParaRPr>
          </a:p>
          <a:p>
            <a:pPr>
              <a:buNone/>
            </a:pPr>
            <a:r>
              <a:rPr lang="en-CA" dirty="0" smtClean="0">
                <a:latin typeface="Consolas" pitchFamily="49" charset="0"/>
                <a:cs typeface="Consolas" pitchFamily="49" charset="0"/>
              </a:rPr>
              <a:t>	</a:t>
            </a:r>
            <a:r>
              <a:rPr lang="en-CA" dirty="0" smtClean="0"/>
              <a:t>and call</a:t>
            </a:r>
          </a:p>
          <a:p>
            <a:pPr>
              <a:buNone/>
            </a:pPr>
            <a:endParaRPr lang="en-CA" sz="900" dirty="0" smtClean="0"/>
          </a:p>
          <a:p>
            <a:pPr lvl="2">
              <a:buNone/>
            </a:pPr>
            <a:r>
              <a:rPr lang="en-CA" dirty="0" smtClean="0">
                <a:latin typeface="Consolas" pitchFamily="49" charset="0"/>
                <a:cs typeface="Consolas" pitchFamily="49" charset="0"/>
              </a:rPr>
              <a:t>List </a:t>
            </a:r>
            <a:r>
              <a:rPr lang="en-CA" dirty="0" err="1" smtClean="0">
                <a:latin typeface="Consolas" pitchFamily="49" charset="0"/>
                <a:cs typeface="Consolas" pitchFamily="49" charset="0"/>
              </a:rPr>
              <a:t>vec</a:t>
            </a:r>
            <a:r>
              <a:rPr lang="en-CA" dirty="0" smtClean="0">
                <a:latin typeface="Consolas" pitchFamily="49" charset="0"/>
                <a:cs typeface="Consolas" pitchFamily="49" charset="0"/>
              </a:rPr>
              <a:t> = initialize( 3, 6 );</a:t>
            </a:r>
          </a:p>
          <a:p>
            <a:pPr lvl="0">
              <a:buNone/>
            </a:pPr>
            <a:endParaRPr lang="en-CA" dirty="0">
              <a:latin typeface="Consolas" pitchFamily="49" charset="0"/>
              <a:cs typeface="Consolas"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33" name="Picture 9" descr="C:\Users\dwharder\Desktop\c1.png"/>
          <p:cNvPicPr>
            <a:picLocks noChangeAspect="1" noChangeArrowheads="1"/>
          </p:cNvPicPr>
          <p:nvPr/>
        </p:nvPicPr>
        <p:blipFill>
          <a:blip r:embed="rId3" cstate="print"/>
          <a:srcRect/>
          <a:stretch>
            <a:fillRect/>
          </a:stretch>
        </p:blipFill>
        <p:spPr bwMode="auto">
          <a:xfrm>
            <a:off x="1547738" y="4987869"/>
            <a:ext cx="6624662" cy="1249443"/>
          </a:xfrm>
          <a:prstGeom prst="rect">
            <a:avLst/>
          </a:prstGeom>
          <a:noFill/>
        </p:spPr>
      </p:pic>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86057</TotalTime>
  <Words>787</Words>
  <Application>Microsoft Office PowerPoint</Application>
  <PresentationFormat>On-screen Show (4:3)</PresentationFormat>
  <Paragraphs>482</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Consolas</vt:lpstr>
      <vt:lpstr>Courier New</vt:lpstr>
      <vt:lpstr>ＭＳ Ｐゴシック</vt:lpstr>
      <vt:lpstr>Symbol</vt:lpstr>
      <vt:lpstr>Times New Roman</vt:lpstr>
      <vt:lpstr>Custom Design</vt:lpstr>
      <vt:lpstr>Assignment</vt:lpstr>
      <vt:lpstr>Assignment</vt:lpstr>
      <vt:lpstr>Assignment</vt:lpstr>
      <vt:lpstr>Assignment</vt:lpstr>
      <vt:lpstr>Assignment</vt:lpstr>
      <vt:lpstr>Assignment</vt:lpstr>
      <vt:lpstr>Assignment</vt:lpstr>
      <vt:lpstr>Return by Value</vt:lpstr>
      <vt:lpstr>Return by Value</vt:lpstr>
      <vt:lpstr>Return by Value</vt:lpstr>
      <vt:lpstr>Return by Value</vt:lpstr>
      <vt:lpstr>Return by Value</vt:lpstr>
      <vt:lpstr>Return by Value</vt:lpstr>
      <vt:lpstr>Return by Value</vt:lpstr>
      <vt:lpstr>Return by Value</vt:lpstr>
      <vt:lpstr>Move Constructors</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Move Assignment</vt:lpstr>
      <vt:lpstr>Linked Lists</vt:lpstr>
      <vt:lpstr>Linked Lists</vt:lpstr>
      <vt:lpstr>Efficient Allocation</vt:lpstr>
      <vt:lpstr>Efficient Allocation</vt:lpstr>
      <vt:lpstr>Efficient Allocation</vt:lpstr>
      <vt:lpstr>Efficient Allocation</vt:lpstr>
      <vt:lpstr>Efficient Allocation</vt:lpstr>
      <vt:lpstr>Efficient Allocation</vt:lpstr>
      <vt:lpstr>Efficient Allocation</vt:lpstr>
      <vt:lpstr>Efficient Allocation</vt:lpstr>
      <vt:lpstr>Efficient Allocation</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6770</cp:revision>
  <dcterms:created xsi:type="dcterms:W3CDTF">2009-09-11T23:00:44Z</dcterms:created>
  <dcterms:modified xsi:type="dcterms:W3CDTF">2016-02-10T00:56:04Z</dcterms:modified>
</cp:coreProperties>
</file>