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9"/>
  </p:notesMasterIdLst>
  <p:sldIdLst>
    <p:sldId id="303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41" r:id="rId36"/>
    <p:sldId id="342" r:id="rId37"/>
    <p:sldId id="302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3" autoAdjust="0"/>
    <p:restoredTop sz="94660"/>
  </p:normalViewPr>
  <p:slideViewPr>
    <p:cSldViewPr>
      <p:cViewPr>
        <p:scale>
          <a:sx n="106" d="100"/>
          <a:sy n="106" d="100"/>
        </p:scale>
        <p:origin x="524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2/15/2016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6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C2FFA-A156-4DA9-9A86-37496A3347DC}" type="slidenum">
              <a:rPr lang="en-CA" smtClean="0"/>
              <a:pPr>
                <a:defRPr/>
              </a:pPr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89C0CD-4FF4-4B1A-9E85-08EF658E8DFA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31D0B6-9542-4277-9669-98BD4AD49BD0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5B2DD2-C51F-4B78-BF89-A317F1C3894B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57EB58-A8BC-4AD1-914C-55363699E214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CFD899-C1CB-4264-9DEA-0899DB868029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C6EBD-1404-4942-92E6-3F5DBFFACA4E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3587B5-E54B-426A-BFB8-FFA9E593A1BA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D87247-BF2A-47FF-857F-34A3925019E3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8FD6E7-4AFE-4932-8A9F-50B82F2D7103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F50AC4-2657-4FFE-B6AD-07C24E4887FA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E74A14-4BB5-4120-B7FA-C682143275AB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D28179-59CB-4236-851E-A82411786669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AC6CB3-89DF-4459-B3A6-1A1740FC2304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5A1C6E-C13B-4871-BE4E-F352647079A5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E0272F-729F-450E-B521-D745B076FD1A}" type="slidenum">
              <a:rPr lang="en-CA" smtClean="0"/>
              <a:pPr>
                <a:defRPr/>
              </a:pPr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312621-8658-4DC5-AEF9-EAC5651207A8}" type="slidenum">
              <a:rPr lang="en-CA" smtClean="0"/>
              <a:pPr>
                <a:defRPr/>
              </a:pPr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15F1B7-BDC7-4C96-880D-484727131969}" type="slidenum">
              <a:rPr lang="en-CA" smtClean="0"/>
              <a:pPr>
                <a:defRPr/>
              </a:pPr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580CE5-AC5F-4F96-9107-3336EA7B0E9B}" type="slidenum">
              <a:rPr lang="en-CA" smtClean="0"/>
              <a:pPr>
                <a:defRPr/>
              </a:pPr>
              <a:t>34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C975CF-266D-4931-9ECD-9B84C5E74B16}" type="slidenum">
              <a:rPr lang="en-CA" smtClean="0"/>
              <a:pPr>
                <a:defRPr/>
              </a:pPr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B4593D-8FCB-4C04-96C7-2FB456840E35}" type="slidenum">
              <a:rPr lang="en-CA" smtClean="0"/>
              <a:pPr>
                <a:defRPr/>
              </a:pPr>
              <a:t>36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B88D8-AB5F-48DB-98E9-EEBC0B734597}" type="slidenum">
              <a:rPr lang="en-CA" smtClean="0"/>
              <a:pPr>
                <a:defRPr/>
              </a:pPr>
              <a:t>37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7634C8-D212-4D07-98CC-0369E1F7A257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6E6A5E-C0FC-42C7-B4C8-9E753EB6A351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396410-6E86-4EA6-8EB9-D3BFDC1AC259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291C09-8A72-4303-B944-3B3F8A95A3CE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7BB5F5-4CAE-4AA4-B528-D15883D25FC6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820616-DB01-472B-9428-B9267FA1FFB9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B02866-78C2-4384-9C94-9C69B5D35DF0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dwharder@alumni.uwaterloo.ca</a:t>
            </a: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2006-2013 by Douglas Wilhelm Harder.  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tree data structure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 this topic, we will cover: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Definition of a tree data structure and its components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Concepts of: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Root, internal, and leaf nodes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Parents, children, and siblings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Paths, path length, height, and depth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Ancestors and descendants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Ordered and unordered trees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Subtrees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Examples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XHTML and CSS</a:t>
            </a:r>
          </a:p>
        </p:txBody>
      </p:sp>
    </p:spTree>
    <p:extLst>
      <p:ext uri="{BB962C8B-B14F-4D97-AF65-F5344CB8AC3E}">
        <p14:creationId xmlns:p14="http://schemas.microsoft.com/office/powerpoint/2010/main" val="3879769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382963"/>
            <a:ext cx="3902075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6002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shape of a rooted tree gives a natural flow from the </a:t>
            </a:r>
            <a:r>
              <a:rPr lang="en-US" altLang="en-US" i="1" smtClean="0">
                <a:latin typeface="Arial" charset="0"/>
                <a:cs typeface="Arial" charset="0"/>
              </a:rPr>
              <a:t>root node</a:t>
            </a:r>
            <a:r>
              <a:rPr lang="en-US" altLang="en-US" smtClean="0">
                <a:latin typeface="Arial" charset="0"/>
                <a:cs typeface="Arial" charset="0"/>
              </a:rPr>
              <a:t>, or just </a:t>
            </a:r>
            <a:r>
              <a:rPr lang="en-US" altLang="en-US" i="1" smtClean="0">
                <a:latin typeface="Arial" charset="0"/>
                <a:cs typeface="Arial" charset="0"/>
              </a:rPr>
              <a:t>root</a:t>
            </a:r>
          </a:p>
          <a:p>
            <a:pPr>
              <a:buFontTx/>
              <a:buNone/>
            </a:pP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4.1.1.3</a:t>
            </a:r>
          </a:p>
        </p:txBody>
      </p:sp>
    </p:spTree>
    <p:extLst>
      <p:ext uri="{BB962C8B-B14F-4D97-AF65-F5344CB8AC3E}">
        <p14:creationId xmlns:p14="http://schemas.microsoft.com/office/powerpoint/2010/main" val="3639788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3902075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z="1800" smtClean="0">
                <a:latin typeface="Arial" charset="0"/>
                <a:cs typeface="Arial" charset="0"/>
              </a:rPr>
              <a:t>	</a:t>
            </a:r>
            <a:r>
              <a:rPr lang="en-US" altLang="en-US" smtClean="0">
                <a:latin typeface="Arial" charset="0"/>
                <a:cs typeface="Arial" charset="0"/>
              </a:rPr>
              <a:t>A path is a sequence of nodes</a:t>
            </a:r>
          </a:p>
          <a:p>
            <a:pPr lvl="1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      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a</a:t>
            </a:r>
            <a:r>
              <a:rPr lang="en-US" altLang="en-US" baseline="-25000" smtClean="0">
                <a:latin typeface="Times New Roman" pitchFamily="18" charset="0"/>
                <a:cs typeface="Arial" charset="0"/>
              </a:rPr>
              <a:t>0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,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a</a:t>
            </a:r>
            <a:r>
              <a:rPr lang="en-US" altLang="en-US" baseline="-25000" smtClean="0">
                <a:latin typeface="Times New Roman" pitchFamily="18" charset="0"/>
                <a:cs typeface="Arial" charset="0"/>
              </a:rPr>
              <a:t>1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, ...,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a</a:t>
            </a:r>
            <a:r>
              <a:rPr lang="en-US" alt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</a:t>
            </a:r>
          </a:p>
          <a:p>
            <a:pPr>
              <a:buFontTx/>
              <a:buNone/>
            </a:pPr>
            <a:r>
              <a:rPr lang="en-US" altLang="en-US" i="1" smtClean="0">
                <a:latin typeface="Arial" charset="0"/>
                <a:cs typeface="Arial" charset="0"/>
              </a:rPr>
              <a:t>	</a:t>
            </a:r>
            <a:r>
              <a:rPr lang="en-US" altLang="en-US" smtClean="0">
                <a:latin typeface="Arial" charset="0"/>
                <a:cs typeface="Arial" charset="0"/>
              </a:rPr>
              <a:t>where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a</a:t>
            </a:r>
            <a:r>
              <a:rPr lang="en-US" altLang="en-US" i="1" baseline="-25000" smtClean="0">
                <a:latin typeface="Times New Roman" pitchFamily="18" charset="0"/>
                <a:cs typeface="Arial" charset="0"/>
              </a:rPr>
              <a:t>k</a:t>
            </a:r>
            <a:r>
              <a:rPr lang="en-US" altLang="en-US" baseline="-25000" smtClean="0">
                <a:latin typeface="Times New Roman" pitchFamily="18" charset="0"/>
                <a:cs typeface="Arial" charset="0"/>
              </a:rPr>
              <a:t> + 1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mtClean="0">
                <a:latin typeface="Arial" charset="0"/>
                <a:cs typeface="Arial" charset="0"/>
              </a:rPr>
              <a:t>is a child of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a</a:t>
            </a:r>
            <a:r>
              <a:rPr lang="en-US" altLang="en-US" i="1" baseline="-25000" smtClean="0">
                <a:latin typeface="Times New Roman" pitchFamily="18" charset="0"/>
                <a:cs typeface="Arial" charset="0"/>
              </a:rPr>
              <a:t>k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mtClean="0">
                <a:latin typeface="Arial" charset="0"/>
                <a:cs typeface="Arial" charset="0"/>
              </a:rPr>
              <a:t>is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length of this path is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endParaRPr lang="en-US" altLang="en-US" smtClean="0">
              <a:latin typeface="Times New Roman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i="1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altLang="en-US" i="1" smtClean="0">
                <a:latin typeface="Arial" charset="0"/>
                <a:cs typeface="Arial" charset="0"/>
              </a:rPr>
              <a:t>	E</a:t>
            </a:r>
            <a:r>
              <a:rPr lang="en-US" altLang="en-US" smtClean="0">
                <a:latin typeface="Arial" charset="0"/>
                <a:cs typeface="Arial" charset="0"/>
              </a:rPr>
              <a:t>.</a:t>
            </a:r>
            <a:r>
              <a:rPr lang="en-US" altLang="en-US" i="1" smtClean="0">
                <a:latin typeface="Arial" charset="0"/>
                <a:cs typeface="Arial" charset="0"/>
              </a:rPr>
              <a:t>g</a:t>
            </a:r>
            <a:r>
              <a:rPr lang="en-US" altLang="en-US" smtClean="0">
                <a:latin typeface="Arial" charset="0"/>
                <a:cs typeface="Arial" charset="0"/>
              </a:rPr>
              <a:t>., the path (B, E, G)</a:t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>has length 2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4.1.1.3</a:t>
            </a:r>
          </a:p>
        </p:txBody>
      </p:sp>
    </p:spTree>
    <p:extLst>
      <p:ext uri="{BB962C8B-B14F-4D97-AF65-F5344CB8AC3E}">
        <p14:creationId xmlns:p14="http://schemas.microsoft.com/office/powerpoint/2010/main" val="3578058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wharder\Desktop\v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17700"/>
            <a:ext cx="575945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2800" smtClean="0">
                <a:latin typeface="Arial" charset="0"/>
                <a:cs typeface="Arial" charset="0"/>
              </a:rPr>
              <a:t>Terminology</a:t>
            </a:r>
            <a:endParaRPr lang="en-CA" altLang="en-US" smtClean="0">
              <a:latin typeface="Arial" charset="0"/>
              <a:cs typeface="Arial" charset="0"/>
            </a:endParaRPr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dirty="0" smtClean="0">
                <a:latin typeface="Arial" charset="0"/>
                <a:cs typeface="Arial" charset="0"/>
              </a:rPr>
              <a:t>	Paths of length </a:t>
            </a:r>
            <a:r>
              <a:rPr lang="en-CA" alt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10 (11 nodes) </a:t>
            </a:r>
            <a:r>
              <a:rPr lang="en-CA" altLang="en-US" dirty="0" smtClean="0">
                <a:latin typeface="Arial" charset="0"/>
                <a:cs typeface="Arial" charset="0"/>
              </a:rPr>
              <a:t>and </a:t>
            </a:r>
            <a:r>
              <a:rPr lang="en-CA" alt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4 (5 nodes)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3465513" y="2762250"/>
            <a:ext cx="3455987" cy="72072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6149976" y="3790950"/>
            <a:ext cx="963612" cy="661987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6889750" y="3324225"/>
            <a:ext cx="218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Start of these paths</a:t>
            </a:r>
          </a:p>
        </p:txBody>
      </p:sp>
      <p:sp>
        <p:nvSpPr>
          <p:cNvPr id="17416" name="TextBox 10"/>
          <p:cNvSpPr txBox="1">
            <a:spLocks noChangeArrowheads="1"/>
          </p:cNvSpPr>
          <p:nvPr/>
        </p:nvSpPr>
        <p:spPr bwMode="auto">
          <a:xfrm>
            <a:off x="1042988" y="5435600"/>
            <a:ext cx="210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End of these paths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059113" y="5205413"/>
            <a:ext cx="941387" cy="37782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059113" y="5641975"/>
            <a:ext cx="223361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9" name="TextBox 10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4.1.1.3</a:t>
            </a:r>
          </a:p>
        </p:txBody>
      </p:sp>
    </p:spTree>
    <p:extLst>
      <p:ext uri="{BB962C8B-B14F-4D97-AF65-F5344CB8AC3E}">
        <p14:creationId xmlns:p14="http://schemas.microsoft.com/office/powerpoint/2010/main" val="1696673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143250"/>
            <a:ext cx="390207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For each node in a tree, there exists a unique path from the root node to that node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length of this path is the </a:t>
            </a:r>
            <a:r>
              <a:rPr lang="en-US" altLang="en-US" i="1" smtClean="0">
                <a:latin typeface="Arial" charset="0"/>
                <a:cs typeface="Arial" charset="0"/>
              </a:rPr>
              <a:t>depth</a:t>
            </a:r>
            <a:r>
              <a:rPr lang="en-US" altLang="en-US" smtClean="0">
                <a:latin typeface="Arial" charset="0"/>
                <a:cs typeface="Arial" charset="0"/>
              </a:rPr>
              <a:t> of the node, </a:t>
            </a:r>
            <a:r>
              <a:rPr lang="en-US" altLang="en-US" i="1" smtClean="0">
                <a:latin typeface="Arial" charset="0"/>
                <a:cs typeface="Arial" charset="0"/>
              </a:rPr>
              <a:t>e</a:t>
            </a:r>
            <a:r>
              <a:rPr lang="en-US" altLang="en-US" smtClean="0">
                <a:latin typeface="Arial" charset="0"/>
                <a:cs typeface="Arial" charset="0"/>
              </a:rPr>
              <a:t>.</a:t>
            </a:r>
            <a:r>
              <a:rPr lang="en-US" altLang="en-US" i="1" smtClean="0">
                <a:latin typeface="Arial" charset="0"/>
                <a:cs typeface="Arial" charset="0"/>
              </a:rPr>
              <a:t>g</a:t>
            </a:r>
            <a:r>
              <a:rPr lang="en-US" altLang="en-US" smtClean="0">
                <a:latin typeface="Arial" charset="0"/>
                <a:cs typeface="Arial" charset="0"/>
              </a:rPr>
              <a:t>.,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E has depth 2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L has depth 3</a:t>
            </a:r>
          </a:p>
        </p:txBody>
      </p:sp>
      <p:sp>
        <p:nvSpPr>
          <p:cNvPr id="18437" name="Freeform 5"/>
          <p:cNvSpPr>
            <a:spLocks/>
          </p:cNvSpPr>
          <p:nvPr/>
        </p:nvSpPr>
        <p:spPr bwMode="auto">
          <a:xfrm>
            <a:off x="4211638" y="5865813"/>
            <a:ext cx="4175125" cy="1587"/>
          </a:xfrm>
          <a:custGeom>
            <a:avLst/>
            <a:gdLst>
              <a:gd name="T0" fmla="*/ 0 w 2630"/>
              <a:gd name="T1" fmla="*/ 0 h 1"/>
              <a:gd name="T2" fmla="*/ 2147483647 w 2630"/>
              <a:gd name="T3" fmla="*/ 0 h 1"/>
              <a:gd name="T4" fmla="*/ 0 60000 65536"/>
              <a:gd name="T5" fmla="*/ 0 60000 65536"/>
              <a:gd name="T6" fmla="*/ 0 w 2630"/>
              <a:gd name="T7" fmla="*/ 0 h 1"/>
              <a:gd name="T8" fmla="*/ 2630 w 263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30" h="1">
                <a:moveTo>
                  <a:pt x="0" y="0"/>
                </a:moveTo>
                <a:lnTo>
                  <a:pt x="263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4283075" y="5014913"/>
            <a:ext cx="4392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4.1.1.3</a:t>
            </a:r>
          </a:p>
        </p:txBody>
      </p:sp>
    </p:spTree>
    <p:extLst>
      <p:ext uri="{BB962C8B-B14F-4D97-AF65-F5344CB8AC3E}">
        <p14:creationId xmlns:p14="http://schemas.microsoft.com/office/powerpoint/2010/main" val="4030145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Users\dwharder\Desktop\v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17700"/>
            <a:ext cx="575945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2800" smtClean="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Nodes of depth up to 17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149600" y="6119813"/>
            <a:ext cx="22637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54350" y="5386388"/>
            <a:ext cx="38893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568700" y="4189413"/>
            <a:ext cx="19129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4" name="TextBox 12"/>
          <p:cNvSpPr txBox="1">
            <a:spLocks noChangeArrowheads="1"/>
          </p:cNvSpPr>
          <p:nvPr/>
        </p:nvSpPr>
        <p:spPr bwMode="auto">
          <a:xfrm>
            <a:off x="3286125" y="4017963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/>
              <a:t>9</a:t>
            </a:r>
          </a:p>
        </p:txBody>
      </p:sp>
      <p:sp>
        <p:nvSpPr>
          <p:cNvPr id="19465" name="TextBox 13"/>
          <p:cNvSpPr txBox="1">
            <a:spLocks noChangeArrowheads="1"/>
          </p:cNvSpPr>
          <p:nvPr/>
        </p:nvSpPr>
        <p:spPr bwMode="auto">
          <a:xfrm>
            <a:off x="2646363" y="5207000"/>
            <a:ext cx="46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/>
              <a:t>14</a:t>
            </a:r>
          </a:p>
        </p:txBody>
      </p:sp>
      <p:sp>
        <p:nvSpPr>
          <p:cNvPr id="19466" name="TextBox 14"/>
          <p:cNvSpPr txBox="1">
            <a:spLocks noChangeArrowheads="1"/>
          </p:cNvSpPr>
          <p:nvPr/>
        </p:nvSpPr>
        <p:spPr bwMode="auto">
          <a:xfrm>
            <a:off x="2744788" y="5935663"/>
            <a:ext cx="46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/>
              <a:t>17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124075" y="2997200"/>
            <a:ext cx="19129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8" name="TextBox 16"/>
          <p:cNvSpPr txBox="1">
            <a:spLocks noChangeArrowheads="1"/>
          </p:cNvSpPr>
          <p:nvPr/>
        </p:nvSpPr>
        <p:spPr bwMode="auto">
          <a:xfrm>
            <a:off x="1835150" y="2816225"/>
            <a:ext cx="328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/>
              <a:t>4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014538" y="2043113"/>
            <a:ext cx="4968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0" name="TextBox 18"/>
          <p:cNvSpPr txBox="1">
            <a:spLocks noChangeArrowheads="1"/>
          </p:cNvSpPr>
          <p:nvPr/>
        </p:nvSpPr>
        <p:spPr bwMode="auto">
          <a:xfrm>
            <a:off x="1741488" y="186213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/>
              <a:t>0</a:t>
            </a:r>
          </a:p>
        </p:txBody>
      </p:sp>
      <p:sp>
        <p:nvSpPr>
          <p:cNvPr id="19471" name="TextBox 1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4.1.1.3</a:t>
            </a:r>
          </a:p>
        </p:txBody>
      </p:sp>
    </p:spTree>
    <p:extLst>
      <p:ext uri="{BB962C8B-B14F-4D97-AF65-F5344CB8AC3E}">
        <p14:creationId xmlns:p14="http://schemas.microsoft.com/office/powerpoint/2010/main" val="2306239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</a:t>
            </a:r>
            <a:r>
              <a:rPr lang="en-US" altLang="en-US" i="1" smtClean="0">
                <a:latin typeface="Arial" charset="0"/>
                <a:cs typeface="Arial" charset="0"/>
              </a:rPr>
              <a:t>height</a:t>
            </a:r>
            <a:r>
              <a:rPr lang="en-US" altLang="en-US" smtClean="0">
                <a:latin typeface="Arial" charset="0"/>
                <a:cs typeface="Arial" charset="0"/>
              </a:rPr>
              <a:t> of a tree is defined as the maximum depth of any node within the tree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height of a tree with one node is 0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Just the root node</a:t>
            </a:r>
            <a:endParaRPr lang="en-US" altLang="en-US" smtClean="0">
              <a:latin typeface="Times New Roman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For convenience, we define the height of the empty tree to be  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–1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4.1.1.3</a:t>
            </a:r>
          </a:p>
        </p:txBody>
      </p:sp>
    </p:spTree>
    <p:extLst>
      <p:ext uri="{BB962C8B-B14F-4D97-AF65-F5344CB8AC3E}">
        <p14:creationId xmlns:p14="http://schemas.microsoft.com/office/powerpoint/2010/main" val="463213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Users\dwharder\Desktop\v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17700"/>
            <a:ext cx="575945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2800" smtClean="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The height of this tree is 17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68313" y="6119813"/>
            <a:ext cx="49672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0" name="TextBox 14"/>
          <p:cNvSpPr txBox="1">
            <a:spLocks noChangeArrowheads="1"/>
          </p:cNvSpPr>
          <p:nvPr/>
        </p:nvSpPr>
        <p:spPr bwMode="auto">
          <a:xfrm>
            <a:off x="525463" y="3933825"/>
            <a:ext cx="46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/>
              <a:t>17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39750" y="2047875"/>
            <a:ext cx="2016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-1260475" y="4076700"/>
            <a:ext cx="4032250" cy="0"/>
          </a:xfrm>
          <a:prstGeom prst="line">
            <a:avLst/>
          </a:prstGeom>
          <a:ln w="28575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3" name="TextBox 8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4.1.1.3</a:t>
            </a:r>
          </a:p>
        </p:txBody>
      </p:sp>
    </p:spTree>
    <p:extLst>
      <p:ext uri="{BB962C8B-B14F-4D97-AF65-F5344CB8AC3E}">
        <p14:creationId xmlns:p14="http://schemas.microsoft.com/office/powerpoint/2010/main" val="4175557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z="1800" smtClean="0">
                <a:latin typeface="Arial" charset="0"/>
                <a:cs typeface="Arial" charset="0"/>
              </a:rPr>
              <a:t>	</a:t>
            </a:r>
            <a:r>
              <a:rPr lang="en-US" altLang="en-US" smtClean="0">
                <a:latin typeface="Arial" charset="0"/>
                <a:cs typeface="Arial" charset="0"/>
              </a:rPr>
              <a:t>If a path exists from node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a</a:t>
            </a:r>
            <a:r>
              <a:rPr lang="en-US" altLang="en-US" smtClean="0">
                <a:latin typeface="Arial" charset="0"/>
                <a:cs typeface="Arial" charset="0"/>
              </a:rPr>
              <a:t> to node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b</a:t>
            </a:r>
            <a:r>
              <a:rPr lang="en-US" altLang="en-US" smtClean="0"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en-US" altLang="en-US" i="1" smtClean="0">
                <a:latin typeface="Times New Roman" pitchFamily="18" charset="0"/>
                <a:cs typeface="Arial" charset="0"/>
              </a:rPr>
              <a:t>a</a:t>
            </a:r>
            <a:r>
              <a:rPr lang="en-US" altLang="en-US" smtClean="0">
                <a:latin typeface="Arial" charset="0"/>
                <a:cs typeface="Arial" charset="0"/>
              </a:rPr>
              <a:t> is an </a:t>
            </a:r>
            <a:r>
              <a:rPr lang="en-US" altLang="en-US" i="1" smtClean="0">
                <a:latin typeface="Arial" charset="0"/>
                <a:cs typeface="Arial" charset="0"/>
              </a:rPr>
              <a:t>ancestor</a:t>
            </a:r>
            <a:r>
              <a:rPr lang="en-US" altLang="en-US" smtClean="0">
                <a:latin typeface="Arial" charset="0"/>
                <a:cs typeface="Arial" charset="0"/>
              </a:rPr>
              <a:t> of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b</a:t>
            </a:r>
            <a:endParaRPr lang="en-US" altLang="en-US" smtClean="0">
              <a:latin typeface="Arial" charset="0"/>
              <a:cs typeface="Arial" charset="0"/>
            </a:endParaRPr>
          </a:p>
          <a:p>
            <a:pPr lvl="1"/>
            <a:r>
              <a:rPr lang="en-US" altLang="en-US" i="1" smtClean="0">
                <a:latin typeface="Times New Roman" pitchFamily="18" charset="0"/>
                <a:cs typeface="Arial" charset="0"/>
              </a:rPr>
              <a:t>b</a:t>
            </a:r>
            <a:r>
              <a:rPr lang="en-US" altLang="en-US" smtClean="0">
                <a:latin typeface="Arial" charset="0"/>
                <a:cs typeface="Arial" charset="0"/>
              </a:rPr>
              <a:t> is a </a:t>
            </a:r>
            <a:r>
              <a:rPr lang="en-US" altLang="en-US" i="1" smtClean="0">
                <a:latin typeface="Arial" charset="0"/>
                <a:cs typeface="Arial" charset="0"/>
              </a:rPr>
              <a:t>descendent</a:t>
            </a:r>
            <a:r>
              <a:rPr lang="en-US" altLang="en-US" smtClean="0">
                <a:latin typeface="Arial" charset="0"/>
                <a:cs typeface="Arial" charset="0"/>
              </a:rPr>
              <a:t> of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a</a:t>
            </a: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Thus, a node is both an ancestor and a descendant of itself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We can add the adjective </a:t>
            </a:r>
            <a:r>
              <a:rPr lang="en-US" altLang="en-US" i="1" smtClean="0">
                <a:latin typeface="Arial" charset="0"/>
                <a:cs typeface="Arial" charset="0"/>
              </a:rPr>
              <a:t>strict</a:t>
            </a:r>
            <a:r>
              <a:rPr lang="en-US" altLang="en-US" smtClean="0">
                <a:latin typeface="Arial" charset="0"/>
                <a:cs typeface="Arial" charset="0"/>
              </a:rPr>
              <a:t> to exclude equality: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a</a:t>
            </a:r>
            <a:r>
              <a:rPr lang="en-US" altLang="en-US" smtClean="0">
                <a:latin typeface="Arial" charset="0"/>
                <a:cs typeface="Arial" charset="0"/>
              </a:rPr>
              <a:t> is a </a:t>
            </a:r>
            <a:r>
              <a:rPr lang="en-US" altLang="en-US" i="1" smtClean="0">
                <a:latin typeface="Arial" charset="0"/>
                <a:cs typeface="Arial" charset="0"/>
              </a:rPr>
              <a:t>strict descendent</a:t>
            </a:r>
            <a:r>
              <a:rPr lang="en-US" altLang="en-US" smtClean="0">
                <a:latin typeface="Arial" charset="0"/>
                <a:cs typeface="Arial" charset="0"/>
              </a:rPr>
              <a:t> of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b</a:t>
            </a:r>
            <a:r>
              <a:rPr lang="en-US" altLang="en-US" smtClean="0">
                <a:latin typeface="Arial" charset="0"/>
                <a:cs typeface="Arial" charset="0"/>
              </a:rPr>
              <a:t> if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a</a:t>
            </a:r>
            <a:r>
              <a:rPr lang="en-US" altLang="en-US" smtClean="0">
                <a:latin typeface="Arial" charset="0"/>
                <a:cs typeface="Arial" charset="0"/>
              </a:rPr>
              <a:t> is a descendant of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b</a:t>
            </a:r>
            <a:r>
              <a:rPr lang="en-US" altLang="en-US" smtClean="0">
                <a:latin typeface="Arial" charset="0"/>
                <a:cs typeface="Arial" charset="0"/>
              </a:rPr>
              <a:t> but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a ≠</a:t>
            </a:r>
            <a:r>
              <a:rPr lang="en-US" altLang="en-US" smtClean="0">
                <a:latin typeface="Arial" charset="0"/>
                <a:cs typeface="Arial" charset="0"/>
              </a:rPr>
              <a:t>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b</a:t>
            </a: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root node is an ancestor of all nodes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4.1.1.4</a:t>
            </a:r>
          </a:p>
        </p:txBody>
      </p:sp>
    </p:spTree>
    <p:extLst>
      <p:ext uri="{BB962C8B-B14F-4D97-AF65-F5344CB8AC3E}">
        <p14:creationId xmlns:p14="http://schemas.microsoft.com/office/powerpoint/2010/main" val="1375189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descendants of node B are B, C, D, E, F, and G:</a:t>
            </a: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ancestors of node I are I, H, and A:</a:t>
            </a:r>
          </a:p>
        </p:txBody>
      </p:sp>
      <p:pic>
        <p:nvPicPr>
          <p:cNvPr id="23556" name="Picture 4" descr="b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214813"/>
            <a:ext cx="2376487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b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000250"/>
            <a:ext cx="2376487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4.1.1.4</a:t>
            </a:r>
          </a:p>
        </p:txBody>
      </p:sp>
    </p:spTree>
    <p:extLst>
      <p:ext uri="{BB962C8B-B14F-4D97-AF65-F5344CB8AC3E}">
        <p14:creationId xmlns:p14="http://schemas.microsoft.com/office/powerpoint/2010/main" val="1904260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dwharder\Desktop\v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17700"/>
            <a:ext cx="575945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2800" smtClean="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2458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All descendants (including itself) of the indicated node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5314157" y="3523456"/>
            <a:ext cx="647700" cy="576263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4.1.1.4</a:t>
            </a:r>
          </a:p>
        </p:txBody>
      </p:sp>
    </p:spTree>
    <p:extLst>
      <p:ext uri="{BB962C8B-B14F-4D97-AF65-F5344CB8AC3E}">
        <p14:creationId xmlns:p14="http://schemas.microsoft.com/office/powerpoint/2010/main" val="2696508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Trees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A rooted tree data structure stores information in </a:t>
            </a:r>
            <a:r>
              <a:rPr lang="en-US" altLang="en-US" i="1" dirty="0" smtClean="0">
                <a:latin typeface="Arial" charset="0"/>
                <a:cs typeface="Arial" charset="0"/>
              </a:rPr>
              <a:t>nodes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Similar to linked lists:</a:t>
            </a:r>
          </a:p>
          <a:p>
            <a:pPr lvl="2"/>
            <a:r>
              <a:rPr lang="en-US" altLang="en-US" dirty="0" smtClean="0">
                <a:latin typeface="Arial" charset="0"/>
                <a:cs typeface="Arial" charset="0"/>
              </a:rPr>
              <a:t>There is a first node, or </a:t>
            </a:r>
            <a:r>
              <a:rPr lang="en-US" altLang="en-US" i="1" dirty="0" smtClean="0">
                <a:latin typeface="Arial" charset="0"/>
                <a:cs typeface="Arial" charset="0"/>
              </a:rPr>
              <a:t>root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lvl="2"/>
            <a:r>
              <a:rPr lang="en-US" altLang="en-US" dirty="0" smtClean="0">
                <a:latin typeface="Arial" charset="0"/>
                <a:cs typeface="Arial" charset="0"/>
              </a:rPr>
              <a:t>Each node has variable number of references to successors</a:t>
            </a:r>
          </a:p>
          <a:p>
            <a:pPr lvl="2"/>
            <a:r>
              <a:rPr lang="en-US" altLang="en-US" dirty="0" smtClean="0">
                <a:latin typeface="Arial" charset="0"/>
                <a:cs typeface="Arial" charset="0"/>
              </a:rPr>
              <a:t>Each node, other than the root, has exactly one node pointing to it</a:t>
            </a:r>
            <a:endParaRPr lang="en-US" altLang="en-US" i="1" dirty="0" smtClean="0">
              <a:latin typeface="Arial" charset="0"/>
              <a:cs typeface="Arial" charset="0"/>
            </a:endParaRPr>
          </a:p>
          <a:p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7172" name="Picture 5" descr="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321050"/>
            <a:ext cx="3889375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179388" y="684436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4.1.1</a:t>
            </a:r>
          </a:p>
        </p:txBody>
      </p:sp>
    </p:spTree>
    <p:extLst>
      <p:ext uri="{BB962C8B-B14F-4D97-AF65-F5344CB8AC3E}">
        <p14:creationId xmlns:p14="http://schemas.microsoft.com/office/powerpoint/2010/main" val="2087453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dwharder\Desktop\v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17700"/>
            <a:ext cx="575945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2800" smtClean="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2560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All ancestors (including itself) of the indicated node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5314157" y="3523456"/>
            <a:ext cx="647700" cy="576263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4.1.1.4</a:t>
            </a:r>
          </a:p>
        </p:txBody>
      </p:sp>
    </p:spTree>
    <p:extLst>
      <p:ext uri="{BB962C8B-B14F-4D97-AF65-F5344CB8AC3E}">
        <p14:creationId xmlns:p14="http://schemas.microsoft.com/office/powerpoint/2010/main" val="1655918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Another approach to a tree is to define the tree recursively: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 degree-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0</a:t>
            </a:r>
            <a:r>
              <a:rPr lang="en-US" altLang="en-US" smtClean="0">
                <a:latin typeface="Arial" charset="0"/>
                <a:cs typeface="Arial" charset="0"/>
              </a:rPr>
              <a:t> node is a tree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 node with degree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Arial" charset="0"/>
                <a:cs typeface="Arial" charset="0"/>
              </a:rPr>
              <a:t> is a tree if it has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Arial" charset="0"/>
                <a:cs typeface="Arial" charset="0"/>
              </a:rPr>
              <a:t> children and all of its children are disjoint trees (</a:t>
            </a:r>
            <a:r>
              <a:rPr lang="en-US" altLang="en-US" i="1" smtClean="0">
                <a:latin typeface="Arial" charset="0"/>
                <a:cs typeface="Arial" charset="0"/>
              </a:rPr>
              <a:t>i</a:t>
            </a:r>
            <a:r>
              <a:rPr lang="en-US" altLang="en-US" smtClean="0">
                <a:latin typeface="Arial" charset="0"/>
                <a:cs typeface="Arial" charset="0"/>
              </a:rPr>
              <a:t>.</a:t>
            </a:r>
            <a:r>
              <a:rPr lang="en-US" altLang="en-US" i="1" smtClean="0">
                <a:latin typeface="Arial" charset="0"/>
                <a:cs typeface="Arial" charset="0"/>
              </a:rPr>
              <a:t>e</a:t>
            </a:r>
            <a:r>
              <a:rPr lang="en-US" altLang="en-US" smtClean="0">
                <a:latin typeface="Arial" charset="0"/>
                <a:cs typeface="Arial" charset="0"/>
              </a:rPr>
              <a:t>., with no intersecting nodes)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Given any node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a</a:t>
            </a:r>
            <a:r>
              <a:rPr lang="en-US" altLang="en-US" smtClean="0">
                <a:latin typeface="Arial" charset="0"/>
                <a:cs typeface="Arial" charset="0"/>
              </a:rPr>
              <a:t> within a tree</a:t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>with root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r</a:t>
            </a:r>
            <a:r>
              <a:rPr lang="en-US" altLang="en-US" smtClean="0">
                <a:latin typeface="Arial" charset="0"/>
                <a:cs typeface="Arial" charset="0"/>
              </a:rPr>
              <a:t>, the collection of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a</a:t>
            </a:r>
            <a:r>
              <a:rPr lang="en-US" altLang="en-US" smtClean="0">
                <a:latin typeface="Arial" charset="0"/>
                <a:cs typeface="Arial" charset="0"/>
              </a:rPr>
              <a:t> and</a:t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>all of its descendants is said to</a:t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>be a </a:t>
            </a:r>
            <a:r>
              <a:rPr lang="en-US" altLang="en-US" i="1" smtClean="0">
                <a:latin typeface="Arial" charset="0"/>
                <a:cs typeface="Arial" charset="0"/>
              </a:rPr>
              <a:t>subtree of the tree with</a:t>
            </a:r>
            <a:br>
              <a:rPr lang="en-US" altLang="en-US" i="1" smtClean="0">
                <a:latin typeface="Arial" charset="0"/>
                <a:cs typeface="Arial" charset="0"/>
              </a:rPr>
            </a:br>
            <a:r>
              <a:rPr lang="en-US" altLang="en-US" i="1" smtClean="0">
                <a:latin typeface="Arial" charset="0"/>
                <a:cs typeface="Arial" charset="0"/>
              </a:rPr>
              <a:t>root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a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26628" name="Picture 4" descr="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786188"/>
            <a:ext cx="31686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4.1.2</a:t>
            </a:r>
          </a:p>
        </p:txBody>
      </p:sp>
    </p:spTree>
    <p:extLst>
      <p:ext uri="{BB962C8B-B14F-4D97-AF65-F5344CB8AC3E}">
        <p14:creationId xmlns:p14="http://schemas.microsoft.com/office/powerpoint/2010/main" val="4259641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Example: XHTML and CSS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XML of XHTML has a tree structure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Cascading Style Sheets (CSS) use the tree structure to modify the display of HTML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4.1.3</a:t>
            </a:r>
          </a:p>
        </p:txBody>
      </p:sp>
    </p:spTree>
    <p:extLst>
      <p:ext uri="{BB962C8B-B14F-4D97-AF65-F5344CB8AC3E}">
        <p14:creationId xmlns:p14="http://schemas.microsoft.com/office/powerpoint/2010/main" val="3163424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Example: XHTML and CSS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Consider the following XHTML document</a:t>
            </a:r>
            <a:endParaRPr lang="en-US" altLang="en-US" sz="440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&lt;html&gt;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 &lt;head&gt;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     </a:t>
            </a:r>
            <a:r>
              <a:rPr lang="en-US" altLang="en-US" sz="140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&lt;title&gt;Hello World!&lt;/title&gt;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 &lt;/head&gt;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 &lt;body&gt;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     </a:t>
            </a:r>
            <a:r>
              <a:rPr lang="en-US" altLang="en-US" sz="1400" smtClean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&lt;h1&gt;This is a &lt;u&gt;Heading&lt;/u&gt;&lt;/h1&gt;</a:t>
            </a:r>
          </a:p>
          <a:p>
            <a:pPr>
              <a:buFontTx/>
              <a:buNone/>
            </a:pPr>
            <a:endParaRPr lang="en-US" altLang="en-US" sz="140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     &lt;p&gt;This is a paragraph with some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     &lt;u&gt;underlined&lt;/u&gt; text.&lt;/p&gt;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 &lt;/body&gt;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&lt;/html&gt;</a:t>
            </a:r>
            <a:endParaRPr lang="en-US" altLang="en-US" sz="180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4.1.3</a:t>
            </a:r>
          </a:p>
        </p:txBody>
      </p:sp>
    </p:spTree>
    <p:extLst>
      <p:ext uri="{BB962C8B-B14F-4D97-AF65-F5344CB8AC3E}">
        <p14:creationId xmlns:p14="http://schemas.microsoft.com/office/powerpoint/2010/main" val="2219548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Example: XHTML and CSS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z="1800" smtClean="0">
                <a:latin typeface="Arial" charset="0"/>
                <a:cs typeface="Arial" charset="0"/>
              </a:rPr>
              <a:t>	</a:t>
            </a:r>
            <a:r>
              <a:rPr lang="en-US" altLang="en-US" smtClean="0">
                <a:latin typeface="Arial" charset="0"/>
                <a:cs typeface="Arial" charset="0"/>
              </a:rPr>
              <a:t>Consider the following XHTML document</a:t>
            </a:r>
            <a:endParaRPr lang="en-US" altLang="en-US" sz="320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&lt;html&gt;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 &lt;head&gt;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     </a:t>
            </a:r>
            <a:r>
              <a:rPr lang="en-US" altLang="en-US" sz="140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&lt;title&gt;Hello World!&lt;/title&gt;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 &lt;/head&gt;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 &lt;body&gt;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     </a:t>
            </a:r>
            <a:r>
              <a:rPr lang="en-US" altLang="en-US" sz="1400" smtClean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&lt;h1&gt;This is a &lt;u&gt;Heading&lt;/u&gt;&lt;/h1&gt;</a:t>
            </a:r>
          </a:p>
          <a:p>
            <a:pPr>
              <a:buFontTx/>
              <a:buNone/>
            </a:pPr>
            <a:endParaRPr lang="en-US" altLang="en-US" sz="140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     &lt;p&gt;This is a paragraph with some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     &lt;u&gt;underlined&lt;/u&gt; text.&lt;/p&gt;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 &lt;/body&gt;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&lt;/html&gt;</a:t>
            </a:r>
            <a:endParaRPr lang="en-US" altLang="en-US" sz="180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 flipH="1">
            <a:off x="2627313" y="2781300"/>
            <a:ext cx="338455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5997575" y="2557463"/>
            <a:ext cx="996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heading</a:t>
            </a:r>
          </a:p>
        </p:txBody>
      </p:sp>
      <p:sp>
        <p:nvSpPr>
          <p:cNvPr id="29702" name="Line 7"/>
          <p:cNvSpPr>
            <a:spLocks noChangeShapeType="1"/>
          </p:cNvSpPr>
          <p:nvPr/>
        </p:nvSpPr>
        <p:spPr bwMode="auto">
          <a:xfrm flipH="1" flipV="1">
            <a:off x="3924300" y="4292600"/>
            <a:ext cx="1584325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03" name="Line 8"/>
          <p:cNvSpPr>
            <a:spLocks noChangeShapeType="1"/>
          </p:cNvSpPr>
          <p:nvPr/>
        </p:nvSpPr>
        <p:spPr bwMode="auto">
          <a:xfrm flipH="1">
            <a:off x="5326063" y="2852738"/>
            <a:ext cx="7207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04" name="Line 9"/>
          <p:cNvSpPr>
            <a:spLocks noChangeShapeType="1"/>
          </p:cNvSpPr>
          <p:nvPr/>
        </p:nvSpPr>
        <p:spPr bwMode="auto">
          <a:xfrm flipH="1" flipV="1">
            <a:off x="2555875" y="4306888"/>
            <a:ext cx="2952750" cy="217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5470525" y="4310063"/>
            <a:ext cx="1301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underlining</a:t>
            </a:r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 flipH="1" flipV="1">
            <a:off x="4859338" y="4292600"/>
            <a:ext cx="1871662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07" name="Line 12"/>
          <p:cNvSpPr>
            <a:spLocks noChangeShapeType="1"/>
          </p:cNvSpPr>
          <p:nvPr/>
        </p:nvSpPr>
        <p:spPr bwMode="auto">
          <a:xfrm flipH="1" flipV="1">
            <a:off x="2470150" y="4110038"/>
            <a:ext cx="4248150" cy="1081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08" name="Text Box 13"/>
          <p:cNvSpPr txBox="1">
            <a:spLocks noChangeArrowheads="1"/>
          </p:cNvSpPr>
          <p:nvPr/>
        </p:nvSpPr>
        <p:spPr bwMode="auto">
          <a:xfrm>
            <a:off x="6664325" y="5005388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paragraph</a:t>
            </a:r>
          </a:p>
        </p:txBody>
      </p:sp>
      <p:sp>
        <p:nvSpPr>
          <p:cNvPr id="29709" name="Text Box 14"/>
          <p:cNvSpPr txBox="1">
            <a:spLocks noChangeArrowheads="1"/>
          </p:cNvSpPr>
          <p:nvPr/>
        </p:nvSpPr>
        <p:spPr bwMode="auto">
          <a:xfrm>
            <a:off x="323850" y="3635375"/>
            <a:ext cx="1504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body of page</a:t>
            </a:r>
          </a:p>
        </p:txBody>
      </p:sp>
      <p:sp>
        <p:nvSpPr>
          <p:cNvPr id="29710" name="Line 15"/>
          <p:cNvSpPr>
            <a:spLocks noChangeShapeType="1"/>
          </p:cNvSpPr>
          <p:nvPr/>
        </p:nvSpPr>
        <p:spPr bwMode="auto">
          <a:xfrm flipV="1">
            <a:off x="1309688" y="3244850"/>
            <a:ext cx="5048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11" name="Line 16"/>
          <p:cNvSpPr>
            <a:spLocks noChangeShapeType="1"/>
          </p:cNvSpPr>
          <p:nvPr/>
        </p:nvSpPr>
        <p:spPr bwMode="auto">
          <a:xfrm>
            <a:off x="1309688" y="3963988"/>
            <a:ext cx="5048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12" name="Line 17"/>
          <p:cNvSpPr>
            <a:spLocks noChangeShapeType="1"/>
          </p:cNvSpPr>
          <p:nvPr/>
        </p:nvSpPr>
        <p:spPr bwMode="auto">
          <a:xfrm flipH="1">
            <a:off x="2713038" y="2133600"/>
            <a:ext cx="23637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13" name="Text Box 18"/>
          <p:cNvSpPr txBox="1">
            <a:spLocks noChangeArrowheads="1"/>
          </p:cNvSpPr>
          <p:nvPr/>
        </p:nvSpPr>
        <p:spPr bwMode="auto">
          <a:xfrm>
            <a:off x="5040313" y="1909763"/>
            <a:ext cx="53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title</a:t>
            </a:r>
          </a:p>
        </p:txBody>
      </p:sp>
      <p:sp>
        <p:nvSpPr>
          <p:cNvPr id="29714" name="Line 19"/>
          <p:cNvSpPr>
            <a:spLocks noChangeShapeType="1"/>
          </p:cNvSpPr>
          <p:nvPr/>
        </p:nvSpPr>
        <p:spPr bwMode="auto">
          <a:xfrm flipH="1">
            <a:off x="4605338" y="2205038"/>
            <a:ext cx="504825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15" name="TextBox 18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4.1.3</a:t>
            </a:r>
          </a:p>
        </p:txBody>
      </p:sp>
    </p:spTree>
    <p:extLst>
      <p:ext uri="{BB962C8B-B14F-4D97-AF65-F5344CB8AC3E}">
        <p14:creationId xmlns:p14="http://schemas.microsoft.com/office/powerpoint/2010/main" val="2208066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37112"/>
            <a:ext cx="636905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Example: XHTML and CSS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sz="2400" dirty="0" smtClean="0">
                <a:latin typeface="Arial" charset="0"/>
                <a:cs typeface="Arial" charset="0"/>
              </a:rPr>
              <a:t>	</a:t>
            </a:r>
            <a:r>
              <a:rPr lang="en-US" altLang="en-US" dirty="0" smtClean="0">
                <a:latin typeface="Arial" charset="0"/>
                <a:cs typeface="Arial" charset="0"/>
              </a:rPr>
              <a:t>The nested tags define a tree rooted at the HTML tag</a:t>
            </a:r>
            <a:endParaRPr lang="en-US" altLang="en-US" sz="2400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&lt;html&gt;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    &lt;head&gt;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        </a:t>
            </a:r>
            <a:r>
              <a:rPr lang="en-US" altLang="en-US" sz="1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&lt;title&gt;Hello World!&lt;/title&gt;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    &lt;/head&gt;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    &lt;body&gt;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        </a:t>
            </a:r>
            <a:r>
              <a:rPr lang="en-US" altLang="en-US" sz="1400" dirty="0" smtClean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&lt;h1&gt;This is a &lt;u&gt;Heading&lt;/u&gt;&lt;/h1&gt;</a:t>
            </a:r>
          </a:p>
          <a:p>
            <a:pPr>
              <a:buFontTx/>
              <a:buNone/>
            </a:pP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        &lt;p&gt;This is a paragraph with some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        &lt;u&gt;underlined&lt;/u&gt; text.&lt;/p&gt;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    &lt;/body&gt;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&lt;/html&gt;</a:t>
            </a:r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4.1.3</a:t>
            </a:r>
          </a:p>
        </p:txBody>
      </p:sp>
    </p:spTree>
    <p:extLst>
      <p:ext uri="{BB962C8B-B14F-4D97-AF65-F5344CB8AC3E}">
        <p14:creationId xmlns:p14="http://schemas.microsoft.com/office/powerpoint/2010/main" val="1458718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 descr="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76450"/>
            <a:ext cx="636905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1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Web browsers render  this tree as a web page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Example: XHTML and CSS</a:t>
            </a:r>
          </a:p>
        </p:txBody>
      </p:sp>
      <p:pic>
        <p:nvPicPr>
          <p:cNvPr id="31749" name="Picture 4" descr="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502150"/>
            <a:ext cx="6424613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403350" y="3429000"/>
            <a:ext cx="1584325" cy="11509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2843213" y="3429000"/>
            <a:ext cx="360362" cy="208756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3708400" y="3789363"/>
            <a:ext cx="287338" cy="17272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1753" name="TextBox 8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4.1.3</a:t>
            </a:r>
          </a:p>
        </p:txBody>
      </p:sp>
    </p:spTree>
    <p:extLst>
      <p:ext uri="{BB962C8B-B14F-4D97-AF65-F5344CB8AC3E}">
        <p14:creationId xmlns:p14="http://schemas.microsoft.com/office/powerpoint/2010/main" val="507804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Example: XHTML and CSS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XML tags </a:t>
            </a:r>
            <a:r>
              <a:rPr lang="en-US" altLang="en-US" sz="2400" b="1" smtClean="0">
                <a:latin typeface="Consolas" pitchFamily="49" charset="0"/>
                <a:cs typeface="Consolas" pitchFamily="49" charset="0"/>
              </a:rPr>
              <a:t>&lt;tag&gt;...&lt;/tag&gt;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mtClean="0">
                <a:latin typeface="Arial" charset="0"/>
                <a:cs typeface="Arial" charset="0"/>
              </a:rPr>
              <a:t>must be nested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For example, to get the following effect:</a:t>
            </a:r>
          </a:p>
          <a:p>
            <a:pPr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                </a:t>
            </a:r>
            <a:r>
              <a:rPr lang="en-US" altLang="en-US" u="sng" smtClean="0">
                <a:latin typeface="Arial" charset="0"/>
                <a:cs typeface="Arial" charset="0"/>
              </a:rPr>
              <a:t>1 2 3 </a:t>
            </a:r>
            <a:r>
              <a:rPr lang="en-US" altLang="en-US" b="1" u="sng" smtClean="0">
                <a:latin typeface="Arial" charset="0"/>
                <a:cs typeface="Arial" charset="0"/>
              </a:rPr>
              <a:t>4 5 6</a:t>
            </a:r>
            <a:r>
              <a:rPr lang="en-US" altLang="en-US" b="1" smtClean="0">
                <a:latin typeface="Arial" charset="0"/>
                <a:cs typeface="Arial" charset="0"/>
              </a:rPr>
              <a:t> 7 8 9</a:t>
            </a:r>
          </a:p>
          <a:p>
            <a:pPr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you may use</a:t>
            </a:r>
            <a:endParaRPr lang="en-US" altLang="en-US" b="1" smtClean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b="1" smtClean="0">
                <a:latin typeface="Courier New" pitchFamily="49" charset="0"/>
                <a:cs typeface="Arial" charset="0"/>
              </a:rPr>
              <a:t>		</a:t>
            </a:r>
            <a:r>
              <a:rPr lang="en-US" altLang="en-US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&lt;u&gt;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1 2 3 </a:t>
            </a:r>
            <a:r>
              <a:rPr lang="en-US" altLang="en-US" smtClean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&lt;b&gt;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4 5 6</a:t>
            </a:r>
            <a:r>
              <a:rPr lang="en-US" altLang="en-US" smtClean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&lt;/b&gt;</a:t>
            </a:r>
            <a:r>
              <a:rPr lang="en-US" altLang="en-US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&lt;/u&gt;</a:t>
            </a:r>
            <a:r>
              <a:rPr lang="en-US" altLang="en-US" smtClean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&lt;b&gt; 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7 8 9</a:t>
            </a:r>
            <a:r>
              <a:rPr lang="en-US" altLang="en-US" smtClean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&lt;/b&gt;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You may not use:</a:t>
            </a:r>
          </a:p>
          <a:p>
            <a:pPr>
              <a:buFontTx/>
              <a:buNone/>
            </a:pPr>
            <a:r>
              <a:rPr lang="en-US" altLang="en-US" b="1" smtClean="0">
                <a:latin typeface="Courier New" pitchFamily="49" charset="0"/>
                <a:cs typeface="Arial" charset="0"/>
              </a:rPr>
              <a:t>		</a:t>
            </a:r>
            <a:r>
              <a:rPr lang="en-US" altLang="en-US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&lt;u&gt;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1 2 3 </a:t>
            </a:r>
            <a:r>
              <a:rPr lang="en-US" altLang="en-US" smtClean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&lt;b&gt;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4 5 6</a:t>
            </a:r>
            <a:r>
              <a:rPr lang="en-US" altLang="en-US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&lt;/u&gt;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 7 8 9</a:t>
            </a:r>
            <a:r>
              <a:rPr lang="en-US" altLang="en-US" smtClean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&lt;/b&gt;</a:t>
            </a:r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4.1.3</a:t>
            </a:r>
          </a:p>
        </p:txBody>
      </p:sp>
    </p:spTree>
    <p:extLst>
      <p:ext uri="{BB962C8B-B14F-4D97-AF65-F5344CB8AC3E}">
        <p14:creationId xmlns:p14="http://schemas.microsoft.com/office/powerpoint/2010/main" val="3119685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Example: XHTML and CSS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sz="1800" smtClean="0">
                <a:latin typeface="Arial" charset="0"/>
                <a:cs typeface="Arial" charset="0"/>
              </a:rPr>
              <a:t>	</a:t>
            </a:r>
            <a:r>
              <a:rPr lang="en-US" altLang="en-US" smtClean="0">
                <a:latin typeface="Arial" charset="0"/>
                <a:cs typeface="Arial" charset="0"/>
              </a:rPr>
              <a:t>Cascading Style Sheets (CSS) make use of this tree structure to describe how HTML should be displayed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For example:</a:t>
            </a:r>
          </a:p>
          <a:p>
            <a:pPr>
              <a:buFontTx/>
              <a:buNone/>
            </a:pPr>
            <a:r>
              <a:rPr lang="en-US" altLang="en-US" smtClean="0">
                <a:latin typeface="Consolas" pitchFamily="49" charset="0"/>
                <a:cs typeface="Consolas" pitchFamily="49" charset="0"/>
              </a:rPr>
              <a:t>			&lt;style type="text/css"&gt;</a:t>
            </a:r>
          </a:p>
          <a:p>
            <a:pPr>
              <a:buFontTx/>
              <a:buNone/>
            </a:pPr>
            <a:r>
              <a:rPr lang="en-US" altLang="en-US" smtClean="0">
                <a:latin typeface="Consolas" pitchFamily="49" charset="0"/>
                <a:cs typeface="Consolas" pitchFamily="49" charset="0"/>
              </a:rPr>
              <a:t>			   h1 { color:blue; }</a:t>
            </a:r>
          </a:p>
          <a:p>
            <a:pPr>
              <a:buFontTx/>
              <a:buNone/>
            </a:pPr>
            <a:r>
              <a:rPr lang="en-US" altLang="en-US" smtClean="0">
                <a:latin typeface="Consolas" pitchFamily="49" charset="0"/>
                <a:cs typeface="Consolas" pitchFamily="49" charset="0"/>
              </a:rPr>
              <a:t>			&lt;/style&gt;</a:t>
            </a:r>
          </a:p>
          <a:p>
            <a:pPr lvl="1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indicates all text/decorations </a:t>
            </a:r>
            <a:r>
              <a:rPr lang="en-US" altLang="en-US" u="sng" smtClean="0">
                <a:latin typeface="Arial" charset="0"/>
                <a:cs typeface="Arial" charset="0"/>
              </a:rPr>
              <a:t>descendant</a:t>
            </a:r>
            <a:r>
              <a:rPr lang="en-US" altLang="en-US" smtClean="0">
                <a:latin typeface="Arial" charset="0"/>
                <a:cs typeface="Arial" charset="0"/>
              </a:rPr>
              <a:t> from an </a:t>
            </a:r>
            <a:r>
              <a:rPr lang="en-US" altLang="en-US" sz="2200" smtClean="0">
                <a:latin typeface="Consolas" pitchFamily="49" charset="0"/>
                <a:cs typeface="Consolas" pitchFamily="49" charset="0"/>
              </a:rPr>
              <a:t>h1</a:t>
            </a:r>
            <a:r>
              <a:rPr lang="en-US" altLang="en-US" smtClean="0">
                <a:latin typeface="Arial" charset="0"/>
                <a:cs typeface="Arial" charset="0"/>
              </a:rPr>
              <a:t> header should be blue</a:t>
            </a: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4.1.3.1</a:t>
            </a:r>
          </a:p>
        </p:txBody>
      </p:sp>
    </p:spTree>
    <p:extLst>
      <p:ext uri="{BB962C8B-B14F-4D97-AF65-F5344CB8AC3E}">
        <p14:creationId xmlns:p14="http://schemas.microsoft.com/office/powerpoint/2010/main" val="865256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370138"/>
            <a:ext cx="6369050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Example: XHTML and CSS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For example, this style renders as follows:</a:t>
            </a:r>
          </a:p>
          <a:p>
            <a:pPr>
              <a:buFontTx/>
              <a:buNone/>
            </a:pPr>
            <a:r>
              <a:rPr lang="en-US" altLang="en-US" sz="1600" smtClean="0">
                <a:latin typeface="Consolas" pitchFamily="49" charset="0"/>
                <a:cs typeface="Consolas" pitchFamily="49" charset="0"/>
              </a:rPr>
              <a:t>	&lt;style type="text/css"&gt;</a:t>
            </a:r>
          </a:p>
          <a:p>
            <a:pPr>
              <a:buFontTx/>
              <a:buNone/>
            </a:pPr>
            <a:r>
              <a:rPr lang="en-US" altLang="en-US" sz="1600" smtClean="0">
                <a:latin typeface="Consolas" pitchFamily="49" charset="0"/>
                <a:cs typeface="Consolas" pitchFamily="49" charset="0"/>
              </a:rPr>
              <a:t>	   </a:t>
            </a:r>
            <a:r>
              <a:rPr lang="en-US" altLang="en-US" sz="1600" smtClean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h1</a:t>
            </a:r>
            <a:r>
              <a:rPr lang="en-US" altLang="en-US" sz="1600" smtClean="0">
                <a:latin typeface="Consolas" pitchFamily="49" charset="0"/>
                <a:cs typeface="Consolas" pitchFamily="49" charset="0"/>
              </a:rPr>
              <a:t> { color:</a:t>
            </a:r>
            <a:r>
              <a:rPr lang="en-US" altLang="en-US" sz="1600" smtClean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blue</a:t>
            </a:r>
            <a:r>
              <a:rPr lang="en-US" altLang="en-US" sz="1600" smtClean="0">
                <a:latin typeface="Consolas" pitchFamily="49" charset="0"/>
                <a:cs typeface="Consolas" pitchFamily="49" charset="0"/>
              </a:rPr>
              <a:t>; }</a:t>
            </a:r>
          </a:p>
          <a:p>
            <a:pPr>
              <a:buFontTx/>
              <a:buNone/>
            </a:pPr>
            <a:r>
              <a:rPr lang="en-US" altLang="en-US" sz="1600" smtClean="0">
                <a:latin typeface="Consolas" pitchFamily="49" charset="0"/>
                <a:cs typeface="Consolas" pitchFamily="49" charset="0"/>
              </a:rPr>
              <a:t>	&lt;/style&gt;</a:t>
            </a:r>
          </a:p>
          <a:p>
            <a:pPr>
              <a:buFontTx/>
              <a:buNone/>
            </a:pPr>
            <a:endParaRPr lang="en-US" altLang="en-US" sz="1800" smtClean="0">
              <a:latin typeface="Arial" charset="0"/>
              <a:cs typeface="Arial" charset="0"/>
            </a:endParaRPr>
          </a:p>
        </p:txBody>
      </p:sp>
      <p:pic>
        <p:nvPicPr>
          <p:cNvPr id="34821" name="Picture 5" descr="t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429125"/>
            <a:ext cx="6416675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4.1.3.1</a:t>
            </a:r>
          </a:p>
        </p:txBody>
      </p:sp>
    </p:spTree>
    <p:extLst>
      <p:ext uri="{BB962C8B-B14F-4D97-AF65-F5344CB8AC3E}">
        <p14:creationId xmlns:p14="http://schemas.microsoft.com/office/powerpoint/2010/main" val="2115796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All nodes will have zero or more child nodes or </a:t>
            </a:r>
            <a:r>
              <a:rPr lang="en-US" altLang="en-US" i="1" dirty="0" smtClean="0">
                <a:latin typeface="Arial" charset="0"/>
                <a:cs typeface="Arial" charset="0"/>
              </a:rPr>
              <a:t>children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I has three children:  J, K and L</a:t>
            </a: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For all nodes other than the root node, there is one parent node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H is the parent I</a:t>
            </a:r>
          </a:p>
          <a:p>
            <a:pPr lvl="1"/>
            <a:endParaRPr lang="en-US" altLang="en-US" sz="1400" dirty="0" smtClean="0">
              <a:latin typeface="Arial" charset="0"/>
              <a:cs typeface="Arial" charset="0"/>
            </a:endParaRPr>
          </a:p>
          <a:p>
            <a:pPr lvl="1"/>
            <a:endParaRPr lang="en-US" altLang="en-US" sz="1600" dirty="0" smtClean="0">
              <a:latin typeface="Arial" charset="0"/>
              <a:cs typeface="Arial" charset="0"/>
            </a:endParaRPr>
          </a:p>
          <a:p>
            <a:pPr lvl="1"/>
            <a:endParaRPr lang="en-US" altLang="en-US" sz="1600" dirty="0" smtClean="0">
              <a:latin typeface="Arial" charset="0"/>
              <a:cs typeface="Arial" charset="0"/>
            </a:endParaRPr>
          </a:p>
          <a:p>
            <a:pPr lvl="1"/>
            <a:endParaRPr lang="en-US" altLang="en-US" sz="1600" dirty="0" smtClean="0">
              <a:latin typeface="Arial" charset="0"/>
              <a:cs typeface="Arial" charset="0"/>
            </a:endParaRPr>
          </a:p>
        </p:txBody>
      </p:sp>
      <p:pic>
        <p:nvPicPr>
          <p:cNvPr id="8196" name="Picture 6" descr="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29000"/>
            <a:ext cx="18288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4.1.1.1</a:t>
            </a:r>
          </a:p>
        </p:txBody>
      </p:sp>
    </p:spTree>
    <p:extLst>
      <p:ext uri="{BB962C8B-B14F-4D97-AF65-F5344CB8AC3E}">
        <p14:creationId xmlns:p14="http://schemas.microsoft.com/office/powerpoint/2010/main" val="3276674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 descr="t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349500"/>
            <a:ext cx="6369050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Example: XHTML and CSS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For example, this style renders as follows:</a:t>
            </a:r>
          </a:p>
          <a:p>
            <a:pPr>
              <a:buFontTx/>
              <a:buNone/>
            </a:pPr>
            <a:r>
              <a:rPr lang="en-US" altLang="en-US" sz="1600" smtClean="0">
                <a:latin typeface="Consolas" pitchFamily="49" charset="0"/>
                <a:cs typeface="Consolas" pitchFamily="49" charset="0"/>
              </a:rPr>
              <a:t>	&lt;style type="text/css"&gt;</a:t>
            </a:r>
          </a:p>
          <a:p>
            <a:pPr>
              <a:buFontTx/>
              <a:buNone/>
            </a:pPr>
            <a:r>
              <a:rPr lang="en-US" altLang="en-US" sz="1600" smtClean="0">
                <a:latin typeface="Consolas" pitchFamily="49" charset="0"/>
                <a:cs typeface="Consolas" pitchFamily="49" charset="0"/>
              </a:rPr>
              <a:t>	   </a:t>
            </a:r>
            <a:r>
              <a:rPr lang="en-US" altLang="en-US" sz="1600" smtClean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h1</a:t>
            </a:r>
            <a:r>
              <a:rPr lang="en-US" altLang="en-US" sz="1600" smtClean="0">
                <a:latin typeface="Consolas" pitchFamily="49" charset="0"/>
                <a:cs typeface="Consolas" pitchFamily="49" charset="0"/>
              </a:rPr>
              <a:t> { color:</a:t>
            </a:r>
            <a:r>
              <a:rPr lang="en-US" altLang="en-US" sz="1600" smtClean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blue</a:t>
            </a:r>
            <a:r>
              <a:rPr lang="en-US" altLang="en-US" sz="1600" smtClean="0">
                <a:latin typeface="Consolas" pitchFamily="49" charset="0"/>
                <a:cs typeface="Consolas" pitchFamily="49" charset="0"/>
              </a:rPr>
              <a:t>; }</a:t>
            </a:r>
          </a:p>
          <a:p>
            <a:pPr>
              <a:buFontTx/>
              <a:buNone/>
            </a:pPr>
            <a:r>
              <a:rPr lang="en-US" altLang="en-US" sz="1600" smtClean="0">
                <a:latin typeface="Consolas" pitchFamily="49" charset="0"/>
                <a:cs typeface="Consolas" pitchFamily="49" charset="0"/>
              </a:rPr>
              <a:t>	   u { color:red; }</a:t>
            </a:r>
          </a:p>
          <a:p>
            <a:pPr>
              <a:buFontTx/>
              <a:buNone/>
            </a:pPr>
            <a:r>
              <a:rPr lang="en-US" altLang="en-US" sz="1600" smtClean="0">
                <a:latin typeface="Consolas" pitchFamily="49" charset="0"/>
                <a:cs typeface="Consolas" pitchFamily="49" charset="0"/>
              </a:rPr>
              <a:t>	&lt;/style&gt;</a:t>
            </a:r>
            <a:endParaRPr lang="en-US" altLang="en-US" sz="1600" smtClean="0">
              <a:latin typeface="Arial" charset="0"/>
              <a:cs typeface="Arial" charset="0"/>
            </a:endParaRPr>
          </a:p>
        </p:txBody>
      </p:sp>
      <p:pic>
        <p:nvPicPr>
          <p:cNvPr id="35845" name="Picture 6" descr="t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437063"/>
            <a:ext cx="640080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4.1.3.1</a:t>
            </a:r>
          </a:p>
        </p:txBody>
      </p:sp>
    </p:spTree>
    <p:extLst>
      <p:ext uri="{BB962C8B-B14F-4D97-AF65-F5344CB8AC3E}">
        <p14:creationId xmlns:p14="http://schemas.microsoft.com/office/powerpoint/2010/main" val="3429096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Example: XHTML and CSS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Suppose you don’t want underlined items in headers (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h1</a:t>
            </a:r>
            <a:r>
              <a:rPr lang="en-US" altLang="en-US" smtClean="0">
                <a:latin typeface="Arial" charset="0"/>
                <a:cs typeface="Arial" charset="0"/>
              </a:rPr>
              <a:t>) to be red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More specifically, suppose you want any underlined text within paragraphs to be red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That is, you only want text marked as 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&lt;u&gt;text&lt;/u&gt;</a:t>
            </a:r>
            <a:r>
              <a:rPr lang="en-US" altLang="en-US" sz="18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mtClean="0">
                <a:latin typeface="Arial" charset="0"/>
                <a:cs typeface="Arial" charset="0"/>
              </a:rPr>
              <a:t>to be underlined if it is a descendant of a 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&lt;p&gt;</a:t>
            </a:r>
            <a:r>
              <a:rPr lang="en-US" altLang="en-US" sz="1800" smtClean="0">
                <a:latin typeface="Arial" charset="0"/>
                <a:cs typeface="Arial" charset="0"/>
              </a:rPr>
              <a:t> </a:t>
            </a:r>
            <a:r>
              <a:rPr lang="en-US" altLang="en-US" smtClean="0">
                <a:latin typeface="Arial" charset="0"/>
                <a:cs typeface="Arial" charset="0"/>
              </a:rPr>
              <a:t>tag</a:t>
            </a:r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4.1.3.1</a:t>
            </a:r>
          </a:p>
        </p:txBody>
      </p:sp>
    </p:spTree>
    <p:extLst>
      <p:ext uri="{BB962C8B-B14F-4D97-AF65-F5344CB8AC3E}">
        <p14:creationId xmlns:p14="http://schemas.microsoft.com/office/powerpoint/2010/main" val="3487304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7" descr="t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349500"/>
            <a:ext cx="6369050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Example: XHTML and CSS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z="1800" smtClean="0">
                <a:latin typeface="Arial" charset="0"/>
                <a:cs typeface="Arial" charset="0"/>
              </a:rPr>
              <a:t>	</a:t>
            </a:r>
            <a:r>
              <a:rPr lang="en-US" altLang="en-US" smtClean="0">
                <a:latin typeface="Arial" charset="0"/>
                <a:cs typeface="Arial" charset="0"/>
              </a:rPr>
              <a:t>For example, this style renders as follows:</a:t>
            </a:r>
            <a:endParaRPr lang="en-US" altLang="en-US" sz="180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600" smtClean="0">
                <a:latin typeface="Consolas" pitchFamily="49" charset="0"/>
                <a:cs typeface="Consolas" pitchFamily="49" charset="0"/>
              </a:rPr>
              <a:t>	&lt;style type="text/css"&gt;</a:t>
            </a:r>
          </a:p>
          <a:p>
            <a:pPr>
              <a:buFontTx/>
              <a:buNone/>
            </a:pPr>
            <a:r>
              <a:rPr lang="en-US" altLang="en-US" sz="1600" smtClean="0">
                <a:latin typeface="Consolas" pitchFamily="49" charset="0"/>
                <a:cs typeface="Consolas" pitchFamily="49" charset="0"/>
              </a:rPr>
              <a:t>	   h1 { color:blue; }</a:t>
            </a:r>
          </a:p>
          <a:p>
            <a:pPr>
              <a:buFontTx/>
              <a:buNone/>
            </a:pPr>
            <a:r>
              <a:rPr lang="en-US" altLang="en-US" sz="160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 sz="1600" b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 p u </a:t>
            </a:r>
            <a:r>
              <a:rPr lang="en-US" altLang="en-US" sz="1600" smtClean="0">
                <a:latin typeface="Consolas" pitchFamily="49" charset="0"/>
                <a:cs typeface="Consolas" pitchFamily="49" charset="0"/>
              </a:rPr>
              <a:t>{ color:red; }</a:t>
            </a:r>
          </a:p>
          <a:p>
            <a:pPr>
              <a:buFontTx/>
              <a:buNone/>
            </a:pPr>
            <a:r>
              <a:rPr lang="en-US" altLang="en-US" sz="1600" smtClean="0">
                <a:latin typeface="Consolas" pitchFamily="49" charset="0"/>
                <a:cs typeface="Consolas" pitchFamily="49" charset="0"/>
              </a:rPr>
              <a:t>	&lt;/style&gt;</a:t>
            </a:r>
            <a:endParaRPr lang="en-US" altLang="en-US" sz="160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200" smtClean="0">
              <a:latin typeface="Arial" charset="0"/>
              <a:cs typeface="Arial" charset="0"/>
            </a:endParaRPr>
          </a:p>
        </p:txBody>
      </p:sp>
      <p:sp>
        <p:nvSpPr>
          <p:cNvPr id="37893" name="Oval 6"/>
          <p:cNvSpPr>
            <a:spLocks noChangeArrowheads="1"/>
          </p:cNvSpPr>
          <p:nvPr/>
        </p:nvSpPr>
        <p:spPr bwMode="auto">
          <a:xfrm>
            <a:off x="1093788" y="2479675"/>
            <a:ext cx="608012" cy="40481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pic>
        <p:nvPicPr>
          <p:cNvPr id="37894" name="Picture 8" descr="d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437063"/>
            <a:ext cx="6400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Box 6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4.1.3.1</a:t>
            </a:r>
          </a:p>
        </p:txBody>
      </p:sp>
    </p:spTree>
    <p:extLst>
      <p:ext uri="{BB962C8B-B14F-4D97-AF65-F5344CB8AC3E}">
        <p14:creationId xmlns:p14="http://schemas.microsoft.com/office/powerpoint/2010/main" val="2088638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Example: XHTML and CSS</a:t>
            </a:r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You can read the second style</a:t>
            </a:r>
          </a:p>
          <a:p>
            <a:pPr>
              <a:buFontTx/>
              <a:buNone/>
            </a:pPr>
            <a:endParaRPr lang="en-US" altLang="en-US" sz="1600" b="1" smtClean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&lt;style type="text/css"&gt;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h1 { color:blue; }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p u { color:red; }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&lt;/style&gt;</a:t>
            </a:r>
          </a:p>
          <a:p>
            <a:pPr>
              <a:buFontTx/>
              <a:buNone/>
            </a:pPr>
            <a:endParaRPr lang="en-US" altLang="en-US" sz="1400" b="1" smtClean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b="1" smtClean="0">
                <a:latin typeface="Courier New" pitchFamily="49" charset="0"/>
                <a:cs typeface="Arial" charset="0"/>
              </a:rPr>
              <a:t>	</a:t>
            </a:r>
            <a:r>
              <a:rPr lang="en-US" altLang="en-US" smtClean="0">
                <a:latin typeface="Arial" charset="0"/>
                <a:cs typeface="Arial" charset="0"/>
              </a:rPr>
              <a:t>as saying “text/decorations descendant from the underlining tag (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&lt;u&gt;</a:t>
            </a:r>
            <a:r>
              <a:rPr lang="en-US" altLang="en-US" smtClean="0">
                <a:latin typeface="Arial" charset="0"/>
                <a:cs typeface="Arial" charset="0"/>
              </a:rPr>
              <a:t>) which itself is a descendant of a paragraph tag should be coloured red”</a:t>
            </a:r>
            <a:endParaRPr lang="en-US" altLang="en-US" smtClean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400" smtClean="0">
              <a:latin typeface="Arial" charset="0"/>
              <a:cs typeface="Arial" charset="0"/>
            </a:endParaRPr>
          </a:p>
        </p:txBody>
      </p:sp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4.1.3.1</a:t>
            </a:r>
          </a:p>
        </p:txBody>
      </p:sp>
    </p:spTree>
    <p:extLst>
      <p:ext uri="{BB962C8B-B14F-4D97-AF65-F5344CB8AC3E}">
        <p14:creationId xmlns:p14="http://schemas.microsoft.com/office/powerpoint/2010/main" val="297586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Example: XML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 general, any XML can be represented as a tree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All XML tools make use of this feature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Parsers convert XML into an internal tree structure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XML transformation languages manipulate the tree structure</a:t>
            </a:r>
          </a:p>
          <a:p>
            <a:pPr lvl="2"/>
            <a:r>
              <a:rPr lang="en-US" altLang="en-US" i="1" smtClean="0">
                <a:latin typeface="Arial" charset="0"/>
                <a:cs typeface="Arial" charset="0"/>
              </a:rPr>
              <a:t>E</a:t>
            </a:r>
            <a:r>
              <a:rPr lang="en-US" altLang="en-US" smtClean="0">
                <a:latin typeface="Arial" charset="0"/>
                <a:cs typeface="Arial" charset="0"/>
              </a:rPr>
              <a:t>.</a:t>
            </a:r>
            <a:r>
              <a:rPr lang="en-US" altLang="en-US" i="1" smtClean="0">
                <a:latin typeface="Arial" charset="0"/>
                <a:cs typeface="Arial" charset="0"/>
              </a:rPr>
              <a:t>g</a:t>
            </a:r>
            <a:r>
              <a:rPr lang="en-US" altLang="en-US" smtClean="0">
                <a:latin typeface="Arial" charset="0"/>
                <a:cs typeface="Arial" charset="0"/>
              </a:rPr>
              <a:t>., XMLT</a:t>
            </a: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4.1.3.1</a:t>
            </a:r>
          </a:p>
        </p:txBody>
      </p:sp>
    </p:spTree>
    <p:extLst>
      <p:ext uri="{BB962C8B-B14F-4D97-AF65-F5344CB8AC3E}">
        <p14:creationId xmlns:p14="http://schemas.microsoft.com/office/powerpoint/2010/main" val="13743464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z="1800" smtClean="0">
                <a:latin typeface="Arial" charset="0"/>
                <a:cs typeface="Arial" charset="0"/>
              </a:rPr>
              <a:t>	</a:t>
            </a:r>
            <a:r>
              <a:rPr lang="en-US" altLang="en-US" smtClean="0">
                <a:latin typeface="Arial" charset="0"/>
                <a:cs typeface="Arial" charset="0"/>
              </a:rPr>
              <a:t>In this topic, we have: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Introduced the terminology used for the tree data structure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Discussed various terms which may be used to describe the properties of a tree, including: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root node, leaf node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parent node, children, and siblings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ordered trees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paths, depth, and height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ancestors, descendants, and subtrees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We looked at XHTML and CSS</a:t>
            </a:r>
          </a:p>
        </p:txBody>
      </p:sp>
    </p:spTree>
    <p:extLst>
      <p:ext uri="{BB962C8B-B14F-4D97-AF65-F5344CB8AC3E}">
        <p14:creationId xmlns:p14="http://schemas.microsoft.com/office/powerpoint/2010/main" val="2392756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References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 altLang="en-US" sz="1400" smtClean="0">
                <a:latin typeface="Arial" charset="0"/>
                <a:cs typeface="Arial" charset="0"/>
              </a:rPr>
              <a:t>[1]	Donald E. Knuth, </a:t>
            </a:r>
            <a:r>
              <a:rPr lang="en-US" altLang="en-US" sz="1400" i="1" smtClean="0">
                <a:latin typeface="Arial" charset="0"/>
                <a:cs typeface="Arial" charset="0"/>
              </a:rPr>
              <a:t>The Art of Computer Programming, Volume 1:  Fundamental Algorithms</a:t>
            </a:r>
            <a:r>
              <a:rPr lang="en-US" altLang="en-US" sz="1400" smtClean="0">
                <a:latin typeface="Arial" charset="0"/>
                <a:cs typeface="Arial" charset="0"/>
              </a:rPr>
              <a:t>, 3</a:t>
            </a:r>
            <a:r>
              <a:rPr lang="en-US" altLang="en-US" sz="1400" baseline="30000" smtClean="0">
                <a:latin typeface="Arial" charset="0"/>
                <a:cs typeface="Arial" charset="0"/>
              </a:rPr>
              <a:t>rd</a:t>
            </a:r>
            <a:r>
              <a:rPr lang="en-US" altLang="en-US" sz="1400" smtClean="0">
                <a:latin typeface="Arial" charset="0"/>
                <a:cs typeface="Arial" charset="0"/>
              </a:rPr>
              <a:t> Ed., Addison Wesley, 1997, §2.2.1, p.238.</a:t>
            </a:r>
          </a:p>
          <a:p>
            <a:pPr marL="533400" indent="-533400"/>
            <a:endParaRPr lang="en-US" altLang="en-US" sz="1400" smtClean="0">
              <a:latin typeface="Arial" charset="0"/>
              <a:cs typeface="Arial" charset="0"/>
            </a:endParaRPr>
          </a:p>
          <a:p>
            <a:pPr marL="533400" indent="-533400">
              <a:buFontTx/>
              <a:buNone/>
            </a:pPr>
            <a:endParaRPr lang="en-US" altLang="en-US" sz="140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2723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B2B2B2"/>
                </a:solidFill>
                <a:latin typeface="Arial" charset="0"/>
                <a:cs typeface="Arial" charset="0"/>
              </a:rPr>
              <a:t>Usage Notes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These slides are made publicly available on the web for anyone to use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If you choose to use them, or a part thereof, for a course at another institution, I ask only three things: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inform me that you are using the slides,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acknowledge my work, and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alert me of any mistakes which I made or changes which you make, and allow me the option of incorporating such changes (with an acknowledgment) in my set of slides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B2B2B2"/>
                </a:solidFill>
              </a:rPr>
              <a:t>					</a:t>
            </a:r>
            <a:r>
              <a:rPr lang="en-US" sz="1600" dirty="0">
                <a:solidFill>
                  <a:srgbClr val="B2B2B2"/>
                </a:solidFill>
              </a:rPr>
              <a:t>	Sincerely,</a:t>
            </a: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Douglas Wilhelm Harder, </a:t>
            </a:r>
            <a:r>
              <a:rPr lang="en-US" sz="1600" dirty="0" err="1">
                <a:solidFill>
                  <a:srgbClr val="B2B2B2"/>
                </a:solidFill>
              </a:rPr>
              <a:t>MMath</a:t>
            </a:r>
            <a:endParaRPr lang="en-US" sz="1600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</a:t>
            </a:r>
            <a:r>
              <a:rPr lang="en-US" sz="1600" b="1" dirty="0">
                <a:solidFill>
                  <a:srgbClr val="B2B2B2"/>
                </a:solidFill>
                <a:latin typeface="Courier New" pitchFamily="49" charset="0"/>
              </a:rPr>
              <a:t>dwharder@alumni.uwaterloo.ca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The </a:t>
            </a:r>
            <a:r>
              <a:rPr lang="en-US" altLang="en-US" i="1" dirty="0" smtClean="0">
                <a:latin typeface="Arial" charset="0"/>
                <a:cs typeface="Arial" charset="0"/>
              </a:rPr>
              <a:t>degree</a:t>
            </a:r>
            <a:r>
              <a:rPr lang="en-US" altLang="en-US" dirty="0" smtClean="0">
                <a:latin typeface="Arial" charset="0"/>
                <a:cs typeface="Arial" charset="0"/>
              </a:rPr>
              <a:t> of a node is defined as the number of its children:   	</a:t>
            </a:r>
            <a:r>
              <a:rPr lang="en-US" altLang="en-US" dirty="0" err="1" smtClean="0">
                <a:latin typeface="Times New Roman" pitchFamily="18" charset="0"/>
                <a:cs typeface="Arial" charset="0"/>
              </a:rPr>
              <a:t>deg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dirty="0" smtClean="0">
                <a:latin typeface="Arial" charset="0"/>
                <a:cs typeface="Arial" charset="0"/>
              </a:rPr>
              <a:t>I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) = 3</a:t>
            </a: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Nodes with the same parent are </a:t>
            </a:r>
            <a:r>
              <a:rPr lang="en-US" altLang="en-US" i="1" dirty="0" smtClean="0">
                <a:latin typeface="Arial" charset="0"/>
                <a:cs typeface="Arial" charset="0"/>
              </a:rPr>
              <a:t>siblings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J, K, and L are siblings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4.1.1.1</a:t>
            </a:r>
          </a:p>
        </p:txBody>
      </p:sp>
      <p:pic>
        <p:nvPicPr>
          <p:cNvPr id="6" name="Picture 6" descr="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29000"/>
            <a:ext cx="18288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100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wharder\Desktop\v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17700"/>
            <a:ext cx="575945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2800" smtClean="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dirty="0" smtClean="0">
                <a:latin typeface="Arial" charset="0"/>
                <a:cs typeface="Arial" charset="0"/>
              </a:rPr>
              <a:t>	Phylogenetic trees have nodes with degree 2 or 0:</a:t>
            </a:r>
          </a:p>
          <a:p>
            <a:endParaRPr lang="en-CA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4.1.1.1</a:t>
            </a:r>
          </a:p>
        </p:txBody>
      </p:sp>
    </p:spTree>
    <p:extLst>
      <p:ext uri="{BB962C8B-B14F-4D97-AF65-F5344CB8AC3E}">
        <p14:creationId xmlns:p14="http://schemas.microsoft.com/office/powerpoint/2010/main" val="405357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071813"/>
            <a:ext cx="3902075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z="1800" smtClean="0">
                <a:latin typeface="Arial" charset="0"/>
                <a:cs typeface="Arial" charset="0"/>
              </a:rPr>
              <a:t>	</a:t>
            </a:r>
            <a:r>
              <a:rPr lang="en-US" altLang="en-US" smtClean="0">
                <a:latin typeface="Arial" charset="0"/>
                <a:cs typeface="Arial" charset="0"/>
              </a:rPr>
              <a:t>Nodes with degree zero are also called </a:t>
            </a:r>
            <a:r>
              <a:rPr lang="en-US" altLang="en-US" i="1" smtClean="0">
                <a:solidFill>
                  <a:schemeClr val="hlink"/>
                </a:solidFill>
                <a:latin typeface="Arial" charset="0"/>
                <a:cs typeface="Arial" charset="0"/>
              </a:rPr>
              <a:t>leaf nodes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All other nodes are said to be </a:t>
            </a:r>
            <a:r>
              <a:rPr lang="en-US" altLang="en-US" i="1" smtClean="0">
                <a:latin typeface="Arial" charset="0"/>
                <a:cs typeface="Arial" charset="0"/>
              </a:rPr>
              <a:t>internal nodes</a:t>
            </a:r>
            <a:r>
              <a:rPr lang="en-US" altLang="en-US" smtClean="0">
                <a:latin typeface="Arial" charset="0"/>
                <a:cs typeface="Arial" charset="0"/>
              </a:rPr>
              <a:t>, that is, they are internal to the tree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4.1.1.1</a:t>
            </a:r>
          </a:p>
        </p:txBody>
      </p:sp>
    </p:spTree>
    <p:extLst>
      <p:ext uri="{BB962C8B-B14F-4D97-AF65-F5344CB8AC3E}">
        <p14:creationId xmlns:p14="http://schemas.microsoft.com/office/powerpoint/2010/main" val="1626826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2800" smtClean="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Leaf nodes:</a:t>
            </a:r>
          </a:p>
        </p:txBody>
      </p:sp>
      <p:pic>
        <p:nvPicPr>
          <p:cNvPr id="12292" name="Picture 4" descr="C:\Users\dwharder\Desktop\v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17700"/>
            <a:ext cx="575945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4.1.1.1</a:t>
            </a:r>
          </a:p>
        </p:txBody>
      </p:sp>
    </p:spTree>
    <p:extLst>
      <p:ext uri="{BB962C8B-B14F-4D97-AF65-F5344CB8AC3E}">
        <p14:creationId xmlns:p14="http://schemas.microsoft.com/office/powerpoint/2010/main" val="8100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2800" smtClean="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Internal nodes:</a:t>
            </a:r>
          </a:p>
        </p:txBody>
      </p:sp>
      <p:pic>
        <p:nvPicPr>
          <p:cNvPr id="13316" name="Picture 2" descr="C:\Users\dwharder\Desktop\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17700"/>
            <a:ext cx="575945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4.1.1.1</a:t>
            </a:r>
          </a:p>
        </p:txBody>
      </p:sp>
    </p:spTree>
    <p:extLst>
      <p:ext uri="{BB962C8B-B14F-4D97-AF65-F5344CB8AC3E}">
        <p14:creationId xmlns:p14="http://schemas.microsoft.com/office/powerpoint/2010/main" val="1673068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2495550"/>
            <a:ext cx="23717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 descr="tre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2495550"/>
            <a:ext cx="27305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These trees are equal if the order of the children is ignored</a:t>
            </a:r>
          </a:p>
          <a:p>
            <a:pPr lvl="1"/>
            <a:r>
              <a:rPr lang="en-US" altLang="en-US" i="1" smtClean="0">
                <a:latin typeface="Arial" charset="0"/>
                <a:cs typeface="Arial" charset="0"/>
              </a:rPr>
              <a:t>unordered tree</a:t>
            </a:r>
            <a:r>
              <a:rPr lang="en-US" altLang="en-US" smtClean="0">
                <a:latin typeface="Arial" charset="0"/>
                <a:cs typeface="Arial" charset="0"/>
              </a:rPr>
              <a:t>s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They are different if order is relevant (</a:t>
            </a:r>
            <a:r>
              <a:rPr lang="en-US" altLang="en-US" i="1" smtClean="0">
                <a:latin typeface="Arial" charset="0"/>
                <a:cs typeface="Arial" charset="0"/>
              </a:rPr>
              <a:t>ordered trees</a:t>
            </a:r>
            <a:r>
              <a:rPr lang="en-US" altLang="en-US" smtClean="0">
                <a:latin typeface="Arial" charset="0"/>
                <a:cs typeface="Arial" charset="0"/>
              </a:rPr>
              <a:t>)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We will usually examine ordered trees (linear orders)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In a hierarchical ordering, order is not relevant</a:t>
            </a: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4.1.1.2</a:t>
            </a:r>
          </a:p>
        </p:txBody>
      </p:sp>
    </p:spTree>
    <p:extLst>
      <p:ext uri="{BB962C8B-B14F-4D97-AF65-F5344CB8AC3E}">
        <p14:creationId xmlns:p14="http://schemas.microsoft.com/office/powerpoint/2010/main" val="36078453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8917</TotalTime>
  <Words>265</Words>
  <Application>Microsoft Office PowerPoint</Application>
  <PresentationFormat>On-screen Show (4:3)</PresentationFormat>
  <Paragraphs>304</Paragraphs>
  <Slides>37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Consolas</vt:lpstr>
      <vt:lpstr>Courier New</vt:lpstr>
      <vt:lpstr>ＭＳ Ｐゴシック</vt:lpstr>
      <vt:lpstr>Times New Roman</vt:lpstr>
      <vt:lpstr>Custom Design</vt:lpstr>
      <vt:lpstr>Outline</vt:lpstr>
      <vt:lpstr>Trees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Example: XHTML and CSS</vt:lpstr>
      <vt:lpstr>Example: XHTML and CSS</vt:lpstr>
      <vt:lpstr>Example: XHTML and CSS</vt:lpstr>
      <vt:lpstr>Example: XHTML and CSS</vt:lpstr>
      <vt:lpstr>Example: XHTML and CSS</vt:lpstr>
      <vt:lpstr>Example: XHTML and CSS</vt:lpstr>
      <vt:lpstr>Example: XHTML and CSS</vt:lpstr>
      <vt:lpstr>Example: XHTML and CSS</vt:lpstr>
      <vt:lpstr>Example: XHTML and CSS</vt:lpstr>
      <vt:lpstr>Example: XHTML and CSS</vt:lpstr>
      <vt:lpstr>Example: XHTML and CSS</vt:lpstr>
      <vt:lpstr>Example: XHTML and CSS</vt:lpstr>
      <vt:lpstr>Example: XML</vt:lpstr>
      <vt:lpstr>Summary</vt:lpstr>
      <vt:lpstr>References</vt:lpstr>
      <vt:lpstr>Usage 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Ali elgamal</cp:lastModifiedBy>
  <cp:revision>451</cp:revision>
  <dcterms:created xsi:type="dcterms:W3CDTF">2009-09-11T23:00:44Z</dcterms:created>
  <dcterms:modified xsi:type="dcterms:W3CDTF">2016-02-16T00:05:02Z</dcterms:modified>
</cp:coreProperties>
</file>