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2/15/2016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B5A7B-27A2-4C5D-99DC-0B4DBD5B67CE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A51B9-6F26-49A0-87BF-927B1E91F9C2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50F95-3F14-4BF6-9217-CDAFF90FE716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FB485-62CA-4119-B059-E2AEDE92D55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BD3C7-4D58-44BE-9438-A1289FB959E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1BC42-D8A3-40D8-8D38-F3B81C693D44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5224D-73E5-4FB3-A1DE-9E57BF764DD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7C708-FB83-478D-AC23-21A7A5F3EEC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50200-8940-4BA4-A6E9-2025A5AC6A5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647A-C1B3-4C81-8AB7-FE01EC82E6DB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7220BF-F980-4098-A9BF-C8A61F2CE82F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13C09-96F7-4581-BC31-08BD552FFFB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E8ADC-0D3C-486D-8873-3D1A92BC728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0BB74-ECA5-4123-97FB-E62CF87BAE3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55C23-CF9F-433A-8F7B-54E2D3793FB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EC4BF-9AFC-45C6-805A-7DBB3D0E624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CBB08-6CE1-44D3-8774-C87C0CDAA6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8B4BAC-BA8E-4972-8D36-320F3C1707C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Abstract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This topic discusses the concept of an abstract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Hierarchical ordering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Description of an Abstract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Local definitions</a:t>
            </a:r>
          </a:p>
        </p:txBody>
      </p:sp>
    </p:spTree>
    <p:extLst>
      <p:ext uri="{BB962C8B-B14F-4D97-AF65-F5344CB8AC3E}">
        <p14:creationId xmlns:p14="http://schemas.microsoft.com/office/powerpoint/2010/main" val="229836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Attaching a new object to become a child is similar to a linked list: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void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&lt;Type&gt;::attach( Type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children.push_back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new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, this ) );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237616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detach a tree from its parent: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it is already a root, do nothing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Otherwise, erase this object from the parent’s list of children and set the parent pointer to zero </a:t>
            </a:r>
            <a:endParaRPr lang="en-US" altLang="en-US" sz="160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void Simple_tree&lt;Type&gt;::detach() {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if ( is_root() ) {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    return;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parent()-&gt;children.erase( this );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parent_node = nullptr;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346829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Attaching an entirely new tree as a sub-tree, however, first requires us to check if the tree is not already a sub-tree of another node: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so, we must detach it first and only then can we add it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void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&lt;Type&gt;::attach(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&lt;Type&gt; *tree ) {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if ( !tree-&gt;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is_root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() ) {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    tree-&gt;detach();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tree-&gt;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parent_node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 = this;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children.push_back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( tree );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160413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want to find the size of a tree: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there are no children, the size is 1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Otherwise, the size is one plus the size of all the children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template &lt;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typename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Type&gt;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&lt;Type&gt;::size()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s = 1;</a:t>
            </a:r>
          </a:p>
          <a:p>
            <a:pPr lvl="2">
              <a:buFontTx/>
              <a:buNone/>
            </a:pPr>
            <a:endParaRPr lang="en-CA" alt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for (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Single_node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&lt;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*&gt; *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=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children.head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!=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;</a:t>
            </a:r>
            <a:br>
              <a:rPr lang="en-CA" altLang="en-US" sz="1400" dirty="0" smtClean="0">
                <a:latin typeface="Consolas" pitchFamily="49" charset="0"/>
                <a:cs typeface="Arial" charset="0"/>
              </a:rPr>
            </a:b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 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=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-&gt;next()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) {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    s +=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-&gt;retrieve()-&gt;size();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return s;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4.2.2.4</a:t>
            </a:r>
          </a:p>
        </p:txBody>
      </p:sp>
    </p:spTree>
    <p:extLst>
      <p:ext uri="{BB962C8B-B14F-4D97-AF65-F5344CB8AC3E}">
        <p14:creationId xmlns:p14="http://schemas.microsoft.com/office/powerpoint/2010/main" val="193120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want to find the height of a tree: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there are no children, the height is 0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Otherwise, the height is one plus the maximum height of any sub tree</a:t>
            </a:r>
          </a:p>
          <a:p>
            <a:pPr lvl="2">
              <a:buFontTx/>
              <a:buNone/>
            </a:pPr>
            <a:endParaRPr lang="en-CA" altLang="en-US" sz="10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#include &lt;algorithm&gt;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// ...</a:t>
            </a:r>
          </a:p>
          <a:p>
            <a:pPr lvl="2">
              <a:buFontTx/>
              <a:buNone/>
            </a:pPr>
            <a:endParaRPr lang="en-CA" altLang="en-US" sz="1300" dirty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&lt;Type&gt;::height()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h = 0;</a:t>
            </a:r>
          </a:p>
          <a:p>
            <a:pPr lvl="2">
              <a:buFontTx/>
              <a:buNone/>
            </a:pPr>
            <a:endParaRPr lang="en-CA" altLang="en-US" sz="13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for (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Single_node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&lt;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*&gt; *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=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children.head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!=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;</a:t>
            </a:r>
            <a:br>
              <a:rPr lang="en-CA" altLang="en-US" sz="1300" dirty="0" smtClean="0">
                <a:latin typeface="Consolas" pitchFamily="49" charset="0"/>
                <a:cs typeface="Arial" charset="0"/>
              </a:rPr>
            </a:b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 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 =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-&gt;next()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) {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    h =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std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::max( h, 1 + </a:t>
            </a:r>
            <a:r>
              <a:rPr lang="en-CA" altLang="en-US" sz="13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CA" altLang="en-US" sz="1300" dirty="0" smtClean="0">
                <a:latin typeface="Consolas" pitchFamily="49" charset="0"/>
                <a:cs typeface="Arial" charset="0"/>
              </a:rPr>
              <a:t>-&gt;retrieve()-&gt;height() );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sz="13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    return h;</a:t>
            </a:r>
          </a:p>
          <a:p>
            <a:pPr lvl="2">
              <a:buFontTx/>
              <a:buNone/>
            </a:pPr>
            <a:r>
              <a:rPr lang="en-CA" altLang="en-US" sz="13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4.2.2.4</a:t>
            </a:r>
          </a:p>
        </p:txBody>
      </p:sp>
    </p:spTree>
    <p:extLst>
      <p:ext uri="{BB962C8B-B14F-4D97-AF65-F5344CB8AC3E}">
        <p14:creationId xmlns:p14="http://schemas.microsoft.com/office/powerpoint/2010/main" val="102655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Implementing a tree by storing the children in an array is similar,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however, we must deal with the full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general tree using an array would have a constructor similar to:</a:t>
            </a:r>
          </a:p>
          <a:p>
            <a:pPr lvl="2">
              <a:buFontTx/>
              <a:buNone/>
            </a:pPr>
            <a:endParaRPr lang="en-CA" altLang="en-US" sz="140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Simple_tree&lt;Type&gt;::Simple_tree( Type const &amp;obj, Simple_tree *p ):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element( obj ),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parent_node( p ),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child_count( 0 ),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child_capacity( 4 ),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children( new Simple_tree *[child_capacity] ) {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    // Empty constructor</a:t>
            </a:r>
          </a:p>
          <a:p>
            <a:pPr lvl="2">
              <a:buFontTx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}</a:t>
            </a:r>
            <a:br>
              <a:rPr lang="en-CA" altLang="en-US" sz="1400" smtClean="0">
                <a:latin typeface="Consolas" pitchFamily="49" charset="0"/>
                <a:cs typeface="Arial" charset="0"/>
              </a:rPr>
            </a:br>
            <a:endParaRPr lang="en-CA" altLang="en-US" sz="4000" smtClean="0">
              <a:latin typeface="Consolas" pitchFamily="49" charset="0"/>
              <a:cs typeface="Arial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4.2.3</a:t>
            </a:r>
          </a:p>
        </p:txBody>
      </p:sp>
    </p:spTree>
    <p:extLst>
      <p:ext uri="{BB962C8B-B14F-4D97-AF65-F5344CB8AC3E}">
        <p14:creationId xmlns:p14="http://schemas.microsoft.com/office/powerpoint/2010/main" val="47430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Locally Defined Orders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many, hierarchical orders are described locally: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One object is defined to be a descendant of another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Java, subclasses are given in the class definitions: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public class Matrix  {    // implicitly extends Object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    // ...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}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 		public class SymmetricMatrix extends Matrix {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    // ...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}</a:t>
            </a:r>
            <a:endParaRPr lang="en-US" altLang="en-US" sz="140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parent is said to be the </a:t>
            </a:r>
            <a:r>
              <a:rPr lang="en-CA" altLang="en-US" i="1" smtClean="0">
                <a:latin typeface="Arial" charset="0"/>
                <a:cs typeface="Arial" charset="0"/>
              </a:rPr>
              <a:t>superclass</a:t>
            </a:r>
            <a:r>
              <a:rPr lang="en-CA" altLang="en-US" smtClean="0">
                <a:latin typeface="Arial" charset="0"/>
                <a:cs typeface="Arial" charset="0"/>
              </a:rPr>
              <a:t>, children are </a:t>
            </a:r>
            <a:r>
              <a:rPr lang="en-CA" altLang="en-US" i="1" smtClean="0">
                <a:latin typeface="Arial" charset="0"/>
                <a:cs typeface="Arial" charset="0"/>
              </a:rPr>
              <a:t>subclasses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</a:t>
            </a:r>
            <a:r>
              <a:rPr lang="en-CA" altLang="en-US" smtClean="0">
                <a:latin typeface="Consolas" pitchFamily="49" charset="0"/>
                <a:cs typeface="Arial" charset="0"/>
              </a:rPr>
              <a:t>Object</a:t>
            </a:r>
            <a:r>
              <a:rPr lang="en-CA" altLang="en-US" smtClean="0">
                <a:latin typeface="Arial" charset="0"/>
                <a:cs typeface="Arial" charset="0"/>
              </a:rPr>
              <a:t> class is the root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4.2.4</a:t>
            </a:r>
          </a:p>
        </p:txBody>
      </p:sp>
    </p:spTree>
    <p:extLst>
      <p:ext uri="{BB962C8B-B14F-4D97-AF65-F5344CB8AC3E}">
        <p14:creationId xmlns:p14="http://schemas.microsoft.com/office/powerpoint/2010/main" val="23259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Locally Defined Orders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directory structure is dynamically constructed through local definitions:</a:t>
            </a:r>
          </a:p>
          <a:p>
            <a:pPr lvl="1">
              <a:buFont typeface="Arial" charset="0"/>
              <a:buNone/>
            </a:pPr>
            <a:r>
              <a:rPr lang="en-CA" altLang="en-US" sz="1600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		{eceunix:1} </a:t>
            </a:r>
            <a:r>
              <a:rPr lang="en-CA" altLang="en-US" sz="1600" dirty="0" err="1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mkdir</a:t>
            </a:r>
            <a:r>
              <a:rPr lang="en-CA" altLang="en-US" sz="1600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 </a:t>
            </a:r>
            <a:r>
              <a:rPr lang="en-CA" altLang="en-US" sz="1600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ece368</a:t>
            </a:r>
            <a:endParaRPr lang="en-CA" altLang="en-US" sz="1600" dirty="0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parent is usually referred to as the parent directory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Given the generic name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..</a:t>
            </a:r>
          </a:p>
          <a:p>
            <a:pPr lvl="2"/>
            <a:r>
              <a:rPr lang="en-US" altLang="en-US" i="1" dirty="0" smtClean="0"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  <a:r>
              <a:rPr lang="en-US" altLang="en-US" i="1" dirty="0" smtClean="0"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latin typeface="Arial" charset="0"/>
                <a:cs typeface="Arial" charset="0"/>
              </a:rPr>
              <a:t>.,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cd ..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Children are referred to as subdirectories</a:t>
            </a:r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In Unix, there is a single root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/</a:t>
            </a:r>
            <a:endParaRPr lang="en-CA" altLang="en-US" dirty="0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In Microsoft Windows, each drive has a root, 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.,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C:\</a:t>
            </a:r>
            <a:endParaRPr lang="en-CA" altLang="en-US" dirty="0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collection of all drives can be referred to as a </a:t>
            </a:r>
            <a:r>
              <a:rPr lang="en-CA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forest</a:t>
            </a:r>
            <a:endParaRPr lang="en-CA" altLang="en-US" i="1" dirty="0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4.2.4</a:t>
            </a:r>
          </a:p>
        </p:txBody>
      </p:sp>
    </p:spTree>
    <p:extLst>
      <p:ext uri="{BB962C8B-B14F-4D97-AF65-F5344CB8AC3E}">
        <p14:creationId xmlns:p14="http://schemas.microsoft.com/office/powerpoint/2010/main" val="81485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have looked at one implementation of a general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 the value of each node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 all the children in a linked list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not an easy (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) way to access children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we use an array, different problems...</a:t>
            </a:r>
          </a:p>
          <a:p>
            <a:pPr lvl="1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2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4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4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400" smtClean="0">
                <a:latin typeface="Arial" charset="0"/>
                <a:cs typeface="Arial" charset="0"/>
              </a:rPr>
              <a:t>, 3</a:t>
            </a:r>
            <a:r>
              <a:rPr lang="en-US" altLang="en-US" sz="14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400" smtClean="0">
                <a:latin typeface="Arial" charset="0"/>
                <a:cs typeface="Arial" charset="0"/>
              </a:rPr>
              <a:t> Ed., Addison Wesley, 1997, §2.2.1, p.238.</a:t>
            </a:r>
          </a:p>
        </p:txBody>
      </p:sp>
    </p:spTree>
    <p:extLst>
      <p:ext uri="{BB962C8B-B14F-4D97-AF65-F5344CB8AC3E}">
        <p14:creationId xmlns:p14="http://schemas.microsoft.com/office/powerpoint/2010/main" val="27145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	A hierarchical ordering of a finite number of objects may be stored in a tree data structure</a:t>
            </a:r>
          </a:p>
          <a:p>
            <a:pPr>
              <a:buFont typeface="Arial" charset="0"/>
              <a:buNone/>
            </a:pPr>
            <a:endParaRPr lang="en-US" altLang="en-US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	Operations on a hierarchically stored container include:</a:t>
            </a:r>
          </a:p>
          <a:p>
            <a:pPr lvl="1"/>
            <a:r>
              <a:rPr lang="en-US" altLang="en-US" sz="1800" smtClean="0">
                <a:latin typeface="Arial" charset="0"/>
                <a:cs typeface="Arial" charset="0"/>
              </a:rPr>
              <a:t>Accessing the root:</a:t>
            </a:r>
          </a:p>
          <a:p>
            <a:pPr lvl="1"/>
            <a:r>
              <a:rPr lang="en-US" altLang="en-US" sz="1800" smtClean="0">
                <a:latin typeface="Arial" charset="0"/>
                <a:cs typeface="Arial" charset="0"/>
              </a:rPr>
              <a:t>Given an object in the container: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Access the parent of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Find the degree of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Get a reference to a child,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Attach a new sub-tree to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Detach this tree from its parent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4.2.1</a:t>
            </a:r>
          </a:p>
        </p:txBody>
      </p:sp>
    </p:spTree>
    <p:extLst>
      <p:ext uri="{BB962C8B-B14F-4D97-AF65-F5344CB8AC3E}">
        <p14:creationId xmlns:p14="http://schemas.microsoft.com/office/powerpoint/2010/main" val="212355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General Trees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abstract tree does not restrict the number of nodes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 this tree, the degrees vary:</a:t>
            </a:r>
          </a:p>
        </p:txBody>
      </p:sp>
      <p:graphicFrame>
        <p:nvGraphicFramePr>
          <p:cNvPr id="3113" name="Group 41"/>
          <p:cNvGraphicFramePr>
            <a:graphicFrameLocks noGrp="1"/>
          </p:cNvGraphicFramePr>
          <p:nvPr/>
        </p:nvGraphicFramePr>
        <p:xfrm>
          <a:off x="827088" y="3103563"/>
          <a:ext cx="3384550" cy="1981200"/>
        </p:xfrm>
        <a:graphic>
          <a:graphicData uri="http://schemas.openxmlformats.org/drawingml/2006/table">
            <a:tbl>
              <a:tblPr/>
              <a:tblGrid>
                <a:gridCol w="115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Nodes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D, F, G, J, K, L, M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B, E, H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8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4.2.1</a:t>
            </a:r>
          </a:p>
        </p:txBody>
      </p:sp>
    </p:spTree>
    <p:extLst>
      <p:ext uri="{BB962C8B-B14F-4D97-AF65-F5344CB8AC3E}">
        <p14:creationId xmlns:p14="http://schemas.microsoft.com/office/powerpoint/2010/main" val="242509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General Trees: 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We can implement a general tree by using a class which: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Stores an element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Stores the children in a linked-list</a:t>
            </a:r>
          </a:p>
        </p:txBody>
      </p:sp>
      <p:pic>
        <p:nvPicPr>
          <p:cNvPr id="8196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30541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sz="14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The class definition would be: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{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private: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Type element;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parent_node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*&gt; children;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 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public: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&amp; = Type(),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 =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 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Type retrieve()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*parent()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degree()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is_root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*child(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n 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 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height()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endParaRPr lang="en-US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insert( Type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&amp;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attach(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detach();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178827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tree with six nodes would be stored as follows:</a:t>
            </a:r>
          </a:p>
        </p:txBody>
      </p:sp>
      <p:pic>
        <p:nvPicPr>
          <p:cNvPr id="10244" name="Picture 4" descr="C:\Users\dwharder\Desktop\simp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911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427732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Much of the functionality is similar to that of the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smtClean="0">
                <a:latin typeface="Arial" charset="0"/>
                <a:cs typeface="Arial" charset="0"/>
              </a:rPr>
              <a:t> class:</a:t>
            </a:r>
          </a:p>
          <a:p>
            <a:pPr lvl="2">
              <a:buFont typeface="Arial" charset="0"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Simple_tree&lt;Type&gt;::Simple_tree( Type const &amp;obj, Simple_tree *p ):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element( obj ),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parent_node( p ) {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  // Empty constructor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Type Simple_tree&lt;Type&gt;::retrieve() const {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  return element;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Simple_tree&lt;Type&gt; *Simple_tree&lt;Type&gt;::parent() const {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  return parent_node;</a:t>
            </a:r>
          </a:p>
          <a:p>
            <a:pPr lvl="2">
              <a:buFont typeface="Arial" charset="0"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4.2.2.1</a:t>
            </a:r>
          </a:p>
        </p:txBody>
      </p:sp>
    </p:spTree>
    <p:extLst>
      <p:ext uri="{BB962C8B-B14F-4D97-AF65-F5344CB8AC3E}">
        <p14:creationId xmlns:p14="http://schemas.microsoft.com/office/powerpoint/2010/main" val="334690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Much of the functionality is similar to that of the 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dirty="0" smtClean="0">
                <a:latin typeface="Arial" charset="0"/>
                <a:cs typeface="Arial" charset="0"/>
              </a:rPr>
              <a:t> class: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is_root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( parent()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&lt;Type&gt;::degree()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children.size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( degree() == 0 );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4.2.2.1</a:t>
            </a:r>
          </a:p>
        </p:txBody>
      </p:sp>
    </p:spTree>
    <p:extLst>
      <p:ext uri="{BB962C8B-B14F-4D97-AF65-F5344CB8AC3E}">
        <p14:creationId xmlns:p14="http://schemas.microsoft.com/office/powerpoint/2010/main" val="217638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Accessing the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child requires a for loop (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):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template &lt;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typename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&lt;Type&gt;::child(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n )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if ( n &lt; 0 || n &gt;= degree()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    return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Single_node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*&gt; *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=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children.head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for (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= 1;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&lt; n; ++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=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-&gt;next();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return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-&gt;retrieve();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35149532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8927</TotalTime>
  <Words>184</Words>
  <Application>Microsoft Office PowerPoint</Application>
  <PresentationFormat>On-screen Show (4:3)</PresentationFormat>
  <Paragraphs>278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Courier New</vt:lpstr>
      <vt:lpstr>ＭＳ Ｐゴシック</vt:lpstr>
      <vt:lpstr>Symbol</vt:lpstr>
      <vt:lpstr>Times New Roman</vt:lpstr>
      <vt:lpstr>Custom Design</vt:lpstr>
      <vt:lpstr>Outline</vt:lpstr>
      <vt:lpstr>Outline</vt:lpstr>
      <vt:lpstr>General Trees</vt:lpstr>
      <vt:lpstr>General Trees:  Design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Locally Defined Orders</vt:lpstr>
      <vt:lpstr>Locally Defined Orders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458</cp:revision>
  <dcterms:created xsi:type="dcterms:W3CDTF">2009-09-11T23:00:44Z</dcterms:created>
  <dcterms:modified xsi:type="dcterms:W3CDTF">2016-02-16T00:58:18Z</dcterms:modified>
</cp:coreProperties>
</file>