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0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94660"/>
  </p:normalViewPr>
  <p:slideViewPr>
    <p:cSldViewPr>
      <p:cViewPr varScale="1">
        <p:scale>
          <a:sx n="106" d="100"/>
          <a:sy n="106" d="100"/>
        </p:scale>
        <p:origin x="52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2/21/2016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509167-6950-4FC3-9EBC-84256AC2C3A0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6664EF-FA5E-4E0E-82DD-5203A7337EFE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A44E1-7C23-4D69-988C-295C0304AA8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DDBB6-8137-4C05-BDD3-7BF68ECE57A2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7BD84-B41B-4BC5-A052-E352DDFACE5A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E354D-6278-474D-9A53-93840031B03C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F25A7-129E-47C8-A828-EED6EEC31F82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4C988-6D10-4194-B02A-E3D194A1A7F7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EACAC-203E-421A-B05C-66C611204603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C7DA84-D571-497F-A39B-D23F9799375F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C2269-A56C-4457-816B-E8697EEE42A8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8FB6C8-1045-49AA-9DC3-18FB05926E82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AF292-D4B3-4A01-9262-AC83E4370F20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F8B93-D85C-4039-A323-194B52B63D13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CEB0C-9FE1-4A6A-8ABF-305C80420742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AE59F4-5482-441E-BF85-8750CE31FAA4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B4D82-B8AC-46EC-A3D1-E4FA5D4A29A2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46763-8D22-4E52-96C9-0EEB6CB11726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E2606-E4BE-4C3A-AD1E-CD8B69C5A677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CC6F5-532D-49F7-9F67-CFE9DD376854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71DB4-0F23-42DC-BAE7-AA800A481B15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Tree traversals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topic will cover tree traversals: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means of visiting all the objects in a tree data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will look at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Breadth-first traversals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Depth-first traversals</a:t>
            </a:r>
          </a:p>
          <a:p>
            <a:pPr lvl="3"/>
            <a:r>
              <a:rPr lang="en-US" altLang="en-US" smtClean="0">
                <a:latin typeface="Arial" charset="0"/>
                <a:cs typeface="Arial" charset="0"/>
              </a:rPr>
              <a:t>Pre-order and Post-order depth-first traversals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Applications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General guidelines</a:t>
            </a:r>
          </a:p>
        </p:txBody>
      </p:sp>
    </p:spTree>
    <p:extLst>
      <p:ext uri="{BB962C8B-B14F-4D97-AF65-F5344CB8AC3E}">
        <p14:creationId xmlns:p14="http://schemas.microsoft.com/office/powerpoint/2010/main" val="250207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Implementing Depth-First Traversals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Depth-first traversals can be implemented with recursion:</a:t>
            </a: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template &lt;typename Type&gt;</a:t>
            </a:r>
            <a:br>
              <a:rPr lang="en-US" altLang="en-US" sz="1600" dirty="0" smtClean="0">
                <a:latin typeface="Consolas" pitchFamily="49" charset="0"/>
                <a:cs typeface="Arial" charset="0"/>
              </a:rPr>
            </a:br>
            <a:r>
              <a:rPr lang="en-US" altLang="en-US" sz="1600" dirty="0" smtClean="0">
                <a:latin typeface="Consolas" pitchFamily="49" charset="0"/>
                <a:cs typeface="Arial" charset="0"/>
              </a:rPr>
              <a:t>void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Simple_tree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&lt;Type&gt;::</a:t>
            </a:r>
            <a:r>
              <a:rPr lang="en-US" altLang="en-US" sz="1600" b="1" dirty="0" err="1" smtClean="0">
                <a:latin typeface="Consolas" pitchFamily="49" charset="0"/>
                <a:cs typeface="Arial" charset="0"/>
              </a:rPr>
              <a:t>depth_first_traversal</a:t>
            </a:r>
            <a:r>
              <a:rPr lang="en-US" altLang="en-US" sz="1600" b="1" dirty="0" smtClean="0">
                <a:latin typeface="Consolas" pitchFamily="49" charset="0"/>
                <a:cs typeface="Arial" charset="0"/>
              </a:rPr>
              <a:t>()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</a:t>
            </a:r>
            <a:r>
              <a:rPr lang="en-US" altLang="en-US" sz="1600" dirty="0" smtClean="0">
                <a:solidFill>
                  <a:srgbClr val="00B050"/>
                </a:solidFill>
                <a:latin typeface="Consolas" pitchFamily="49" charset="0"/>
                <a:cs typeface="Arial" charset="0"/>
              </a:rPr>
              <a:t>   // Perform pre-visit operations on the element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solidFill>
                  <a:srgbClr val="00B050"/>
                </a:solidFill>
                <a:latin typeface="Consolas" pitchFamily="49" charset="0"/>
                <a:cs typeface="Arial" charset="0"/>
              </a:rPr>
              <a:t>	   </a:t>
            </a:r>
            <a:r>
              <a:rPr lang="en-US" altLang="en-US" sz="1600" dirty="0" err="1" smtClean="0">
                <a:solidFill>
                  <a:srgbClr val="00B050"/>
                </a:solidFill>
                <a:latin typeface="Consolas" pitchFamily="49" charset="0"/>
                <a:cs typeface="Arial" charset="0"/>
              </a:rPr>
              <a:t>std</a:t>
            </a:r>
            <a:r>
              <a:rPr lang="en-US" altLang="en-US" sz="1600" dirty="0" smtClean="0">
                <a:solidFill>
                  <a:srgbClr val="00B050"/>
                </a:solidFill>
                <a:latin typeface="Consolas" pitchFamily="49" charset="0"/>
                <a:cs typeface="Arial" charset="0"/>
              </a:rPr>
              <a:t>::</a:t>
            </a:r>
            <a:r>
              <a:rPr lang="en-US" altLang="en-US" sz="1600" dirty="0" err="1" smtClean="0">
                <a:solidFill>
                  <a:srgbClr val="00B050"/>
                </a:solidFill>
                <a:latin typeface="Consolas" pitchFamily="49" charset="0"/>
                <a:cs typeface="Arial" charset="0"/>
              </a:rPr>
              <a:t>cout</a:t>
            </a:r>
            <a:r>
              <a:rPr lang="en-US" altLang="en-US" sz="1600" dirty="0" smtClean="0">
                <a:solidFill>
                  <a:srgbClr val="00B050"/>
                </a:solidFill>
                <a:latin typeface="Consolas" pitchFamily="49" charset="0"/>
                <a:cs typeface="Arial" charset="0"/>
              </a:rPr>
              <a:t> &lt;&lt; element &lt;&lt; ' ';</a:t>
            </a:r>
          </a:p>
          <a:p>
            <a:pPr lvl="1"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// Perform a depth-first traversal on each of the children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</a:t>
            </a: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for (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	       </a:t>
            </a:r>
            <a:r>
              <a:rPr lang="en-US" altLang="en-US" sz="16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Single_node</a:t>
            </a: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&lt;</a:t>
            </a:r>
            <a:r>
              <a:rPr lang="en-US" altLang="en-US" sz="16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Simple_tree</a:t>
            </a: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 </a:t>
            </a: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*&gt; *</a:t>
            </a:r>
            <a:r>
              <a:rPr lang="en-US" altLang="en-US" sz="16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ptr</a:t>
            </a: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 = </a:t>
            </a:r>
            <a:r>
              <a:rPr lang="en-US" altLang="en-US" sz="16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children.head</a:t>
            </a: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	       </a:t>
            </a:r>
            <a:r>
              <a:rPr lang="en-US" altLang="en-US" sz="16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ptr</a:t>
            </a: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 != 0; </a:t>
            </a:r>
            <a:r>
              <a:rPr lang="en-US" altLang="en-US" sz="16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ptr</a:t>
            </a: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 = </a:t>
            </a:r>
            <a:r>
              <a:rPr lang="en-US" altLang="en-US" sz="1600" dirty="0" err="1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ptr</a:t>
            </a: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-&gt;next()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solidFill>
                  <a:srgbClr val="00B0F0"/>
                </a:solidFill>
                <a:latin typeface="Consolas" pitchFamily="49" charset="0"/>
                <a:cs typeface="Arial" charset="0"/>
              </a:rPr>
              <a:t>	   )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    </a:t>
            </a:r>
            <a:r>
              <a:rPr lang="en-US" altLang="en-US" sz="1600" dirty="0" err="1" smtClean="0">
                <a:latin typeface="Consolas" pitchFamily="49" charset="0"/>
                <a:cs typeface="Arial" charset="0"/>
              </a:rPr>
              <a:t>ptr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-&gt;retrieve()-&gt;</a:t>
            </a:r>
            <a:r>
              <a:rPr lang="en-US" altLang="en-US" sz="1600" b="1" dirty="0" err="1" smtClean="0">
                <a:latin typeface="Consolas" pitchFamily="49" charset="0"/>
                <a:cs typeface="Arial" charset="0"/>
              </a:rPr>
              <a:t>depth_first_traversal</a:t>
            </a:r>
            <a:r>
              <a:rPr lang="en-US" altLang="en-US" sz="1600" b="1" dirty="0" smtClean="0">
                <a:latin typeface="Consolas" pitchFamily="49" charset="0"/>
                <a:cs typeface="Arial" charset="0"/>
              </a:rPr>
              <a:t>()</a:t>
            </a:r>
            <a:r>
              <a:rPr lang="en-US" altLang="en-US" sz="1600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}</a:t>
            </a:r>
          </a:p>
          <a:p>
            <a:pPr lvl="1">
              <a:buFontTx/>
              <a:buNone/>
            </a:pP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   </a:t>
            </a:r>
            <a:r>
              <a:rPr lang="en-US" altLang="en-US" sz="1600" dirty="0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// Perform post-visit operations on the element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	   </a:t>
            </a:r>
            <a:r>
              <a:rPr lang="en-US" altLang="en-US" sz="1600" dirty="0" err="1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std</a:t>
            </a:r>
            <a:r>
              <a:rPr lang="en-US" altLang="en-US" sz="1600" dirty="0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::</a:t>
            </a:r>
            <a:r>
              <a:rPr lang="en-US" altLang="en-US" sz="1600" dirty="0" err="1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cout</a:t>
            </a:r>
            <a:r>
              <a:rPr lang="en-US" altLang="en-US" sz="1600" dirty="0" smtClean="0">
                <a:solidFill>
                  <a:srgbClr val="7030A0"/>
                </a:solidFill>
                <a:latin typeface="Consolas" pitchFamily="49" charset="0"/>
                <a:cs typeface="Arial" charset="0"/>
              </a:rPr>
              <a:t> &lt;&lt; element &lt;&lt; ' ';</a:t>
            </a:r>
          </a:p>
          <a:p>
            <a:pPr lvl="1"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Arial" charset="0"/>
              </a:rPr>
              <a:t>	}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4.3.3</a:t>
            </a:r>
          </a:p>
        </p:txBody>
      </p:sp>
    </p:spTree>
    <p:extLst>
      <p:ext uri="{BB962C8B-B14F-4D97-AF65-F5344CB8AC3E}">
        <p14:creationId xmlns:p14="http://schemas.microsoft.com/office/powerpoint/2010/main" val="280797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Implementing Depth-First Traversals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 smtClean="0">
                <a:latin typeface="Arial" charset="0"/>
                <a:cs typeface="Arial" charset="0"/>
              </a:rPr>
              <a:t>	Alternatively, we can use a stack: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Create a stack and push the root node onto the stack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While the stack is not empty: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Pop the top node 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Push all of the children of that node to the top of the stack in reverse order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Run time is </a:t>
            </a:r>
            <a:r>
              <a:rPr lang="en-US" altLang="en-US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objects on the stack are all unvisited siblings from the root to the current node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If each node has a maximum of two children, the memory required is </a:t>
            </a:r>
            <a:r>
              <a:rPr lang="en-US" altLang="en-US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:  the height of the tree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endParaRPr lang="en-US" alt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4.3.3</a:t>
            </a:r>
          </a:p>
        </p:txBody>
      </p:sp>
    </p:spTree>
    <p:extLst>
      <p:ext uri="{BB962C8B-B14F-4D97-AF65-F5344CB8AC3E}">
        <p14:creationId xmlns:p14="http://schemas.microsoft.com/office/powerpoint/2010/main" val="216886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Guidelines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Depth-first traversals are used whenever: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b="1" dirty="0" smtClean="0">
                <a:latin typeface="Arial" charset="0"/>
                <a:cs typeface="Arial" charset="0"/>
              </a:rPr>
              <a:t>parent</a:t>
            </a:r>
            <a:r>
              <a:rPr lang="en-US" dirty="0" smtClean="0">
                <a:latin typeface="Arial" charset="0"/>
                <a:cs typeface="Arial" charset="0"/>
              </a:rPr>
              <a:t> needs information about all its children or </a:t>
            </a:r>
            <a:r>
              <a:rPr lang="en-US" b="1" dirty="0" smtClean="0">
                <a:latin typeface="Arial" charset="0"/>
                <a:cs typeface="Arial" charset="0"/>
              </a:rPr>
              <a:t>descendants</a:t>
            </a:r>
            <a:r>
              <a:rPr lang="en-US" dirty="0" smtClean="0">
                <a:latin typeface="Arial" charset="0"/>
                <a:cs typeface="Arial" charset="0"/>
              </a:rPr>
              <a:t>, or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b="1" dirty="0" smtClean="0">
                <a:latin typeface="Arial" charset="0"/>
                <a:cs typeface="Arial" charset="0"/>
              </a:rPr>
              <a:t>children</a:t>
            </a:r>
            <a:r>
              <a:rPr lang="en-US" dirty="0" smtClean="0">
                <a:latin typeface="Arial" charset="0"/>
                <a:cs typeface="Arial" charset="0"/>
              </a:rPr>
              <a:t> require information about all its parent or </a:t>
            </a:r>
            <a:r>
              <a:rPr lang="en-US" b="1" dirty="0" smtClean="0">
                <a:latin typeface="Arial" charset="0"/>
                <a:cs typeface="Arial" charset="0"/>
              </a:rPr>
              <a:t>ancestors</a:t>
            </a:r>
          </a:p>
          <a:p>
            <a:pPr lvl="1"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In designing a depth-first traversal, it is necessary to consider: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Before the children are traversed, what initializations, operations and calculations must be performed?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In recursively traversing the children:</a:t>
            </a:r>
          </a:p>
          <a:p>
            <a:pPr marL="1200150" lvl="2" indent="-342900">
              <a:buFont typeface="+mj-lt"/>
              <a:buAutoNum type="alphaLcParenR"/>
              <a:defRPr/>
            </a:pPr>
            <a:r>
              <a:rPr lang="en-US" dirty="0" smtClean="0">
                <a:latin typeface="Arial" charset="0"/>
                <a:cs typeface="Arial" charset="0"/>
              </a:rPr>
              <a:t>What information must be passed to the children during the recursive call?</a:t>
            </a:r>
          </a:p>
          <a:p>
            <a:pPr marL="1200150" lvl="2" indent="-342900">
              <a:buFont typeface="+mj-lt"/>
              <a:buAutoNum type="alphaLcParenR"/>
              <a:defRPr/>
            </a:pPr>
            <a:r>
              <a:rPr lang="en-US" dirty="0" smtClean="0">
                <a:latin typeface="Arial" charset="0"/>
                <a:cs typeface="Arial" charset="0"/>
              </a:rPr>
              <a:t>What information must the children pass back, and how must this information be collated?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CA" dirty="0" smtClean="0">
                <a:latin typeface="Arial" charset="0"/>
                <a:cs typeface="Arial" charset="0"/>
              </a:rPr>
              <a:t>Once all children have been traversed, what operations and calculations depend on information collated during the recursive traversals?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dirty="0" smtClean="0"/>
              <a:t>What information must be passed back to the parent?</a:t>
            </a:r>
            <a:endParaRPr lang="en-CA" dirty="0" smtClean="0"/>
          </a:p>
          <a:p>
            <a:pPr marL="800100" lvl="1" indent="-342900">
              <a:buFont typeface="Arial" charset="0"/>
              <a:buNone/>
              <a:defRPr/>
            </a:pPr>
            <a:endParaRPr lang="en-CA" dirty="0" smtClean="0">
              <a:latin typeface="Arial" charset="0"/>
              <a:cs typeface="Arial" charset="0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</a:t>
            </a:r>
          </a:p>
        </p:txBody>
      </p:sp>
    </p:spTree>
    <p:extLst>
      <p:ext uri="{BB962C8B-B14F-4D97-AF65-F5344CB8AC3E}">
        <p14:creationId xmlns:p14="http://schemas.microsoft.com/office/powerpoint/2010/main" val="1285579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Tree application:  displaying information about directory structures and the files contained within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Finding the height of a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Printing a hierarchical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Determining memory usage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</a:t>
            </a:r>
          </a:p>
        </p:txBody>
      </p:sp>
    </p:spTree>
    <p:extLst>
      <p:ext uri="{BB962C8B-B14F-4D97-AF65-F5344CB8AC3E}">
        <p14:creationId xmlns:p14="http://schemas.microsoft.com/office/powerpoint/2010/main" val="420417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int height() const</a:t>
            </a:r>
            <a:r>
              <a:rPr lang="en-US" altLang="en-US" smtClean="0">
                <a:latin typeface="Arial" charset="0"/>
                <a:cs typeface="Arial" charset="0"/>
              </a:rPr>
              <a:t> function is recursive in nature: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Before the children are traversed, we assume that the node has no children and we set the height to zero:  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h</a:t>
            </a:r>
            <a:r>
              <a:rPr lang="en-US" altLang="en-US" baseline="-25000" smtClean="0">
                <a:latin typeface="Times" pitchFamily="18" charset="0"/>
                <a:cs typeface="Arial" charset="0"/>
              </a:rPr>
              <a:t>current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 </a:t>
            </a:r>
            <a:r>
              <a:rPr lang="en-US" altLang="en-US" smtClean="0">
                <a:latin typeface="Times" pitchFamily="18" charset="0"/>
                <a:cs typeface="Arial" charset="0"/>
              </a:rPr>
              <a:t>= 0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In recursively traversing the children, each child returns its height 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h </a:t>
            </a:r>
            <a:r>
              <a:rPr lang="en-US" altLang="en-US" smtClean="0">
                <a:latin typeface="Arial" charset="0"/>
                <a:cs typeface="Arial" charset="0"/>
              </a:rPr>
              <a:t>and we update the height if </a:t>
            </a:r>
            <a:r>
              <a:rPr lang="en-US" altLang="en-US" smtClean="0">
                <a:latin typeface="Times" pitchFamily="18" charset="0"/>
                <a:cs typeface="Arial" charset="0"/>
              </a:rPr>
              <a:t>1 + 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h</a:t>
            </a:r>
            <a:r>
              <a:rPr lang="en-US" altLang="en-US" smtClean="0">
                <a:latin typeface="Times" pitchFamily="18" charset="0"/>
                <a:cs typeface="Arial" charset="0"/>
              </a:rPr>
              <a:t> &gt; 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h</a:t>
            </a:r>
            <a:r>
              <a:rPr lang="en-US" altLang="en-US" baseline="-25000" smtClean="0">
                <a:latin typeface="Times" pitchFamily="18" charset="0"/>
                <a:cs typeface="Arial" charset="0"/>
              </a:rPr>
              <a:t>current</a:t>
            </a:r>
            <a:endParaRPr lang="en-US" altLang="en-US" smtClean="0">
              <a:latin typeface="Times" pitchFamily="18" charset="0"/>
              <a:cs typeface="Arial" charset="0"/>
            </a:endParaRP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Once all children have been traversed, we return 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h</a:t>
            </a:r>
            <a:r>
              <a:rPr lang="en-US" altLang="en-US" baseline="-25000" smtClean="0">
                <a:latin typeface="Times" pitchFamily="18" charset="0"/>
                <a:cs typeface="Arial" charset="0"/>
              </a:rPr>
              <a:t>current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When the root returns a value, that is the height of the tree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4.3.4.1</a:t>
            </a:r>
          </a:p>
        </p:txBody>
      </p:sp>
      <p:pic>
        <p:nvPicPr>
          <p:cNvPr id="18437" name="Picture 5" descr="C:\Users\dwharder\Desktop\asld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365625"/>
            <a:ext cx="41767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59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Printing a Hierarchy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Consider the directory structure presented on the left—how do we display this in the format on the right?</a:t>
            </a:r>
          </a:p>
          <a:p>
            <a:pPr>
              <a:buFontTx/>
              <a:buNone/>
            </a:pPr>
            <a:endParaRPr lang="en-US" altLang="en-US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usr/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   bin/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   local/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var/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   adm/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   cron/</a:t>
            </a:r>
          </a:p>
          <a:p>
            <a:pPr>
              <a:buFontTx/>
              <a:buNone/>
            </a:pPr>
            <a:r>
              <a:rPr lang="en-US" altLang="en-US" sz="1800" smtClean="0">
                <a:latin typeface="Courier New" pitchFamily="49" charset="0"/>
                <a:cs typeface="Arial" charset="0"/>
              </a:rPr>
              <a:t>							      log/</a:t>
            </a:r>
          </a:p>
          <a:p>
            <a:pPr>
              <a:buFont typeface="Arial" charset="0"/>
              <a:buNone/>
            </a:pPr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	What do we do at each step?</a:t>
            </a:r>
          </a:p>
          <a:p>
            <a:pPr>
              <a:buFontTx/>
              <a:buNone/>
            </a:pPr>
            <a:endParaRPr lang="en-US" altLang="en-US" sz="1800" smtClean="0">
              <a:latin typeface="Courier New" pitchFamily="49" charset="0"/>
              <a:cs typeface="Arial" charset="0"/>
            </a:endParaRPr>
          </a:p>
        </p:txBody>
      </p:sp>
      <p:pic>
        <p:nvPicPr>
          <p:cNvPr id="19460" name="Picture 6" descr="C:\Users\dwharder\Desktop\bb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50307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4.3.4.2</a:t>
            </a:r>
          </a:p>
        </p:txBody>
      </p:sp>
    </p:spTree>
    <p:extLst>
      <p:ext uri="{BB962C8B-B14F-4D97-AF65-F5344CB8AC3E}">
        <p14:creationId xmlns:p14="http://schemas.microsoft.com/office/powerpoint/2010/main" val="25527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Printing a Hierarchy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a directory, we initialize a tab level at the root to 0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then do: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Before the children are traversed, we must: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Indent an appropriate number of tabs, and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Print the name of the directory followed by a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'/'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In recursively traversing the children: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A value of one plus the current tab level must be passed to the children, and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No information must be passed back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Once all children have been traversed, we are finished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4.3.4.2</a:t>
            </a:r>
          </a:p>
        </p:txBody>
      </p:sp>
    </p:spTree>
    <p:extLst>
      <p:ext uri="{BB962C8B-B14F-4D97-AF65-F5344CB8AC3E}">
        <p14:creationId xmlns:p14="http://schemas.microsoft.com/office/powerpoint/2010/main" val="45413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Printing a Hierarchy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Assume the function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print_tabs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n )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prints 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tabs</a:t>
            </a:r>
          </a:p>
          <a:p>
            <a:pPr lvl="1">
              <a:buFontTx/>
              <a:buNone/>
            </a:pP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template &lt;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typename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Type&gt;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5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depth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print_tabs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 depth 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&lt;&lt; retrieve()-&gt;name() &lt;&lt; '/' &lt;&lt;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for (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Single_node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*&gt; *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children.head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!= 0;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-&gt;next()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  )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-&gt;retrieve()-&gt;</a:t>
            </a:r>
            <a:r>
              <a:rPr lang="en-US" altLang="en-US" sz="15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print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depth + 1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4.3.4.2</a:t>
            </a:r>
          </a:p>
        </p:txBody>
      </p:sp>
    </p:spTree>
    <p:extLst>
      <p:ext uri="{BB962C8B-B14F-4D97-AF65-F5344CB8AC3E}">
        <p14:creationId xmlns:p14="http://schemas.microsoft.com/office/powerpoint/2010/main" val="1926598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Determining Memory Usage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Suppose we need to determine the memory usage of a directory and all its subdirectories: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must determine and print the memory usage of all subdirectories before we can determine the memory usage of the current directory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4.3.4.3</a:t>
            </a:r>
          </a:p>
        </p:txBody>
      </p:sp>
    </p:spTree>
    <p:extLst>
      <p:ext uri="{BB962C8B-B14F-4D97-AF65-F5344CB8AC3E}">
        <p14:creationId xmlns:p14="http://schemas.microsoft.com/office/powerpoint/2010/main" val="114234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Determining Memory Usage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Suppose we are printing the directory usage of this tree:</a:t>
            </a: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8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dirty="0" smtClean="0">
                <a:latin typeface="Courier New" pitchFamily="49" charset="0"/>
                <a:cs typeface="Arial" charset="0"/>
              </a:rPr>
              <a:t>				</a:t>
            </a: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      bin/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12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   local/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15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</a:t>
            </a:r>
            <a:r>
              <a:rPr lang="en-US" altLang="en-US" sz="1800" b="1" dirty="0" err="1" smtClean="0">
                <a:latin typeface="Courier New" pitchFamily="49" charset="0"/>
                <a:cs typeface="Arial" charset="0"/>
              </a:rPr>
              <a:t>usr</a:t>
            </a: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31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   </a:t>
            </a:r>
            <a:r>
              <a:rPr lang="en-US" altLang="en-US" sz="1800" b="1" dirty="0" err="1" smtClean="0">
                <a:latin typeface="Courier New" pitchFamily="49" charset="0"/>
                <a:cs typeface="Arial" charset="0"/>
              </a:rPr>
              <a:t>adm</a:t>
            </a: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6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   </a:t>
            </a:r>
            <a:r>
              <a:rPr lang="en-US" altLang="en-US" sz="1800" b="1" dirty="0" err="1" smtClean="0">
                <a:latin typeface="Courier New" pitchFamily="49" charset="0"/>
                <a:cs typeface="Arial" charset="0"/>
              </a:rPr>
              <a:t>cron</a:t>
            </a: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5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   log/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9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   </a:t>
            </a:r>
            <a:r>
              <a:rPr lang="en-US" altLang="en-US" sz="1800" b="1" dirty="0" err="1" smtClean="0">
                <a:latin typeface="Courier New" pitchFamily="49" charset="0"/>
                <a:cs typeface="Arial" charset="0"/>
              </a:rPr>
              <a:t>var</a:t>
            </a: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23</a:t>
            </a:r>
          </a:p>
          <a:p>
            <a:pPr>
              <a:buFontTx/>
              <a:buNone/>
            </a:pPr>
            <a:r>
              <a:rPr lang="en-US" altLang="en-US" sz="1800" b="1" dirty="0" smtClean="0">
                <a:latin typeface="Courier New" pitchFamily="49" charset="0"/>
                <a:cs typeface="Arial" charset="0"/>
              </a:rPr>
              <a:t>				/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61</a:t>
            </a:r>
          </a:p>
        </p:txBody>
      </p:sp>
      <p:pic>
        <p:nvPicPr>
          <p:cNvPr id="23556" name="Picture 6" descr="C:\Users\dwharder\Desktop\bb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597693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4.3.4.3</a:t>
            </a:r>
          </a:p>
        </p:txBody>
      </p:sp>
    </p:spTree>
    <p:extLst>
      <p:ext uri="{BB962C8B-B14F-4D97-AF65-F5344CB8AC3E}">
        <p14:creationId xmlns:p14="http://schemas.microsoft.com/office/powerpoint/2010/main" val="238463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All the objects stored in an array or linked list can be accessed sequentially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When discussing deques, we introduced iterators in C++: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These allow the user to step through all the objects in a container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Question:  how can we iterate through all the objects in a tree in a predictable and efficient manner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Requirements: 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" pitchFamily="18" charset="0"/>
                <a:cs typeface="Arial" charset="0"/>
              </a:rPr>
              <a:t>n</a:t>
            </a:r>
            <a:r>
              <a:rPr lang="en-US" altLang="en-US" smtClean="0">
                <a:latin typeface="Times" pitchFamily="18" charset="0"/>
                <a:cs typeface="Arial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run time and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o(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memory 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214223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Determining Memory Usage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a directory, we initialize a tab level at the root to 0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then do: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Before the children are traversed, we must: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Initialize the memory usage to that in the current directory.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In recursively traversing the children: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A value of one plus the current tab level must be passed to the children, and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Each child will return the memory used within its directories and this must be added to the current memory usage.</a:t>
            </a:r>
          </a:p>
          <a:p>
            <a:pPr marL="800100" lvl="1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Once all children have been traversed, we must: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Print the appropriate number of tabs,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Print the name of  the directory followed by a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"/ "</a:t>
            </a:r>
            <a:r>
              <a:rPr lang="en-US" altLang="en-US" smtClean="0">
                <a:latin typeface="Arial" charset="0"/>
                <a:cs typeface="Arial" charset="0"/>
              </a:rPr>
              <a:t>, and</a:t>
            </a:r>
          </a:p>
          <a:p>
            <a:pPr marL="1200150" lvl="2" indent="-342900">
              <a:buFont typeface="Calibri" pitchFamily="34" charset="0"/>
              <a:buAutoNum type="alphaLcParenR"/>
            </a:pPr>
            <a:r>
              <a:rPr lang="en-US" altLang="en-US" smtClean="0">
                <a:latin typeface="Arial" charset="0"/>
                <a:cs typeface="Arial" charset="0"/>
              </a:rPr>
              <a:t>Print the memory used by this directory and its descendants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4.3.4.2</a:t>
            </a:r>
          </a:p>
        </p:txBody>
      </p:sp>
    </p:spTree>
    <p:extLst>
      <p:ext uri="{BB962C8B-B14F-4D97-AF65-F5344CB8AC3E}">
        <p14:creationId xmlns:p14="http://schemas.microsoft.com/office/powerpoint/2010/main" val="2547956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Printing a Hierarchy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template &lt;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typename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Type&gt;</a:t>
            </a:r>
          </a:p>
          <a:p>
            <a:pPr lvl="1">
              <a:buFontTx/>
              <a:buNone/>
            </a:pP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&lt;Type&gt;::</a:t>
            </a:r>
            <a:r>
              <a:rPr lang="en-US" altLang="en-US" sz="15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du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depth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usage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= retrieve()-&gt;memory();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for (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Single_node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Simple_tree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*&gt; *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children.head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!= 0;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en-US" sz="1500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-&gt;next()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   )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usage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+=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-&gt;retrieve()-&gt;</a:t>
            </a:r>
            <a:r>
              <a:rPr lang="en-US" altLang="en-US" sz="15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du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500" dirty="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depth + 1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lvl="1">
              <a:buFontTx/>
              <a:buNone/>
            </a:pP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print_tabs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( depth );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 &lt;&lt; retrieve()-&gt;name() &lt;&lt; "/ " &lt;&lt; 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usage 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&lt;&lt; 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altLang="en-US" sz="15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Tx/>
              <a:buNone/>
            </a:pPr>
            <a:endParaRPr lang="en-US" altLang="en-US" sz="15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	return </a:t>
            </a:r>
            <a:r>
              <a:rPr lang="en-US" altLang="en-US" sz="15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usage</a:t>
            </a: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Tx/>
              <a:buNone/>
            </a:pPr>
            <a:r>
              <a:rPr lang="en-US" altLang="en-US" sz="15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4.3.4.3</a:t>
            </a:r>
          </a:p>
        </p:txBody>
      </p:sp>
    </p:spTree>
    <p:extLst>
      <p:ext uri="{BB962C8B-B14F-4D97-AF65-F5344CB8AC3E}">
        <p14:creationId xmlns:p14="http://schemas.microsoft.com/office/powerpoint/2010/main" val="1514260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topic covered two types of traversals: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Breadth-first traversals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Depth-first traversals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Applications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Determination of how to structure a depth-first traversal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72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Types of Traversals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have already seen one traversal:</a:t>
            </a: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The breadth-first traversal visits all nodes at depth </a:t>
            </a:r>
            <a:r>
              <a:rPr lang="en-US" altLang="en-US" sz="2000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000" smtClean="0">
                <a:latin typeface="Arial" charset="0"/>
                <a:cs typeface="Arial" charset="0"/>
              </a:rPr>
              <a:t> before proceeding onto depth </a:t>
            </a:r>
            <a:r>
              <a:rPr lang="en-US" altLang="en-US" sz="2000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 + 1</a:t>
            </a:r>
            <a:endParaRPr lang="en-US" altLang="en-US" sz="200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z="2000" smtClean="0">
                <a:latin typeface="Arial" charset="0"/>
                <a:cs typeface="Arial" charset="0"/>
              </a:rPr>
              <a:t>Easy to implement using a queue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Another approach is to visit always go as deep as possible before visiting other siblings:  </a:t>
            </a:r>
            <a:r>
              <a:rPr lang="en-US" altLang="en-US" i="1" smtClean="0">
                <a:latin typeface="Arial" charset="0"/>
                <a:cs typeface="Arial" charset="0"/>
              </a:rPr>
              <a:t>depth-first traversals</a:t>
            </a:r>
            <a:endParaRPr lang="en-US" altLang="en-US" smtClean="0">
              <a:latin typeface="Arial" charset="0"/>
              <a:cs typeface="Arial" charset="0"/>
            </a:endParaRPr>
          </a:p>
          <a:p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4.3.1</a:t>
            </a:r>
          </a:p>
        </p:txBody>
      </p:sp>
    </p:spTree>
    <p:extLst>
      <p:ext uri="{BB962C8B-B14F-4D97-AF65-F5344CB8AC3E}">
        <p14:creationId xmlns:p14="http://schemas.microsoft.com/office/powerpoint/2010/main" val="287296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Breadth-First Traversal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Breadth-first traversals visit all nodes at a given depth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Can be implemented using a queue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Run time is </a:t>
            </a:r>
            <a:r>
              <a:rPr lang="en-US" altLang="en-US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Memory is potentially expensive:  maximum nodes at a given depth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Order:  A B H C D G I E F J K</a:t>
            </a:r>
          </a:p>
        </p:txBody>
      </p:sp>
      <p:pic>
        <p:nvPicPr>
          <p:cNvPr id="8196" name="Picture 4" descr="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86125"/>
            <a:ext cx="4932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4.3.1</a:t>
            </a:r>
          </a:p>
        </p:txBody>
      </p:sp>
    </p:spTree>
    <p:extLst>
      <p:ext uri="{BB962C8B-B14F-4D97-AF65-F5344CB8AC3E}">
        <p14:creationId xmlns:p14="http://schemas.microsoft.com/office/powerpoint/2010/main" val="414322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Breadth-First Traversal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implementation was already discussed: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Create a queue and push the root node onto the queue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While the queue is not empty: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Push all of its children of the front node onto the queue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Pop the front node</a:t>
            </a:r>
          </a:p>
        </p:txBody>
      </p:sp>
      <p:pic>
        <p:nvPicPr>
          <p:cNvPr id="9220" name="Picture 4" descr="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86125"/>
            <a:ext cx="4932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4.3.1</a:t>
            </a:r>
          </a:p>
        </p:txBody>
      </p:sp>
    </p:spTree>
    <p:extLst>
      <p:ext uri="{BB962C8B-B14F-4D97-AF65-F5344CB8AC3E}">
        <p14:creationId xmlns:p14="http://schemas.microsoft.com/office/powerpoint/2010/main" val="114181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568700"/>
            <a:ext cx="36576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Backtracking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To discuss depth-first traversals, we will define a backtracking algorithm for stepping through a tree: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At any node, we proceed to the first child that has not yet been visited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Or, if we have visited all the children (of which a leaf node is a special case), we backtrack to the parent and repeat this decision making process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end once all the children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of the root are visited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4.3.2</a:t>
            </a:r>
          </a:p>
        </p:txBody>
      </p:sp>
    </p:spTree>
    <p:extLst>
      <p:ext uri="{BB962C8B-B14F-4D97-AF65-F5344CB8AC3E}">
        <p14:creationId xmlns:p14="http://schemas.microsoft.com/office/powerpoint/2010/main" val="64828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Depth-first Traversal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define such a path as a </a:t>
            </a:r>
            <a:r>
              <a:rPr lang="en-US" altLang="en-US" i="1" smtClean="0">
                <a:latin typeface="Arial" charset="0"/>
                <a:cs typeface="Arial" charset="0"/>
              </a:rPr>
              <a:t>depth-first traversal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note that each node could be visited twice in such a scheme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first time the node is approached (before any children)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last time it is approached (after all children)</a:t>
            </a:r>
          </a:p>
        </p:txBody>
      </p:sp>
      <p:pic>
        <p:nvPicPr>
          <p:cNvPr id="11268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573463"/>
            <a:ext cx="36576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4.3.2</a:t>
            </a:r>
          </a:p>
        </p:txBody>
      </p:sp>
    </p:spTree>
    <p:extLst>
      <p:ext uri="{BB962C8B-B14F-4D97-AF65-F5344CB8AC3E}">
        <p14:creationId xmlns:p14="http://schemas.microsoft.com/office/powerpoint/2010/main" val="290336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Pre-order Depth-first Traversal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Visiting each node first results in the sequence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A, B, C, D, E, F, G, H, I, J, K, L, M</a:t>
            </a:r>
          </a:p>
        </p:txBody>
      </p:sp>
      <p:pic>
        <p:nvPicPr>
          <p:cNvPr id="12292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80" y="3573463"/>
            <a:ext cx="36576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4.3.2.1</a:t>
            </a:r>
          </a:p>
        </p:txBody>
      </p:sp>
    </p:spTree>
    <p:extLst>
      <p:ext uri="{BB962C8B-B14F-4D97-AF65-F5344CB8AC3E}">
        <p14:creationId xmlns:p14="http://schemas.microsoft.com/office/powerpoint/2010/main" val="50387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Post-order Depth-first Traversal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Visiting the nodes with their last visit: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D, C, F, G, E, B, J, K, L, I, M, H, A</a:t>
            </a:r>
          </a:p>
        </p:txBody>
      </p:sp>
      <p:pic>
        <p:nvPicPr>
          <p:cNvPr id="13316" name="Picture 4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573463"/>
            <a:ext cx="36576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4.3.2.1</a:t>
            </a:r>
          </a:p>
        </p:txBody>
      </p:sp>
    </p:spTree>
    <p:extLst>
      <p:ext uri="{BB962C8B-B14F-4D97-AF65-F5344CB8AC3E}">
        <p14:creationId xmlns:p14="http://schemas.microsoft.com/office/powerpoint/2010/main" val="25173628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10656</TotalTime>
  <Words>199</Words>
  <Application>Microsoft Office PowerPoint</Application>
  <PresentationFormat>On-screen Show (4:3)</PresentationFormat>
  <Paragraphs>251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Consolas</vt:lpstr>
      <vt:lpstr>Courier New</vt:lpstr>
      <vt:lpstr>ＭＳ Ｐゴシック</vt:lpstr>
      <vt:lpstr>Symbol</vt:lpstr>
      <vt:lpstr>Times</vt:lpstr>
      <vt:lpstr>Times New Roman</vt:lpstr>
      <vt:lpstr>Custom Design</vt:lpstr>
      <vt:lpstr>Outline</vt:lpstr>
      <vt:lpstr>Background</vt:lpstr>
      <vt:lpstr>Types of Traversals</vt:lpstr>
      <vt:lpstr>Breadth-First Traversal</vt:lpstr>
      <vt:lpstr>Breadth-First Traversal</vt:lpstr>
      <vt:lpstr>Backtracking</vt:lpstr>
      <vt:lpstr>Depth-first Traversal</vt:lpstr>
      <vt:lpstr>Pre-order Depth-first Traversal</vt:lpstr>
      <vt:lpstr>Post-order Depth-first Traversal</vt:lpstr>
      <vt:lpstr>Implementing Depth-First Traversals</vt:lpstr>
      <vt:lpstr>Implementing Depth-First Traversals</vt:lpstr>
      <vt:lpstr>Guidelines</vt:lpstr>
      <vt:lpstr>Applications</vt:lpstr>
      <vt:lpstr>Height</vt:lpstr>
      <vt:lpstr>Printing a Hierarchy</vt:lpstr>
      <vt:lpstr>Printing a Hierarchy</vt:lpstr>
      <vt:lpstr>Printing a Hierarchy</vt:lpstr>
      <vt:lpstr>Determining Memory Usage</vt:lpstr>
      <vt:lpstr>Determining Memory Usage</vt:lpstr>
      <vt:lpstr>Determining Memory Usage</vt:lpstr>
      <vt:lpstr>Printing a Hierarchy</vt:lpstr>
      <vt:lpstr>Summary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460</cp:revision>
  <dcterms:created xsi:type="dcterms:W3CDTF">2009-09-11T23:00:44Z</dcterms:created>
  <dcterms:modified xsi:type="dcterms:W3CDTF">2016-02-22T20:18:02Z</dcterms:modified>
</cp:coreProperties>
</file>