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sldIdLst>
    <p:sldId id="303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2/24/2016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EF60D-04FF-4102-B11D-54138F926A0C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33164-F69D-403F-AA43-8A95E7AFE75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4085-573A-48CD-8CB6-6823022B06E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3EE2E-F309-416E-979C-5E452E93A6B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50E6A-97BC-44B7-A6A3-686512457C37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D68F4-56EA-4A72-833A-09F6BC1A76FE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AA3CE-09D5-4BDD-98EB-9AF44A5295F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436B6-6227-4793-9119-4899F841DA78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41E27-7469-4298-A69F-868344839B93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DB80-A5F2-4BAC-A29A-9AAE3E446CFA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60EF2-5A78-4163-895D-2E0164CA609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32E8F-97E3-4E3F-9474-BFFC6803AB1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4AFAA-9F08-4DE1-A14A-BAA2445B4199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F2DB6-3A2F-42BD-945D-9B27725186D2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71AEF-12CB-4B39-A648-AFB7A9736F9B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AE862-B1B3-4B46-90F8-5BC9D0739B3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434C2-E31F-4BD3-89D7-E33410F50CB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75B29-4797-46D5-8DCF-935B1A59BFAF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780D7-6BEA-4BEB-90F5-02E7B682A09B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EA046-FCF6-4C31-B715-9B4884A2F1EE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627E2-3C36-4FD6-B459-8D0951990611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C4752-95B9-4669-9A00-EF6FD98D5E9C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E70E2-A136-4C8E-B5A0-2452F13B8856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ABAD2-C7DA-4D66-AFD1-81EC35797C77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FF827-56E5-4726-BDC0-98D84DF784F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C6B90-5290-4600-A845-4246279446AD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F5B9A-66BD-4CA0-AAF9-B0F527CE00D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C1CE3-E236-4DD7-89DD-6CB559A588AB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Binary trees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Outline</a:t>
            </a:r>
            <a:endParaRPr lang="en-US" altLang="en-US" sz="440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talk, we will look at the binary tree data structure: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Definition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few applications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Ropes (strings)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Expression trees</a:t>
            </a:r>
          </a:p>
        </p:txBody>
      </p:sp>
    </p:spTree>
    <p:extLst>
      <p:ext uri="{BB962C8B-B14F-4D97-AF65-F5344CB8AC3E}">
        <p14:creationId xmlns:p14="http://schemas.microsoft.com/office/powerpoint/2010/main" val="52794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We will usually only construct new leaf nodes</a:t>
            </a:r>
            <a:endParaRPr lang="en-US" altLang="en-US" sz="130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US" altLang="en-US" sz="120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Binary_node&lt;Type&gt;::Binary_node( Type const &amp;obj ):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element( obj ),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left_tree( nullptr ),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right_tree( nullptr )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// Empty constructor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41660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The accessors are similar to that of </a:t>
            </a:r>
            <a:r>
              <a:rPr lang="en-US" alt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Single_list</a:t>
            </a:r>
            <a:endParaRPr lang="en-US" altLang="en-US" sz="130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Type Binary_node&lt;Type&gt;::retrieve() const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return element;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Binary_node&lt;Type&gt; *Binary_node&lt;Type&gt;::left() const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return left_tree;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Binary_node&lt;Type&gt; *Binary_node&lt;Type&gt;::right() const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return right_tree;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244800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	Much of the basic functionality is very similar to </a:t>
            </a:r>
            <a:r>
              <a:rPr lang="en-US" altLang="en-US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Simple_tree</a:t>
            </a:r>
            <a:endParaRPr lang="en-US" altLang="en-US" sz="130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bool Binary_node&lt;Type&gt;::empty() const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return ( this == nullptr );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bool Binary_node&lt;Type&gt;::is_leaf() const {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    return !empty() &amp;&amp; left()-&gt;empty() &amp;&amp; right()-&gt;empty();</a:t>
            </a:r>
          </a:p>
          <a:p>
            <a:pPr lvl="2">
              <a:buFontTx/>
              <a:buNone/>
            </a:pPr>
            <a:r>
              <a:rPr lang="en-US" altLang="en-US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372128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dwharder\Desktop\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19525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recursive size function runs in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time and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These can be implemented to run in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(1)</a:t>
            </a:r>
            <a:endParaRPr lang="en-US" altLang="en-US" sz="160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b="1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		int Binary_node&lt;Type&gt;::size() const {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b="1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>
                <a:latin typeface="Consolas" pitchFamily="49" charset="0"/>
                <a:cs typeface="Consolas" pitchFamily="49" charset="0"/>
              </a:rPr>
              <a:t> empty() </a:t>
            </a:r>
            <a:r>
              <a:rPr lang="en-US" altLang="en-US" sz="1600" b="1">
                <a:latin typeface="Consolas" pitchFamily="49" charset="0"/>
                <a:cs typeface="Consolas" pitchFamily="49" charset="0"/>
              </a:rPr>
              <a:t>?</a:t>
            </a:r>
            <a:r>
              <a:rPr lang="en-US" altLang="en-US" sz="1600">
                <a:latin typeface="Consolas" pitchFamily="49" charset="0"/>
                <a:cs typeface="Consolas" pitchFamily="49" charset="0"/>
              </a:rPr>
              <a:t> 0 </a:t>
            </a:r>
            <a:r>
              <a:rPr lang="en-US" altLang="en-US" sz="1600" b="1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                1 + left()-&gt;size() + right()-&gt;size();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348921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dwharder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19525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5058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The recursive height function also runs in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time and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Later we will implement this in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dirty="0">
                <a:latin typeface="Arial" charset="0"/>
                <a:cs typeface="Arial" charset="0"/>
              </a:rPr>
              <a:t> time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pPr lvl="1"/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&lt;Type&gt;::height()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</a:t>
            </a:r>
            <a:r>
              <a:rPr lang="en-US" altLang="en-US" sz="16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empty() </a:t>
            </a:r>
            <a:r>
              <a:rPr lang="en-US" altLang="en-US" sz="1600" b="1" dirty="0">
                <a:latin typeface="Consolas" pitchFamily="49" charset="0"/>
                <a:cs typeface="Consolas" pitchFamily="49" charset="0"/>
              </a:rPr>
              <a:t>?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-1 </a:t>
            </a:r>
            <a:r>
              <a:rPr lang="en-US" altLang="en-US" sz="16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       1 +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::max( left()-&gt;height(), right()-&gt;height() 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}</a:t>
            </a:r>
          </a:p>
          <a:p>
            <a:pPr>
              <a:buFont typeface="Arial" charset="0"/>
              <a:buNone/>
            </a:pPr>
            <a:endParaRPr lang="en-CA" altLang="en-US" dirty="0">
              <a:latin typeface="Arial" charset="0"/>
              <a:cs typeface="Arial" charset="0"/>
            </a:endParaRPr>
          </a:p>
        </p:txBody>
      </p:sp>
      <p:pic>
        <p:nvPicPr>
          <p:cNvPr id="19461" name="Picture 3" descr="C:\Users\dwharder\Desktop\a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048250"/>
            <a:ext cx="12239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222348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Clear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Removing all the nodes in a tree is similarly recursive:</a:t>
            </a: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b="1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b="1" dirty="0">
                <a:latin typeface="Courier New" pitchFamily="49" charset="0"/>
                <a:cs typeface="Arial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void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&lt;Type&gt;::clear()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if ( empty() 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    return;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}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left()-&gt;clear();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right()-&gt;clear();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delete this;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338845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 Times</a:t>
            </a:r>
            <a:endParaRPr lang="en-US" altLang="en-US" sz="440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Recall that with linked lists and arrays, some operations would run in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time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run times of operations on binary trees, we will see, depends on the height of the tree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We will see that: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worst is clearly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Under average conditions, the height is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best case is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5305425" y="4324350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431613" imgH="241195" progId="Equation.3">
                  <p:embed/>
                </p:oleObj>
              </mc:Choice>
              <mc:Fallback>
                <p:oleObj name="Equation" r:id="rId5" imgW="43161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4324350"/>
                        <a:ext cx="74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5.1.3</a:t>
            </a:r>
          </a:p>
        </p:txBody>
      </p:sp>
    </p:spTree>
    <p:extLst>
      <p:ext uri="{BB962C8B-B14F-4D97-AF65-F5344CB8AC3E}">
        <p14:creationId xmlns:p14="http://schemas.microsoft.com/office/powerpoint/2010/main" val="21329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Run Times</a:t>
            </a:r>
            <a:endParaRPr lang="en-US" altLang="en-US" sz="480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If we can achieve and maintain a height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, we will see that many operations can run in </a:t>
            </a:r>
            <a:r>
              <a:rPr lang="en-US" altLang="en-US" b="1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dirty="0">
                <a:latin typeface="Arial" charset="0"/>
                <a:cs typeface="Arial" charset="0"/>
              </a:rPr>
              <a:t> time 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Logarithmic time is not significantly worse than constant time: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Times New Roman" pitchFamily="18" charset="0"/>
                <a:cs typeface="Arial" charset="0"/>
              </a:rPr>
              <a:t>                                   </a:t>
            </a:r>
            <a:r>
              <a:rPr lang="en-US" altLang="en-US" sz="1800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sz="1800" dirty="0">
                <a:latin typeface="Times New Roman" pitchFamily="18" charset="0"/>
                <a:cs typeface="Arial" charset="0"/>
              </a:rPr>
              <a:t>( 1000 ) ≈ 10		kB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                 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( 1 000 000 ) ≈ 20		MB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          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( 1 000 000 000 ) ≈ 30		GB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   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( 1 000 000 000 000 ) ≈ 40		TB</a:t>
            </a:r>
          </a:p>
          <a:p>
            <a:pPr lvl="1">
              <a:buFontTx/>
              <a:buNone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                        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( 1000</a:t>
            </a:r>
            <a:r>
              <a:rPr lang="en-US" altLang="en-US" i="1" baseline="30000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) ≈ 10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5.1.3</a:t>
            </a:r>
          </a:p>
        </p:txBody>
      </p:sp>
    </p:spTree>
    <p:extLst>
      <p:ext uri="{BB962C8B-B14F-4D97-AF65-F5344CB8AC3E}">
        <p14:creationId xmlns:p14="http://schemas.microsoft.com/office/powerpoint/2010/main" val="167806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Application:  Ropes</a:t>
            </a:r>
            <a:endParaRPr lang="en-US" altLang="en-US" sz="440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In 1995, Boehm </a:t>
            </a:r>
            <a:r>
              <a:rPr lang="en-US" altLang="en-US" i="1">
                <a:latin typeface="Arial" charset="0"/>
                <a:cs typeface="Arial" charset="0"/>
              </a:rPr>
              <a:t>et al</a:t>
            </a:r>
            <a:r>
              <a:rPr lang="en-US" altLang="en-US">
                <a:latin typeface="Arial" charset="0"/>
                <a:cs typeface="Arial" charset="0"/>
              </a:rPr>
              <a:t>. introduced the idea of a rope, or a </a:t>
            </a:r>
            <a:r>
              <a:rPr lang="en-US" altLang="en-US" i="1">
                <a:latin typeface="Arial" charset="0"/>
                <a:cs typeface="Arial" charset="0"/>
              </a:rPr>
              <a:t>heavyweight</a:t>
            </a:r>
            <a:r>
              <a:rPr lang="en-US" altLang="en-US">
                <a:latin typeface="Arial" charset="0"/>
                <a:cs typeface="Arial" charset="0"/>
              </a:rPr>
              <a:t> string</a:t>
            </a:r>
          </a:p>
        </p:txBody>
      </p:sp>
      <p:pic>
        <p:nvPicPr>
          <p:cNvPr id="23556" name="Picture 4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133864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Alpha-numeric data is stored using a </a:t>
            </a:r>
            <a:r>
              <a:rPr lang="en-US" altLang="en-US" i="1" dirty="0">
                <a:latin typeface="Arial" charset="0"/>
                <a:cs typeface="Arial" charset="0"/>
              </a:rPr>
              <a:t>string</a:t>
            </a:r>
            <a:r>
              <a:rPr lang="en-US" altLang="en-US" dirty="0">
                <a:latin typeface="Arial" charset="0"/>
                <a:cs typeface="Arial" charset="0"/>
              </a:rPr>
              <a:t> of characters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character (or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en-US" dirty="0">
                <a:latin typeface="Arial" charset="0"/>
                <a:cs typeface="Arial" charset="0"/>
              </a:rPr>
              <a:t>) is a numeric value from 0 to 255 where certain numbers represent certain letters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‘A’	65	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01000001</a:t>
            </a:r>
            <a:r>
              <a:rPr lang="en-US" altLang="en-US" baseline="-25000" dirty="0">
                <a:latin typeface="Consolas" pitchFamily="49" charset="0"/>
                <a:cs typeface="Consolas" pitchFamily="49" charset="0"/>
              </a:rPr>
              <a:t>2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b="1" dirty="0">
                <a:latin typeface="Courier New" pitchFamily="49" charset="0"/>
                <a:cs typeface="Arial" charset="0"/>
              </a:rPr>
              <a:t>		</a:t>
            </a:r>
            <a:r>
              <a:rPr lang="en-US" altLang="en-US" dirty="0">
                <a:latin typeface="Arial" charset="0"/>
                <a:cs typeface="Arial" charset="0"/>
              </a:rPr>
              <a:t>‘B’ 	66	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01000010</a:t>
            </a:r>
            <a:r>
              <a:rPr lang="en-US" altLang="en-US" baseline="-25000" dirty="0">
                <a:latin typeface="Consolas" pitchFamily="49" charset="0"/>
                <a:cs typeface="Consolas" pitchFamily="49" charset="0"/>
              </a:rPr>
              <a:t>2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‘a’	97	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00001</a:t>
            </a:r>
            <a:r>
              <a:rPr lang="en-US" altLang="en-US" baseline="-25000" dirty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‘b’	98	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00010</a:t>
            </a:r>
            <a:r>
              <a:rPr lang="en-US" altLang="en-US" baseline="-25000" dirty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	‘  ’	32	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00</a:t>
            </a:r>
            <a:r>
              <a:rPr lang="en-US" alt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00000</a:t>
            </a:r>
            <a:r>
              <a:rPr lang="en-US" altLang="en-US" baseline="-25000" dirty="0">
                <a:latin typeface="Consolas" pitchFamily="49" charset="0"/>
                <a:cs typeface="Consolas" pitchFamily="49" charset="0"/>
              </a:rPr>
              <a:t>2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Unicode extends character encoding beyond the Latin alphabet</a:t>
            </a:r>
          </a:p>
          <a:p>
            <a:pPr marL="457200" lvl="1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b="1" baseline="-25000" dirty="0">
              <a:latin typeface="Courier New" pitchFamily="49" charset="0"/>
              <a:cs typeface="Arial" charset="0"/>
            </a:endParaRPr>
          </a:p>
        </p:txBody>
      </p:sp>
      <p:pic>
        <p:nvPicPr>
          <p:cNvPr id="24580" name="Picture 4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488" y="6381750"/>
            <a:ext cx="1285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J.R.R. Tolkien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87319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arbitrary number of children in general trees is often unnecessary—many real-life trees are restricted to two branches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Expression trees using binary operators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An ancestral tree of an individual, parents, grandparents, </a:t>
            </a:r>
            <a:r>
              <a:rPr lang="en-US" altLang="en-US" i="1">
                <a:latin typeface="Arial" charset="0"/>
                <a:cs typeface="Arial" charset="0"/>
              </a:rPr>
              <a:t>etc</a:t>
            </a:r>
            <a:r>
              <a:rPr lang="en-US" altLang="en-US"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Phylogenetic trees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Lossless encoding algorithms</a:t>
            </a:r>
          </a:p>
          <a:p>
            <a:pPr lvl="1"/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 are also issues with general trees: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There is no natural order between a node and its children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52250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C-style string is an array of characters followed by the character with a numeric value of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0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One problem with using arrays is the runtime required to concatenate two strings</a:t>
            </a:r>
          </a:p>
        </p:txBody>
      </p:sp>
      <p:pic>
        <p:nvPicPr>
          <p:cNvPr id="25604" name="Picture 4" descr="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7138"/>
            <a:ext cx="5216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242832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Concatenating two strings requires the operations of: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Allocating more memory, and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Copying both strings </a:t>
            </a:r>
            <a:r>
              <a:rPr lang="en-US" altLang="en-US" dirty="0">
                <a:latin typeface="Symbol" pitchFamily="18" charset="2"/>
                <a:cs typeface="Arial" charset="0"/>
              </a:rPr>
              <a:t>Q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m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26628" name="Picture 8" descr="r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930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160782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rope data structure: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Stores strings in the leaves,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Internal nodes (full) represent the concatenation of the two strings, and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Represents the string with the right sub-tree concatenated onto the end of the left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previous concatenation may now occur in </a:t>
            </a:r>
            <a:r>
              <a:rPr lang="en-US" altLang="en-US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(1)</a:t>
            </a:r>
            <a:r>
              <a:rPr lang="en-US" altLang="en-US">
                <a:latin typeface="Arial" charset="0"/>
                <a:cs typeface="Arial" charset="0"/>
              </a:rPr>
              <a:t> time</a:t>
            </a:r>
          </a:p>
        </p:txBody>
      </p:sp>
      <p:pic>
        <p:nvPicPr>
          <p:cNvPr id="27652" name="Picture 7" descr="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05263"/>
            <a:ext cx="88915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72918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The string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may be represented using the rope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8676" name="Picture 5" descr="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4900"/>
            <a:ext cx="8893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noex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415765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Additional information may be useful: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Arial" charset="0"/>
              </a:rPr>
              <a:t>Recording the number of characters in both the left and right sub-trees</a:t>
            </a: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It is also possible to eliminate duplication of common sub-strings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7" descr="bla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5.1.4.1</a:t>
            </a:r>
          </a:p>
        </p:txBody>
      </p:sp>
    </p:spTree>
    <p:extLst>
      <p:ext uri="{BB962C8B-B14F-4D97-AF65-F5344CB8AC3E}">
        <p14:creationId xmlns:p14="http://schemas.microsoft.com/office/powerpoint/2010/main" val="271221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Application:  Expression Trees</a:t>
            </a:r>
            <a:endParaRPr lang="en-US" altLang="en-US" sz="4400">
              <a:latin typeface="Arial" charset="0"/>
              <a:cs typeface="Arial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Any basic mathematical expression containing binary operators may be represented using a binary tree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For example, 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3(4</a:t>
            </a:r>
            <a:r>
              <a:rPr lang="pt-BR" altLang="en-US" i="1" dirty="0">
                <a:latin typeface="Times New Roman" pitchFamily="18" charset="0"/>
                <a:cs typeface="Arial" charset="0"/>
              </a:rPr>
              <a:t>a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>
                <a:latin typeface="Times New Roman" pitchFamily="18" charset="0"/>
                <a:cs typeface="Arial" charset="0"/>
              </a:rPr>
              <a:t>b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>
                <a:latin typeface="Times New Roman" pitchFamily="18" charset="0"/>
                <a:cs typeface="Arial" charset="0"/>
              </a:rPr>
              <a:t>c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) + </a:t>
            </a:r>
            <a:r>
              <a:rPr lang="pt-BR" altLang="en-US" i="1" dirty="0">
                <a:latin typeface="Times New Roman" pitchFamily="18" charset="0"/>
                <a:cs typeface="Arial" charset="0"/>
              </a:rPr>
              <a:t>d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/5 + (6 – </a:t>
            </a:r>
            <a:r>
              <a:rPr lang="pt-BR" altLang="en-US" i="1" dirty="0">
                <a:latin typeface="Times New Roman" pitchFamily="18" charset="0"/>
                <a:cs typeface="Arial" charset="0"/>
              </a:rPr>
              <a:t>e</a:t>
            </a:r>
            <a:r>
              <a:rPr lang="pt-BR" altLang="en-US" dirty="0">
                <a:latin typeface="Times New Roman" pitchFamily="18" charset="0"/>
                <a:cs typeface="Arial" charset="0"/>
              </a:rPr>
              <a:t>)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0724" name="Picture 5" descr="C:\Users\dwharder\Desktop\exp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3100"/>
            <a:ext cx="76771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5.1.4.2</a:t>
            </a:r>
          </a:p>
        </p:txBody>
      </p:sp>
    </p:spTree>
    <p:extLst>
      <p:ext uri="{BB962C8B-B14F-4D97-AF65-F5344CB8AC3E}">
        <p14:creationId xmlns:p14="http://schemas.microsoft.com/office/powerpoint/2010/main" val="119356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Application:  Expression Trees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Observations: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Internal nodes store operators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Leaf nodes store literals or variables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No nodes have just one sub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order is not relevant for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Addition and multiplication (commutative)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Order is relevant for</a:t>
            </a:r>
          </a:p>
          <a:p>
            <a:pPr lvl="2"/>
            <a:r>
              <a:rPr lang="en-US" altLang="en-US">
                <a:latin typeface="Arial" charset="0"/>
                <a:cs typeface="Arial" charset="0"/>
              </a:rPr>
              <a:t>Subtraction and division (non-commutative)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It is possible to replace non-commutative operators using the unary negation and inversion:</a:t>
            </a:r>
          </a:p>
          <a:p>
            <a:pPr lvl="1" algn="ctr">
              <a:buFont typeface="Arial" charset="0"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>
                <a:latin typeface="Times New Roman" pitchFamily="18" charset="0"/>
                <a:cs typeface="Arial" charset="0"/>
              </a:rPr>
              <a:t>/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  <a:r>
              <a:rPr lang="en-US" altLang="en-US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 b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-1</a:t>
            </a:r>
            <a:r>
              <a:rPr lang="en-US" altLang="en-US">
                <a:latin typeface="Times New Roman" pitchFamily="18" charset="0"/>
                <a:cs typeface="Arial" charset="0"/>
              </a:rPr>
              <a:t>       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  <a:r>
              <a:rPr lang="en-US" altLang="en-US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a</a:t>
            </a:r>
            <a:r>
              <a:rPr lang="en-US" altLang="en-US">
                <a:latin typeface="Times New Roman" pitchFamily="18" charset="0"/>
                <a:cs typeface="Arial" charset="0"/>
              </a:rPr>
              <a:t> + (–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  <a:r>
              <a:rPr lang="en-US" altLang="en-US">
                <a:latin typeface="Times New Roman" pitchFamily="18" charset="0"/>
                <a:cs typeface="Arial" charset="0"/>
              </a:rPr>
              <a:t>) </a:t>
            </a:r>
          </a:p>
          <a:p>
            <a:pPr lvl="2"/>
            <a:endParaRPr lang="en-US" altLang="en-US">
              <a:latin typeface="Arial" charset="0"/>
              <a:cs typeface="Arial" charset="0"/>
            </a:endParaRPr>
          </a:p>
          <a:p>
            <a:pPr lvl="2"/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5.1.4.2</a:t>
            </a:r>
          </a:p>
        </p:txBody>
      </p:sp>
    </p:spTree>
    <p:extLst>
      <p:ext uri="{BB962C8B-B14F-4D97-AF65-F5344CB8AC3E}">
        <p14:creationId xmlns:p14="http://schemas.microsoft.com/office/powerpoint/2010/main" val="246454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Users\dwharder\Desktop\exp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05038"/>
            <a:ext cx="76771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Application:  Expression Trees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post-order depth-first traversal converts such a tree to the reverse-Polish format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  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sz="2400" dirty="0">
                <a:latin typeface="Times New Roman" pitchFamily="18" charset="0"/>
                <a:cs typeface="Arial" charset="0"/>
              </a:rPr>
              <a:t>3  4 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a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CA" altLang="en-US" sz="24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b  c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+  +  </a:t>
            </a:r>
            <a:r>
              <a:rPr lang="en-CA" altLang="en-US" sz="24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d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5  </a:t>
            </a:r>
            <a:r>
              <a:rPr lang="en-CA" altLang="en-US" sz="2400" dirty="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6 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e </a:t>
            </a:r>
            <a:r>
              <a:rPr lang="en-US" altLang="en-US" sz="2400" dirty="0">
                <a:latin typeface="Times New Roman" pitchFamily="18" charset="0"/>
                <a:cs typeface="Arial" charset="0"/>
              </a:rPr>
              <a:t> –  +  +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5.1.4.2</a:t>
            </a:r>
          </a:p>
        </p:txBody>
      </p:sp>
    </p:spTree>
    <p:extLst>
      <p:ext uri="{BB962C8B-B14F-4D97-AF65-F5344CB8AC3E}">
        <p14:creationId xmlns:p14="http://schemas.microsoft.com/office/powerpoint/2010/main" val="2434148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Application:  Expression Trees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Computers think in post-order: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Both operands must be loaded into registers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operation is then called on those registers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5.1.4.2</a:t>
            </a:r>
          </a:p>
        </p:txBody>
      </p:sp>
    </p:spTree>
    <p:extLst>
      <p:ext uri="{BB962C8B-B14F-4D97-AF65-F5344CB8AC3E}">
        <p14:creationId xmlns:p14="http://schemas.microsoft.com/office/powerpoint/2010/main" val="119914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Summary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In this talk, we introduced binary 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Each node has two distinct and identifiable sub-trees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Either sub-tree may optionally be empty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sub-trees are ordered relative to the other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looked at: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02303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binary tree is a restriction where each node has exactly two children: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Each child is either empty or another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binary tree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This restriction allows us to label the</a:t>
            </a: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children as </a:t>
            </a:r>
            <a:r>
              <a:rPr lang="en-US" altLang="en-US" i="1">
                <a:latin typeface="Arial" charset="0"/>
                <a:cs typeface="Arial" charset="0"/>
              </a:rPr>
              <a:t>left</a:t>
            </a:r>
            <a:r>
              <a:rPr lang="en-US" altLang="en-US">
                <a:latin typeface="Arial" charset="0"/>
                <a:cs typeface="Arial" charset="0"/>
              </a:rPr>
              <a:t> and </a:t>
            </a:r>
            <a:r>
              <a:rPr lang="en-US" altLang="en-US" i="1">
                <a:latin typeface="Arial" charset="0"/>
                <a:cs typeface="Arial" charset="0"/>
              </a:rPr>
              <a:t>right</a:t>
            </a:r>
            <a:r>
              <a:rPr lang="en-US" altLang="en-US">
                <a:latin typeface="Arial" charset="0"/>
                <a:cs typeface="Arial" charset="0"/>
              </a:rPr>
              <a:t> subtrees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At this point, recall that </a:t>
            </a:r>
            <a:r>
              <a:rPr lang="en-US" altLang="en-US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 = </a:t>
            </a:r>
            <a:r>
              <a:rPr lang="en-US" altLang="en-US" b="1">
                <a:latin typeface="Symbol" pitchFamily="18" charset="2"/>
                <a:cs typeface="Arial" charset="0"/>
              </a:rPr>
              <a:t>Q</a:t>
            </a:r>
            <a:r>
              <a:rPr lang="en-US" altLang="en-US">
                <a:latin typeface="Times New Roman" pitchFamily="18" charset="0"/>
                <a:cs typeface="Arial" charset="0"/>
              </a:rPr>
              <a:t>(log</a:t>
            </a:r>
            <a:r>
              <a:rPr lang="en-US" altLang="en-US" i="1" baseline="-25000">
                <a:latin typeface="Times New Roman" pitchFamily="18" charset="0"/>
                <a:cs typeface="Arial" charset="0"/>
              </a:rPr>
              <a:t>b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))</a:t>
            </a:r>
            <a:r>
              <a:rPr lang="en-US" altLang="en-US">
                <a:latin typeface="Arial" charset="0"/>
                <a:cs typeface="Arial" charset="0"/>
              </a:rPr>
              <a:t> for any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b</a:t>
            </a:r>
            <a:endParaRPr lang="en-US" altLang="en-US">
              <a:latin typeface="Arial" charset="0"/>
              <a:cs typeface="Arial" charset="0"/>
            </a:endParaRPr>
          </a:p>
        </p:txBody>
      </p:sp>
      <p:pic>
        <p:nvPicPr>
          <p:cNvPr id="8196" name="Picture 4" descr="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478088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20817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We will also refer to the two sub-trees as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left-hand sub-tree</a:t>
            </a:r>
            <a:r>
              <a:rPr lang="en-US" dirty="0">
                <a:latin typeface="Arial" charset="0"/>
                <a:cs typeface="Arial" charset="0"/>
              </a:rPr>
              <a:t>, and</a:t>
            </a:r>
          </a:p>
          <a:p>
            <a:pPr lvl="1">
              <a:defRPr/>
            </a:pPr>
            <a:r>
              <a:rPr lang="en-US" dirty="0">
                <a:solidFill>
                  <a:schemeClr val="accent5"/>
                </a:solidFill>
                <a:latin typeface="Arial" charset="0"/>
                <a:cs typeface="Arial" charset="0"/>
              </a:rPr>
              <a:t>The right-hand sub-tree</a:t>
            </a:r>
          </a:p>
        </p:txBody>
      </p:sp>
      <p:pic>
        <p:nvPicPr>
          <p:cNvPr id="9220" name="Picture 4" descr="Graphi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3099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28938" y="2994025"/>
            <a:ext cx="1857375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668838" y="2994025"/>
            <a:ext cx="1857375" cy="14287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237723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Sample variations on binary trees with five nodes:</a:t>
            </a:r>
          </a:p>
        </p:txBody>
      </p:sp>
      <p:pic>
        <p:nvPicPr>
          <p:cNvPr id="10244" name="Picture 5" descr="C:\Users\dwharder\Desktop\bb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6085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357886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</a:t>
            </a:r>
            <a:r>
              <a:rPr lang="en-US" altLang="en-US" i="1">
                <a:latin typeface="Arial" charset="0"/>
                <a:cs typeface="Arial" charset="0"/>
              </a:rPr>
              <a:t>full</a:t>
            </a:r>
            <a:r>
              <a:rPr lang="en-US" altLang="en-US">
                <a:latin typeface="Arial" charset="0"/>
                <a:cs typeface="Arial" charset="0"/>
              </a:rPr>
              <a:t> node is a node where both the left and right sub-trees are non-empty trees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 sz="180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	</a:t>
            </a:r>
            <a:endParaRPr lang="en-US" altLang="en-US" sz="110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Legend:</a:t>
            </a:r>
          </a:p>
          <a:p>
            <a:pPr lvl="1">
              <a:buFontTx/>
              <a:buNone/>
            </a:pPr>
            <a:r>
              <a:rPr lang="en-US" altLang="en-US">
                <a:latin typeface="Arial" charset="0"/>
                <a:cs typeface="Arial" charset="0"/>
              </a:rPr>
              <a:t>         full nodes            </a:t>
            </a:r>
            <a:r>
              <a:rPr lang="en-US" altLang="en-US">
                <a:solidFill>
                  <a:schemeClr val="hlink"/>
                </a:solidFill>
                <a:latin typeface="Arial" charset="0"/>
                <a:cs typeface="Arial" charset="0"/>
              </a:rPr>
              <a:t>neither             </a:t>
            </a:r>
            <a:r>
              <a:rPr lang="en-US" altLang="en-US">
                <a:latin typeface="Arial" charset="0"/>
                <a:cs typeface="Arial" charset="0"/>
              </a:rPr>
              <a:t> </a:t>
            </a:r>
            <a:r>
              <a:rPr lang="en-US" altLang="en-US">
                <a:solidFill>
                  <a:srgbClr val="008000"/>
                </a:solidFill>
                <a:latin typeface="Arial" charset="0"/>
                <a:cs typeface="Arial" charset="0"/>
              </a:rPr>
              <a:t>leaf nodes</a:t>
            </a:r>
          </a:p>
        </p:txBody>
      </p:sp>
      <p:pic>
        <p:nvPicPr>
          <p:cNvPr id="11268" name="Picture 5" descr="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4450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2600325" y="513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4068763" y="5141913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011863" y="513715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15153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An </a:t>
            </a:r>
            <a:r>
              <a:rPr lang="en-US" altLang="en-US" i="1" dirty="0">
                <a:latin typeface="Arial" charset="0"/>
                <a:cs typeface="Arial" charset="0"/>
              </a:rPr>
              <a:t>empty node</a:t>
            </a:r>
            <a:r>
              <a:rPr lang="en-US" altLang="en-US" dirty="0">
                <a:latin typeface="Arial" charset="0"/>
                <a:cs typeface="Arial" charset="0"/>
              </a:rPr>
              <a:t> or a </a:t>
            </a:r>
            <a:r>
              <a:rPr lang="en-US" altLang="en-US" i="1" dirty="0">
                <a:latin typeface="Arial" charset="0"/>
                <a:cs typeface="Arial" charset="0"/>
              </a:rPr>
              <a:t>null sub-tree</a:t>
            </a:r>
            <a:r>
              <a:rPr lang="en-US" altLang="en-US" dirty="0">
                <a:latin typeface="Arial" charset="0"/>
                <a:cs typeface="Arial" charset="0"/>
              </a:rPr>
              <a:t>  is any location where a new leaf node could be appended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2292" name="Picture 5" descr="x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1275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82011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x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7691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>
              <a:latin typeface="Arial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</a:t>
            </a:r>
            <a:r>
              <a:rPr lang="en-US" altLang="en-US" i="1" dirty="0">
                <a:latin typeface="Arial" charset="0"/>
                <a:cs typeface="Arial" charset="0"/>
              </a:rPr>
              <a:t>full binary tree</a:t>
            </a:r>
            <a:r>
              <a:rPr lang="en-US" altLang="en-US" dirty="0">
                <a:latin typeface="Arial" charset="0"/>
                <a:cs typeface="Arial" charset="0"/>
              </a:rPr>
              <a:t> is where each node is: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full node, or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leaf node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These have applications in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Expression 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Huffman encoding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5.1.1</a:t>
            </a:r>
          </a:p>
        </p:txBody>
      </p:sp>
    </p:spTree>
    <p:extLst>
      <p:ext uri="{BB962C8B-B14F-4D97-AF65-F5344CB8AC3E}">
        <p14:creationId xmlns:p14="http://schemas.microsoft.com/office/powerpoint/2010/main" val="2035599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Binary Node Class</a:t>
            </a:r>
            <a:endParaRPr lang="en-US" altLang="en-US" sz="440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The binary node class is similar to the single node class: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</a:t>
            </a:r>
            <a:r>
              <a:rPr lang="en-CA" sz="1100" dirty="0"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pPr>
              <a:buFontTx/>
              <a:buNone/>
            </a:pPr>
            <a:endParaRPr lang="en-US" altLang="en-US" sz="11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class </a:t>
            </a:r>
            <a:r>
              <a:rPr lang="en-US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    protected: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        Type element;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>
                <a:latin typeface="Consolas" pitchFamily="49" charset="0"/>
                <a:cs typeface="Arial" charset="0"/>
              </a:rPr>
              <a:t>left_tree</a:t>
            </a:r>
            <a:r>
              <a:rPr lang="en-US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>
                <a:latin typeface="Consolas" pitchFamily="49" charset="0"/>
                <a:cs typeface="Arial" charset="0"/>
              </a:rPr>
              <a:t>right_tree</a:t>
            </a:r>
            <a:r>
              <a:rPr lang="en-US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</a:t>
            </a: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( Type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&amp; );</a:t>
            </a:r>
          </a:p>
          <a:p>
            <a:pPr>
              <a:buFontTx/>
              <a:buNone/>
            </a:pPr>
            <a:endParaRPr lang="en-CA" altLang="en-US" sz="11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Type retrieve()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*left()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*right()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endParaRPr lang="en-CA" altLang="en-US" sz="11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bool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empty()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bool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is_leaf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size()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 height() </a:t>
            </a:r>
            <a:r>
              <a:rPr lang="en-CA" altLang="en-US" sz="1100" dirty="0" err="1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        void clear();</a:t>
            </a:r>
          </a:p>
          <a:p>
            <a:pPr>
              <a:buFontTx/>
              <a:buNone/>
            </a:pPr>
            <a:r>
              <a:rPr lang="en-CA" altLang="en-US" sz="1100" dirty="0">
                <a:latin typeface="Consolas" pitchFamily="49" charset="0"/>
                <a:cs typeface="Arial" charset="0"/>
              </a:rPr>
              <a:t>		}</a:t>
            </a:r>
            <a:endParaRPr lang="en-US" altLang="en-US" sz="1100" dirty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/>
              <a:t>5.1.2</a:t>
            </a:r>
          </a:p>
        </p:txBody>
      </p:sp>
    </p:spTree>
    <p:extLst>
      <p:ext uri="{BB962C8B-B14F-4D97-AF65-F5344CB8AC3E}">
        <p14:creationId xmlns:p14="http://schemas.microsoft.com/office/powerpoint/2010/main" val="23983497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9883</TotalTime>
  <Words>217</Words>
  <Application>Microsoft Office PowerPoint</Application>
  <PresentationFormat>On-screen Show (4:3)</PresentationFormat>
  <Paragraphs>333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ＭＳ Ｐゴシック</vt:lpstr>
      <vt:lpstr>Symbol</vt:lpstr>
      <vt:lpstr>Times New Roman</vt:lpstr>
      <vt:lpstr>Custom Design</vt:lpstr>
      <vt:lpstr>Equation</vt:lpstr>
      <vt:lpstr>Outline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Binary Node Class</vt:lpstr>
      <vt:lpstr>Binary Node Class</vt:lpstr>
      <vt:lpstr>Binary Node Class</vt:lpstr>
      <vt:lpstr>Binary Node Class</vt:lpstr>
      <vt:lpstr>Size</vt:lpstr>
      <vt:lpstr>Height</vt:lpstr>
      <vt:lpstr>Clear</vt:lpstr>
      <vt:lpstr>Run Times</vt:lpstr>
      <vt:lpstr>Run Times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Expression Trees</vt:lpstr>
      <vt:lpstr>Application:  Expression Trees</vt:lpstr>
      <vt:lpstr>Application:  Expression Trees</vt:lpstr>
      <vt:lpstr>Application:  Expression Trees</vt:lpstr>
      <vt:lpstr>Summary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463</cp:revision>
  <dcterms:created xsi:type="dcterms:W3CDTF">2009-09-11T23:00:44Z</dcterms:created>
  <dcterms:modified xsi:type="dcterms:W3CDTF">2016-02-25T06:03:15Z</dcterms:modified>
</cp:coreProperties>
</file>