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 varScale="1">
        <p:scale>
          <a:sx n="97" d="100"/>
          <a:sy n="97" d="100"/>
        </p:scale>
        <p:origin x="68" y="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2/24/2016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B93AC-D833-4E28-BCB5-255915A0A00F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DF37E-440C-47FC-8D87-368AE62100FA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19E67-12BD-4525-8D7D-FE27A1EDB1CD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3AEC1-6A4A-48D8-BDA2-E4E789FA3E97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30D69-F410-4761-A72F-2865F365C28B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7B324-6CF4-4573-A58B-7A2B9073AB51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5FE3-9BB2-4966-9DE5-D67D657EAA7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6B398-AD8E-412A-93D8-FE0408A5060E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B7F02-73E9-403E-B153-618F80C6947F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A8273-A3CA-4A4E-9BDF-FAD9C74C0A8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FA774-FC7D-4E16-B2CF-715A3EB763CA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85DD4-45AE-44DA-922C-83C2445C868D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C2BA2-B83A-4CCB-945F-5392A5763B3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A7E03-D130-4D4A-B63A-42AB62E02561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B714F-B813-45EE-B8B7-064F3A7A4CD1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91066-DDBA-46F1-A0FE-E1F12F2A2BFC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8793D-DB26-44E7-B7A2-2099E6A0F83E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Perfect binary trees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Outline</a:t>
            </a:r>
            <a:endParaRPr lang="en-US" altLang="en-US" sz="480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Introducing perfect binary trees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Definitions and examples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Number of nodes: 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Logarithmic height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Number of leaf nodes: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96421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527425"/>
            <a:ext cx="8964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Using the recursive definition, both sub-trees are perfect trees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endParaRPr lang="en-US" altLang="en-US">
              <a:latin typeface="Times New Roman" pitchFamily="18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By assumption, each sub-tree has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nodes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Therefore the total number of nodes is</a:t>
            </a:r>
          </a:p>
          <a:p>
            <a:pPr algn="ctr">
              <a:buFontTx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Times New Roman" pitchFamily="18" charset="0"/>
                <a:cs typeface="Arial" charset="0"/>
              </a:rPr>
              <a:t>) + 1 + (</a:t>
            </a:r>
            <a:r>
              <a:rPr lang="en-US" altLang="en-US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Times New Roman" pitchFamily="18" charset="0"/>
                <a:cs typeface="Arial" charset="0"/>
              </a:rPr>
              <a:t>) = 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+ 2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68275" y="4202113"/>
            <a:ext cx="2873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600" i="1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8704263" y="4208463"/>
            <a:ext cx="28733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600" i="1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5.2.2.1</a:t>
            </a:r>
          </a:p>
        </p:txBody>
      </p:sp>
    </p:spTree>
    <p:extLst>
      <p:ext uri="{BB962C8B-B14F-4D97-AF65-F5344CB8AC3E}">
        <p14:creationId xmlns:p14="http://schemas.microsoft.com/office/powerpoint/2010/main" val="353076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Consequently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The statement is true for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0</a:t>
            </a:r>
            <a:r>
              <a:rPr lang="en-US" altLang="en-US">
                <a:latin typeface="Arial" charset="0"/>
                <a:cs typeface="Arial" charset="0"/>
              </a:rPr>
              <a:t> and the truth of the statement for an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arbitrary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implies the truth of the statement for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Arial" charset="0"/>
                <a:cs typeface="Arial" charset="0"/>
              </a:rPr>
              <a:t>.</a:t>
            </a:r>
          </a:p>
          <a:p>
            <a:pPr lvl="1"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Therefore, by the process of mathematical induction, the statement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is true for all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≥ 0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5.2.2.1</a:t>
            </a:r>
          </a:p>
        </p:txBody>
      </p:sp>
    </p:spTree>
    <p:extLst>
      <p:ext uri="{BB962C8B-B14F-4D97-AF65-F5344CB8AC3E}">
        <p14:creationId xmlns:p14="http://schemas.microsoft.com/office/powerpoint/2010/main" val="115193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Logarithmic Height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 perfect binary tree with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nodes has height </a:t>
            </a:r>
            <a:r>
              <a:rPr lang="en-US" altLang="en-US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+ 1) – 1</a:t>
            </a: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Proof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Solving </a:t>
            </a:r>
            <a:r>
              <a:rPr lang="en-US" altLang="en-US" sz="2400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sz="2400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z="240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for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:</a:t>
            </a:r>
            <a:endParaRPr lang="en-US" altLang="en-US" sz="2400">
              <a:latin typeface="Times New Roman" pitchFamily="18" charset="0"/>
              <a:cs typeface="Arial" charset="0"/>
            </a:endParaRPr>
          </a:p>
          <a:p>
            <a:pPr lvl="1" algn="ctr">
              <a:buFontTx/>
              <a:buNone/>
            </a:pPr>
            <a:r>
              <a:rPr lang="en-US" altLang="en-US" sz="2400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>
                <a:latin typeface="Times New Roman" pitchFamily="18" charset="0"/>
                <a:cs typeface="Arial" charset="0"/>
              </a:rPr>
              <a:t> + 1 = 2</a:t>
            </a:r>
            <a:r>
              <a:rPr lang="en-US" altLang="en-US" sz="2400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 baseline="30000">
                <a:latin typeface="Times New Roman" pitchFamily="18" charset="0"/>
                <a:cs typeface="Arial" charset="0"/>
              </a:rPr>
              <a:t> + 1</a:t>
            </a:r>
            <a:endParaRPr lang="en-US" altLang="en-US" sz="2400">
              <a:latin typeface="Times New Roman" pitchFamily="18" charset="0"/>
              <a:cs typeface="Arial" charset="0"/>
            </a:endParaRPr>
          </a:p>
          <a:p>
            <a:pPr lvl="1" algn="ctr">
              <a:buFontTx/>
              <a:buNone/>
            </a:pPr>
            <a:r>
              <a:rPr lang="en-US" altLang="en-US" sz="2400">
                <a:latin typeface="Times New Roman" pitchFamily="18" charset="0"/>
                <a:cs typeface="Arial" charset="0"/>
              </a:rPr>
              <a:t>lg(</a:t>
            </a:r>
            <a:r>
              <a:rPr lang="en-US" altLang="en-US" sz="2400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>
                <a:latin typeface="Times New Roman" pitchFamily="18" charset="0"/>
                <a:cs typeface="Arial" charset="0"/>
              </a:rPr>
              <a:t> + 1) = </a:t>
            </a:r>
            <a:r>
              <a:rPr lang="en-US" altLang="en-US" sz="2400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>
                <a:latin typeface="Times New Roman" pitchFamily="18" charset="0"/>
                <a:cs typeface="Arial" charset="0"/>
              </a:rPr>
              <a:t> + 1</a:t>
            </a:r>
          </a:p>
          <a:p>
            <a:pPr lvl="1" algn="ctr">
              <a:buFontTx/>
              <a:buNone/>
            </a:pPr>
            <a:r>
              <a:rPr lang="en-US" altLang="en-US" sz="2400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>
                <a:latin typeface="Times New Roman" pitchFamily="18" charset="0"/>
                <a:cs typeface="Arial" charset="0"/>
              </a:rPr>
              <a:t> = lg(</a:t>
            </a:r>
            <a:r>
              <a:rPr lang="en-US" altLang="en-US" sz="2400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>
                <a:latin typeface="Times New Roman" pitchFamily="18" charset="0"/>
                <a:cs typeface="Arial" charset="0"/>
              </a:rPr>
              <a:t> + 1) – 1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5.2.2.2</a:t>
            </a:r>
          </a:p>
        </p:txBody>
      </p:sp>
    </p:spTree>
    <p:extLst>
      <p:ext uri="{BB962C8B-B14F-4D97-AF65-F5344CB8AC3E}">
        <p14:creationId xmlns:p14="http://schemas.microsoft.com/office/powerpoint/2010/main" val="313116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Logarithmic Height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Lemma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  <a:r>
              <a:rPr lang="en-US" altLang="en-US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+ 1) – 1 = </a:t>
            </a:r>
            <a:r>
              <a:rPr lang="en-US" altLang="en-US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))</a:t>
            </a: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Proof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  <a:endParaRPr lang="en-US" altLang="en-US" sz="24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00163" y="2852738"/>
          <a:ext cx="66722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4356000" imgH="812520" progId="Equation.DSMT4">
                  <p:embed/>
                </p:oleObj>
              </mc:Choice>
              <mc:Fallback>
                <p:oleObj name="Equation" r:id="rId5" imgW="4356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852738"/>
                        <a:ext cx="66722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5.2.2.2</a:t>
            </a:r>
          </a:p>
        </p:txBody>
      </p:sp>
    </p:spTree>
    <p:extLst>
      <p:ext uri="{BB962C8B-B14F-4D97-AF65-F5344CB8AC3E}">
        <p14:creationId xmlns:p14="http://schemas.microsoft.com/office/powerpoint/2010/main" val="337762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 Leaf Nodes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 perfect binary tree with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has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leaf nodes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Proof (by induction):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When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0</a:t>
            </a:r>
            <a:r>
              <a:rPr lang="en-US" altLang="en-US">
                <a:latin typeface="Arial" charset="0"/>
                <a:cs typeface="Arial" charset="0"/>
              </a:rPr>
              <a:t>, there is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0</a:t>
            </a:r>
            <a:r>
              <a:rPr lang="en-US" altLang="en-US">
                <a:latin typeface="Times New Roman" pitchFamily="18" charset="0"/>
                <a:cs typeface="Arial" charset="0"/>
              </a:rPr>
              <a:t> = 1</a:t>
            </a:r>
            <a:r>
              <a:rPr lang="en-US" altLang="en-US">
                <a:latin typeface="Arial" charset="0"/>
                <a:cs typeface="Arial" charset="0"/>
              </a:rPr>
              <a:t> leaf node.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Assume that a perfect binary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</a:t>
            </a:r>
            <a:r>
              <a:rPr lang="en-US" altLang="en-US">
                <a:latin typeface="Arial" charset="0"/>
                <a:cs typeface="Arial" charset="0"/>
              </a:rPr>
              <a:t>has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leaf nodes and observe that both sub-trees of a perfect binary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Arial" charset="0"/>
                <a:cs typeface="Arial" charset="0"/>
              </a:rPr>
              <a:t> have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leaf nodes.</a:t>
            </a:r>
          </a:p>
          <a:p>
            <a:pPr>
              <a:buFont typeface="Arial" charset="0"/>
              <a:buNone/>
            </a:pPr>
            <a:endParaRPr lang="en-CA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Consequence:  Over half all nodes are leaf nodes:</a:t>
            </a:r>
            <a:endParaRPr lang="en-US" altLang="en-US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65538" y="5035550"/>
          <a:ext cx="13223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5035550"/>
                        <a:ext cx="13223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5.2.2.3</a:t>
            </a:r>
          </a:p>
        </p:txBody>
      </p:sp>
    </p:spTree>
    <p:extLst>
      <p:ext uri="{BB962C8B-B14F-4D97-AF65-F5344CB8AC3E}">
        <p14:creationId xmlns:p14="http://schemas.microsoft.com/office/powerpoint/2010/main" val="62088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The Average Depth of a Node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Consequence: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50-50 chance that a randomly selected node is a leaf node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average depth of a node in a perfect binary tree is</a:t>
            </a:r>
          </a:p>
        </p:txBody>
      </p:sp>
      <p:graphicFrame>
        <p:nvGraphicFramePr>
          <p:cNvPr id="102405" name="Object 3"/>
          <p:cNvGraphicFramePr>
            <a:graphicFrameLocks noChangeAspect="1"/>
          </p:cNvGraphicFramePr>
          <p:nvPr/>
        </p:nvGraphicFramePr>
        <p:xfrm>
          <a:off x="2328863" y="4427538"/>
          <a:ext cx="512286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3352680" imgH="1015920" progId="Equation.DSMT4">
                  <p:embed/>
                </p:oleObj>
              </mc:Choice>
              <mc:Fallback>
                <p:oleObj name="Equation" r:id="rId5" imgW="33526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427538"/>
                        <a:ext cx="5122862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 descr="aa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82925"/>
            <a:ext cx="66611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578725" y="29829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578725" y="33988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7578725" y="31892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578725" y="36083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7578725" y="38179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83" name="Text Box 6"/>
          <p:cNvSpPr txBox="1">
            <a:spLocks noChangeArrowheads="1"/>
          </p:cNvSpPr>
          <p:nvPr/>
        </p:nvSpPr>
        <p:spPr bwMode="auto">
          <a:xfrm>
            <a:off x="7578725" y="40274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8305800" y="29829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8305800" y="33988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86" name="Text Box 6"/>
          <p:cNvSpPr txBox="1">
            <a:spLocks noChangeArrowheads="1"/>
          </p:cNvSpPr>
          <p:nvPr/>
        </p:nvSpPr>
        <p:spPr bwMode="auto">
          <a:xfrm>
            <a:off x="8305800" y="31892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87" name="Text Box 6"/>
          <p:cNvSpPr txBox="1">
            <a:spLocks noChangeArrowheads="1"/>
          </p:cNvSpPr>
          <p:nvPr/>
        </p:nvSpPr>
        <p:spPr bwMode="auto">
          <a:xfrm>
            <a:off x="8316913" y="3608388"/>
            <a:ext cx="287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088" name="Text Box 6"/>
          <p:cNvSpPr txBox="1">
            <a:spLocks noChangeArrowheads="1"/>
          </p:cNvSpPr>
          <p:nvPr/>
        </p:nvSpPr>
        <p:spPr bwMode="auto">
          <a:xfrm>
            <a:off x="8215313" y="3817938"/>
            <a:ext cx="388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089" name="Text Box 6"/>
          <p:cNvSpPr txBox="1">
            <a:spLocks noChangeArrowheads="1"/>
          </p:cNvSpPr>
          <p:nvPr/>
        </p:nvSpPr>
        <p:spPr bwMode="auto">
          <a:xfrm>
            <a:off x="8215313" y="4027488"/>
            <a:ext cx="388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090" name="Text Box 6"/>
          <p:cNvSpPr txBox="1">
            <a:spLocks noChangeArrowheads="1"/>
          </p:cNvSpPr>
          <p:nvPr/>
        </p:nvSpPr>
        <p:spPr bwMode="auto">
          <a:xfrm>
            <a:off x="7340600" y="2708275"/>
            <a:ext cx="765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Depth</a:t>
            </a:r>
          </a:p>
        </p:txBody>
      </p:sp>
      <p:sp>
        <p:nvSpPr>
          <p:cNvPr id="3091" name="Text Box 6"/>
          <p:cNvSpPr txBox="1">
            <a:spLocks noChangeArrowheads="1"/>
          </p:cNvSpPr>
          <p:nvPr/>
        </p:nvSpPr>
        <p:spPr bwMode="auto">
          <a:xfrm>
            <a:off x="8062913" y="2709863"/>
            <a:ext cx="776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Count</a:t>
            </a:r>
          </a:p>
        </p:txBody>
      </p:sp>
      <p:sp>
        <p:nvSpPr>
          <p:cNvPr id="20" name="Oval 19"/>
          <p:cNvSpPr/>
          <p:nvPr/>
        </p:nvSpPr>
        <p:spPr>
          <a:xfrm>
            <a:off x="2257425" y="5003800"/>
            <a:ext cx="8636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420813" y="5340350"/>
            <a:ext cx="917575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22"/>
          <p:cNvSpPr txBox="1">
            <a:spLocks noChangeArrowheads="1"/>
          </p:cNvSpPr>
          <p:nvPr/>
        </p:nvSpPr>
        <p:spPr bwMode="auto">
          <a:xfrm>
            <a:off x="312738" y="5867400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Number of nodes</a:t>
            </a:r>
          </a:p>
        </p:txBody>
      </p:sp>
      <p:sp>
        <p:nvSpPr>
          <p:cNvPr id="24" name="Oval 23"/>
          <p:cNvSpPr/>
          <p:nvPr/>
        </p:nvSpPr>
        <p:spPr>
          <a:xfrm>
            <a:off x="2230438" y="4356100"/>
            <a:ext cx="863600" cy="7508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81163" y="4687888"/>
            <a:ext cx="576262" cy="158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TextBox 28"/>
          <p:cNvSpPr txBox="1">
            <a:spLocks noChangeArrowheads="1"/>
          </p:cNvSpPr>
          <p:nvPr/>
        </p:nvSpPr>
        <p:spPr bwMode="auto">
          <a:xfrm>
            <a:off x="385763" y="4356100"/>
            <a:ext cx="130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altLang="en-US"/>
              <a:t>Sum of the</a:t>
            </a:r>
          </a:p>
          <a:p>
            <a:pPr algn="ctr" eaLnBrk="1" hangingPunct="1"/>
            <a:r>
              <a:rPr lang="en-CA" altLang="en-US"/>
              <a:t>depths</a:t>
            </a:r>
          </a:p>
        </p:txBody>
      </p:sp>
      <p:sp>
        <p:nvSpPr>
          <p:cNvPr id="3098" name="TextBox 2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5.2.2.4</a:t>
            </a:r>
          </a:p>
        </p:txBody>
      </p:sp>
    </p:spTree>
    <p:extLst>
      <p:ext uri="{BB962C8B-B14F-4D97-AF65-F5344CB8AC3E}">
        <p14:creationId xmlns:p14="http://schemas.microsoft.com/office/powerpoint/2010/main" val="52608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Perfect binary trees are considered to be the </a:t>
            </a:r>
            <a:r>
              <a:rPr lang="en-US" altLang="en-US" i="1">
                <a:latin typeface="Arial" charset="0"/>
                <a:cs typeface="Arial" charset="0"/>
              </a:rPr>
              <a:t>ideal</a:t>
            </a:r>
            <a:r>
              <a:rPr lang="en-US" altLang="en-US">
                <a:latin typeface="Arial" charset="0"/>
                <a:cs typeface="Arial" charset="0"/>
              </a:rPr>
              <a:t> case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height and average depth are both </a:t>
            </a:r>
            <a:r>
              <a:rPr lang="en-US" altLang="en-US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))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attempt to find trees which are as close as possible to perfect binary trees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5.2.3</a:t>
            </a:r>
          </a:p>
        </p:txBody>
      </p:sp>
    </p:spTree>
    <p:extLst>
      <p:ext uri="{BB962C8B-B14F-4D97-AF65-F5344CB8AC3E}">
        <p14:creationId xmlns:p14="http://schemas.microsoft.com/office/powerpoint/2010/main" val="128171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Summary</a:t>
            </a:r>
            <a:endParaRPr lang="en-US" altLang="en-US" sz="480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have defined perfect binary trees and discussed: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number of nodes:	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height:		</a:t>
            </a:r>
            <a:r>
              <a:rPr lang="en-US" altLang="en-US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+ 1) – 1</a:t>
            </a:r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number of leaves:	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Half the nodes are leaves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Average depth is </a:t>
            </a:r>
            <a:r>
              <a:rPr lang="en-US" altLang="en-US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))</a:t>
            </a:r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 is an ideal case</a:t>
            </a:r>
          </a:p>
        </p:txBody>
      </p:sp>
    </p:spTree>
    <p:extLst>
      <p:ext uri="{BB962C8B-B14F-4D97-AF65-F5344CB8AC3E}">
        <p14:creationId xmlns:p14="http://schemas.microsoft.com/office/powerpoint/2010/main" val="427865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Standard definition: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perfect binary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is a binary tree where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All leaf nodes have the same depth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endParaRPr lang="en-US" altLang="en-US">
              <a:latin typeface="Arial" charset="0"/>
              <a:cs typeface="Arial" charset="0"/>
            </a:endParaRP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All other nodes are full</a:t>
            </a:r>
          </a:p>
        </p:txBody>
      </p:sp>
      <p:pic>
        <p:nvPicPr>
          <p:cNvPr id="9220" name="Picture 4" descr="a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67691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827088" y="4202113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5.2.1</a:t>
            </a:r>
          </a:p>
        </p:txBody>
      </p:sp>
    </p:spTree>
    <p:extLst>
      <p:ext uri="{BB962C8B-B14F-4D97-AF65-F5344CB8AC3E}">
        <p14:creationId xmlns:p14="http://schemas.microsoft.com/office/powerpoint/2010/main" val="404357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Recursive definition: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binary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0</a:t>
            </a:r>
            <a:r>
              <a:rPr lang="en-US" altLang="en-US">
                <a:latin typeface="Arial" charset="0"/>
                <a:cs typeface="Arial" charset="0"/>
              </a:rPr>
              <a:t> is perfect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binary tree with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&gt; 0</a:t>
            </a:r>
            <a:r>
              <a:rPr lang="en-US" altLang="en-US">
                <a:latin typeface="Arial" charset="0"/>
                <a:cs typeface="Arial" charset="0"/>
              </a:rPr>
              <a:t> is a perfect if both sub-trees are prefect binary trees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5.2.1</a:t>
            </a:r>
          </a:p>
        </p:txBody>
      </p:sp>
    </p:spTree>
    <p:extLst>
      <p:ext uri="{BB962C8B-B14F-4D97-AF65-F5344CB8AC3E}">
        <p14:creationId xmlns:p14="http://schemas.microsoft.com/office/powerpoint/2010/main" val="101013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Examples</a:t>
            </a:r>
            <a:endParaRPr lang="en-US" altLang="en-US" sz="4800" dirty="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Perfect binary trees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0, 1, 2, 3 </a:t>
            </a:r>
            <a:r>
              <a:rPr lang="en-US" altLang="en-US">
                <a:latin typeface="Arial" charset="0"/>
                <a:cs typeface="Arial" charset="0"/>
              </a:rPr>
              <a:t>and </a:t>
            </a:r>
            <a:r>
              <a:rPr lang="en-US" altLang="en-US">
                <a:latin typeface="Times New Roman" pitchFamily="18" charset="0"/>
                <a:cs typeface="Arial" charset="0"/>
              </a:rPr>
              <a:t>4</a:t>
            </a: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1268" name="Picture 4" descr="perfect_binary_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33513"/>
            <a:ext cx="460851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5.2.1</a:t>
            </a:r>
          </a:p>
        </p:txBody>
      </p:sp>
    </p:spTree>
    <p:extLst>
      <p:ext uri="{BB962C8B-B14F-4D97-AF65-F5344CB8AC3E}">
        <p14:creationId xmlns:p14="http://schemas.microsoft.com/office/powerpoint/2010/main" val="280950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Theorems</a:t>
            </a:r>
            <a:endParaRPr lang="en-US" altLang="en-US" sz="480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will now look at four theorems that describe the properties of perfect binary trees: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perfect tree has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dirty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dirty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– 1 nodes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height is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There are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dirty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>
                <a:latin typeface="Arial" charset="0"/>
                <a:cs typeface="Arial" charset="0"/>
              </a:rPr>
              <a:t> leaf nodes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average depth of a node is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  <a:endParaRPr lang="en-US" altLang="en-US" baseline="30000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results of these theorems will allow us to determine the optimal run-time properties of operations on binary trees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</a:t>
            </a:r>
          </a:p>
        </p:txBody>
      </p:sp>
    </p:spTree>
    <p:extLst>
      <p:ext uri="{BB962C8B-B14F-4D97-AF65-F5344CB8AC3E}">
        <p14:creationId xmlns:p14="http://schemas.microsoft.com/office/powerpoint/2010/main" val="394926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Nodes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 perfect binary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has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nodes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Proof: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We will use mathematical induction:</a:t>
            </a:r>
          </a:p>
          <a:p>
            <a:pPr marL="1257300" lvl="2" indent="-342900">
              <a:buFont typeface="Calibri" pitchFamily="34" charset="0"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Show that it is true for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0</a:t>
            </a:r>
          </a:p>
          <a:p>
            <a:pPr marL="1257300" lvl="2" indent="-342900">
              <a:buFont typeface="Calibri" pitchFamily="34" charset="0"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Assume it is true for an arbitrary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endParaRPr lang="en-US" altLang="en-US" i="1">
              <a:latin typeface="Arial" charset="0"/>
              <a:cs typeface="Arial" charset="0"/>
            </a:endParaRPr>
          </a:p>
          <a:p>
            <a:pPr marL="1257300" lvl="2" indent="-342900">
              <a:buFont typeface="Calibri" pitchFamily="34" charset="0"/>
              <a:buAutoNum type="arabicPeriod"/>
            </a:pPr>
            <a:r>
              <a:rPr lang="en-US" altLang="en-US">
                <a:latin typeface="Arial" charset="0"/>
                <a:cs typeface="Arial" charset="0"/>
              </a:rPr>
              <a:t>Show that the truth for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 </a:t>
            </a:r>
            <a:r>
              <a:rPr lang="en-US" altLang="en-US">
                <a:latin typeface="Arial" charset="0"/>
                <a:cs typeface="Arial" charset="0"/>
              </a:rPr>
              <a:t>implies the truth for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+ 1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5.2.2.1</a:t>
            </a:r>
          </a:p>
        </p:txBody>
      </p:sp>
    </p:spTree>
    <p:extLst>
      <p:ext uri="{BB962C8B-B14F-4D97-AF65-F5344CB8AC3E}">
        <p14:creationId xmlns:p14="http://schemas.microsoft.com/office/powerpoint/2010/main" val="195794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base case: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When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altLang="en-US">
                <a:latin typeface="Arial" charset="0"/>
                <a:cs typeface="Arial" charset="0"/>
              </a:rPr>
              <a:t> we have a single node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</a:t>
            </a:r>
            <a:r>
              <a:rPr lang="en-US" altLang="en-US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1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formula is correct: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 =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5.2.2.1</a:t>
            </a:r>
          </a:p>
        </p:txBody>
      </p:sp>
    </p:spTree>
    <p:extLst>
      <p:ext uri="{BB962C8B-B14F-4D97-AF65-F5344CB8AC3E}">
        <p14:creationId xmlns:p14="http://schemas.microsoft.com/office/powerpoint/2010/main" val="115607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inductive step: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If the height of the tree is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, then assume that the number of nodes is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</a:p>
          <a:p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5364" name="Picture 4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852738"/>
            <a:ext cx="71596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25525" y="3573463"/>
            <a:ext cx="3381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 i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5.2.2.1</a:t>
            </a:r>
          </a:p>
        </p:txBody>
      </p:sp>
    </p:spTree>
    <p:extLst>
      <p:ext uri="{BB962C8B-B14F-4D97-AF65-F5344CB8AC3E}">
        <p14:creationId xmlns:p14="http://schemas.microsoft.com/office/powerpoint/2010/main" val="219961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527425"/>
            <a:ext cx="8964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must show that a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Arial" charset="0"/>
                <a:cs typeface="Arial" charset="0"/>
              </a:rPr>
              <a:t> has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2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+ 1)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 = 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+ 2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nodes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-4763" y="4098925"/>
            <a:ext cx="6302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600" i="1">
                <a:latin typeface="Times New Roman" pitchFamily="18" charset="0"/>
                <a:cs typeface="Times New Roman" pitchFamily="18" charset="0"/>
              </a:rPr>
              <a:t>h + </a:t>
            </a:r>
            <a:r>
              <a:rPr lang="en-CA" alt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5.2.2.1</a:t>
            </a:r>
          </a:p>
        </p:txBody>
      </p:sp>
    </p:spTree>
    <p:extLst>
      <p:ext uri="{BB962C8B-B14F-4D97-AF65-F5344CB8AC3E}">
        <p14:creationId xmlns:p14="http://schemas.microsoft.com/office/powerpoint/2010/main" val="10147760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13734</TotalTime>
  <Words>209</Words>
  <Application>Microsoft Office PowerPoint</Application>
  <PresentationFormat>On-screen Show (4:3)</PresentationFormat>
  <Paragraphs>162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ＭＳ Ｐゴシック</vt:lpstr>
      <vt:lpstr>Symbol</vt:lpstr>
      <vt:lpstr>Times New Roman</vt:lpstr>
      <vt:lpstr>Custom Design</vt:lpstr>
      <vt:lpstr>Equation</vt:lpstr>
      <vt:lpstr>Outline</vt:lpstr>
      <vt:lpstr>Definition</vt:lpstr>
      <vt:lpstr>Definition</vt:lpstr>
      <vt:lpstr>Examples</vt:lpstr>
      <vt:lpstr>Theorems</vt:lpstr>
      <vt:lpstr>2h + 1 – 1 Nodes</vt:lpstr>
      <vt:lpstr>2h + 1 – 1 Nodes</vt:lpstr>
      <vt:lpstr>2h + 1 – 1 Nodes</vt:lpstr>
      <vt:lpstr>2h + 1 – 1 Nodes</vt:lpstr>
      <vt:lpstr>2h + 1 – 1 Nodes</vt:lpstr>
      <vt:lpstr>2h + 1 – 1 Nodes</vt:lpstr>
      <vt:lpstr>Logarithmic Height</vt:lpstr>
      <vt:lpstr>Logarithmic Height</vt:lpstr>
      <vt:lpstr>2h Leaf Nodes</vt:lpstr>
      <vt:lpstr>The Average Depth of a Node</vt:lpstr>
      <vt:lpstr>Applications</vt:lpstr>
      <vt:lpstr>Summary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462</cp:revision>
  <dcterms:created xsi:type="dcterms:W3CDTF">2009-09-11T23:00:44Z</dcterms:created>
  <dcterms:modified xsi:type="dcterms:W3CDTF">2016-02-25T06:32:43Z</dcterms:modified>
</cp:coreProperties>
</file>