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sldIdLst>
    <p:sldId id="362" r:id="rId2"/>
    <p:sldId id="410" r:id="rId3"/>
    <p:sldId id="411" r:id="rId4"/>
    <p:sldId id="412" r:id="rId5"/>
    <p:sldId id="413" r:id="rId6"/>
    <p:sldId id="414" r:id="rId7"/>
    <p:sldId id="415" r:id="rId8"/>
    <p:sldId id="417" r:id="rId9"/>
    <p:sldId id="418" r:id="rId10"/>
    <p:sldId id="426" r:id="rId11"/>
    <p:sldId id="419" r:id="rId12"/>
    <p:sldId id="421" r:id="rId13"/>
    <p:sldId id="422" r:id="rId14"/>
    <p:sldId id="423" r:id="rId15"/>
    <p:sldId id="424" r:id="rId16"/>
    <p:sldId id="427" r:id="rId17"/>
    <p:sldId id="425" r:id="rId18"/>
    <p:sldId id="409" r:id="rId19"/>
    <p:sldId id="30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3" autoAdjust="0"/>
    <p:restoredTop sz="94660"/>
  </p:normalViewPr>
  <p:slideViewPr>
    <p:cSldViewPr>
      <p:cViewPr varScale="1">
        <p:scale>
          <a:sx n="106" d="100"/>
          <a:sy n="106" d="100"/>
        </p:scale>
        <p:origin x="5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9AB63-6691-47FE-B299-2F4E3BB7A113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4740F-19B0-41AD-B2C5-48FD033F40F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2EE92-F606-463B-BEE8-DE36E43A21A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E30065-03A6-45B9-99EB-107426DA7B82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0A6BD-CF72-4D6B-BEEB-2B0AD41BB0F7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B0206-697A-410C-8ACF-2667BE2138AF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4740F-19B0-41AD-B2C5-48FD033F40F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4740F-19B0-41AD-B2C5-48FD033F40F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E64B5-D536-4F5C-835D-B50D32BEA75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AECF5C-4709-4C28-A9FA-1E114E02C6BA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E0252-2454-472B-A446-D231AE23E948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E083A-1A3A-4015-9197-462832C22844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5C2E51-C9A2-45C3-BAF7-860F2064E79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CA717-A09D-42DB-8550-21D64409AD9E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DE2B6-B4E6-446B-B648-B214778FD9DE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678F5-C406-4545-B00E-0FEBFF434A68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72A5E-D374-424D-87DB-621D8AD7DE11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D7968-65AB-438D-81E3-391A72FB4CAA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ary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trees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	This topic quickly looks at a generalization of a binary tree, where each node has up to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 children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Definition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Perfect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-</a:t>
            </a:r>
            <a:r>
              <a:rPr lang="en-US" dirty="0" err="1">
                <a:latin typeface="Arial" charset="0"/>
                <a:cs typeface="Arial" charset="0"/>
              </a:rPr>
              <a:t>ary</a:t>
            </a:r>
            <a:r>
              <a:rPr lang="en-US" dirty="0">
                <a:latin typeface="Arial" charset="0"/>
                <a:cs typeface="Arial" charset="0"/>
              </a:rPr>
              <a:t> trees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Complete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-</a:t>
            </a:r>
            <a:r>
              <a:rPr lang="en-US" dirty="0" err="1">
                <a:latin typeface="Arial" charset="0"/>
                <a:cs typeface="Arial" charset="0"/>
              </a:rPr>
              <a:t>ary</a:t>
            </a:r>
            <a:r>
              <a:rPr lang="en-US" dirty="0">
                <a:latin typeface="Arial" charset="0"/>
                <a:cs typeface="Arial" charset="0"/>
              </a:rPr>
              <a:t> trees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Implementation using templates</a:t>
            </a:r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  <a:cs typeface="Arial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7356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Complete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A complete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 has height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Like complete binary trees, complete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 can also be stored efficiently using an array: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Assume the root is at index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parent of a node with index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 is at location 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children of a node with index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Arial" charset="0"/>
                <a:cs typeface="Arial" charset="0"/>
              </a:rPr>
              <a:t> are at locations</a:t>
            </a:r>
          </a:p>
          <a:p>
            <a:pPr marL="457200" lvl="1" indent="0" algn="ctr">
              <a:buNone/>
            </a:pP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marL="457200" lvl="1" indent="0">
              <a:buNone/>
            </a:pPr>
            <a:r>
              <a:rPr lang="en-US" altLang="en-US" i="1" dirty="0">
                <a:latin typeface="Arial" charset="0"/>
                <a:cs typeface="Arial" charset="0"/>
              </a:rPr>
              <a:t>	</a:t>
            </a:r>
            <a:r>
              <a:rPr lang="en-US" altLang="en-US" dirty="0">
                <a:latin typeface="Arial" charset="0"/>
                <a:cs typeface="Arial" charset="0"/>
              </a:rPr>
              <a:t>for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…,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5.4.2.4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51379"/>
              </p:ext>
            </p:extLst>
          </p:nvPr>
        </p:nvGraphicFramePr>
        <p:xfrm>
          <a:off x="5985669" y="3480296"/>
          <a:ext cx="890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Equation" r:id="rId5" imgW="444240" imgH="406080" progId="Equation.DSMT4">
                  <p:embed/>
                </p:oleObj>
              </mc:Choice>
              <mc:Fallback>
                <p:oleObj name="Equation" r:id="rId5" imgW="444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669" y="3480296"/>
                        <a:ext cx="8905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349474"/>
              </p:ext>
            </p:extLst>
          </p:nvPr>
        </p:nvGraphicFramePr>
        <p:xfrm>
          <a:off x="3170238" y="1976438"/>
          <a:ext cx="25193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7" imgW="1257120" imgH="266400" progId="Equation.DSMT4">
                  <p:embed/>
                </p:oleObj>
              </mc:Choice>
              <mc:Fallback>
                <p:oleObj name="Equation" r:id="rId7" imgW="12571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1976438"/>
                        <a:ext cx="25193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95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Implementation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 “obvious” implementation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 may be something like:</a:t>
            </a:r>
          </a:p>
          <a:p>
            <a:pPr>
              <a:buFontTx/>
              <a:buNone/>
            </a:pPr>
            <a:endParaRPr lang="en-US" altLang="en-US" sz="3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# include &lt;algorithm&gt;</a:t>
            </a:r>
          </a:p>
          <a:p>
            <a:pPr>
              <a:buFontTx/>
              <a:buNone/>
            </a:pPr>
            <a:endParaRPr lang="en-US" altLang="en-US" sz="13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class </a:t>
            </a:r>
            <a:r>
              <a:rPr lang="en-US" altLang="en-US" sz="13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300" dirty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   private: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       Type element;</a:t>
            </a:r>
          </a:p>
          <a:p>
            <a:pPr>
              <a:buFont typeface="Arial" charset="0"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300" dirty="0" err="1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altLang="en-US" sz="1300" dirty="0">
                <a:latin typeface="Consolas" pitchFamily="49" charset="0"/>
                <a:cs typeface="Arial" charset="0"/>
              </a:rPr>
              <a:t> 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N</a:t>
            </a:r>
            <a:r>
              <a:rPr lang="en-US" altLang="en-US" sz="13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3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300" dirty="0">
                <a:latin typeface="Consolas" pitchFamily="49" charset="0"/>
                <a:cs typeface="Arial" charset="0"/>
              </a:rPr>
              <a:t> **children;</a:t>
            </a:r>
          </a:p>
          <a:p>
            <a:pPr>
              <a:buFontTx/>
              <a:buNone/>
            </a:pPr>
            <a:endParaRPr lang="en-US" altLang="en-US" sz="13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   public: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       </a:t>
            </a:r>
            <a:r>
              <a:rPr lang="en-US" altLang="en-US" sz="13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300" dirty="0">
                <a:latin typeface="Consolas" pitchFamily="49" charset="0"/>
                <a:cs typeface="Arial" charset="0"/>
              </a:rPr>
              <a:t>( Type </a:t>
            </a:r>
            <a:r>
              <a:rPr lang="en-US" altLang="en-US" sz="13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300" dirty="0">
                <a:latin typeface="Consolas" pitchFamily="49" charset="0"/>
                <a:cs typeface="Arial" charset="0"/>
              </a:rPr>
              <a:t> &amp;, </a:t>
            </a:r>
            <a:r>
              <a:rPr lang="en-US" altLang="en-US" sz="1300" dirty="0" err="1">
                <a:latin typeface="Consolas" pitchFamily="49" charset="0"/>
                <a:cs typeface="Arial" charset="0"/>
              </a:rPr>
              <a:t>int</a:t>
            </a:r>
            <a:r>
              <a:rPr lang="en-US" altLang="en-US" sz="1300" dirty="0">
                <a:latin typeface="Consolas" pitchFamily="49" charset="0"/>
                <a:cs typeface="Arial" charset="0"/>
              </a:rPr>
              <a:t> = 2 );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        // ...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  <a:cs typeface="Arial" charset="0"/>
              </a:rPr>
              <a:t>};</a:t>
            </a: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2800" dirty="0">
              <a:latin typeface="Consolas" pitchFamily="49" charset="0"/>
              <a:cs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5.4.3</a:t>
            </a:r>
          </a:p>
        </p:txBody>
      </p:sp>
      <p:sp>
        <p:nvSpPr>
          <p:cNvPr id="2" name="Rectangle 1"/>
          <p:cNvSpPr/>
          <p:nvPr/>
        </p:nvSpPr>
        <p:spPr>
          <a:xfrm>
            <a:off x="3101360" y="4826675"/>
            <a:ext cx="60486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300" dirty="0" err="1">
                <a:latin typeface="Consolas" pitchFamily="49" charset="0"/>
              </a:rPr>
              <a:t>Nary_tree</a:t>
            </a:r>
            <a:r>
              <a:rPr lang="en-US" altLang="en-US" sz="1300" dirty="0">
                <a:latin typeface="Consolas" pitchFamily="49" charset="0"/>
              </a:rPr>
              <a:t>&lt;Type&gt;::</a:t>
            </a:r>
            <a:r>
              <a:rPr lang="en-US" altLang="en-US" sz="1300" dirty="0" err="1">
                <a:latin typeface="Consolas" pitchFamily="49" charset="0"/>
              </a:rPr>
              <a:t>Nary_tree</a:t>
            </a:r>
            <a:r>
              <a:rPr lang="en-US" altLang="en-US" sz="1300" dirty="0">
                <a:latin typeface="Consolas" pitchFamily="49" charset="0"/>
              </a:rPr>
              <a:t>( Type </a:t>
            </a:r>
            <a:r>
              <a:rPr lang="en-US" altLang="en-US" sz="1300" dirty="0" err="1">
                <a:latin typeface="Consolas" pitchFamily="49" charset="0"/>
              </a:rPr>
              <a:t>const</a:t>
            </a:r>
            <a:r>
              <a:rPr lang="en-US" altLang="en-US" sz="1300" dirty="0">
                <a:latin typeface="Consolas" pitchFamily="49" charset="0"/>
              </a:rPr>
              <a:t> &amp;e, </a:t>
            </a:r>
            <a:r>
              <a:rPr lang="en-US" altLang="en-US" sz="1300" dirty="0" err="1">
                <a:latin typeface="Consolas" pitchFamily="49" charset="0"/>
              </a:rPr>
              <a:t>int</a:t>
            </a:r>
            <a:r>
              <a:rPr lang="en-US" altLang="en-US" sz="1300" dirty="0">
                <a:latin typeface="Consolas" pitchFamily="49" charset="0"/>
              </a:rPr>
              <a:t> n ):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</a:rPr>
              <a:t>element( e ),</a:t>
            </a:r>
          </a:p>
          <a:p>
            <a:pPr>
              <a:buFontTx/>
              <a:buNone/>
            </a:pP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</a:rPr>
              <a:t>N</a:t>
            </a:r>
            <a:r>
              <a:rPr lang="en-US" altLang="en-US" sz="1300" dirty="0">
                <a:latin typeface="Consolas" pitchFamily="49" charset="0"/>
              </a:rPr>
              <a:t>( </a:t>
            </a:r>
            <a:r>
              <a:rPr lang="en-US" altLang="en-US" sz="1300" dirty="0" err="1">
                <a:latin typeface="Consolas" pitchFamily="49" charset="0"/>
              </a:rPr>
              <a:t>std</a:t>
            </a:r>
            <a:r>
              <a:rPr lang="en-US" altLang="en-US" sz="1300" dirty="0">
                <a:latin typeface="Consolas" pitchFamily="49" charset="0"/>
              </a:rPr>
              <a:t>::max( 2, n ) ),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</a:rPr>
              <a:t>children( new *</a:t>
            </a:r>
            <a:r>
              <a:rPr lang="en-US" altLang="en-US" sz="1300" dirty="0" err="1">
                <a:latin typeface="Consolas" pitchFamily="49" charset="0"/>
              </a:rPr>
              <a:t>Nary_tree</a:t>
            </a:r>
            <a:r>
              <a:rPr lang="en-US" altLang="en-US" sz="1300" dirty="0">
                <a:latin typeface="Consolas" pitchFamily="49" charset="0"/>
              </a:rPr>
              <a:t>[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</a:rPr>
              <a:t>N</a:t>
            </a:r>
            <a:r>
              <a:rPr lang="en-US" altLang="en-US" sz="1300" dirty="0">
                <a:latin typeface="Consolas" pitchFamily="49" charset="0"/>
              </a:rPr>
              <a:t>] ) {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</a:rPr>
              <a:t>    for ( </a:t>
            </a:r>
            <a:r>
              <a:rPr lang="en-US" altLang="en-US" sz="1300" dirty="0" err="1">
                <a:latin typeface="Consolas" pitchFamily="49" charset="0"/>
              </a:rPr>
              <a:t>int</a:t>
            </a:r>
            <a:r>
              <a:rPr lang="en-US" altLang="en-US" sz="1300" dirty="0">
                <a:latin typeface="Consolas" pitchFamily="49" charset="0"/>
              </a:rPr>
              <a:t> </a:t>
            </a:r>
            <a:r>
              <a:rPr lang="en-US" altLang="en-US" sz="1300" dirty="0" err="1">
                <a:latin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</a:rPr>
              <a:t> = 0; </a:t>
            </a:r>
            <a:r>
              <a:rPr lang="en-US" altLang="en-US" sz="1300" dirty="0" err="1">
                <a:latin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</a:rPr>
              <a:t> &lt; </a:t>
            </a:r>
            <a:r>
              <a:rPr lang="en-US" altLang="en-US" sz="1300" dirty="0">
                <a:solidFill>
                  <a:srgbClr val="FF0000"/>
                </a:solidFill>
                <a:latin typeface="Consolas" pitchFamily="49" charset="0"/>
              </a:rPr>
              <a:t>N</a:t>
            </a:r>
            <a:r>
              <a:rPr lang="en-US" altLang="en-US" sz="1300" dirty="0">
                <a:latin typeface="Consolas" pitchFamily="49" charset="0"/>
              </a:rPr>
              <a:t>; ++</a:t>
            </a:r>
            <a:r>
              <a:rPr lang="en-US" altLang="en-US" sz="1300" dirty="0" err="1">
                <a:latin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</a:rPr>
              <a:t>        children[</a:t>
            </a:r>
            <a:r>
              <a:rPr lang="en-US" altLang="en-US" sz="1300" dirty="0" err="1">
                <a:latin typeface="Consolas" pitchFamily="49" charset="0"/>
              </a:rPr>
              <a:t>i</a:t>
            </a:r>
            <a:r>
              <a:rPr lang="en-US" altLang="en-US" sz="1300" dirty="0">
                <a:latin typeface="Consolas" pitchFamily="49" charset="0"/>
              </a:rPr>
              <a:t>] = </a:t>
            </a:r>
            <a:r>
              <a:rPr lang="en-US" altLang="en-US" sz="1300" dirty="0" err="1">
                <a:latin typeface="Consolas" pitchFamily="49" charset="0"/>
              </a:rPr>
              <a:t>nullptr</a:t>
            </a:r>
            <a:r>
              <a:rPr lang="en-US" altLang="en-US" sz="1300" dirty="0">
                <a:latin typeface="Consolas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en-US" sz="1300" dirty="0">
                <a:latin typeface="Consolas" pitchFamily="49" charset="0"/>
              </a:rPr>
              <a:t>}</a:t>
            </a:r>
            <a:endParaRPr lang="en-CA" altLang="en-US" sz="1300" dirty="0"/>
          </a:p>
        </p:txBody>
      </p:sp>
    </p:spTree>
    <p:extLst>
      <p:ext uri="{BB962C8B-B14F-4D97-AF65-F5344CB8AC3E}">
        <p14:creationId xmlns:p14="http://schemas.microsoft.com/office/powerpoint/2010/main" val="413491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Implementation of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Problems with this implementation: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Requires dynamic memory allocation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A destructor is required to delete the memory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No optimizations possible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Dynamic memory allocation may not always be available (embedded systems)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Solution?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Specify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at compile time...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5.4.3</a:t>
            </a:r>
          </a:p>
        </p:txBody>
      </p:sp>
    </p:spTree>
    <p:extLst>
      <p:ext uri="{BB962C8B-B14F-4D97-AF65-F5344CB8AC3E}">
        <p14:creationId xmlns:p14="http://schemas.microsoft.com/office/powerpoint/2010/main" val="137955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 with Template Parameters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#include &lt;algorithm&gt;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template &lt;typename Type, </a:t>
            </a:r>
            <a:r>
              <a:rPr lang="en-US" altLang="en-US" sz="1400" dirty="0" err="1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N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class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private: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    Type element;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*children[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std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::max(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N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, 2)];   // an array of N children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public: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( Type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&amp; = Type() )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    // ...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};</a:t>
            </a:r>
          </a:p>
          <a:p>
            <a:pPr>
              <a:buFontTx/>
              <a:buNone/>
            </a:pPr>
            <a:endParaRPr lang="en-US" altLang="en-US" sz="14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template &lt;typename Type, </a:t>
            </a:r>
            <a:r>
              <a:rPr lang="en-US" altLang="en-US" sz="1400" dirty="0" err="1">
                <a:solidFill>
                  <a:srgbClr val="FF0000"/>
                </a:solidFill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 N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&lt;Type, N&gt;::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( Type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const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&amp;e ):element( e )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for (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int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= 0;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&lt; </a:t>
            </a:r>
            <a:r>
              <a:rPr lang="en-US" altLang="en-US" sz="1400" dirty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N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 ++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    children[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i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] = </a:t>
            </a:r>
            <a:r>
              <a:rPr lang="en-US" altLang="en-US" sz="1400" dirty="0" err="1">
                <a:latin typeface="Consolas" pitchFamily="49" charset="0"/>
                <a:cs typeface="Arial" charset="0"/>
              </a:rPr>
              <a:t>nullptr</a:t>
            </a:r>
            <a:r>
              <a:rPr lang="en-US" altLang="en-US" sz="1400" dirty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    }</a:t>
            </a:r>
          </a:p>
          <a:p>
            <a:pPr>
              <a:buFontTx/>
              <a:buNone/>
            </a:pPr>
            <a:r>
              <a:rPr lang="en-US" altLang="en-US" sz="1400" dirty="0">
                <a:latin typeface="Consolas" pitchFamily="49" charset="0"/>
                <a:cs typeface="Arial" charset="0"/>
              </a:rPr>
              <a:t>		}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5.4.3</a:t>
            </a:r>
          </a:p>
        </p:txBody>
      </p:sp>
    </p:spTree>
    <p:extLst>
      <p:ext uri="{BB962C8B-B14F-4D97-AF65-F5344CB8AC3E}">
        <p14:creationId xmlns:p14="http://schemas.microsoft.com/office/powerpoint/2010/main" val="197300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 with Template Parameters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Sample code using this class:</a:t>
            </a:r>
            <a:endParaRPr lang="en-US" altLang="en-US" sz="1400" b="1" dirty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dirty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	    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Nary_tree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&lt;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int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, </a:t>
            </a:r>
            <a:r>
              <a:rPr lang="en-US" altLang="en-US" sz="1600" dirty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4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&gt; i4tree( 1975 );  // create a </a:t>
            </a:r>
            <a:r>
              <a:rPr lang="en-US" altLang="en-US" sz="1600" dirty="0">
                <a:solidFill>
                  <a:srgbClr val="FF0000"/>
                </a:solidFill>
                <a:latin typeface="Consolas" pitchFamily="49" charset="0"/>
                <a:cs typeface="Arial" charset="0"/>
              </a:rPr>
              <a:t>4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-way tree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Arial" charset="0"/>
              </a:rPr>
              <a:t>		    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std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::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cout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 &lt;&lt; i4tree.retrieve() &lt;&lt; 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std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::</a:t>
            </a:r>
            <a:r>
              <a:rPr lang="en-US" altLang="en-US" sz="1600" dirty="0" err="1">
                <a:latin typeface="Consolas" pitchFamily="49" charset="0"/>
                <a:cs typeface="Arial" charset="0"/>
              </a:rPr>
              <a:t>endl</a:t>
            </a:r>
            <a:r>
              <a:rPr lang="en-US" altLang="en-US" sz="1600" dirty="0">
                <a:latin typeface="Consolas" pitchFamily="49" charset="0"/>
                <a:cs typeface="Arial" charset="0"/>
              </a:rPr>
              <a:t>;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5.4.3</a:t>
            </a:r>
          </a:p>
        </p:txBody>
      </p:sp>
    </p:spTree>
    <p:extLst>
      <p:ext uri="{BB962C8B-B14F-4D97-AF65-F5344CB8AC3E}">
        <p14:creationId xmlns:p14="http://schemas.microsoft.com/office/powerpoint/2010/main" val="404176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Because the size of the array (the 2</a:t>
            </a:r>
            <a:r>
              <a:rPr lang="en-US" altLang="en-US" baseline="30000" dirty="0">
                <a:latin typeface="Arial" charset="0"/>
                <a:cs typeface="Arial" charset="0"/>
              </a:rPr>
              <a:t>nd</a:t>
            </a:r>
            <a:r>
              <a:rPr lang="en-US" altLang="en-US" dirty="0">
                <a:latin typeface="Arial" charset="0"/>
                <a:cs typeface="Arial" charset="0"/>
              </a:rPr>
              <a:t> template parameter) is specified at compile time: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 compiler can make certain optimizations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All memory is allocated at once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Possibly even on the stack at compile time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No destructor required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5.4.3</a:t>
            </a:r>
          </a:p>
        </p:txBody>
      </p:sp>
    </p:spTree>
    <p:extLst>
      <p:ext uri="{BB962C8B-B14F-4D97-AF65-F5344CB8AC3E}">
        <p14:creationId xmlns:p14="http://schemas.microsoft.com/office/powerpoint/2010/main" val="429406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See the following tex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28" y="2422885"/>
            <a:ext cx="4746476" cy="43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One application of a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26</a:t>
            </a:r>
            <a:r>
              <a:rPr lang="en-US" altLang="en-US" dirty="0">
                <a:latin typeface="Arial" charset="0"/>
                <a:cs typeface="Arial" charset="0"/>
              </a:rPr>
              <a:t>-ary trees is a </a:t>
            </a:r>
            <a:r>
              <a:rPr lang="en-US" altLang="en-US" i="1" dirty="0" err="1">
                <a:latin typeface="Arial" charset="0"/>
                <a:cs typeface="Arial" charset="0"/>
              </a:rPr>
              <a:t>trie</a:t>
            </a:r>
            <a:r>
              <a:rPr lang="en-US" altLang="en-US" dirty="0">
                <a:latin typeface="Arial" charset="0"/>
                <a:cs typeface="Arial" charset="0"/>
              </a:rPr>
              <a:t> where the root represents the </a:t>
            </a:r>
            <a:r>
              <a:rPr lang="en-US" altLang="en-US" i="1" dirty="0">
                <a:latin typeface="Arial" charset="0"/>
                <a:cs typeface="Arial" charset="0"/>
              </a:rPr>
              <a:t>start</a:t>
            </a:r>
            <a:r>
              <a:rPr lang="en-US" altLang="en-US" dirty="0">
                <a:latin typeface="Arial" charset="0"/>
                <a:cs typeface="Arial" charset="0"/>
              </a:rPr>
              <a:t> of each valid word, and the different sub-trees represent next letters in valid words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Consider the words in the phrase</a:t>
            </a:r>
          </a:p>
          <a:p>
            <a:pPr marL="457200" lvl="1" indent="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“The fable then faded from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	  my thoughts and memory.”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All 26 sub-trees are only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shown for the root node, but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all nodes have 26 sub-trees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Some nodes are marked as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i="1" dirty="0">
                <a:latin typeface="Arial" charset="0"/>
                <a:cs typeface="Arial" charset="0"/>
              </a:rPr>
              <a:t>terminal</a:t>
            </a:r>
            <a:r>
              <a:rPr lang="en-US" altLang="en-US" dirty="0">
                <a:latin typeface="Arial" charset="0"/>
                <a:cs typeface="Arial" charset="0"/>
              </a:rPr>
              <a:t> indicating the end of a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valid word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These </a:t>
            </a:r>
            <a:r>
              <a:rPr lang="en-US" altLang="en-US" i="1" dirty="0">
                <a:latin typeface="Arial" charset="0"/>
                <a:cs typeface="Arial" charset="0"/>
              </a:rPr>
              <a:t>terminal </a:t>
            </a:r>
            <a:r>
              <a:rPr lang="en-US" altLang="en-US" dirty="0">
                <a:latin typeface="Arial" charset="0"/>
                <a:cs typeface="Arial" charset="0"/>
              </a:rPr>
              <a:t>points could be used to store a list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of all places in a document where the word occurs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</a:rPr>
              <a:t>Consider the ultimate index to a book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5.4.4</a:t>
            </a:r>
          </a:p>
        </p:txBody>
      </p:sp>
    </p:spTree>
    <p:extLst>
      <p:ext uri="{BB962C8B-B14F-4D97-AF65-F5344CB8AC3E}">
        <p14:creationId xmlns:p14="http://schemas.microsoft.com/office/powerpoint/2010/main" val="15602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An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-ary tree is similar to a binary tree, however, each node can have up to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children</a:t>
            </a: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A binary tree has a height approximately </a:t>
            </a:r>
            <a:r>
              <a:rPr lang="en-US" altLang="en-US">
                <a:latin typeface="Times New Roman" pitchFamily="18" charset="0"/>
                <a:cs typeface="Arial" charset="0"/>
              </a:rPr>
              <a:t>log</a:t>
            </a:r>
            <a:r>
              <a:rPr lang="en-US" altLang="en-US" baseline="-25000">
                <a:latin typeface="Times New Roman" pitchFamily="18" charset="0"/>
                <a:cs typeface="Arial" charset="0"/>
              </a:rPr>
              <a:t>2</a:t>
            </a:r>
            <a:r>
              <a:rPr lang="en-US" altLang="en-US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)</a:t>
            </a:r>
            <a:r>
              <a:rPr lang="en-US" altLang="en-US">
                <a:latin typeface="Arial" charset="0"/>
                <a:cs typeface="Arial" charset="0"/>
              </a:rPr>
              <a:t> times the height of an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-ary tree containing the same number of nodes</a:t>
            </a:r>
          </a:p>
        </p:txBody>
      </p:sp>
    </p:spTree>
    <p:extLst>
      <p:ext uri="{BB962C8B-B14F-4D97-AF65-F5344CB8AC3E}">
        <p14:creationId xmlns:p14="http://schemas.microsoft.com/office/powerpoint/2010/main" val="89213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[1]	</a:t>
            </a:r>
            <a:r>
              <a:rPr lang="en-US" altLang="en-US" dirty="0" err="1">
                <a:latin typeface="Arial" charset="0"/>
                <a:cs typeface="Arial" charset="0"/>
              </a:rPr>
              <a:t>Cormen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Leiserson</a:t>
            </a:r>
            <a:r>
              <a:rPr lang="en-US" altLang="en-US" dirty="0">
                <a:latin typeface="Arial" charset="0"/>
                <a:cs typeface="Arial" charset="0"/>
              </a:rPr>
              <a:t>, and </a:t>
            </a:r>
            <a:r>
              <a:rPr lang="en-US" altLang="en-US" dirty="0" err="1">
                <a:latin typeface="Arial" charset="0"/>
                <a:cs typeface="Arial" charset="0"/>
              </a:rPr>
              <a:t>Rivest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i="1" dirty="0">
                <a:latin typeface="Arial" charset="0"/>
                <a:cs typeface="Arial" charset="0"/>
              </a:rPr>
              <a:t>Introduction to Algorithms</a:t>
            </a:r>
            <a:r>
              <a:rPr lang="en-US" altLang="en-US" dirty="0">
                <a:latin typeface="Arial" charset="0"/>
                <a:cs typeface="Arial" charset="0"/>
              </a:rPr>
              <a:t>, McGraw Hill, 1990, §5.5.3, p.94-96.</a:t>
            </a:r>
          </a:p>
        </p:txBody>
      </p:sp>
      <p:sp>
        <p:nvSpPr>
          <p:cNvPr id="532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latin typeface="Arial" charset="0"/>
                <a:cs typeface="Arial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2651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-ary Trees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One generalization of binary trees are a class of trees termed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 tree where each node had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sub-trees, any of which may be empty trees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5.4.1</a:t>
            </a:r>
          </a:p>
        </p:txBody>
      </p:sp>
    </p:spTree>
    <p:extLst>
      <p:ext uri="{BB962C8B-B14F-4D97-AF65-F5344CB8AC3E}">
        <p14:creationId xmlns:p14="http://schemas.microsoft.com/office/powerpoint/2010/main" val="193917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Ternary 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Examples of a ternary (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3</a:t>
            </a:r>
            <a:r>
              <a:rPr lang="en-US" altLang="en-US" dirty="0">
                <a:latin typeface="Arial" charset="0"/>
                <a:cs typeface="Arial" charset="0"/>
              </a:rPr>
              <a:t>-ary) trees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We don’t usually indicate empty sub-trees</a:t>
            </a:r>
          </a:p>
        </p:txBody>
      </p:sp>
      <p:pic>
        <p:nvPicPr>
          <p:cNvPr id="10244" name="Picture 4" descr="ter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2743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5.4.1</a:t>
            </a:r>
          </a:p>
        </p:txBody>
      </p:sp>
    </p:spTree>
    <p:extLst>
      <p:ext uri="{BB962C8B-B14F-4D97-AF65-F5344CB8AC3E}">
        <p14:creationId xmlns:p14="http://schemas.microsoft.com/office/powerpoint/2010/main" val="353860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charset="0"/>
                <a:cs typeface="Arial" charset="0"/>
              </a:rPr>
              <a:t>Quaternary Trees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Example of a perfect quaternary (</a:t>
            </a:r>
            <a:r>
              <a:rPr lang="en-US" altLang="en-US">
                <a:latin typeface="Times New Roman" pitchFamily="18" charset="0"/>
                <a:cs typeface="Arial" charset="0"/>
              </a:rPr>
              <a:t>4</a:t>
            </a:r>
            <a:r>
              <a:rPr lang="en-US" altLang="en-US">
                <a:latin typeface="Arial" charset="0"/>
                <a:cs typeface="Arial" charset="0"/>
              </a:rPr>
              <a:t>-ary) tree</a:t>
            </a: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Under certain conditions, the number of operations required may be slightly fewer with quaternary trees (e.g., with heaps)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asymptotic behaviour is similar</a:t>
            </a:r>
          </a:p>
        </p:txBody>
      </p:sp>
      <p:pic>
        <p:nvPicPr>
          <p:cNvPr id="11268" name="Picture 6" descr="quater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16163"/>
            <a:ext cx="33528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5.4.1</a:t>
            </a:r>
          </a:p>
        </p:txBody>
      </p:sp>
    </p:spTree>
    <p:extLst>
      <p:ext uri="{BB962C8B-B14F-4D97-AF65-F5344CB8AC3E}">
        <p14:creationId xmlns:p14="http://schemas.microsoft.com/office/powerpoint/2010/main" val="427084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Perfect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Each node can have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 children</a:t>
            </a: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 number of nodes in a perfect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-ary tree of height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h</a:t>
            </a:r>
            <a:r>
              <a:rPr lang="en-US" altLang="en-US">
                <a:latin typeface="Arial" charset="0"/>
                <a:cs typeface="Arial" charset="0"/>
              </a:rPr>
              <a:t> is</a:t>
            </a:r>
          </a:p>
          <a:p>
            <a:pPr algn="ctr">
              <a:buFont typeface="Arial" charset="0"/>
              <a:buNone/>
            </a:pPr>
            <a:r>
              <a:rPr lang="en-US" altLang="en-US">
                <a:latin typeface="Times New Roman" pitchFamily="18" charset="0"/>
                <a:cs typeface="Arial" charset="0"/>
              </a:rPr>
              <a:t>1 +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2</a:t>
            </a:r>
            <a:r>
              <a:rPr lang="en-US" altLang="en-US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3</a:t>
            </a:r>
            <a:r>
              <a:rPr lang="en-US" altLang="en-US">
                <a:latin typeface="Times New Roman" pitchFamily="18" charset="0"/>
                <a:cs typeface="Arial" charset="0"/>
              </a:rPr>
              <a:t> </a:t>
            </a:r>
            <a:r>
              <a:rPr lang="en-US" altLang="en-US">
                <a:latin typeface="Arial" charset="0"/>
                <a:cs typeface="Arial" charset="0"/>
              </a:rPr>
              <a:t>⋅⋅⋅ </a:t>
            </a:r>
            <a:r>
              <a:rPr lang="en-US" altLang="en-US">
                <a:latin typeface="Times New Roman" pitchFamily="18" charset="0"/>
                <a:cs typeface="Arial" charset="0"/>
              </a:rPr>
              <a:t>+ </a:t>
            </a:r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 i="1" baseline="3000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>
                <a:latin typeface="Times New Roman" pitchFamily="18" charset="0"/>
                <a:cs typeface="Arial" charset="0"/>
              </a:rPr>
              <a:t> </a:t>
            </a: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This is a geometric sum, and therefore, the number of </a:t>
            </a:r>
            <a:br>
              <a:rPr lang="en-US" altLang="en-US">
                <a:latin typeface="Arial" charset="0"/>
                <a:cs typeface="Arial" charset="0"/>
              </a:rPr>
            </a:br>
            <a:br>
              <a:rPr lang="en-US" altLang="en-US">
                <a:latin typeface="Arial" charset="0"/>
                <a:cs typeface="Arial" charset="0"/>
              </a:rPr>
            </a:br>
            <a:r>
              <a:rPr lang="en-US" altLang="en-US">
                <a:latin typeface="Arial" charset="0"/>
                <a:cs typeface="Arial" charset="0"/>
              </a:rPr>
              <a:t>nodes is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70075" y="3417888"/>
          <a:ext cx="26400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5" imgW="1295280" imgH="444240" progId="Equation.DSMT4">
                  <p:embed/>
                </p:oleObj>
              </mc:Choice>
              <mc:Fallback>
                <p:oleObj name="Equation" r:id="rId5" imgW="1295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17888"/>
                        <a:ext cx="26400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5.4.2.1</a:t>
            </a:r>
          </a:p>
        </p:txBody>
      </p:sp>
    </p:spTree>
    <p:extLst>
      <p:ext uri="{BB962C8B-B14F-4D97-AF65-F5344CB8AC3E}">
        <p14:creationId xmlns:p14="http://schemas.microsoft.com/office/powerpoint/2010/main" val="293969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Perfect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Solving this equation for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h</a:t>
            </a:r>
            <a:r>
              <a:rPr lang="en-US" altLang="en-US" dirty="0">
                <a:latin typeface="Arial" charset="0"/>
                <a:cs typeface="Arial" charset="0"/>
              </a:rPr>
              <a:t>, a perfect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 with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 nodes has a height given by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71775" y="2492375"/>
          <a:ext cx="3527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Equation" r:id="rId5" imgW="1600200" imgH="228600" progId="Equation.3">
                  <p:embed/>
                </p:oleObj>
              </mc:Choice>
              <mc:Fallback>
                <p:oleObj name="Equation" r:id="rId5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492375"/>
                        <a:ext cx="35274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5.4.2.2</a:t>
            </a:r>
          </a:p>
        </p:txBody>
      </p:sp>
    </p:spTree>
    <p:extLst>
      <p:ext uri="{BB962C8B-B14F-4D97-AF65-F5344CB8AC3E}">
        <p14:creationId xmlns:p14="http://schemas.microsoft.com/office/powerpoint/2010/main" val="399936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Perfect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We note, however, that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log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err="1">
                <a:latin typeface="Times New Roman" pitchFamily="18" charset="0"/>
                <a:cs typeface="Arial" charset="0"/>
              </a:rPr>
              <a:t>nN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 – 1 =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log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), </a:t>
            </a:r>
            <a:r>
              <a:rPr lang="en-US" altLang="en-US" dirty="0">
                <a:latin typeface="Arial" charset="0"/>
                <a:cs typeface="Arial" charset="0"/>
              </a:rPr>
              <a:t>hence, we may postulate that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en-US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 should be an equally good approximation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187450" y="2708275"/>
          <a:ext cx="6986588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Equation" r:id="rId5" imgW="3238200" imgH="1206360" progId="Equation.DSMT4">
                  <p:embed/>
                </p:oleObj>
              </mc:Choice>
              <mc:Fallback>
                <p:oleObj name="Equation" r:id="rId5" imgW="323820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8275"/>
                        <a:ext cx="6986588" cy="2592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5.4.2.2</a:t>
            </a:r>
          </a:p>
        </p:txBody>
      </p:sp>
    </p:spTree>
    <p:extLst>
      <p:ext uri="{BB962C8B-B14F-4D97-AF65-F5344CB8AC3E}">
        <p14:creationId xmlns:p14="http://schemas.microsoft.com/office/powerpoint/2010/main" val="196584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-ary Trees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Recall that the height for perfect binary tree is approximately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lg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Therefore, if the height of an 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cs typeface="Arial" charset="0"/>
              </a:rPr>
              <a:t>-</a:t>
            </a:r>
            <a:r>
              <a:rPr lang="en-US" altLang="en-US" dirty="0" err="1">
                <a:latin typeface="Arial" charset="0"/>
                <a:cs typeface="Arial" charset="0"/>
              </a:rPr>
              <a:t>ary</a:t>
            </a:r>
            <a:r>
              <a:rPr lang="en-US" altLang="en-US" dirty="0">
                <a:latin typeface="Arial" charset="0"/>
                <a:cs typeface="Arial" charset="0"/>
              </a:rPr>
              <a:t> tree is </a:t>
            </a:r>
            <a:r>
              <a:rPr lang="en-US" altLang="en-US" dirty="0" err="1">
                <a:latin typeface="Times New Roman" pitchFamily="18" charset="0"/>
                <a:cs typeface="Arial" charset="0"/>
              </a:rPr>
              <a:t>log</a:t>
            </a:r>
            <a:r>
              <a:rPr lang="en-US" altLang="en-US" i="1" baseline="-25000" dirty="0" err="1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>
                <a:latin typeface="Arial" charset="0"/>
                <a:cs typeface="Arial" charset="0"/>
              </a:rPr>
              <a:t>, the ratio of the heights is:</a:t>
            </a: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43213" y="3141663"/>
          <a:ext cx="36099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Equation" r:id="rId5" imgW="1803240" imgH="660240" progId="Equation.3">
                  <p:embed/>
                </p:oleObj>
              </mc:Choice>
              <mc:Fallback>
                <p:oleObj name="Equation" r:id="rId5" imgW="1803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141663"/>
                        <a:ext cx="36099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5.4.2.3</a:t>
            </a:r>
          </a:p>
        </p:txBody>
      </p:sp>
    </p:spTree>
    <p:extLst>
      <p:ext uri="{BB962C8B-B14F-4D97-AF65-F5344CB8AC3E}">
        <p14:creationId xmlns:p14="http://schemas.microsoft.com/office/powerpoint/2010/main" val="68488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latin typeface="Times New Roman" pitchFamily="18" charset="0"/>
                <a:cs typeface="Arial" charset="0"/>
              </a:rPr>
              <a:t>N</a:t>
            </a:r>
            <a:r>
              <a:rPr lang="en-US" altLang="en-US">
                <a:latin typeface="Arial" charset="0"/>
                <a:cs typeface="Arial" charset="0"/>
              </a:rPr>
              <a:t>-ary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>
                <a:latin typeface="Arial" charset="0"/>
                <a:cs typeface="Arial" charset="0"/>
              </a:rPr>
              <a:t>	Therefore: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height of a perfect quaternary tree is approximately ½ the height of a perfect binary tree with approximately the same number of nodes</a:t>
            </a:r>
          </a:p>
          <a:p>
            <a:pPr lvl="1"/>
            <a:r>
              <a:rPr lang="en-US" altLang="en-US">
                <a:latin typeface="Arial" charset="0"/>
                <a:cs typeface="Arial" charset="0"/>
              </a:rPr>
              <a:t>The height of a perfect 16-ary tree is approximately ¼ the height of a perfect binary tree with the same number of nodes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/>
              <a:t>5.4.2.3</a:t>
            </a:r>
          </a:p>
        </p:txBody>
      </p:sp>
    </p:spTree>
    <p:extLst>
      <p:ext uri="{BB962C8B-B14F-4D97-AF65-F5344CB8AC3E}">
        <p14:creationId xmlns:p14="http://schemas.microsoft.com/office/powerpoint/2010/main" val="11637776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7316</TotalTime>
  <Words>241</Words>
  <Application>Microsoft Office PowerPoint</Application>
  <PresentationFormat>On-screen Show (4:3)</PresentationFormat>
  <Paragraphs>172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Consolas</vt:lpstr>
      <vt:lpstr>Courier New</vt:lpstr>
      <vt:lpstr>ＭＳ Ｐゴシック</vt:lpstr>
      <vt:lpstr>Times New Roman</vt:lpstr>
      <vt:lpstr>Custom Design</vt:lpstr>
      <vt:lpstr>Equation</vt:lpstr>
      <vt:lpstr>Outline</vt:lpstr>
      <vt:lpstr>N-ary Trees</vt:lpstr>
      <vt:lpstr>Ternary Trees</vt:lpstr>
      <vt:lpstr>Quaternary Trees</vt:lpstr>
      <vt:lpstr>Perfect N-ary Trees</vt:lpstr>
      <vt:lpstr>Perfect N-ary Trees</vt:lpstr>
      <vt:lpstr>Perfect N-ary Trees</vt:lpstr>
      <vt:lpstr>N-ary Trees</vt:lpstr>
      <vt:lpstr>N-ary Trees</vt:lpstr>
      <vt:lpstr>Complete N-ary Trees</vt:lpstr>
      <vt:lpstr>Implementation of N-ary Trees</vt:lpstr>
      <vt:lpstr>Implementation of N-ary Trees</vt:lpstr>
      <vt:lpstr>N-ary Trees with Template Parameters</vt:lpstr>
      <vt:lpstr>N-ary Trees with Template Parameters</vt:lpstr>
      <vt:lpstr>N-ary Trees</vt:lpstr>
      <vt:lpstr>Applications</vt:lpstr>
      <vt:lpstr>Summary</vt:lpstr>
      <vt:lpstr>Reference</vt:lpstr>
      <vt:lpstr>Usage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Ali elgamal</cp:lastModifiedBy>
  <cp:revision>432</cp:revision>
  <dcterms:created xsi:type="dcterms:W3CDTF">2009-09-11T23:00:44Z</dcterms:created>
  <dcterms:modified xsi:type="dcterms:W3CDTF">2016-03-01T19:03:42Z</dcterms:modified>
</cp:coreProperties>
</file>