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0"/>
  </p:notesMasterIdLst>
  <p:sldIdLst>
    <p:sldId id="427" r:id="rId2"/>
    <p:sldId id="428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2" r:id="rId35"/>
    <p:sldId id="463" r:id="rId36"/>
    <p:sldId id="464" r:id="rId37"/>
    <p:sldId id="465" r:id="rId38"/>
    <p:sldId id="466" r:id="rId39"/>
    <p:sldId id="467" r:id="rId40"/>
    <p:sldId id="468" r:id="rId41"/>
    <p:sldId id="469" r:id="rId42"/>
    <p:sldId id="470" r:id="rId43"/>
    <p:sldId id="471" r:id="rId44"/>
    <p:sldId id="472" r:id="rId45"/>
    <p:sldId id="473" r:id="rId46"/>
    <p:sldId id="474" r:id="rId47"/>
    <p:sldId id="475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485" r:id="rId58"/>
    <p:sldId id="486" r:id="rId59"/>
    <p:sldId id="488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497" r:id="rId69"/>
    <p:sldId id="498" r:id="rId70"/>
    <p:sldId id="499" r:id="rId71"/>
    <p:sldId id="500" r:id="rId72"/>
    <p:sldId id="501" r:id="rId73"/>
    <p:sldId id="502" r:id="rId74"/>
    <p:sldId id="503" r:id="rId75"/>
    <p:sldId id="507" r:id="rId76"/>
    <p:sldId id="506" r:id="rId77"/>
    <p:sldId id="504" r:id="rId78"/>
    <p:sldId id="302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94660"/>
  </p:normalViewPr>
  <p:slideViewPr>
    <p:cSldViewPr>
      <p:cViewPr varScale="1">
        <p:scale>
          <a:sx n="106" d="100"/>
          <a:sy n="106" d="100"/>
        </p:scale>
        <p:origin x="52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A43C5E-B456-4780-B9AB-9264C1BA0B1B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85B267-07B3-45C3-AA8C-3ACB33BB9EFB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49CB85-D301-450B-8BFF-F1D3BCE66B08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483FFD-915B-4E64-8ACA-FB4F8A3E5D0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DDEC4-5882-4B9F-8ACF-628C03FD9891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BA488-AE46-4268-AD0A-3AA448FB6F8B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4C7BC-C25B-4986-8643-2DFF65DDE083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4A299-FC80-4BAF-ABA4-588F33B58925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4D2CEA-7170-4019-B370-9190F3CD92FF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E62220-CA9D-48B4-96A7-BEDD5BA4B6AB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8CDDC-FE12-4C8A-99AF-4FD7A3EABADC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A09B32-5272-4F61-B8F2-7BE5C610FDC4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DAE19-0005-441E-8469-6DB1D9E3E371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866900-7BF5-4D6D-8FB6-A0E1C5DEB9EC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1B201C-1DB4-4DAA-85C8-9EC21DA1EF77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97EC36-024C-4DC5-A44F-4B026684E4CE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5DDA4-48BC-4F85-B565-CB6C120A602D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B258C-6502-431B-B28B-A4A74F977666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892B07-B8DD-4EA7-953B-472A5F65C077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BE337-6C8C-402D-8984-FCE0B4DA8AB7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0A26E-0879-4B3C-8CE9-2D22A774073A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55BB1-C3A0-45AC-9640-EBF41632713D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82E26-CB2F-44DA-A105-19F241EB5C50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EAF58A-EDEE-4848-B3C4-26C3A3399EE7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4D9AFF-F386-40B1-8D5B-3CF20C82525E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26E2D-BF67-47CE-B8A7-CC0AA68DEA28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FFB9D-3275-41F5-BD09-6EC8714A7E25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BBD69F-8515-493A-B64B-465D76453357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45850-F2F3-444A-891F-4264C96383B7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620FA-D063-433D-BB79-28C5624F0174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49A1D-27ED-48EC-AF46-3DB53ADD2205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A3F6F2-F2CD-48DC-A15E-25C434B2A61F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3C335-71C1-42AD-BA99-5D6C61A222AA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8FFE5-910D-46EC-8A3E-588692D47A95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A06E6-E848-4644-AFB2-0AD440AD521C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49613-01B5-412C-B7E5-30CDE5995F08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50578-BD3A-4643-90BA-035CA7BAC484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2B7C9-47FF-4D04-9FC2-7CBCBF13E3D5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7CD5D-9F22-486B-B16D-58954477DA5C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5E6D7-7891-4054-B0D3-432786208B90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C33CF-0786-4D92-9169-BC718C9B698C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C61F9-7A62-4600-9D9A-7018DE573001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65121-7EAE-4FE1-953A-8B8B46A5C8E3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C2943-D204-4672-A214-2A2B464FEB67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CB377-94FE-4DE1-A582-E429F62B7DE8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6C09D-F725-4E2F-BD6A-F81D23FA66AB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3479FE-BC12-4A70-B8F6-8CF4D1EEBA11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FD1630-13A2-4396-B070-58F034F48D85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887BA-D848-4B88-9144-9050D7FA59A9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1948B6-07B8-455D-8E19-08A163BBACA2}" type="slidenum">
              <a:rPr lang="en-CA" smtClean="0"/>
              <a:pPr>
                <a:defRPr/>
              </a:pPr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49BE0-9D18-4AA9-BF06-6F0C53FBFB47}" type="slidenum">
              <a:rPr lang="en-CA" smtClean="0"/>
              <a:pPr>
                <a:defRPr/>
              </a:pPr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13970-691F-4EF5-AB92-CD727A3DCA0B}" type="slidenum">
              <a:rPr lang="en-CA" smtClean="0"/>
              <a:pPr>
                <a:defRPr/>
              </a:pPr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DAFBE-7CD2-4155-A09A-4D9BE26DB862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096ED-3E34-4B5F-BC3F-5E28B6B68F70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B0399-0260-4633-A2D7-8468717AE131}" type="slidenum">
              <a:rPr lang="en-CA" smtClean="0"/>
              <a:pPr>
                <a:defRPr/>
              </a:pPr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C5508-F092-42C0-9759-78C2C21BE395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4DE88-DCD1-47E8-9EA6-4B65C60B9BE0}" type="slidenum">
              <a:rPr lang="en-CA" smtClean="0"/>
              <a:pPr>
                <a:defRPr/>
              </a:pPr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71012-9C50-4C49-8F66-52EFD3228158}" type="slidenum">
              <a:rPr lang="en-CA" smtClean="0"/>
              <a:pPr>
                <a:defRPr/>
              </a:pPr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FB7A6-85FD-46D4-8930-F39FF60220E0}" type="slidenum">
              <a:rPr lang="en-CA" smtClean="0"/>
              <a:pPr>
                <a:defRPr/>
              </a:pPr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8FA6C7-3125-45F0-B2AD-552665514314}" type="slidenum">
              <a:rPr lang="en-CA" smtClean="0"/>
              <a:pPr>
                <a:defRPr/>
              </a:pPr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64C7C3-01C2-4579-BF6C-495A581854E6}" type="slidenum">
              <a:rPr lang="en-CA" smtClean="0"/>
              <a:pPr>
                <a:defRPr/>
              </a:pPr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94A86-F4FD-4365-930B-1B577BEB128B}" type="slidenum">
              <a:rPr lang="en-CA" smtClean="0"/>
              <a:pPr>
                <a:defRPr/>
              </a:pPr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A985B7-1B0F-47DD-87FA-8CDC57865C6B}" type="slidenum">
              <a:rPr lang="en-CA" smtClean="0"/>
              <a:pPr>
                <a:defRPr/>
              </a:pPr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6D649C-46C7-4362-9B0D-9DFDB6988E75}" type="slidenum">
              <a:rPr lang="en-CA" smtClean="0"/>
              <a:pPr>
                <a:defRPr/>
              </a:pPr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5A14F-17A2-4054-AF63-5BF1F292658B}" type="slidenum">
              <a:rPr lang="en-CA" smtClean="0"/>
              <a:pPr>
                <a:defRPr/>
              </a:pPr>
              <a:t>68</a:t>
            </a:fld>
            <a:endParaRPr lang="en-CA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74817-AA5C-413A-8283-9835C2140690}" type="slidenum">
              <a:rPr lang="en-CA" smtClean="0"/>
              <a:pPr>
                <a:defRPr/>
              </a:pPr>
              <a:t>69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AF755F-178C-4AD8-92B2-4DF3656599C2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C776B-7553-46CE-9020-8916BD670FB2}" type="slidenum">
              <a:rPr lang="en-CA" smtClean="0"/>
              <a:pPr>
                <a:defRPr/>
              </a:pPr>
              <a:t>70</a:t>
            </a:fld>
            <a:endParaRPr lang="en-CA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02DAC6-2B9A-4EE3-98B9-14DCBA155F2C}" type="slidenum">
              <a:rPr lang="en-CA" smtClean="0"/>
              <a:pPr>
                <a:defRPr/>
              </a:pPr>
              <a:t>71</a:t>
            </a:fld>
            <a:endParaRPr lang="en-CA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25D01C-C7DD-4976-B63D-C10A087B6DD5}" type="slidenum">
              <a:rPr lang="en-CA" smtClean="0"/>
              <a:pPr>
                <a:defRPr/>
              </a:pPr>
              <a:t>72</a:t>
            </a:fld>
            <a:endParaRPr lang="en-CA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EACCBC-0684-467B-BFB9-693BE5BED7D7}" type="slidenum">
              <a:rPr lang="en-CA" smtClean="0"/>
              <a:pPr>
                <a:defRPr/>
              </a:pPr>
              <a:t>73</a:t>
            </a:fld>
            <a:endParaRPr lang="en-CA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D172E-6879-4CCF-B40D-BB091166B090}" type="slidenum">
              <a:rPr lang="en-CA" smtClean="0"/>
              <a:pPr>
                <a:defRPr/>
              </a:pPr>
              <a:t>74</a:t>
            </a:fld>
            <a:endParaRPr lang="en-CA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D172E-6879-4CCF-B40D-BB091166B090}" type="slidenum">
              <a:rPr lang="en-CA" smtClean="0"/>
              <a:pPr>
                <a:defRPr/>
              </a:pPr>
              <a:t>75</a:t>
            </a:fld>
            <a:endParaRPr lang="en-CA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D172E-6879-4CCF-B40D-BB091166B090}" type="slidenum">
              <a:rPr lang="en-CA" smtClean="0"/>
              <a:pPr>
                <a:defRPr/>
              </a:pPr>
              <a:t>76</a:t>
            </a:fld>
            <a:endParaRPr lang="en-CA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EBE751-A6C5-4609-B712-EE1D0AF1EC3A}" type="slidenum">
              <a:rPr lang="en-CA" smtClean="0"/>
              <a:pPr>
                <a:defRPr/>
              </a:pPr>
              <a:t>77</a:t>
            </a:fld>
            <a:endParaRPr lang="en-CA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78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D4C4B-EDFB-4FA6-A43E-BA85D60304E7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7311A-2268-47DC-9010-55774799B23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search trees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This topic covers binary search trees: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Abstract Sorted Lists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Background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Definition and examples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Implementation: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Front, back, insert, erase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Previous smaller and next larger objects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Finding the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>
                <a:latin typeface="Arial" charset="0"/>
                <a:cs typeface="Arial" charset="0"/>
              </a:rPr>
              <a:t>th</a:t>
            </a:r>
            <a:r>
              <a:rPr lang="en-US" altLang="en-US">
                <a:latin typeface="Arial" charset="0"/>
                <a:cs typeface="Arial" charset="0"/>
              </a:rPr>
              <a:t> object</a:t>
            </a:r>
          </a:p>
          <a:p>
            <a:pPr lvl="2"/>
            <a:endParaRPr lang="en-US" altLang="en-US">
              <a:latin typeface="Arial" charset="0"/>
              <a:cs typeface="Arial" charset="0"/>
            </a:endParaRPr>
          </a:p>
          <a:p>
            <a:pPr lvl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dwharder\Desktop\varian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071688"/>
            <a:ext cx="400050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Unfortunately, it is possible to construct </a:t>
            </a:r>
            <a:r>
              <a:rPr lang="en-US" altLang="en-US" i="1">
                <a:latin typeface="Arial" charset="0"/>
                <a:cs typeface="Arial" charset="0"/>
              </a:rPr>
              <a:t>degenerate</a:t>
            </a:r>
            <a:r>
              <a:rPr lang="en-US" altLang="en-US">
                <a:latin typeface="Arial" charset="0"/>
                <a:cs typeface="Arial" charset="0"/>
              </a:rPr>
              <a:t> binary search trees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This is equivalent to a linked list, </a:t>
            </a:r>
            <a:r>
              <a:rPr lang="en-US" altLang="en-US" i="1">
                <a:latin typeface="Arial" charset="0"/>
                <a:cs typeface="Arial" charset="0"/>
              </a:rPr>
              <a:t>i</a:t>
            </a:r>
            <a:r>
              <a:rPr lang="en-US" altLang="en-US">
                <a:latin typeface="Arial" charset="0"/>
                <a:cs typeface="Arial" charset="0"/>
              </a:rPr>
              <a:t>.</a:t>
            </a:r>
            <a:r>
              <a:rPr lang="en-US" altLang="en-US" i="1">
                <a:latin typeface="Arial" charset="0"/>
                <a:cs typeface="Arial" charset="0"/>
              </a:rPr>
              <a:t>e</a:t>
            </a:r>
            <a:r>
              <a:rPr lang="en-US" altLang="en-US">
                <a:latin typeface="Arial" charset="0"/>
                <a:cs typeface="Arial" charset="0"/>
              </a:rPr>
              <a:t>., </a:t>
            </a:r>
            <a:r>
              <a:rPr lang="en-US" altLang="en-US" b="1">
                <a:latin typeface="Times New Roman" pitchFamily="18" charset="0"/>
                <a:cs typeface="Arial" charset="0"/>
              </a:rPr>
              <a:t>O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6.1.2</a:t>
            </a:r>
          </a:p>
        </p:txBody>
      </p:sp>
    </p:spTree>
    <p:extLst>
      <p:ext uri="{BB962C8B-B14F-4D97-AF65-F5344CB8AC3E}">
        <p14:creationId xmlns:p14="http://schemas.microsoft.com/office/powerpoint/2010/main" val="336686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All these binary search trees store the same data</a:t>
            </a:r>
          </a:p>
        </p:txBody>
      </p:sp>
      <p:pic>
        <p:nvPicPr>
          <p:cNvPr id="15364" name="Picture 5" descr="C:\Users\dwharder\Desktop\varia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085975"/>
            <a:ext cx="7800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6.1.2</a:t>
            </a:r>
          </a:p>
        </p:txBody>
      </p:sp>
    </p:spTree>
    <p:extLst>
      <p:ext uri="{BB962C8B-B14F-4D97-AF65-F5344CB8AC3E}">
        <p14:creationId xmlns:p14="http://schemas.microsoft.com/office/powerpoint/2010/main" val="391906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Duplicate Elements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will assume that in any binary tree, we are not storing duplicate elements unless otherwise stated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 reality, it is seldom the case where duplicate elements in a container must be stored as separate entities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You can always consider duplicate elements with modifications to the algorithms we will cover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6.1.3</a:t>
            </a:r>
          </a:p>
        </p:txBody>
      </p:sp>
    </p:spTree>
    <p:extLst>
      <p:ext uri="{BB962C8B-B14F-4D97-AF65-F5344CB8AC3E}">
        <p14:creationId xmlns:p14="http://schemas.microsoft.com/office/powerpoint/2010/main" val="30783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will look at an implementation of a binary search tree in the same spirit as we did with our </a:t>
            </a:r>
            <a:r>
              <a:rPr lang="en-US" altLang="en-US">
                <a:latin typeface="Consolas" pitchFamily="49" charset="0"/>
                <a:cs typeface="Arial" charset="0"/>
              </a:rPr>
              <a:t>Single_list</a:t>
            </a:r>
            <a:r>
              <a:rPr lang="en-US" altLang="en-US">
                <a:latin typeface="Arial" charset="0"/>
                <a:cs typeface="Arial" charset="0"/>
              </a:rPr>
              <a:t> class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We will have a </a:t>
            </a:r>
            <a:r>
              <a:rPr lang="en-US" altLang="en-US">
                <a:latin typeface="Consolas" pitchFamily="49" charset="0"/>
                <a:cs typeface="Arial" charset="0"/>
              </a:rPr>
              <a:t>Binary_search_nodes</a:t>
            </a:r>
            <a:r>
              <a:rPr lang="en-US" altLang="en-US">
                <a:latin typeface="Arial" charset="0"/>
                <a:cs typeface="Arial" charset="0"/>
              </a:rPr>
              <a:t> class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 </a:t>
            </a:r>
            <a:r>
              <a:rPr lang="en-US" altLang="en-US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>
                <a:latin typeface="Arial" charset="0"/>
                <a:cs typeface="Arial" charset="0"/>
              </a:rPr>
              <a:t> class will store a pointer to the root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will use templates, however, we will require that the class overrides the comparison operators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</a:t>
            </a:r>
          </a:p>
        </p:txBody>
      </p:sp>
    </p:spTree>
    <p:extLst>
      <p:ext uri="{BB962C8B-B14F-4D97-AF65-F5344CB8AC3E}">
        <p14:creationId xmlns:p14="http://schemas.microsoft.com/office/powerpoint/2010/main" val="362356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Any class which uses this binary-search-tree class must therefore implement:</a:t>
            </a:r>
          </a:p>
          <a:p>
            <a:pPr>
              <a:buFontTx/>
              <a:buNone/>
            </a:pPr>
            <a:endParaRPr lang="en-US" altLang="en-US" sz="1200" b="1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>
                <a:latin typeface="Consolas" pitchFamily="49" charset="0"/>
                <a:cs typeface="Arial" charset="0"/>
              </a:rPr>
              <a:t>		bool operator&lt;=( Type const &amp;, Type const &amp; );</a:t>
            </a:r>
          </a:p>
          <a:p>
            <a:pPr>
              <a:buFontTx/>
              <a:buNone/>
            </a:pPr>
            <a:r>
              <a:rPr lang="en-US" altLang="en-US" sz="1800">
                <a:latin typeface="Consolas" pitchFamily="49" charset="0"/>
                <a:cs typeface="Arial" charset="0"/>
              </a:rPr>
              <a:t>		bool operator&lt; ( Type const &amp;, Type const &amp; );</a:t>
            </a:r>
          </a:p>
          <a:p>
            <a:pPr>
              <a:buFontTx/>
              <a:buNone/>
            </a:pPr>
            <a:r>
              <a:rPr lang="en-US" altLang="en-US" sz="1800">
                <a:latin typeface="Consolas" pitchFamily="49" charset="0"/>
                <a:cs typeface="Arial" charset="0"/>
              </a:rPr>
              <a:t>		bool operator==( Type const &amp;, Type const &amp; );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That is, we are allowed to compare two instances of this class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Examples: </a:t>
            </a:r>
            <a:r>
              <a:rPr lang="en-US" altLang="en-US" sz="2000">
                <a:latin typeface="Consolas" pitchFamily="49" charset="0"/>
                <a:cs typeface="Arial" charset="0"/>
              </a:rPr>
              <a:t>int</a:t>
            </a:r>
            <a:r>
              <a:rPr lang="en-US" altLang="en-US">
                <a:latin typeface="Arial" charset="0"/>
                <a:cs typeface="Arial" charset="0"/>
              </a:rPr>
              <a:t> and </a:t>
            </a:r>
            <a:r>
              <a:rPr lang="en-US" altLang="en-US" sz="2000">
                <a:latin typeface="Consolas" pitchFamily="49" charset="0"/>
                <a:cs typeface="Arial" charset="0"/>
              </a:rPr>
              <a:t>double</a:t>
            </a:r>
            <a:endParaRPr lang="en-US" altLang="en-US" sz="2400">
              <a:latin typeface="Consolas" pitchFamily="49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</a:t>
            </a:r>
          </a:p>
        </p:txBody>
      </p:sp>
    </p:spTree>
    <p:extLst>
      <p:ext uri="{BB962C8B-B14F-4D97-AF65-F5344CB8AC3E}">
        <p14:creationId xmlns:p14="http://schemas.microsoft.com/office/powerpoint/2010/main" val="33911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#include "</a:t>
            </a:r>
            <a:r>
              <a:rPr lang="en-US" altLang="en-US" sz="1500" dirty="0" err="1">
                <a:latin typeface="Consolas" pitchFamily="49" charset="0"/>
                <a:cs typeface="Consolas" pitchFamily="49" charset="0"/>
              </a:rPr>
              <a:t>Binary_node.h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"</a:t>
            </a:r>
          </a:p>
          <a:p>
            <a:pPr>
              <a:buFontTx/>
              <a:buNone/>
            </a:pPr>
            <a:endParaRPr lang="en-US" altLang="en-US" sz="15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altLang="en-US" sz="15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5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altLang="en-US" sz="1500" dirty="0" err="1">
                <a:latin typeface="Consolas" pitchFamily="49" charset="0"/>
                <a:cs typeface="Consolas" pitchFamily="49" charset="0"/>
              </a:rPr>
              <a:t>Binary_search_node:public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err="1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&lt;Type&gt; {</a:t>
            </a:r>
          </a:p>
          <a:p>
            <a:pPr>
              <a:buFontTx/>
              <a:buNone/>
            </a:pP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    using </a:t>
            </a:r>
            <a:r>
              <a:rPr lang="en-US" altLang="en-US" sz="1500" dirty="0" err="1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&lt;Type&gt;::element;</a:t>
            </a:r>
          </a:p>
          <a:p>
            <a:pPr>
              <a:buFontTx/>
              <a:buNone/>
            </a:pP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    using </a:t>
            </a:r>
            <a:r>
              <a:rPr lang="en-US" altLang="en-US" sz="1500" dirty="0" err="1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500" dirty="0" err="1">
                <a:latin typeface="Consolas" pitchFamily="49" charset="0"/>
                <a:cs typeface="Consolas" pitchFamily="49" charset="0"/>
              </a:rPr>
              <a:t>left_tree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    using </a:t>
            </a:r>
            <a:r>
              <a:rPr lang="en-US" altLang="en-US" sz="1500" dirty="0" err="1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500" dirty="0" err="1">
                <a:latin typeface="Consolas" pitchFamily="49" charset="0"/>
                <a:cs typeface="Consolas" pitchFamily="49" charset="0"/>
              </a:rPr>
              <a:t>right_tree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5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    public:</a:t>
            </a:r>
          </a:p>
          <a:p>
            <a:pPr>
              <a:buFontTx/>
              <a:buNone/>
            </a:pP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5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( Type </a:t>
            </a:r>
            <a:r>
              <a:rPr lang="en-US" altLang="en-US" sz="15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 &amp; );</a:t>
            </a:r>
          </a:p>
          <a:p>
            <a:pPr>
              <a:buFontTx/>
              <a:buNone/>
            </a:pPr>
            <a:endParaRPr lang="en-CA" altLang="en-US" sz="15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*left()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*right()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5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altLang="en-US" sz="15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</a:t>
            </a:r>
          </a:p>
        </p:txBody>
      </p:sp>
    </p:spTree>
    <p:extLst>
      <p:ext uri="{BB962C8B-B14F-4D97-AF65-F5344CB8AC3E}">
        <p14:creationId xmlns:p14="http://schemas.microsoft.com/office/powerpoint/2010/main" val="146357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       Type front()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       Type back()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find( Type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&amp; )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CA" altLang="en-US" sz="15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       void clear();</a:t>
            </a:r>
          </a:p>
          <a:p>
            <a:pPr>
              <a:buFontTx/>
              <a:buNone/>
            </a:pP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insert( Type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&amp; );</a:t>
            </a:r>
          </a:p>
          <a:p>
            <a:pPr>
              <a:buFontTx/>
              <a:buNone/>
            </a:pP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erase( Type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&amp;,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*&amp; );</a:t>
            </a:r>
          </a:p>
          <a:p>
            <a:pPr>
              <a:buFontTx/>
              <a:buNone/>
            </a:pPr>
            <a:endParaRPr lang="en-CA" altLang="en-US" sz="15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        friend class </a:t>
            </a:r>
            <a:r>
              <a:rPr lang="en-CA" altLang="en-US" sz="15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&lt;Type&gt;;</a:t>
            </a:r>
          </a:p>
          <a:p>
            <a:pPr>
              <a:buFontTx/>
              <a:buNone/>
            </a:pPr>
            <a:r>
              <a:rPr lang="en-CA" altLang="en-US" sz="1500" dirty="0">
                <a:latin typeface="Consolas" pitchFamily="49" charset="0"/>
                <a:cs typeface="Consolas" pitchFamily="49" charset="0"/>
              </a:rPr>
              <a:t>};</a:t>
            </a:r>
            <a:endParaRPr lang="en-US" altLang="en-US" sz="15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</a:t>
            </a:r>
          </a:p>
        </p:txBody>
      </p:sp>
    </p:spTree>
    <p:extLst>
      <p:ext uri="{BB962C8B-B14F-4D97-AF65-F5344CB8AC3E}">
        <p14:creationId xmlns:p14="http://schemas.microsoft.com/office/powerpoint/2010/main" val="397168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Constructor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The constructor simply calls the constructor of the base class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Recall that it sets both </a:t>
            </a:r>
            <a:r>
              <a:rPr lang="en-US" alt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left_tree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and </a:t>
            </a:r>
            <a:r>
              <a:rPr lang="en-US" alt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right_tree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to </a:t>
            </a:r>
            <a:r>
              <a:rPr lang="en-US" alt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nullptr</a:t>
            </a:r>
            <a:endParaRPr lang="en-US" alt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It assumes that this is a new leaf node</a:t>
            </a:r>
          </a:p>
          <a:p>
            <a:pPr>
              <a:buFontTx/>
              <a:buNone/>
            </a:pPr>
            <a:endParaRPr lang="en-US" altLang="en-US" sz="1200" b="1" dirty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t</a:t>
            </a:r>
            <a:r>
              <a:rPr lang="en-CA" altLang="en-US" sz="1600" dirty="0" err="1">
                <a:latin typeface="Consolas" pitchFamily="49" charset="0"/>
                <a:cs typeface="Consolas" pitchFamily="49" charset="0"/>
              </a:rPr>
              <a:t>emplate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&lt;typename Type&gt;</a:t>
            </a:r>
          </a:p>
          <a:p>
            <a:pPr>
              <a:buFontTx/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CA" altLang="en-US" sz="16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CA" altLang="en-US" sz="16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 Type </a:t>
            </a:r>
            <a:r>
              <a:rPr lang="en-CA" altLang="en-US" sz="16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&amp;</a:t>
            </a:r>
            <a:r>
              <a:rPr lang="en-CA" altLang="en-US" sz="16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):</a:t>
            </a:r>
          </a:p>
          <a:p>
            <a:pPr>
              <a:buFontTx/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CA" altLang="en-US" sz="16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Binary_node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&lt;Type&gt;( </a:t>
            </a:r>
            <a:r>
              <a:rPr lang="en-CA" altLang="en-US" sz="16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Tx/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      // Just calls the constructor of the base class</a:t>
            </a:r>
          </a:p>
          <a:p>
            <a:pPr>
              <a:buFontTx/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</a:t>
            </a:r>
          </a:p>
        </p:txBody>
      </p:sp>
    </p:spTree>
    <p:extLst>
      <p:ext uri="{BB962C8B-B14F-4D97-AF65-F5344CB8AC3E}">
        <p14:creationId xmlns:p14="http://schemas.microsoft.com/office/powerpoint/2010/main" val="2865112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Standard Accessors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Because it is a derived class, it already inherits the function:</a:t>
            </a:r>
          </a:p>
          <a:p>
            <a:pPr>
              <a:buFontTx/>
              <a:buNone/>
            </a:pPr>
            <a:endParaRPr lang="en-US" altLang="en-US" sz="1200" b="1" dirty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Type retrieve()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Because the base class returns a pointer to a </a:t>
            </a:r>
            <a:r>
              <a:rPr lang="en-US" alt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, we</a:t>
            </a:r>
            <a:b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must recast them as </a:t>
            </a:r>
            <a:r>
              <a:rPr lang="en-US" alt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 typeface="Arial" charset="0"/>
              <a:buNone/>
            </a:pP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 *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&lt;Type&gt;::left()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 typeface="Arial" charset="0"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reinterpret_cast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*&gt;(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&lt;Type&gt;::left() );</a:t>
            </a:r>
          </a:p>
          <a:p>
            <a:pPr>
              <a:buFont typeface="Arial" charset="0"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 typeface="Arial" charset="0"/>
              <a:buNone/>
            </a:pP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 *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&lt;Type&gt;::right()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 typeface="Arial" charset="0"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reinterpret_cast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*&gt;(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&lt;Type&gt;::right() );</a:t>
            </a:r>
          </a:p>
          <a:p>
            <a:pPr>
              <a:buFont typeface="Arial" charset="0"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alt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</a:t>
            </a:r>
          </a:p>
        </p:txBody>
      </p:sp>
    </p:spTree>
    <p:extLst>
      <p:ext uri="{BB962C8B-B14F-4D97-AF65-F5344CB8AC3E}">
        <p14:creationId xmlns:p14="http://schemas.microsoft.com/office/powerpoint/2010/main" val="5160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Inherited Member Functions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member functions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Arial" charset="0"/>
              </a:rPr>
              <a:t>			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bool</a:t>
            </a:r>
            <a:r>
              <a:rPr lang="en-US" altLang="en-US" dirty="0">
                <a:latin typeface="Consolas" pitchFamily="49" charset="0"/>
                <a:cs typeface="Arial" charset="0"/>
              </a:rPr>
              <a:t> empty() 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const</a:t>
            </a:r>
            <a:endParaRPr lang="en-US" altLang="en-US" dirty="0">
              <a:latin typeface="Consolas" pitchFamily="49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Arial" charset="0"/>
              </a:rPr>
              <a:t>			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bool</a:t>
            </a:r>
            <a:r>
              <a:rPr lang="en-US" altLang="en-US" dirty="0">
                <a:latin typeface="Consolas" pitchFamily="49" charset="0"/>
                <a:cs typeface="Arial" charset="0"/>
              </a:rPr>
              <a:t> 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is_leaf</a:t>
            </a:r>
            <a:r>
              <a:rPr lang="en-US" altLang="en-US" dirty="0">
                <a:latin typeface="Consolas" pitchFamily="49" charset="0"/>
                <a:cs typeface="Arial" charset="0"/>
              </a:rPr>
              <a:t>() 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const</a:t>
            </a:r>
            <a:endParaRPr lang="en-US" altLang="en-US" dirty="0">
              <a:latin typeface="Consolas" pitchFamily="49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Arial" charset="0"/>
              </a:rPr>
              <a:t>			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int</a:t>
            </a:r>
            <a:r>
              <a:rPr lang="en-US" altLang="en-US" dirty="0">
                <a:latin typeface="Consolas" pitchFamily="49" charset="0"/>
                <a:cs typeface="Arial" charset="0"/>
              </a:rPr>
              <a:t> size() 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const</a:t>
            </a:r>
            <a:endParaRPr lang="en-US" altLang="en-US" dirty="0">
              <a:latin typeface="Consolas" pitchFamily="49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Consolas" pitchFamily="49" charset="0"/>
                <a:cs typeface="Arial" charset="0"/>
              </a:rPr>
              <a:t>			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int</a:t>
            </a:r>
            <a:r>
              <a:rPr lang="en-US" altLang="en-US" dirty="0">
                <a:latin typeface="Consolas" pitchFamily="49" charset="0"/>
                <a:cs typeface="Arial" charset="0"/>
              </a:rPr>
              <a:t> height() 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const</a:t>
            </a:r>
            <a:endParaRPr lang="en-US" altLang="en-US" dirty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are inherited from </a:t>
            </a: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the bas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class </a:t>
            </a:r>
            <a:r>
              <a:rPr lang="en-US" alt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Binary_node</a:t>
            </a:r>
            <a:endParaRPr lang="en-US" altLang="en-US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altLang="en-US" sz="1200" b="1" dirty="0">
              <a:latin typeface="Courier New" pitchFamily="49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</a:t>
            </a:r>
          </a:p>
        </p:txBody>
      </p:sp>
    </p:spTree>
    <p:extLst>
      <p:ext uri="{BB962C8B-B14F-4D97-AF65-F5344CB8AC3E}">
        <p14:creationId xmlns:p14="http://schemas.microsoft.com/office/powerpoint/2010/main" val="389700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Abstract Sorted Lists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Previously, we discussed Abstract Lists:  the objects are explicitly linearly ordered by the programmer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will now discuss the Abstract Sorted List: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relation is based on an implicit linear ordering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Certain operations no longer make sense:</a:t>
            </a:r>
          </a:p>
          <a:p>
            <a:pPr lvl="1"/>
            <a:r>
              <a:rPr lang="en-US" altLang="en-US">
                <a:latin typeface="Consolas" pitchFamily="49" charset="0"/>
                <a:cs typeface="Arial" charset="0"/>
              </a:rPr>
              <a:t>push_front</a:t>
            </a:r>
            <a:r>
              <a:rPr lang="en-US" altLang="en-US">
                <a:latin typeface="Arial" charset="0"/>
                <a:cs typeface="Arial" charset="0"/>
              </a:rPr>
              <a:t> and </a:t>
            </a:r>
            <a:r>
              <a:rPr lang="en-US" altLang="en-US">
                <a:latin typeface="Consolas" pitchFamily="49" charset="0"/>
                <a:cs typeface="Arial" charset="0"/>
              </a:rPr>
              <a:t>push_back</a:t>
            </a:r>
            <a:r>
              <a:rPr lang="en-US" altLang="en-US">
                <a:latin typeface="Arial" charset="0"/>
                <a:cs typeface="Arial" charset="0"/>
              </a:rPr>
              <a:t> are replaced by a generic </a:t>
            </a:r>
            <a:r>
              <a:rPr lang="en-US" altLang="en-US">
                <a:latin typeface="Consolas" pitchFamily="49" charset="0"/>
                <a:cs typeface="Arial" charset="0"/>
              </a:rPr>
              <a:t>insert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6.1.1</a:t>
            </a:r>
          </a:p>
        </p:txBody>
      </p:sp>
    </p:spTree>
    <p:extLst>
      <p:ext uri="{BB962C8B-B14F-4D97-AF65-F5344CB8AC3E}">
        <p14:creationId xmlns:p14="http://schemas.microsoft.com/office/powerpoint/2010/main" val="159793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 descr="C:\Users\dwharder\Desktop\d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862859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Finding the Minimum Object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template &lt;typename Type&gt;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Type </a:t>
            </a:r>
            <a:r>
              <a:rPr lang="en-US" altLang="en-US" sz="1600" dirty="0" err="1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&lt;Type&gt;::front() const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    if ( empty() )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        throw underflow();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    }</a:t>
            </a: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    return (  left()-&gt;empty() ) ? retrieve() : left()-&gt;front();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}</a:t>
            </a: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run time 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6.1.4.1</a:t>
            </a:r>
          </a:p>
        </p:txBody>
      </p:sp>
    </p:spTree>
    <p:extLst>
      <p:ext uri="{BB962C8B-B14F-4D97-AF65-F5344CB8AC3E}">
        <p14:creationId xmlns:p14="http://schemas.microsoft.com/office/powerpoint/2010/main" val="2647867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5" descr="C:\Users\dwharder\Desktop\k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1746"/>
            <a:ext cx="878363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Finding the Maximum Object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600" dirty="0">
                <a:latin typeface="Arial" charset="0"/>
                <a:cs typeface="Arial" charset="0"/>
              </a:rPr>
              <a:t>	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Type </a:t>
            </a:r>
            <a:r>
              <a:rPr lang="en-US" altLang="en-US" sz="1600" dirty="0" err="1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&lt;Type&gt;::back() const {</a:t>
            </a:r>
          </a:p>
          <a:p>
            <a:pPr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   	    if ( empty() ) {</a:t>
            </a:r>
          </a:p>
          <a:p>
            <a:pPr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        throw underflow();</a:t>
            </a:r>
          </a:p>
          <a:p>
            <a:pPr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    }</a:t>
            </a:r>
          </a:p>
          <a:p>
            <a:pPr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    return ( right()-&gt;empty() ) ? retrieve() : right()-&gt;back();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}</a:t>
            </a: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extreme values are not necessarily leaf nodes</a:t>
            </a: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</p:txBody>
      </p:sp>
      <p:sp>
        <p:nvSpPr>
          <p:cNvPr id="25604" name="Picture 7" descr="C:\Users\dwharder\Desktop\d2.png"/>
          <p:cNvSpPr>
            <a:spLocks noChangeAspect="1" noChangeArrowheads="1"/>
          </p:cNvSpPr>
          <p:nvPr/>
        </p:nvSpPr>
        <p:spPr bwMode="auto">
          <a:xfrm>
            <a:off x="180975" y="3484563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6.1.4.2</a:t>
            </a:r>
          </a:p>
        </p:txBody>
      </p:sp>
    </p:spTree>
    <p:extLst>
      <p:ext uri="{BB962C8B-B14F-4D97-AF65-F5344CB8AC3E}">
        <p14:creationId xmlns:p14="http://schemas.microsoft.com/office/powerpoint/2010/main" val="3545255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C:\Users\dwharder\Desktop\d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437063"/>
            <a:ext cx="69627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C:\Users\dwharder\Desktop\d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565400"/>
            <a:ext cx="69627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Find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To determine membership, traverse the tree based on the linear relationship: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a node containing the value is found, </a:t>
            </a:r>
            <a:r>
              <a:rPr lang="en-US" altLang="en-US" i="1" dirty="0">
                <a:latin typeface="Arial" charset="0"/>
                <a:cs typeface="Arial" charset="0"/>
              </a:rPr>
              <a:t>e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  <a:r>
              <a:rPr lang="en-US" altLang="en-US" i="1" dirty="0">
                <a:latin typeface="Arial" charset="0"/>
                <a:cs typeface="Arial" charset="0"/>
              </a:rPr>
              <a:t>g</a:t>
            </a:r>
            <a:r>
              <a:rPr lang="en-US" altLang="en-US" dirty="0">
                <a:latin typeface="Arial" charset="0"/>
                <a:cs typeface="Arial" charset="0"/>
              </a:rPr>
              <a:t>., 81, return 1</a:t>
            </a:r>
          </a:p>
          <a:p>
            <a:pPr lvl="1"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i="1" dirty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en-US" i="1" dirty="0">
              <a:latin typeface="Arial" charset="0"/>
              <a:cs typeface="Arial" charset="0"/>
            </a:endParaRPr>
          </a:p>
          <a:p>
            <a:pPr lvl="1"/>
            <a:endParaRPr lang="en-US" altLang="en-US" sz="1100" i="1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an empty node is reached, </a:t>
            </a:r>
            <a:r>
              <a:rPr lang="en-US" altLang="en-US" i="1" dirty="0">
                <a:latin typeface="Arial" charset="0"/>
                <a:cs typeface="Arial" charset="0"/>
              </a:rPr>
              <a:t>e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  <a:r>
              <a:rPr lang="en-US" altLang="en-US" i="1" dirty="0">
                <a:latin typeface="Arial" charset="0"/>
                <a:cs typeface="Arial" charset="0"/>
              </a:rPr>
              <a:t>g</a:t>
            </a:r>
            <a:r>
              <a:rPr lang="en-US" altLang="en-US" dirty="0">
                <a:latin typeface="Arial" charset="0"/>
                <a:cs typeface="Arial" charset="0"/>
              </a:rPr>
              <a:t>., 36, the object is not in the tree:</a:t>
            </a:r>
          </a:p>
        </p:txBody>
      </p: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6.1.4.3</a:t>
            </a:r>
          </a:p>
        </p:txBody>
      </p:sp>
    </p:spTree>
    <p:extLst>
      <p:ext uri="{BB962C8B-B14F-4D97-AF65-F5344CB8AC3E}">
        <p14:creationId xmlns:p14="http://schemas.microsoft.com/office/powerpoint/2010/main" val="417095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Find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	The implementation is similar to </a:t>
            </a:r>
            <a:r>
              <a:rPr lang="en-US" altLang="en-US">
                <a:solidFill>
                  <a:srgbClr val="000000"/>
                </a:solidFill>
                <a:latin typeface="Consolas" pitchFamily="49" charset="0"/>
                <a:cs typeface="Arial" charset="0"/>
              </a:rPr>
              <a:t>front</a:t>
            </a: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 and </a:t>
            </a:r>
            <a:r>
              <a:rPr lang="en-US" altLang="en-US">
                <a:solidFill>
                  <a:srgbClr val="000000"/>
                </a:solidFill>
                <a:latin typeface="Consolas" pitchFamily="49" charset="0"/>
                <a:cs typeface="Arial" charset="0"/>
              </a:rPr>
              <a:t>back</a:t>
            </a: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  <a:endParaRPr lang="en-US" altLang="en-US" sz="1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Arial" charset="0"/>
              </a:rPr>
              <a:t>	template &lt;typename Type&gt;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Arial" charset="0"/>
              </a:rPr>
              <a:t>	bool Binary_search_node&lt;Type&gt;::find( Type const &amp;obj ) const {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Arial" charset="0"/>
              </a:rPr>
              <a:t>	    if ( empty() ) {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Arial" charset="0"/>
              </a:rPr>
              <a:t>	        return false;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Arial" charset="0"/>
              </a:rPr>
              <a:t>	    } else if ( retrieve() == obj ) {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Arial" charset="0"/>
              </a:rPr>
              <a:t>	        return true;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Arial" charset="0"/>
              </a:rPr>
              <a:t>	    }</a:t>
            </a:r>
          </a:p>
          <a:p>
            <a:pPr>
              <a:buFontTx/>
              <a:buNone/>
            </a:pPr>
            <a:endParaRPr lang="en-CA" altLang="en-US" sz="160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CA" altLang="en-US" sz="1600">
                <a:latin typeface="Consolas" pitchFamily="49" charset="0"/>
                <a:cs typeface="Arial" charset="0"/>
              </a:rPr>
              <a:t>	    return ( obj &lt; retrieve() ) ?</a:t>
            </a:r>
          </a:p>
          <a:p>
            <a:pPr>
              <a:buFontTx/>
              <a:buNone/>
            </a:pPr>
            <a:r>
              <a:rPr lang="en-CA" altLang="en-US" sz="1600">
                <a:latin typeface="Consolas" pitchFamily="49" charset="0"/>
                <a:cs typeface="Arial" charset="0"/>
              </a:rPr>
              <a:t>	        left()-&gt;find( obj ) : right()-&gt;find( obj );</a:t>
            </a:r>
            <a:endParaRPr lang="en-US" altLang="en-US" sz="160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Arial" charset="0"/>
              </a:rPr>
              <a:t>	}</a:t>
            </a:r>
          </a:p>
          <a:p>
            <a:pPr>
              <a:buFontTx/>
              <a:buNone/>
            </a:pPr>
            <a:endParaRPr lang="en-US" altLang="en-US" sz="1400">
              <a:latin typeface="Consolas" pitchFamily="49" charset="0"/>
              <a:cs typeface="Arial" charset="0"/>
            </a:endParaRPr>
          </a:p>
          <a:p>
            <a:pPr lvl="1"/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US" altLang="en-US">
                <a:latin typeface="Arial" charset="0"/>
                <a:cs typeface="Arial" charset="0"/>
              </a:rPr>
              <a:t>run time is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endParaRPr lang="en-US" altLang="en-US" sz="1400">
              <a:latin typeface="Consolas" pitchFamily="49" charset="0"/>
              <a:cs typeface="Arial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6.1.4.3</a:t>
            </a:r>
          </a:p>
        </p:txBody>
      </p:sp>
    </p:spTree>
    <p:extLst>
      <p:ext uri="{BB962C8B-B14F-4D97-AF65-F5344CB8AC3E}">
        <p14:creationId xmlns:p14="http://schemas.microsoft.com/office/powerpoint/2010/main" val="2572029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Recall that a Sorted List is implicitly ordered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It does not make sense to have member functions such as </a:t>
            </a:r>
            <a:r>
              <a:rPr lang="en-US" altLang="en-US">
                <a:latin typeface="Consolas" pitchFamily="49" charset="0"/>
                <a:cs typeface="Arial" charset="0"/>
              </a:rPr>
              <a:t>push_front</a:t>
            </a:r>
            <a:r>
              <a:rPr lang="en-US" altLang="en-US">
                <a:latin typeface="Arial" charset="0"/>
                <a:cs typeface="Arial" charset="0"/>
              </a:rPr>
              <a:t> and </a:t>
            </a:r>
            <a:r>
              <a:rPr lang="en-US" altLang="en-US">
                <a:latin typeface="Consolas" pitchFamily="49" charset="0"/>
                <a:cs typeface="Arial" charset="0"/>
              </a:rPr>
              <a:t>push_back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Insertion will be performed by a single </a:t>
            </a:r>
            <a:r>
              <a:rPr lang="en-US" altLang="en-US">
                <a:latin typeface="Consolas" pitchFamily="49" charset="0"/>
                <a:cs typeface="Arial" charset="0"/>
              </a:rPr>
              <a:t>insert</a:t>
            </a:r>
            <a:r>
              <a:rPr lang="en-US" altLang="en-US">
                <a:latin typeface="Arial" charset="0"/>
                <a:cs typeface="Arial" charset="0"/>
              </a:rPr>
              <a:t> member function which places the object into the correct location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6.1.4.4</a:t>
            </a:r>
          </a:p>
        </p:txBody>
      </p:sp>
    </p:spTree>
    <p:extLst>
      <p:ext uri="{BB962C8B-B14F-4D97-AF65-F5344CB8AC3E}">
        <p14:creationId xmlns:p14="http://schemas.microsoft.com/office/powerpoint/2010/main" val="422370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C:\Users\dwharder\Desktop\d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84438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An insertion will be performed at a leaf node: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Any empty node is a possible location for an insertion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values which may be inserted at any empty node depend on the surrounding nodes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6.1.4.4</a:t>
            </a:r>
          </a:p>
        </p:txBody>
      </p:sp>
    </p:spTree>
    <p:extLst>
      <p:ext uri="{BB962C8B-B14F-4D97-AF65-F5344CB8AC3E}">
        <p14:creationId xmlns:p14="http://schemas.microsoft.com/office/powerpoint/2010/main" val="4193208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For example, this node may hold 48, 49, or 50</a:t>
            </a:r>
          </a:p>
        </p:txBody>
      </p:sp>
      <p:pic>
        <p:nvPicPr>
          <p:cNvPr id="30724" name="Picture 7" descr="C:\Users\dwharder\Desktop\d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84438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6.1.4.4</a:t>
            </a:r>
          </a:p>
        </p:txBody>
      </p:sp>
    </p:spTree>
    <p:extLst>
      <p:ext uri="{BB962C8B-B14F-4D97-AF65-F5344CB8AC3E}">
        <p14:creationId xmlns:p14="http://schemas.microsoft.com/office/powerpoint/2010/main" val="1731845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An insertion at this location must be 35, 36, 37, or 38</a:t>
            </a:r>
          </a:p>
        </p:txBody>
      </p:sp>
      <p:pic>
        <p:nvPicPr>
          <p:cNvPr id="31748" name="Picture 8" descr="C:\Users\dwharder\Desktop\d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84438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6.1.4.4</a:t>
            </a:r>
          </a:p>
        </p:txBody>
      </p:sp>
    </p:spTree>
    <p:extLst>
      <p:ext uri="{BB962C8B-B14F-4D97-AF65-F5344CB8AC3E}">
        <p14:creationId xmlns:p14="http://schemas.microsoft.com/office/powerpoint/2010/main" val="4234749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This empty node may hold values from 71 to 74</a:t>
            </a:r>
          </a:p>
        </p:txBody>
      </p:sp>
      <p:pic>
        <p:nvPicPr>
          <p:cNvPr id="32772" name="Picture 9" descr="C:\Users\dwharder\Desktop\d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84438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6.1.4.4</a:t>
            </a:r>
          </a:p>
        </p:txBody>
      </p:sp>
    </p:spTree>
    <p:extLst>
      <p:ext uri="{BB962C8B-B14F-4D97-AF65-F5344CB8AC3E}">
        <p14:creationId xmlns:p14="http://schemas.microsoft.com/office/powerpoint/2010/main" val="2984977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Like find, we will step through the tree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we find the object already in the tree, we will return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The object is already in the binary search tree (no duplicates)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Otherwise, we will arrive at an empty node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object will be inserted into that location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run time is 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6.1.4.4</a:t>
            </a:r>
          </a:p>
        </p:txBody>
      </p:sp>
    </p:spTree>
    <p:extLst>
      <p:ext uri="{BB962C8B-B14F-4D97-AF65-F5344CB8AC3E}">
        <p14:creationId xmlns:p14="http://schemas.microsoft.com/office/powerpoint/2010/main" val="127156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Abstract Sorted Lists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Queries that may be made about data stored in a Sorted List ADT include: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Finding the smallest and largest entries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Finding the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 err="1">
                <a:latin typeface="Arial" charset="0"/>
                <a:cs typeface="Arial" charset="0"/>
              </a:rPr>
              <a:t>th</a:t>
            </a:r>
            <a:r>
              <a:rPr lang="en-CA" altLang="en-US" dirty="0">
                <a:latin typeface="Arial" charset="0"/>
                <a:cs typeface="Arial" charset="0"/>
              </a:rPr>
              <a:t> largest entry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CA" altLang="en-US" dirty="0">
                <a:latin typeface="Arial" charset="0"/>
                <a:cs typeface="Arial" charset="0"/>
              </a:rPr>
              <a:t>Find the next larger and previous smaller objects of a given object which may or may not be in the container</a:t>
            </a:r>
          </a:p>
          <a:p>
            <a:pPr lvl="1"/>
            <a:r>
              <a:rPr lang="en-CA" altLang="en-US" dirty="0">
                <a:latin typeface="Arial" charset="0"/>
                <a:cs typeface="Arial" charset="0"/>
              </a:rPr>
              <a:t>Iterate through those objects that fall on an interval 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CA" alt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alt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altLang="en-US" dirty="0"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6.1.1</a:t>
            </a:r>
          </a:p>
        </p:txBody>
      </p:sp>
    </p:spTree>
    <p:extLst>
      <p:ext uri="{BB962C8B-B14F-4D97-AF65-F5344CB8AC3E}">
        <p14:creationId xmlns:p14="http://schemas.microsoft.com/office/powerpoint/2010/main" val="4165421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 inserting the value 52, we traverse the tree until we reach an empty node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left sub-tree of 54 is an empty node</a:t>
            </a:r>
          </a:p>
        </p:txBody>
      </p:sp>
      <p:pic>
        <p:nvPicPr>
          <p:cNvPr id="34820" name="Picture 6" descr="C:\Users\dwharder\Desktop\d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270250"/>
            <a:ext cx="87820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6.1.4.4</a:t>
            </a:r>
          </a:p>
        </p:txBody>
      </p:sp>
    </p:spTree>
    <p:extLst>
      <p:ext uri="{BB962C8B-B14F-4D97-AF65-F5344CB8AC3E}">
        <p14:creationId xmlns:p14="http://schemas.microsoft.com/office/powerpoint/2010/main" val="2411341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C:\Users\dwharder\Desktop\d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270250"/>
            <a:ext cx="87820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584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 new leaf node is created and assigned to the member variable </a:t>
            </a:r>
            <a:r>
              <a:rPr lang="en-US" altLang="en-US">
                <a:latin typeface="Consolas" pitchFamily="49" charset="0"/>
                <a:cs typeface="Arial" charset="0"/>
              </a:rPr>
              <a:t>left_tree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6.1.4.4</a:t>
            </a:r>
          </a:p>
        </p:txBody>
      </p:sp>
    </p:spTree>
    <p:extLst>
      <p:ext uri="{BB962C8B-B14F-4D97-AF65-F5344CB8AC3E}">
        <p14:creationId xmlns:p14="http://schemas.microsoft.com/office/powerpoint/2010/main" val="686340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 inserting 40, we determine the right sub-tree of 39 is an empty node</a:t>
            </a:r>
            <a:endParaRPr lang="en-US" altLang="en-US">
              <a:latin typeface="Consolas" pitchFamily="49" charset="0"/>
              <a:cs typeface="Arial" charset="0"/>
            </a:endParaRPr>
          </a:p>
        </p:txBody>
      </p:sp>
      <p:sp>
        <p:nvSpPr>
          <p:cNvPr id="36868" name="Picture 2" descr="C:\Users\dwharder\Desktop\d12.png"/>
          <p:cNvSpPr>
            <a:spLocks noChangeAspect="1" noChangeArrowheads="1"/>
          </p:cNvSpPr>
          <p:nvPr/>
        </p:nvSpPr>
        <p:spPr bwMode="auto">
          <a:xfrm>
            <a:off x="180975" y="3270250"/>
            <a:ext cx="87820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36869" name="Picture 8" descr="C:\Users\dwharder\Desktop\k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65488"/>
            <a:ext cx="87836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6.1.4.4</a:t>
            </a:r>
          </a:p>
        </p:txBody>
      </p:sp>
    </p:spTree>
    <p:extLst>
      <p:ext uri="{BB962C8B-B14F-4D97-AF65-F5344CB8AC3E}">
        <p14:creationId xmlns:p14="http://schemas.microsoft.com/office/powerpoint/2010/main" val="1795195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 new leaf node storing 40 is created and assigned to the member variable </a:t>
            </a:r>
            <a:r>
              <a:rPr lang="en-US" altLang="en-US">
                <a:latin typeface="Consolas" pitchFamily="49" charset="0"/>
                <a:cs typeface="Arial" charset="0"/>
              </a:rPr>
              <a:t>right_tree</a:t>
            </a:r>
          </a:p>
        </p:txBody>
      </p:sp>
      <p:sp>
        <p:nvSpPr>
          <p:cNvPr id="37892" name="Picture 2" descr="C:\Users\dwharder\Desktop\d13.png"/>
          <p:cNvSpPr>
            <a:spLocks noChangeAspect="1" noChangeArrowheads="1"/>
          </p:cNvSpPr>
          <p:nvPr/>
        </p:nvSpPr>
        <p:spPr bwMode="auto">
          <a:xfrm>
            <a:off x="180975" y="3270250"/>
            <a:ext cx="87820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37893" name="Picture 7" descr="C:\Users\dwharder\Desktop\k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68663"/>
            <a:ext cx="87836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6.1.4.4</a:t>
            </a:r>
          </a:p>
        </p:txBody>
      </p:sp>
    </p:spTree>
    <p:extLst>
      <p:ext uri="{BB962C8B-B14F-4D97-AF65-F5344CB8AC3E}">
        <p14:creationId xmlns:p14="http://schemas.microsoft.com/office/powerpoint/2010/main" val="76403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Exercise: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In the given order, insert these objects into an initially empty binary search tree:</a:t>
            </a:r>
          </a:p>
          <a:p>
            <a:pPr lvl="1" algn="ctr"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31  45  36  14  52  42  6  21  73  47  26 37  33  8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What values could be placed: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To the left of 21?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To the right of 26?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To the left of 47?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How would we determine if 40 is in this binary search tree?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Which values could be inserted to increase the height of the tree?</a:t>
            </a:r>
            <a:endParaRPr lang="en-US" altLang="en-US" dirty="0">
              <a:latin typeface="Consolas" pitchFamily="49" charset="0"/>
              <a:cs typeface="Arial" charset="0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6.1.4.4</a:t>
            </a:r>
          </a:p>
        </p:txBody>
      </p:sp>
    </p:spTree>
    <p:extLst>
      <p:ext uri="{BB962C8B-B14F-4D97-AF65-F5344CB8AC3E}">
        <p14:creationId xmlns:p14="http://schemas.microsoft.com/office/powerpoint/2010/main" val="1420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 node being erased is not always going to be a leaf node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There are three possible scenarios: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node is a leaf node,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It has exactly one child, or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It has two children (it is a full node)</a:t>
            </a:r>
          </a:p>
        </p:txBody>
      </p:sp>
      <p:pic>
        <p:nvPicPr>
          <p:cNvPr id="41988" name="Picture 5" descr="C:\Users\dwharder\Desktop\e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1242873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 leaf node simply must be removed and the appropriate member variable of the parent is set to </a:t>
            </a:r>
            <a:r>
              <a:rPr lang="en-US" altLang="en-US">
                <a:latin typeface="Consolas" pitchFamily="49" charset="0"/>
                <a:cs typeface="Arial" charset="0"/>
              </a:rPr>
              <a:t>nullptr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Consider removing 75</a:t>
            </a:r>
            <a:endParaRPr lang="en-US" altLang="en-US">
              <a:latin typeface="Consolas" pitchFamily="49" charset="0"/>
              <a:cs typeface="Arial" charset="0"/>
            </a:endParaRPr>
          </a:p>
        </p:txBody>
      </p:sp>
      <p:pic>
        <p:nvPicPr>
          <p:cNvPr id="43012" name="Picture 6" descr="C:\Users\dwharder\Desktop\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1898809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node is deleted and </a:t>
            </a:r>
            <a:r>
              <a:rPr lang="en-US" altLang="en-US">
                <a:latin typeface="Consolas" pitchFamily="49" charset="0"/>
                <a:cs typeface="Arial" charset="0"/>
              </a:rPr>
              <a:t>left_tree</a:t>
            </a:r>
            <a:r>
              <a:rPr lang="en-US" altLang="en-US">
                <a:latin typeface="Arial" charset="0"/>
                <a:cs typeface="Arial" charset="0"/>
              </a:rPr>
              <a:t> of 81 is set to </a:t>
            </a:r>
            <a:r>
              <a:rPr lang="en-US" altLang="en-US">
                <a:latin typeface="Consolas" pitchFamily="49" charset="0"/>
                <a:cs typeface="Arial" charset="0"/>
              </a:rPr>
              <a:t>nullptr</a:t>
            </a:r>
          </a:p>
        </p:txBody>
      </p:sp>
      <p:pic>
        <p:nvPicPr>
          <p:cNvPr id="44036" name="Picture 2" descr="C:\Users\dwharder\Desktop\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132286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	Erasing the node containing 40 is similar</a:t>
            </a:r>
            <a:endParaRPr lang="en-US" altLang="en-US">
              <a:solidFill>
                <a:srgbClr val="000000"/>
              </a:solidFill>
              <a:latin typeface="Consolas" pitchFamily="49" charset="0"/>
              <a:cs typeface="Arial" charset="0"/>
            </a:endParaRPr>
          </a:p>
        </p:txBody>
      </p:sp>
      <p:pic>
        <p:nvPicPr>
          <p:cNvPr id="45060" name="Picture 7" descr="C:\Users\dwharder\Desktop\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860279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node is deleted and </a:t>
            </a:r>
            <a:r>
              <a:rPr lang="en-US" altLang="en-US">
                <a:latin typeface="Consolas" pitchFamily="49" charset="0"/>
                <a:cs typeface="Arial" charset="0"/>
              </a:rPr>
              <a:t>right_tree</a:t>
            </a:r>
            <a:r>
              <a:rPr lang="en-US" altLang="en-US">
                <a:latin typeface="Arial" charset="0"/>
                <a:cs typeface="Arial" charset="0"/>
              </a:rPr>
              <a:t> of 39 is set to </a:t>
            </a:r>
            <a:r>
              <a:rPr lang="en-US" altLang="en-US">
                <a:latin typeface="Consolas" pitchFamily="49" charset="0"/>
                <a:cs typeface="Arial" charset="0"/>
              </a:rPr>
              <a:t>nullptr</a:t>
            </a:r>
          </a:p>
        </p:txBody>
      </p:sp>
      <p:pic>
        <p:nvPicPr>
          <p:cNvPr id="46084" name="Picture 2" descr="C:\Users\dwharder\Desktop\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70448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If we implement an Abstract Sorted List using an array or a linked list, we will have operations which are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As an insertion could occur anywhere in a linked list or array, we must either traverse or copy, on average,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>
                <a:latin typeface="Arial" charset="0"/>
                <a:cs typeface="Arial" charset="0"/>
              </a:rPr>
              <a:t> objects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6.1.1</a:t>
            </a:r>
          </a:p>
        </p:txBody>
      </p:sp>
    </p:spTree>
    <p:extLst>
      <p:ext uri="{BB962C8B-B14F-4D97-AF65-F5344CB8AC3E}">
        <p14:creationId xmlns:p14="http://schemas.microsoft.com/office/powerpoint/2010/main" val="362160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If a node has only one child, we can simply promote the sub-tree associated with the child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Consider removing 8 which has one left child</a:t>
            </a:r>
          </a:p>
        </p:txBody>
      </p:sp>
      <p:pic>
        <p:nvPicPr>
          <p:cNvPr id="47108" name="Picture 6" descr="C:\Users\dwharder\Desktop\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561843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node 8 is deleted and the </a:t>
            </a:r>
            <a:r>
              <a:rPr lang="en-US" altLang="en-US">
                <a:latin typeface="Consolas" pitchFamily="49" charset="0"/>
                <a:cs typeface="Arial" charset="0"/>
              </a:rPr>
              <a:t>left_tree</a:t>
            </a:r>
            <a:r>
              <a:rPr lang="en-US" altLang="en-US">
                <a:latin typeface="Arial" charset="0"/>
                <a:cs typeface="Arial" charset="0"/>
              </a:rPr>
              <a:t> of 11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>
                <a:latin typeface="Arial" charset="0"/>
                <a:cs typeface="Arial" charset="0"/>
              </a:rPr>
              <a:t>is updated to point to 3</a:t>
            </a:r>
          </a:p>
        </p:txBody>
      </p:sp>
      <p:pic>
        <p:nvPicPr>
          <p:cNvPr id="48132" name="Picture 3" descr="C:\Users\dwharder\Desktop\e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3039658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There is no difference in promoting a single node or a sub-tree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To remove 39, it has a single child 11</a:t>
            </a:r>
          </a:p>
        </p:txBody>
      </p:sp>
      <p:pic>
        <p:nvPicPr>
          <p:cNvPr id="49156" name="Picture 2" descr="C:\Users\dwharder\Desktop\e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671612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node containing 39 is deleted and </a:t>
            </a:r>
            <a:r>
              <a:rPr lang="en-US" altLang="en-US">
                <a:latin typeface="Consolas" pitchFamily="49" charset="0"/>
                <a:cs typeface="Arial" charset="0"/>
              </a:rPr>
              <a:t>left_node</a:t>
            </a:r>
            <a:r>
              <a:rPr lang="en-US" altLang="en-US">
                <a:latin typeface="Arial" charset="0"/>
                <a:cs typeface="Arial" charset="0"/>
              </a:rPr>
              <a:t> of 42 is updated to point to 11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Notice that order is still maintained</a:t>
            </a:r>
          </a:p>
        </p:txBody>
      </p:sp>
      <p:pic>
        <p:nvPicPr>
          <p:cNvPr id="50180" name="Picture 3" descr="C:\Users\dwharder\Desktop\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1698763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Consider erasing the node containing 99</a:t>
            </a:r>
          </a:p>
        </p:txBody>
      </p:sp>
      <p:pic>
        <p:nvPicPr>
          <p:cNvPr id="51204" name="Picture 6" descr="C:\Users\dwharder\Desktop\e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954017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node is deleted and the left sub-tree is promoted: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member variable </a:t>
            </a:r>
            <a:r>
              <a:rPr lang="en-US" altLang="en-US">
                <a:latin typeface="Consolas" pitchFamily="49" charset="0"/>
                <a:cs typeface="Arial" charset="0"/>
              </a:rPr>
              <a:t>right_tree</a:t>
            </a:r>
            <a:r>
              <a:rPr lang="en-US" altLang="en-US">
                <a:latin typeface="Arial" charset="0"/>
                <a:cs typeface="Arial" charset="0"/>
              </a:rPr>
              <a:t> of 70 is set to point to 92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Again, the order of the tree is maintained</a:t>
            </a:r>
          </a:p>
        </p:txBody>
      </p:sp>
      <p:pic>
        <p:nvPicPr>
          <p:cNvPr id="52228" name="Picture 7" descr="C:\Users\dwharder\Desktop\e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3515547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Finally, we will consider the problem of erasing a full node, </a:t>
            </a:r>
            <a:r>
              <a:rPr lang="en-US" altLang="en-US" i="1">
                <a:latin typeface="Arial" charset="0"/>
                <a:cs typeface="Arial" charset="0"/>
              </a:rPr>
              <a:t>e</a:t>
            </a:r>
            <a:r>
              <a:rPr lang="en-US" altLang="en-US">
                <a:latin typeface="Arial" charset="0"/>
                <a:cs typeface="Arial" charset="0"/>
              </a:rPr>
              <a:t>.</a:t>
            </a:r>
            <a:r>
              <a:rPr lang="en-US" altLang="en-US" i="1">
                <a:latin typeface="Arial" charset="0"/>
                <a:cs typeface="Arial" charset="0"/>
              </a:rPr>
              <a:t>g</a:t>
            </a:r>
            <a:r>
              <a:rPr lang="en-US" altLang="en-US">
                <a:latin typeface="Arial" charset="0"/>
                <a:cs typeface="Arial" charset="0"/>
              </a:rPr>
              <a:t>., 42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will perform two operations: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Replace 42 with the minimum object in the right sub-tree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Erase that object from the right sub-tree</a:t>
            </a:r>
          </a:p>
          <a:p>
            <a:pPr lvl="1"/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53252" name="Picture 2" descr="C:\Users\dwharder\Desktop\e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1887558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 this case, we replace 42 with 47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We temporarily have two copies of 47 in the tree</a:t>
            </a:r>
          </a:p>
          <a:p>
            <a:pPr lvl="1"/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54276" name="Picture 2" descr="C:\Users\dwharder\Desktop\e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4015689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now recursively erase 47 from the right sub-tree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We note that 47 is a leaf node in the right sub-tree</a:t>
            </a:r>
          </a:p>
        </p:txBody>
      </p:sp>
      <p:pic>
        <p:nvPicPr>
          <p:cNvPr id="55300" name="Picture 2" descr="C:\Users\dwharder\Desktop\e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1605378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	Leaf nodes are simply removed and 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left_tree</a:t>
            </a:r>
            <a:r>
              <a:rPr lang="en-US" altLang="en-US" dirty="0">
                <a:latin typeface="Arial" charset="0"/>
                <a:cs typeface="Arial" charset="0"/>
              </a:rPr>
              <a:t> of 51 is set to 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nullptr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Notice that the tree is still sorted: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		47 was the least object in the right sub-tree</a:t>
            </a:r>
            <a:endParaRPr lang="en-US" altLang="en-US" dirty="0">
              <a:latin typeface="Consolas" pitchFamily="49" charset="0"/>
              <a:cs typeface="Arial" charset="0"/>
            </a:endParaRPr>
          </a:p>
        </p:txBody>
      </p:sp>
      <p:pic>
        <p:nvPicPr>
          <p:cNvPr id="56324" name="Picture 2" descr="C:\Users\dwharder\Desktop\e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133101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Recall that with a binary tree, we can dictate an order on the two children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will exploit this order: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Require all objects in the left sub-tree to be less than the object stored in the root node, and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Require all objects in the right sub-tree to be greater than the object in the root object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6.1.2</a:t>
            </a:r>
          </a:p>
        </p:txBody>
      </p:sp>
    </p:spTree>
    <p:extLst>
      <p:ext uri="{BB962C8B-B14F-4D97-AF65-F5344CB8AC3E}">
        <p14:creationId xmlns:p14="http://schemas.microsoft.com/office/powerpoint/2010/main" val="76458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Suppose we want to erase the root 47 again: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We must copy the minimum of the right sub-tree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We could promote the maximum object in the left sub-tree and achieve similar results</a:t>
            </a:r>
            <a:endParaRPr lang="en-US" altLang="en-US">
              <a:latin typeface="Consolas" pitchFamily="49" charset="0"/>
              <a:cs typeface="Arial" charset="0"/>
            </a:endParaRPr>
          </a:p>
        </p:txBody>
      </p:sp>
      <p:pic>
        <p:nvPicPr>
          <p:cNvPr id="57348" name="Picture 2" descr="C:\Users\dwharder\Desktop\e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3165385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copy 51 from the right sub-tree</a:t>
            </a:r>
          </a:p>
        </p:txBody>
      </p:sp>
      <p:pic>
        <p:nvPicPr>
          <p:cNvPr id="58372" name="Picture 2" descr="C:\Users\dwharder\Desktop\e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21219948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must proceed by delete 51 from the right sub-tree</a:t>
            </a:r>
          </a:p>
        </p:txBody>
      </p:sp>
      <p:pic>
        <p:nvPicPr>
          <p:cNvPr id="59396" name="Picture 2" descr="C:\Users\dwharder\Desktop\e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3620161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 this case, the node storing 51 has just a single child</a:t>
            </a:r>
          </a:p>
        </p:txBody>
      </p:sp>
      <p:pic>
        <p:nvPicPr>
          <p:cNvPr id="60420" name="Picture 2" descr="C:\Users\dwharder\Desktop\e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965899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delete the node containing 51 and assign the member variable </a:t>
            </a:r>
            <a:r>
              <a:rPr lang="en-US" altLang="en-US">
                <a:latin typeface="Consolas" pitchFamily="49" charset="0"/>
                <a:cs typeface="Arial" charset="0"/>
              </a:rPr>
              <a:t>left_tree</a:t>
            </a:r>
            <a:r>
              <a:rPr lang="en-US" altLang="en-US">
                <a:latin typeface="Arial" charset="0"/>
                <a:cs typeface="Arial" charset="0"/>
              </a:rPr>
              <a:t> of 70 to point to 59</a:t>
            </a:r>
          </a:p>
        </p:txBody>
      </p:sp>
      <p:pic>
        <p:nvPicPr>
          <p:cNvPr id="61444" name="Picture 2" descr="C:\Users\dwharder\Desktop\e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20956364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Note that after seven removals, the remaining tree is still correctly sorted</a:t>
            </a:r>
          </a:p>
        </p:txBody>
      </p:sp>
      <p:pic>
        <p:nvPicPr>
          <p:cNvPr id="62468" name="Picture 3" descr="C:\Users\dwharder\Desktop\e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5978015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wharder\Desktop\e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213100"/>
            <a:ext cx="571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 descr="C:\Users\dwharder\Desktop\e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518025"/>
            <a:ext cx="571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 the two examples of removing a full node, we promoted: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 node with no children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 node with right child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Is it possible, in removing a full node, to promote a child with two children? </a:t>
            </a:r>
          </a:p>
        </p:txBody>
      </p:sp>
      <p:sp>
        <p:nvSpPr>
          <p:cNvPr id="6349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20381724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Recall that we promoted the minimum element in the right sub-tree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If that node had a left sub-tree, that sub-tree would contain a smaller value</a:t>
            </a:r>
          </a:p>
        </p:txBody>
      </p:sp>
      <p:pic>
        <p:nvPicPr>
          <p:cNvPr id="64516" name="Picture 2" descr="C:\Users\dwharder\Desktop\e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213100"/>
            <a:ext cx="571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2" descr="C:\Users\dwharder\Desktop\e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518025"/>
            <a:ext cx="571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2609095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order to properly remove a node, we will have to change the member variable pointing to the node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To do this, we will pass that member variable by reference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Additionally:  We will return </a:t>
            </a:r>
            <a:r>
              <a:rPr lang="en-US" altLang="en-US" dirty="0">
                <a:latin typeface="Consolas" pitchFamily="49" charset="0"/>
                <a:cs typeface="Arial" charset="0"/>
              </a:rPr>
              <a:t>1 </a:t>
            </a:r>
            <a:r>
              <a:rPr lang="en-US" altLang="en-US" dirty="0">
                <a:latin typeface="Arial" charset="0"/>
                <a:cs typeface="Arial" charset="0"/>
              </a:rPr>
              <a:t>if the object is removed and </a:t>
            </a:r>
            <a:r>
              <a:rPr lang="en-US" altLang="en-US" dirty="0">
                <a:latin typeface="Consolas" pitchFamily="49" charset="0"/>
                <a:cs typeface="Arial" charset="0"/>
              </a:rPr>
              <a:t>0</a:t>
            </a:r>
            <a:r>
              <a:rPr lang="en-US" altLang="en-US" dirty="0">
                <a:latin typeface="Arial" charset="0"/>
                <a:cs typeface="Arial" charset="0"/>
              </a:rPr>
              <a:t> if the object was not found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28846062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Exercise: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In the binary search tree generated previously: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Erase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47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Erase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21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Erase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45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Erase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31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Erase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36</a:t>
            </a: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6.1.4.5</a:t>
            </a:r>
          </a:p>
        </p:txBody>
      </p:sp>
    </p:spTree>
    <p:extLst>
      <p:ext uri="{BB962C8B-B14F-4D97-AF65-F5344CB8AC3E}">
        <p14:creationId xmlns:p14="http://schemas.microsoft.com/office/powerpoint/2010/main" val="124994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Binary Search 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Graphically, we may have the following relationship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Each of the two sub-trees will themselves be binary search trees</a:t>
            </a:r>
          </a:p>
        </p:txBody>
      </p:sp>
      <p:pic>
        <p:nvPicPr>
          <p:cNvPr id="10244" name="Picture 5" descr="C:\Users\dwharder\Desktop\b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357438"/>
            <a:ext cx="35290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6.1.2</a:t>
            </a:r>
          </a:p>
        </p:txBody>
      </p:sp>
    </p:spTree>
    <p:extLst>
      <p:ext uri="{BB962C8B-B14F-4D97-AF65-F5344CB8AC3E}">
        <p14:creationId xmlns:p14="http://schemas.microsoft.com/office/powerpoint/2010/main" val="34961592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Binary Search Tree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have defined binary search nodes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Similar to the 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Single_node</a:t>
            </a:r>
            <a:r>
              <a:rPr lang="en-US" altLang="en-US" dirty="0">
                <a:latin typeface="Arial" charset="0"/>
                <a:cs typeface="Arial" charset="0"/>
              </a:rPr>
              <a:t> defined in previous lectures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must now introduce a container which stores the root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</a:t>
            </a:r>
            <a:r>
              <a:rPr lang="en-US" altLang="en-US" dirty="0" err="1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dirty="0">
                <a:latin typeface="Arial" charset="0"/>
                <a:cs typeface="Arial" charset="0"/>
              </a:rPr>
              <a:t> class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Most operations will be simply passed to the root node</a:t>
            </a: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6.1.5</a:t>
            </a:r>
          </a:p>
        </p:txBody>
      </p:sp>
    </p:spTree>
    <p:extLst>
      <p:ext uri="{BB962C8B-B14F-4D97-AF65-F5344CB8AC3E}">
        <p14:creationId xmlns:p14="http://schemas.microsoft.com/office/powerpoint/2010/main" val="8053902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class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{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private: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&lt;Type&gt; *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root_node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&lt;Type&gt; *root()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public: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();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~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();</a:t>
            </a:r>
          </a:p>
          <a:p>
            <a:pPr lvl="2">
              <a:buFontTx/>
              <a:buNone/>
            </a:pPr>
            <a:endParaRPr lang="en-US" altLang="en-US" sz="1400" dirty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bool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empty()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size()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height()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Type front()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Type back()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count( Type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&amp;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)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endParaRPr lang="en-US" altLang="en-US" sz="1400" dirty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void clear();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bool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insert( Type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&amp;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);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bool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erase( Type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&amp;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);</a:t>
            </a:r>
          </a:p>
          <a:p>
            <a:pPr lvl="2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};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6.1.5</a:t>
            </a:r>
          </a:p>
        </p:txBody>
      </p:sp>
    </p:spTree>
    <p:extLst>
      <p:ext uri="{BB962C8B-B14F-4D97-AF65-F5344CB8AC3E}">
        <p14:creationId xmlns:p14="http://schemas.microsoft.com/office/powerpoint/2010/main" val="27323599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Constructor, Destructor, and Clear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():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root_node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( nullptr )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// does nothing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&lt;Type&gt;::~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clear();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void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&lt;Type&gt;::clear()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root()-&gt;clear(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root_node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b="1" dirty="0">
              <a:latin typeface="Courier New" pitchFamily="49" charset="0"/>
              <a:cs typeface="Arial" charset="0"/>
            </a:endParaRPr>
          </a:p>
        </p:txBody>
      </p:sp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6.1.5</a:t>
            </a:r>
          </a:p>
        </p:txBody>
      </p:sp>
    </p:spTree>
    <p:extLst>
      <p:ext uri="{BB962C8B-B14F-4D97-AF65-F5344CB8AC3E}">
        <p14:creationId xmlns:p14="http://schemas.microsoft.com/office/powerpoint/2010/main" val="21008695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Constructor, Destructor, and Clear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 *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&lt;Type&gt;::root()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return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tree_root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&lt;Type&gt;::empty()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return root()-&gt;empty();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&lt;Type&gt;::size()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 return root()-&gt;size();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altLang="en-US" sz="1400" b="1" dirty="0">
              <a:latin typeface="Courier New" pitchFamily="49" charset="0"/>
              <a:cs typeface="Arial" charset="0"/>
            </a:endParaRP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6.1.5</a:t>
            </a:r>
          </a:p>
        </p:txBody>
      </p:sp>
    </p:spTree>
    <p:extLst>
      <p:ext uri="{BB962C8B-B14F-4D97-AF65-F5344CB8AC3E}">
        <p14:creationId xmlns:p14="http://schemas.microsoft.com/office/powerpoint/2010/main" val="1000441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Empty, Size, Height and Count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&lt;Type&gt;::height()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 return root()-&gt;height();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&lt;Type&gt;::find( Type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)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 return root()-&gt;find(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6.1.5</a:t>
            </a:r>
          </a:p>
        </p:txBody>
      </p:sp>
    </p:spTree>
    <p:extLst>
      <p:ext uri="{BB962C8B-B14F-4D97-AF65-F5344CB8AC3E}">
        <p14:creationId xmlns:p14="http://schemas.microsoft.com/office/powerpoint/2010/main" val="23274567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Front and Back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// If root() is nullptr, 'front' will throw an underflow exception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Type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&lt;Type&gt;::front()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    return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root()-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&gt;front();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// If root() is nullptr, 'back' will throw an underflow exception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Type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&lt;Type&gt;::back()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    return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root()-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&gt;back();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}</a:t>
            </a:r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6.1.5</a:t>
            </a:r>
          </a:p>
        </p:txBody>
      </p:sp>
    </p:spTree>
    <p:extLst>
      <p:ext uri="{BB962C8B-B14F-4D97-AF65-F5344CB8AC3E}">
        <p14:creationId xmlns:p14="http://schemas.microsoft.com/office/powerpoint/2010/main" val="1921994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Insert and Erase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&lt;Type&gt;::insert( Type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return root()-&gt;insert(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root_node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&lt;Type&gt;::erase( Type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return root()-&gt;erase(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root_node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400" dirty="0">
              <a:latin typeface="Courier New" pitchFamily="49" charset="0"/>
              <a:cs typeface="Arial" charset="0"/>
            </a:endParaRPr>
          </a:p>
        </p:txBody>
      </p:sp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6.1.5</a:t>
            </a:r>
          </a:p>
        </p:txBody>
      </p:sp>
    </p:spTree>
    <p:extLst>
      <p:ext uri="{BB962C8B-B14F-4D97-AF65-F5344CB8AC3E}">
        <p14:creationId xmlns:p14="http://schemas.microsoft.com/office/powerpoint/2010/main" val="21656542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Other Relation-based Operations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We will quickly consider two other relation-based queries that are very quick to calculate with an array of sorted objects: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Finding the previous and next entries, and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Finding the 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th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entry</a:t>
            </a:r>
          </a:p>
        </p:txBody>
      </p:sp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6.1.6</a:t>
            </a:r>
          </a:p>
        </p:txBody>
      </p:sp>
    </p:spTree>
    <p:extLst>
      <p:ext uri="{BB962C8B-B14F-4D97-AF65-F5344CB8AC3E}">
        <p14:creationId xmlns:p14="http://schemas.microsoft.com/office/powerpoint/2010/main" val="23355199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Previous and Next Objects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	All the operations up to now have been operations which work on any container:  count, insert, </a:t>
            </a:r>
            <a:r>
              <a:rPr lang="en-US" altLang="en-US" i="1">
                <a:solidFill>
                  <a:srgbClr val="000000"/>
                </a:solidFill>
                <a:latin typeface="Arial" charset="0"/>
                <a:cs typeface="Arial" charset="0"/>
              </a:rPr>
              <a:t>etc</a:t>
            </a: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If these are the only relevant operations, use a </a:t>
            </a:r>
            <a:r>
              <a:rPr lang="en-US" altLang="en-US" i="1">
                <a:solidFill>
                  <a:srgbClr val="000000"/>
                </a:solidFill>
                <a:latin typeface="Arial" charset="0"/>
                <a:cs typeface="Arial" charset="0"/>
              </a:rPr>
              <a:t>hash table</a:t>
            </a:r>
          </a:p>
          <a:p>
            <a:pPr>
              <a:buFont typeface="Arial" charset="0"/>
              <a:buNone/>
            </a:pPr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	Operations specific to linearly ordered data include:</a:t>
            </a:r>
          </a:p>
          <a:p>
            <a:pPr lvl="1"/>
            <a:r>
              <a:rPr lang="en-CA" altLang="en-US">
                <a:latin typeface="Arial" charset="0"/>
                <a:cs typeface="Arial" charset="0"/>
              </a:rPr>
              <a:t>Find the next larger and previous smaller objects of a given object which may or may not be in the container</a:t>
            </a:r>
          </a:p>
          <a:p>
            <a:pPr lvl="1"/>
            <a:r>
              <a:rPr lang="en-CA" altLang="en-US">
                <a:latin typeface="Arial" charset="0"/>
                <a:cs typeface="Arial" charset="0"/>
              </a:rPr>
              <a:t>Find the </a:t>
            </a:r>
            <a:r>
              <a:rPr lang="en-CA" altLang="en-US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baseline="30000">
                <a:latin typeface="Arial" charset="0"/>
                <a:cs typeface="Arial" charset="0"/>
              </a:rPr>
              <a:t>th</a:t>
            </a:r>
            <a:r>
              <a:rPr lang="en-CA" altLang="en-US">
                <a:latin typeface="Arial" charset="0"/>
                <a:cs typeface="Arial" charset="0"/>
              </a:rPr>
              <a:t> entry of the container</a:t>
            </a:r>
          </a:p>
          <a:p>
            <a:pPr lvl="1"/>
            <a:r>
              <a:rPr lang="en-CA" altLang="en-US">
                <a:latin typeface="Arial" charset="0"/>
                <a:cs typeface="Arial" charset="0"/>
              </a:rPr>
              <a:t>Iterate through those objects that fall on an interval </a:t>
            </a:r>
            <a:r>
              <a:rPr lang="en-CA" altLang="en-US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CA" altLang="en-US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alt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altLang="en-US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altLang="en-US"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	We will focus on finding the next largest object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The others will follow</a:t>
            </a:r>
          </a:p>
        </p:txBody>
      </p:sp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6.1.6.1</a:t>
            </a:r>
          </a:p>
        </p:txBody>
      </p:sp>
    </p:spTree>
    <p:extLst>
      <p:ext uri="{BB962C8B-B14F-4D97-AF65-F5344CB8AC3E}">
        <p14:creationId xmlns:p14="http://schemas.microsoft.com/office/powerpoint/2010/main" val="39868546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Previous and Next Objects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	To find the next largest object: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If the node has a right sub-tree, the minimum object in that sub-tree is the next-largest object </a:t>
            </a:r>
          </a:p>
        </p:txBody>
      </p:sp>
      <p:pic>
        <p:nvPicPr>
          <p:cNvPr id="77828" name="Picture 2" descr="C:\Users\dwharder\Desktop\d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284538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6.1.6.1</a:t>
            </a:r>
          </a:p>
        </p:txBody>
      </p:sp>
    </p:spTree>
    <p:extLst>
      <p:ext uri="{BB962C8B-B14F-4D97-AF65-F5344CB8AC3E}">
        <p14:creationId xmlns:p14="http://schemas.microsoft.com/office/powerpoint/2010/main" val="354288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Binary Search Trees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Notice that we can already use this structure for searching:  examine the root node and if we have not found what we are looking for: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If the object is less than what is stored in the root node, continue searching in the left sub-tree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Otherwise, continue searching the right sub-tree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With a linear order, one of the following three must be true:</a:t>
            </a:r>
          </a:p>
          <a:p>
            <a:pPr algn="ctr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6.1.2</a:t>
            </a:r>
          </a:p>
        </p:txBody>
      </p:sp>
    </p:spTree>
    <p:extLst>
      <p:ext uri="{BB962C8B-B14F-4D97-AF65-F5344CB8AC3E}">
        <p14:creationId xmlns:p14="http://schemas.microsoft.com/office/powerpoint/2010/main" val="633727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C:\Users\dwharder\Desktop\d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284538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Previous and Next Objects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	If, however, there is no right sub-tree: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It is the next largest object (if any) that exists in the path from the root to the node</a:t>
            </a:r>
          </a:p>
        </p:txBody>
      </p:sp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6.1.6.1</a:t>
            </a:r>
          </a:p>
        </p:txBody>
      </p:sp>
    </p:spTree>
    <p:extLst>
      <p:ext uri="{BB962C8B-B14F-4D97-AF65-F5344CB8AC3E}">
        <p14:creationId xmlns:p14="http://schemas.microsoft.com/office/powerpoint/2010/main" val="11839143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Previous and Next Objects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More generally:  what is the next largest entry of an arbitrary object?</a:t>
            </a:r>
            <a:endParaRPr lang="en-CA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This can be found with a single search from the root node to one of the leaves—an 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operation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This function returns the object if it did not find something greater than it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template &lt;typename Type&gt;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Type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&lt;Type&gt;::next( Type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)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if ( empty() ) {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return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} else if ( retrieve() ==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) {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return ( right()-&gt;empty() ) ?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: right()-&gt;front();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} else if ( retrieve() &gt;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) {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Type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left()-&gt;next(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);</a:t>
            </a:r>
          </a:p>
          <a:p>
            <a:pPr lvl="1">
              <a:buFont typeface="Arial" charset="0"/>
              <a:buNone/>
            </a:pPr>
            <a:endParaRPr lang="en-US" altLang="en-US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return (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==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) ? retrieve() :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} else {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return right()-&gt;next( </a:t>
            </a:r>
            <a:r>
              <a:rPr lang="en-US" altLang="en-US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);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lvl="1">
              <a:buFont typeface="Arial" charset="0"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}</a:t>
            </a:r>
          </a:p>
        </p:txBody>
      </p:sp>
      <p:sp>
        <p:nvSpPr>
          <p:cNvPr id="79876" name="TextBox 8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6.1.6.1</a:t>
            </a:r>
          </a:p>
        </p:txBody>
      </p:sp>
    </p:spTree>
    <p:extLst>
      <p:ext uri="{BB962C8B-B14F-4D97-AF65-F5344CB8AC3E}">
        <p14:creationId xmlns:p14="http://schemas.microsoft.com/office/powerpoint/2010/main" val="8982384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Finding the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>
                <a:latin typeface="Arial" charset="0"/>
                <a:cs typeface="Arial" charset="0"/>
              </a:rPr>
              <a:t>th</a:t>
            </a:r>
            <a:r>
              <a:rPr lang="en-US" altLang="en-US">
                <a:latin typeface="Arial" charset="0"/>
                <a:cs typeface="Arial" charset="0"/>
              </a:rPr>
              <a:t> Object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	Another operation on sorted lists may be finding the 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baseline="30000">
                <a:solidFill>
                  <a:srgbClr val="000000"/>
                </a:solidFill>
                <a:latin typeface="Arial" charset="0"/>
                <a:cs typeface="Arial" charset="0"/>
              </a:rPr>
              <a:t>th</a:t>
            </a:r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 largest object</a:t>
            </a:r>
          </a:p>
          <a:p>
            <a:pPr lvl="1"/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Recall that 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 goes from 0 to 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– 1</a:t>
            </a:r>
          </a:p>
          <a:p>
            <a:pPr lvl="1"/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If the left-sub-tree has 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CA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entries, return the current node,</a:t>
            </a:r>
          </a:p>
          <a:p>
            <a:pPr lvl="1"/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If the left sub-tree has 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CA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 entries, return the 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baseline="30000">
                <a:solidFill>
                  <a:srgbClr val="000000"/>
                </a:solidFill>
                <a:latin typeface="Arial" charset="0"/>
                <a:cs typeface="Arial" charset="0"/>
              </a:rPr>
              <a:t>th</a:t>
            </a:r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 entry of the left sub-tree,</a:t>
            </a:r>
          </a:p>
          <a:p>
            <a:pPr lvl="1"/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Otherwise, the left sub-tree has 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CA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 entries, so return the (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CA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CA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CA" altLang="en-US" baseline="30000">
                <a:solidFill>
                  <a:srgbClr val="000000"/>
                </a:solidFill>
                <a:latin typeface="Arial" charset="0"/>
                <a:cs typeface="Arial" charset="0"/>
              </a:rPr>
              <a:t>th</a:t>
            </a:r>
            <a:r>
              <a:rPr lang="en-CA" altLang="en-US">
                <a:solidFill>
                  <a:srgbClr val="000000"/>
                </a:solidFill>
                <a:latin typeface="Arial" charset="0"/>
                <a:cs typeface="Arial" charset="0"/>
              </a:rPr>
              <a:t> entry of the right sub-tree</a:t>
            </a:r>
          </a:p>
          <a:p>
            <a:pPr lvl="1"/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900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6.1.6.2</a:t>
            </a:r>
          </a:p>
        </p:txBody>
      </p:sp>
      <p:pic>
        <p:nvPicPr>
          <p:cNvPr id="80901" name="Picture 3" descr="C:\Users\dwharder\Desktop\e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759200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1"/>
          <p:cNvSpPr txBox="1">
            <a:spLocks noChangeArrowheads="1"/>
          </p:cNvSpPr>
          <p:nvPr/>
        </p:nvSpPr>
        <p:spPr bwMode="auto">
          <a:xfrm>
            <a:off x="1147763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0903" name="TextBox 6"/>
          <p:cNvSpPr txBox="1">
            <a:spLocks noChangeArrowheads="1"/>
          </p:cNvSpPr>
          <p:nvPr/>
        </p:nvSpPr>
        <p:spPr bwMode="auto">
          <a:xfrm>
            <a:off x="2314575" y="580548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0904" name="TextBox 7"/>
          <p:cNvSpPr txBox="1">
            <a:spLocks noChangeArrowheads="1"/>
          </p:cNvSpPr>
          <p:nvPr/>
        </p:nvSpPr>
        <p:spPr bwMode="auto">
          <a:xfrm>
            <a:off x="2560638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905" name="TextBox 8"/>
          <p:cNvSpPr txBox="1">
            <a:spLocks noChangeArrowheads="1"/>
          </p:cNvSpPr>
          <p:nvPr/>
        </p:nvSpPr>
        <p:spPr bwMode="auto">
          <a:xfrm>
            <a:off x="2876550" y="57959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0906" name="TextBox 9"/>
          <p:cNvSpPr txBox="1">
            <a:spLocks noChangeArrowheads="1"/>
          </p:cNvSpPr>
          <p:nvPr/>
        </p:nvSpPr>
        <p:spPr bwMode="auto">
          <a:xfrm>
            <a:off x="3163888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0907" name="TextBox 10"/>
          <p:cNvSpPr txBox="1">
            <a:spLocks noChangeArrowheads="1"/>
          </p:cNvSpPr>
          <p:nvPr/>
        </p:nvSpPr>
        <p:spPr bwMode="auto">
          <a:xfrm>
            <a:off x="3452813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0908" name="TextBox 11"/>
          <p:cNvSpPr txBox="1">
            <a:spLocks noChangeArrowheads="1"/>
          </p:cNvSpPr>
          <p:nvPr/>
        </p:nvSpPr>
        <p:spPr bwMode="auto">
          <a:xfrm>
            <a:off x="4041775" y="57959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0909" name="TextBox 12"/>
          <p:cNvSpPr txBox="1">
            <a:spLocks noChangeArrowheads="1"/>
          </p:cNvSpPr>
          <p:nvPr/>
        </p:nvSpPr>
        <p:spPr bwMode="auto">
          <a:xfrm>
            <a:off x="4632325" y="57975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0910" name="TextBox 13"/>
          <p:cNvSpPr txBox="1">
            <a:spLocks noChangeArrowheads="1"/>
          </p:cNvSpPr>
          <p:nvPr/>
        </p:nvSpPr>
        <p:spPr bwMode="auto">
          <a:xfrm>
            <a:off x="4862513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0911" name="TextBox 14"/>
          <p:cNvSpPr txBox="1">
            <a:spLocks noChangeArrowheads="1"/>
          </p:cNvSpPr>
          <p:nvPr/>
        </p:nvSpPr>
        <p:spPr bwMode="auto">
          <a:xfrm>
            <a:off x="5192713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0912" name="TextBox 15"/>
          <p:cNvSpPr txBox="1">
            <a:spLocks noChangeArrowheads="1"/>
          </p:cNvSpPr>
          <p:nvPr/>
        </p:nvSpPr>
        <p:spPr bwMode="auto">
          <a:xfrm>
            <a:off x="5756275" y="57959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0913" name="TextBox 16"/>
          <p:cNvSpPr txBox="1">
            <a:spLocks noChangeArrowheads="1"/>
          </p:cNvSpPr>
          <p:nvPr/>
        </p:nvSpPr>
        <p:spPr bwMode="auto">
          <a:xfrm>
            <a:off x="6042025" y="579596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0914" name="TextBox 17"/>
          <p:cNvSpPr txBox="1">
            <a:spLocks noChangeArrowheads="1"/>
          </p:cNvSpPr>
          <p:nvPr/>
        </p:nvSpPr>
        <p:spPr bwMode="auto">
          <a:xfrm>
            <a:off x="6329363" y="5805488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0915" name="TextBox 18"/>
          <p:cNvSpPr txBox="1">
            <a:spLocks noChangeArrowheads="1"/>
          </p:cNvSpPr>
          <p:nvPr/>
        </p:nvSpPr>
        <p:spPr bwMode="auto">
          <a:xfrm>
            <a:off x="6923088" y="5795963"/>
            <a:ext cx="43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80916" name="TextBox 19"/>
          <p:cNvSpPr txBox="1">
            <a:spLocks noChangeArrowheads="1"/>
          </p:cNvSpPr>
          <p:nvPr/>
        </p:nvSpPr>
        <p:spPr bwMode="auto">
          <a:xfrm>
            <a:off x="7502525" y="57959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0917" name="TextBox 20"/>
          <p:cNvSpPr txBox="1">
            <a:spLocks noChangeArrowheads="1"/>
          </p:cNvSpPr>
          <p:nvPr/>
        </p:nvSpPr>
        <p:spPr bwMode="auto">
          <a:xfrm>
            <a:off x="7770813" y="57959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0918" name="TextBox 21"/>
          <p:cNvSpPr txBox="1">
            <a:spLocks noChangeArrowheads="1"/>
          </p:cNvSpPr>
          <p:nvPr/>
        </p:nvSpPr>
        <p:spPr bwMode="auto">
          <a:xfrm>
            <a:off x="8039100" y="57959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0919" name="TextBox 22"/>
          <p:cNvSpPr txBox="1">
            <a:spLocks noChangeArrowheads="1"/>
          </p:cNvSpPr>
          <p:nvPr/>
        </p:nvSpPr>
        <p:spPr bwMode="auto">
          <a:xfrm>
            <a:off x="8636000" y="57959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80920" name="TextBox 23"/>
          <p:cNvSpPr txBox="1">
            <a:spLocks noChangeArrowheads="1"/>
          </p:cNvSpPr>
          <p:nvPr/>
        </p:nvSpPr>
        <p:spPr bwMode="auto">
          <a:xfrm>
            <a:off x="2051050" y="3732213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0921" name="TextBox 24"/>
          <p:cNvSpPr txBox="1">
            <a:spLocks noChangeArrowheads="1"/>
          </p:cNvSpPr>
          <p:nvPr/>
        </p:nvSpPr>
        <p:spPr bwMode="auto">
          <a:xfrm>
            <a:off x="7391400" y="37592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0922" name="TextBox 25"/>
          <p:cNvSpPr txBox="1">
            <a:spLocks noChangeArrowheads="1"/>
          </p:cNvSpPr>
          <p:nvPr/>
        </p:nvSpPr>
        <p:spPr bwMode="auto">
          <a:xfrm>
            <a:off x="4219575" y="3235325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80923" name="TextBox 26"/>
          <p:cNvSpPr txBox="1">
            <a:spLocks noChangeArrowheads="1"/>
          </p:cNvSpPr>
          <p:nvPr/>
        </p:nvSpPr>
        <p:spPr bwMode="auto">
          <a:xfrm>
            <a:off x="971550" y="40370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0924" name="TextBox 27"/>
          <p:cNvSpPr txBox="1">
            <a:spLocks noChangeArrowheads="1"/>
          </p:cNvSpPr>
          <p:nvPr/>
        </p:nvSpPr>
        <p:spPr bwMode="auto">
          <a:xfrm>
            <a:off x="5580063" y="41084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12554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Finding the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>
                <a:latin typeface="Arial" charset="0"/>
                <a:cs typeface="Arial" charset="0"/>
              </a:rPr>
              <a:t>th</a:t>
            </a:r>
            <a:r>
              <a:rPr lang="en-US" altLang="en-US" dirty="0">
                <a:latin typeface="Arial" charset="0"/>
                <a:cs typeface="Arial" charset="0"/>
              </a:rPr>
              <a:t> Object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Type Binary_search_tree&lt;Type&gt;::at( int k ) const {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     return ( k &lt; 0 || k &gt;= size() ) ? Type() : root()-&gt;at( k );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                       // Need to go from 0, ..., n - 1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</a:pPr>
            <a:endParaRPr lang="en-US" altLang="en-US" sz="160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Type Binary_search_node&lt;Type&gt;::at( int k ) const {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     if ( left()-&gt;size() == k ) {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          return retrieve();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     } else if ( left()-&gt;size() &gt; k ) {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          return left()-&gt;at( k );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     } else {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          return right()-&gt;at( k - left()-&gt;size() – 1 );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     }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</a:pPr>
            <a:endParaRPr lang="en-US" altLang="en-US" sz="1400">
              <a:latin typeface="Courier New" pitchFamily="49" charset="0"/>
              <a:cs typeface="Arial" charset="0"/>
            </a:endParaRP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6.1.6.2</a:t>
            </a:r>
          </a:p>
        </p:txBody>
      </p:sp>
    </p:spTree>
    <p:extLst>
      <p:ext uri="{BB962C8B-B14F-4D97-AF65-F5344CB8AC3E}">
        <p14:creationId xmlns:p14="http://schemas.microsoft.com/office/powerpoint/2010/main" val="5405097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Finding the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>
                <a:latin typeface="Arial" charset="0"/>
                <a:cs typeface="Arial" charset="0"/>
              </a:rPr>
              <a:t>th</a:t>
            </a:r>
            <a:r>
              <a:rPr lang="en-US" altLang="en-US" dirty="0">
                <a:latin typeface="Arial" charset="0"/>
                <a:cs typeface="Arial" charset="0"/>
              </a:rPr>
              <a:t> Object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This requires that </a:t>
            </a:r>
            <a:r>
              <a:rPr lang="en-CA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size()</a:t>
            </a: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returns in </a:t>
            </a:r>
            <a:r>
              <a:rPr lang="en-CA" altLang="en-US" dirty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Q</a:t>
            </a:r>
            <a:r>
              <a:rPr lang="en-CA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time</a:t>
            </a:r>
            <a:endParaRPr lang="en-CA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We must have a member variable</a:t>
            </a:r>
          </a:p>
          <a:p>
            <a:pPr marL="914400" lvl="2" indent="0">
              <a:buNone/>
            </a:pPr>
            <a:r>
              <a:rPr lang="en-CA" altLang="en-US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tree_size</a:t>
            </a:r>
            <a:r>
              <a:rPr lang="en-CA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714375" lvl="1" indent="-257175">
              <a:buNone/>
            </a:pP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which stores the number of descendants of this node</a:t>
            </a:r>
          </a:p>
          <a:p>
            <a:pPr lvl="1"/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This requires </a:t>
            </a:r>
            <a:r>
              <a:rPr lang="en-CA" altLang="en-US" dirty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Q</a:t>
            </a:r>
            <a:r>
              <a:rPr lang="en-CA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additional memory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bool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&lt;Type&gt;::size() const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return root()-&gt;size();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 lvl="1"/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We can implement this in the </a:t>
            </a:r>
            <a:r>
              <a:rPr lang="en-CA" altLang="en-US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Binary_node</a:t>
            </a: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class, if we want</a:t>
            </a:r>
          </a:p>
          <a:p>
            <a:pPr lvl="2"/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The constructor will set the size to 1</a:t>
            </a:r>
          </a:p>
          <a:p>
            <a:pPr marL="457200" lvl="1" indent="0">
              <a:buNone/>
            </a:pPr>
            <a:endParaRPr lang="en-CA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/>
            <a:endParaRPr lang="en-CA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6.1.7</a:t>
            </a:r>
          </a:p>
        </p:txBody>
      </p:sp>
    </p:spTree>
    <p:extLst>
      <p:ext uri="{BB962C8B-B14F-4D97-AF65-F5344CB8AC3E}">
        <p14:creationId xmlns:p14="http://schemas.microsoft.com/office/powerpoint/2010/main" val="24291163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Finding the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>
                <a:latin typeface="Arial" charset="0"/>
                <a:cs typeface="Arial" charset="0"/>
              </a:rPr>
              <a:t>th</a:t>
            </a:r>
            <a:r>
              <a:rPr lang="en-US" altLang="en-US" dirty="0">
                <a:latin typeface="Arial" charset="0"/>
                <a:cs typeface="Arial" charset="0"/>
              </a:rPr>
              <a:t> Object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We must now update </a:t>
            </a:r>
            <a:r>
              <a:rPr lang="en-CA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insert(…)</a:t>
            </a: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and </a:t>
            </a:r>
            <a:r>
              <a:rPr lang="en-CA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erase(…)</a:t>
            </a: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to update it</a:t>
            </a:r>
            <a:endParaRPr lang="en-CA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bool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&lt;Type&gt;::insert( Type const &amp;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,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                       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*&amp;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ptr_to_this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 ) {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if ( empty() ) {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ptr_to_this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= new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&lt;Type&gt;(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);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return true;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} else if (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&lt; retrieve() ) {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return  left()-&gt;insert(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,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left_tree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) ? ++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tree_size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: false;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} else if (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&gt; retrieve() ) {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return right()-&gt;insert(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,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right_tree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) ? ++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tree_size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: false;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} else {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return false;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} 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}</a:t>
            </a:r>
          </a:p>
          <a:p>
            <a:pPr marL="457200" lvl="1" indent="0">
              <a:buNone/>
            </a:pPr>
            <a:endParaRPr lang="en-CA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/>
            <a:endParaRPr lang="en-CA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6.1.7</a:t>
            </a:r>
          </a:p>
        </p:txBody>
      </p:sp>
      <p:sp>
        <p:nvSpPr>
          <p:cNvPr id="2" name="Oval 1"/>
          <p:cNvSpPr/>
          <p:nvPr/>
        </p:nvSpPr>
        <p:spPr>
          <a:xfrm>
            <a:off x="6048999" y="3512731"/>
            <a:ext cx="122413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763687" y="5805264"/>
            <a:ext cx="71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Clever trick:  in C and C++, any non-zero value is interpreted as true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96136" y="4725144"/>
            <a:ext cx="576064" cy="10801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253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Run Time: 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Almost all of the relevant operations on a binary search tree are 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CA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If the tree is </a:t>
            </a:r>
            <a:r>
              <a:rPr lang="en-CA" altLang="en-US" i="1" dirty="0">
                <a:solidFill>
                  <a:srgbClr val="000000"/>
                </a:solidFill>
                <a:latin typeface="Arial" charset="0"/>
                <a:cs typeface="Arial" charset="0"/>
              </a:rPr>
              <a:t>close </a:t>
            </a: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to a linked list, the run times is 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CA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Insert 1, 2, 3, 4, 5, 6, 7, ..., </a:t>
            </a:r>
            <a:r>
              <a:rPr lang="en-CA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into a empty binary search tree</a:t>
            </a:r>
          </a:p>
          <a:p>
            <a:pPr lvl="1"/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The best we can do is if the tree is perfect:</a:t>
            </a:r>
            <a:r>
              <a:rPr lang="en-CA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CA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CA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/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One important goal will be to find tree structures where we can maintain a height of </a:t>
            </a:r>
            <a:r>
              <a:rPr lang="en-CA" alt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(ln(</a:t>
            </a:r>
            <a:r>
              <a:rPr lang="en-CA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endParaRPr lang="en-CA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You can look at</a:t>
            </a:r>
          </a:p>
          <a:p>
            <a:pPr lvl="1"/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AVL trees</a:t>
            </a:r>
          </a:p>
          <a:p>
            <a:pPr lvl="1"/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B+ trees</a:t>
            </a:r>
          </a:p>
          <a:p>
            <a:pPr>
              <a:buFont typeface="Arial" charset="0"/>
              <a:buNone/>
            </a:pP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both of which ensure that the height remains </a:t>
            </a:r>
            <a:r>
              <a:rPr lang="en-CA" alt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CA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Others exist, too</a:t>
            </a:r>
            <a:endParaRPr lang="en-CA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6.1.7</a:t>
            </a:r>
          </a:p>
        </p:txBody>
      </p:sp>
    </p:spTree>
    <p:extLst>
      <p:ext uri="{BB962C8B-B14F-4D97-AF65-F5344CB8AC3E}">
        <p14:creationId xmlns:p14="http://schemas.microsoft.com/office/powerpoint/2010/main" val="2245700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 this topic, we covered binary search trees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Described Abstract Sorted Lists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Problems using arrays and linked lists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Definition a binary search tree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Looked at the implementation of: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Empty, size, height, count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Front, back, insert, erase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Previous smaller and next larger objects</a:t>
            </a:r>
          </a:p>
          <a:p>
            <a:pPr lvl="2"/>
            <a:endParaRPr lang="en-US" altLang="en-US">
              <a:latin typeface="Arial" charset="0"/>
              <a:cs typeface="Arial" charset="0"/>
            </a:endParaRPr>
          </a:p>
          <a:p>
            <a:pPr lvl="1"/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657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Thus, we define a non-empty binary search tree as a binary tree with the following properties: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left sub-tree (if any) is a binary search tree and all elements are less than the root element, and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right sub-tree (if any) is a binary search tree and all elements are greater than the root element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6.1.2</a:t>
            </a:r>
          </a:p>
        </p:txBody>
      </p:sp>
    </p:spTree>
    <p:extLst>
      <p:ext uri="{BB962C8B-B14F-4D97-AF65-F5344CB8AC3E}">
        <p14:creationId xmlns:p14="http://schemas.microsoft.com/office/powerpoint/2010/main" val="342462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Here are other examples of binary search trees:</a:t>
            </a:r>
            <a:endParaRPr lang="en-US" altLang="en-US" i="1">
              <a:latin typeface="Arial" charset="0"/>
              <a:cs typeface="Arial" charset="0"/>
            </a:endParaRPr>
          </a:p>
        </p:txBody>
      </p:sp>
      <p:pic>
        <p:nvPicPr>
          <p:cNvPr id="13316" name="Picture 6" descr="C:\Users\dwharder\Desktop\a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500313"/>
            <a:ext cx="41735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C:\Users\dwharder\Desktop\aa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57688"/>
            <a:ext cx="81375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C:\Users\dwharder\Desktop\aa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500313"/>
            <a:ext cx="4037012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6.1.2</a:t>
            </a:r>
          </a:p>
        </p:txBody>
      </p:sp>
    </p:spTree>
    <p:extLst>
      <p:ext uri="{BB962C8B-B14F-4D97-AF65-F5344CB8AC3E}">
        <p14:creationId xmlns:p14="http://schemas.microsoft.com/office/powerpoint/2010/main" val="8686653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8807</TotalTime>
  <Words>768</Words>
  <Application>Microsoft Office PowerPoint</Application>
  <PresentationFormat>On-screen Show (4:3)</PresentationFormat>
  <Paragraphs>731</Paragraphs>
  <Slides>78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Calibri</vt:lpstr>
      <vt:lpstr>Consolas</vt:lpstr>
      <vt:lpstr>Courier New</vt:lpstr>
      <vt:lpstr>ＭＳ Ｐゴシック</vt:lpstr>
      <vt:lpstr>Symbol</vt:lpstr>
      <vt:lpstr>Times New Roman</vt:lpstr>
      <vt:lpstr>Custom Design</vt:lpstr>
      <vt:lpstr>Outline</vt:lpstr>
      <vt:lpstr>Abstract Sorted Lists</vt:lpstr>
      <vt:lpstr>Abstract Sorted Lists</vt:lpstr>
      <vt:lpstr>Implementation</vt:lpstr>
      <vt:lpstr>Background</vt:lpstr>
      <vt:lpstr>Binary Search Trees</vt:lpstr>
      <vt:lpstr>Binary Search Trees</vt:lpstr>
      <vt:lpstr>Definition</vt:lpstr>
      <vt:lpstr>Examples</vt:lpstr>
      <vt:lpstr>Examples</vt:lpstr>
      <vt:lpstr>Examples</vt:lpstr>
      <vt:lpstr>Duplicate Elements</vt:lpstr>
      <vt:lpstr>Implementation</vt:lpstr>
      <vt:lpstr>Implementation</vt:lpstr>
      <vt:lpstr>Implementation</vt:lpstr>
      <vt:lpstr>Implementation</vt:lpstr>
      <vt:lpstr>Constructor</vt:lpstr>
      <vt:lpstr>Standard Accessors</vt:lpstr>
      <vt:lpstr>Inherited Member Functions</vt:lpstr>
      <vt:lpstr>Finding the Minimum Object</vt:lpstr>
      <vt:lpstr>Finding the Maximum Object</vt:lpstr>
      <vt:lpstr>Find</vt:lpstr>
      <vt:lpstr>Find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Binary Search Tree</vt:lpstr>
      <vt:lpstr>Implementation</vt:lpstr>
      <vt:lpstr>Constructor, Destructor, and Clear</vt:lpstr>
      <vt:lpstr>Constructor, Destructor, and Clear</vt:lpstr>
      <vt:lpstr>Empty, Size, Height and Count</vt:lpstr>
      <vt:lpstr>Front and Back</vt:lpstr>
      <vt:lpstr>Insert and Erase</vt:lpstr>
      <vt:lpstr>Other Relation-based Operations</vt:lpstr>
      <vt:lpstr>Previous and Next Objects</vt:lpstr>
      <vt:lpstr>Previous and Next Objects</vt:lpstr>
      <vt:lpstr>Previous and Next Objects</vt:lpstr>
      <vt:lpstr>Previous and Next Objects</vt:lpstr>
      <vt:lpstr>Finding the kth Object</vt:lpstr>
      <vt:lpstr>Finding the kth Object</vt:lpstr>
      <vt:lpstr>Finding the kth Object</vt:lpstr>
      <vt:lpstr>Finding the kth Object</vt:lpstr>
      <vt:lpstr>Run Time:  O(h)</vt:lpstr>
      <vt:lpstr>Summary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457</cp:revision>
  <dcterms:created xsi:type="dcterms:W3CDTF">2009-09-11T23:00:44Z</dcterms:created>
  <dcterms:modified xsi:type="dcterms:W3CDTF">2016-03-03T03:50:47Z</dcterms:modified>
</cp:coreProperties>
</file>