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32"/>
  </p:notesMasterIdLst>
  <p:sldIdLst>
    <p:sldId id="374" r:id="rId2"/>
    <p:sldId id="375" r:id="rId3"/>
    <p:sldId id="376" r:id="rId4"/>
    <p:sldId id="377" r:id="rId5"/>
    <p:sldId id="378" r:id="rId6"/>
    <p:sldId id="379" r:id="rId7"/>
    <p:sldId id="380" r:id="rId8"/>
    <p:sldId id="381" r:id="rId9"/>
    <p:sldId id="382" r:id="rId10"/>
    <p:sldId id="383" r:id="rId11"/>
    <p:sldId id="384" r:id="rId12"/>
    <p:sldId id="385" r:id="rId13"/>
    <p:sldId id="386" r:id="rId14"/>
    <p:sldId id="387" r:id="rId15"/>
    <p:sldId id="388" r:id="rId16"/>
    <p:sldId id="389" r:id="rId17"/>
    <p:sldId id="390" r:id="rId18"/>
    <p:sldId id="391" r:id="rId19"/>
    <p:sldId id="392" r:id="rId20"/>
    <p:sldId id="393" r:id="rId21"/>
    <p:sldId id="394" r:id="rId22"/>
    <p:sldId id="395" r:id="rId23"/>
    <p:sldId id="396" r:id="rId24"/>
    <p:sldId id="397" r:id="rId25"/>
    <p:sldId id="398" r:id="rId26"/>
    <p:sldId id="399" r:id="rId27"/>
    <p:sldId id="400" r:id="rId28"/>
    <p:sldId id="401" r:id="rId29"/>
    <p:sldId id="402" r:id="rId30"/>
    <p:sldId id="373" r:id="rId3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93" autoAdjust="0"/>
    <p:restoredTop sz="94660"/>
  </p:normalViewPr>
  <p:slideViewPr>
    <p:cSldViewPr>
      <p:cViewPr varScale="1">
        <p:scale>
          <a:sx n="106" d="100"/>
          <a:sy n="106" d="100"/>
        </p:scale>
        <p:origin x="524" y="68"/>
      </p:cViewPr>
      <p:guideLst>
        <p:guide orient="horz" pos="2160"/>
        <p:guide pos="2880"/>
      </p:guideLst>
    </p:cSldViewPr>
  </p:slideViewPr>
  <p:notesTextViewPr>
    <p:cViewPr>
      <p:scale>
        <a:sx n="100" d="100"/>
        <a:sy n="100" d="100"/>
      </p:scale>
      <p:origin x="0" y="0"/>
    </p:cViewPr>
  </p:notesTextViewPr>
  <p:notesViewPr>
    <p:cSldViewPr>
      <p:cViewPr varScale="1">
        <p:scale>
          <a:sx n="92" d="100"/>
          <a:sy n="92" d="100"/>
        </p:scale>
        <p:origin x="-3768"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A6F3147-B3C0-4B2A-B964-AB106F786BE1}" type="datetimeFigureOut">
              <a:rPr lang="en-US"/>
              <a:pPr>
                <a:defRPr/>
              </a:pPr>
              <a:t>3/7/2016</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CA"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BF7B1FF-DFE5-4B27-8E0E-F1DDF2FB76BC}" type="slidenum">
              <a:rPr lang="en-CA"/>
              <a:pPr>
                <a:defRPr/>
              </a:pPr>
              <a:t>‹#›</a:t>
            </a:fld>
            <a:endParaRPr lang="en-CA"/>
          </a:p>
        </p:txBody>
      </p:sp>
    </p:spTree>
    <p:extLst>
      <p:ext uri="{BB962C8B-B14F-4D97-AF65-F5344CB8AC3E}">
        <p14:creationId xmlns:p14="http://schemas.microsoft.com/office/powerpoint/2010/main" val="30715480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CDE8E18E-319A-41A0-8C51-BC545041941A}" type="slidenum">
              <a:rPr lang="en-CA" smtClean="0"/>
              <a:pPr>
                <a:defRPr/>
              </a:pPr>
              <a:t>1</a:t>
            </a:fld>
            <a:endParaRPr lang="en-CA"/>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BFBCD81C-0FD8-4266-A6A5-2D4498C4EE0D}" type="slidenum">
              <a:rPr lang="en-CA" smtClean="0"/>
              <a:pPr>
                <a:defRPr/>
              </a:pPr>
              <a:t>10</a:t>
            </a:fld>
            <a:endParaRPr lang="en-C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8FA73D9A-0664-446F-8FEC-CD42347D10A1}" type="slidenum">
              <a:rPr lang="en-CA" smtClean="0"/>
              <a:pPr>
                <a:defRPr/>
              </a:pPr>
              <a:t>11</a:t>
            </a:fld>
            <a:endParaRPr lang="en-CA"/>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D5B8A01E-D19C-4E0F-B1A7-942FF88C114E}" type="slidenum">
              <a:rPr lang="en-CA" smtClean="0"/>
              <a:pPr>
                <a:defRPr/>
              </a:pPr>
              <a:t>12</a:t>
            </a:fld>
            <a:endParaRPr lang="en-CA"/>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B3C49562-B542-4A70-97F3-9470D667BC26}" type="slidenum">
              <a:rPr lang="en-CA" smtClean="0"/>
              <a:pPr>
                <a:defRPr/>
              </a:pPr>
              <a:t>13</a:t>
            </a:fld>
            <a:endParaRPr lang="en-CA"/>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BE4E1E63-E5FB-4101-B1D4-CD81A13060AE}" type="slidenum">
              <a:rPr lang="en-CA" smtClean="0"/>
              <a:pPr>
                <a:defRPr/>
              </a:pPr>
              <a:t>14</a:t>
            </a:fld>
            <a:endParaRPr lang="en-CA"/>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E3A67A20-7F52-4F72-8B4F-2A961B56A0F9}" type="slidenum">
              <a:rPr lang="en-CA" smtClean="0"/>
              <a:pPr>
                <a:defRPr/>
              </a:pPr>
              <a:t>15</a:t>
            </a:fld>
            <a:endParaRPr lang="en-CA"/>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75AFE83B-C41F-4C1F-AF3C-2DCFC5FF5CDA}" type="slidenum">
              <a:rPr lang="en-CA" smtClean="0"/>
              <a:pPr>
                <a:defRPr/>
              </a:pPr>
              <a:t>16</a:t>
            </a:fld>
            <a:endParaRPr lang="en-CA"/>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0149FD0C-D145-4A41-8774-978F5401A572}" type="slidenum">
              <a:rPr lang="en-CA" smtClean="0"/>
              <a:pPr>
                <a:defRPr/>
              </a:pPr>
              <a:t>17</a:t>
            </a:fld>
            <a:endParaRPr lang="en-CA"/>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17AA42E1-F8C9-4DAD-903C-CF1FA4E392E4}" type="slidenum">
              <a:rPr lang="en-CA" smtClean="0"/>
              <a:pPr>
                <a:defRPr/>
              </a:pPr>
              <a:t>18</a:t>
            </a:fld>
            <a:endParaRPr lang="en-CA"/>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C26A3D7E-F38A-4887-90BD-E2D3AE03A2B5}" type="slidenum">
              <a:rPr lang="en-CA" smtClean="0"/>
              <a:pPr>
                <a:defRPr/>
              </a:pPr>
              <a:t>19</a:t>
            </a:fld>
            <a:endParaRPr lang="en-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5B3FAEE0-60C2-42A0-AB7D-7B4227A2234D}" type="slidenum">
              <a:rPr lang="en-CA" smtClean="0"/>
              <a:pPr>
                <a:defRPr/>
              </a:pPr>
              <a:t>2</a:t>
            </a:fld>
            <a:endParaRPr lang="en-CA"/>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D88C6192-A260-4DC9-BA7E-21488AB2B06E}" type="slidenum">
              <a:rPr lang="en-CA" smtClean="0"/>
              <a:pPr>
                <a:defRPr/>
              </a:pPr>
              <a:t>20</a:t>
            </a:fld>
            <a:endParaRPr lang="en-CA"/>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7B4387DC-2F20-45DB-B11A-FE7055B56720}" type="slidenum">
              <a:rPr lang="en-CA" smtClean="0"/>
              <a:pPr>
                <a:defRPr/>
              </a:pPr>
              <a:t>21</a:t>
            </a:fld>
            <a:endParaRPr lang="en-CA"/>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CDB106F4-8839-43E2-A4C9-BE0226A329A5}" type="slidenum">
              <a:rPr lang="en-CA" smtClean="0"/>
              <a:pPr>
                <a:defRPr/>
              </a:pPr>
              <a:t>22</a:t>
            </a:fld>
            <a:endParaRPr lang="en-CA"/>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DD0EE414-1559-4758-9525-1E15706CED80}" type="slidenum">
              <a:rPr lang="en-CA" smtClean="0"/>
              <a:pPr>
                <a:defRPr/>
              </a:pPr>
              <a:t>23</a:t>
            </a:fld>
            <a:endParaRPr lang="en-CA"/>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D880F42F-2781-4531-B107-B0F6A32A7777}" type="slidenum">
              <a:rPr lang="en-CA" smtClean="0"/>
              <a:pPr>
                <a:defRPr/>
              </a:pPr>
              <a:t>24</a:t>
            </a:fld>
            <a:endParaRPr lang="en-CA"/>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FAF7F3C6-9895-4ED6-B73C-95D4403D0DCB}" type="slidenum">
              <a:rPr lang="en-CA" smtClean="0"/>
              <a:pPr>
                <a:defRPr/>
              </a:pPr>
              <a:t>25</a:t>
            </a:fld>
            <a:endParaRPr lang="en-CA"/>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8D976347-7CDD-46C7-8846-4D81A8718CE5}" type="slidenum">
              <a:rPr lang="en-CA" smtClean="0"/>
              <a:pPr>
                <a:defRPr/>
              </a:pPr>
              <a:t>26</a:t>
            </a:fld>
            <a:endParaRPr lang="en-CA"/>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A956A7F5-EAA0-44D7-B8A4-94EF78240AD1}" type="slidenum">
              <a:rPr lang="en-CA" smtClean="0"/>
              <a:pPr>
                <a:defRPr/>
              </a:pPr>
              <a:t>27</a:t>
            </a:fld>
            <a:endParaRPr lang="en-CA"/>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1C427E6F-DA1F-4C85-AF7B-B08C1C8BE3DC}" type="slidenum">
              <a:rPr lang="en-CA" smtClean="0"/>
              <a:pPr>
                <a:defRPr/>
              </a:pPr>
              <a:t>28</a:t>
            </a:fld>
            <a:endParaRPr lang="en-CA"/>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FF3B9515-B5F2-4463-9362-1CB6A11A21E7}" type="slidenum">
              <a:rPr lang="en-CA" smtClean="0"/>
              <a:pPr>
                <a:defRPr/>
              </a:pPr>
              <a:t>29</a:t>
            </a:fld>
            <a:endParaRPr lang="en-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C0D0565B-C379-4326-88A3-66165CFF82D7}" type="slidenum">
              <a:rPr lang="en-CA" smtClean="0"/>
              <a:pPr>
                <a:defRPr/>
              </a:pPr>
              <a:t>3</a:t>
            </a:fld>
            <a:endParaRPr lang="en-CA"/>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a:p>
        </p:txBody>
      </p:sp>
      <p:sp>
        <p:nvSpPr>
          <p:cNvPr id="4" name="Slide Number Placeholder 3"/>
          <p:cNvSpPr>
            <a:spLocks noGrp="1"/>
          </p:cNvSpPr>
          <p:nvPr>
            <p:ph type="sldNum" sz="quarter" idx="5"/>
          </p:nvPr>
        </p:nvSpPr>
        <p:spPr/>
        <p:txBody>
          <a:bodyPr/>
          <a:lstStyle/>
          <a:p>
            <a:pPr>
              <a:defRPr/>
            </a:pPr>
            <a:fld id="{C9719500-C45E-434A-BC8A-8FFFDCB8ACC3}" type="slidenum">
              <a:rPr lang="en-CA" smtClean="0"/>
              <a:pPr>
                <a:defRPr/>
              </a:pPr>
              <a:t>30</a:t>
            </a:fld>
            <a:endParaRPr lang="en-C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634A20CA-6221-4BEC-B1F5-690A0CC481BF}" type="slidenum">
              <a:rPr lang="en-CA" smtClean="0"/>
              <a:pPr>
                <a:defRPr/>
              </a:pPr>
              <a:t>4</a:t>
            </a:fld>
            <a:endParaRPr lang="en-C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D147BC44-91B3-4DBA-8E3E-FE21B7DDCFCD}" type="slidenum">
              <a:rPr lang="en-CA" smtClean="0"/>
              <a:pPr>
                <a:defRPr/>
              </a:pPr>
              <a:t>5</a:t>
            </a:fld>
            <a:endParaRPr lang="en-C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0283800A-797B-4A1B-9918-79C7014C2651}" type="slidenum">
              <a:rPr lang="en-CA" smtClean="0"/>
              <a:pPr>
                <a:defRPr/>
              </a:pPr>
              <a:t>6</a:t>
            </a:fld>
            <a:endParaRPr lang="en-C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391E042D-9CC4-45A7-B515-2C3AA0C0AEC8}" type="slidenum">
              <a:rPr lang="en-CA" smtClean="0"/>
              <a:pPr>
                <a:defRPr/>
              </a:pPr>
              <a:t>7</a:t>
            </a:fld>
            <a:endParaRPr lang="en-C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043ED6D0-D5D0-41A7-9423-7561E76756D7}" type="slidenum">
              <a:rPr lang="en-CA" smtClean="0"/>
              <a:pPr>
                <a:defRPr/>
              </a:pPr>
              <a:t>8</a:t>
            </a:fld>
            <a:endParaRPr lang="en-C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31D068DE-7CAD-4B17-ADF2-B1C38B828675}" type="slidenum">
              <a:rPr lang="en-CA" smtClean="0"/>
              <a:pPr>
                <a:defRPr/>
              </a:pPr>
              <a:t>9</a:t>
            </a:fld>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defRPr sz="4000"/>
            </a:lvl1pPr>
          </a:lstStyle>
          <a:p>
            <a:r>
              <a:rPr lang="en-US" dirty="0"/>
              <a:t>Click to edit Master title style</a:t>
            </a:r>
            <a:endParaRPr lang="en-CA" dirty="0"/>
          </a:p>
        </p:txBody>
      </p:sp>
      <p:sp>
        <p:nvSpPr>
          <p:cNvPr id="6" name="Text Box 14"/>
          <p:cNvSpPr txBox="1">
            <a:spLocks noChangeArrowheads="1"/>
          </p:cNvSpPr>
          <p:nvPr userDrawn="1"/>
        </p:nvSpPr>
        <p:spPr bwMode="auto">
          <a:xfrm>
            <a:off x="3779838" y="260350"/>
            <a:ext cx="5040312" cy="400050"/>
          </a:xfrm>
          <a:prstGeom prst="rect">
            <a:avLst/>
          </a:prstGeom>
          <a:noFill/>
          <a:ln w="9525">
            <a:noFill/>
            <a:miter lim="800000"/>
            <a:headEnd/>
            <a:tailEnd/>
          </a:ln>
          <a:effectLst>
            <a:outerShdw blurRad="50800" dist="25400" dir="2700000" algn="tl" rotWithShape="0">
              <a:prstClr val="black"/>
            </a:outerShdw>
          </a:effectLst>
        </p:spPr>
        <p:txBody>
          <a:bodyPr anchor="ctr">
            <a:spAutoFit/>
          </a:bodyPr>
          <a:lstStyle/>
          <a:p>
            <a:pPr algn="ctr" fontAlgn="auto">
              <a:spcBef>
                <a:spcPts val="0"/>
              </a:spcBef>
              <a:spcAft>
                <a:spcPts val="0"/>
              </a:spcAft>
              <a:defRPr/>
            </a:pPr>
            <a:r>
              <a:rPr lang="en-US" sz="2000" dirty="0">
                <a:solidFill>
                  <a:schemeClr val="bg1"/>
                </a:solidFill>
                <a:latin typeface="Arial" pitchFamily="34" charset="0"/>
                <a:cs typeface="Arial" pitchFamily="34" charset="0"/>
              </a:rPr>
              <a:t>ECE 250 </a:t>
            </a:r>
            <a:r>
              <a:rPr lang="en-US" sz="2000" i="1" dirty="0">
                <a:solidFill>
                  <a:schemeClr val="bg1"/>
                </a:solidFill>
                <a:latin typeface="Arial" pitchFamily="34" charset="0"/>
                <a:cs typeface="Arial" pitchFamily="34" charset="0"/>
              </a:rPr>
              <a:t>Algorithms and Data Structures</a:t>
            </a:r>
          </a:p>
        </p:txBody>
      </p:sp>
      <p:sp>
        <p:nvSpPr>
          <p:cNvPr id="7" name="Text Box 14"/>
          <p:cNvSpPr txBox="1">
            <a:spLocks noChangeArrowheads="1"/>
          </p:cNvSpPr>
          <p:nvPr userDrawn="1"/>
        </p:nvSpPr>
        <p:spPr bwMode="auto">
          <a:xfrm>
            <a:off x="5472113" y="4365625"/>
            <a:ext cx="3671887" cy="2270125"/>
          </a:xfrm>
          <a:prstGeom prst="rect">
            <a:avLst/>
          </a:prstGeom>
          <a:noFill/>
          <a:ln w="9525">
            <a:noFill/>
            <a:miter lim="800000"/>
            <a:headEnd/>
            <a:tailEnd/>
          </a:ln>
          <a:effectLst>
            <a:outerShdw blurRad="50800" dist="25400" dir="2700000" algn="tl" rotWithShape="0">
              <a:prstClr val="black"/>
            </a:outerShdw>
          </a:effectLst>
        </p:spPr>
        <p:txBody>
          <a:bodyPr>
            <a:spAutoFit/>
          </a:bodyPr>
          <a:lstStyle/>
          <a:p>
            <a:pPr defTabSz="457200">
              <a:spcBef>
                <a:spcPct val="20000"/>
              </a:spcBef>
              <a:defRPr/>
            </a:pPr>
            <a:r>
              <a:rPr lang="en-US" sz="1200" b="1" kern="0" dirty="0">
                <a:solidFill>
                  <a:srgbClr val="FFFFFF"/>
                </a:solidFill>
                <a:latin typeface="Arial" pitchFamily="34" charset="0"/>
                <a:ea typeface="ＭＳ Ｐゴシック" charset="-128"/>
                <a:cs typeface="Arial" pitchFamily="34" charset="0"/>
              </a:rPr>
              <a:t>Douglas Wilhelm Harder, </a:t>
            </a:r>
            <a:r>
              <a:rPr lang="en-US" sz="1200" b="1" kern="0" dirty="0" err="1">
                <a:solidFill>
                  <a:srgbClr val="FFFFFF"/>
                </a:solidFill>
                <a:latin typeface="Arial" pitchFamily="34" charset="0"/>
                <a:ea typeface="ＭＳ Ｐゴシック" charset="-128"/>
                <a:cs typeface="Arial" pitchFamily="34" charset="0"/>
              </a:rPr>
              <a:t>M.Math</a:t>
            </a:r>
            <a:r>
              <a:rPr lang="en-US" sz="1200" b="1" kern="0" dirty="0">
                <a:solidFill>
                  <a:srgbClr val="FFFFFF"/>
                </a:solidFill>
                <a:latin typeface="Arial" pitchFamily="34" charset="0"/>
                <a:ea typeface="ＭＳ Ｐゴシック" charset="-128"/>
                <a:cs typeface="Arial" pitchFamily="34" charset="0"/>
              </a:rPr>
              <a:t>. LEL</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Department of Electrical and Computer Engineering</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University of Waterloo</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Waterloo, Ontario, Canada</a:t>
            </a:r>
          </a:p>
          <a:p>
            <a:pPr defTabSz="457200">
              <a:spcBef>
                <a:spcPct val="20000"/>
              </a:spcBef>
              <a:defRPr/>
            </a:pPr>
            <a:endParaRPr lang="en-US" sz="1100" kern="0" dirty="0">
              <a:solidFill>
                <a:srgbClr val="FFFFFF"/>
              </a:solidFill>
              <a:latin typeface="Arial" pitchFamily="34" charset="0"/>
              <a:ea typeface="ＭＳ Ｐゴシック" charset="-128"/>
              <a:cs typeface="Arial" pitchFamily="34" charset="0"/>
            </a:endParaRP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ece.uwaterloo.ca</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dwharder@alumni.uwaterloo.ca</a:t>
            </a:r>
          </a:p>
          <a:p>
            <a:pPr defTabSz="457200">
              <a:spcBef>
                <a:spcPct val="20000"/>
              </a:spcBef>
              <a:defRPr/>
            </a:pPr>
            <a:endParaRPr lang="en-CA" sz="900" dirty="0">
              <a:solidFill>
                <a:srgbClr val="FFFFFF"/>
              </a:solidFill>
              <a:latin typeface="Arial"/>
              <a:ea typeface="ＭＳ Ｐゴシック" charset="-128"/>
            </a:endParaRPr>
          </a:p>
          <a:p>
            <a:pPr defTabSz="457200">
              <a:spcBef>
                <a:spcPct val="20000"/>
              </a:spcBef>
              <a:defRPr/>
            </a:pPr>
            <a:r>
              <a:rPr lang="en-CA" sz="900" dirty="0">
                <a:solidFill>
                  <a:srgbClr val="FFFFFF"/>
                </a:solidFill>
                <a:latin typeface="Arial"/>
                <a:ea typeface="ＭＳ Ｐゴシック" charset="-128"/>
              </a:rPr>
              <a:t>© 2006-2013 by Douglas Wilhelm Harder.  Some rights reserved.</a:t>
            </a:r>
            <a:endParaRPr lang="en-US" sz="900" kern="0" dirty="0">
              <a:solidFill>
                <a:srgbClr val="FFFFFF"/>
              </a:solidFill>
              <a:latin typeface="Arial" pitchFamily="34" charset="0"/>
              <a:ea typeface="ＭＳ Ｐゴシック" charset="-128"/>
              <a:cs typeface="Arial" pitchFamily="34" charset="0"/>
            </a:endParaRPr>
          </a:p>
          <a:p>
            <a:pPr defTabSz="457200">
              <a:spcBef>
                <a:spcPct val="20000"/>
              </a:spcBef>
              <a:defRPr/>
            </a:pPr>
            <a:endParaRPr lang="en-CA" sz="2400" dirty="0">
              <a:solidFill>
                <a:srgbClr val="FFFFFF"/>
              </a:solidFill>
              <a:latin typeface="Arial"/>
              <a:ea typeface="ＭＳ Ｐゴシック" charset="-128"/>
            </a:endParaRPr>
          </a:p>
        </p:txBody>
      </p:sp>
      <p:pic>
        <p:nvPicPr>
          <p:cNvPr id="5" name="Picture 2" descr="C:\Users\dwharder\Desktop\cc.png"/>
          <p:cNvPicPr>
            <a:picLocks noChangeAspect="1" noChangeArrowheads="1"/>
          </p:cNvPicPr>
          <p:nvPr userDrawn="1"/>
        </p:nvPicPr>
        <p:blipFill>
          <a:blip r:embed="rId3" cstate="print"/>
          <a:srcRect/>
          <a:stretch>
            <a:fillRect/>
          </a:stretch>
        </p:blipFill>
        <p:spPr bwMode="auto">
          <a:xfrm>
            <a:off x="8297863" y="6373813"/>
            <a:ext cx="679450" cy="330200"/>
          </a:xfrm>
          <a:prstGeom prst="rect">
            <a:avLst/>
          </a:prstGeom>
          <a:noFill/>
          <a:ln w="9525">
            <a:noFill/>
            <a:miter lim="800000"/>
            <a:headEnd/>
            <a:tailEnd/>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6" name="TextBox 5"/>
          <p:cNvSpPr txBox="1"/>
          <p:nvPr userDrawn="1"/>
        </p:nvSpPr>
        <p:spPr>
          <a:xfrm>
            <a:off x="8493125" y="387350"/>
            <a:ext cx="400050" cy="304800"/>
          </a:xfrm>
          <a:prstGeom prst="rect">
            <a:avLst/>
          </a:prstGeom>
          <a:noFill/>
        </p:spPr>
        <p:txBody>
          <a:bodyPr wrap="none">
            <a:spAutoFit/>
          </a:bodyPr>
          <a:lstStyle/>
          <a:p>
            <a:pPr algn="r">
              <a:defRPr/>
            </a:pPr>
            <a:fld id="{CB04C21C-B0BC-4588-B282-CC300FAFEEC9}" type="slidenum">
              <a:rPr lang="en-CA" sz="1400">
                <a:solidFill>
                  <a:schemeClr val="tx1">
                    <a:lumMod val="50000"/>
                    <a:lumOff val="50000"/>
                  </a:schemeClr>
                </a:solidFill>
              </a:rPr>
              <a:pPr algn="r">
                <a:defRPr/>
              </a:pPr>
              <a:t>‹#›</a:t>
            </a:fld>
            <a:endParaRPr lang="en-CA" sz="1400">
              <a:solidFill>
                <a:schemeClr val="tx1">
                  <a:lumMod val="50000"/>
                  <a:lumOff val="50000"/>
                </a:schemeClr>
              </a:solidFill>
            </a:endParaRPr>
          </a:p>
        </p:txBody>
      </p:sp>
      <p:sp>
        <p:nvSpPr>
          <p:cNvPr id="7" name="Footer Placeholder 4"/>
          <p:cNvSpPr txBox="1">
            <a:spLocks/>
          </p:cNvSpPr>
          <p:nvPr userDrawn="1"/>
        </p:nvSpPr>
        <p:spPr>
          <a:xfrm>
            <a:off x="2916238" y="111125"/>
            <a:ext cx="5832475" cy="365125"/>
          </a:xfrm>
          <a:prstGeom prst="rect">
            <a:avLst/>
          </a:prstGeom>
        </p:spPr>
        <p:txBody>
          <a:bodyPr/>
          <a:lstStyle>
            <a:lvl1pPr algn="ctr" fontAlgn="auto">
              <a:spcBef>
                <a:spcPts val="0"/>
              </a:spcBef>
              <a:spcAft>
                <a:spcPts val="0"/>
              </a:spcAft>
              <a:defRPr sz="1600">
                <a:solidFill>
                  <a:schemeClr val="tx1">
                    <a:lumMod val="50000"/>
                    <a:lumOff val="50000"/>
                  </a:schemeClr>
                </a:solidFill>
                <a:latin typeface="+mn-lt"/>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600" b="0" i="0" u="none" strike="noStrike" kern="1200" cap="none" spc="0" normalizeH="0" baseline="0" noProof="0" dirty="0">
                <a:ln>
                  <a:noFill/>
                </a:ln>
                <a:solidFill>
                  <a:schemeClr val="tx1">
                    <a:lumMod val="50000"/>
                    <a:lumOff val="50000"/>
                  </a:schemeClr>
                </a:solidFill>
                <a:effectLst/>
                <a:uLnTx/>
                <a:uFillTx/>
                <a:latin typeface="+mn-lt"/>
                <a:ea typeface="+mn-ea"/>
                <a:cs typeface="+mn-cs"/>
              </a:rPr>
              <a:t>Insertion sort</a:t>
            </a:r>
          </a:p>
        </p:txBody>
      </p:sp>
      <p:sp>
        <p:nvSpPr>
          <p:cNvPr id="2" name="Title 1"/>
          <p:cNvSpPr>
            <a:spLocks noGrp="1"/>
          </p:cNvSpPr>
          <p:nvPr>
            <p:ph type="title"/>
          </p:nvPr>
        </p:nvSpPr>
        <p:spPr/>
        <p:txBody>
          <a:bodyPr>
            <a:normAutofit/>
          </a:bodyPr>
          <a:lstStyle>
            <a:lvl1pPr>
              <a:defRPr sz="2800"/>
            </a:lvl1pPr>
          </a:lstStyle>
          <a:p>
            <a:r>
              <a:rPr lang="en-US" dirty="0"/>
              <a:t>Click to edit Master title style</a:t>
            </a:r>
            <a:endParaRPr lang="en-CA" dirty="0"/>
          </a:p>
        </p:txBody>
      </p:sp>
      <p:sp>
        <p:nvSpPr>
          <p:cNvPr id="3" name="Content Placeholder 2"/>
          <p:cNvSpPr>
            <a:spLocks noGrp="1"/>
          </p:cNvSpPr>
          <p:nvPr>
            <p:ph idx="1"/>
          </p:nvPr>
        </p:nvSpPr>
        <p:spPr/>
        <p:txBody>
          <a:bodyPr>
            <a:normAutofit/>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317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CA"/>
          </a:p>
        </p:txBody>
      </p:sp>
      <p:sp>
        <p:nvSpPr>
          <p:cNvPr id="317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endParaRPr lang="en-CA"/>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Lst>
  <p:hf hdr="0" ftr="0" dt="0"/>
  <p:txStyles>
    <p:titleStyle>
      <a:lvl1pPr algn="ctr" rtl="0" eaLnBrk="0" fontAlgn="base" hangingPunct="0">
        <a:spcBef>
          <a:spcPct val="0"/>
        </a:spcBef>
        <a:spcAft>
          <a:spcPct val="0"/>
        </a:spcAft>
        <a:defRPr sz="2800"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2800">
          <a:solidFill>
            <a:schemeClr val="tx1"/>
          </a:solidFill>
          <a:latin typeface="Arial" charset="0"/>
          <a:cs typeface="Arial" charset="0"/>
        </a:defRPr>
      </a:lvl2pPr>
      <a:lvl3pPr algn="ctr" rtl="0" eaLnBrk="0" fontAlgn="base" hangingPunct="0">
        <a:spcBef>
          <a:spcPct val="0"/>
        </a:spcBef>
        <a:spcAft>
          <a:spcPct val="0"/>
        </a:spcAft>
        <a:defRPr sz="2800">
          <a:solidFill>
            <a:schemeClr val="tx1"/>
          </a:solidFill>
          <a:latin typeface="Arial" charset="0"/>
          <a:cs typeface="Arial" charset="0"/>
        </a:defRPr>
      </a:lvl3pPr>
      <a:lvl4pPr algn="ctr" rtl="0" eaLnBrk="0" fontAlgn="base" hangingPunct="0">
        <a:spcBef>
          <a:spcPct val="0"/>
        </a:spcBef>
        <a:spcAft>
          <a:spcPct val="0"/>
        </a:spcAft>
        <a:defRPr sz="2800">
          <a:solidFill>
            <a:schemeClr val="tx1"/>
          </a:solidFill>
          <a:latin typeface="Arial" charset="0"/>
          <a:cs typeface="Arial" charset="0"/>
        </a:defRPr>
      </a:lvl4pPr>
      <a:lvl5pPr algn="ctr" rtl="0" eaLnBrk="0" fontAlgn="base" hangingPunct="0">
        <a:spcBef>
          <a:spcPct val="0"/>
        </a:spcBef>
        <a:spcAft>
          <a:spcPct val="0"/>
        </a:spcAft>
        <a:defRPr sz="2800">
          <a:solidFill>
            <a:schemeClr val="tx1"/>
          </a:solidFill>
          <a:latin typeface="Arial"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14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7.wmf"/><Relationship Id="rId5" Type="http://schemas.openxmlformats.org/officeDocument/2006/relationships/oleObject" Target="../embeddings/oleObject1.bin"/><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a:latin typeface="Arial" charset="0"/>
                <a:cs typeface="Arial" charset="0"/>
              </a:rPr>
              <a:t>Outline</a:t>
            </a:r>
          </a:p>
        </p:txBody>
      </p:sp>
      <p:sp>
        <p:nvSpPr>
          <p:cNvPr id="6147" name="Rectangle 3"/>
          <p:cNvSpPr>
            <a:spLocks noGrp="1" noChangeArrowheads="1"/>
          </p:cNvSpPr>
          <p:nvPr>
            <p:ph type="body" idx="1"/>
          </p:nvPr>
        </p:nvSpPr>
        <p:spPr/>
        <p:txBody>
          <a:bodyPr/>
          <a:lstStyle/>
          <a:p>
            <a:pPr>
              <a:buFont typeface="Arial" charset="0"/>
              <a:buNone/>
            </a:pPr>
            <a:r>
              <a:rPr lang="en-US" altLang="en-US">
                <a:latin typeface="Arial" charset="0"/>
                <a:cs typeface="Arial" charset="0"/>
              </a:rPr>
              <a:t>	This topic discusses the insertion sort</a:t>
            </a:r>
          </a:p>
          <a:p>
            <a:pPr>
              <a:buFont typeface="Arial" charset="0"/>
              <a:buNone/>
            </a:pPr>
            <a:r>
              <a:rPr lang="en-US" altLang="en-US">
                <a:latin typeface="Arial" charset="0"/>
                <a:cs typeface="Arial" charset="0"/>
              </a:rPr>
              <a:t>	We will discuss:</a:t>
            </a:r>
          </a:p>
          <a:p>
            <a:pPr lvl="1"/>
            <a:r>
              <a:rPr lang="en-US" altLang="en-US">
                <a:latin typeface="Arial" charset="0"/>
                <a:cs typeface="Arial" charset="0"/>
              </a:rPr>
              <a:t>the algorithm</a:t>
            </a:r>
          </a:p>
          <a:p>
            <a:pPr lvl="1"/>
            <a:r>
              <a:rPr lang="en-US" altLang="en-US">
                <a:latin typeface="Arial" charset="0"/>
                <a:cs typeface="Arial" charset="0"/>
              </a:rPr>
              <a:t>an example</a:t>
            </a:r>
          </a:p>
          <a:p>
            <a:pPr lvl="1"/>
            <a:r>
              <a:rPr lang="en-US" altLang="en-US">
                <a:latin typeface="Arial" charset="0"/>
                <a:cs typeface="Arial" charset="0"/>
              </a:rPr>
              <a:t>run-time analysis</a:t>
            </a:r>
          </a:p>
          <a:p>
            <a:pPr lvl="2"/>
            <a:r>
              <a:rPr lang="en-US" altLang="en-US">
                <a:latin typeface="Arial" charset="0"/>
                <a:cs typeface="Arial" charset="0"/>
              </a:rPr>
              <a:t>worst case</a:t>
            </a:r>
          </a:p>
          <a:p>
            <a:pPr lvl="2"/>
            <a:r>
              <a:rPr lang="en-US" altLang="en-US">
                <a:latin typeface="Arial" charset="0"/>
                <a:cs typeface="Arial" charset="0"/>
              </a:rPr>
              <a:t>average case</a:t>
            </a:r>
          </a:p>
          <a:p>
            <a:pPr lvl="2"/>
            <a:r>
              <a:rPr lang="en-US" altLang="en-US">
                <a:latin typeface="Arial" charset="0"/>
                <a:cs typeface="Arial" charset="0"/>
              </a:rPr>
              <a:t>best case</a:t>
            </a:r>
          </a:p>
          <a:p>
            <a:pPr lvl="1"/>
            <a:endParaRPr lang="en-US" altLang="en-US">
              <a:latin typeface="Arial" charset="0"/>
              <a:cs typeface="Arial" charset="0"/>
            </a:endParaRPr>
          </a:p>
        </p:txBody>
      </p:sp>
    </p:spTree>
    <p:extLst>
      <p:ext uri="{BB962C8B-B14F-4D97-AF65-F5344CB8AC3E}">
        <p14:creationId xmlns:p14="http://schemas.microsoft.com/office/powerpoint/2010/main" val="3471980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ltLang="en-US">
                <a:latin typeface="Arial" charset="0"/>
                <a:cs typeface="Arial" charset="0"/>
              </a:rPr>
              <a:t>Implementation and Analysis</a:t>
            </a:r>
          </a:p>
        </p:txBody>
      </p:sp>
      <p:sp>
        <p:nvSpPr>
          <p:cNvPr id="15363" name="Rectangle 3"/>
          <p:cNvSpPr>
            <a:spLocks noGrp="1" noChangeArrowheads="1"/>
          </p:cNvSpPr>
          <p:nvPr>
            <p:ph type="body" idx="1"/>
          </p:nvPr>
        </p:nvSpPr>
        <p:spPr/>
        <p:txBody>
          <a:bodyPr/>
          <a:lstStyle/>
          <a:p>
            <a:pPr>
              <a:buFont typeface="Arial" charset="0"/>
              <a:buNone/>
            </a:pPr>
            <a:r>
              <a:rPr lang="en-US" altLang="en-US" dirty="0">
                <a:latin typeface="Arial" charset="0"/>
                <a:cs typeface="Arial" charset="0"/>
              </a:rPr>
              <a:t>	The </a:t>
            </a:r>
            <a:r>
              <a:rPr lang="en-US" altLang="en-US" b="1" dirty="0">
                <a:latin typeface="Symbol" pitchFamily="18" charset="2"/>
                <a:cs typeface="Arial" charset="0"/>
              </a:rPr>
              <a:t>Q</a:t>
            </a:r>
            <a:r>
              <a:rPr lang="en-US" altLang="en-US" dirty="0">
                <a:latin typeface="Times New Roman" pitchFamily="18" charset="0"/>
                <a:cs typeface="Arial" charset="0"/>
              </a:rPr>
              <a:t>(1)-</a:t>
            </a:r>
            <a:r>
              <a:rPr lang="en-US" altLang="en-US" dirty="0">
                <a:latin typeface="Arial" charset="0"/>
                <a:cs typeface="Arial" charset="0"/>
              </a:rPr>
              <a:t>initialization of the outer for-loop is executed once</a:t>
            </a:r>
            <a:endParaRPr lang="en-US" altLang="en-US" baseline="30000" dirty="0">
              <a:latin typeface="Arial" charset="0"/>
              <a:cs typeface="Arial" charset="0"/>
            </a:endParaRPr>
          </a:p>
          <a:p>
            <a:pPr>
              <a:buFontTx/>
              <a:buNone/>
            </a:pPr>
            <a:endParaRPr lang="en-US" altLang="en-US" sz="1200" b="1" dirty="0">
              <a:latin typeface="Courier New" pitchFamily="49" charset="0"/>
              <a:cs typeface="Arial" charset="0"/>
            </a:endParaRPr>
          </a:p>
          <a:p>
            <a:pPr lvl="2">
              <a:buFontTx/>
              <a:buNone/>
            </a:pPr>
            <a:r>
              <a:rPr lang="en-US" altLang="en-US" sz="1200" dirty="0">
                <a:latin typeface="Consolas" pitchFamily="49" charset="0"/>
                <a:cs typeface="Arial" charset="0"/>
              </a:rPr>
              <a:t>template &lt;typename Type&gt;</a:t>
            </a:r>
          </a:p>
          <a:p>
            <a:pPr lvl="2">
              <a:buFontTx/>
              <a:buNone/>
            </a:pPr>
            <a:r>
              <a:rPr lang="en-US" altLang="en-US" sz="1200" dirty="0">
                <a:latin typeface="Consolas" pitchFamily="49" charset="0"/>
                <a:cs typeface="Arial" charset="0"/>
              </a:rPr>
              <a:t>void </a:t>
            </a:r>
            <a:r>
              <a:rPr lang="en-US" altLang="en-US" sz="1200" dirty="0" err="1">
                <a:latin typeface="Consolas" pitchFamily="49" charset="0"/>
                <a:cs typeface="Arial" charset="0"/>
              </a:rPr>
              <a:t>insertion_sort</a:t>
            </a:r>
            <a:r>
              <a:rPr lang="en-US" altLang="en-US" sz="1200" dirty="0">
                <a:latin typeface="Consolas" pitchFamily="49" charset="0"/>
                <a:cs typeface="Arial" charset="0"/>
              </a:rPr>
              <a:t>( Type *</a:t>
            </a:r>
            <a:r>
              <a:rPr lang="en-US" altLang="en-US" sz="1200" dirty="0" err="1">
                <a:latin typeface="Consolas" pitchFamily="49" charset="0"/>
                <a:cs typeface="Arial" charset="0"/>
              </a:rPr>
              <a:t>const</a:t>
            </a:r>
            <a:r>
              <a:rPr lang="en-US" altLang="en-US" sz="1200" dirty="0">
                <a:latin typeface="Consolas" pitchFamily="49" charset="0"/>
                <a:cs typeface="Arial" charset="0"/>
              </a:rPr>
              <a:t> array, </a:t>
            </a:r>
            <a:r>
              <a:rPr lang="en-US" altLang="en-US" sz="1200" dirty="0" err="1">
                <a:latin typeface="Consolas" pitchFamily="49" charset="0"/>
                <a:cs typeface="Arial" charset="0"/>
              </a:rPr>
              <a:t>int</a:t>
            </a:r>
            <a:r>
              <a:rPr lang="en-US" altLang="en-US" sz="1200" dirty="0">
                <a:latin typeface="Consolas" pitchFamily="49" charset="0"/>
                <a:cs typeface="Arial" charset="0"/>
              </a:rPr>
              <a:t> </a:t>
            </a:r>
            <a:r>
              <a:rPr lang="en-US" altLang="en-US" sz="1200" dirty="0" err="1">
                <a:latin typeface="Consolas" pitchFamily="49" charset="0"/>
                <a:cs typeface="Arial" charset="0"/>
              </a:rPr>
              <a:t>const</a:t>
            </a:r>
            <a:r>
              <a:rPr lang="en-US" altLang="en-US" sz="1200" dirty="0">
                <a:latin typeface="Consolas" pitchFamily="49" charset="0"/>
                <a:cs typeface="Arial" charset="0"/>
              </a:rPr>
              <a:t> n ) {</a:t>
            </a:r>
          </a:p>
          <a:p>
            <a:pPr lvl="2">
              <a:buFontTx/>
              <a:buNone/>
            </a:pPr>
            <a:r>
              <a:rPr lang="en-US" altLang="en-US" sz="1200" dirty="0">
                <a:latin typeface="Consolas" pitchFamily="49" charset="0"/>
                <a:cs typeface="Arial" charset="0"/>
              </a:rPr>
              <a:t>    for ( </a:t>
            </a:r>
            <a:r>
              <a:rPr lang="en-US" altLang="en-US" sz="1200" dirty="0" err="1">
                <a:latin typeface="Consolas" pitchFamily="49" charset="0"/>
                <a:cs typeface="Arial" charset="0"/>
              </a:rPr>
              <a:t>int</a:t>
            </a:r>
            <a:r>
              <a:rPr lang="en-US" altLang="en-US" sz="1200" dirty="0">
                <a:latin typeface="Consolas" pitchFamily="49" charset="0"/>
                <a:cs typeface="Arial" charset="0"/>
              </a:rPr>
              <a:t> k = 1; k &lt; n; ++k ) {</a:t>
            </a:r>
          </a:p>
          <a:p>
            <a:pPr lvl="2">
              <a:buFont typeface="Arial" charset="0"/>
              <a:buNone/>
            </a:pPr>
            <a:r>
              <a:rPr lang="en-US" altLang="en-US" sz="1200" dirty="0">
                <a:latin typeface="Consolas" pitchFamily="49" charset="0"/>
                <a:cs typeface="Consolas" pitchFamily="49" charset="0"/>
              </a:rPr>
              <a:t>        for ( </a:t>
            </a:r>
            <a:r>
              <a:rPr lang="en-US" altLang="en-US" sz="1200" dirty="0" err="1">
                <a:latin typeface="Consolas" pitchFamily="49" charset="0"/>
                <a:cs typeface="Consolas" pitchFamily="49" charset="0"/>
              </a:rPr>
              <a:t>int</a:t>
            </a:r>
            <a:r>
              <a:rPr lang="en-US" altLang="en-US" sz="1200" dirty="0">
                <a:latin typeface="Consolas" pitchFamily="49" charset="0"/>
                <a:cs typeface="Consolas" pitchFamily="49" charset="0"/>
              </a:rPr>
              <a:t> j = k; j &gt; 0; --j ) {</a:t>
            </a:r>
          </a:p>
          <a:p>
            <a:pPr lvl="2">
              <a:buFont typeface="Arial" charset="0"/>
              <a:buNone/>
            </a:pPr>
            <a:r>
              <a:rPr lang="en-US" altLang="en-US" sz="1200" dirty="0">
                <a:latin typeface="Consolas" pitchFamily="49" charset="0"/>
                <a:cs typeface="Consolas" pitchFamily="49" charset="0"/>
              </a:rPr>
              <a:t>            if ( array[j - 1] &gt; array[j] ) {</a:t>
            </a:r>
          </a:p>
          <a:p>
            <a:pPr lvl="2">
              <a:buNone/>
            </a:pPr>
            <a:r>
              <a:rPr lang="en-US" altLang="en-US" sz="1200" dirty="0">
                <a:latin typeface="Consolas" pitchFamily="49" charset="0"/>
                <a:cs typeface="Consolas" pitchFamily="49" charset="0"/>
              </a:rPr>
              <a:t>                </a:t>
            </a:r>
            <a:r>
              <a:rPr lang="en-CA" altLang="en-US" sz="1200" dirty="0" err="1">
                <a:latin typeface="Consolas" pitchFamily="49" charset="0"/>
                <a:cs typeface="Arial" charset="0"/>
              </a:rPr>
              <a:t>std</a:t>
            </a:r>
            <a:r>
              <a:rPr lang="en-CA" altLang="en-US" sz="1200" dirty="0">
                <a:latin typeface="Consolas" pitchFamily="49" charset="0"/>
                <a:cs typeface="Arial" charset="0"/>
              </a:rPr>
              <a:t>::swap( array[j - 1], array[j] );</a:t>
            </a:r>
            <a:endParaRPr lang="en-US" altLang="en-US" sz="1200" dirty="0">
              <a:latin typeface="Consolas" pitchFamily="49" charset="0"/>
              <a:cs typeface="Arial" charset="0"/>
            </a:endParaRPr>
          </a:p>
          <a:p>
            <a:pPr lvl="2">
              <a:buFont typeface="Arial" charset="0"/>
              <a:buNone/>
            </a:pPr>
            <a:r>
              <a:rPr lang="en-US" altLang="en-US" sz="1200" dirty="0">
                <a:latin typeface="Consolas" pitchFamily="49" charset="0"/>
                <a:cs typeface="Arial" charset="0"/>
              </a:rPr>
              <a:t>            } else {</a:t>
            </a:r>
          </a:p>
          <a:p>
            <a:pPr lvl="2">
              <a:buFont typeface="Arial" charset="0"/>
              <a:buNone/>
            </a:pPr>
            <a:r>
              <a:rPr lang="en-US" altLang="en-US" sz="1200" dirty="0">
                <a:latin typeface="Consolas" pitchFamily="49" charset="0"/>
                <a:cs typeface="Arial" charset="0"/>
              </a:rPr>
              <a:t>                // As soon as we don't need to swap, the (k + 1)</a:t>
            </a:r>
            <a:r>
              <a:rPr lang="en-US" altLang="en-US" sz="1200" dirty="0" err="1">
                <a:latin typeface="Consolas" pitchFamily="49" charset="0"/>
                <a:cs typeface="Arial" charset="0"/>
              </a:rPr>
              <a:t>st</a:t>
            </a:r>
            <a:endParaRPr lang="en-US" altLang="en-US" sz="1200" dirty="0">
              <a:latin typeface="Consolas" pitchFamily="49" charset="0"/>
              <a:cs typeface="Arial" charset="0"/>
            </a:endParaRPr>
          </a:p>
          <a:p>
            <a:pPr lvl="2">
              <a:buFont typeface="Arial" charset="0"/>
              <a:buNone/>
            </a:pPr>
            <a:r>
              <a:rPr lang="en-US" altLang="en-US" sz="1200" dirty="0">
                <a:latin typeface="Consolas" pitchFamily="49" charset="0"/>
                <a:cs typeface="Arial" charset="0"/>
              </a:rPr>
              <a:t>               // is in the correct location</a:t>
            </a:r>
          </a:p>
          <a:p>
            <a:pPr lvl="2">
              <a:buFont typeface="Arial" charset="0"/>
              <a:buNone/>
            </a:pPr>
            <a:r>
              <a:rPr lang="en-US" altLang="en-US" sz="1200" dirty="0">
                <a:latin typeface="Consolas" pitchFamily="49" charset="0"/>
                <a:cs typeface="Arial" charset="0"/>
              </a:rPr>
              <a:t>               break;</a:t>
            </a:r>
          </a:p>
          <a:p>
            <a:pPr lvl="2">
              <a:buFont typeface="Arial" charset="0"/>
              <a:buNone/>
            </a:pPr>
            <a:r>
              <a:rPr lang="en-US" altLang="en-US" sz="1200" dirty="0">
                <a:latin typeface="Consolas" pitchFamily="49" charset="0"/>
                <a:cs typeface="Arial" charset="0"/>
              </a:rPr>
              <a:t>            }</a:t>
            </a:r>
          </a:p>
          <a:p>
            <a:pPr lvl="2">
              <a:buFont typeface="Arial" charset="0"/>
              <a:buNone/>
            </a:pPr>
            <a:r>
              <a:rPr lang="en-US" altLang="en-US" sz="1200" dirty="0">
                <a:latin typeface="Consolas" pitchFamily="49" charset="0"/>
                <a:cs typeface="Arial" charset="0"/>
              </a:rPr>
              <a:t>        }</a:t>
            </a:r>
            <a:endParaRPr lang="en-US" altLang="en-US" sz="1200" dirty="0">
              <a:latin typeface="Times New Roman" pitchFamily="18" charset="0"/>
              <a:cs typeface="Arial" charset="0"/>
            </a:endParaRPr>
          </a:p>
          <a:p>
            <a:pPr lvl="2">
              <a:buFontTx/>
              <a:buNone/>
            </a:pPr>
            <a:r>
              <a:rPr lang="en-US" altLang="en-US" sz="1200" dirty="0">
                <a:latin typeface="Consolas" pitchFamily="49" charset="0"/>
                <a:cs typeface="Arial" charset="0"/>
              </a:rPr>
              <a:t>    }</a:t>
            </a:r>
          </a:p>
          <a:p>
            <a:pPr lvl="2">
              <a:buFontTx/>
              <a:buNone/>
            </a:pPr>
            <a:r>
              <a:rPr lang="en-US" altLang="en-US" sz="1200" dirty="0">
                <a:latin typeface="Consolas" pitchFamily="49" charset="0"/>
                <a:cs typeface="Arial" charset="0"/>
              </a:rPr>
              <a:t>}</a:t>
            </a:r>
          </a:p>
        </p:txBody>
      </p:sp>
      <p:sp>
        <p:nvSpPr>
          <p:cNvPr id="4" name="Rounded Rectangle 3"/>
          <p:cNvSpPr/>
          <p:nvPr/>
        </p:nvSpPr>
        <p:spPr>
          <a:xfrm>
            <a:off x="2251075" y="2628900"/>
            <a:ext cx="936625" cy="2159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15365"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a:t>8.2.3</a:t>
            </a:r>
          </a:p>
        </p:txBody>
      </p:sp>
    </p:spTree>
    <p:extLst>
      <p:ext uri="{BB962C8B-B14F-4D97-AF65-F5344CB8AC3E}">
        <p14:creationId xmlns:p14="http://schemas.microsoft.com/office/powerpoint/2010/main" val="35413776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ltLang="en-US">
                <a:latin typeface="Arial" charset="0"/>
                <a:cs typeface="Arial" charset="0"/>
              </a:rPr>
              <a:t>Implementation and Analysis</a:t>
            </a:r>
          </a:p>
        </p:txBody>
      </p:sp>
      <p:sp>
        <p:nvSpPr>
          <p:cNvPr id="16387" name="Rectangle 3"/>
          <p:cNvSpPr>
            <a:spLocks noGrp="1" noChangeArrowheads="1"/>
          </p:cNvSpPr>
          <p:nvPr>
            <p:ph type="body" idx="1"/>
          </p:nvPr>
        </p:nvSpPr>
        <p:spPr/>
        <p:txBody>
          <a:bodyPr/>
          <a:lstStyle/>
          <a:p>
            <a:pPr>
              <a:buFont typeface="Arial" charset="0"/>
              <a:buNone/>
            </a:pPr>
            <a:r>
              <a:rPr lang="en-US" altLang="en-US" dirty="0">
                <a:latin typeface="Arial" charset="0"/>
                <a:cs typeface="Arial" charset="0"/>
              </a:rPr>
              <a:t>	This </a:t>
            </a:r>
            <a:r>
              <a:rPr lang="en-US" altLang="en-US" b="1" dirty="0">
                <a:latin typeface="Symbol" pitchFamily="18" charset="2"/>
                <a:cs typeface="Arial" charset="0"/>
              </a:rPr>
              <a:t>Q</a:t>
            </a:r>
            <a:r>
              <a:rPr lang="en-US" altLang="en-US" dirty="0">
                <a:latin typeface="Times New Roman" pitchFamily="18" charset="0"/>
                <a:cs typeface="Arial" charset="0"/>
              </a:rPr>
              <a:t>(1)</a:t>
            </a:r>
            <a:r>
              <a:rPr lang="en-US" altLang="en-US" dirty="0">
                <a:latin typeface="Arial" charset="0"/>
                <a:cs typeface="Arial" charset="0"/>
              </a:rPr>
              <a:t>- condition will be tested </a:t>
            </a:r>
            <a:r>
              <a:rPr lang="en-US" altLang="en-US" i="1" dirty="0">
                <a:latin typeface="Times New Roman" pitchFamily="18" charset="0"/>
                <a:cs typeface="Times New Roman" pitchFamily="18" charset="0"/>
              </a:rPr>
              <a:t>n</a:t>
            </a:r>
            <a:r>
              <a:rPr lang="en-US" altLang="en-US" dirty="0">
                <a:latin typeface="Arial" charset="0"/>
                <a:cs typeface="Arial" charset="0"/>
              </a:rPr>
              <a:t> times at which point it fails</a:t>
            </a:r>
            <a:endParaRPr lang="en-US" altLang="en-US" baseline="30000" dirty="0">
              <a:latin typeface="Arial" charset="0"/>
              <a:cs typeface="Arial" charset="0"/>
            </a:endParaRPr>
          </a:p>
          <a:p>
            <a:pPr>
              <a:buFontTx/>
              <a:buNone/>
            </a:pPr>
            <a:endParaRPr lang="en-US" altLang="en-US" sz="1200" b="1" dirty="0">
              <a:latin typeface="Courier New" pitchFamily="49" charset="0"/>
              <a:cs typeface="Arial" charset="0"/>
            </a:endParaRPr>
          </a:p>
          <a:p>
            <a:pPr lvl="2">
              <a:buFontTx/>
              <a:buNone/>
            </a:pPr>
            <a:r>
              <a:rPr lang="en-US" altLang="en-US" sz="1200" dirty="0">
                <a:latin typeface="Consolas" pitchFamily="49" charset="0"/>
                <a:cs typeface="Arial" charset="0"/>
              </a:rPr>
              <a:t>template &lt;typename Type&gt;</a:t>
            </a:r>
          </a:p>
          <a:p>
            <a:pPr lvl="2">
              <a:buFontTx/>
              <a:buNone/>
            </a:pPr>
            <a:r>
              <a:rPr lang="en-US" altLang="en-US" sz="1200" dirty="0">
                <a:latin typeface="Consolas" pitchFamily="49" charset="0"/>
                <a:cs typeface="Arial" charset="0"/>
              </a:rPr>
              <a:t>void </a:t>
            </a:r>
            <a:r>
              <a:rPr lang="en-US" altLang="en-US" sz="1200" dirty="0" err="1">
                <a:latin typeface="Consolas" pitchFamily="49" charset="0"/>
                <a:cs typeface="Arial" charset="0"/>
              </a:rPr>
              <a:t>insertion_sort</a:t>
            </a:r>
            <a:r>
              <a:rPr lang="en-US" altLang="en-US" sz="1200" dirty="0">
                <a:latin typeface="Consolas" pitchFamily="49" charset="0"/>
                <a:cs typeface="Arial" charset="0"/>
              </a:rPr>
              <a:t>( Type *</a:t>
            </a:r>
            <a:r>
              <a:rPr lang="en-US" altLang="en-US" sz="1200" dirty="0" err="1">
                <a:latin typeface="Consolas" pitchFamily="49" charset="0"/>
                <a:cs typeface="Arial" charset="0"/>
              </a:rPr>
              <a:t>const</a:t>
            </a:r>
            <a:r>
              <a:rPr lang="en-US" altLang="en-US" sz="1200" dirty="0">
                <a:latin typeface="Consolas" pitchFamily="49" charset="0"/>
                <a:cs typeface="Arial" charset="0"/>
              </a:rPr>
              <a:t> array, </a:t>
            </a:r>
            <a:r>
              <a:rPr lang="en-US" altLang="en-US" sz="1200" dirty="0" err="1">
                <a:latin typeface="Consolas" pitchFamily="49" charset="0"/>
                <a:cs typeface="Arial" charset="0"/>
              </a:rPr>
              <a:t>int</a:t>
            </a:r>
            <a:r>
              <a:rPr lang="en-US" altLang="en-US" sz="1200" dirty="0">
                <a:latin typeface="Consolas" pitchFamily="49" charset="0"/>
                <a:cs typeface="Arial" charset="0"/>
              </a:rPr>
              <a:t> </a:t>
            </a:r>
            <a:r>
              <a:rPr lang="en-US" altLang="en-US" sz="1200" dirty="0" err="1">
                <a:latin typeface="Consolas" pitchFamily="49" charset="0"/>
                <a:cs typeface="Arial" charset="0"/>
              </a:rPr>
              <a:t>const</a:t>
            </a:r>
            <a:r>
              <a:rPr lang="en-US" altLang="en-US" sz="1200" dirty="0">
                <a:latin typeface="Consolas" pitchFamily="49" charset="0"/>
                <a:cs typeface="Arial" charset="0"/>
              </a:rPr>
              <a:t> n ) {</a:t>
            </a:r>
          </a:p>
          <a:p>
            <a:pPr lvl="2">
              <a:buFontTx/>
              <a:buNone/>
            </a:pPr>
            <a:r>
              <a:rPr lang="en-US" altLang="en-US" sz="1200" dirty="0">
                <a:latin typeface="Consolas" pitchFamily="49" charset="0"/>
                <a:cs typeface="Arial" charset="0"/>
              </a:rPr>
              <a:t>    for ( </a:t>
            </a:r>
            <a:r>
              <a:rPr lang="en-US" altLang="en-US" sz="1200" dirty="0" err="1">
                <a:latin typeface="Consolas" pitchFamily="49" charset="0"/>
                <a:cs typeface="Arial" charset="0"/>
              </a:rPr>
              <a:t>int</a:t>
            </a:r>
            <a:r>
              <a:rPr lang="en-US" altLang="en-US" sz="1200" dirty="0">
                <a:latin typeface="Consolas" pitchFamily="49" charset="0"/>
                <a:cs typeface="Arial" charset="0"/>
              </a:rPr>
              <a:t> k = 1; k &lt; n; ++k ) {</a:t>
            </a:r>
          </a:p>
          <a:p>
            <a:pPr lvl="2">
              <a:buFont typeface="Arial" charset="0"/>
              <a:buNone/>
            </a:pPr>
            <a:r>
              <a:rPr lang="en-US" altLang="en-US" sz="1200" dirty="0">
                <a:latin typeface="Consolas" pitchFamily="49" charset="0"/>
                <a:cs typeface="Consolas" pitchFamily="49" charset="0"/>
              </a:rPr>
              <a:t>        for ( </a:t>
            </a:r>
            <a:r>
              <a:rPr lang="en-US" altLang="en-US" sz="1200" dirty="0" err="1">
                <a:latin typeface="Consolas" pitchFamily="49" charset="0"/>
                <a:cs typeface="Consolas" pitchFamily="49" charset="0"/>
              </a:rPr>
              <a:t>int</a:t>
            </a:r>
            <a:r>
              <a:rPr lang="en-US" altLang="en-US" sz="1200" dirty="0">
                <a:latin typeface="Consolas" pitchFamily="49" charset="0"/>
                <a:cs typeface="Consolas" pitchFamily="49" charset="0"/>
              </a:rPr>
              <a:t> j = k; j &gt; 0; --j ) {</a:t>
            </a:r>
          </a:p>
          <a:p>
            <a:pPr lvl="2">
              <a:buFont typeface="Arial" charset="0"/>
              <a:buNone/>
            </a:pPr>
            <a:r>
              <a:rPr lang="en-US" altLang="en-US" sz="1200" dirty="0">
                <a:latin typeface="Consolas" pitchFamily="49" charset="0"/>
                <a:cs typeface="Consolas" pitchFamily="49" charset="0"/>
              </a:rPr>
              <a:t>            if ( array[j - 1] &gt; array[j] ) {</a:t>
            </a:r>
          </a:p>
          <a:p>
            <a:pPr lvl="2">
              <a:buNone/>
            </a:pPr>
            <a:r>
              <a:rPr lang="en-US" altLang="en-US" sz="1200" dirty="0">
                <a:latin typeface="Consolas" pitchFamily="49" charset="0"/>
                <a:cs typeface="Consolas" pitchFamily="49" charset="0"/>
              </a:rPr>
              <a:t>                </a:t>
            </a:r>
            <a:r>
              <a:rPr lang="en-CA" altLang="en-US" sz="1200" dirty="0" err="1">
                <a:latin typeface="Consolas" pitchFamily="49" charset="0"/>
                <a:cs typeface="Arial" charset="0"/>
              </a:rPr>
              <a:t>std</a:t>
            </a:r>
            <a:r>
              <a:rPr lang="en-CA" altLang="en-US" sz="1200" dirty="0">
                <a:latin typeface="Consolas" pitchFamily="49" charset="0"/>
                <a:cs typeface="Arial" charset="0"/>
              </a:rPr>
              <a:t>::swap( array[j - 1], array[j] );</a:t>
            </a:r>
            <a:endParaRPr lang="en-US" altLang="en-US" sz="1200" dirty="0">
              <a:latin typeface="Consolas" pitchFamily="49" charset="0"/>
              <a:cs typeface="Arial" charset="0"/>
            </a:endParaRPr>
          </a:p>
          <a:p>
            <a:pPr lvl="2">
              <a:buFont typeface="Arial" charset="0"/>
              <a:buNone/>
            </a:pPr>
            <a:r>
              <a:rPr lang="en-US" altLang="en-US" sz="1200" dirty="0">
                <a:latin typeface="Consolas" pitchFamily="49" charset="0"/>
                <a:cs typeface="Arial" charset="0"/>
              </a:rPr>
              <a:t>            } else {</a:t>
            </a:r>
          </a:p>
          <a:p>
            <a:pPr lvl="2">
              <a:buFont typeface="Arial" charset="0"/>
              <a:buNone/>
            </a:pPr>
            <a:r>
              <a:rPr lang="en-US" altLang="en-US" sz="1200" dirty="0">
                <a:latin typeface="Consolas" pitchFamily="49" charset="0"/>
                <a:cs typeface="Arial" charset="0"/>
              </a:rPr>
              <a:t>                // As soon as we don't need to swap, the (k + 1)</a:t>
            </a:r>
            <a:r>
              <a:rPr lang="en-US" altLang="en-US" sz="1200" dirty="0" err="1">
                <a:latin typeface="Consolas" pitchFamily="49" charset="0"/>
                <a:cs typeface="Arial" charset="0"/>
              </a:rPr>
              <a:t>st</a:t>
            </a:r>
            <a:endParaRPr lang="en-US" altLang="en-US" sz="1200" dirty="0">
              <a:latin typeface="Consolas" pitchFamily="49" charset="0"/>
              <a:cs typeface="Arial" charset="0"/>
            </a:endParaRPr>
          </a:p>
          <a:p>
            <a:pPr lvl="2">
              <a:buFont typeface="Arial" charset="0"/>
              <a:buNone/>
            </a:pPr>
            <a:r>
              <a:rPr lang="en-US" altLang="en-US" sz="1200" dirty="0">
                <a:latin typeface="Consolas" pitchFamily="49" charset="0"/>
                <a:cs typeface="Arial" charset="0"/>
              </a:rPr>
              <a:t>               // is in the correct location</a:t>
            </a:r>
          </a:p>
          <a:p>
            <a:pPr lvl="2">
              <a:buFont typeface="Arial" charset="0"/>
              <a:buNone/>
            </a:pPr>
            <a:r>
              <a:rPr lang="en-US" altLang="en-US" sz="1200" dirty="0">
                <a:latin typeface="Consolas" pitchFamily="49" charset="0"/>
                <a:cs typeface="Arial" charset="0"/>
              </a:rPr>
              <a:t>               break;</a:t>
            </a:r>
          </a:p>
          <a:p>
            <a:pPr lvl="2">
              <a:buFont typeface="Arial" charset="0"/>
              <a:buNone/>
            </a:pPr>
            <a:r>
              <a:rPr lang="en-US" altLang="en-US" sz="1200" dirty="0">
                <a:latin typeface="Consolas" pitchFamily="49" charset="0"/>
                <a:cs typeface="Arial" charset="0"/>
              </a:rPr>
              <a:t>            }</a:t>
            </a:r>
          </a:p>
          <a:p>
            <a:pPr lvl="2">
              <a:buFont typeface="Arial" charset="0"/>
              <a:buNone/>
            </a:pPr>
            <a:r>
              <a:rPr lang="en-US" altLang="en-US" sz="1200" dirty="0">
                <a:latin typeface="Consolas" pitchFamily="49" charset="0"/>
                <a:cs typeface="Arial" charset="0"/>
              </a:rPr>
              <a:t>        }</a:t>
            </a:r>
            <a:endParaRPr lang="en-US" altLang="en-US" sz="1200" dirty="0">
              <a:latin typeface="Times New Roman" pitchFamily="18" charset="0"/>
              <a:cs typeface="Arial" charset="0"/>
            </a:endParaRPr>
          </a:p>
          <a:p>
            <a:pPr lvl="2">
              <a:buFontTx/>
              <a:buNone/>
            </a:pPr>
            <a:r>
              <a:rPr lang="en-US" altLang="en-US" sz="1200" dirty="0">
                <a:latin typeface="Consolas" pitchFamily="49" charset="0"/>
                <a:cs typeface="Arial" charset="0"/>
              </a:rPr>
              <a:t>    }</a:t>
            </a:r>
          </a:p>
          <a:p>
            <a:pPr lvl="2">
              <a:buFontTx/>
              <a:buNone/>
            </a:pPr>
            <a:r>
              <a:rPr lang="en-US" altLang="en-US" sz="1200" dirty="0">
                <a:latin typeface="Consolas" pitchFamily="49" charset="0"/>
                <a:cs typeface="Arial" charset="0"/>
              </a:rPr>
              <a:t>}</a:t>
            </a:r>
          </a:p>
        </p:txBody>
      </p:sp>
      <p:sp>
        <p:nvSpPr>
          <p:cNvPr id="4" name="Rounded Rectangle 3"/>
          <p:cNvSpPr/>
          <p:nvPr/>
        </p:nvSpPr>
        <p:spPr>
          <a:xfrm>
            <a:off x="3187700" y="2628900"/>
            <a:ext cx="574675" cy="2159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16389"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a:t>8.2.3</a:t>
            </a:r>
          </a:p>
        </p:txBody>
      </p:sp>
    </p:spTree>
    <p:extLst>
      <p:ext uri="{BB962C8B-B14F-4D97-AF65-F5344CB8AC3E}">
        <p14:creationId xmlns:p14="http://schemas.microsoft.com/office/powerpoint/2010/main" val="3926918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ltLang="en-US">
                <a:latin typeface="Arial" charset="0"/>
                <a:cs typeface="Arial" charset="0"/>
              </a:rPr>
              <a:t>Implementation and Analysis</a:t>
            </a:r>
          </a:p>
        </p:txBody>
      </p:sp>
      <p:sp>
        <p:nvSpPr>
          <p:cNvPr id="17411" name="Rectangle 3"/>
          <p:cNvSpPr>
            <a:spLocks noGrp="1" noChangeArrowheads="1"/>
          </p:cNvSpPr>
          <p:nvPr>
            <p:ph type="body" idx="1"/>
          </p:nvPr>
        </p:nvSpPr>
        <p:spPr/>
        <p:txBody>
          <a:bodyPr/>
          <a:lstStyle/>
          <a:p>
            <a:pPr>
              <a:buFont typeface="Arial" charset="0"/>
              <a:buNone/>
            </a:pPr>
            <a:r>
              <a:rPr lang="en-US" altLang="en-US" dirty="0">
                <a:latin typeface="Arial" charset="0"/>
                <a:cs typeface="Arial" charset="0"/>
              </a:rPr>
              <a:t>	Thus, the inner for-loop will be executed a total of </a:t>
            </a:r>
            <a:r>
              <a:rPr lang="en-US" altLang="en-US" i="1" dirty="0">
                <a:latin typeface="Times New Roman" pitchFamily="18" charset="0"/>
                <a:cs typeface="Times New Roman" pitchFamily="18" charset="0"/>
              </a:rPr>
              <a:t>n</a:t>
            </a:r>
            <a:r>
              <a:rPr lang="en-US" altLang="en-US" dirty="0">
                <a:latin typeface="Times New Roman" pitchFamily="18" charset="0"/>
                <a:cs typeface="Times New Roman" pitchFamily="18" charset="0"/>
              </a:rPr>
              <a:t> – 1</a:t>
            </a:r>
            <a:r>
              <a:rPr lang="en-US" altLang="en-US" i="1" dirty="0">
                <a:latin typeface="Times New Roman" pitchFamily="18" charset="0"/>
                <a:cs typeface="Times New Roman" pitchFamily="18" charset="0"/>
              </a:rPr>
              <a:t> </a:t>
            </a:r>
            <a:r>
              <a:rPr lang="en-US" altLang="en-US" dirty="0">
                <a:latin typeface="Arial" charset="0"/>
                <a:cs typeface="Arial" charset="0"/>
              </a:rPr>
              <a:t>times</a:t>
            </a:r>
            <a:endParaRPr lang="en-US" altLang="en-US" baseline="30000" dirty="0">
              <a:latin typeface="Arial" charset="0"/>
              <a:cs typeface="Arial" charset="0"/>
            </a:endParaRPr>
          </a:p>
          <a:p>
            <a:pPr>
              <a:buFontTx/>
              <a:buNone/>
            </a:pPr>
            <a:endParaRPr lang="en-US" altLang="en-US" sz="1200" b="1" dirty="0">
              <a:latin typeface="Courier New" pitchFamily="49" charset="0"/>
              <a:cs typeface="Arial" charset="0"/>
            </a:endParaRPr>
          </a:p>
          <a:p>
            <a:pPr lvl="2">
              <a:buFontTx/>
              <a:buNone/>
            </a:pPr>
            <a:r>
              <a:rPr lang="en-US" altLang="en-US" sz="1200" dirty="0">
                <a:latin typeface="Consolas" pitchFamily="49" charset="0"/>
                <a:cs typeface="Arial" charset="0"/>
              </a:rPr>
              <a:t>template &lt;typename Type&gt;</a:t>
            </a:r>
          </a:p>
          <a:p>
            <a:pPr lvl="2">
              <a:buFontTx/>
              <a:buNone/>
            </a:pPr>
            <a:r>
              <a:rPr lang="en-US" altLang="en-US" sz="1200" dirty="0">
                <a:latin typeface="Consolas" pitchFamily="49" charset="0"/>
                <a:cs typeface="Arial" charset="0"/>
              </a:rPr>
              <a:t>void </a:t>
            </a:r>
            <a:r>
              <a:rPr lang="en-US" altLang="en-US" sz="1200" dirty="0" err="1">
                <a:latin typeface="Consolas" pitchFamily="49" charset="0"/>
                <a:cs typeface="Arial" charset="0"/>
              </a:rPr>
              <a:t>insertion_sort</a:t>
            </a:r>
            <a:r>
              <a:rPr lang="en-US" altLang="en-US" sz="1200" dirty="0">
                <a:latin typeface="Consolas" pitchFamily="49" charset="0"/>
                <a:cs typeface="Arial" charset="0"/>
              </a:rPr>
              <a:t>( Type *</a:t>
            </a:r>
            <a:r>
              <a:rPr lang="en-US" altLang="en-US" sz="1200" dirty="0" err="1">
                <a:latin typeface="Consolas" pitchFamily="49" charset="0"/>
                <a:cs typeface="Arial" charset="0"/>
              </a:rPr>
              <a:t>const</a:t>
            </a:r>
            <a:r>
              <a:rPr lang="en-US" altLang="en-US" sz="1200" dirty="0">
                <a:latin typeface="Consolas" pitchFamily="49" charset="0"/>
                <a:cs typeface="Arial" charset="0"/>
              </a:rPr>
              <a:t> array, </a:t>
            </a:r>
            <a:r>
              <a:rPr lang="en-US" altLang="en-US" sz="1200" dirty="0" err="1">
                <a:latin typeface="Consolas" pitchFamily="49" charset="0"/>
                <a:cs typeface="Arial" charset="0"/>
              </a:rPr>
              <a:t>int</a:t>
            </a:r>
            <a:r>
              <a:rPr lang="en-US" altLang="en-US" sz="1200" dirty="0">
                <a:latin typeface="Consolas" pitchFamily="49" charset="0"/>
                <a:cs typeface="Arial" charset="0"/>
              </a:rPr>
              <a:t> </a:t>
            </a:r>
            <a:r>
              <a:rPr lang="en-US" altLang="en-US" sz="1200" dirty="0" err="1">
                <a:latin typeface="Consolas" pitchFamily="49" charset="0"/>
                <a:cs typeface="Arial" charset="0"/>
              </a:rPr>
              <a:t>const</a:t>
            </a:r>
            <a:r>
              <a:rPr lang="en-US" altLang="en-US" sz="1200" dirty="0">
                <a:latin typeface="Consolas" pitchFamily="49" charset="0"/>
                <a:cs typeface="Arial" charset="0"/>
              </a:rPr>
              <a:t> n ) {</a:t>
            </a:r>
          </a:p>
          <a:p>
            <a:pPr lvl="2">
              <a:buFontTx/>
              <a:buNone/>
            </a:pPr>
            <a:r>
              <a:rPr lang="en-US" altLang="en-US" sz="1200" dirty="0">
                <a:latin typeface="Consolas" pitchFamily="49" charset="0"/>
                <a:cs typeface="Arial" charset="0"/>
              </a:rPr>
              <a:t>    for ( </a:t>
            </a:r>
            <a:r>
              <a:rPr lang="en-US" altLang="en-US" sz="1200" dirty="0" err="1">
                <a:latin typeface="Consolas" pitchFamily="49" charset="0"/>
                <a:cs typeface="Arial" charset="0"/>
              </a:rPr>
              <a:t>int</a:t>
            </a:r>
            <a:r>
              <a:rPr lang="en-US" altLang="en-US" sz="1200" dirty="0">
                <a:latin typeface="Consolas" pitchFamily="49" charset="0"/>
                <a:cs typeface="Arial" charset="0"/>
              </a:rPr>
              <a:t> k = 1; k &lt; n; ++k ) {</a:t>
            </a:r>
          </a:p>
          <a:p>
            <a:pPr lvl="2">
              <a:buFont typeface="Arial" charset="0"/>
              <a:buNone/>
            </a:pPr>
            <a:r>
              <a:rPr lang="en-US" altLang="en-US" sz="1200" dirty="0">
                <a:latin typeface="Consolas" pitchFamily="49" charset="0"/>
                <a:cs typeface="Consolas" pitchFamily="49" charset="0"/>
              </a:rPr>
              <a:t>        for ( </a:t>
            </a:r>
            <a:r>
              <a:rPr lang="en-US" altLang="en-US" sz="1200" dirty="0" err="1">
                <a:latin typeface="Consolas" pitchFamily="49" charset="0"/>
                <a:cs typeface="Consolas" pitchFamily="49" charset="0"/>
              </a:rPr>
              <a:t>int</a:t>
            </a:r>
            <a:r>
              <a:rPr lang="en-US" altLang="en-US" sz="1200" dirty="0">
                <a:latin typeface="Consolas" pitchFamily="49" charset="0"/>
                <a:cs typeface="Consolas" pitchFamily="49" charset="0"/>
              </a:rPr>
              <a:t> j = k; j &gt; 0; --j ) {</a:t>
            </a:r>
          </a:p>
          <a:p>
            <a:pPr lvl="2">
              <a:buFont typeface="Arial" charset="0"/>
              <a:buNone/>
            </a:pPr>
            <a:r>
              <a:rPr lang="en-US" altLang="en-US" sz="1200" dirty="0">
                <a:latin typeface="Consolas" pitchFamily="49" charset="0"/>
                <a:cs typeface="Consolas" pitchFamily="49" charset="0"/>
              </a:rPr>
              <a:t>            if ( array[j - 1] &gt; array[j] ) {</a:t>
            </a:r>
          </a:p>
          <a:p>
            <a:pPr lvl="2">
              <a:buNone/>
            </a:pPr>
            <a:r>
              <a:rPr lang="en-US" altLang="en-US" sz="1200" dirty="0">
                <a:latin typeface="Consolas" pitchFamily="49" charset="0"/>
                <a:cs typeface="Consolas" pitchFamily="49" charset="0"/>
              </a:rPr>
              <a:t>                </a:t>
            </a:r>
            <a:r>
              <a:rPr lang="en-CA" altLang="en-US" sz="1200" dirty="0" err="1">
                <a:latin typeface="Consolas" pitchFamily="49" charset="0"/>
                <a:cs typeface="Arial" charset="0"/>
              </a:rPr>
              <a:t>std</a:t>
            </a:r>
            <a:r>
              <a:rPr lang="en-CA" altLang="en-US" sz="1200" dirty="0">
                <a:latin typeface="Consolas" pitchFamily="49" charset="0"/>
                <a:cs typeface="Arial" charset="0"/>
              </a:rPr>
              <a:t>::swap( array[j - 1], array[j] );</a:t>
            </a:r>
            <a:endParaRPr lang="en-US" altLang="en-US" sz="1200" dirty="0">
              <a:latin typeface="Consolas" pitchFamily="49" charset="0"/>
              <a:cs typeface="Arial" charset="0"/>
            </a:endParaRPr>
          </a:p>
          <a:p>
            <a:pPr lvl="2">
              <a:buFont typeface="Arial" charset="0"/>
              <a:buNone/>
            </a:pPr>
            <a:r>
              <a:rPr lang="en-US" altLang="en-US" sz="1200" dirty="0">
                <a:latin typeface="Consolas" pitchFamily="49" charset="0"/>
                <a:cs typeface="Arial" charset="0"/>
              </a:rPr>
              <a:t>            } else {</a:t>
            </a:r>
          </a:p>
          <a:p>
            <a:pPr lvl="2">
              <a:buFont typeface="Arial" charset="0"/>
              <a:buNone/>
            </a:pPr>
            <a:r>
              <a:rPr lang="en-US" altLang="en-US" sz="1200" dirty="0">
                <a:latin typeface="Consolas" pitchFamily="49" charset="0"/>
                <a:cs typeface="Arial" charset="0"/>
              </a:rPr>
              <a:t>                // As soon as we don't need to swap, the (k + 1)</a:t>
            </a:r>
            <a:r>
              <a:rPr lang="en-US" altLang="en-US" sz="1200" dirty="0" err="1">
                <a:latin typeface="Consolas" pitchFamily="49" charset="0"/>
                <a:cs typeface="Arial" charset="0"/>
              </a:rPr>
              <a:t>st</a:t>
            </a:r>
            <a:endParaRPr lang="en-US" altLang="en-US" sz="1200" dirty="0">
              <a:latin typeface="Consolas" pitchFamily="49" charset="0"/>
              <a:cs typeface="Arial" charset="0"/>
            </a:endParaRPr>
          </a:p>
          <a:p>
            <a:pPr lvl="2">
              <a:buFont typeface="Arial" charset="0"/>
              <a:buNone/>
            </a:pPr>
            <a:r>
              <a:rPr lang="en-US" altLang="en-US" sz="1200" dirty="0">
                <a:latin typeface="Consolas" pitchFamily="49" charset="0"/>
                <a:cs typeface="Arial" charset="0"/>
              </a:rPr>
              <a:t>               // is in the correct location</a:t>
            </a:r>
          </a:p>
          <a:p>
            <a:pPr lvl="2">
              <a:buFont typeface="Arial" charset="0"/>
              <a:buNone/>
            </a:pPr>
            <a:r>
              <a:rPr lang="en-US" altLang="en-US" sz="1200" dirty="0">
                <a:latin typeface="Consolas" pitchFamily="49" charset="0"/>
                <a:cs typeface="Arial" charset="0"/>
              </a:rPr>
              <a:t>               break;</a:t>
            </a:r>
          </a:p>
          <a:p>
            <a:pPr lvl="2">
              <a:buFont typeface="Arial" charset="0"/>
              <a:buNone/>
            </a:pPr>
            <a:r>
              <a:rPr lang="en-US" altLang="en-US" sz="1200" dirty="0">
                <a:latin typeface="Consolas" pitchFamily="49" charset="0"/>
                <a:cs typeface="Arial" charset="0"/>
              </a:rPr>
              <a:t>            }</a:t>
            </a:r>
          </a:p>
          <a:p>
            <a:pPr lvl="2">
              <a:buFont typeface="Arial" charset="0"/>
              <a:buNone/>
            </a:pPr>
            <a:r>
              <a:rPr lang="en-US" altLang="en-US" sz="1200" dirty="0">
                <a:latin typeface="Consolas" pitchFamily="49" charset="0"/>
                <a:cs typeface="Arial" charset="0"/>
              </a:rPr>
              <a:t>        }</a:t>
            </a:r>
            <a:endParaRPr lang="en-US" altLang="en-US" sz="1200" dirty="0">
              <a:latin typeface="Times New Roman" pitchFamily="18" charset="0"/>
              <a:cs typeface="Arial" charset="0"/>
            </a:endParaRPr>
          </a:p>
          <a:p>
            <a:pPr lvl="2">
              <a:buFontTx/>
              <a:buNone/>
            </a:pPr>
            <a:r>
              <a:rPr lang="en-US" altLang="en-US" sz="1200" dirty="0">
                <a:latin typeface="Consolas" pitchFamily="49" charset="0"/>
                <a:cs typeface="Arial" charset="0"/>
              </a:rPr>
              <a:t>    }</a:t>
            </a:r>
          </a:p>
          <a:p>
            <a:pPr lvl="2">
              <a:buFontTx/>
              <a:buNone/>
            </a:pPr>
            <a:r>
              <a:rPr lang="en-US" altLang="en-US" sz="1200" dirty="0">
                <a:latin typeface="Consolas" pitchFamily="49" charset="0"/>
                <a:cs typeface="Arial" charset="0"/>
              </a:rPr>
              <a:t>}</a:t>
            </a:r>
          </a:p>
        </p:txBody>
      </p:sp>
      <p:sp>
        <p:nvSpPr>
          <p:cNvPr id="4" name="Rounded Rectangle 3"/>
          <p:cNvSpPr/>
          <p:nvPr/>
        </p:nvSpPr>
        <p:spPr>
          <a:xfrm>
            <a:off x="1954213" y="2835275"/>
            <a:ext cx="5192712" cy="2033885"/>
          </a:xfrm>
          <a:prstGeom prst="roundRect">
            <a:avLst>
              <a:gd name="adj" fmla="val 7732"/>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17413" name="TextBox 7"/>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a:t>8.2.3</a:t>
            </a:r>
          </a:p>
        </p:txBody>
      </p:sp>
    </p:spTree>
    <p:extLst>
      <p:ext uri="{BB962C8B-B14F-4D97-AF65-F5344CB8AC3E}">
        <p14:creationId xmlns:p14="http://schemas.microsoft.com/office/powerpoint/2010/main" val="5878974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ltLang="en-US">
                <a:latin typeface="Arial" charset="0"/>
                <a:cs typeface="Arial" charset="0"/>
              </a:rPr>
              <a:t>Implementation and Analysis</a:t>
            </a:r>
          </a:p>
        </p:txBody>
      </p:sp>
      <p:sp>
        <p:nvSpPr>
          <p:cNvPr id="18435" name="Rectangle 3"/>
          <p:cNvSpPr>
            <a:spLocks noGrp="1" noChangeArrowheads="1"/>
          </p:cNvSpPr>
          <p:nvPr>
            <p:ph type="body" idx="1"/>
          </p:nvPr>
        </p:nvSpPr>
        <p:spPr/>
        <p:txBody>
          <a:bodyPr/>
          <a:lstStyle/>
          <a:p>
            <a:pPr>
              <a:buFont typeface="Arial" charset="0"/>
              <a:buNone/>
            </a:pPr>
            <a:r>
              <a:rPr lang="en-US" altLang="en-US" dirty="0">
                <a:latin typeface="Arial" charset="0"/>
                <a:cs typeface="Arial" charset="0"/>
              </a:rPr>
              <a:t>	In the worst case, the inner for-loop is executed a total of </a:t>
            </a:r>
            <a:r>
              <a:rPr lang="en-US" altLang="en-US" i="1" dirty="0">
                <a:latin typeface="Times New Roman" pitchFamily="18" charset="0"/>
                <a:cs typeface="Times New Roman" pitchFamily="18" charset="0"/>
              </a:rPr>
              <a:t>k </a:t>
            </a:r>
            <a:r>
              <a:rPr lang="en-US" altLang="en-US" dirty="0">
                <a:latin typeface="Arial" charset="0"/>
                <a:cs typeface="Arial" charset="0"/>
              </a:rPr>
              <a:t>times</a:t>
            </a:r>
            <a:endParaRPr lang="en-US" altLang="en-US" baseline="30000" dirty="0">
              <a:latin typeface="Arial" charset="0"/>
              <a:cs typeface="Arial" charset="0"/>
            </a:endParaRPr>
          </a:p>
          <a:p>
            <a:pPr>
              <a:buFontTx/>
              <a:buNone/>
            </a:pPr>
            <a:endParaRPr lang="en-US" altLang="en-US" sz="1200" b="1" dirty="0">
              <a:latin typeface="Courier New" pitchFamily="49" charset="0"/>
              <a:cs typeface="Arial" charset="0"/>
            </a:endParaRPr>
          </a:p>
          <a:p>
            <a:pPr lvl="2">
              <a:buFontTx/>
              <a:buNone/>
            </a:pPr>
            <a:r>
              <a:rPr lang="en-US" altLang="en-US" sz="1200" dirty="0">
                <a:latin typeface="Consolas" pitchFamily="49" charset="0"/>
                <a:cs typeface="Arial" charset="0"/>
              </a:rPr>
              <a:t>template &lt;typename Type&gt;</a:t>
            </a:r>
          </a:p>
          <a:p>
            <a:pPr lvl="2">
              <a:buFontTx/>
              <a:buNone/>
            </a:pPr>
            <a:r>
              <a:rPr lang="en-US" altLang="en-US" sz="1200" dirty="0">
                <a:latin typeface="Consolas" pitchFamily="49" charset="0"/>
                <a:cs typeface="Arial" charset="0"/>
              </a:rPr>
              <a:t>void </a:t>
            </a:r>
            <a:r>
              <a:rPr lang="en-US" altLang="en-US" sz="1200" dirty="0" err="1">
                <a:latin typeface="Consolas" pitchFamily="49" charset="0"/>
                <a:cs typeface="Arial" charset="0"/>
              </a:rPr>
              <a:t>insertion_sort</a:t>
            </a:r>
            <a:r>
              <a:rPr lang="en-US" altLang="en-US" sz="1200" dirty="0">
                <a:latin typeface="Consolas" pitchFamily="49" charset="0"/>
                <a:cs typeface="Arial" charset="0"/>
              </a:rPr>
              <a:t>( Type *</a:t>
            </a:r>
            <a:r>
              <a:rPr lang="en-US" altLang="en-US" sz="1200" dirty="0" err="1">
                <a:latin typeface="Consolas" pitchFamily="49" charset="0"/>
                <a:cs typeface="Arial" charset="0"/>
              </a:rPr>
              <a:t>const</a:t>
            </a:r>
            <a:r>
              <a:rPr lang="en-US" altLang="en-US" sz="1200" dirty="0">
                <a:latin typeface="Consolas" pitchFamily="49" charset="0"/>
                <a:cs typeface="Arial" charset="0"/>
              </a:rPr>
              <a:t> array, </a:t>
            </a:r>
            <a:r>
              <a:rPr lang="en-US" altLang="en-US" sz="1200" dirty="0" err="1">
                <a:latin typeface="Consolas" pitchFamily="49" charset="0"/>
                <a:cs typeface="Arial" charset="0"/>
              </a:rPr>
              <a:t>int</a:t>
            </a:r>
            <a:r>
              <a:rPr lang="en-US" altLang="en-US" sz="1200" dirty="0">
                <a:latin typeface="Consolas" pitchFamily="49" charset="0"/>
                <a:cs typeface="Arial" charset="0"/>
              </a:rPr>
              <a:t> </a:t>
            </a:r>
            <a:r>
              <a:rPr lang="en-US" altLang="en-US" sz="1200" dirty="0" err="1">
                <a:latin typeface="Consolas" pitchFamily="49" charset="0"/>
                <a:cs typeface="Arial" charset="0"/>
              </a:rPr>
              <a:t>const</a:t>
            </a:r>
            <a:r>
              <a:rPr lang="en-US" altLang="en-US" sz="1200" dirty="0">
                <a:latin typeface="Consolas" pitchFamily="49" charset="0"/>
                <a:cs typeface="Arial" charset="0"/>
              </a:rPr>
              <a:t> n ) {</a:t>
            </a:r>
          </a:p>
          <a:p>
            <a:pPr lvl="2">
              <a:buFontTx/>
              <a:buNone/>
            </a:pPr>
            <a:r>
              <a:rPr lang="en-US" altLang="en-US" sz="1200" dirty="0">
                <a:latin typeface="Consolas" pitchFamily="49" charset="0"/>
                <a:cs typeface="Arial" charset="0"/>
              </a:rPr>
              <a:t>    for ( </a:t>
            </a:r>
            <a:r>
              <a:rPr lang="en-US" altLang="en-US" sz="1200" dirty="0" err="1">
                <a:latin typeface="Consolas" pitchFamily="49" charset="0"/>
                <a:cs typeface="Arial" charset="0"/>
              </a:rPr>
              <a:t>int</a:t>
            </a:r>
            <a:r>
              <a:rPr lang="en-US" altLang="en-US" sz="1200" dirty="0">
                <a:latin typeface="Consolas" pitchFamily="49" charset="0"/>
                <a:cs typeface="Arial" charset="0"/>
              </a:rPr>
              <a:t> k = 1; k &lt; n; ++k ) {</a:t>
            </a:r>
          </a:p>
          <a:p>
            <a:pPr lvl="2">
              <a:buFont typeface="Arial" charset="0"/>
              <a:buNone/>
            </a:pPr>
            <a:r>
              <a:rPr lang="en-US" altLang="en-US" sz="1200" dirty="0">
                <a:latin typeface="Consolas" pitchFamily="49" charset="0"/>
                <a:cs typeface="Consolas" pitchFamily="49" charset="0"/>
              </a:rPr>
              <a:t>        for ( </a:t>
            </a:r>
            <a:r>
              <a:rPr lang="en-US" altLang="en-US" sz="1200" dirty="0" err="1">
                <a:latin typeface="Consolas" pitchFamily="49" charset="0"/>
                <a:cs typeface="Consolas" pitchFamily="49" charset="0"/>
              </a:rPr>
              <a:t>int</a:t>
            </a:r>
            <a:r>
              <a:rPr lang="en-US" altLang="en-US" sz="1200" dirty="0">
                <a:latin typeface="Consolas" pitchFamily="49" charset="0"/>
                <a:cs typeface="Consolas" pitchFamily="49" charset="0"/>
              </a:rPr>
              <a:t> j = k; j &gt; 0; --j ) {</a:t>
            </a:r>
          </a:p>
          <a:p>
            <a:pPr lvl="2">
              <a:buFont typeface="Arial" charset="0"/>
              <a:buNone/>
            </a:pPr>
            <a:r>
              <a:rPr lang="en-US" altLang="en-US" sz="1200" dirty="0">
                <a:latin typeface="Consolas" pitchFamily="49" charset="0"/>
                <a:cs typeface="Consolas" pitchFamily="49" charset="0"/>
              </a:rPr>
              <a:t>            if ( array[j - 1] &gt; array[j] ) {</a:t>
            </a:r>
          </a:p>
          <a:p>
            <a:pPr lvl="2">
              <a:buNone/>
            </a:pPr>
            <a:r>
              <a:rPr lang="en-US" altLang="en-US" sz="1200" dirty="0">
                <a:latin typeface="Consolas" pitchFamily="49" charset="0"/>
                <a:cs typeface="Consolas" pitchFamily="49" charset="0"/>
              </a:rPr>
              <a:t>                </a:t>
            </a:r>
            <a:r>
              <a:rPr lang="en-CA" altLang="en-US" sz="1200" dirty="0" err="1">
                <a:latin typeface="Consolas" pitchFamily="49" charset="0"/>
                <a:cs typeface="Arial" charset="0"/>
              </a:rPr>
              <a:t>std</a:t>
            </a:r>
            <a:r>
              <a:rPr lang="en-CA" altLang="en-US" sz="1200" dirty="0">
                <a:latin typeface="Consolas" pitchFamily="49" charset="0"/>
                <a:cs typeface="Arial" charset="0"/>
              </a:rPr>
              <a:t>::swap( array[j - 1], array[j] );</a:t>
            </a:r>
          </a:p>
          <a:p>
            <a:pPr lvl="2">
              <a:buNone/>
            </a:pPr>
            <a:r>
              <a:rPr lang="en-US" altLang="en-US" sz="1200" dirty="0">
                <a:latin typeface="Consolas" pitchFamily="49" charset="0"/>
                <a:cs typeface="Arial" charset="0"/>
              </a:rPr>
              <a:t>            } else {</a:t>
            </a:r>
          </a:p>
          <a:p>
            <a:pPr lvl="2">
              <a:buFont typeface="Arial" charset="0"/>
              <a:buNone/>
            </a:pPr>
            <a:r>
              <a:rPr lang="en-US" altLang="en-US" sz="1200" dirty="0">
                <a:latin typeface="Consolas" pitchFamily="49" charset="0"/>
                <a:cs typeface="Arial" charset="0"/>
              </a:rPr>
              <a:t>                // As soon as we don't need to swap, the (k + 1)</a:t>
            </a:r>
            <a:r>
              <a:rPr lang="en-US" altLang="en-US" sz="1200" dirty="0" err="1">
                <a:latin typeface="Consolas" pitchFamily="49" charset="0"/>
                <a:cs typeface="Arial" charset="0"/>
              </a:rPr>
              <a:t>st</a:t>
            </a:r>
            <a:endParaRPr lang="en-US" altLang="en-US" sz="1200" dirty="0">
              <a:latin typeface="Consolas" pitchFamily="49" charset="0"/>
              <a:cs typeface="Arial" charset="0"/>
            </a:endParaRPr>
          </a:p>
          <a:p>
            <a:pPr lvl="2">
              <a:buFont typeface="Arial" charset="0"/>
              <a:buNone/>
            </a:pPr>
            <a:r>
              <a:rPr lang="en-US" altLang="en-US" sz="1200" dirty="0">
                <a:latin typeface="Consolas" pitchFamily="49" charset="0"/>
                <a:cs typeface="Arial" charset="0"/>
              </a:rPr>
              <a:t>               // is in the correct location</a:t>
            </a:r>
          </a:p>
          <a:p>
            <a:pPr lvl="2">
              <a:buFont typeface="Arial" charset="0"/>
              <a:buNone/>
            </a:pPr>
            <a:r>
              <a:rPr lang="en-US" altLang="en-US" sz="1200" dirty="0">
                <a:latin typeface="Consolas" pitchFamily="49" charset="0"/>
                <a:cs typeface="Arial" charset="0"/>
              </a:rPr>
              <a:t>               break;</a:t>
            </a:r>
          </a:p>
          <a:p>
            <a:pPr lvl="2">
              <a:buFont typeface="Arial" charset="0"/>
              <a:buNone/>
            </a:pPr>
            <a:r>
              <a:rPr lang="en-US" altLang="en-US" sz="1200" dirty="0">
                <a:latin typeface="Consolas" pitchFamily="49" charset="0"/>
                <a:cs typeface="Arial" charset="0"/>
              </a:rPr>
              <a:t>            }</a:t>
            </a:r>
          </a:p>
          <a:p>
            <a:pPr lvl="2">
              <a:buFont typeface="Arial" charset="0"/>
              <a:buNone/>
            </a:pPr>
            <a:r>
              <a:rPr lang="en-US" altLang="en-US" sz="1200" dirty="0">
                <a:latin typeface="Consolas" pitchFamily="49" charset="0"/>
                <a:cs typeface="Arial" charset="0"/>
              </a:rPr>
              <a:t>        }</a:t>
            </a:r>
            <a:endParaRPr lang="en-US" altLang="en-US" sz="1200" dirty="0">
              <a:latin typeface="Times New Roman" pitchFamily="18" charset="0"/>
              <a:cs typeface="Arial" charset="0"/>
            </a:endParaRPr>
          </a:p>
          <a:p>
            <a:pPr lvl="2">
              <a:buFontTx/>
              <a:buNone/>
            </a:pPr>
            <a:r>
              <a:rPr lang="en-US" altLang="en-US" sz="1200" dirty="0">
                <a:latin typeface="Consolas" pitchFamily="49" charset="0"/>
                <a:cs typeface="Arial" charset="0"/>
              </a:rPr>
              <a:t>    }</a:t>
            </a:r>
          </a:p>
          <a:p>
            <a:pPr lvl="2">
              <a:buFontTx/>
              <a:buNone/>
            </a:pPr>
            <a:r>
              <a:rPr lang="en-US" altLang="en-US" sz="1200" dirty="0">
                <a:latin typeface="Consolas" pitchFamily="49" charset="0"/>
                <a:cs typeface="Arial" charset="0"/>
              </a:rPr>
              <a:t>}</a:t>
            </a:r>
          </a:p>
        </p:txBody>
      </p:sp>
      <p:sp>
        <p:nvSpPr>
          <p:cNvPr id="6" name="Rounded Rectangle 5"/>
          <p:cNvSpPr/>
          <p:nvPr/>
        </p:nvSpPr>
        <p:spPr>
          <a:xfrm>
            <a:off x="2627313" y="2852738"/>
            <a:ext cx="1439862" cy="2159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18437" name="TextBox 7"/>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a:t>8.2.3</a:t>
            </a:r>
          </a:p>
        </p:txBody>
      </p:sp>
    </p:spTree>
    <p:extLst>
      <p:ext uri="{BB962C8B-B14F-4D97-AF65-F5344CB8AC3E}">
        <p14:creationId xmlns:p14="http://schemas.microsoft.com/office/powerpoint/2010/main" val="12964769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4"/>
          <a:tile tx="0" ty="0" sx="100000" sy="100000" flip="none" algn="tl"/>
        </a:blip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a:lstStyle/>
          <a:p>
            <a:r>
              <a:rPr lang="en-US" altLang="en-US">
                <a:latin typeface="Arial" charset="0"/>
                <a:cs typeface="Arial" charset="0"/>
              </a:rPr>
              <a:t>Implementation and Analysis</a:t>
            </a:r>
          </a:p>
        </p:txBody>
      </p:sp>
      <p:sp>
        <p:nvSpPr>
          <p:cNvPr id="1028" name="Rectangle 3"/>
          <p:cNvSpPr>
            <a:spLocks noGrp="1" noChangeArrowheads="1"/>
          </p:cNvSpPr>
          <p:nvPr>
            <p:ph type="body" idx="1"/>
          </p:nvPr>
        </p:nvSpPr>
        <p:spPr/>
        <p:txBody>
          <a:bodyPr/>
          <a:lstStyle/>
          <a:p>
            <a:pPr>
              <a:buFont typeface="Arial" charset="0"/>
              <a:buNone/>
            </a:pPr>
            <a:r>
              <a:rPr lang="en-US" altLang="en-US" dirty="0">
                <a:latin typeface="Arial" charset="0"/>
                <a:cs typeface="Arial" charset="0"/>
              </a:rPr>
              <a:t>	The body of the inner for-loop runs in </a:t>
            </a:r>
            <a:r>
              <a:rPr lang="en-US" altLang="en-US" b="1" dirty="0">
                <a:latin typeface="Symbol" pitchFamily="18" charset="2"/>
                <a:cs typeface="Arial" charset="0"/>
              </a:rPr>
              <a:t>Q</a:t>
            </a:r>
            <a:r>
              <a:rPr lang="en-US" altLang="en-US" dirty="0">
                <a:latin typeface="Times New Roman" pitchFamily="18" charset="0"/>
                <a:cs typeface="Arial" charset="0"/>
              </a:rPr>
              <a:t>(1)</a:t>
            </a:r>
            <a:r>
              <a:rPr lang="en-US" altLang="en-US" dirty="0">
                <a:latin typeface="Arial" charset="0"/>
                <a:cs typeface="Arial" charset="0"/>
              </a:rPr>
              <a:t> in either case</a:t>
            </a:r>
            <a:endParaRPr lang="en-US" altLang="en-US" baseline="30000" dirty="0">
              <a:latin typeface="Arial" charset="0"/>
              <a:cs typeface="Arial" charset="0"/>
            </a:endParaRPr>
          </a:p>
          <a:p>
            <a:pPr>
              <a:buFontTx/>
              <a:buNone/>
            </a:pPr>
            <a:endParaRPr lang="en-US" altLang="en-US" sz="1200" b="1" dirty="0">
              <a:latin typeface="Courier New" pitchFamily="49" charset="0"/>
              <a:cs typeface="Arial" charset="0"/>
            </a:endParaRPr>
          </a:p>
          <a:p>
            <a:pPr lvl="2">
              <a:buFontTx/>
              <a:buNone/>
            </a:pPr>
            <a:r>
              <a:rPr lang="en-US" altLang="en-US" sz="1200" dirty="0">
                <a:latin typeface="Consolas" pitchFamily="49" charset="0"/>
                <a:cs typeface="Arial" charset="0"/>
              </a:rPr>
              <a:t>template &lt;typename Type&gt;</a:t>
            </a:r>
          </a:p>
          <a:p>
            <a:pPr lvl="2">
              <a:buFontTx/>
              <a:buNone/>
            </a:pPr>
            <a:r>
              <a:rPr lang="en-US" altLang="en-US" sz="1200" dirty="0">
                <a:latin typeface="Consolas" pitchFamily="49" charset="0"/>
                <a:cs typeface="Arial" charset="0"/>
              </a:rPr>
              <a:t>void </a:t>
            </a:r>
            <a:r>
              <a:rPr lang="en-US" altLang="en-US" sz="1200" dirty="0" err="1">
                <a:latin typeface="Consolas" pitchFamily="49" charset="0"/>
                <a:cs typeface="Arial" charset="0"/>
              </a:rPr>
              <a:t>insertion_sort</a:t>
            </a:r>
            <a:r>
              <a:rPr lang="en-US" altLang="en-US" sz="1200" dirty="0">
                <a:latin typeface="Consolas" pitchFamily="49" charset="0"/>
                <a:cs typeface="Arial" charset="0"/>
              </a:rPr>
              <a:t>( Type *</a:t>
            </a:r>
            <a:r>
              <a:rPr lang="en-US" altLang="en-US" sz="1200" dirty="0" err="1">
                <a:latin typeface="Consolas" pitchFamily="49" charset="0"/>
                <a:cs typeface="Arial" charset="0"/>
              </a:rPr>
              <a:t>const</a:t>
            </a:r>
            <a:r>
              <a:rPr lang="en-US" altLang="en-US" sz="1200" dirty="0">
                <a:latin typeface="Consolas" pitchFamily="49" charset="0"/>
                <a:cs typeface="Arial" charset="0"/>
              </a:rPr>
              <a:t> array, </a:t>
            </a:r>
            <a:r>
              <a:rPr lang="en-US" altLang="en-US" sz="1200" dirty="0" err="1">
                <a:latin typeface="Consolas" pitchFamily="49" charset="0"/>
                <a:cs typeface="Arial" charset="0"/>
              </a:rPr>
              <a:t>int</a:t>
            </a:r>
            <a:r>
              <a:rPr lang="en-US" altLang="en-US" sz="1200" dirty="0">
                <a:latin typeface="Consolas" pitchFamily="49" charset="0"/>
                <a:cs typeface="Arial" charset="0"/>
              </a:rPr>
              <a:t> </a:t>
            </a:r>
            <a:r>
              <a:rPr lang="en-US" altLang="en-US" sz="1200" dirty="0" err="1">
                <a:latin typeface="Consolas" pitchFamily="49" charset="0"/>
                <a:cs typeface="Arial" charset="0"/>
              </a:rPr>
              <a:t>const</a:t>
            </a:r>
            <a:r>
              <a:rPr lang="en-US" altLang="en-US" sz="1200" dirty="0">
                <a:latin typeface="Consolas" pitchFamily="49" charset="0"/>
                <a:cs typeface="Arial" charset="0"/>
              </a:rPr>
              <a:t> n ) {</a:t>
            </a:r>
          </a:p>
          <a:p>
            <a:pPr lvl="2">
              <a:buFontTx/>
              <a:buNone/>
            </a:pPr>
            <a:r>
              <a:rPr lang="en-US" altLang="en-US" sz="1200" dirty="0">
                <a:latin typeface="Consolas" pitchFamily="49" charset="0"/>
                <a:cs typeface="Arial" charset="0"/>
              </a:rPr>
              <a:t>    for ( </a:t>
            </a:r>
            <a:r>
              <a:rPr lang="en-US" altLang="en-US" sz="1200" dirty="0" err="1">
                <a:latin typeface="Consolas" pitchFamily="49" charset="0"/>
                <a:cs typeface="Arial" charset="0"/>
              </a:rPr>
              <a:t>int</a:t>
            </a:r>
            <a:r>
              <a:rPr lang="en-US" altLang="en-US" sz="1200" dirty="0">
                <a:latin typeface="Consolas" pitchFamily="49" charset="0"/>
                <a:cs typeface="Arial" charset="0"/>
              </a:rPr>
              <a:t> k = 1; k &lt; n; ++k ) {</a:t>
            </a:r>
          </a:p>
          <a:p>
            <a:pPr lvl="2">
              <a:buFont typeface="Arial" charset="0"/>
              <a:buNone/>
            </a:pPr>
            <a:r>
              <a:rPr lang="en-US" altLang="en-US" sz="1200" dirty="0">
                <a:latin typeface="Consolas" pitchFamily="49" charset="0"/>
                <a:cs typeface="Consolas" pitchFamily="49" charset="0"/>
              </a:rPr>
              <a:t>        for ( </a:t>
            </a:r>
            <a:r>
              <a:rPr lang="en-US" altLang="en-US" sz="1200" dirty="0" err="1">
                <a:latin typeface="Consolas" pitchFamily="49" charset="0"/>
                <a:cs typeface="Consolas" pitchFamily="49" charset="0"/>
              </a:rPr>
              <a:t>int</a:t>
            </a:r>
            <a:r>
              <a:rPr lang="en-US" altLang="en-US" sz="1200" dirty="0">
                <a:latin typeface="Consolas" pitchFamily="49" charset="0"/>
                <a:cs typeface="Consolas" pitchFamily="49" charset="0"/>
              </a:rPr>
              <a:t> j = k; j &gt; 0; --j ) {</a:t>
            </a:r>
          </a:p>
          <a:p>
            <a:pPr lvl="2">
              <a:buFont typeface="Arial" charset="0"/>
              <a:buNone/>
            </a:pPr>
            <a:r>
              <a:rPr lang="en-US" altLang="en-US" sz="1200" dirty="0">
                <a:latin typeface="Consolas" pitchFamily="49" charset="0"/>
                <a:cs typeface="Consolas" pitchFamily="49" charset="0"/>
              </a:rPr>
              <a:t>            if ( array[j - 1] &gt; array[j] ) {</a:t>
            </a:r>
          </a:p>
          <a:p>
            <a:pPr lvl="2">
              <a:buNone/>
            </a:pPr>
            <a:r>
              <a:rPr lang="en-US" altLang="en-US" sz="1200" dirty="0">
                <a:latin typeface="Consolas" pitchFamily="49" charset="0"/>
                <a:cs typeface="Consolas" pitchFamily="49" charset="0"/>
              </a:rPr>
              <a:t>                </a:t>
            </a:r>
            <a:r>
              <a:rPr lang="en-CA" altLang="en-US" sz="1200" dirty="0" err="1">
                <a:latin typeface="Consolas" pitchFamily="49" charset="0"/>
                <a:cs typeface="Arial" charset="0"/>
              </a:rPr>
              <a:t>std</a:t>
            </a:r>
            <a:r>
              <a:rPr lang="en-CA" altLang="en-US" sz="1200" dirty="0">
                <a:latin typeface="Consolas" pitchFamily="49" charset="0"/>
                <a:cs typeface="Arial" charset="0"/>
              </a:rPr>
              <a:t>::swap( array[j - 1], array[j] );</a:t>
            </a:r>
            <a:endParaRPr lang="en-US" altLang="en-US" sz="1200" dirty="0">
              <a:latin typeface="Consolas" pitchFamily="49" charset="0"/>
              <a:cs typeface="Arial" charset="0"/>
            </a:endParaRPr>
          </a:p>
          <a:p>
            <a:pPr lvl="2">
              <a:buFont typeface="Arial" charset="0"/>
              <a:buNone/>
            </a:pPr>
            <a:r>
              <a:rPr lang="en-US" altLang="en-US" sz="1200" dirty="0">
                <a:latin typeface="Consolas" pitchFamily="49" charset="0"/>
                <a:cs typeface="Arial" charset="0"/>
              </a:rPr>
              <a:t>            } else {</a:t>
            </a:r>
          </a:p>
          <a:p>
            <a:pPr lvl="2">
              <a:buFont typeface="Arial" charset="0"/>
              <a:buNone/>
            </a:pPr>
            <a:r>
              <a:rPr lang="en-US" altLang="en-US" sz="1200" dirty="0">
                <a:latin typeface="Consolas" pitchFamily="49" charset="0"/>
                <a:cs typeface="Arial" charset="0"/>
              </a:rPr>
              <a:t>                // As soon as we don't need to swap, the (k + 1)</a:t>
            </a:r>
            <a:r>
              <a:rPr lang="en-US" altLang="en-US" sz="1200" dirty="0" err="1">
                <a:latin typeface="Consolas" pitchFamily="49" charset="0"/>
                <a:cs typeface="Arial" charset="0"/>
              </a:rPr>
              <a:t>st</a:t>
            </a:r>
            <a:endParaRPr lang="en-US" altLang="en-US" sz="1200" dirty="0">
              <a:latin typeface="Consolas" pitchFamily="49" charset="0"/>
              <a:cs typeface="Arial" charset="0"/>
            </a:endParaRPr>
          </a:p>
          <a:p>
            <a:pPr lvl="2">
              <a:buFont typeface="Arial" charset="0"/>
              <a:buNone/>
            </a:pPr>
            <a:r>
              <a:rPr lang="en-US" altLang="en-US" sz="1200" dirty="0">
                <a:latin typeface="Consolas" pitchFamily="49" charset="0"/>
                <a:cs typeface="Arial" charset="0"/>
              </a:rPr>
              <a:t>               // is in the correct location</a:t>
            </a:r>
          </a:p>
          <a:p>
            <a:pPr lvl="2">
              <a:buFont typeface="Arial" charset="0"/>
              <a:buNone/>
            </a:pPr>
            <a:r>
              <a:rPr lang="en-US" altLang="en-US" sz="1200" dirty="0">
                <a:latin typeface="Consolas" pitchFamily="49" charset="0"/>
                <a:cs typeface="Arial" charset="0"/>
              </a:rPr>
              <a:t>               break;</a:t>
            </a:r>
          </a:p>
          <a:p>
            <a:pPr lvl="2">
              <a:buFont typeface="Arial" charset="0"/>
              <a:buNone/>
            </a:pPr>
            <a:r>
              <a:rPr lang="en-US" altLang="en-US" sz="1200" dirty="0">
                <a:latin typeface="Consolas" pitchFamily="49" charset="0"/>
                <a:cs typeface="Arial" charset="0"/>
              </a:rPr>
              <a:t>            }</a:t>
            </a:r>
          </a:p>
          <a:p>
            <a:pPr lvl="2">
              <a:buFont typeface="Arial" charset="0"/>
              <a:buNone/>
            </a:pPr>
            <a:r>
              <a:rPr lang="en-US" altLang="en-US" sz="1200" dirty="0">
                <a:latin typeface="Consolas" pitchFamily="49" charset="0"/>
                <a:cs typeface="Arial" charset="0"/>
              </a:rPr>
              <a:t>        }</a:t>
            </a:r>
            <a:endParaRPr lang="en-US" altLang="en-US" sz="1200" dirty="0">
              <a:latin typeface="Times New Roman" pitchFamily="18" charset="0"/>
              <a:cs typeface="Arial" charset="0"/>
            </a:endParaRPr>
          </a:p>
          <a:p>
            <a:pPr lvl="2">
              <a:buFontTx/>
              <a:buNone/>
            </a:pPr>
            <a:r>
              <a:rPr lang="en-US" altLang="en-US" sz="1200" dirty="0">
                <a:latin typeface="Consolas" pitchFamily="49" charset="0"/>
                <a:cs typeface="Arial" charset="0"/>
              </a:rPr>
              <a:t>    }</a:t>
            </a:r>
          </a:p>
          <a:p>
            <a:pPr lvl="2">
              <a:buFontTx/>
              <a:buNone/>
            </a:pPr>
            <a:r>
              <a:rPr lang="en-US" altLang="en-US" sz="1200" dirty="0">
                <a:latin typeface="Consolas" pitchFamily="49" charset="0"/>
                <a:cs typeface="Arial" charset="0"/>
              </a:rPr>
              <a:t>}</a:t>
            </a:r>
          </a:p>
        </p:txBody>
      </p:sp>
      <p:sp>
        <p:nvSpPr>
          <p:cNvPr id="6" name="Rounded Rectangle 5"/>
          <p:cNvSpPr/>
          <p:nvPr/>
        </p:nvSpPr>
        <p:spPr>
          <a:xfrm>
            <a:off x="2627313" y="2852738"/>
            <a:ext cx="1439862" cy="2159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1030" name="Text Box 11"/>
          <p:cNvSpPr txBox="1">
            <a:spLocks noChangeArrowheads="1"/>
          </p:cNvSpPr>
          <p:nvPr/>
        </p:nvSpPr>
        <p:spPr bwMode="auto">
          <a:xfrm>
            <a:off x="4254500" y="4868863"/>
            <a:ext cx="3454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t>Thus, the worst-case run time is</a:t>
            </a:r>
          </a:p>
        </p:txBody>
      </p:sp>
      <p:graphicFrame>
        <p:nvGraphicFramePr>
          <p:cNvPr id="1026" name="Object 2"/>
          <p:cNvGraphicFramePr>
            <a:graphicFrameLocks noChangeAspect="1"/>
          </p:cNvGraphicFramePr>
          <p:nvPr/>
        </p:nvGraphicFramePr>
        <p:xfrm>
          <a:off x="5305425" y="5095875"/>
          <a:ext cx="2786063" cy="850900"/>
        </p:xfrm>
        <a:graphic>
          <a:graphicData uri="http://schemas.openxmlformats.org/presentationml/2006/ole">
            <mc:AlternateContent xmlns:mc="http://schemas.openxmlformats.org/markup-compatibility/2006">
              <mc:Choice xmlns:v="urn:schemas-microsoft-com:vml" Requires="v">
                <p:oleObj spid="_x0000_s134151" name="Equation" r:id="rId5" imgW="1371600" imgH="419040" progId="Equation.DSMT4">
                  <p:embed/>
                </p:oleObj>
              </mc:Choice>
              <mc:Fallback>
                <p:oleObj name="Equation" r:id="rId5" imgW="1371600" imgH="41904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05425" y="5095875"/>
                        <a:ext cx="2786063" cy="850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31" name="TextBox 8"/>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a:t>8.2.3</a:t>
            </a:r>
          </a:p>
        </p:txBody>
      </p:sp>
    </p:spTree>
    <p:extLst>
      <p:ext uri="{BB962C8B-B14F-4D97-AF65-F5344CB8AC3E}">
        <p14:creationId xmlns:p14="http://schemas.microsoft.com/office/powerpoint/2010/main" val="24738177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ltLang="en-US">
                <a:latin typeface="Arial" charset="0"/>
                <a:cs typeface="Arial" charset="0"/>
              </a:rPr>
              <a:t>Implementation and Analysis</a:t>
            </a:r>
          </a:p>
        </p:txBody>
      </p:sp>
      <p:sp>
        <p:nvSpPr>
          <p:cNvPr id="19459" name="Rectangle 3"/>
          <p:cNvSpPr>
            <a:spLocks noGrp="1" noChangeArrowheads="1"/>
          </p:cNvSpPr>
          <p:nvPr>
            <p:ph type="body" idx="1"/>
          </p:nvPr>
        </p:nvSpPr>
        <p:spPr/>
        <p:txBody>
          <a:bodyPr/>
          <a:lstStyle/>
          <a:p>
            <a:pPr>
              <a:buFont typeface="Arial" charset="0"/>
              <a:buNone/>
            </a:pPr>
            <a:r>
              <a:rPr lang="en-US" altLang="en-US" dirty="0">
                <a:latin typeface="Arial" charset="0"/>
                <a:cs typeface="Arial" charset="0"/>
              </a:rPr>
              <a:t>	Problem:  we may break out of the inner loop…</a:t>
            </a:r>
            <a:endParaRPr lang="en-US" altLang="en-US" baseline="30000" dirty="0">
              <a:latin typeface="Arial" charset="0"/>
              <a:cs typeface="Arial" charset="0"/>
            </a:endParaRPr>
          </a:p>
          <a:p>
            <a:pPr>
              <a:buFontTx/>
              <a:buNone/>
            </a:pPr>
            <a:endParaRPr lang="en-US" altLang="en-US" sz="1200" b="1" dirty="0">
              <a:latin typeface="Courier New" pitchFamily="49" charset="0"/>
              <a:cs typeface="Arial" charset="0"/>
            </a:endParaRPr>
          </a:p>
          <a:p>
            <a:pPr lvl="2">
              <a:buFontTx/>
              <a:buNone/>
            </a:pPr>
            <a:r>
              <a:rPr lang="en-US" altLang="en-US" sz="1200" dirty="0">
                <a:latin typeface="Consolas" pitchFamily="49" charset="0"/>
                <a:cs typeface="Arial" charset="0"/>
              </a:rPr>
              <a:t>template &lt;typename Type&gt;</a:t>
            </a:r>
          </a:p>
          <a:p>
            <a:pPr lvl="2">
              <a:buFontTx/>
              <a:buNone/>
            </a:pPr>
            <a:r>
              <a:rPr lang="en-US" altLang="en-US" sz="1200" dirty="0">
                <a:latin typeface="Consolas" pitchFamily="49" charset="0"/>
                <a:cs typeface="Arial" charset="0"/>
              </a:rPr>
              <a:t>void </a:t>
            </a:r>
            <a:r>
              <a:rPr lang="en-US" altLang="en-US" sz="1200" dirty="0" err="1">
                <a:latin typeface="Consolas" pitchFamily="49" charset="0"/>
                <a:cs typeface="Arial" charset="0"/>
              </a:rPr>
              <a:t>insertion_sort</a:t>
            </a:r>
            <a:r>
              <a:rPr lang="en-US" altLang="en-US" sz="1200" dirty="0">
                <a:latin typeface="Consolas" pitchFamily="49" charset="0"/>
                <a:cs typeface="Arial" charset="0"/>
              </a:rPr>
              <a:t>( Type *</a:t>
            </a:r>
            <a:r>
              <a:rPr lang="en-US" altLang="en-US" sz="1200" dirty="0" err="1">
                <a:latin typeface="Consolas" pitchFamily="49" charset="0"/>
                <a:cs typeface="Arial" charset="0"/>
              </a:rPr>
              <a:t>const</a:t>
            </a:r>
            <a:r>
              <a:rPr lang="en-US" altLang="en-US" sz="1200" dirty="0">
                <a:latin typeface="Consolas" pitchFamily="49" charset="0"/>
                <a:cs typeface="Arial" charset="0"/>
              </a:rPr>
              <a:t> array, </a:t>
            </a:r>
            <a:r>
              <a:rPr lang="en-US" altLang="en-US" sz="1200" dirty="0" err="1">
                <a:latin typeface="Consolas" pitchFamily="49" charset="0"/>
                <a:cs typeface="Arial" charset="0"/>
              </a:rPr>
              <a:t>int</a:t>
            </a:r>
            <a:r>
              <a:rPr lang="en-US" altLang="en-US" sz="1200" dirty="0">
                <a:latin typeface="Consolas" pitchFamily="49" charset="0"/>
                <a:cs typeface="Arial" charset="0"/>
              </a:rPr>
              <a:t> </a:t>
            </a:r>
            <a:r>
              <a:rPr lang="en-US" altLang="en-US" sz="1200" dirty="0" err="1">
                <a:latin typeface="Consolas" pitchFamily="49" charset="0"/>
                <a:cs typeface="Arial" charset="0"/>
              </a:rPr>
              <a:t>const</a:t>
            </a:r>
            <a:r>
              <a:rPr lang="en-US" altLang="en-US" sz="1200" dirty="0">
                <a:latin typeface="Consolas" pitchFamily="49" charset="0"/>
                <a:cs typeface="Arial" charset="0"/>
              </a:rPr>
              <a:t> n ) {</a:t>
            </a:r>
          </a:p>
          <a:p>
            <a:pPr lvl="2">
              <a:buFontTx/>
              <a:buNone/>
            </a:pPr>
            <a:r>
              <a:rPr lang="en-US" altLang="en-US" sz="1200" dirty="0">
                <a:latin typeface="Consolas" pitchFamily="49" charset="0"/>
                <a:cs typeface="Arial" charset="0"/>
              </a:rPr>
              <a:t>    for ( </a:t>
            </a:r>
            <a:r>
              <a:rPr lang="en-US" altLang="en-US" sz="1200" dirty="0" err="1">
                <a:latin typeface="Consolas" pitchFamily="49" charset="0"/>
                <a:cs typeface="Arial" charset="0"/>
              </a:rPr>
              <a:t>int</a:t>
            </a:r>
            <a:r>
              <a:rPr lang="en-US" altLang="en-US" sz="1200" dirty="0">
                <a:latin typeface="Consolas" pitchFamily="49" charset="0"/>
                <a:cs typeface="Arial" charset="0"/>
              </a:rPr>
              <a:t> k = 1; k &lt; n; ++k ) {</a:t>
            </a:r>
          </a:p>
          <a:p>
            <a:pPr lvl="2">
              <a:buFont typeface="Arial" charset="0"/>
              <a:buNone/>
            </a:pPr>
            <a:r>
              <a:rPr lang="en-US" altLang="en-US" sz="1200" dirty="0">
                <a:latin typeface="Consolas" pitchFamily="49" charset="0"/>
                <a:cs typeface="Consolas" pitchFamily="49" charset="0"/>
              </a:rPr>
              <a:t>        for ( </a:t>
            </a:r>
            <a:r>
              <a:rPr lang="en-US" altLang="en-US" sz="1200" dirty="0" err="1">
                <a:latin typeface="Consolas" pitchFamily="49" charset="0"/>
                <a:cs typeface="Consolas" pitchFamily="49" charset="0"/>
              </a:rPr>
              <a:t>int</a:t>
            </a:r>
            <a:r>
              <a:rPr lang="en-US" altLang="en-US" sz="1200" dirty="0">
                <a:latin typeface="Consolas" pitchFamily="49" charset="0"/>
                <a:cs typeface="Consolas" pitchFamily="49" charset="0"/>
              </a:rPr>
              <a:t> j = k; j &gt; 0; --j ) {</a:t>
            </a:r>
          </a:p>
          <a:p>
            <a:pPr lvl="2">
              <a:buFont typeface="Arial" charset="0"/>
              <a:buNone/>
            </a:pPr>
            <a:r>
              <a:rPr lang="en-US" altLang="en-US" sz="1200" dirty="0">
                <a:latin typeface="Consolas" pitchFamily="49" charset="0"/>
                <a:cs typeface="Consolas" pitchFamily="49" charset="0"/>
              </a:rPr>
              <a:t>            if ( array[j - 1] &gt; array[j] ) {</a:t>
            </a:r>
          </a:p>
          <a:p>
            <a:pPr lvl="2">
              <a:buNone/>
            </a:pPr>
            <a:r>
              <a:rPr lang="en-US" altLang="en-US" sz="1200" dirty="0">
                <a:latin typeface="Consolas" pitchFamily="49" charset="0"/>
                <a:cs typeface="Consolas" pitchFamily="49" charset="0"/>
              </a:rPr>
              <a:t>                </a:t>
            </a:r>
            <a:r>
              <a:rPr lang="en-CA" altLang="en-US" sz="1200" dirty="0" err="1">
                <a:latin typeface="Consolas" pitchFamily="49" charset="0"/>
                <a:cs typeface="Arial" charset="0"/>
              </a:rPr>
              <a:t>std</a:t>
            </a:r>
            <a:r>
              <a:rPr lang="en-CA" altLang="en-US" sz="1200" dirty="0">
                <a:latin typeface="Consolas" pitchFamily="49" charset="0"/>
                <a:cs typeface="Arial" charset="0"/>
              </a:rPr>
              <a:t>::swap( array[j - 1], array[j] );</a:t>
            </a:r>
          </a:p>
          <a:p>
            <a:pPr lvl="2">
              <a:buNone/>
            </a:pPr>
            <a:r>
              <a:rPr lang="en-US" altLang="en-US" sz="1200" dirty="0">
                <a:latin typeface="Consolas" pitchFamily="49" charset="0"/>
                <a:cs typeface="Arial" charset="0"/>
              </a:rPr>
              <a:t>            } else {</a:t>
            </a:r>
          </a:p>
          <a:p>
            <a:pPr lvl="2">
              <a:buFont typeface="Arial" charset="0"/>
              <a:buNone/>
            </a:pPr>
            <a:r>
              <a:rPr lang="en-US" altLang="en-US" sz="1200" dirty="0">
                <a:latin typeface="Consolas" pitchFamily="49" charset="0"/>
                <a:cs typeface="Arial" charset="0"/>
              </a:rPr>
              <a:t>                // As soon as we don't need to swap, the (k + 1)</a:t>
            </a:r>
            <a:r>
              <a:rPr lang="en-US" altLang="en-US" sz="1200" dirty="0" err="1">
                <a:latin typeface="Consolas" pitchFamily="49" charset="0"/>
                <a:cs typeface="Arial" charset="0"/>
              </a:rPr>
              <a:t>st</a:t>
            </a:r>
            <a:endParaRPr lang="en-US" altLang="en-US" sz="1200" dirty="0">
              <a:latin typeface="Consolas" pitchFamily="49" charset="0"/>
              <a:cs typeface="Arial" charset="0"/>
            </a:endParaRPr>
          </a:p>
          <a:p>
            <a:pPr lvl="2">
              <a:buFont typeface="Arial" charset="0"/>
              <a:buNone/>
            </a:pPr>
            <a:r>
              <a:rPr lang="en-US" altLang="en-US" sz="1200" dirty="0">
                <a:latin typeface="Consolas" pitchFamily="49" charset="0"/>
                <a:cs typeface="Arial" charset="0"/>
              </a:rPr>
              <a:t>               // is in the correct location</a:t>
            </a:r>
          </a:p>
          <a:p>
            <a:pPr lvl="2">
              <a:buFont typeface="Arial" charset="0"/>
              <a:buNone/>
            </a:pPr>
            <a:r>
              <a:rPr lang="en-US" altLang="en-US" sz="1200" dirty="0">
                <a:latin typeface="Consolas" pitchFamily="49" charset="0"/>
                <a:cs typeface="Arial" charset="0"/>
              </a:rPr>
              <a:t>               break;</a:t>
            </a:r>
          </a:p>
          <a:p>
            <a:pPr lvl="2">
              <a:buFont typeface="Arial" charset="0"/>
              <a:buNone/>
            </a:pPr>
            <a:r>
              <a:rPr lang="en-US" altLang="en-US" sz="1200" dirty="0">
                <a:latin typeface="Consolas" pitchFamily="49" charset="0"/>
                <a:cs typeface="Arial" charset="0"/>
              </a:rPr>
              <a:t>            }</a:t>
            </a:r>
          </a:p>
          <a:p>
            <a:pPr lvl="2">
              <a:buFont typeface="Arial" charset="0"/>
              <a:buNone/>
            </a:pPr>
            <a:r>
              <a:rPr lang="en-US" altLang="en-US" sz="1200" dirty="0">
                <a:latin typeface="Consolas" pitchFamily="49" charset="0"/>
                <a:cs typeface="Arial" charset="0"/>
              </a:rPr>
              <a:t>        }</a:t>
            </a:r>
            <a:endParaRPr lang="en-US" altLang="en-US" sz="1200" dirty="0">
              <a:latin typeface="Times New Roman" pitchFamily="18" charset="0"/>
              <a:cs typeface="Arial" charset="0"/>
            </a:endParaRPr>
          </a:p>
          <a:p>
            <a:pPr lvl="2">
              <a:buFontTx/>
              <a:buNone/>
            </a:pPr>
            <a:r>
              <a:rPr lang="en-US" altLang="en-US" sz="1200" dirty="0">
                <a:latin typeface="Consolas" pitchFamily="49" charset="0"/>
                <a:cs typeface="Arial" charset="0"/>
              </a:rPr>
              <a:t>    }</a:t>
            </a:r>
          </a:p>
          <a:p>
            <a:pPr lvl="2">
              <a:buFontTx/>
              <a:buNone/>
            </a:pPr>
            <a:r>
              <a:rPr lang="en-US" altLang="en-US" sz="1200" dirty="0">
                <a:latin typeface="Consolas" pitchFamily="49" charset="0"/>
                <a:cs typeface="Arial" charset="0"/>
              </a:rPr>
              <a:t>}</a:t>
            </a:r>
          </a:p>
        </p:txBody>
      </p:sp>
      <p:sp>
        <p:nvSpPr>
          <p:cNvPr id="6" name="Rounded Rectangle 5"/>
          <p:cNvSpPr/>
          <p:nvPr/>
        </p:nvSpPr>
        <p:spPr>
          <a:xfrm>
            <a:off x="2678113" y="4173144"/>
            <a:ext cx="647700" cy="2159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19461" name="TextBox 8"/>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a:t>8.2.3</a:t>
            </a:r>
          </a:p>
        </p:txBody>
      </p:sp>
    </p:spTree>
    <p:extLst>
      <p:ext uri="{BB962C8B-B14F-4D97-AF65-F5344CB8AC3E}">
        <p14:creationId xmlns:p14="http://schemas.microsoft.com/office/powerpoint/2010/main" val="34657419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ltLang="en-US">
                <a:latin typeface="Arial" charset="0"/>
                <a:cs typeface="Arial" charset="0"/>
              </a:rPr>
              <a:t>Implementation and Analysis</a:t>
            </a:r>
          </a:p>
        </p:txBody>
      </p:sp>
      <p:sp>
        <p:nvSpPr>
          <p:cNvPr id="20483" name="Rectangle 3"/>
          <p:cNvSpPr>
            <a:spLocks noGrp="1" noChangeArrowheads="1"/>
          </p:cNvSpPr>
          <p:nvPr>
            <p:ph type="body" idx="1"/>
          </p:nvPr>
        </p:nvSpPr>
        <p:spPr/>
        <p:txBody>
          <a:bodyPr/>
          <a:lstStyle/>
          <a:p>
            <a:pPr>
              <a:buFont typeface="Arial" charset="0"/>
              <a:buNone/>
            </a:pPr>
            <a:r>
              <a:rPr lang="en-US" altLang="en-US" dirty="0">
                <a:latin typeface="Arial" charset="0"/>
                <a:cs typeface="Arial" charset="0"/>
              </a:rPr>
              <a:t>	Recall:  each time we perform a swap, we remove an inversion</a:t>
            </a:r>
            <a:endParaRPr lang="en-US" altLang="en-US" baseline="30000" dirty="0">
              <a:latin typeface="Arial" charset="0"/>
              <a:cs typeface="Arial" charset="0"/>
            </a:endParaRPr>
          </a:p>
          <a:p>
            <a:pPr>
              <a:buFontTx/>
              <a:buNone/>
            </a:pPr>
            <a:endParaRPr lang="en-US" altLang="en-US" sz="1200" b="1" dirty="0">
              <a:latin typeface="Courier New" pitchFamily="49" charset="0"/>
              <a:cs typeface="Arial" charset="0"/>
            </a:endParaRPr>
          </a:p>
          <a:p>
            <a:pPr lvl="2">
              <a:buFontTx/>
              <a:buNone/>
            </a:pPr>
            <a:r>
              <a:rPr lang="en-US" altLang="en-US" sz="1200" dirty="0">
                <a:latin typeface="Consolas" pitchFamily="49" charset="0"/>
                <a:cs typeface="Arial" charset="0"/>
              </a:rPr>
              <a:t>template &lt;typename Type&gt;</a:t>
            </a:r>
          </a:p>
          <a:p>
            <a:pPr lvl="2">
              <a:buFontTx/>
              <a:buNone/>
            </a:pPr>
            <a:r>
              <a:rPr lang="en-US" altLang="en-US" sz="1200" dirty="0">
                <a:latin typeface="Consolas" pitchFamily="49" charset="0"/>
                <a:cs typeface="Arial" charset="0"/>
              </a:rPr>
              <a:t>void </a:t>
            </a:r>
            <a:r>
              <a:rPr lang="en-US" altLang="en-US" sz="1200" dirty="0" err="1">
                <a:latin typeface="Consolas" pitchFamily="49" charset="0"/>
                <a:cs typeface="Arial" charset="0"/>
              </a:rPr>
              <a:t>insertion_sort</a:t>
            </a:r>
            <a:r>
              <a:rPr lang="en-US" altLang="en-US" sz="1200" dirty="0">
                <a:latin typeface="Consolas" pitchFamily="49" charset="0"/>
                <a:cs typeface="Arial" charset="0"/>
              </a:rPr>
              <a:t>( Type *</a:t>
            </a:r>
            <a:r>
              <a:rPr lang="en-US" altLang="en-US" sz="1200" dirty="0" err="1">
                <a:latin typeface="Consolas" pitchFamily="49" charset="0"/>
                <a:cs typeface="Arial" charset="0"/>
              </a:rPr>
              <a:t>const</a:t>
            </a:r>
            <a:r>
              <a:rPr lang="en-US" altLang="en-US" sz="1200" dirty="0">
                <a:latin typeface="Consolas" pitchFamily="49" charset="0"/>
                <a:cs typeface="Arial" charset="0"/>
              </a:rPr>
              <a:t> array, </a:t>
            </a:r>
            <a:r>
              <a:rPr lang="en-US" altLang="en-US" sz="1200" dirty="0" err="1">
                <a:latin typeface="Consolas" pitchFamily="49" charset="0"/>
                <a:cs typeface="Arial" charset="0"/>
              </a:rPr>
              <a:t>int</a:t>
            </a:r>
            <a:r>
              <a:rPr lang="en-US" altLang="en-US" sz="1200" dirty="0">
                <a:latin typeface="Consolas" pitchFamily="49" charset="0"/>
                <a:cs typeface="Arial" charset="0"/>
              </a:rPr>
              <a:t> </a:t>
            </a:r>
            <a:r>
              <a:rPr lang="en-US" altLang="en-US" sz="1200" dirty="0" err="1">
                <a:latin typeface="Consolas" pitchFamily="49" charset="0"/>
                <a:cs typeface="Arial" charset="0"/>
              </a:rPr>
              <a:t>const</a:t>
            </a:r>
            <a:r>
              <a:rPr lang="en-US" altLang="en-US" sz="1200" dirty="0">
                <a:latin typeface="Consolas" pitchFamily="49" charset="0"/>
                <a:cs typeface="Arial" charset="0"/>
              </a:rPr>
              <a:t> n ) {</a:t>
            </a:r>
          </a:p>
          <a:p>
            <a:pPr lvl="2">
              <a:buFontTx/>
              <a:buNone/>
            </a:pPr>
            <a:r>
              <a:rPr lang="en-US" altLang="en-US" sz="1200" dirty="0">
                <a:latin typeface="Consolas" pitchFamily="49" charset="0"/>
                <a:cs typeface="Arial" charset="0"/>
              </a:rPr>
              <a:t>    for ( </a:t>
            </a:r>
            <a:r>
              <a:rPr lang="en-US" altLang="en-US" sz="1200" dirty="0" err="1">
                <a:latin typeface="Consolas" pitchFamily="49" charset="0"/>
                <a:cs typeface="Arial" charset="0"/>
              </a:rPr>
              <a:t>int</a:t>
            </a:r>
            <a:r>
              <a:rPr lang="en-US" altLang="en-US" sz="1200" dirty="0">
                <a:latin typeface="Consolas" pitchFamily="49" charset="0"/>
                <a:cs typeface="Arial" charset="0"/>
              </a:rPr>
              <a:t> k = 1; k &lt; n; ++k ) {</a:t>
            </a:r>
          </a:p>
          <a:p>
            <a:pPr lvl="2">
              <a:buFont typeface="Arial" charset="0"/>
              <a:buNone/>
            </a:pPr>
            <a:r>
              <a:rPr lang="en-US" altLang="en-US" sz="1200" dirty="0">
                <a:latin typeface="Consolas" pitchFamily="49" charset="0"/>
                <a:cs typeface="Consolas" pitchFamily="49" charset="0"/>
              </a:rPr>
              <a:t>        for ( </a:t>
            </a:r>
            <a:r>
              <a:rPr lang="en-US" altLang="en-US" sz="1200" dirty="0" err="1">
                <a:latin typeface="Consolas" pitchFamily="49" charset="0"/>
                <a:cs typeface="Consolas" pitchFamily="49" charset="0"/>
              </a:rPr>
              <a:t>int</a:t>
            </a:r>
            <a:r>
              <a:rPr lang="en-US" altLang="en-US" sz="1200" dirty="0">
                <a:latin typeface="Consolas" pitchFamily="49" charset="0"/>
                <a:cs typeface="Consolas" pitchFamily="49" charset="0"/>
              </a:rPr>
              <a:t> j = k; j &gt; 0; --j ) {</a:t>
            </a:r>
          </a:p>
          <a:p>
            <a:pPr lvl="2">
              <a:buFont typeface="Arial" charset="0"/>
              <a:buNone/>
            </a:pPr>
            <a:r>
              <a:rPr lang="en-US" altLang="en-US" sz="1200" dirty="0">
                <a:latin typeface="Consolas" pitchFamily="49" charset="0"/>
                <a:cs typeface="Consolas" pitchFamily="49" charset="0"/>
              </a:rPr>
              <a:t>            if ( array[j - 1] &gt; array[j] ) {</a:t>
            </a:r>
          </a:p>
          <a:p>
            <a:pPr lvl="2">
              <a:buNone/>
            </a:pPr>
            <a:r>
              <a:rPr lang="en-US" altLang="en-US" sz="1200" dirty="0">
                <a:latin typeface="Consolas" pitchFamily="49" charset="0"/>
                <a:cs typeface="Consolas" pitchFamily="49" charset="0"/>
              </a:rPr>
              <a:t>                </a:t>
            </a:r>
            <a:r>
              <a:rPr lang="en-CA" altLang="en-US" sz="1200" dirty="0" err="1">
                <a:latin typeface="Consolas" pitchFamily="49" charset="0"/>
                <a:cs typeface="Arial" charset="0"/>
              </a:rPr>
              <a:t>std</a:t>
            </a:r>
            <a:r>
              <a:rPr lang="en-CA" altLang="en-US" sz="1200" dirty="0">
                <a:latin typeface="Consolas" pitchFamily="49" charset="0"/>
                <a:cs typeface="Arial" charset="0"/>
              </a:rPr>
              <a:t>::swap( array[j - 1], array[j] );</a:t>
            </a:r>
            <a:endParaRPr lang="en-US" altLang="en-US" sz="1200" dirty="0">
              <a:latin typeface="Consolas" pitchFamily="49" charset="0"/>
              <a:cs typeface="Arial" charset="0"/>
            </a:endParaRPr>
          </a:p>
          <a:p>
            <a:pPr lvl="2">
              <a:buFont typeface="Arial" charset="0"/>
              <a:buNone/>
            </a:pPr>
            <a:r>
              <a:rPr lang="en-US" altLang="en-US" sz="1200" dirty="0">
                <a:latin typeface="Consolas" pitchFamily="49" charset="0"/>
                <a:cs typeface="Arial" charset="0"/>
              </a:rPr>
              <a:t>            } else {</a:t>
            </a:r>
          </a:p>
          <a:p>
            <a:pPr lvl="2">
              <a:buFont typeface="Arial" charset="0"/>
              <a:buNone/>
            </a:pPr>
            <a:r>
              <a:rPr lang="en-US" altLang="en-US" sz="1200" dirty="0">
                <a:latin typeface="Consolas" pitchFamily="49" charset="0"/>
                <a:cs typeface="Arial" charset="0"/>
              </a:rPr>
              <a:t>                // As soon as we don't need to swap, the (k + 1)</a:t>
            </a:r>
            <a:r>
              <a:rPr lang="en-US" altLang="en-US" sz="1200" dirty="0" err="1">
                <a:latin typeface="Consolas" pitchFamily="49" charset="0"/>
                <a:cs typeface="Arial" charset="0"/>
              </a:rPr>
              <a:t>st</a:t>
            </a:r>
            <a:endParaRPr lang="en-US" altLang="en-US" sz="1200" dirty="0">
              <a:latin typeface="Consolas" pitchFamily="49" charset="0"/>
              <a:cs typeface="Arial" charset="0"/>
            </a:endParaRPr>
          </a:p>
          <a:p>
            <a:pPr lvl="2">
              <a:buFont typeface="Arial" charset="0"/>
              <a:buNone/>
            </a:pPr>
            <a:r>
              <a:rPr lang="en-US" altLang="en-US" sz="1200" dirty="0">
                <a:latin typeface="Consolas" pitchFamily="49" charset="0"/>
                <a:cs typeface="Arial" charset="0"/>
              </a:rPr>
              <a:t>               // is in the correct location</a:t>
            </a:r>
          </a:p>
          <a:p>
            <a:pPr lvl="2">
              <a:buFont typeface="Arial" charset="0"/>
              <a:buNone/>
            </a:pPr>
            <a:r>
              <a:rPr lang="en-US" altLang="en-US" sz="1200" dirty="0">
                <a:latin typeface="Consolas" pitchFamily="49" charset="0"/>
                <a:cs typeface="Arial" charset="0"/>
              </a:rPr>
              <a:t>               break;</a:t>
            </a:r>
          </a:p>
          <a:p>
            <a:pPr lvl="2">
              <a:buFont typeface="Arial" charset="0"/>
              <a:buNone/>
            </a:pPr>
            <a:r>
              <a:rPr lang="en-US" altLang="en-US" sz="1200" dirty="0">
                <a:latin typeface="Consolas" pitchFamily="49" charset="0"/>
                <a:cs typeface="Arial" charset="0"/>
              </a:rPr>
              <a:t>            }</a:t>
            </a:r>
          </a:p>
          <a:p>
            <a:pPr lvl="2">
              <a:buFont typeface="Arial" charset="0"/>
              <a:buNone/>
            </a:pPr>
            <a:r>
              <a:rPr lang="en-US" altLang="en-US" sz="1200" dirty="0">
                <a:latin typeface="Consolas" pitchFamily="49" charset="0"/>
                <a:cs typeface="Arial" charset="0"/>
              </a:rPr>
              <a:t>        }</a:t>
            </a:r>
            <a:endParaRPr lang="en-US" altLang="en-US" sz="1200" dirty="0">
              <a:latin typeface="Times New Roman" pitchFamily="18" charset="0"/>
              <a:cs typeface="Arial" charset="0"/>
            </a:endParaRPr>
          </a:p>
          <a:p>
            <a:pPr lvl="2">
              <a:buFontTx/>
              <a:buNone/>
            </a:pPr>
            <a:r>
              <a:rPr lang="en-US" altLang="en-US" sz="1200" dirty="0">
                <a:latin typeface="Consolas" pitchFamily="49" charset="0"/>
                <a:cs typeface="Arial" charset="0"/>
              </a:rPr>
              <a:t>    }</a:t>
            </a:r>
          </a:p>
          <a:p>
            <a:pPr lvl="2">
              <a:buFontTx/>
              <a:buNone/>
            </a:pPr>
            <a:r>
              <a:rPr lang="en-US" altLang="en-US" sz="1200" dirty="0">
                <a:latin typeface="Consolas" pitchFamily="49" charset="0"/>
                <a:cs typeface="Arial" charset="0"/>
              </a:rPr>
              <a:t>}</a:t>
            </a:r>
          </a:p>
        </p:txBody>
      </p:sp>
      <p:sp>
        <p:nvSpPr>
          <p:cNvPr id="6" name="Rounded Rectangle 5"/>
          <p:cNvSpPr/>
          <p:nvPr/>
        </p:nvSpPr>
        <p:spPr>
          <a:xfrm>
            <a:off x="2368550" y="3068639"/>
            <a:ext cx="3571602" cy="55086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20485" name="TextBox 4"/>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a:t>8.2.3</a:t>
            </a:r>
          </a:p>
        </p:txBody>
      </p:sp>
    </p:spTree>
    <p:extLst>
      <p:ext uri="{BB962C8B-B14F-4D97-AF65-F5344CB8AC3E}">
        <p14:creationId xmlns:p14="http://schemas.microsoft.com/office/powerpoint/2010/main" val="28545126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ltLang="en-US">
                <a:latin typeface="Arial" charset="0"/>
                <a:cs typeface="Arial" charset="0"/>
              </a:rPr>
              <a:t>Implementation and Analysis</a:t>
            </a:r>
          </a:p>
        </p:txBody>
      </p:sp>
      <p:sp>
        <p:nvSpPr>
          <p:cNvPr id="21507" name="Rectangle 3"/>
          <p:cNvSpPr>
            <a:spLocks noGrp="1" noChangeArrowheads="1"/>
          </p:cNvSpPr>
          <p:nvPr>
            <p:ph type="body" idx="1"/>
          </p:nvPr>
        </p:nvSpPr>
        <p:spPr/>
        <p:txBody>
          <a:bodyPr/>
          <a:lstStyle/>
          <a:p>
            <a:pPr>
              <a:buFont typeface="Arial" charset="0"/>
              <a:buNone/>
            </a:pPr>
            <a:r>
              <a:rPr lang="en-US" altLang="en-US" dirty="0">
                <a:latin typeface="Arial" charset="0"/>
                <a:cs typeface="Arial" charset="0"/>
              </a:rPr>
              <a:t>	As soon as a pair </a:t>
            </a:r>
            <a:r>
              <a:rPr lang="en-US" altLang="en-US" dirty="0">
                <a:latin typeface="Consolas" pitchFamily="49" charset="0"/>
                <a:cs typeface="Consolas" pitchFamily="49" charset="0"/>
              </a:rPr>
              <a:t>array[j - 1] &lt;= array[j]</a:t>
            </a:r>
            <a:r>
              <a:rPr lang="en-US" altLang="en-US" dirty="0">
                <a:latin typeface="Arial" charset="0"/>
                <a:cs typeface="Arial" charset="0"/>
              </a:rPr>
              <a:t>, we are finished</a:t>
            </a:r>
            <a:endParaRPr lang="en-US" altLang="en-US" baseline="30000" dirty="0">
              <a:latin typeface="Arial" charset="0"/>
              <a:cs typeface="Arial" charset="0"/>
            </a:endParaRPr>
          </a:p>
          <a:p>
            <a:pPr>
              <a:buFontTx/>
              <a:buNone/>
            </a:pPr>
            <a:endParaRPr lang="en-US" altLang="en-US" sz="1200" b="1" dirty="0">
              <a:latin typeface="Courier New" pitchFamily="49" charset="0"/>
              <a:cs typeface="Arial" charset="0"/>
            </a:endParaRPr>
          </a:p>
          <a:p>
            <a:pPr lvl="2">
              <a:buFontTx/>
              <a:buNone/>
            </a:pPr>
            <a:r>
              <a:rPr lang="en-US" altLang="en-US" sz="1200" dirty="0">
                <a:latin typeface="Consolas" pitchFamily="49" charset="0"/>
                <a:cs typeface="Arial" charset="0"/>
              </a:rPr>
              <a:t>template &lt;typename Type&gt;</a:t>
            </a:r>
          </a:p>
          <a:p>
            <a:pPr lvl="2">
              <a:buFontTx/>
              <a:buNone/>
            </a:pPr>
            <a:r>
              <a:rPr lang="en-US" altLang="en-US" sz="1200" dirty="0">
                <a:latin typeface="Consolas" pitchFamily="49" charset="0"/>
                <a:cs typeface="Arial" charset="0"/>
              </a:rPr>
              <a:t>void </a:t>
            </a:r>
            <a:r>
              <a:rPr lang="en-US" altLang="en-US" sz="1200" dirty="0" err="1">
                <a:latin typeface="Consolas" pitchFamily="49" charset="0"/>
                <a:cs typeface="Arial" charset="0"/>
              </a:rPr>
              <a:t>insertion_sort</a:t>
            </a:r>
            <a:r>
              <a:rPr lang="en-US" altLang="en-US" sz="1200" dirty="0">
                <a:latin typeface="Consolas" pitchFamily="49" charset="0"/>
                <a:cs typeface="Arial" charset="0"/>
              </a:rPr>
              <a:t>( Type *</a:t>
            </a:r>
            <a:r>
              <a:rPr lang="en-US" altLang="en-US" sz="1200" dirty="0" err="1">
                <a:latin typeface="Consolas" pitchFamily="49" charset="0"/>
                <a:cs typeface="Arial" charset="0"/>
              </a:rPr>
              <a:t>const</a:t>
            </a:r>
            <a:r>
              <a:rPr lang="en-US" altLang="en-US" sz="1200" dirty="0">
                <a:latin typeface="Consolas" pitchFamily="49" charset="0"/>
                <a:cs typeface="Arial" charset="0"/>
              </a:rPr>
              <a:t> array, </a:t>
            </a:r>
            <a:r>
              <a:rPr lang="en-US" altLang="en-US" sz="1200" dirty="0" err="1">
                <a:latin typeface="Consolas" pitchFamily="49" charset="0"/>
                <a:cs typeface="Arial" charset="0"/>
              </a:rPr>
              <a:t>int</a:t>
            </a:r>
            <a:r>
              <a:rPr lang="en-US" altLang="en-US" sz="1200" dirty="0">
                <a:latin typeface="Consolas" pitchFamily="49" charset="0"/>
                <a:cs typeface="Arial" charset="0"/>
              </a:rPr>
              <a:t> </a:t>
            </a:r>
            <a:r>
              <a:rPr lang="en-US" altLang="en-US" sz="1200" dirty="0" err="1">
                <a:latin typeface="Consolas" pitchFamily="49" charset="0"/>
                <a:cs typeface="Arial" charset="0"/>
              </a:rPr>
              <a:t>const</a:t>
            </a:r>
            <a:r>
              <a:rPr lang="en-US" altLang="en-US" sz="1200" dirty="0">
                <a:latin typeface="Consolas" pitchFamily="49" charset="0"/>
                <a:cs typeface="Arial" charset="0"/>
              </a:rPr>
              <a:t> n ) {</a:t>
            </a:r>
          </a:p>
          <a:p>
            <a:pPr lvl="2">
              <a:buFontTx/>
              <a:buNone/>
            </a:pPr>
            <a:r>
              <a:rPr lang="en-US" altLang="en-US" sz="1200" dirty="0">
                <a:latin typeface="Consolas" pitchFamily="49" charset="0"/>
                <a:cs typeface="Arial" charset="0"/>
              </a:rPr>
              <a:t>    for ( </a:t>
            </a:r>
            <a:r>
              <a:rPr lang="en-US" altLang="en-US" sz="1200" dirty="0" err="1">
                <a:latin typeface="Consolas" pitchFamily="49" charset="0"/>
                <a:cs typeface="Arial" charset="0"/>
              </a:rPr>
              <a:t>int</a:t>
            </a:r>
            <a:r>
              <a:rPr lang="en-US" altLang="en-US" sz="1200" dirty="0">
                <a:latin typeface="Consolas" pitchFamily="49" charset="0"/>
                <a:cs typeface="Arial" charset="0"/>
              </a:rPr>
              <a:t> k = 1; k &lt; n; ++k ) {</a:t>
            </a:r>
          </a:p>
          <a:p>
            <a:pPr lvl="2">
              <a:buFont typeface="Arial" charset="0"/>
              <a:buNone/>
            </a:pPr>
            <a:r>
              <a:rPr lang="en-US" altLang="en-US" sz="1200" dirty="0">
                <a:latin typeface="Consolas" pitchFamily="49" charset="0"/>
                <a:cs typeface="Consolas" pitchFamily="49" charset="0"/>
              </a:rPr>
              <a:t>        for ( </a:t>
            </a:r>
            <a:r>
              <a:rPr lang="en-US" altLang="en-US" sz="1200" dirty="0" err="1">
                <a:latin typeface="Consolas" pitchFamily="49" charset="0"/>
                <a:cs typeface="Consolas" pitchFamily="49" charset="0"/>
              </a:rPr>
              <a:t>int</a:t>
            </a:r>
            <a:r>
              <a:rPr lang="en-US" altLang="en-US" sz="1200" dirty="0">
                <a:latin typeface="Consolas" pitchFamily="49" charset="0"/>
                <a:cs typeface="Consolas" pitchFamily="49" charset="0"/>
              </a:rPr>
              <a:t> j = k; j &gt; 0; --j ) {</a:t>
            </a:r>
          </a:p>
          <a:p>
            <a:pPr lvl="2">
              <a:buFont typeface="Arial" charset="0"/>
              <a:buNone/>
            </a:pPr>
            <a:r>
              <a:rPr lang="en-US" altLang="en-US" sz="1200" dirty="0">
                <a:latin typeface="Consolas" pitchFamily="49" charset="0"/>
                <a:cs typeface="Consolas" pitchFamily="49" charset="0"/>
              </a:rPr>
              <a:t>            if ( array[j - 1] &gt; array[j] ) {</a:t>
            </a:r>
          </a:p>
          <a:p>
            <a:pPr lvl="2">
              <a:buNone/>
            </a:pPr>
            <a:r>
              <a:rPr lang="en-US" altLang="en-US" sz="1200" dirty="0">
                <a:latin typeface="Consolas" pitchFamily="49" charset="0"/>
                <a:cs typeface="Consolas" pitchFamily="49" charset="0"/>
              </a:rPr>
              <a:t>                </a:t>
            </a:r>
            <a:r>
              <a:rPr lang="en-CA" altLang="en-US" sz="1200" dirty="0" err="1">
                <a:latin typeface="Consolas" pitchFamily="49" charset="0"/>
                <a:cs typeface="Arial" charset="0"/>
              </a:rPr>
              <a:t>std</a:t>
            </a:r>
            <a:r>
              <a:rPr lang="en-CA" altLang="en-US" sz="1200" dirty="0">
                <a:latin typeface="Consolas" pitchFamily="49" charset="0"/>
                <a:cs typeface="Arial" charset="0"/>
              </a:rPr>
              <a:t>::swap( array[j - 1], array[j] );</a:t>
            </a:r>
          </a:p>
          <a:p>
            <a:pPr lvl="2">
              <a:buNone/>
            </a:pPr>
            <a:r>
              <a:rPr lang="en-US" altLang="en-US" sz="1200" dirty="0">
                <a:latin typeface="Consolas" pitchFamily="49" charset="0"/>
                <a:cs typeface="Arial" charset="0"/>
              </a:rPr>
              <a:t>            } else {</a:t>
            </a:r>
          </a:p>
          <a:p>
            <a:pPr lvl="2">
              <a:buFont typeface="Arial" charset="0"/>
              <a:buNone/>
            </a:pPr>
            <a:r>
              <a:rPr lang="en-US" altLang="en-US" sz="1200" dirty="0">
                <a:latin typeface="Consolas" pitchFamily="49" charset="0"/>
                <a:cs typeface="Arial" charset="0"/>
              </a:rPr>
              <a:t>                // As soon as we don't need to swap, the (k + 1)</a:t>
            </a:r>
            <a:r>
              <a:rPr lang="en-US" altLang="en-US" sz="1200" dirty="0" err="1">
                <a:latin typeface="Consolas" pitchFamily="49" charset="0"/>
                <a:cs typeface="Arial" charset="0"/>
              </a:rPr>
              <a:t>st</a:t>
            </a:r>
            <a:endParaRPr lang="en-US" altLang="en-US" sz="1200" dirty="0">
              <a:latin typeface="Consolas" pitchFamily="49" charset="0"/>
              <a:cs typeface="Arial" charset="0"/>
            </a:endParaRPr>
          </a:p>
          <a:p>
            <a:pPr lvl="2">
              <a:buFont typeface="Arial" charset="0"/>
              <a:buNone/>
            </a:pPr>
            <a:r>
              <a:rPr lang="en-US" altLang="en-US" sz="1200" dirty="0">
                <a:latin typeface="Consolas" pitchFamily="49" charset="0"/>
                <a:cs typeface="Arial" charset="0"/>
              </a:rPr>
              <a:t>               // is in the correct location</a:t>
            </a:r>
          </a:p>
          <a:p>
            <a:pPr lvl="2">
              <a:buFont typeface="Arial" charset="0"/>
              <a:buNone/>
            </a:pPr>
            <a:r>
              <a:rPr lang="en-US" altLang="en-US" sz="1200" dirty="0">
                <a:latin typeface="Consolas" pitchFamily="49" charset="0"/>
                <a:cs typeface="Arial" charset="0"/>
              </a:rPr>
              <a:t>               break;</a:t>
            </a:r>
          </a:p>
          <a:p>
            <a:pPr lvl="2">
              <a:buFont typeface="Arial" charset="0"/>
              <a:buNone/>
            </a:pPr>
            <a:r>
              <a:rPr lang="en-US" altLang="en-US" sz="1200" dirty="0">
                <a:latin typeface="Consolas" pitchFamily="49" charset="0"/>
                <a:cs typeface="Arial" charset="0"/>
              </a:rPr>
              <a:t>            }</a:t>
            </a:r>
          </a:p>
          <a:p>
            <a:pPr lvl="2">
              <a:buFont typeface="Arial" charset="0"/>
              <a:buNone/>
            </a:pPr>
            <a:r>
              <a:rPr lang="en-US" altLang="en-US" sz="1200" dirty="0">
                <a:latin typeface="Consolas" pitchFamily="49" charset="0"/>
                <a:cs typeface="Arial" charset="0"/>
              </a:rPr>
              <a:t>        }</a:t>
            </a:r>
            <a:endParaRPr lang="en-US" altLang="en-US" sz="1200" dirty="0">
              <a:latin typeface="Times New Roman" pitchFamily="18" charset="0"/>
              <a:cs typeface="Arial" charset="0"/>
            </a:endParaRPr>
          </a:p>
          <a:p>
            <a:pPr lvl="2">
              <a:buFontTx/>
              <a:buNone/>
            </a:pPr>
            <a:r>
              <a:rPr lang="en-US" altLang="en-US" sz="1200" dirty="0">
                <a:latin typeface="Consolas" pitchFamily="49" charset="0"/>
                <a:cs typeface="Arial" charset="0"/>
              </a:rPr>
              <a:t>    }</a:t>
            </a:r>
          </a:p>
          <a:p>
            <a:pPr lvl="2">
              <a:buFontTx/>
              <a:buNone/>
            </a:pPr>
            <a:r>
              <a:rPr lang="en-US" altLang="en-US" sz="1200" dirty="0">
                <a:latin typeface="Consolas" pitchFamily="49" charset="0"/>
                <a:cs typeface="Arial" charset="0"/>
              </a:rPr>
              <a:t>}</a:t>
            </a:r>
          </a:p>
        </p:txBody>
      </p:sp>
      <p:sp>
        <p:nvSpPr>
          <p:cNvPr id="21509" name="TextBox 4"/>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a:t>8.2.3</a:t>
            </a:r>
          </a:p>
        </p:txBody>
      </p:sp>
      <p:sp>
        <p:nvSpPr>
          <p:cNvPr id="7" name="Rounded Rectangle 6"/>
          <p:cNvSpPr/>
          <p:nvPr/>
        </p:nvSpPr>
        <p:spPr>
          <a:xfrm>
            <a:off x="2368550" y="3068639"/>
            <a:ext cx="3571602" cy="55086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Tree>
    <p:extLst>
      <p:ext uri="{BB962C8B-B14F-4D97-AF65-F5344CB8AC3E}">
        <p14:creationId xmlns:p14="http://schemas.microsoft.com/office/powerpoint/2010/main" val="5525948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ltLang="en-US">
                <a:latin typeface="Arial" charset="0"/>
                <a:cs typeface="Arial" charset="0"/>
              </a:rPr>
              <a:t>Implementation and Analysis</a:t>
            </a:r>
          </a:p>
        </p:txBody>
      </p:sp>
      <p:sp>
        <p:nvSpPr>
          <p:cNvPr id="22531" name="Rectangle 3"/>
          <p:cNvSpPr>
            <a:spLocks noGrp="1" noChangeArrowheads="1"/>
          </p:cNvSpPr>
          <p:nvPr>
            <p:ph type="body" idx="1"/>
          </p:nvPr>
        </p:nvSpPr>
        <p:spPr/>
        <p:txBody>
          <a:bodyPr/>
          <a:lstStyle/>
          <a:p>
            <a:pPr>
              <a:buFont typeface="Arial" charset="0"/>
              <a:buNone/>
            </a:pPr>
            <a:r>
              <a:rPr lang="en-US" altLang="en-US" dirty="0">
                <a:latin typeface="Arial" charset="0"/>
                <a:cs typeface="Arial" charset="0"/>
              </a:rPr>
              <a:t>	Thus, the body is run only as often as there are inversions</a:t>
            </a:r>
            <a:endParaRPr lang="en-US" altLang="en-US" baseline="30000" dirty="0">
              <a:latin typeface="Arial" charset="0"/>
              <a:cs typeface="Arial" charset="0"/>
            </a:endParaRPr>
          </a:p>
          <a:p>
            <a:pPr>
              <a:buFontTx/>
              <a:buNone/>
            </a:pPr>
            <a:endParaRPr lang="en-US" altLang="en-US" sz="1200" b="1" dirty="0">
              <a:latin typeface="Courier New" pitchFamily="49" charset="0"/>
              <a:cs typeface="Arial" charset="0"/>
            </a:endParaRPr>
          </a:p>
          <a:p>
            <a:pPr lvl="2">
              <a:buFontTx/>
              <a:buNone/>
            </a:pPr>
            <a:r>
              <a:rPr lang="en-US" altLang="en-US" sz="1200" dirty="0">
                <a:latin typeface="Consolas" pitchFamily="49" charset="0"/>
                <a:cs typeface="Arial" charset="0"/>
              </a:rPr>
              <a:t>template &lt;typename Type&gt;</a:t>
            </a:r>
          </a:p>
          <a:p>
            <a:pPr lvl="2">
              <a:buFontTx/>
              <a:buNone/>
            </a:pPr>
            <a:r>
              <a:rPr lang="en-US" altLang="en-US" sz="1200" dirty="0">
                <a:latin typeface="Consolas" pitchFamily="49" charset="0"/>
                <a:cs typeface="Arial" charset="0"/>
              </a:rPr>
              <a:t>void </a:t>
            </a:r>
            <a:r>
              <a:rPr lang="en-US" altLang="en-US" sz="1200" dirty="0" err="1">
                <a:latin typeface="Consolas" pitchFamily="49" charset="0"/>
                <a:cs typeface="Arial" charset="0"/>
              </a:rPr>
              <a:t>insertion_sort</a:t>
            </a:r>
            <a:r>
              <a:rPr lang="en-US" altLang="en-US" sz="1200" dirty="0">
                <a:latin typeface="Consolas" pitchFamily="49" charset="0"/>
                <a:cs typeface="Arial" charset="0"/>
              </a:rPr>
              <a:t>( Type *</a:t>
            </a:r>
            <a:r>
              <a:rPr lang="en-US" altLang="en-US" sz="1200" dirty="0" err="1">
                <a:latin typeface="Consolas" pitchFamily="49" charset="0"/>
                <a:cs typeface="Arial" charset="0"/>
              </a:rPr>
              <a:t>const</a:t>
            </a:r>
            <a:r>
              <a:rPr lang="en-US" altLang="en-US" sz="1200" dirty="0">
                <a:latin typeface="Consolas" pitchFamily="49" charset="0"/>
                <a:cs typeface="Arial" charset="0"/>
              </a:rPr>
              <a:t> array, </a:t>
            </a:r>
            <a:r>
              <a:rPr lang="en-US" altLang="en-US" sz="1200" dirty="0" err="1">
                <a:latin typeface="Consolas" pitchFamily="49" charset="0"/>
                <a:cs typeface="Arial" charset="0"/>
              </a:rPr>
              <a:t>int</a:t>
            </a:r>
            <a:r>
              <a:rPr lang="en-US" altLang="en-US" sz="1200" dirty="0">
                <a:latin typeface="Consolas" pitchFamily="49" charset="0"/>
                <a:cs typeface="Arial" charset="0"/>
              </a:rPr>
              <a:t> </a:t>
            </a:r>
            <a:r>
              <a:rPr lang="en-US" altLang="en-US" sz="1200" dirty="0" err="1">
                <a:latin typeface="Consolas" pitchFamily="49" charset="0"/>
                <a:cs typeface="Arial" charset="0"/>
              </a:rPr>
              <a:t>const</a:t>
            </a:r>
            <a:r>
              <a:rPr lang="en-US" altLang="en-US" sz="1200" dirty="0">
                <a:latin typeface="Consolas" pitchFamily="49" charset="0"/>
                <a:cs typeface="Arial" charset="0"/>
              </a:rPr>
              <a:t> n ) {</a:t>
            </a:r>
          </a:p>
          <a:p>
            <a:pPr lvl="2">
              <a:buFontTx/>
              <a:buNone/>
            </a:pPr>
            <a:r>
              <a:rPr lang="en-US" altLang="en-US" sz="1200" dirty="0">
                <a:latin typeface="Consolas" pitchFamily="49" charset="0"/>
                <a:cs typeface="Arial" charset="0"/>
              </a:rPr>
              <a:t>    for ( </a:t>
            </a:r>
            <a:r>
              <a:rPr lang="en-US" altLang="en-US" sz="1200" dirty="0" err="1">
                <a:latin typeface="Consolas" pitchFamily="49" charset="0"/>
                <a:cs typeface="Arial" charset="0"/>
              </a:rPr>
              <a:t>int</a:t>
            </a:r>
            <a:r>
              <a:rPr lang="en-US" altLang="en-US" sz="1200" dirty="0">
                <a:latin typeface="Consolas" pitchFamily="49" charset="0"/>
                <a:cs typeface="Arial" charset="0"/>
              </a:rPr>
              <a:t> k = 1; k &lt; n; ++k ) {</a:t>
            </a:r>
          </a:p>
          <a:p>
            <a:pPr lvl="2">
              <a:buFont typeface="Arial" charset="0"/>
              <a:buNone/>
            </a:pPr>
            <a:r>
              <a:rPr lang="en-US" altLang="en-US" sz="1200" dirty="0">
                <a:latin typeface="Consolas" pitchFamily="49" charset="0"/>
                <a:cs typeface="Consolas" pitchFamily="49" charset="0"/>
              </a:rPr>
              <a:t>        for ( </a:t>
            </a:r>
            <a:r>
              <a:rPr lang="en-US" altLang="en-US" sz="1200" dirty="0" err="1">
                <a:latin typeface="Consolas" pitchFamily="49" charset="0"/>
                <a:cs typeface="Consolas" pitchFamily="49" charset="0"/>
              </a:rPr>
              <a:t>int</a:t>
            </a:r>
            <a:r>
              <a:rPr lang="en-US" altLang="en-US" sz="1200" dirty="0">
                <a:latin typeface="Consolas" pitchFamily="49" charset="0"/>
                <a:cs typeface="Consolas" pitchFamily="49" charset="0"/>
              </a:rPr>
              <a:t> j = k; j &gt; 0; --j ) {</a:t>
            </a:r>
          </a:p>
          <a:p>
            <a:pPr lvl="2">
              <a:buFont typeface="Arial" charset="0"/>
              <a:buNone/>
            </a:pPr>
            <a:r>
              <a:rPr lang="en-US" altLang="en-US" sz="1200" dirty="0">
                <a:latin typeface="Consolas" pitchFamily="49" charset="0"/>
                <a:cs typeface="Consolas" pitchFamily="49" charset="0"/>
              </a:rPr>
              <a:t>            if ( array[j - 1] &gt; array[j] ) {</a:t>
            </a:r>
          </a:p>
          <a:p>
            <a:pPr lvl="2">
              <a:buNone/>
            </a:pPr>
            <a:r>
              <a:rPr lang="en-US" altLang="en-US" sz="1200" dirty="0">
                <a:latin typeface="Consolas" pitchFamily="49" charset="0"/>
                <a:cs typeface="Consolas" pitchFamily="49" charset="0"/>
              </a:rPr>
              <a:t>                </a:t>
            </a:r>
            <a:r>
              <a:rPr lang="en-CA" altLang="en-US" sz="1200" dirty="0" err="1">
                <a:latin typeface="Consolas" pitchFamily="49" charset="0"/>
                <a:cs typeface="Arial" charset="0"/>
              </a:rPr>
              <a:t>std</a:t>
            </a:r>
            <a:r>
              <a:rPr lang="en-CA" altLang="en-US" sz="1200" dirty="0">
                <a:latin typeface="Consolas" pitchFamily="49" charset="0"/>
                <a:cs typeface="Arial" charset="0"/>
              </a:rPr>
              <a:t>::swap( array[j - 1], array[j] );</a:t>
            </a:r>
            <a:endParaRPr lang="en-US" altLang="en-US" sz="1200" dirty="0">
              <a:latin typeface="Consolas" pitchFamily="49" charset="0"/>
              <a:cs typeface="Arial" charset="0"/>
            </a:endParaRPr>
          </a:p>
          <a:p>
            <a:pPr lvl="2">
              <a:buFont typeface="Arial" charset="0"/>
              <a:buNone/>
            </a:pPr>
            <a:r>
              <a:rPr lang="en-US" altLang="en-US" sz="1200" dirty="0">
                <a:latin typeface="Consolas" pitchFamily="49" charset="0"/>
                <a:cs typeface="Arial" charset="0"/>
              </a:rPr>
              <a:t>            } else {</a:t>
            </a:r>
          </a:p>
          <a:p>
            <a:pPr lvl="2">
              <a:buFont typeface="Arial" charset="0"/>
              <a:buNone/>
            </a:pPr>
            <a:r>
              <a:rPr lang="en-US" altLang="en-US" sz="1200" dirty="0">
                <a:latin typeface="Consolas" pitchFamily="49" charset="0"/>
                <a:cs typeface="Arial" charset="0"/>
              </a:rPr>
              <a:t>                // As soon as we don't need to swap, the (k + 1)</a:t>
            </a:r>
            <a:r>
              <a:rPr lang="en-US" altLang="en-US" sz="1200" dirty="0" err="1">
                <a:latin typeface="Consolas" pitchFamily="49" charset="0"/>
                <a:cs typeface="Arial" charset="0"/>
              </a:rPr>
              <a:t>st</a:t>
            </a:r>
            <a:endParaRPr lang="en-US" altLang="en-US" sz="1200" dirty="0">
              <a:latin typeface="Consolas" pitchFamily="49" charset="0"/>
              <a:cs typeface="Arial" charset="0"/>
            </a:endParaRPr>
          </a:p>
          <a:p>
            <a:pPr lvl="2">
              <a:buFont typeface="Arial" charset="0"/>
              <a:buNone/>
            </a:pPr>
            <a:r>
              <a:rPr lang="en-US" altLang="en-US" sz="1200" dirty="0">
                <a:latin typeface="Consolas" pitchFamily="49" charset="0"/>
                <a:cs typeface="Arial" charset="0"/>
              </a:rPr>
              <a:t>               // is in the correct location</a:t>
            </a:r>
          </a:p>
          <a:p>
            <a:pPr lvl="2">
              <a:buFont typeface="Arial" charset="0"/>
              <a:buNone/>
            </a:pPr>
            <a:r>
              <a:rPr lang="en-US" altLang="en-US" sz="1200" dirty="0">
                <a:latin typeface="Consolas" pitchFamily="49" charset="0"/>
                <a:cs typeface="Arial" charset="0"/>
              </a:rPr>
              <a:t>               break;</a:t>
            </a:r>
          </a:p>
          <a:p>
            <a:pPr lvl="2">
              <a:buFont typeface="Arial" charset="0"/>
              <a:buNone/>
            </a:pPr>
            <a:r>
              <a:rPr lang="en-US" altLang="en-US" sz="1200" dirty="0">
                <a:latin typeface="Consolas" pitchFamily="49" charset="0"/>
                <a:cs typeface="Arial" charset="0"/>
              </a:rPr>
              <a:t>            }</a:t>
            </a:r>
          </a:p>
          <a:p>
            <a:pPr lvl="2">
              <a:buFont typeface="Arial" charset="0"/>
              <a:buNone/>
            </a:pPr>
            <a:r>
              <a:rPr lang="en-US" altLang="en-US" sz="1200" dirty="0">
                <a:latin typeface="Consolas" pitchFamily="49" charset="0"/>
                <a:cs typeface="Arial" charset="0"/>
              </a:rPr>
              <a:t>        }</a:t>
            </a:r>
            <a:endParaRPr lang="en-US" altLang="en-US" sz="1200" dirty="0">
              <a:latin typeface="Times New Roman" pitchFamily="18" charset="0"/>
              <a:cs typeface="Arial" charset="0"/>
            </a:endParaRPr>
          </a:p>
          <a:p>
            <a:pPr lvl="2">
              <a:buFontTx/>
              <a:buNone/>
            </a:pPr>
            <a:r>
              <a:rPr lang="en-US" altLang="en-US" sz="1200" dirty="0">
                <a:latin typeface="Consolas" pitchFamily="49" charset="0"/>
                <a:cs typeface="Arial" charset="0"/>
              </a:rPr>
              <a:t>    }</a:t>
            </a:r>
          </a:p>
          <a:p>
            <a:pPr lvl="2">
              <a:buFontTx/>
              <a:buNone/>
            </a:pPr>
            <a:r>
              <a:rPr lang="en-US" altLang="en-US" sz="1200" dirty="0">
                <a:latin typeface="Consolas" pitchFamily="49" charset="0"/>
                <a:cs typeface="Arial" charset="0"/>
              </a:rPr>
              <a:t>}</a:t>
            </a:r>
          </a:p>
        </p:txBody>
      </p:sp>
      <p:sp>
        <p:nvSpPr>
          <p:cNvPr id="22533" name="Text Box 11"/>
          <p:cNvSpPr txBox="1">
            <a:spLocks noChangeArrowheads="1"/>
          </p:cNvSpPr>
          <p:nvPr/>
        </p:nvSpPr>
        <p:spPr bwMode="auto">
          <a:xfrm>
            <a:off x="2195513" y="5445125"/>
            <a:ext cx="63722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000"/>
              <a:t>If the number of inversions is </a:t>
            </a:r>
            <a:r>
              <a:rPr lang="en-US" altLang="en-US" sz="2000" i="1">
                <a:latin typeface="Times New Roman" pitchFamily="18" charset="0"/>
              </a:rPr>
              <a:t>d</a:t>
            </a:r>
            <a:r>
              <a:rPr lang="en-US" altLang="en-US" sz="2000"/>
              <a:t>, the run time is </a:t>
            </a:r>
            <a:r>
              <a:rPr lang="en-US" altLang="en-US" sz="2000" b="1">
                <a:latin typeface="Symbol" pitchFamily="18" charset="2"/>
              </a:rPr>
              <a:t>Q</a:t>
            </a:r>
            <a:r>
              <a:rPr lang="en-US" altLang="en-US" sz="2000">
                <a:latin typeface="Times New Roman" pitchFamily="18" charset="0"/>
              </a:rPr>
              <a:t>(</a:t>
            </a:r>
            <a:r>
              <a:rPr lang="en-US" altLang="en-US" sz="2000" i="1">
                <a:latin typeface="Times New Roman" pitchFamily="18" charset="0"/>
              </a:rPr>
              <a:t>n</a:t>
            </a:r>
            <a:r>
              <a:rPr lang="en-US" altLang="en-US" sz="2000">
                <a:latin typeface="Times New Roman" pitchFamily="18" charset="0"/>
              </a:rPr>
              <a:t> + </a:t>
            </a:r>
            <a:r>
              <a:rPr lang="en-US" altLang="en-US" sz="2000" i="1">
                <a:latin typeface="Times New Roman" pitchFamily="18" charset="0"/>
              </a:rPr>
              <a:t>d</a:t>
            </a:r>
            <a:r>
              <a:rPr lang="en-US" altLang="en-US" sz="2000">
                <a:latin typeface="Times New Roman" pitchFamily="18" charset="0"/>
              </a:rPr>
              <a:t>)</a:t>
            </a:r>
            <a:endParaRPr lang="en-US" altLang="en-US" sz="2000"/>
          </a:p>
        </p:txBody>
      </p:sp>
      <p:sp>
        <p:nvSpPr>
          <p:cNvPr id="22534"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a:t>8.2.3</a:t>
            </a:r>
          </a:p>
        </p:txBody>
      </p:sp>
      <p:sp>
        <p:nvSpPr>
          <p:cNvPr id="7" name="Rounded Rectangle 6"/>
          <p:cNvSpPr/>
          <p:nvPr/>
        </p:nvSpPr>
        <p:spPr>
          <a:xfrm>
            <a:off x="2368550" y="3068639"/>
            <a:ext cx="3571602" cy="55086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Tree>
    <p:extLst>
      <p:ext uri="{BB962C8B-B14F-4D97-AF65-F5344CB8AC3E}">
        <p14:creationId xmlns:p14="http://schemas.microsoft.com/office/powerpoint/2010/main" val="38089056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a:latin typeface="Arial" charset="0"/>
                <a:cs typeface="Arial" charset="0"/>
              </a:rPr>
              <a:t>Consequences of Our Analysis</a:t>
            </a:r>
          </a:p>
        </p:txBody>
      </p:sp>
      <p:sp>
        <p:nvSpPr>
          <p:cNvPr id="23555" name="Rectangle 3"/>
          <p:cNvSpPr>
            <a:spLocks noGrp="1" noChangeArrowheads="1"/>
          </p:cNvSpPr>
          <p:nvPr>
            <p:ph type="body" idx="1"/>
          </p:nvPr>
        </p:nvSpPr>
        <p:spPr/>
        <p:txBody>
          <a:bodyPr/>
          <a:lstStyle/>
          <a:p>
            <a:pPr>
              <a:buFont typeface="Arial" charset="0"/>
              <a:buNone/>
            </a:pPr>
            <a:r>
              <a:rPr lang="en-US" altLang="en-US">
                <a:latin typeface="Arial" charset="0"/>
                <a:cs typeface="Arial" charset="0"/>
              </a:rPr>
              <a:t>	A random list will have </a:t>
            </a:r>
            <a:r>
              <a:rPr lang="en-US" altLang="en-US" i="1">
                <a:latin typeface="Times New Roman" pitchFamily="18" charset="0"/>
                <a:cs typeface="Arial" charset="0"/>
              </a:rPr>
              <a:t>d</a:t>
            </a:r>
            <a:r>
              <a:rPr lang="en-US" altLang="en-US">
                <a:latin typeface="Times New Roman" pitchFamily="18" charset="0"/>
                <a:cs typeface="Arial" charset="0"/>
              </a:rPr>
              <a:t> = </a:t>
            </a:r>
            <a:r>
              <a:rPr lang="en-US" altLang="en-US" b="1">
                <a:latin typeface="Times New Roman" pitchFamily="18" charset="0"/>
                <a:cs typeface="Arial" charset="0"/>
              </a:rPr>
              <a:t>O</a:t>
            </a:r>
            <a:r>
              <a:rPr lang="en-US" altLang="en-US">
                <a:latin typeface="Times New Roman" pitchFamily="18" charset="0"/>
                <a:cs typeface="Arial" charset="0"/>
              </a:rPr>
              <a:t>(</a:t>
            </a:r>
            <a:r>
              <a:rPr lang="en-US" altLang="en-US" i="1">
                <a:latin typeface="Times New Roman" pitchFamily="18" charset="0"/>
                <a:cs typeface="Arial" charset="0"/>
              </a:rPr>
              <a:t>n</a:t>
            </a:r>
            <a:r>
              <a:rPr lang="en-US" altLang="en-US" baseline="30000">
                <a:latin typeface="Times New Roman" pitchFamily="18" charset="0"/>
                <a:cs typeface="Arial" charset="0"/>
              </a:rPr>
              <a:t>2</a:t>
            </a:r>
            <a:r>
              <a:rPr lang="en-US" altLang="en-US">
                <a:latin typeface="Times New Roman" pitchFamily="18" charset="0"/>
                <a:cs typeface="Arial" charset="0"/>
              </a:rPr>
              <a:t>)</a:t>
            </a:r>
            <a:r>
              <a:rPr lang="en-US" altLang="en-US">
                <a:latin typeface="Arial" charset="0"/>
                <a:cs typeface="Arial" charset="0"/>
              </a:rPr>
              <a:t> inversions</a:t>
            </a:r>
          </a:p>
          <a:p>
            <a:pPr lvl="1"/>
            <a:r>
              <a:rPr lang="en-US" altLang="en-US">
                <a:latin typeface="Arial" charset="0"/>
                <a:cs typeface="Arial" charset="0"/>
              </a:rPr>
              <a:t>The average random list has </a:t>
            </a:r>
            <a:r>
              <a:rPr lang="en-US" altLang="en-US" i="1">
                <a:latin typeface="Times New Roman" pitchFamily="18" charset="0"/>
                <a:cs typeface="Arial" charset="0"/>
              </a:rPr>
              <a:t>d</a:t>
            </a:r>
            <a:r>
              <a:rPr lang="en-US" altLang="en-US">
                <a:latin typeface="Times New Roman" pitchFamily="18" charset="0"/>
                <a:cs typeface="Arial" charset="0"/>
              </a:rPr>
              <a:t> = </a:t>
            </a:r>
            <a:r>
              <a:rPr lang="en-US" altLang="en-US" b="1">
                <a:latin typeface="Symbol" pitchFamily="18" charset="2"/>
                <a:cs typeface="Arial" charset="0"/>
              </a:rPr>
              <a:t>Q</a:t>
            </a:r>
            <a:r>
              <a:rPr lang="en-US" altLang="en-US">
                <a:latin typeface="Times New Roman" pitchFamily="18" charset="0"/>
                <a:cs typeface="Arial" charset="0"/>
              </a:rPr>
              <a:t>(</a:t>
            </a:r>
            <a:r>
              <a:rPr lang="en-US" altLang="en-US" i="1">
                <a:latin typeface="Times New Roman" pitchFamily="18" charset="0"/>
                <a:cs typeface="Arial" charset="0"/>
              </a:rPr>
              <a:t>n</a:t>
            </a:r>
            <a:r>
              <a:rPr lang="en-US" altLang="en-US" baseline="30000">
                <a:latin typeface="Times New Roman" pitchFamily="18" charset="0"/>
                <a:cs typeface="Arial" charset="0"/>
              </a:rPr>
              <a:t>2</a:t>
            </a:r>
            <a:r>
              <a:rPr lang="en-US" altLang="en-US">
                <a:latin typeface="Times New Roman" pitchFamily="18" charset="0"/>
                <a:cs typeface="Arial" charset="0"/>
              </a:rPr>
              <a:t>)</a:t>
            </a:r>
            <a:r>
              <a:rPr lang="en-US" altLang="en-US">
                <a:latin typeface="Arial" charset="0"/>
                <a:cs typeface="Arial" charset="0"/>
              </a:rPr>
              <a:t>  inversions</a:t>
            </a:r>
          </a:p>
          <a:p>
            <a:pPr lvl="1"/>
            <a:r>
              <a:rPr lang="en-US" altLang="en-US">
                <a:latin typeface="Arial" charset="0"/>
                <a:cs typeface="Arial" charset="0"/>
              </a:rPr>
              <a:t>Insertion sort, however, will run in </a:t>
            </a:r>
            <a:r>
              <a:rPr lang="en-US" altLang="en-US" b="1">
                <a:latin typeface="Symbol" pitchFamily="18" charset="2"/>
                <a:cs typeface="Arial" charset="0"/>
              </a:rPr>
              <a:t>Q</a:t>
            </a:r>
            <a:r>
              <a:rPr lang="en-US" altLang="en-US">
                <a:latin typeface="Times New Roman" pitchFamily="18" charset="0"/>
                <a:cs typeface="Arial" charset="0"/>
              </a:rPr>
              <a:t>(</a:t>
            </a:r>
            <a:r>
              <a:rPr lang="en-US" altLang="en-US" i="1">
                <a:latin typeface="Times New Roman" pitchFamily="18" charset="0"/>
                <a:cs typeface="Arial" charset="0"/>
              </a:rPr>
              <a:t>n</a:t>
            </a:r>
            <a:r>
              <a:rPr lang="en-US" altLang="en-US">
                <a:latin typeface="Times New Roman" pitchFamily="18" charset="0"/>
                <a:cs typeface="Arial" charset="0"/>
              </a:rPr>
              <a:t>)</a:t>
            </a:r>
            <a:r>
              <a:rPr lang="en-US" altLang="en-US">
                <a:latin typeface="Arial" charset="0"/>
                <a:cs typeface="Arial" charset="0"/>
              </a:rPr>
              <a:t> time whenever </a:t>
            </a:r>
            <a:r>
              <a:rPr lang="en-US" altLang="en-US" i="1">
                <a:latin typeface="Times New Roman" pitchFamily="18" charset="0"/>
                <a:cs typeface="Arial" charset="0"/>
              </a:rPr>
              <a:t>d</a:t>
            </a:r>
            <a:r>
              <a:rPr lang="en-US" altLang="en-US">
                <a:latin typeface="Times New Roman" pitchFamily="18" charset="0"/>
                <a:cs typeface="Arial" charset="0"/>
              </a:rPr>
              <a:t> = O(</a:t>
            </a:r>
            <a:r>
              <a:rPr lang="en-US" altLang="en-US" i="1">
                <a:latin typeface="Times New Roman" pitchFamily="18" charset="0"/>
                <a:cs typeface="Arial" charset="0"/>
              </a:rPr>
              <a:t>n</a:t>
            </a:r>
            <a:r>
              <a:rPr lang="en-US" altLang="en-US">
                <a:latin typeface="Times New Roman" pitchFamily="18" charset="0"/>
                <a:cs typeface="Arial" charset="0"/>
              </a:rPr>
              <a:t>)</a:t>
            </a:r>
            <a:r>
              <a:rPr lang="en-US" altLang="en-US">
                <a:latin typeface="Arial" charset="0"/>
                <a:cs typeface="Arial" charset="0"/>
              </a:rPr>
              <a:t> </a:t>
            </a:r>
          </a:p>
          <a:p>
            <a:pPr>
              <a:buFont typeface="Arial" charset="0"/>
              <a:buNone/>
            </a:pPr>
            <a:endParaRPr lang="en-US" altLang="en-US">
              <a:latin typeface="Arial" charset="0"/>
              <a:cs typeface="Arial" charset="0"/>
            </a:endParaRPr>
          </a:p>
          <a:p>
            <a:pPr>
              <a:buFont typeface="Arial" charset="0"/>
              <a:buNone/>
            </a:pPr>
            <a:r>
              <a:rPr lang="en-US" altLang="en-US">
                <a:latin typeface="Arial" charset="0"/>
                <a:cs typeface="Arial" charset="0"/>
              </a:rPr>
              <a:t>	Other benefits:</a:t>
            </a:r>
          </a:p>
          <a:p>
            <a:pPr lvl="1"/>
            <a:r>
              <a:rPr lang="en-US" altLang="en-US">
                <a:latin typeface="Arial" charset="0"/>
                <a:cs typeface="Arial" charset="0"/>
              </a:rPr>
              <a:t>The algorithm is easy to implement</a:t>
            </a:r>
          </a:p>
          <a:p>
            <a:pPr lvl="1"/>
            <a:r>
              <a:rPr lang="en-US" altLang="en-US">
                <a:latin typeface="Arial" charset="0"/>
                <a:cs typeface="Arial" charset="0"/>
              </a:rPr>
              <a:t>Even in the worst case, the algorithm is fast for small problems</a:t>
            </a:r>
          </a:p>
          <a:p>
            <a:pPr lvl="1"/>
            <a:r>
              <a:rPr lang="en-US" altLang="en-US">
                <a:latin typeface="Arial" charset="0"/>
                <a:cs typeface="Arial" charset="0"/>
              </a:rPr>
              <a:t>Considering these run times,</a:t>
            </a:r>
            <a:br>
              <a:rPr lang="en-US" altLang="en-US">
                <a:latin typeface="Arial" charset="0"/>
                <a:cs typeface="Arial" charset="0"/>
              </a:rPr>
            </a:br>
            <a:r>
              <a:rPr lang="en-US" altLang="en-US">
                <a:latin typeface="Arial" charset="0"/>
                <a:cs typeface="Arial" charset="0"/>
              </a:rPr>
              <a:t>it appears to be approximately</a:t>
            </a:r>
            <a:br>
              <a:rPr lang="en-US" altLang="en-US">
                <a:latin typeface="Arial" charset="0"/>
                <a:cs typeface="Arial" charset="0"/>
              </a:rPr>
            </a:br>
            <a:r>
              <a:rPr lang="en-US" altLang="en-US">
                <a:latin typeface="Arial" charset="0"/>
                <a:cs typeface="Arial" charset="0"/>
              </a:rPr>
              <a:t>10 instructions per inversion</a:t>
            </a:r>
          </a:p>
          <a:p>
            <a:pPr lvl="1"/>
            <a:endParaRPr lang="en-US" altLang="en-US">
              <a:latin typeface="Arial" charset="0"/>
              <a:cs typeface="Arial" charset="0"/>
            </a:endParaRPr>
          </a:p>
          <a:p>
            <a:pPr lvl="1"/>
            <a:endParaRPr lang="en-US" altLang="en-US">
              <a:latin typeface="Arial" charset="0"/>
              <a:cs typeface="Arial" charset="0"/>
            </a:endParaRPr>
          </a:p>
          <a:p>
            <a:pPr lvl="1"/>
            <a:endParaRPr lang="en-US" altLang="en-US">
              <a:latin typeface="Arial" charset="0"/>
              <a:cs typeface="Arial" charset="0"/>
            </a:endParaRPr>
          </a:p>
        </p:txBody>
      </p:sp>
      <p:graphicFrame>
        <p:nvGraphicFramePr>
          <p:cNvPr id="4" name="Group 42"/>
          <p:cNvGraphicFramePr>
            <a:graphicFrameLocks noGrp="1"/>
          </p:cNvGraphicFramePr>
          <p:nvPr/>
        </p:nvGraphicFramePr>
        <p:xfrm>
          <a:off x="4716463" y="4149725"/>
          <a:ext cx="3552825" cy="2346840"/>
        </p:xfrm>
        <a:graphic>
          <a:graphicData uri="http://schemas.openxmlformats.org/drawingml/2006/table">
            <a:tbl>
              <a:tblPr/>
              <a:tblGrid>
                <a:gridCol w="864096">
                  <a:extLst>
                    <a:ext uri="{9D8B030D-6E8A-4147-A177-3AD203B41FA5}">
                      <a16:colId xmlns:a16="http://schemas.microsoft.com/office/drawing/2014/main" val="20000"/>
                    </a:ext>
                  </a:extLst>
                </a:gridCol>
                <a:gridCol w="2688729">
                  <a:extLst>
                    <a:ext uri="{9D8B030D-6E8A-4147-A177-3AD203B41FA5}">
                      <a16:colId xmlns:a16="http://schemas.microsoft.com/office/drawing/2014/main" val="20001"/>
                    </a:ext>
                  </a:extLst>
                </a:gridCol>
              </a:tblGrid>
              <a:tr h="76179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Arial" charset="0"/>
                        </a:rPr>
                        <a:t>Size</a:t>
                      </a:r>
                    </a:p>
                  </a:txBody>
                  <a:tcPr marT="45708" marB="45708"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Arial" charset="0"/>
                        </a:rPr>
                        <a:t>Approximate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Arial" charset="0"/>
                        </a:rPr>
                        <a:t>Time (</a:t>
                      </a:r>
                      <a:r>
                        <a:rPr kumimoji="0" lang="en-US" sz="2000" b="1" i="0" u="none" strike="noStrike" cap="none" normalizeH="0" baseline="0" dirty="0">
                          <a:ln>
                            <a:noFill/>
                          </a:ln>
                          <a:solidFill>
                            <a:schemeClr val="tx1"/>
                          </a:solidFill>
                          <a:effectLst/>
                          <a:latin typeface="Times New Roman" pitchFamily="18" charset="0"/>
                          <a:cs typeface="Times New Roman" pitchFamily="18" charset="0"/>
                        </a:rPr>
                        <a:t>ns</a:t>
                      </a:r>
                      <a:r>
                        <a:rPr kumimoji="0" lang="en-US" sz="2000" b="1" i="0" u="none" strike="noStrike" cap="none" normalizeH="0" baseline="0" dirty="0">
                          <a:ln>
                            <a:noFill/>
                          </a:ln>
                          <a:solidFill>
                            <a:schemeClr val="tx1"/>
                          </a:solidFill>
                          <a:effectLst/>
                          <a:latin typeface="Arial" charset="0"/>
                        </a:rPr>
                        <a:t>)</a:t>
                      </a:r>
                    </a:p>
                  </a:txBody>
                  <a:tcPr marT="45708" marB="45708"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9613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rPr>
                        <a:t>     8</a:t>
                      </a:r>
                    </a:p>
                  </a:txBody>
                  <a:tcPr marT="45708" marB="45708"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rPr>
                        <a:t>                  175</a:t>
                      </a:r>
                    </a:p>
                  </a:txBody>
                  <a:tcPr marT="45708" marB="45708"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9613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rPr>
                        <a:t>   16</a:t>
                      </a:r>
                    </a:p>
                  </a:txBody>
                  <a:tcPr marT="45708" marB="45708"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rPr>
                        <a:t>                  750</a:t>
                      </a:r>
                    </a:p>
                  </a:txBody>
                  <a:tcPr marT="45708" marB="45708"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9613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rPr>
                        <a:t>   32</a:t>
                      </a:r>
                    </a:p>
                  </a:txBody>
                  <a:tcPr marT="45708" marB="45708"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rPr>
                        <a:t>                2700</a:t>
                      </a:r>
                    </a:p>
                  </a:txBody>
                  <a:tcPr marT="45708" marB="45708"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9613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rPr>
                        <a:t>   64</a:t>
                      </a:r>
                    </a:p>
                  </a:txBody>
                  <a:tcPr marT="45708" marB="45708"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rPr>
                        <a:t>                8000</a:t>
                      </a:r>
                    </a:p>
                  </a:txBody>
                  <a:tcPr marT="45708" marB="45708"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23568" name="TextBox 4"/>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a:t>8.2.3</a:t>
            </a:r>
          </a:p>
        </p:txBody>
      </p:sp>
    </p:spTree>
    <p:extLst>
      <p:ext uri="{BB962C8B-B14F-4D97-AF65-F5344CB8AC3E}">
        <p14:creationId xmlns:p14="http://schemas.microsoft.com/office/powerpoint/2010/main" val="40486150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ltLang="en-US">
                <a:latin typeface="Arial" charset="0"/>
                <a:cs typeface="Arial" charset="0"/>
              </a:rPr>
              <a:t>Background</a:t>
            </a:r>
          </a:p>
        </p:txBody>
      </p:sp>
      <p:sp>
        <p:nvSpPr>
          <p:cNvPr id="7171" name="Rectangle 3"/>
          <p:cNvSpPr>
            <a:spLocks noGrp="1" noChangeArrowheads="1"/>
          </p:cNvSpPr>
          <p:nvPr>
            <p:ph type="body" idx="1"/>
          </p:nvPr>
        </p:nvSpPr>
        <p:spPr/>
        <p:txBody>
          <a:bodyPr/>
          <a:lstStyle/>
          <a:p>
            <a:pPr>
              <a:buFont typeface="Arial" charset="0"/>
              <a:buNone/>
            </a:pPr>
            <a:r>
              <a:rPr lang="en-US" altLang="en-US">
                <a:latin typeface="Arial" charset="0"/>
                <a:cs typeface="Arial" charset="0"/>
              </a:rPr>
              <a:t>	Consider the following observations:</a:t>
            </a:r>
          </a:p>
          <a:p>
            <a:pPr lvl="1"/>
            <a:r>
              <a:rPr lang="en-US" altLang="en-US">
                <a:latin typeface="Arial" charset="0"/>
                <a:cs typeface="Arial" charset="0"/>
              </a:rPr>
              <a:t>A list with one element is sorted</a:t>
            </a:r>
          </a:p>
          <a:p>
            <a:pPr lvl="1"/>
            <a:r>
              <a:rPr lang="en-US" altLang="en-US">
                <a:latin typeface="Arial" charset="0"/>
                <a:cs typeface="Arial" charset="0"/>
              </a:rPr>
              <a:t>In general, if we have a sorted list of </a:t>
            </a:r>
            <a:r>
              <a:rPr lang="en-US" altLang="en-US" i="1">
                <a:latin typeface="Times New Roman" pitchFamily="18" charset="0"/>
                <a:cs typeface="Arial" charset="0"/>
              </a:rPr>
              <a:t>k</a:t>
            </a:r>
            <a:r>
              <a:rPr lang="en-US" altLang="en-US">
                <a:latin typeface="Arial" charset="0"/>
                <a:cs typeface="Arial" charset="0"/>
              </a:rPr>
              <a:t> items, we can insert a new item to create a sorted list of size </a:t>
            </a:r>
            <a:r>
              <a:rPr lang="en-US" altLang="en-US" i="1">
                <a:latin typeface="Times New Roman" pitchFamily="18" charset="0"/>
                <a:cs typeface="Arial" charset="0"/>
              </a:rPr>
              <a:t>k</a:t>
            </a:r>
            <a:r>
              <a:rPr lang="en-US" altLang="en-US">
                <a:latin typeface="Times New Roman" pitchFamily="18" charset="0"/>
                <a:cs typeface="Arial" charset="0"/>
              </a:rPr>
              <a:t> + 1</a:t>
            </a:r>
          </a:p>
        </p:txBody>
      </p:sp>
      <p:sp>
        <p:nvSpPr>
          <p:cNvPr id="7172" name="TextBox 6"/>
          <p:cNvSpPr txBox="1">
            <a:spLocks noChangeArrowheads="1"/>
          </p:cNvSpPr>
          <p:nvPr/>
        </p:nvSpPr>
        <p:spPr bwMode="auto">
          <a:xfrm>
            <a:off x="179388" y="682849"/>
            <a:ext cx="5048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a:t>8.2</a:t>
            </a:r>
          </a:p>
        </p:txBody>
      </p:sp>
    </p:spTree>
    <p:extLst>
      <p:ext uri="{BB962C8B-B14F-4D97-AF65-F5344CB8AC3E}">
        <p14:creationId xmlns:p14="http://schemas.microsoft.com/office/powerpoint/2010/main" val="18101277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altLang="en-US">
                <a:latin typeface="Arial" charset="0"/>
                <a:cs typeface="Arial" charset="0"/>
              </a:rPr>
              <a:t>Consequences of Our Analysis</a:t>
            </a:r>
          </a:p>
        </p:txBody>
      </p:sp>
      <p:sp>
        <p:nvSpPr>
          <p:cNvPr id="24579" name="Rectangle 3"/>
          <p:cNvSpPr>
            <a:spLocks noGrp="1" noChangeArrowheads="1"/>
          </p:cNvSpPr>
          <p:nvPr>
            <p:ph type="body" idx="1"/>
          </p:nvPr>
        </p:nvSpPr>
        <p:spPr/>
        <p:txBody>
          <a:bodyPr/>
          <a:lstStyle/>
          <a:p>
            <a:pPr>
              <a:buFont typeface="Arial" charset="0"/>
              <a:buNone/>
            </a:pPr>
            <a:r>
              <a:rPr lang="en-US" altLang="en-US">
                <a:latin typeface="Arial" charset="0"/>
                <a:cs typeface="Arial" charset="0"/>
              </a:rPr>
              <a:t>	Unfortunately, it is not very useful in general:</a:t>
            </a:r>
          </a:p>
          <a:p>
            <a:pPr lvl="1"/>
            <a:r>
              <a:rPr lang="en-US" altLang="en-US">
                <a:latin typeface="Arial" charset="0"/>
                <a:cs typeface="Arial" charset="0"/>
              </a:rPr>
              <a:t>Sorting a random list of size </a:t>
            </a:r>
            <a:r>
              <a:rPr lang="en-US" altLang="en-US">
                <a:latin typeface="Times New Roman" pitchFamily="18" charset="0"/>
                <a:cs typeface="Arial" charset="0"/>
              </a:rPr>
              <a:t>2</a:t>
            </a:r>
            <a:r>
              <a:rPr lang="en-US" altLang="en-US" baseline="30000">
                <a:latin typeface="Times New Roman" pitchFamily="18" charset="0"/>
                <a:cs typeface="Arial" charset="0"/>
              </a:rPr>
              <a:t>23</a:t>
            </a:r>
            <a:r>
              <a:rPr lang="en-US" altLang="en-US">
                <a:latin typeface="Times New Roman" pitchFamily="18" charset="0"/>
                <a:cs typeface="Arial" charset="0"/>
              </a:rPr>
              <a:t> ≈ 8 000 000</a:t>
            </a:r>
            <a:r>
              <a:rPr lang="en-US" altLang="en-US">
                <a:latin typeface="Arial" charset="0"/>
                <a:cs typeface="Arial" charset="0"/>
              </a:rPr>
              <a:t> would require approximately one day</a:t>
            </a:r>
          </a:p>
          <a:p>
            <a:pPr>
              <a:buFont typeface="Arial" charset="0"/>
              <a:buNone/>
            </a:pPr>
            <a:endParaRPr lang="en-US" altLang="en-US">
              <a:latin typeface="Arial" charset="0"/>
              <a:cs typeface="Arial" charset="0"/>
            </a:endParaRPr>
          </a:p>
          <a:p>
            <a:pPr>
              <a:buFont typeface="Arial" charset="0"/>
              <a:buNone/>
            </a:pPr>
            <a:r>
              <a:rPr lang="en-US" altLang="en-US">
                <a:latin typeface="Arial" charset="0"/>
                <a:cs typeface="Arial" charset="0"/>
              </a:rPr>
              <a:t>	Doubling the size of the list quadruples the required run time</a:t>
            </a:r>
          </a:p>
          <a:p>
            <a:pPr lvl="1"/>
            <a:r>
              <a:rPr lang="en-US" altLang="en-US">
                <a:latin typeface="Arial" charset="0"/>
                <a:cs typeface="Arial" charset="0"/>
              </a:rPr>
              <a:t>An optimized quick sort requires less than </a:t>
            </a:r>
            <a:r>
              <a:rPr lang="en-US" altLang="en-US">
                <a:latin typeface="Times New Roman" pitchFamily="18" charset="0"/>
                <a:cs typeface="Arial" charset="0"/>
              </a:rPr>
              <a:t>4 s</a:t>
            </a:r>
            <a:r>
              <a:rPr lang="en-US" altLang="en-US">
                <a:latin typeface="Arial" charset="0"/>
                <a:cs typeface="Arial" charset="0"/>
              </a:rPr>
              <a:t> on a list of the above size</a:t>
            </a:r>
          </a:p>
        </p:txBody>
      </p:sp>
      <p:sp>
        <p:nvSpPr>
          <p:cNvPr id="24580" name="TextBox 3"/>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a:t>8.2.3</a:t>
            </a:r>
          </a:p>
        </p:txBody>
      </p:sp>
    </p:spTree>
    <p:extLst>
      <p:ext uri="{BB962C8B-B14F-4D97-AF65-F5344CB8AC3E}">
        <p14:creationId xmlns:p14="http://schemas.microsoft.com/office/powerpoint/2010/main" val="543106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ltLang="en-US">
                <a:latin typeface="Arial" charset="0"/>
                <a:cs typeface="Arial" charset="0"/>
              </a:rPr>
              <a:t>Consequences of Our Analysis</a:t>
            </a:r>
          </a:p>
        </p:txBody>
      </p:sp>
      <p:sp>
        <p:nvSpPr>
          <p:cNvPr id="25603" name="Rectangle 3"/>
          <p:cNvSpPr>
            <a:spLocks noGrp="1" noChangeArrowheads="1"/>
          </p:cNvSpPr>
          <p:nvPr>
            <p:ph type="body" idx="1"/>
          </p:nvPr>
        </p:nvSpPr>
        <p:spPr/>
        <p:txBody>
          <a:bodyPr/>
          <a:lstStyle/>
          <a:p>
            <a:pPr>
              <a:buFont typeface="Arial" charset="0"/>
              <a:buNone/>
            </a:pPr>
            <a:r>
              <a:rPr lang="en-US" altLang="en-US">
                <a:latin typeface="Arial" charset="0"/>
                <a:cs typeface="Arial" charset="0"/>
              </a:rPr>
              <a:t>	The following table summarizes the run-times of insertion sort</a:t>
            </a:r>
          </a:p>
        </p:txBody>
      </p:sp>
      <p:graphicFrame>
        <p:nvGraphicFramePr>
          <p:cNvPr id="140343" name="Group 55"/>
          <p:cNvGraphicFramePr>
            <a:graphicFrameLocks noGrp="1"/>
          </p:cNvGraphicFramePr>
          <p:nvPr/>
        </p:nvGraphicFramePr>
        <p:xfrm>
          <a:off x="1258888" y="2133600"/>
          <a:ext cx="6121400" cy="1584816"/>
        </p:xfrm>
        <a:graphic>
          <a:graphicData uri="http://schemas.openxmlformats.org/drawingml/2006/table">
            <a:tbl>
              <a:tblPr/>
              <a:tblGrid>
                <a:gridCol w="1296434">
                  <a:extLst>
                    <a:ext uri="{9D8B030D-6E8A-4147-A177-3AD203B41FA5}">
                      <a16:colId xmlns:a16="http://schemas.microsoft.com/office/drawing/2014/main" val="20000"/>
                    </a:ext>
                  </a:extLst>
                </a:gridCol>
                <a:gridCol w="1584317">
                  <a:extLst>
                    <a:ext uri="{9D8B030D-6E8A-4147-A177-3AD203B41FA5}">
                      <a16:colId xmlns:a16="http://schemas.microsoft.com/office/drawing/2014/main" val="20001"/>
                    </a:ext>
                  </a:extLst>
                </a:gridCol>
                <a:gridCol w="3240649">
                  <a:extLst>
                    <a:ext uri="{9D8B030D-6E8A-4147-A177-3AD203B41FA5}">
                      <a16:colId xmlns:a16="http://schemas.microsoft.com/office/drawing/2014/main" val="20002"/>
                    </a:ext>
                  </a:extLst>
                </a:gridCol>
              </a:tblGrid>
              <a:tr h="39608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Arial" charset="0"/>
                        </a:rPr>
                        <a:t>Case</a:t>
                      </a:r>
                    </a:p>
                  </a:txBody>
                  <a:tcPr marL="91448" marR="91448" marT="45702" marB="45702"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Run Time</a:t>
                      </a:r>
                    </a:p>
                  </a:txBody>
                  <a:tcPr marL="91448" marR="91448" marT="45702" marB="45702"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Arial" charset="0"/>
                        </a:rPr>
                        <a:t>Comments</a:t>
                      </a:r>
                    </a:p>
                  </a:txBody>
                  <a:tcPr marL="91448" marR="91448" marT="45702" marB="45702"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9608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rPr>
                        <a:t>Worst</a:t>
                      </a:r>
                    </a:p>
                  </a:txBody>
                  <a:tcPr marL="91448" marR="91448" marT="45702" marB="45702"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Symbol" pitchFamily="18" charset="2"/>
                        </a:rPr>
                        <a:t>Q</a:t>
                      </a:r>
                      <a:r>
                        <a:rPr kumimoji="0" lang="en-US" sz="2000" b="0" i="0" u="none" strike="noStrike" cap="none" normalizeH="0" baseline="0" dirty="0">
                          <a:ln>
                            <a:noFill/>
                          </a:ln>
                          <a:solidFill>
                            <a:schemeClr val="tx1"/>
                          </a:solidFill>
                          <a:effectLst/>
                          <a:latin typeface="Times New Roman" pitchFamily="18" charset="0"/>
                        </a:rPr>
                        <a:t>(</a:t>
                      </a:r>
                      <a:r>
                        <a:rPr kumimoji="0" lang="en-US" sz="2000" b="0" i="1" u="none" strike="noStrike" cap="none" normalizeH="0" baseline="0" dirty="0">
                          <a:ln>
                            <a:noFill/>
                          </a:ln>
                          <a:solidFill>
                            <a:schemeClr val="tx1"/>
                          </a:solidFill>
                          <a:effectLst/>
                          <a:latin typeface="Times New Roman" pitchFamily="18" charset="0"/>
                        </a:rPr>
                        <a:t>n</a:t>
                      </a:r>
                      <a:r>
                        <a:rPr kumimoji="0" lang="en-US" sz="2000" b="0" i="0" u="none" strike="noStrike" cap="none" normalizeH="0" baseline="30000" dirty="0">
                          <a:ln>
                            <a:noFill/>
                          </a:ln>
                          <a:solidFill>
                            <a:schemeClr val="tx1"/>
                          </a:solidFill>
                          <a:effectLst/>
                          <a:latin typeface="Times New Roman" pitchFamily="18" charset="0"/>
                        </a:rPr>
                        <a:t>2</a:t>
                      </a:r>
                      <a:r>
                        <a:rPr kumimoji="0" lang="en-US" sz="2000" b="0" i="0" u="none" strike="noStrike" cap="none" normalizeH="0" baseline="0" dirty="0">
                          <a:ln>
                            <a:noFill/>
                          </a:ln>
                          <a:solidFill>
                            <a:schemeClr val="tx1"/>
                          </a:solidFill>
                          <a:effectLst/>
                          <a:latin typeface="Times New Roman" pitchFamily="18" charset="0"/>
                        </a:rPr>
                        <a:t>)</a:t>
                      </a:r>
                    </a:p>
                  </a:txBody>
                  <a:tcPr marL="91448" marR="91448" marT="45702" marB="45702"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rPr>
                        <a:t>Reverse sorted</a:t>
                      </a:r>
                    </a:p>
                  </a:txBody>
                  <a:tcPr marL="91448" marR="91448" marT="45702" marB="45702"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9608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Average</a:t>
                      </a:r>
                    </a:p>
                  </a:txBody>
                  <a:tcPr marL="91448" marR="91448" marT="45702" marB="45702"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rPr>
                        <a:t>O(</a:t>
                      </a:r>
                      <a:r>
                        <a:rPr kumimoji="0" lang="en-US" sz="2000" b="0" i="1" u="none" strike="noStrike" cap="none" normalizeH="0" baseline="0" dirty="0">
                          <a:ln>
                            <a:noFill/>
                          </a:ln>
                          <a:solidFill>
                            <a:schemeClr val="tx1"/>
                          </a:solidFill>
                          <a:effectLst/>
                          <a:latin typeface="Times New Roman" pitchFamily="18" charset="0"/>
                        </a:rPr>
                        <a:t>d</a:t>
                      </a:r>
                      <a:r>
                        <a:rPr kumimoji="0" lang="en-US" sz="2000" b="0" i="0" u="none" strike="noStrike" cap="none" normalizeH="0" baseline="0" dirty="0">
                          <a:ln>
                            <a:noFill/>
                          </a:ln>
                          <a:solidFill>
                            <a:schemeClr val="tx1"/>
                          </a:solidFill>
                          <a:effectLst/>
                          <a:latin typeface="Times New Roman" pitchFamily="18" charset="0"/>
                        </a:rPr>
                        <a:t> + </a:t>
                      </a:r>
                      <a:r>
                        <a:rPr kumimoji="0" lang="en-US" sz="2000" b="0" i="1" u="none" strike="noStrike" cap="none" normalizeH="0" baseline="0" dirty="0">
                          <a:ln>
                            <a:noFill/>
                          </a:ln>
                          <a:solidFill>
                            <a:schemeClr val="tx1"/>
                          </a:solidFill>
                          <a:effectLst/>
                          <a:latin typeface="Times New Roman" pitchFamily="18" charset="0"/>
                        </a:rPr>
                        <a:t>n</a:t>
                      </a:r>
                      <a:r>
                        <a:rPr kumimoji="0" lang="en-US" sz="2000" b="0" i="0" u="none" strike="noStrike" cap="none" normalizeH="0" baseline="0" dirty="0">
                          <a:ln>
                            <a:noFill/>
                          </a:ln>
                          <a:solidFill>
                            <a:schemeClr val="tx1"/>
                          </a:solidFill>
                          <a:effectLst/>
                          <a:latin typeface="Times New Roman" pitchFamily="18" charset="0"/>
                        </a:rPr>
                        <a:t>)</a:t>
                      </a:r>
                    </a:p>
                  </a:txBody>
                  <a:tcPr marL="91448" marR="91448" marT="45702" marB="45702"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Slow if </a:t>
                      </a:r>
                      <a:r>
                        <a:rPr kumimoji="0" lang="en-US" sz="1800" b="0" i="1" u="none" strike="noStrike" cap="none" normalizeH="0" baseline="0" dirty="0">
                          <a:ln>
                            <a:noFill/>
                          </a:ln>
                          <a:solidFill>
                            <a:schemeClr val="tx1"/>
                          </a:solidFill>
                          <a:effectLst/>
                          <a:latin typeface="Times New Roman" pitchFamily="18" charset="0"/>
                        </a:rPr>
                        <a:t>d</a:t>
                      </a:r>
                      <a:r>
                        <a:rPr kumimoji="0" lang="en-US" sz="1800" b="0" i="0" u="none" strike="noStrike" cap="none" normalizeH="0" baseline="0" dirty="0">
                          <a:ln>
                            <a:noFill/>
                          </a:ln>
                          <a:solidFill>
                            <a:schemeClr val="tx1"/>
                          </a:solidFill>
                          <a:effectLst/>
                          <a:latin typeface="Times New Roman" pitchFamily="18" charset="0"/>
                        </a:rPr>
                        <a:t> = </a:t>
                      </a:r>
                      <a:r>
                        <a:rPr kumimoji="0" lang="en-US" sz="1800" b="0" i="0" u="none" strike="noStrike" cap="none" normalizeH="0" baseline="0" dirty="0">
                          <a:ln>
                            <a:noFill/>
                          </a:ln>
                          <a:solidFill>
                            <a:schemeClr val="tx1"/>
                          </a:solidFill>
                          <a:effectLst/>
                          <a:latin typeface="Symbol" pitchFamily="18" charset="2"/>
                        </a:rPr>
                        <a:t>w</a:t>
                      </a:r>
                      <a:r>
                        <a:rPr kumimoji="0" lang="en-US" sz="1800" b="0" i="0" u="none" strike="noStrike" cap="none" normalizeH="0" baseline="0" dirty="0">
                          <a:ln>
                            <a:noFill/>
                          </a:ln>
                          <a:solidFill>
                            <a:schemeClr val="tx1"/>
                          </a:solidFill>
                          <a:effectLst/>
                          <a:latin typeface="Times New Roman" pitchFamily="18" charset="0"/>
                        </a:rPr>
                        <a:t>(</a:t>
                      </a:r>
                      <a:r>
                        <a:rPr kumimoji="0" lang="en-US" sz="1800" b="0" i="1" u="none" strike="noStrike" cap="none" normalizeH="0" baseline="0" dirty="0">
                          <a:ln>
                            <a:noFill/>
                          </a:ln>
                          <a:solidFill>
                            <a:schemeClr val="tx1"/>
                          </a:solidFill>
                          <a:effectLst/>
                          <a:latin typeface="Times New Roman" pitchFamily="18" charset="0"/>
                        </a:rPr>
                        <a:t>n</a:t>
                      </a:r>
                      <a:r>
                        <a:rPr kumimoji="0" lang="en-US" sz="1800" b="0" i="0" u="none" strike="noStrike" cap="none" normalizeH="0" baseline="0" dirty="0">
                          <a:ln>
                            <a:noFill/>
                          </a:ln>
                          <a:solidFill>
                            <a:schemeClr val="tx1"/>
                          </a:solidFill>
                          <a:effectLst/>
                          <a:latin typeface="Times New Roman" pitchFamily="18" charset="0"/>
                        </a:rPr>
                        <a:t>)</a:t>
                      </a:r>
                    </a:p>
                  </a:txBody>
                  <a:tcPr marL="91448" marR="91448" marT="45702" marB="45702"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9608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Best</a:t>
                      </a:r>
                    </a:p>
                  </a:txBody>
                  <a:tcPr marL="91448" marR="91448" marT="45702" marB="45702"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Symbol" pitchFamily="18" charset="2"/>
                        </a:rPr>
                        <a:t>Q</a:t>
                      </a:r>
                      <a:r>
                        <a:rPr kumimoji="0" lang="en-US" sz="2000" b="0" i="0" u="none" strike="noStrike" cap="none" normalizeH="0" baseline="0" dirty="0">
                          <a:ln>
                            <a:noFill/>
                          </a:ln>
                          <a:solidFill>
                            <a:schemeClr val="tx1"/>
                          </a:solidFill>
                          <a:effectLst/>
                          <a:latin typeface="Times New Roman" pitchFamily="18" charset="0"/>
                        </a:rPr>
                        <a:t>(</a:t>
                      </a:r>
                      <a:r>
                        <a:rPr kumimoji="0" lang="en-US" sz="2000" b="0" i="1" u="none" strike="noStrike" cap="none" normalizeH="0" baseline="0" dirty="0">
                          <a:ln>
                            <a:noFill/>
                          </a:ln>
                          <a:solidFill>
                            <a:schemeClr val="tx1"/>
                          </a:solidFill>
                          <a:effectLst/>
                          <a:latin typeface="Times New Roman" pitchFamily="18" charset="0"/>
                        </a:rPr>
                        <a:t>n</a:t>
                      </a:r>
                      <a:r>
                        <a:rPr kumimoji="0" lang="en-US" sz="2000" b="0" i="0" u="none" strike="noStrike" cap="none" normalizeH="0" baseline="0" dirty="0">
                          <a:ln>
                            <a:noFill/>
                          </a:ln>
                          <a:solidFill>
                            <a:schemeClr val="tx1"/>
                          </a:solidFill>
                          <a:effectLst/>
                          <a:latin typeface="Times New Roman" pitchFamily="18" charset="0"/>
                        </a:rPr>
                        <a:t>)</a:t>
                      </a:r>
                    </a:p>
                  </a:txBody>
                  <a:tcPr marL="91448" marR="91448" marT="45702" marB="45702"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800" b="0" i="0" u="none" strike="noStrike" cap="none" normalizeH="0" baseline="0" dirty="0">
                          <a:ln>
                            <a:noFill/>
                          </a:ln>
                          <a:solidFill>
                            <a:schemeClr val="tx1"/>
                          </a:solidFill>
                          <a:effectLst/>
                          <a:latin typeface="Arial" charset="0"/>
                        </a:rPr>
                        <a:t>Very few inversions:  </a:t>
                      </a:r>
                      <a:r>
                        <a:rPr kumimoji="0" lang="en-US" sz="1800" b="0" i="1" u="none" strike="noStrike" cap="none" normalizeH="0" baseline="0" dirty="0">
                          <a:ln>
                            <a:noFill/>
                          </a:ln>
                          <a:solidFill>
                            <a:schemeClr val="tx1"/>
                          </a:solidFill>
                          <a:effectLst/>
                          <a:latin typeface="Times New Roman" pitchFamily="18" charset="0"/>
                        </a:rPr>
                        <a:t>d</a:t>
                      </a:r>
                      <a:r>
                        <a:rPr kumimoji="0" lang="en-US" sz="1800" b="0" i="0" u="none" strike="noStrike" cap="none" normalizeH="0" baseline="0" dirty="0">
                          <a:ln>
                            <a:noFill/>
                          </a:ln>
                          <a:solidFill>
                            <a:schemeClr val="tx1"/>
                          </a:solidFill>
                          <a:effectLst/>
                          <a:latin typeface="Times New Roman" pitchFamily="18" charset="0"/>
                        </a:rPr>
                        <a:t> = O(</a:t>
                      </a:r>
                      <a:r>
                        <a:rPr kumimoji="0" lang="en-US" sz="1800" b="0" i="1" u="none" strike="noStrike" cap="none" normalizeH="0" baseline="0" dirty="0">
                          <a:ln>
                            <a:noFill/>
                          </a:ln>
                          <a:solidFill>
                            <a:schemeClr val="tx1"/>
                          </a:solidFill>
                          <a:effectLst/>
                          <a:latin typeface="Times New Roman" pitchFamily="18" charset="0"/>
                        </a:rPr>
                        <a:t>n</a:t>
                      </a:r>
                      <a:r>
                        <a:rPr kumimoji="0" lang="en-US" sz="1800" b="0" i="0" u="none" strike="noStrike" cap="none" normalizeH="0" baseline="0" dirty="0">
                          <a:ln>
                            <a:noFill/>
                          </a:ln>
                          <a:solidFill>
                            <a:schemeClr val="tx1"/>
                          </a:solidFill>
                          <a:effectLst/>
                          <a:latin typeface="Times New Roman" pitchFamily="18" charset="0"/>
                        </a:rPr>
                        <a:t>)</a:t>
                      </a:r>
                    </a:p>
                  </a:txBody>
                  <a:tcPr marL="91448" marR="91448" marT="45702" marB="45702"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25618" name="TextBox 4"/>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a:t>8.2.3</a:t>
            </a:r>
          </a:p>
        </p:txBody>
      </p:sp>
    </p:spTree>
    <p:extLst>
      <p:ext uri="{BB962C8B-B14F-4D97-AF65-F5344CB8AC3E}">
        <p14:creationId xmlns:p14="http://schemas.microsoft.com/office/powerpoint/2010/main" val="20238984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26626" name="Picture 5" descr="i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3725" y="3324225"/>
            <a:ext cx="2876550" cy="269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Rectangle 2"/>
          <p:cNvSpPr>
            <a:spLocks noGrp="1" noChangeArrowheads="1"/>
          </p:cNvSpPr>
          <p:nvPr>
            <p:ph type="title"/>
          </p:nvPr>
        </p:nvSpPr>
        <p:spPr/>
        <p:txBody>
          <a:bodyPr/>
          <a:lstStyle/>
          <a:p>
            <a:r>
              <a:rPr lang="en-US" altLang="en-US">
                <a:latin typeface="Arial" charset="0"/>
                <a:cs typeface="Arial" charset="0"/>
              </a:rPr>
              <a:t>The Algorithm</a:t>
            </a:r>
          </a:p>
        </p:txBody>
      </p:sp>
      <p:sp>
        <p:nvSpPr>
          <p:cNvPr id="26628" name="Rectangle 3"/>
          <p:cNvSpPr>
            <a:spLocks noGrp="1" noChangeArrowheads="1"/>
          </p:cNvSpPr>
          <p:nvPr>
            <p:ph type="body" idx="1"/>
          </p:nvPr>
        </p:nvSpPr>
        <p:spPr/>
        <p:txBody>
          <a:bodyPr/>
          <a:lstStyle/>
          <a:p>
            <a:pPr>
              <a:buFont typeface="Arial" charset="0"/>
              <a:buNone/>
            </a:pPr>
            <a:r>
              <a:rPr lang="en-US" altLang="en-US" dirty="0">
                <a:latin typeface="Arial" charset="0"/>
                <a:cs typeface="Arial" charset="0"/>
              </a:rPr>
              <a:t>	Now, swapping is expensive, so we could just temporarily assign the new entry</a:t>
            </a:r>
          </a:p>
          <a:p>
            <a:pPr lvl="1"/>
            <a:r>
              <a:rPr lang="en-US" altLang="en-US" dirty="0">
                <a:latin typeface="Arial" charset="0"/>
                <a:cs typeface="Arial" charset="0"/>
              </a:rPr>
              <a:t>speeds up the algorithm by a factor of two</a:t>
            </a:r>
          </a:p>
        </p:txBody>
      </p:sp>
      <p:sp>
        <p:nvSpPr>
          <p:cNvPr id="26629" name="TextBox 4"/>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a:t>8.2.4</a:t>
            </a:r>
          </a:p>
        </p:txBody>
      </p:sp>
    </p:spTree>
    <p:extLst>
      <p:ext uri="{BB962C8B-B14F-4D97-AF65-F5344CB8AC3E}">
        <p14:creationId xmlns:p14="http://schemas.microsoft.com/office/powerpoint/2010/main" val="24028265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ltLang="en-US">
                <a:latin typeface="Arial" charset="0"/>
                <a:cs typeface="Arial" charset="0"/>
              </a:rPr>
              <a:t>Implementation and Analysis</a:t>
            </a:r>
          </a:p>
        </p:txBody>
      </p:sp>
      <p:sp>
        <p:nvSpPr>
          <p:cNvPr id="27651" name="Rectangle 3"/>
          <p:cNvSpPr>
            <a:spLocks noGrp="1" noChangeArrowheads="1"/>
          </p:cNvSpPr>
          <p:nvPr>
            <p:ph type="body" idx="1"/>
          </p:nvPr>
        </p:nvSpPr>
        <p:spPr/>
        <p:txBody>
          <a:bodyPr>
            <a:normAutofit lnSpcReduction="10000"/>
          </a:bodyPr>
          <a:lstStyle/>
          <a:p>
            <a:pPr>
              <a:buFont typeface="Arial" charset="0"/>
              <a:buNone/>
            </a:pPr>
            <a:r>
              <a:rPr lang="en-US" altLang="en-US">
                <a:latin typeface="Arial" charset="0"/>
                <a:cs typeface="Arial" charset="0"/>
              </a:rPr>
              <a:t>	A reasonably good</a:t>
            </a:r>
            <a:r>
              <a:rPr lang="en-US" altLang="en-US" baseline="30000">
                <a:latin typeface="Arial" charset="0"/>
                <a:cs typeface="Arial" charset="0"/>
              </a:rPr>
              <a:t>*</a:t>
            </a:r>
            <a:r>
              <a:rPr lang="en-US" altLang="en-US">
                <a:latin typeface="Arial" charset="0"/>
                <a:cs typeface="Arial" charset="0"/>
              </a:rPr>
              <a:t> implementation</a:t>
            </a:r>
            <a:endParaRPr lang="en-US" altLang="en-US" baseline="30000">
              <a:latin typeface="Arial" charset="0"/>
              <a:cs typeface="Arial" charset="0"/>
            </a:endParaRPr>
          </a:p>
          <a:p>
            <a:pPr>
              <a:buFontTx/>
              <a:buNone/>
            </a:pPr>
            <a:endParaRPr lang="en-US" altLang="en-US" sz="1200" b="1">
              <a:latin typeface="Courier New" pitchFamily="49" charset="0"/>
              <a:cs typeface="Arial" charset="0"/>
            </a:endParaRPr>
          </a:p>
          <a:p>
            <a:pPr lvl="2">
              <a:buFontTx/>
              <a:buNone/>
            </a:pPr>
            <a:r>
              <a:rPr lang="en-US" altLang="en-US" sz="1200">
                <a:latin typeface="Consolas" pitchFamily="49" charset="0"/>
                <a:cs typeface="Arial" charset="0"/>
              </a:rPr>
              <a:t>template &lt;typename Type&gt;</a:t>
            </a:r>
          </a:p>
          <a:p>
            <a:pPr lvl="2">
              <a:buFontTx/>
              <a:buNone/>
            </a:pPr>
            <a:r>
              <a:rPr lang="en-US" altLang="en-US" sz="1200">
                <a:latin typeface="Consolas" pitchFamily="49" charset="0"/>
                <a:cs typeface="Arial" charset="0"/>
              </a:rPr>
              <a:t>void insertion( Type *const array, int const n ) {</a:t>
            </a:r>
          </a:p>
          <a:p>
            <a:pPr lvl="2">
              <a:buFontTx/>
              <a:buNone/>
            </a:pPr>
            <a:r>
              <a:rPr lang="en-US" altLang="en-US" sz="1200">
                <a:latin typeface="Consolas" pitchFamily="49" charset="0"/>
                <a:cs typeface="Arial" charset="0"/>
              </a:rPr>
              <a:t>    for ( int k = 1; k &lt; n; ++k ) {</a:t>
            </a:r>
          </a:p>
          <a:p>
            <a:pPr lvl="2">
              <a:buFontTx/>
              <a:buNone/>
            </a:pPr>
            <a:r>
              <a:rPr lang="en-US" altLang="en-US" sz="1200">
                <a:latin typeface="Consolas" pitchFamily="49" charset="0"/>
                <a:cs typeface="Arial" charset="0"/>
              </a:rPr>
              <a:t>        Type tmp = array[k];</a:t>
            </a:r>
          </a:p>
          <a:p>
            <a:pPr lvl="2">
              <a:buFontTx/>
              <a:buNone/>
            </a:pPr>
            <a:endParaRPr lang="en-US" altLang="en-US" sz="1200">
              <a:latin typeface="Consolas" pitchFamily="49" charset="0"/>
              <a:cs typeface="Arial" charset="0"/>
            </a:endParaRPr>
          </a:p>
          <a:p>
            <a:pPr lvl="2">
              <a:buFontTx/>
              <a:buNone/>
            </a:pPr>
            <a:r>
              <a:rPr lang="en-US" altLang="en-US" sz="1200">
                <a:latin typeface="Consolas" pitchFamily="49" charset="0"/>
                <a:cs typeface="Arial" charset="0"/>
              </a:rPr>
              <a:t>        for ( int j = k; k &gt; 0; --j ) {</a:t>
            </a:r>
          </a:p>
          <a:p>
            <a:pPr lvl="2">
              <a:buFontTx/>
              <a:buNone/>
            </a:pPr>
            <a:r>
              <a:rPr lang="en-US" altLang="en-US" sz="1200">
                <a:latin typeface="Consolas" pitchFamily="49" charset="0"/>
                <a:cs typeface="Arial" charset="0"/>
              </a:rPr>
              <a:t>            if ( array[j - 1] &gt; tmp ) {</a:t>
            </a:r>
          </a:p>
          <a:p>
            <a:pPr lvl="2">
              <a:buFontTx/>
              <a:buNone/>
            </a:pPr>
            <a:r>
              <a:rPr lang="en-US" altLang="en-US" sz="1200">
                <a:latin typeface="Consolas" pitchFamily="49" charset="0"/>
                <a:cs typeface="Arial" charset="0"/>
              </a:rPr>
              <a:t>                array[j] = array[j - 1];</a:t>
            </a:r>
          </a:p>
          <a:p>
            <a:pPr lvl="2">
              <a:buFontTx/>
              <a:buNone/>
            </a:pPr>
            <a:r>
              <a:rPr lang="en-US" altLang="en-US" sz="1200">
                <a:latin typeface="Consolas" pitchFamily="49" charset="0"/>
                <a:cs typeface="Arial" charset="0"/>
              </a:rPr>
              <a:t>            } else {</a:t>
            </a:r>
          </a:p>
          <a:p>
            <a:pPr lvl="2">
              <a:buFontTx/>
              <a:buNone/>
            </a:pPr>
            <a:r>
              <a:rPr lang="en-US" altLang="en-US" sz="1200">
                <a:latin typeface="Consolas" pitchFamily="49" charset="0"/>
                <a:cs typeface="Arial" charset="0"/>
              </a:rPr>
              <a:t>                 array[j] = tmp;</a:t>
            </a:r>
          </a:p>
          <a:p>
            <a:pPr lvl="2">
              <a:buFontTx/>
              <a:buNone/>
            </a:pPr>
            <a:r>
              <a:rPr lang="en-US" altLang="en-US" sz="1200">
                <a:latin typeface="Consolas" pitchFamily="49" charset="0"/>
                <a:cs typeface="Arial" charset="0"/>
              </a:rPr>
              <a:t>                 </a:t>
            </a:r>
            <a:r>
              <a:rPr lang="en-US" altLang="en-US" sz="1200">
                <a:solidFill>
                  <a:srgbClr val="FF0000"/>
                </a:solidFill>
                <a:latin typeface="Consolas" pitchFamily="49" charset="0"/>
                <a:cs typeface="Arial" charset="0"/>
              </a:rPr>
              <a:t>goto finished</a:t>
            </a:r>
            <a:r>
              <a:rPr lang="en-US" altLang="en-US" sz="1200">
                <a:latin typeface="Consolas" pitchFamily="49" charset="0"/>
                <a:cs typeface="Arial" charset="0"/>
              </a:rPr>
              <a:t>;</a:t>
            </a:r>
          </a:p>
          <a:p>
            <a:pPr lvl="2">
              <a:buFontTx/>
              <a:buNone/>
            </a:pPr>
            <a:r>
              <a:rPr lang="en-US" altLang="en-US" sz="1200">
                <a:latin typeface="Consolas" pitchFamily="49" charset="0"/>
                <a:cs typeface="Arial" charset="0"/>
              </a:rPr>
              <a:t>            }</a:t>
            </a:r>
          </a:p>
          <a:p>
            <a:pPr lvl="2">
              <a:buFontTx/>
              <a:buNone/>
            </a:pPr>
            <a:r>
              <a:rPr lang="en-US" altLang="en-US" sz="1200">
                <a:latin typeface="Consolas" pitchFamily="49" charset="0"/>
                <a:cs typeface="Arial" charset="0"/>
              </a:rPr>
              <a:t>        }</a:t>
            </a:r>
          </a:p>
          <a:p>
            <a:pPr lvl="2">
              <a:buFontTx/>
              <a:buNone/>
            </a:pPr>
            <a:endParaRPr lang="en-US" altLang="en-US" sz="1200">
              <a:latin typeface="Consolas" pitchFamily="49" charset="0"/>
              <a:cs typeface="Arial" charset="0"/>
            </a:endParaRPr>
          </a:p>
          <a:p>
            <a:pPr lvl="2">
              <a:buFontTx/>
              <a:buNone/>
            </a:pPr>
            <a:r>
              <a:rPr lang="en-US" altLang="en-US" sz="1200">
                <a:latin typeface="Consolas" pitchFamily="49" charset="0"/>
                <a:cs typeface="Arial" charset="0"/>
              </a:rPr>
              <a:t>        array[0] = tmp;  // only executed if tmp &lt; array[0]</a:t>
            </a:r>
          </a:p>
          <a:p>
            <a:pPr lvl="2">
              <a:buFontTx/>
              <a:buNone/>
            </a:pPr>
            <a:endParaRPr lang="en-US" altLang="en-US" sz="1200">
              <a:latin typeface="Consolas" pitchFamily="49" charset="0"/>
              <a:cs typeface="Arial" charset="0"/>
            </a:endParaRPr>
          </a:p>
          <a:p>
            <a:pPr lvl="2">
              <a:buFontTx/>
              <a:buNone/>
            </a:pPr>
            <a:r>
              <a:rPr lang="en-US" altLang="en-US" sz="1200">
                <a:latin typeface="Consolas" pitchFamily="49" charset="0"/>
                <a:cs typeface="Arial" charset="0"/>
              </a:rPr>
              <a:t>        </a:t>
            </a:r>
            <a:r>
              <a:rPr lang="en-US" altLang="en-US" sz="1200">
                <a:solidFill>
                  <a:srgbClr val="FF0000"/>
                </a:solidFill>
                <a:latin typeface="Consolas" pitchFamily="49" charset="0"/>
                <a:cs typeface="Arial" charset="0"/>
              </a:rPr>
              <a:t>finished</a:t>
            </a:r>
            <a:r>
              <a:rPr lang="en-US" altLang="en-US" sz="1200">
                <a:latin typeface="Consolas" pitchFamily="49" charset="0"/>
                <a:cs typeface="Arial" charset="0"/>
              </a:rPr>
              <a:t>: ;  // empty statement</a:t>
            </a:r>
          </a:p>
          <a:p>
            <a:pPr lvl="2">
              <a:buFontTx/>
              <a:buNone/>
            </a:pPr>
            <a:r>
              <a:rPr lang="en-US" altLang="en-US" sz="1200">
                <a:latin typeface="Consolas" pitchFamily="49" charset="0"/>
                <a:cs typeface="Arial" charset="0"/>
              </a:rPr>
              <a:t>    }</a:t>
            </a:r>
          </a:p>
          <a:p>
            <a:pPr lvl="2">
              <a:buFontTx/>
              <a:buNone/>
            </a:pPr>
            <a:r>
              <a:rPr lang="en-US" altLang="en-US" sz="1200">
                <a:latin typeface="Consolas" pitchFamily="49" charset="0"/>
                <a:cs typeface="Arial" charset="0"/>
              </a:rPr>
              <a:t>}</a:t>
            </a:r>
          </a:p>
        </p:txBody>
      </p:sp>
      <p:sp>
        <p:nvSpPr>
          <p:cNvPr id="27652" name="Text Box 6"/>
          <p:cNvSpPr txBox="1">
            <a:spLocks noChangeArrowheads="1"/>
          </p:cNvSpPr>
          <p:nvPr/>
        </p:nvSpPr>
        <p:spPr bwMode="auto">
          <a:xfrm>
            <a:off x="5219700" y="6308725"/>
            <a:ext cx="31607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600" baseline="30000"/>
              <a:t>* </a:t>
            </a:r>
            <a:r>
              <a:rPr lang="en-US" altLang="en-US" sz="1600"/>
              <a:t>we could do better with pointers</a:t>
            </a:r>
            <a:endParaRPr lang="en-US" altLang="en-US" sz="1600" baseline="30000"/>
          </a:p>
        </p:txBody>
      </p:sp>
      <p:sp>
        <p:nvSpPr>
          <p:cNvPr id="27653" name="TextBox 4"/>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a:t>8.2.4</a:t>
            </a:r>
          </a:p>
        </p:txBody>
      </p:sp>
    </p:spTree>
    <p:extLst>
      <p:ext uri="{BB962C8B-B14F-4D97-AF65-F5344CB8AC3E}">
        <p14:creationId xmlns:p14="http://schemas.microsoft.com/office/powerpoint/2010/main" val="34116604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ltLang="en-US">
                <a:latin typeface="Arial" charset="0"/>
                <a:cs typeface="Arial" charset="0"/>
              </a:rPr>
              <a:t>A Comment about Using </a:t>
            </a:r>
            <a:r>
              <a:rPr lang="en-US" altLang="en-US" b="1">
                <a:latin typeface="Courier New" pitchFamily="49" charset="0"/>
                <a:cs typeface="Arial" charset="0"/>
              </a:rPr>
              <a:t>goto</a:t>
            </a:r>
            <a:endParaRPr lang="en-US" altLang="en-US">
              <a:latin typeface="Arial" charset="0"/>
              <a:cs typeface="Arial" charset="0"/>
            </a:endParaRPr>
          </a:p>
        </p:txBody>
      </p:sp>
      <p:sp>
        <p:nvSpPr>
          <p:cNvPr id="28675" name="Rectangle 3"/>
          <p:cNvSpPr>
            <a:spLocks noGrp="1" noChangeArrowheads="1"/>
          </p:cNvSpPr>
          <p:nvPr>
            <p:ph type="body" idx="1"/>
          </p:nvPr>
        </p:nvSpPr>
        <p:spPr/>
        <p:txBody>
          <a:bodyPr>
            <a:normAutofit lnSpcReduction="10000"/>
          </a:bodyPr>
          <a:lstStyle/>
          <a:p>
            <a:pPr>
              <a:buFont typeface="Arial" charset="0"/>
              <a:buNone/>
            </a:pPr>
            <a:r>
              <a:rPr lang="en-US" altLang="en-US" dirty="0">
                <a:latin typeface="Arial" charset="0"/>
                <a:cs typeface="Arial" charset="0"/>
              </a:rPr>
              <a:t>	Why use </a:t>
            </a:r>
            <a:r>
              <a:rPr lang="en-US" altLang="en-US" dirty="0" err="1">
                <a:latin typeface="Consolas" pitchFamily="49" charset="0"/>
                <a:cs typeface="Consolas" pitchFamily="49" charset="0"/>
              </a:rPr>
              <a:t>goto</a:t>
            </a:r>
            <a:r>
              <a:rPr lang="en-US" altLang="en-US" dirty="0">
                <a:latin typeface="Arial" charset="0"/>
                <a:cs typeface="Arial" charset="0"/>
              </a:rPr>
              <a:t>?  Isn’t </a:t>
            </a:r>
            <a:r>
              <a:rPr lang="en-US" altLang="en-US" dirty="0" err="1">
                <a:solidFill>
                  <a:srgbClr val="000000"/>
                </a:solidFill>
                <a:latin typeface="Consolas" pitchFamily="49" charset="0"/>
                <a:cs typeface="Consolas" pitchFamily="49" charset="0"/>
              </a:rPr>
              <a:t>goto</a:t>
            </a:r>
            <a:r>
              <a:rPr lang="en-US" altLang="en-US" dirty="0">
                <a:latin typeface="Arial" charset="0"/>
                <a:cs typeface="Arial" charset="0"/>
              </a:rPr>
              <a:t> “evil”?!</a:t>
            </a:r>
          </a:p>
          <a:p>
            <a:pPr>
              <a:buFontTx/>
              <a:buNone/>
            </a:pPr>
            <a:endParaRPr lang="en-US" altLang="en-US" sz="1200" b="1" dirty="0">
              <a:latin typeface="Courier New" pitchFamily="49" charset="0"/>
              <a:cs typeface="Arial" charset="0"/>
            </a:endParaRPr>
          </a:p>
          <a:p>
            <a:pPr lvl="2">
              <a:buFontTx/>
              <a:buNone/>
            </a:pPr>
            <a:r>
              <a:rPr lang="en-US" altLang="en-US" sz="1200" dirty="0">
                <a:latin typeface="Consolas" pitchFamily="49" charset="0"/>
                <a:cs typeface="Arial" charset="0"/>
              </a:rPr>
              <a:t>template &lt;</a:t>
            </a:r>
            <a:r>
              <a:rPr lang="en-US" altLang="en-US" sz="1200" dirty="0" err="1">
                <a:latin typeface="Consolas" pitchFamily="49" charset="0"/>
                <a:cs typeface="Arial" charset="0"/>
              </a:rPr>
              <a:t>typename</a:t>
            </a:r>
            <a:r>
              <a:rPr lang="en-US" altLang="en-US" sz="1200" dirty="0">
                <a:latin typeface="Consolas" pitchFamily="49" charset="0"/>
                <a:cs typeface="Arial" charset="0"/>
              </a:rPr>
              <a:t> Type&gt;</a:t>
            </a:r>
          </a:p>
          <a:p>
            <a:pPr lvl="2">
              <a:buFontTx/>
              <a:buNone/>
            </a:pPr>
            <a:r>
              <a:rPr lang="en-US" altLang="en-US" sz="1200" dirty="0">
                <a:latin typeface="Consolas" pitchFamily="49" charset="0"/>
                <a:cs typeface="Arial" charset="0"/>
              </a:rPr>
              <a:t>void insertion( Type *</a:t>
            </a:r>
            <a:r>
              <a:rPr lang="en-US" altLang="en-US" sz="1200" dirty="0" err="1">
                <a:latin typeface="Consolas" pitchFamily="49" charset="0"/>
                <a:cs typeface="Arial" charset="0"/>
              </a:rPr>
              <a:t>const</a:t>
            </a:r>
            <a:r>
              <a:rPr lang="en-US" altLang="en-US" sz="1200" dirty="0">
                <a:latin typeface="Consolas" pitchFamily="49" charset="0"/>
                <a:cs typeface="Arial" charset="0"/>
              </a:rPr>
              <a:t> array, </a:t>
            </a:r>
            <a:r>
              <a:rPr lang="en-US" altLang="en-US" sz="1200" dirty="0" err="1">
                <a:latin typeface="Consolas" pitchFamily="49" charset="0"/>
                <a:cs typeface="Arial" charset="0"/>
              </a:rPr>
              <a:t>int</a:t>
            </a:r>
            <a:r>
              <a:rPr lang="en-US" altLang="en-US" sz="1200" dirty="0">
                <a:latin typeface="Consolas" pitchFamily="49" charset="0"/>
                <a:cs typeface="Arial" charset="0"/>
              </a:rPr>
              <a:t> </a:t>
            </a:r>
            <a:r>
              <a:rPr lang="en-US" altLang="en-US" sz="1200" dirty="0" err="1">
                <a:latin typeface="Consolas" pitchFamily="49" charset="0"/>
                <a:cs typeface="Arial" charset="0"/>
              </a:rPr>
              <a:t>const</a:t>
            </a:r>
            <a:r>
              <a:rPr lang="en-US" altLang="en-US" sz="1200" dirty="0">
                <a:latin typeface="Consolas" pitchFamily="49" charset="0"/>
                <a:cs typeface="Arial" charset="0"/>
              </a:rPr>
              <a:t> n ) {</a:t>
            </a:r>
          </a:p>
          <a:p>
            <a:pPr lvl="2">
              <a:buFontTx/>
              <a:buNone/>
            </a:pPr>
            <a:r>
              <a:rPr lang="en-US" altLang="en-US" sz="1200" dirty="0">
                <a:latin typeface="Consolas" pitchFamily="49" charset="0"/>
                <a:cs typeface="Arial" charset="0"/>
              </a:rPr>
              <a:t>    for ( </a:t>
            </a:r>
            <a:r>
              <a:rPr lang="en-US" altLang="en-US" sz="1200" dirty="0" err="1">
                <a:latin typeface="Consolas" pitchFamily="49" charset="0"/>
                <a:cs typeface="Arial" charset="0"/>
              </a:rPr>
              <a:t>int</a:t>
            </a:r>
            <a:r>
              <a:rPr lang="en-US" altLang="en-US" sz="1200" dirty="0">
                <a:latin typeface="Consolas" pitchFamily="49" charset="0"/>
                <a:cs typeface="Arial" charset="0"/>
              </a:rPr>
              <a:t> k = 1; k &lt; n; ++k ) {</a:t>
            </a:r>
          </a:p>
          <a:p>
            <a:pPr lvl="2">
              <a:buFontTx/>
              <a:buNone/>
            </a:pPr>
            <a:r>
              <a:rPr lang="en-US" altLang="en-US" sz="1200" dirty="0">
                <a:latin typeface="Consolas" pitchFamily="49" charset="0"/>
                <a:cs typeface="Arial" charset="0"/>
              </a:rPr>
              <a:t>        Type </a:t>
            </a:r>
            <a:r>
              <a:rPr lang="en-US" altLang="en-US" sz="1200" dirty="0" err="1">
                <a:latin typeface="Consolas" pitchFamily="49" charset="0"/>
                <a:cs typeface="Arial" charset="0"/>
              </a:rPr>
              <a:t>tmp</a:t>
            </a:r>
            <a:r>
              <a:rPr lang="en-US" altLang="en-US" sz="1200" dirty="0">
                <a:latin typeface="Consolas" pitchFamily="49" charset="0"/>
                <a:cs typeface="Arial" charset="0"/>
              </a:rPr>
              <a:t> = array[k];</a:t>
            </a:r>
          </a:p>
          <a:p>
            <a:pPr lvl="2">
              <a:buFontTx/>
              <a:buNone/>
            </a:pPr>
            <a:endParaRPr lang="en-US" altLang="en-US" sz="1200" dirty="0">
              <a:latin typeface="Consolas" pitchFamily="49" charset="0"/>
              <a:cs typeface="Arial" charset="0"/>
            </a:endParaRPr>
          </a:p>
          <a:p>
            <a:pPr lvl="2">
              <a:buFontTx/>
              <a:buNone/>
            </a:pPr>
            <a:r>
              <a:rPr lang="en-US" altLang="en-US" sz="1200" dirty="0">
                <a:latin typeface="Consolas" pitchFamily="49" charset="0"/>
                <a:cs typeface="Arial" charset="0"/>
              </a:rPr>
              <a:t>        for ( </a:t>
            </a:r>
            <a:r>
              <a:rPr lang="en-US" altLang="en-US" sz="1200" dirty="0" err="1">
                <a:latin typeface="Consolas" pitchFamily="49" charset="0"/>
                <a:cs typeface="Arial" charset="0"/>
              </a:rPr>
              <a:t>int</a:t>
            </a:r>
            <a:r>
              <a:rPr lang="en-US" altLang="en-US" sz="1200" dirty="0">
                <a:latin typeface="Consolas" pitchFamily="49" charset="0"/>
                <a:cs typeface="Arial" charset="0"/>
              </a:rPr>
              <a:t> j = k; k &gt; 0; --j ) {</a:t>
            </a:r>
          </a:p>
          <a:p>
            <a:pPr lvl="2">
              <a:buFontTx/>
              <a:buNone/>
            </a:pPr>
            <a:r>
              <a:rPr lang="en-US" altLang="en-US" sz="1200" dirty="0">
                <a:latin typeface="Consolas" pitchFamily="49" charset="0"/>
                <a:cs typeface="Arial" charset="0"/>
              </a:rPr>
              <a:t>            if ( array[j - 1] &gt; </a:t>
            </a:r>
            <a:r>
              <a:rPr lang="en-US" altLang="en-US" sz="1200" dirty="0" err="1">
                <a:latin typeface="Consolas" pitchFamily="49" charset="0"/>
                <a:cs typeface="Arial" charset="0"/>
              </a:rPr>
              <a:t>tmp</a:t>
            </a:r>
            <a:r>
              <a:rPr lang="en-US" altLang="en-US" sz="1200" dirty="0">
                <a:latin typeface="Consolas" pitchFamily="49" charset="0"/>
                <a:cs typeface="Arial" charset="0"/>
              </a:rPr>
              <a:t> ) {</a:t>
            </a:r>
          </a:p>
          <a:p>
            <a:pPr lvl="2">
              <a:buFontTx/>
              <a:buNone/>
            </a:pPr>
            <a:r>
              <a:rPr lang="en-US" altLang="en-US" sz="1200" dirty="0">
                <a:latin typeface="Consolas" pitchFamily="49" charset="0"/>
                <a:cs typeface="Arial" charset="0"/>
              </a:rPr>
              <a:t>                array[j] = array[j - 1];</a:t>
            </a:r>
          </a:p>
          <a:p>
            <a:pPr lvl="2">
              <a:buFontTx/>
              <a:buNone/>
            </a:pPr>
            <a:r>
              <a:rPr lang="en-US" altLang="en-US" sz="1200" dirty="0">
                <a:latin typeface="Consolas" pitchFamily="49" charset="0"/>
                <a:cs typeface="Arial" charset="0"/>
              </a:rPr>
              <a:t>            } else {</a:t>
            </a:r>
          </a:p>
          <a:p>
            <a:pPr lvl="2">
              <a:buFontTx/>
              <a:buNone/>
            </a:pPr>
            <a:r>
              <a:rPr lang="en-US" altLang="en-US" sz="1200" dirty="0">
                <a:latin typeface="Consolas" pitchFamily="49" charset="0"/>
                <a:cs typeface="Arial" charset="0"/>
              </a:rPr>
              <a:t>                 array[j] = </a:t>
            </a:r>
            <a:r>
              <a:rPr lang="en-US" altLang="en-US" sz="1200" dirty="0" err="1">
                <a:latin typeface="Consolas" pitchFamily="49" charset="0"/>
                <a:cs typeface="Arial" charset="0"/>
              </a:rPr>
              <a:t>tmp</a:t>
            </a:r>
            <a:r>
              <a:rPr lang="en-US" altLang="en-US" sz="1200" dirty="0">
                <a:latin typeface="Consolas" pitchFamily="49" charset="0"/>
                <a:cs typeface="Arial" charset="0"/>
              </a:rPr>
              <a:t>;</a:t>
            </a:r>
          </a:p>
          <a:p>
            <a:pPr lvl="2">
              <a:buFontTx/>
              <a:buNone/>
            </a:pPr>
            <a:r>
              <a:rPr lang="en-US" altLang="en-US" sz="1200" dirty="0">
                <a:latin typeface="Consolas" pitchFamily="49" charset="0"/>
                <a:cs typeface="Arial" charset="0"/>
              </a:rPr>
              <a:t>                 </a:t>
            </a:r>
            <a:r>
              <a:rPr lang="en-US" altLang="en-US" sz="1200" dirty="0" err="1">
                <a:solidFill>
                  <a:srgbClr val="FF0000"/>
                </a:solidFill>
                <a:latin typeface="Consolas" pitchFamily="49" charset="0"/>
                <a:cs typeface="Arial" charset="0"/>
              </a:rPr>
              <a:t>goto</a:t>
            </a:r>
            <a:r>
              <a:rPr lang="en-US" altLang="en-US" sz="1200" dirty="0">
                <a:solidFill>
                  <a:srgbClr val="FF0000"/>
                </a:solidFill>
                <a:latin typeface="Consolas" pitchFamily="49" charset="0"/>
                <a:cs typeface="Arial" charset="0"/>
              </a:rPr>
              <a:t> finished</a:t>
            </a:r>
            <a:r>
              <a:rPr lang="en-US" altLang="en-US" sz="1200" dirty="0">
                <a:latin typeface="Consolas" pitchFamily="49" charset="0"/>
                <a:cs typeface="Arial" charset="0"/>
              </a:rPr>
              <a:t>;</a:t>
            </a:r>
          </a:p>
          <a:p>
            <a:pPr lvl="2">
              <a:buFontTx/>
              <a:buNone/>
            </a:pPr>
            <a:r>
              <a:rPr lang="en-US" altLang="en-US" sz="1200" dirty="0">
                <a:latin typeface="Consolas" pitchFamily="49" charset="0"/>
                <a:cs typeface="Arial" charset="0"/>
              </a:rPr>
              <a:t>            }</a:t>
            </a:r>
          </a:p>
          <a:p>
            <a:pPr lvl="2">
              <a:buFontTx/>
              <a:buNone/>
            </a:pPr>
            <a:r>
              <a:rPr lang="en-US" altLang="en-US" sz="1200" dirty="0">
                <a:latin typeface="Consolas" pitchFamily="49" charset="0"/>
                <a:cs typeface="Arial" charset="0"/>
              </a:rPr>
              <a:t>        }</a:t>
            </a:r>
          </a:p>
          <a:p>
            <a:pPr lvl="2">
              <a:buFontTx/>
              <a:buNone/>
            </a:pPr>
            <a:endParaRPr lang="en-US" altLang="en-US" sz="1200" dirty="0">
              <a:latin typeface="Consolas" pitchFamily="49" charset="0"/>
              <a:cs typeface="Arial" charset="0"/>
            </a:endParaRPr>
          </a:p>
          <a:p>
            <a:pPr lvl="2">
              <a:buFontTx/>
              <a:buNone/>
            </a:pPr>
            <a:r>
              <a:rPr lang="en-US" altLang="en-US" sz="1200" dirty="0">
                <a:latin typeface="Consolas" pitchFamily="49" charset="0"/>
                <a:cs typeface="Arial" charset="0"/>
              </a:rPr>
              <a:t>        array[0] = </a:t>
            </a:r>
            <a:r>
              <a:rPr lang="en-US" altLang="en-US" sz="1200" dirty="0" err="1">
                <a:latin typeface="Consolas" pitchFamily="49" charset="0"/>
                <a:cs typeface="Arial" charset="0"/>
              </a:rPr>
              <a:t>tmp</a:t>
            </a:r>
            <a:r>
              <a:rPr lang="en-US" altLang="en-US" sz="1200" dirty="0">
                <a:latin typeface="Consolas" pitchFamily="49" charset="0"/>
                <a:cs typeface="Arial" charset="0"/>
              </a:rPr>
              <a:t>;  // only executed if </a:t>
            </a:r>
            <a:r>
              <a:rPr lang="en-US" altLang="en-US" sz="1200" dirty="0" err="1">
                <a:latin typeface="Consolas" pitchFamily="49" charset="0"/>
                <a:cs typeface="Arial" charset="0"/>
              </a:rPr>
              <a:t>tmp</a:t>
            </a:r>
            <a:r>
              <a:rPr lang="en-US" altLang="en-US" sz="1200" dirty="0">
                <a:latin typeface="Consolas" pitchFamily="49" charset="0"/>
                <a:cs typeface="Arial" charset="0"/>
              </a:rPr>
              <a:t> &lt; array[0]</a:t>
            </a:r>
          </a:p>
          <a:p>
            <a:pPr lvl="2">
              <a:buFontTx/>
              <a:buNone/>
            </a:pPr>
            <a:endParaRPr lang="en-US" altLang="en-US" sz="1200" dirty="0">
              <a:latin typeface="Consolas" pitchFamily="49" charset="0"/>
              <a:cs typeface="Arial" charset="0"/>
            </a:endParaRPr>
          </a:p>
          <a:p>
            <a:pPr lvl="2">
              <a:buFontTx/>
              <a:buNone/>
            </a:pPr>
            <a:r>
              <a:rPr lang="en-US" altLang="en-US" sz="1200" dirty="0">
                <a:latin typeface="Consolas" pitchFamily="49" charset="0"/>
                <a:cs typeface="Arial" charset="0"/>
              </a:rPr>
              <a:t>        </a:t>
            </a:r>
            <a:r>
              <a:rPr lang="en-US" altLang="en-US" sz="1200" dirty="0">
                <a:solidFill>
                  <a:srgbClr val="FF0000"/>
                </a:solidFill>
                <a:latin typeface="Consolas" pitchFamily="49" charset="0"/>
                <a:cs typeface="Arial" charset="0"/>
              </a:rPr>
              <a:t>finished</a:t>
            </a:r>
            <a:r>
              <a:rPr lang="en-US" altLang="en-US" sz="1200" dirty="0">
                <a:latin typeface="Consolas" pitchFamily="49" charset="0"/>
                <a:cs typeface="Arial" charset="0"/>
              </a:rPr>
              <a:t>: ;  // empty statement</a:t>
            </a:r>
          </a:p>
          <a:p>
            <a:pPr lvl="2">
              <a:buFontTx/>
              <a:buNone/>
            </a:pPr>
            <a:r>
              <a:rPr lang="en-US" altLang="en-US" sz="1200" dirty="0">
                <a:latin typeface="Consolas" pitchFamily="49" charset="0"/>
                <a:cs typeface="Arial" charset="0"/>
              </a:rPr>
              <a:t>    }</a:t>
            </a:r>
          </a:p>
          <a:p>
            <a:pPr lvl="2">
              <a:buFontTx/>
              <a:buNone/>
            </a:pPr>
            <a:r>
              <a:rPr lang="en-US" altLang="en-US" sz="1200" dirty="0">
                <a:latin typeface="Consolas" pitchFamily="49" charset="0"/>
                <a:cs typeface="Arial" charset="0"/>
              </a:rPr>
              <a:t>}</a:t>
            </a:r>
          </a:p>
        </p:txBody>
      </p:sp>
      <p:sp>
        <p:nvSpPr>
          <p:cNvPr id="28676" name="TextBox 3"/>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a:t>8.2.5</a:t>
            </a:r>
          </a:p>
        </p:txBody>
      </p:sp>
    </p:spTree>
    <p:extLst>
      <p:ext uri="{BB962C8B-B14F-4D97-AF65-F5344CB8AC3E}">
        <p14:creationId xmlns:p14="http://schemas.microsoft.com/office/powerpoint/2010/main" val="3320212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ltLang="en-US">
                <a:latin typeface="Arial" charset="0"/>
                <a:cs typeface="Arial" charset="0"/>
              </a:rPr>
              <a:t>A Comment about Using </a:t>
            </a:r>
            <a:r>
              <a:rPr lang="en-US" altLang="en-US" b="1">
                <a:latin typeface="Courier New" pitchFamily="49" charset="0"/>
                <a:cs typeface="Arial" charset="0"/>
              </a:rPr>
              <a:t>goto</a:t>
            </a:r>
            <a:endParaRPr lang="en-US" altLang="en-US">
              <a:latin typeface="Arial" charset="0"/>
              <a:cs typeface="Arial" charset="0"/>
            </a:endParaRPr>
          </a:p>
        </p:txBody>
      </p:sp>
      <p:sp>
        <p:nvSpPr>
          <p:cNvPr id="29699" name="Rectangle 3"/>
          <p:cNvSpPr>
            <a:spLocks noGrp="1" noChangeArrowheads="1"/>
          </p:cNvSpPr>
          <p:nvPr>
            <p:ph type="body" idx="1"/>
          </p:nvPr>
        </p:nvSpPr>
        <p:spPr/>
        <p:txBody>
          <a:bodyPr/>
          <a:lstStyle/>
          <a:p>
            <a:pPr>
              <a:buFont typeface="Arial" charset="0"/>
              <a:buNone/>
            </a:pPr>
            <a:r>
              <a:rPr lang="en-US" altLang="en-US">
                <a:latin typeface="Arial" charset="0"/>
                <a:cs typeface="Arial" charset="0"/>
              </a:rPr>
              <a:t>	Even xkcd knows it is evil!</a:t>
            </a:r>
          </a:p>
          <a:p>
            <a:pPr>
              <a:buFontTx/>
              <a:buNone/>
            </a:pPr>
            <a:r>
              <a:rPr lang="en-US" altLang="en-US" sz="1200">
                <a:latin typeface="Consolas" pitchFamily="49" charset="0"/>
                <a:cs typeface="Arial" charset="0"/>
              </a:rPr>
              <a:t>		</a:t>
            </a:r>
          </a:p>
        </p:txBody>
      </p:sp>
      <p:pic>
        <p:nvPicPr>
          <p:cNvPr id="2970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7750" y="2060575"/>
            <a:ext cx="7048500" cy="191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6300788" y="3954463"/>
            <a:ext cx="1785937" cy="307975"/>
          </a:xfrm>
          <a:prstGeom prst="rect">
            <a:avLst/>
          </a:prstGeom>
        </p:spPr>
        <p:txBody>
          <a:bodyPr wrap="none">
            <a:spAutoFit/>
          </a:bodyPr>
          <a:lstStyle/>
          <a:p>
            <a:pPr>
              <a:defRPr/>
            </a:pPr>
            <a:r>
              <a:rPr lang="en-CA" sz="1400" dirty="0">
                <a:solidFill>
                  <a:schemeClr val="tx1">
                    <a:lumMod val="50000"/>
                    <a:lumOff val="50000"/>
                  </a:schemeClr>
                </a:solidFill>
              </a:rPr>
              <a:t>http://xkcd.com/292/</a:t>
            </a:r>
          </a:p>
        </p:txBody>
      </p:sp>
      <p:sp>
        <p:nvSpPr>
          <p:cNvPr id="29702"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a:t>8.2.5</a:t>
            </a:r>
          </a:p>
        </p:txBody>
      </p:sp>
    </p:spTree>
    <p:extLst>
      <p:ext uri="{BB962C8B-B14F-4D97-AF65-F5344CB8AC3E}">
        <p14:creationId xmlns:p14="http://schemas.microsoft.com/office/powerpoint/2010/main" val="35877143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altLang="en-US">
                <a:latin typeface="Arial" charset="0"/>
                <a:cs typeface="Arial" charset="0"/>
              </a:rPr>
              <a:t>A Comment about Using </a:t>
            </a:r>
            <a:r>
              <a:rPr lang="en-US" altLang="en-US" b="1">
                <a:latin typeface="Courier New" pitchFamily="49" charset="0"/>
                <a:cs typeface="Arial" charset="0"/>
              </a:rPr>
              <a:t>goto</a:t>
            </a:r>
            <a:endParaRPr lang="en-US" altLang="en-US">
              <a:latin typeface="Arial" charset="0"/>
              <a:cs typeface="Arial" charset="0"/>
            </a:endParaRPr>
          </a:p>
        </p:txBody>
      </p:sp>
      <p:sp>
        <p:nvSpPr>
          <p:cNvPr id="30723" name="Rectangle 3"/>
          <p:cNvSpPr>
            <a:spLocks noGrp="1" noChangeArrowheads="1"/>
          </p:cNvSpPr>
          <p:nvPr>
            <p:ph type="body" idx="1"/>
          </p:nvPr>
        </p:nvSpPr>
        <p:spPr/>
        <p:txBody>
          <a:bodyPr>
            <a:normAutofit lnSpcReduction="10000"/>
          </a:bodyPr>
          <a:lstStyle/>
          <a:p>
            <a:pPr>
              <a:buFont typeface="Arial" charset="0"/>
              <a:buNone/>
            </a:pPr>
            <a:r>
              <a:rPr lang="en-US" altLang="en-US">
                <a:latin typeface="Arial" charset="0"/>
                <a:cs typeface="Arial" charset="0"/>
              </a:rPr>
              <a:t>	Unfortunately, any other fix appears to be less than elegant…</a:t>
            </a:r>
          </a:p>
          <a:p>
            <a:pPr>
              <a:buFontTx/>
              <a:buNone/>
            </a:pPr>
            <a:endParaRPr lang="en-US" altLang="en-US" sz="1200" b="1">
              <a:latin typeface="Courier New" pitchFamily="49" charset="0"/>
              <a:cs typeface="Arial" charset="0"/>
            </a:endParaRPr>
          </a:p>
          <a:p>
            <a:pPr lvl="2">
              <a:buFontTx/>
              <a:buNone/>
            </a:pPr>
            <a:r>
              <a:rPr lang="en-US" altLang="en-US" sz="1200">
                <a:latin typeface="Consolas" pitchFamily="49" charset="0"/>
                <a:cs typeface="Arial" charset="0"/>
              </a:rPr>
              <a:t>template &lt;typename Type&gt;</a:t>
            </a:r>
          </a:p>
          <a:p>
            <a:pPr lvl="2">
              <a:buFontTx/>
              <a:buNone/>
            </a:pPr>
            <a:r>
              <a:rPr lang="en-US" altLang="en-US" sz="1200">
                <a:latin typeface="Consolas" pitchFamily="49" charset="0"/>
                <a:cs typeface="Arial" charset="0"/>
              </a:rPr>
              <a:t>void insertion( Type *const array, int const n ) {</a:t>
            </a:r>
          </a:p>
          <a:p>
            <a:pPr lvl="2">
              <a:buFontTx/>
              <a:buNone/>
            </a:pPr>
            <a:r>
              <a:rPr lang="en-US" altLang="en-US" sz="1200">
                <a:latin typeface="Consolas" pitchFamily="49" charset="0"/>
                <a:cs typeface="Arial" charset="0"/>
              </a:rPr>
              <a:t>    for ( int k = 1; k &lt; n; ++k ) {</a:t>
            </a:r>
          </a:p>
          <a:p>
            <a:pPr lvl="2">
              <a:buFontTx/>
              <a:buNone/>
            </a:pPr>
            <a:r>
              <a:rPr lang="en-US" altLang="en-US" sz="1200">
                <a:latin typeface="Consolas" pitchFamily="49" charset="0"/>
                <a:cs typeface="Arial" charset="0"/>
              </a:rPr>
              <a:t>        Type tmp = array[k];</a:t>
            </a:r>
          </a:p>
          <a:p>
            <a:pPr lvl="2">
              <a:buFontTx/>
              <a:buNone/>
            </a:pPr>
            <a:endParaRPr lang="en-US" altLang="en-US" sz="1200">
              <a:latin typeface="Consolas" pitchFamily="49" charset="0"/>
              <a:cs typeface="Arial" charset="0"/>
            </a:endParaRPr>
          </a:p>
          <a:p>
            <a:pPr lvl="2">
              <a:buFontTx/>
              <a:buNone/>
            </a:pPr>
            <a:r>
              <a:rPr lang="en-US" altLang="en-US" sz="1200">
                <a:latin typeface="Consolas" pitchFamily="49" charset="0"/>
                <a:cs typeface="Arial" charset="0"/>
              </a:rPr>
              <a:t>        for ( int j = k; k &gt; 0; --j ) {</a:t>
            </a:r>
          </a:p>
          <a:p>
            <a:pPr lvl="2">
              <a:buFontTx/>
              <a:buNone/>
            </a:pPr>
            <a:r>
              <a:rPr lang="en-US" altLang="en-US" sz="1200">
                <a:latin typeface="Consolas" pitchFamily="49" charset="0"/>
                <a:cs typeface="Arial" charset="0"/>
              </a:rPr>
              <a:t>            if ( array[j - 1] &gt; tmp ) {</a:t>
            </a:r>
          </a:p>
          <a:p>
            <a:pPr lvl="2">
              <a:buFontTx/>
              <a:buNone/>
            </a:pPr>
            <a:r>
              <a:rPr lang="en-US" altLang="en-US" sz="1200">
                <a:latin typeface="Consolas" pitchFamily="49" charset="0"/>
                <a:cs typeface="Arial" charset="0"/>
              </a:rPr>
              <a:t>                array[j] = array[j - 1];</a:t>
            </a:r>
          </a:p>
          <a:p>
            <a:pPr lvl="2">
              <a:buFontTx/>
              <a:buNone/>
            </a:pPr>
            <a:r>
              <a:rPr lang="en-US" altLang="en-US" sz="1200">
                <a:latin typeface="Consolas" pitchFamily="49" charset="0"/>
                <a:cs typeface="Arial" charset="0"/>
              </a:rPr>
              <a:t>            } else {</a:t>
            </a:r>
          </a:p>
          <a:p>
            <a:pPr lvl="2">
              <a:buFontTx/>
              <a:buNone/>
            </a:pPr>
            <a:r>
              <a:rPr lang="en-US" altLang="en-US" sz="1200">
                <a:latin typeface="Consolas" pitchFamily="49" charset="0"/>
                <a:cs typeface="Arial" charset="0"/>
              </a:rPr>
              <a:t>                 array[j] = tmp;</a:t>
            </a:r>
          </a:p>
          <a:p>
            <a:pPr lvl="2">
              <a:buFontTx/>
              <a:buNone/>
            </a:pPr>
            <a:r>
              <a:rPr lang="en-US" altLang="en-US" sz="1200">
                <a:latin typeface="Consolas" pitchFamily="49" charset="0"/>
                <a:cs typeface="Arial" charset="0"/>
              </a:rPr>
              <a:t>                 </a:t>
            </a:r>
            <a:r>
              <a:rPr lang="en-US" altLang="en-US" sz="1200">
                <a:solidFill>
                  <a:srgbClr val="FF0000"/>
                </a:solidFill>
                <a:latin typeface="Consolas" pitchFamily="49" charset="0"/>
                <a:cs typeface="Arial" charset="0"/>
              </a:rPr>
              <a:t>break</a:t>
            </a:r>
            <a:r>
              <a:rPr lang="en-US" altLang="en-US" sz="1200">
                <a:latin typeface="Consolas" pitchFamily="49" charset="0"/>
                <a:cs typeface="Arial" charset="0"/>
              </a:rPr>
              <a:t>;</a:t>
            </a:r>
          </a:p>
          <a:p>
            <a:pPr lvl="2">
              <a:buFontTx/>
              <a:buNone/>
            </a:pPr>
            <a:r>
              <a:rPr lang="en-US" altLang="en-US" sz="1200">
                <a:latin typeface="Consolas" pitchFamily="49" charset="0"/>
                <a:cs typeface="Arial" charset="0"/>
              </a:rPr>
              <a:t>            }</a:t>
            </a:r>
          </a:p>
          <a:p>
            <a:pPr lvl="2">
              <a:buFontTx/>
              <a:buNone/>
            </a:pPr>
            <a:r>
              <a:rPr lang="en-US" altLang="en-US" sz="1200">
                <a:latin typeface="Consolas" pitchFamily="49" charset="0"/>
                <a:cs typeface="Arial" charset="0"/>
              </a:rPr>
              <a:t>        }</a:t>
            </a:r>
          </a:p>
          <a:p>
            <a:pPr lvl="2">
              <a:buFontTx/>
              <a:buNone/>
            </a:pPr>
            <a:endParaRPr lang="en-US" altLang="en-US" sz="1200">
              <a:latin typeface="Consolas" pitchFamily="49" charset="0"/>
              <a:cs typeface="Arial" charset="0"/>
            </a:endParaRPr>
          </a:p>
          <a:p>
            <a:pPr lvl="2">
              <a:buFontTx/>
              <a:buNone/>
            </a:pPr>
            <a:r>
              <a:rPr lang="en-US" altLang="en-US" sz="1200">
                <a:latin typeface="Consolas" pitchFamily="49" charset="0"/>
                <a:cs typeface="Arial" charset="0"/>
              </a:rPr>
              <a:t>        if ( array[0] &gt; tmp ) {</a:t>
            </a:r>
          </a:p>
          <a:p>
            <a:pPr lvl="2">
              <a:buFontTx/>
              <a:buNone/>
            </a:pPr>
            <a:r>
              <a:rPr lang="en-US" altLang="en-US" sz="1200">
                <a:latin typeface="Consolas" pitchFamily="49" charset="0"/>
                <a:cs typeface="Arial" charset="0"/>
              </a:rPr>
              <a:t>            array[0] = tmp;  // only executed if tmp &lt; array[0]</a:t>
            </a:r>
          </a:p>
          <a:p>
            <a:pPr lvl="2">
              <a:buFontTx/>
              <a:buNone/>
            </a:pPr>
            <a:r>
              <a:rPr lang="en-US" altLang="en-US" sz="1200">
                <a:latin typeface="Consolas" pitchFamily="49" charset="0"/>
                <a:cs typeface="Arial" charset="0"/>
              </a:rPr>
              <a:t>        }</a:t>
            </a:r>
          </a:p>
          <a:p>
            <a:pPr lvl="2">
              <a:buFontTx/>
              <a:buNone/>
            </a:pPr>
            <a:r>
              <a:rPr lang="en-US" altLang="en-US" sz="1200">
                <a:latin typeface="Consolas" pitchFamily="49" charset="0"/>
                <a:cs typeface="Arial" charset="0"/>
              </a:rPr>
              <a:t>    }</a:t>
            </a:r>
          </a:p>
          <a:p>
            <a:pPr lvl="2">
              <a:buFontTx/>
              <a:buNone/>
            </a:pPr>
            <a:r>
              <a:rPr lang="en-US" altLang="en-US" sz="1200">
                <a:latin typeface="Consolas" pitchFamily="49" charset="0"/>
                <a:cs typeface="Arial" charset="0"/>
              </a:rPr>
              <a:t>}</a:t>
            </a:r>
          </a:p>
        </p:txBody>
      </p:sp>
      <p:sp>
        <p:nvSpPr>
          <p:cNvPr id="30724" name="TextBox 3"/>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a:t>8.2.5</a:t>
            </a:r>
          </a:p>
        </p:txBody>
      </p:sp>
    </p:spTree>
    <p:extLst>
      <p:ext uri="{BB962C8B-B14F-4D97-AF65-F5344CB8AC3E}">
        <p14:creationId xmlns:p14="http://schemas.microsoft.com/office/powerpoint/2010/main" val="20584004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ltLang="en-US">
                <a:latin typeface="Arial" charset="0"/>
                <a:cs typeface="Arial" charset="0"/>
              </a:rPr>
              <a:t>A Comment about Using </a:t>
            </a:r>
            <a:r>
              <a:rPr lang="en-US" altLang="en-US" b="1">
                <a:latin typeface="Courier New" pitchFamily="49" charset="0"/>
                <a:cs typeface="Arial" charset="0"/>
              </a:rPr>
              <a:t>goto</a:t>
            </a:r>
            <a:endParaRPr lang="en-US" altLang="en-US">
              <a:latin typeface="Arial" charset="0"/>
              <a:cs typeface="Arial" charset="0"/>
            </a:endParaRPr>
          </a:p>
        </p:txBody>
      </p:sp>
      <p:sp>
        <p:nvSpPr>
          <p:cNvPr id="31747" name="Rectangle 3"/>
          <p:cNvSpPr>
            <a:spLocks noGrp="1" noChangeArrowheads="1"/>
          </p:cNvSpPr>
          <p:nvPr>
            <p:ph type="body" idx="1"/>
          </p:nvPr>
        </p:nvSpPr>
        <p:spPr/>
        <p:txBody>
          <a:bodyPr/>
          <a:lstStyle/>
          <a:p>
            <a:pPr>
              <a:buFont typeface="Arial" charset="0"/>
              <a:buNone/>
            </a:pPr>
            <a:r>
              <a:rPr lang="en-US" altLang="en-US">
                <a:latin typeface="Arial" charset="0"/>
                <a:cs typeface="Arial" charset="0"/>
              </a:rPr>
              <a:t>	The excessive use of the </a:t>
            </a:r>
            <a:r>
              <a:rPr lang="en-US" altLang="en-US" b="1">
                <a:latin typeface="Consolas" pitchFamily="49" charset="0"/>
                <a:cs typeface="Consolas" pitchFamily="49" charset="0"/>
              </a:rPr>
              <a:t>goto</a:t>
            </a:r>
            <a:r>
              <a:rPr lang="en-US" altLang="en-US">
                <a:latin typeface="Arial" charset="0"/>
                <a:cs typeface="Arial" charset="0"/>
              </a:rPr>
              <a:t> statement resulted in spaghetti code</a:t>
            </a:r>
          </a:p>
          <a:p>
            <a:pPr lvl="1"/>
            <a:r>
              <a:rPr lang="en-US" altLang="en-US">
                <a:latin typeface="Arial" charset="0"/>
                <a:cs typeface="Arial" charset="0"/>
              </a:rPr>
              <a:t>Edsger Dijkstra’s 1968 commentary</a:t>
            </a:r>
          </a:p>
          <a:p>
            <a:pPr lvl="2">
              <a:buFontTx/>
              <a:buNone/>
            </a:pPr>
            <a:r>
              <a:rPr lang="en-US" altLang="en-US" i="1">
                <a:latin typeface="Arial" charset="0"/>
                <a:cs typeface="Arial" charset="0"/>
              </a:rPr>
              <a:t>“Go To Statement Considered Harmful”</a:t>
            </a:r>
          </a:p>
          <a:p>
            <a:pPr lvl="1">
              <a:buFontTx/>
              <a:buNone/>
            </a:pPr>
            <a:r>
              <a:rPr lang="en-US" altLang="en-US">
                <a:latin typeface="Arial" charset="0"/>
                <a:cs typeface="Arial" charset="0"/>
              </a:rPr>
              <a:t>	started what (against Dijkstra’s better judgment) took on the form of a religious crusade against using </a:t>
            </a:r>
            <a:r>
              <a:rPr lang="en-US" altLang="en-US" b="1">
                <a:latin typeface="Courier New" pitchFamily="49" charset="0"/>
                <a:cs typeface="Arial" charset="0"/>
              </a:rPr>
              <a:t>goto</a:t>
            </a:r>
            <a:r>
              <a:rPr lang="en-US" altLang="en-US">
                <a:latin typeface="Arial" charset="0"/>
                <a:cs typeface="Arial" charset="0"/>
              </a:rPr>
              <a:t> </a:t>
            </a:r>
          </a:p>
          <a:p>
            <a:pPr lvl="1"/>
            <a:endParaRPr lang="en-US" altLang="en-US">
              <a:latin typeface="Arial" charset="0"/>
              <a:cs typeface="Arial" charset="0"/>
            </a:endParaRPr>
          </a:p>
          <a:p>
            <a:pPr lvl="1"/>
            <a:r>
              <a:rPr lang="en-US" altLang="en-US">
                <a:latin typeface="Arial" charset="0"/>
                <a:cs typeface="Arial" charset="0"/>
              </a:rPr>
              <a:t>Donald Knuth gives a more reasoned approach in his 1972 paper “</a:t>
            </a:r>
            <a:r>
              <a:rPr lang="en-US" altLang="en-US" i="1">
                <a:latin typeface="Arial" charset="0"/>
                <a:cs typeface="Arial" charset="0"/>
              </a:rPr>
              <a:t>Structured Programming with go to Statements”</a:t>
            </a:r>
            <a:r>
              <a:rPr lang="en-US" altLang="en-US">
                <a:latin typeface="Arial" charset="0"/>
                <a:cs typeface="Arial" charset="0"/>
              </a:rPr>
              <a:t> </a:t>
            </a:r>
          </a:p>
          <a:p>
            <a:pPr lvl="1"/>
            <a:endParaRPr lang="en-US" altLang="en-US">
              <a:latin typeface="Arial" charset="0"/>
              <a:cs typeface="Arial" charset="0"/>
            </a:endParaRPr>
          </a:p>
          <a:p>
            <a:pPr>
              <a:buFont typeface="Arial" charset="0"/>
              <a:buNone/>
            </a:pPr>
            <a:r>
              <a:rPr lang="en-US" altLang="en-US">
                <a:latin typeface="Arial" charset="0"/>
                <a:cs typeface="Arial" charset="0"/>
              </a:rPr>
              <a:t>	Unfortunately, in 2011, one student saw this and immediately used a </a:t>
            </a:r>
            <a:r>
              <a:rPr lang="en-US" altLang="en-US" b="1">
                <a:latin typeface="Consolas" pitchFamily="49" charset="0"/>
                <a:cs typeface="Consolas" pitchFamily="49" charset="0"/>
              </a:rPr>
              <a:t>goto</a:t>
            </a:r>
            <a:r>
              <a:rPr lang="en-US" altLang="en-US">
                <a:latin typeface="Arial" charset="0"/>
                <a:cs typeface="Arial" charset="0"/>
              </a:rPr>
              <a:t> that resulted in spaghetti code and claimed it was “reasonable”</a:t>
            </a:r>
          </a:p>
          <a:p>
            <a:pPr lvl="1"/>
            <a:r>
              <a:rPr lang="en-US" altLang="en-US">
                <a:latin typeface="Arial" charset="0"/>
                <a:cs typeface="Arial" charset="0"/>
              </a:rPr>
              <a:t>In general, use a </a:t>
            </a:r>
            <a:r>
              <a:rPr lang="en-US" altLang="en-US" b="1">
                <a:latin typeface="Consolas" pitchFamily="49" charset="0"/>
                <a:cs typeface="Consolas" pitchFamily="49" charset="0"/>
              </a:rPr>
              <a:t>goto</a:t>
            </a:r>
            <a:r>
              <a:rPr lang="en-US" altLang="en-US">
                <a:latin typeface="Arial" charset="0"/>
                <a:cs typeface="Arial" charset="0"/>
              </a:rPr>
              <a:t> if and only if it is going forward to an obvious point in the routine</a:t>
            </a:r>
          </a:p>
        </p:txBody>
      </p:sp>
      <p:sp>
        <p:nvSpPr>
          <p:cNvPr id="31748" name="TextBox 3"/>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a:t>8.2.5</a:t>
            </a:r>
          </a:p>
        </p:txBody>
      </p:sp>
    </p:spTree>
    <p:extLst>
      <p:ext uri="{BB962C8B-B14F-4D97-AF65-F5344CB8AC3E}">
        <p14:creationId xmlns:p14="http://schemas.microsoft.com/office/powerpoint/2010/main" val="41331227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altLang="en-US">
                <a:latin typeface="Arial" charset="0"/>
                <a:cs typeface="Arial" charset="0"/>
              </a:rPr>
              <a:t>Summary</a:t>
            </a:r>
          </a:p>
        </p:txBody>
      </p:sp>
      <p:sp>
        <p:nvSpPr>
          <p:cNvPr id="32771" name="Rectangle 3"/>
          <p:cNvSpPr>
            <a:spLocks noGrp="1" noChangeArrowheads="1"/>
          </p:cNvSpPr>
          <p:nvPr>
            <p:ph type="body" idx="1"/>
          </p:nvPr>
        </p:nvSpPr>
        <p:spPr/>
        <p:txBody>
          <a:bodyPr/>
          <a:lstStyle/>
          <a:p>
            <a:pPr>
              <a:buFont typeface="Arial" charset="0"/>
              <a:buNone/>
            </a:pPr>
            <a:r>
              <a:rPr lang="en-US" altLang="en-US" dirty="0">
                <a:latin typeface="Arial" charset="0"/>
                <a:cs typeface="Arial" charset="0"/>
              </a:rPr>
              <a:t>	Insertion Sort:</a:t>
            </a:r>
          </a:p>
          <a:p>
            <a:pPr lvl="1"/>
            <a:r>
              <a:rPr lang="en-US" altLang="en-US" dirty="0">
                <a:latin typeface="Arial" charset="0"/>
                <a:cs typeface="Arial" charset="0"/>
              </a:rPr>
              <a:t>Insert new entries into growing sorted lists</a:t>
            </a:r>
          </a:p>
          <a:p>
            <a:pPr lvl="1"/>
            <a:r>
              <a:rPr lang="en-US" altLang="en-US" dirty="0">
                <a:latin typeface="Arial" charset="0"/>
                <a:cs typeface="Arial" charset="0"/>
              </a:rPr>
              <a:t>Run-time analysis</a:t>
            </a:r>
          </a:p>
          <a:p>
            <a:pPr lvl="2"/>
            <a:r>
              <a:rPr lang="en-US" altLang="en-US" dirty="0">
                <a:latin typeface="Arial" charset="0"/>
                <a:cs typeface="Arial" charset="0"/>
              </a:rPr>
              <a:t>Actual and average case run time:	</a:t>
            </a:r>
            <a:r>
              <a:rPr lang="en-US" altLang="en-US" b="1" dirty="0">
                <a:latin typeface="Times New Roman" pitchFamily="18" charset="0"/>
                <a:cs typeface="Arial" charset="0"/>
              </a:rPr>
              <a:t>O</a:t>
            </a:r>
            <a:r>
              <a:rPr lang="en-US" altLang="en-US" dirty="0">
                <a:latin typeface="Times New Roman" pitchFamily="18" charset="0"/>
                <a:cs typeface="Arial" charset="0"/>
              </a:rPr>
              <a:t>(</a:t>
            </a:r>
            <a:r>
              <a:rPr lang="en-US" altLang="en-US" i="1" dirty="0">
                <a:latin typeface="Times New Roman" pitchFamily="18" charset="0"/>
                <a:cs typeface="Arial" charset="0"/>
              </a:rPr>
              <a:t>n</a:t>
            </a:r>
            <a:r>
              <a:rPr lang="en-US" altLang="en-US" baseline="30000" dirty="0">
                <a:latin typeface="Times New Roman" pitchFamily="18" charset="0"/>
                <a:cs typeface="Arial" charset="0"/>
              </a:rPr>
              <a:t>2</a:t>
            </a:r>
            <a:r>
              <a:rPr lang="en-US" altLang="en-US" dirty="0">
                <a:latin typeface="Times New Roman" pitchFamily="18" charset="0"/>
                <a:cs typeface="Arial" charset="0"/>
              </a:rPr>
              <a:t>)</a:t>
            </a:r>
          </a:p>
          <a:p>
            <a:pPr lvl="2"/>
            <a:r>
              <a:rPr lang="en-US" altLang="en-US" dirty="0">
                <a:latin typeface="Arial" charset="0"/>
                <a:cs typeface="Arial" charset="0"/>
              </a:rPr>
              <a:t>Detailed analysis:			</a:t>
            </a:r>
            <a:r>
              <a:rPr lang="en-US" altLang="en-US" dirty="0">
                <a:latin typeface="Symbol" pitchFamily="18" charset="2"/>
                <a:cs typeface="Arial" charset="0"/>
              </a:rPr>
              <a:t>Q</a:t>
            </a:r>
            <a:r>
              <a:rPr lang="en-US" altLang="en-US" dirty="0">
                <a:latin typeface="Times New Roman" pitchFamily="18" charset="0"/>
                <a:cs typeface="Arial" charset="0"/>
              </a:rPr>
              <a:t>(</a:t>
            </a:r>
            <a:r>
              <a:rPr lang="en-US" altLang="en-US" i="1" dirty="0">
                <a:latin typeface="Times New Roman" pitchFamily="18" charset="0"/>
                <a:cs typeface="Arial" charset="0"/>
              </a:rPr>
              <a:t>n</a:t>
            </a:r>
            <a:r>
              <a:rPr lang="en-US" altLang="en-US" dirty="0">
                <a:latin typeface="Times New Roman" pitchFamily="18" charset="0"/>
                <a:cs typeface="Arial" charset="0"/>
              </a:rPr>
              <a:t> + </a:t>
            </a:r>
            <a:r>
              <a:rPr lang="en-US" altLang="en-US" i="1" dirty="0">
                <a:latin typeface="Times New Roman" pitchFamily="18" charset="0"/>
                <a:cs typeface="Arial" charset="0"/>
              </a:rPr>
              <a:t>d</a:t>
            </a:r>
            <a:r>
              <a:rPr lang="en-US" altLang="en-US" dirty="0">
                <a:latin typeface="Times New Roman" pitchFamily="18" charset="0"/>
                <a:cs typeface="Arial" charset="0"/>
              </a:rPr>
              <a:t>)</a:t>
            </a:r>
          </a:p>
          <a:p>
            <a:pPr lvl="2"/>
            <a:r>
              <a:rPr lang="en-US" altLang="en-US" dirty="0">
                <a:latin typeface="Arial" charset="0"/>
                <a:cs typeface="Arial" charset="0"/>
              </a:rPr>
              <a:t>Best case (</a:t>
            </a:r>
            <a:r>
              <a:rPr lang="en-US" altLang="en-US" b="1" dirty="0">
                <a:latin typeface="Times New Roman" pitchFamily="18" charset="0"/>
                <a:cs typeface="Arial" charset="0"/>
              </a:rPr>
              <a:t>O</a:t>
            </a:r>
            <a:r>
              <a:rPr lang="en-US" altLang="en-US" dirty="0">
                <a:latin typeface="Times New Roman" pitchFamily="18" charset="0"/>
                <a:cs typeface="Arial" charset="0"/>
              </a:rPr>
              <a:t>(</a:t>
            </a:r>
            <a:r>
              <a:rPr lang="en-US" altLang="en-US" i="1" dirty="0">
                <a:latin typeface="Times New Roman" pitchFamily="18" charset="0"/>
                <a:cs typeface="Arial" charset="0"/>
              </a:rPr>
              <a:t>n</a:t>
            </a:r>
            <a:r>
              <a:rPr lang="en-US" altLang="en-US" dirty="0">
                <a:latin typeface="Times New Roman" pitchFamily="18" charset="0"/>
                <a:cs typeface="Arial" charset="0"/>
              </a:rPr>
              <a:t>)</a:t>
            </a:r>
            <a:r>
              <a:rPr lang="en-US" altLang="en-US" dirty="0">
                <a:latin typeface="Arial" charset="0"/>
                <a:cs typeface="Arial" charset="0"/>
              </a:rPr>
              <a:t> inversions):		</a:t>
            </a:r>
            <a:r>
              <a:rPr lang="en-US" altLang="en-US" dirty="0">
                <a:latin typeface="Symbol" pitchFamily="18" charset="2"/>
                <a:cs typeface="Arial" charset="0"/>
              </a:rPr>
              <a:t>Q</a:t>
            </a:r>
            <a:r>
              <a:rPr lang="en-US" altLang="en-US" dirty="0">
                <a:latin typeface="Times New Roman" pitchFamily="18" charset="0"/>
                <a:cs typeface="Arial" charset="0"/>
              </a:rPr>
              <a:t>(</a:t>
            </a:r>
            <a:r>
              <a:rPr lang="en-US" altLang="en-US" i="1" dirty="0">
                <a:latin typeface="Times New Roman" pitchFamily="18" charset="0"/>
                <a:cs typeface="Arial" charset="0"/>
              </a:rPr>
              <a:t>n</a:t>
            </a:r>
            <a:r>
              <a:rPr lang="en-US" altLang="en-US" dirty="0">
                <a:latin typeface="Times New Roman" pitchFamily="18" charset="0"/>
                <a:cs typeface="Arial" charset="0"/>
              </a:rPr>
              <a:t>)</a:t>
            </a:r>
          </a:p>
          <a:p>
            <a:pPr lvl="1"/>
            <a:r>
              <a:rPr lang="en-US" altLang="en-US" dirty="0">
                <a:solidFill>
                  <a:prstClr val="black"/>
                </a:solidFill>
                <a:latin typeface="Arial" charset="0"/>
                <a:cs typeface="Arial" charset="0"/>
              </a:rPr>
              <a:t>Memory requirements:  </a:t>
            </a:r>
            <a:r>
              <a:rPr lang="en-US" altLang="en-US" dirty="0">
                <a:latin typeface="Symbol" pitchFamily="18" charset="2"/>
                <a:cs typeface="Arial" charset="0"/>
              </a:rPr>
              <a:t>Q</a:t>
            </a:r>
            <a:r>
              <a:rPr lang="en-US" altLang="en-US" dirty="0">
                <a:latin typeface="Times New Roman" pitchFamily="18" charset="0"/>
                <a:cs typeface="Arial" charset="0"/>
              </a:rPr>
              <a:t>(1)</a:t>
            </a:r>
            <a:endParaRPr lang="en-US" altLang="en-US" dirty="0">
              <a:solidFill>
                <a:prstClr val="black"/>
              </a:solidFill>
              <a:latin typeface="Arial" charset="0"/>
              <a:cs typeface="Arial" charset="0"/>
            </a:endParaRPr>
          </a:p>
          <a:p>
            <a:pPr lvl="2"/>
            <a:endParaRPr lang="en-US" altLang="en-US" dirty="0">
              <a:latin typeface="Times New Roman" pitchFamily="18" charset="0"/>
              <a:cs typeface="Arial" charset="0"/>
            </a:endParaRPr>
          </a:p>
          <a:p>
            <a:pPr lvl="1"/>
            <a:endParaRPr lang="en-US" altLang="en-US" dirty="0">
              <a:latin typeface="Arial" charset="0"/>
              <a:cs typeface="Arial" charset="0"/>
            </a:endParaRPr>
          </a:p>
        </p:txBody>
      </p:sp>
    </p:spTree>
    <p:extLst>
      <p:ext uri="{BB962C8B-B14F-4D97-AF65-F5344CB8AC3E}">
        <p14:creationId xmlns:p14="http://schemas.microsoft.com/office/powerpoint/2010/main" val="16928667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ltLang="en-US">
                <a:latin typeface="Arial" charset="0"/>
                <a:cs typeface="Arial" charset="0"/>
              </a:rPr>
              <a:t>References</a:t>
            </a:r>
          </a:p>
        </p:txBody>
      </p:sp>
      <p:sp>
        <p:nvSpPr>
          <p:cNvPr id="33795" name="Rectangle 3"/>
          <p:cNvSpPr>
            <a:spLocks noGrp="1" noChangeArrowheads="1"/>
          </p:cNvSpPr>
          <p:nvPr>
            <p:ph type="body" idx="1"/>
          </p:nvPr>
        </p:nvSpPr>
        <p:spPr/>
        <p:txBody>
          <a:bodyPr/>
          <a:lstStyle/>
          <a:p>
            <a:pPr marL="533400" indent="-533400">
              <a:buFontTx/>
              <a:buNone/>
            </a:pPr>
            <a:r>
              <a:rPr lang="en-US" altLang="en-US" sz="1800" dirty="0">
                <a:latin typeface="Arial" charset="0"/>
                <a:cs typeface="Arial" charset="0"/>
              </a:rPr>
              <a:t>[1]	Donald E. Knuth, </a:t>
            </a:r>
            <a:r>
              <a:rPr lang="en-US" altLang="en-US" sz="1800" i="1" dirty="0">
                <a:latin typeface="Arial" charset="0"/>
                <a:cs typeface="Arial" charset="0"/>
              </a:rPr>
              <a:t>The Art of Computer Programming, Volume 3:  Sorting and Searching</a:t>
            </a:r>
            <a:r>
              <a:rPr lang="en-US" altLang="en-US" sz="1800" dirty="0">
                <a:latin typeface="Arial" charset="0"/>
                <a:cs typeface="Arial" charset="0"/>
              </a:rPr>
              <a:t>, 2</a:t>
            </a:r>
            <a:r>
              <a:rPr lang="en-US" altLang="en-US" sz="1800" baseline="30000" dirty="0">
                <a:latin typeface="Arial" charset="0"/>
                <a:cs typeface="Arial" charset="0"/>
              </a:rPr>
              <a:t>nd</a:t>
            </a:r>
            <a:r>
              <a:rPr lang="en-US" altLang="en-US" sz="1800" dirty="0">
                <a:latin typeface="Arial" charset="0"/>
                <a:cs typeface="Arial" charset="0"/>
              </a:rPr>
              <a:t> Ed., Addison Wesley, 1998, §5.2.1, p.80-82.</a:t>
            </a:r>
          </a:p>
          <a:p>
            <a:pPr marL="533400" indent="-533400">
              <a:buFontTx/>
              <a:buNone/>
            </a:pPr>
            <a:r>
              <a:rPr lang="en-US" altLang="en-US" sz="1800" dirty="0">
                <a:latin typeface="Arial" charset="0"/>
                <a:cs typeface="Arial" charset="0"/>
              </a:rPr>
              <a:t>[2]	</a:t>
            </a:r>
            <a:r>
              <a:rPr lang="en-US" altLang="en-US" sz="1800" dirty="0" err="1">
                <a:latin typeface="Arial" charset="0"/>
                <a:cs typeface="Arial" charset="0"/>
              </a:rPr>
              <a:t>Cormen</a:t>
            </a:r>
            <a:r>
              <a:rPr lang="en-US" altLang="en-US" sz="1800" dirty="0">
                <a:latin typeface="Arial" charset="0"/>
                <a:cs typeface="Arial" charset="0"/>
              </a:rPr>
              <a:t>, </a:t>
            </a:r>
            <a:r>
              <a:rPr lang="en-US" altLang="en-US" sz="1800" dirty="0" err="1">
                <a:latin typeface="Arial" charset="0"/>
                <a:cs typeface="Arial" charset="0"/>
              </a:rPr>
              <a:t>Leiserson</a:t>
            </a:r>
            <a:r>
              <a:rPr lang="en-US" altLang="en-US" sz="1800" dirty="0">
                <a:latin typeface="Arial" charset="0"/>
                <a:cs typeface="Arial" charset="0"/>
              </a:rPr>
              <a:t>, and </a:t>
            </a:r>
            <a:r>
              <a:rPr lang="en-US" altLang="en-US" sz="1800" dirty="0" err="1">
                <a:latin typeface="Arial" charset="0"/>
                <a:cs typeface="Arial" charset="0"/>
              </a:rPr>
              <a:t>Rivest</a:t>
            </a:r>
            <a:r>
              <a:rPr lang="en-US" altLang="en-US" sz="1800" dirty="0">
                <a:latin typeface="Arial" charset="0"/>
                <a:cs typeface="Arial" charset="0"/>
              </a:rPr>
              <a:t>, </a:t>
            </a:r>
            <a:r>
              <a:rPr lang="en-US" altLang="en-US" sz="1800" i="1" dirty="0">
                <a:latin typeface="Arial" charset="0"/>
                <a:cs typeface="Arial" charset="0"/>
              </a:rPr>
              <a:t>Introduction to Algorithms</a:t>
            </a:r>
            <a:r>
              <a:rPr lang="en-US" altLang="en-US" sz="1800" dirty="0">
                <a:latin typeface="Arial" charset="0"/>
                <a:cs typeface="Arial" charset="0"/>
              </a:rPr>
              <a:t>, McGraw Hill, 1990, p.2-4, 6-9.</a:t>
            </a:r>
          </a:p>
          <a:p>
            <a:pPr marL="533400" indent="-533400">
              <a:buFontTx/>
              <a:buNone/>
            </a:pPr>
            <a:r>
              <a:rPr lang="en-US" altLang="en-US" sz="1800" dirty="0">
                <a:latin typeface="Arial" charset="0"/>
                <a:cs typeface="Arial" charset="0"/>
              </a:rPr>
              <a:t>[3]	Weiss, </a:t>
            </a:r>
            <a:r>
              <a:rPr lang="en-US" altLang="en-US" sz="1800" i="1" dirty="0">
                <a:latin typeface="Arial" charset="0"/>
                <a:cs typeface="Arial" charset="0"/>
              </a:rPr>
              <a:t>Data Structures and Algorithm Analysis in C++</a:t>
            </a:r>
            <a:r>
              <a:rPr lang="en-US" altLang="en-US" sz="1800" dirty="0">
                <a:latin typeface="Arial" charset="0"/>
                <a:cs typeface="Arial" charset="0"/>
              </a:rPr>
              <a:t>, </a:t>
            </a:r>
            <a:r>
              <a:rPr lang="en-US" altLang="en-US" sz="1800" i="1" dirty="0">
                <a:latin typeface="Arial" charset="0"/>
                <a:cs typeface="Arial" charset="0"/>
              </a:rPr>
              <a:t>3</a:t>
            </a:r>
            <a:r>
              <a:rPr lang="en-US" altLang="en-US" sz="1800" i="1" baseline="30000" dirty="0">
                <a:latin typeface="Arial" charset="0"/>
                <a:cs typeface="Arial" charset="0"/>
              </a:rPr>
              <a:t>rd</a:t>
            </a:r>
            <a:r>
              <a:rPr lang="en-US" altLang="en-US" sz="1800" i="1" dirty="0">
                <a:latin typeface="Arial" charset="0"/>
                <a:cs typeface="Arial" charset="0"/>
              </a:rPr>
              <a:t> Ed.</a:t>
            </a:r>
            <a:r>
              <a:rPr lang="en-US" altLang="en-US" sz="1800" dirty="0">
                <a:latin typeface="Arial" charset="0"/>
                <a:cs typeface="Arial" charset="0"/>
              </a:rPr>
              <a:t>, Addison Wesley, §8.2, p.262-5.</a:t>
            </a:r>
          </a:p>
          <a:p>
            <a:pPr marL="533400" indent="-533400">
              <a:buFontTx/>
              <a:buNone/>
            </a:pPr>
            <a:r>
              <a:rPr lang="en-US" altLang="en-US" sz="1800" dirty="0">
                <a:latin typeface="Arial" charset="0"/>
                <a:cs typeface="Arial" charset="0"/>
              </a:rPr>
              <a:t>[4]  </a:t>
            </a:r>
            <a:r>
              <a:rPr lang="en-US" altLang="en-US" sz="1800" dirty="0" err="1">
                <a:latin typeface="Arial" charset="0"/>
                <a:cs typeface="Arial" charset="0"/>
              </a:rPr>
              <a:t>Edsger</a:t>
            </a:r>
            <a:r>
              <a:rPr lang="en-US" altLang="en-US" sz="1800" dirty="0">
                <a:latin typeface="Arial" charset="0"/>
                <a:cs typeface="Arial" charset="0"/>
              </a:rPr>
              <a:t> </a:t>
            </a:r>
            <a:r>
              <a:rPr lang="en-US" altLang="en-US" sz="1800" dirty="0" err="1">
                <a:latin typeface="Arial" charset="0"/>
                <a:cs typeface="Arial" charset="0"/>
              </a:rPr>
              <a:t>Dijkstra</a:t>
            </a:r>
            <a:r>
              <a:rPr lang="en-US" altLang="en-US" sz="1800" dirty="0">
                <a:latin typeface="Arial" charset="0"/>
                <a:cs typeface="Arial" charset="0"/>
              </a:rPr>
              <a:t>, </a:t>
            </a:r>
            <a:r>
              <a:rPr lang="en-US" altLang="en-US" sz="1800" i="1" dirty="0">
                <a:latin typeface="Arial" charset="0"/>
                <a:cs typeface="Arial" charset="0"/>
              </a:rPr>
              <a:t>Go To Statement Considered Harmful</a:t>
            </a:r>
            <a:r>
              <a:rPr lang="en-US" altLang="en-US" sz="1800" dirty="0">
                <a:latin typeface="Arial" charset="0"/>
                <a:cs typeface="Arial" charset="0"/>
              </a:rPr>
              <a:t>, Communications of the ACM 11 (3), pp.147–148, 1968. </a:t>
            </a:r>
          </a:p>
          <a:p>
            <a:pPr marL="533400" indent="-533400">
              <a:buFontTx/>
              <a:buNone/>
            </a:pPr>
            <a:r>
              <a:rPr lang="en-US" altLang="en-US" sz="1800" dirty="0">
                <a:latin typeface="Arial" charset="0"/>
                <a:cs typeface="Arial" charset="0"/>
              </a:rPr>
              <a:t>[5]  Donald Knuth, </a:t>
            </a:r>
            <a:r>
              <a:rPr lang="en-US" altLang="en-US" sz="1800" i="1" dirty="0">
                <a:latin typeface="Arial" charset="0"/>
                <a:cs typeface="Arial" charset="0"/>
              </a:rPr>
              <a:t>Structured Programming with </a:t>
            </a:r>
            <a:r>
              <a:rPr lang="en-US" altLang="en-US" sz="1800" i="1" dirty="0" err="1">
                <a:latin typeface="Arial" charset="0"/>
                <a:cs typeface="Arial" charset="0"/>
              </a:rPr>
              <a:t>Goto</a:t>
            </a:r>
            <a:r>
              <a:rPr lang="en-US" altLang="en-US" sz="1800" i="1" dirty="0">
                <a:latin typeface="Arial" charset="0"/>
                <a:cs typeface="Arial" charset="0"/>
              </a:rPr>
              <a:t> Statements</a:t>
            </a:r>
            <a:r>
              <a:rPr lang="en-US" altLang="en-US" sz="1800" dirty="0">
                <a:latin typeface="Arial" charset="0"/>
                <a:cs typeface="Arial" charset="0"/>
              </a:rPr>
              <a:t>, Computing Surveys 6 (4): pp.261–301, 1972. </a:t>
            </a:r>
          </a:p>
        </p:txBody>
      </p:sp>
    </p:spTree>
    <p:extLst>
      <p:ext uri="{BB962C8B-B14F-4D97-AF65-F5344CB8AC3E}">
        <p14:creationId xmlns:p14="http://schemas.microsoft.com/office/powerpoint/2010/main" val="5692942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a:latin typeface="Arial" charset="0"/>
                <a:cs typeface="Arial" charset="0"/>
              </a:rPr>
              <a:t>Background</a:t>
            </a:r>
          </a:p>
        </p:txBody>
      </p:sp>
      <p:sp>
        <p:nvSpPr>
          <p:cNvPr id="8195" name="Rectangle 3"/>
          <p:cNvSpPr>
            <a:spLocks noGrp="1" noChangeArrowheads="1"/>
          </p:cNvSpPr>
          <p:nvPr>
            <p:ph type="body" idx="1"/>
          </p:nvPr>
        </p:nvSpPr>
        <p:spPr/>
        <p:txBody>
          <a:bodyPr/>
          <a:lstStyle/>
          <a:p>
            <a:pPr>
              <a:buFont typeface="Arial" charset="0"/>
              <a:buNone/>
            </a:pPr>
            <a:r>
              <a:rPr lang="en-US" altLang="en-US">
                <a:latin typeface="Arial" charset="0"/>
                <a:cs typeface="Arial" charset="0"/>
              </a:rPr>
              <a:t>	For example, consider this sorted array containing of eight sorted entries</a:t>
            </a:r>
          </a:p>
          <a:p>
            <a:pPr>
              <a:buFont typeface="Arial" charset="0"/>
              <a:buNone/>
            </a:pPr>
            <a:endParaRPr lang="en-US" altLang="en-US">
              <a:latin typeface="Arial" charset="0"/>
              <a:cs typeface="Arial" charset="0"/>
            </a:endParaRPr>
          </a:p>
          <a:p>
            <a:pPr>
              <a:buFont typeface="Arial" charset="0"/>
              <a:buNone/>
            </a:pPr>
            <a:endParaRPr lang="en-US" altLang="en-US">
              <a:latin typeface="Arial" charset="0"/>
              <a:cs typeface="Arial" charset="0"/>
            </a:endParaRPr>
          </a:p>
          <a:p>
            <a:pPr>
              <a:buFont typeface="Arial" charset="0"/>
              <a:buNone/>
            </a:pPr>
            <a:r>
              <a:rPr lang="en-US" altLang="en-US">
                <a:latin typeface="Arial" charset="0"/>
                <a:cs typeface="Arial" charset="0"/>
              </a:rPr>
              <a:t>	Suppose we want to insert 14 into this array leaving the resulting array sorted</a:t>
            </a:r>
          </a:p>
        </p:txBody>
      </p:sp>
      <p:graphicFrame>
        <p:nvGraphicFramePr>
          <p:cNvPr id="5" name="Table 4"/>
          <p:cNvGraphicFramePr>
            <a:graphicFrameLocks noGrp="1"/>
          </p:cNvGraphicFramePr>
          <p:nvPr/>
        </p:nvGraphicFramePr>
        <p:xfrm>
          <a:off x="1258888" y="2395538"/>
          <a:ext cx="6911970" cy="457200"/>
        </p:xfrm>
        <a:graphic>
          <a:graphicData uri="http://schemas.openxmlformats.org/drawingml/2006/table">
            <a:tbl>
              <a:tblPr firstRow="1" bandRow="1">
                <a:tableStyleId>{2D5ABB26-0587-4C30-8999-92F81FD0307C}</a:tableStyleId>
              </a:tblPr>
              <a:tblGrid>
                <a:gridCol w="531690">
                  <a:extLst>
                    <a:ext uri="{9D8B030D-6E8A-4147-A177-3AD203B41FA5}">
                      <a16:colId xmlns:a16="http://schemas.microsoft.com/office/drawing/2014/main" val="20000"/>
                    </a:ext>
                  </a:extLst>
                </a:gridCol>
                <a:gridCol w="531690">
                  <a:extLst>
                    <a:ext uri="{9D8B030D-6E8A-4147-A177-3AD203B41FA5}">
                      <a16:colId xmlns:a16="http://schemas.microsoft.com/office/drawing/2014/main" val="20001"/>
                    </a:ext>
                  </a:extLst>
                </a:gridCol>
                <a:gridCol w="531690">
                  <a:extLst>
                    <a:ext uri="{9D8B030D-6E8A-4147-A177-3AD203B41FA5}">
                      <a16:colId xmlns:a16="http://schemas.microsoft.com/office/drawing/2014/main" val="20002"/>
                    </a:ext>
                  </a:extLst>
                </a:gridCol>
                <a:gridCol w="531690">
                  <a:extLst>
                    <a:ext uri="{9D8B030D-6E8A-4147-A177-3AD203B41FA5}">
                      <a16:colId xmlns:a16="http://schemas.microsoft.com/office/drawing/2014/main" val="20003"/>
                    </a:ext>
                  </a:extLst>
                </a:gridCol>
                <a:gridCol w="531690">
                  <a:extLst>
                    <a:ext uri="{9D8B030D-6E8A-4147-A177-3AD203B41FA5}">
                      <a16:colId xmlns:a16="http://schemas.microsoft.com/office/drawing/2014/main" val="20004"/>
                    </a:ext>
                  </a:extLst>
                </a:gridCol>
                <a:gridCol w="531690">
                  <a:extLst>
                    <a:ext uri="{9D8B030D-6E8A-4147-A177-3AD203B41FA5}">
                      <a16:colId xmlns:a16="http://schemas.microsoft.com/office/drawing/2014/main" val="20005"/>
                    </a:ext>
                  </a:extLst>
                </a:gridCol>
                <a:gridCol w="531690">
                  <a:extLst>
                    <a:ext uri="{9D8B030D-6E8A-4147-A177-3AD203B41FA5}">
                      <a16:colId xmlns:a16="http://schemas.microsoft.com/office/drawing/2014/main" val="20006"/>
                    </a:ext>
                  </a:extLst>
                </a:gridCol>
                <a:gridCol w="531690">
                  <a:extLst>
                    <a:ext uri="{9D8B030D-6E8A-4147-A177-3AD203B41FA5}">
                      <a16:colId xmlns:a16="http://schemas.microsoft.com/office/drawing/2014/main" val="20007"/>
                    </a:ext>
                  </a:extLst>
                </a:gridCol>
                <a:gridCol w="531690">
                  <a:extLst>
                    <a:ext uri="{9D8B030D-6E8A-4147-A177-3AD203B41FA5}">
                      <a16:colId xmlns:a16="http://schemas.microsoft.com/office/drawing/2014/main" val="20008"/>
                    </a:ext>
                  </a:extLst>
                </a:gridCol>
                <a:gridCol w="531690">
                  <a:extLst>
                    <a:ext uri="{9D8B030D-6E8A-4147-A177-3AD203B41FA5}">
                      <a16:colId xmlns:a16="http://schemas.microsoft.com/office/drawing/2014/main" val="20009"/>
                    </a:ext>
                  </a:extLst>
                </a:gridCol>
                <a:gridCol w="531690">
                  <a:extLst>
                    <a:ext uri="{9D8B030D-6E8A-4147-A177-3AD203B41FA5}">
                      <a16:colId xmlns:a16="http://schemas.microsoft.com/office/drawing/2014/main" val="20010"/>
                    </a:ext>
                  </a:extLst>
                </a:gridCol>
                <a:gridCol w="531690">
                  <a:extLst>
                    <a:ext uri="{9D8B030D-6E8A-4147-A177-3AD203B41FA5}">
                      <a16:colId xmlns:a16="http://schemas.microsoft.com/office/drawing/2014/main" val="20011"/>
                    </a:ext>
                  </a:extLst>
                </a:gridCol>
                <a:gridCol w="531690">
                  <a:extLst>
                    <a:ext uri="{9D8B030D-6E8A-4147-A177-3AD203B41FA5}">
                      <a16:colId xmlns:a16="http://schemas.microsoft.com/office/drawing/2014/main" val="20012"/>
                    </a:ext>
                  </a:extLst>
                </a:gridCol>
              </a:tblGrid>
              <a:tr h="432048">
                <a:tc>
                  <a:txBody>
                    <a:bodyPr/>
                    <a:lstStyle/>
                    <a:p>
                      <a:pPr algn="ctr"/>
                      <a:r>
                        <a:rPr lang="en-CA" sz="2400" b="1" dirty="0">
                          <a:latin typeface="Arial" pitchFamily="34" charset="0"/>
                          <a:cs typeface="Arial" pitchFamily="34" charset="0"/>
                        </a:rPr>
                        <a:t>5</a:t>
                      </a:r>
                    </a:p>
                  </a:txBody>
                  <a:tcPr marL="91430" marR="914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400" b="1" dirty="0">
                          <a:latin typeface="Arial" pitchFamily="34" charset="0"/>
                          <a:cs typeface="Arial" pitchFamily="34" charset="0"/>
                        </a:rPr>
                        <a:t>7</a:t>
                      </a:r>
                    </a:p>
                  </a:txBody>
                  <a:tcPr marL="91430" marR="914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400" b="1" dirty="0">
                          <a:latin typeface="Arial" pitchFamily="34" charset="0"/>
                          <a:cs typeface="Arial" pitchFamily="34" charset="0"/>
                        </a:rPr>
                        <a:t>12</a:t>
                      </a:r>
                    </a:p>
                  </a:txBody>
                  <a:tcPr marL="91430" marR="914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400" b="1" dirty="0">
                          <a:latin typeface="Arial" pitchFamily="34" charset="0"/>
                          <a:cs typeface="Arial" pitchFamily="34" charset="0"/>
                        </a:rPr>
                        <a:t>19</a:t>
                      </a:r>
                    </a:p>
                  </a:txBody>
                  <a:tcPr marL="91430" marR="914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400" b="1" dirty="0">
                          <a:latin typeface="Arial" pitchFamily="34" charset="0"/>
                          <a:cs typeface="Arial" pitchFamily="34" charset="0"/>
                        </a:rPr>
                        <a:t>21</a:t>
                      </a:r>
                    </a:p>
                  </a:txBody>
                  <a:tcPr marL="91430" marR="914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400" b="1" dirty="0">
                          <a:latin typeface="Arial" pitchFamily="34" charset="0"/>
                          <a:cs typeface="Arial" pitchFamily="34" charset="0"/>
                        </a:rPr>
                        <a:t>26</a:t>
                      </a:r>
                    </a:p>
                  </a:txBody>
                  <a:tcPr marL="91430" marR="914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400" b="1" dirty="0">
                          <a:latin typeface="Arial" pitchFamily="34" charset="0"/>
                          <a:cs typeface="Arial" pitchFamily="34" charset="0"/>
                        </a:rPr>
                        <a:t>33</a:t>
                      </a:r>
                    </a:p>
                  </a:txBody>
                  <a:tcPr marL="91430" marR="914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400" b="1" dirty="0">
                          <a:latin typeface="Arial" pitchFamily="34" charset="0"/>
                          <a:cs typeface="Arial" pitchFamily="34" charset="0"/>
                        </a:rPr>
                        <a:t>40</a:t>
                      </a:r>
                    </a:p>
                  </a:txBody>
                  <a:tcPr marL="91430" marR="914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400" b="1" dirty="0">
                          <a:solidFill>
                            <a:srgbClr val="00B0F0"/>
                          </a:solidFill>
                          <a:latin typeface="Arial" pitchFamily="34" charset="0"/>
                          <a:cs typeface="Arial" pitchFamily="34" charset="0"/>
                        </a:rPr>
                        <a:t>14</a:t>
                      </a:r>
                    </a:p>
                  </a:txBody>
                  <a:tcPr marL="91430" marR="914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400" b="0" dirty="0">
                          <a:solidFill>
                            <a:schemeClr val="bg1">
                              <a:lumMod val="65000"/>
                            </a:schemeClr>
                          </a:solidFill>
                          <a:latin typeface="Arial" pitchFamily="34" charset="0"/>
                          <a:cs typeface="Arial" pitchFamily="34" charset="0"/>
                        </a:rPr>
                        <a:t>9</a:t>
                      </a:r>
                    </a:p>
                  </a:txBody>
                  <a:tcPr marL="91430" marR="914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400" b="0" dirty="0">
                          <a:solidFill>
                            <a:schemeClr val="bg1">
                              <a:lumMod val="65000"/>
                            </a:schemeClr>
                          </a:solidFill>
                          <a:latin typeface="Arial" pitchFamily="34" charset="0"/>
                          <a:cs typeface="Arial" pitchFamily="34" charset="0"/>
                        </a:rPr>
                        <a:t>18</a:t>
                      </a:r>
                    </a:p>
                  </a:txBody>
                  <a:tcPr marL="91430" marR="914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400" b="0" dirty="0">
                          <a:solidFill>
                            <a:schemeClr val="bg1">
                              <a:lumMod val="65000"/>
                            </a:schemeClr>
                          </a:solidFill>
                          <a:latin typeface="Arial" pitchFamily="34" charset="0"/>
                          <a:cs typeface="Arial" pitchFamily="34" charset="0"/>
                        </a:rPr>
                        <a:t>21</a:t>
                      </a:r>
                    </a:p>
                  </a:txBody>
                  <a:tcPr marL="91430" marR="914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400" b="0" dirty="0">
                          <a:solidFill>
                            <a:schemeClr val="bg1">
                              <a:lumMod val="65000"/>
                            </a:schemeClr>
                          </a:solidFill>
                          <a:latin typeface="Arial" pitchFamily="34" charset="0"/>
                          <a:cs typeface="Arial" pitchFamily="34" charset="0"/>
                        </a:rPr>
                        <a:t>2</a:t>
                      </a:r>
                    </a:p>
                  </a:txBody>
                  <a:tcPr marL="91430" marR="914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8226" name="TextBox 6"/>
          <p:cNvSpPr txBox="1">
            <a:spLocks noChangeArrowheads="1"/>
          </p:cNvSpPr>
          <p:nvPr/>
        </p:nvSpPr>
        <p:spPr bwMode="auto">
          <a:xfrm>
            <a:off x="179388" y="682849"/>
            <a:ext cx="5048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a:t>8.2</a:t>
            </a:r>
          </a:p>
        </p:txBody>
      </p:sp>
    </p:spTree>
    <p:extLst>
      <p:ext uri="{BB962C8B-B14F-4D97-AF65-F5344CB8AC3E}">
        <p14:creationId xmlns:p14="http://schemas.microsoft.com/office/powerpoint/2010/main" val="39224532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dirty="0">
                <a:latin typeface="Arial" charset="0"/>
                <a:cs typeface="Arial" charset="0"/>
              </a:rPr>
              <a:t>References</a:t>
            </a:r>
          </a:p>
        </p:txBody>
      </p:sp>
      <p:sp>
        <p:nvSpPr>
          <p:cNvPr id="20483" name="Rectangle 3"/>
          <p:cNvSpPr>
            <a:spLocks noGrp="1" noChangeArrowheads="1"/>
          </p:cNvSpPr>
          <p:nvPr>
            <p:ph type="body" idx="1"/>
          </p:nvPr>
        </p:nvSpPr>
        <p:spPr/>
        <p:txBody>
          <a:bodyPr/>
          <a:lstStyle/>
          <a:p>
            <a:pPr marL="533400" indent="-533400">
              <a:buNone/>
              <a:defRPr/>
            </a:pPr>
            <a:r>
              <a:rPr lang="en-US" sz="1400" dirty="0">
                <a:latin typeface="Arial" charset="0"/>
                <a:cs typeface="Arial" charset="0"/>
              </a:rPr>
              <a:t>	Wikipedia, http://en.wikipedia.org/wiki/Insertion_sort</a:t>
            </a:r>
            <a:br>
              <a:rPr lang="en-US" sz="1400" dirty="0">
                <a:latin typeface="Arial" charset="0"/>
                <a:cs typeface="Arial" charset="0"/>
              </a:rPr>
            </a:br>
            <a:r>
              <a:rPr lang="en-US" sz="1400" dirty="0">
                <a:latin typeface="Arial" charset="0"/>
                <a:cs typeface="Arial" charset="0"/>
              </a:rPr>
              <a:t>	</a:t>
            </a:r>
          </a:p>
          <a:p>
            <a:pPr marL="533400" indent="-533400">
              <a:buFontTx/>
              <a:buNone/>
            </a:pPr>
            <a:r>
              <a:rPr lang="en-US" altLang="en-US" sz="1400" dirty="0">
                <a:latin typeface="Arial" charset="0"/>
                <a:cs typeface="Arial" charset="0"/>
              </a:rPr>
              <a:t>[1]	Donald E. Knuth, </a:t>
            </a:r>
            <a:r>
              <a:rPr lang="en-US" altLang="en-US" sz="1400" i="1" dirty="0">
                <a:latin typeface="Arial" charset="0"/>
                <a:cs typeface="Arial" charset="0"/>
              </a:rPr>
              <a:t>The Art of Computer Programming, Volume 3:  Sorting and Searching</a:t>
            </a:r>
            <a:r>
              <a:rPr lang="en-US" altLang="en-US" sz="1400" dirty="0">
                <a:latin typeface="Arial" charset="0"/>
                <a:cs typeface="Arial" charset="0"/>
              </a:rPr>
              <a:t>, 2</a:t>
            </a:r>
            <a:r>
              <a:rPr lang="en-US" altLang="en-US" sz="1400" baseline="30000" dirty="0">
                <a:latin typeface="Arial" charset="0"/>
                <a:cs typeface="Arial" charset="0"/>
              </a:rPr>
              <a:t>nd</a:t>
            </a:r>
            <a:r>
              <a:rPr lang="en-US" altLang="en-US" sz="1400" dirty="0">
                <a:latin typeface="Arial" charset="0"/>
                <a:cs typeface="Arial" charset="0"/>
              </a:rPr>
              <a:t> Ed., Addison Wesley, 1998, §5.2.1, p.80-82.</a:t>
            </a:r>
          </a:p>
          <a:p>
            <a:pPr marL="533400" indent="-533400">
              <a:buFontTx/>
              <a:buNone/>
            </a:pPr>
            <a:r>
              <a:rPr lang="en-US" altLang="en-US" sz="1400" dirty="0">
                <a:latin typeface="Arial" charset="0"/>
                <a:cs typeface="Arial" charset="0"/>
              </a:rPr>
              <a:t>[2]	</a:t>
            </a:r>
            <a:r>
              <a:rPr lang="en-US" altLang="en-US" sz="1400" dirty="0" err="1">
                <a:latin typeface="Arial" charset="0"/>
                <a:cs typeface="Arial" charset="0"/>
              </a:rPr>
              <a:t>Cormen</a:t>
            </a:r>
            <a:r>
              <a:rPr lang="en-US" altLang="en-US" sz="1400" dirty="0">
                <a:latin typeface="Arial" charset="0"/>
                <a:cs typeface="Arial" charset="0"/>
              </a:rPr>
              <a:t>, </a:t>
            </a:r>
            <a:r>
              <a:rPr lang="en-US" altLang="en-US" sz="1400" dirty="0" err="1">
                <a:latin typeface="Arial" charset="0"/>
                <a:cs typeface="Arial" charset="0"/>
              </a:rPr>
              <a:t>Leiserson</a:t>
            </a:r>
            <a:r>
              <a:rPr lang="en-US" altLang="en-US" sz="1400" dirty="0">
                <a:latin typeface="Arial" charset="0"/>
                <a:cs typeface="Arial" charset="0"/>
              </a:rPr>
              <a:t>, and </a:t>
            </a:r>
            <a:r>
              <a:rPr lang="en-US" altLang="en-US" sz="1400" dirty="0" err="1">
                <a:latin typeface="Arial" charset="0"/>
                <a:cs typeface="Arial" charset="0"/>
              </a:rPr>
              <a:t>Rivest</a:t>
            </a:r>
            <a:r>
              <a:rPr lang="en-US" altLang="en-US" sz="1400" dirty="0">
                <a:latin typeface="Arial" charset="0"/>
                <a:cs typeface="Arial" charset="0"/>
              </a:rPr>
              <a:t>, </a:t>
            </a:r>
            <a:r>
              <a:rPr lang="en-US" altLang="en-US" sz="1400" i="1" dirty="0">
                <a:latin typeface="Arial" charset="0"/>
                <a:cs typeface="Arial" charset="0"/>
              </a:rPr>
              <a:t>Introduction to Algorithms</a:t>
            </a:r>
            <a:r>
              <a:rPr lang="en-US" altLang="en-US" sz="1400" dirty="0">
                <a:latin typeface="Arial" charset="0"/>
                <a:cs typeface="Arial" charset="0"/>
              </a:rPr>
              <a:t>, McGraw Hill, 1990, p.2-4, 6-9.</a:t>
            </a:r>
          </a:p>
          <a:p>
            <a:pPr marL="533400" indent="-533400">
              <a:buFontTx/>
              <a:buNone/>
            </a:pPr>
            <a:r>
              <a:rPr lang="en-US" altLang="en-US" sz="1400" dirty="0">
                <a:latin typeface="Arial" charset="0"/>
                <a:cs typeface="Arial" charset="0"/>
              </a:rPr>
              <a:t>[3]	Weiss, </a:t>
            </a:r>
            <a:r>
              <a:rPr lang="en-US" altLang="en-US" sz="1400" i="1" dirty="0">
                <a:latin typeface="Arial" charset="0"/>
                <a:cs typeface="Arial" charset="0"/>
              </a:rPr>
              <a:t>Data Structures and Algorithm Analysis in C++</a:t>
            </a:r>
            <a:r>
              <a:rPr lang="en-US" altLang="en-US" sz="1400" dirty="0">
                <a:latin typeface="Arial" charset="0"/>
                <a:cs typeface="Arial" charset="0"/>
              </a:rPr>
              <a:t>, </a:t>
            </a:r>
            <a:r>
              <a:rPr lang="en-US" altLang="en-US" sz="1400" i="1" dirty="0">
                <a:latin typeface="Arial" charset="0"/>
                <a:cs typeface="Arial" charset="0"/>
              </a:rPr>
              <a:t>3</a:t>
            </a:r>
            <a:r>
              <a:rPr lang="en-US" altLang="en-US" sz="1400" i="1" baseline="30000" dirty="0">
                <a:latin typeface="Arial" charset="0"/>
                <a:cs typeface="Arial" charset="0"/>
              </a:rPr>
              <a:t>rd</a:t>
            </a:r>
            <a:r>
              <a:rPr lang="en-US" altLang="en-US" sz="1400" i="1" dirty="0">
                <a:latin typeface="Arial" charset="0"/>
                <a:cs typeface="Arial" charset="0"/>
              </a:rPr>
              <a:t> Ed.</a:t>
            </a:r>
            <a:r>
              <a:rPr lang="en-US" altLang="en-US" sz="1400" dirty="0">
                <a:latin typeface="Arial" charset="0"/>
                <a:cs typeface="Arial" charset="0"/>
              </a:rPr>
              <a:t>, Addison Wesley, §8.2, p.262-5.</a:t>
            </a:r>
          </a:p>
          <a:p>
            <a:pPr marL="533400" indent="-533400">
              <a:buFontTx/>
              <a:buNone/>
            </a:pPr>
            <a:r>
              <a:rPr lang="en-US" altLang="en-US" sz="1400" dirty="0">
                <a:latin typeface="Arial" charset="0"/>
                <a:cs typeface="Arial" charset="0"/>
              </a:rPr>
              <a:t>[4] 	</a:t>
            </a:r>
            <a:r>
              <a:rPr lang="en-US" altLang="en-US" sz="1400" dirty="0" err="1">
                <a:latin typeface="Arial" charset="0"/>
                <a:cs typeface="Arial" charset="0"/>
              </a:rPr>
              <a:t>Edsger</a:t>
            </a:r>
            <a:r>
              <a:rPr lang="en-US" altLang="en-US" sz="1400" dirty="0">
                <a:latin typeface="Arial" charset="0"/>
                <a:cs typeface="Arial" charset="0"/>
              </a:rPr>
              <a:t> </a:t>
            </a:r>
            <a:r>
              <a:rPr lang="en-US" altLang="en-US" sz="1400" dirty="0" err="1">
                <a:latin typeface="Arial" charset="0"/>
                <a:cs typeface="Arial" charset="0"/>
              </a:rPr>
              <a:t>Dijkstra</a:t>
            </a:r>
            <a:r>
              <a:rPr lang="en-US" altLang="en-US" sz="1400" dirty="0">
                <a:latin typeface="Arial" charset="0"/>
                <a:cs typeface="Arial" charset="0"/>
              </a:rPr>
              <a:t>, </a:t>
            </a:r>
            <a:r>
              <a:rPr lang="en-US" altLang="en-US" sz="1400" i="1" dirty="0">
                <a:latin typeface="Arial" charset="0"/>
                <a:cs typeface="Arial" charset="0"/>
              </a:rPr>
              <a:t>Go To Statement Considered Harmful</a:t>
            </a:r>
            <a:r>
              <a:rPr lang="en-US" altLang="en-US" sz="1400" dirty="0">
                <a:latin typeface="Arial" charset="0"/>
                <a:cs typeface="Arial" charset="0"/>
              </a:rPr>
              <a:t>, Communications of the ACM 11 (3), pp.147–148, 1968. </a:t>
            </a:r>
          </a:p>
          <a:p>
            <a:pPr marL="533400" indent="-533400">
              <a:buFontTx/>
              <a:buNone/>
            </a:pPr>
            <a:r>
              <a:rPr lang="en-US" altLang="en-US" sz="1400" dirty="0">
                <a:latin typeface="Arial" charset="0"/>
                <a:cs typeface="Arial" charset="0"/>
              </a:rPr>
              <a:t>[5] 	Donald Knuth, </a:t>
            </a:r>
            <a:r>
              <a:rPr lang="en-US" altLang="en-US" sz="1400" i="1" dirty="0">
                <a:latin typeface="Arial" charset="0"/>
                <a:cs typeface="Arial" charset="0"/>
              </a:rPr>
              <a:t>Structured Programming with </a:t>
            </a:r>
            <a:r>
              <a:rPr lang="en-US" altLang="en-US" sz="1400" i="1" dirty="0" err="1">
                <a:latin typeface="Arial" charset="0"/>
                <a:cs typeface="Arial" charset="0"/>
              </a:rPr>
              <a:t>Goto</a:t>
            </a:r>
            <a:r>
              <a:rPr lang="en-US" altLang="en-US" sz="1400" i="1" dirty="0">
                <a:latin typeface="Arial" charset="0"/>
                <a:cs typeface="Arial" charset="0"/>
              </a:rPr>
              <a:t> Statements</a:t>
            </a:r>
            <a:r>
              <a:rPr lang="en-US" altLang="en-US" sz="1400" dirty="0">
                <a:latin typeface="Arial" charset="0"/>
                <a:cs typeface="Arial" charset="0"/>
              </a:rPr>
              <a:t>, Computing Surveys 6 (4): pp.261–301, 1972. </a:t>
            </a:r>
          </a:p>
          <a:p>
            <a:pPr marL="533400" indent="-533400">
              <a:buFontTx/>
              <a:buNone/>
              <a:defRPr/>
            </a:pPr>
            <a:endParaRPr lang="en-US" sz="1400" dirty="0">
              <a:latin typeface="Arial" charset="0"/>
              <a:cs typeface="Arial" charset="0"/>
            </a:endParaRPr>
          </a:p>
          <a:p>
            <a:pPr marL="533400" indent="-533400" algn="just">
              <a:buFont typeface="Arial" charset="0"/>
              <a:buNone/>
              <a:defRPr/>
            </a:pPr>
            <a:r>
              <a:rPr lang="en-US" sz="1400" dirty="0">
                <a:solidFill>
                  <a:schemeClr val="tx1">
                    <a:lumMod val="65000"/>
                    <a:lumOff val="35000"/>
                  </a:schemeClr>
                </a:solidFill>
                <a:latin typeface="Arial" charset="0"/>
                <a:cs typeface="Arial" charset="0"/>
              </a:rPr>
              <a:t>	These slides are provided for the ECE 250</a:t>
            </a:r>
            <a:r>
              <a:rPr lang="en-US" sz="1400" i="1" dirty="0">
                <a:solidFill>
                  <a:schemeClr val="tx1">
                    <a:lumMod val="65000"/>
                    <a:lumOff val="35000"/>
                  </a:schemeClr>
                </a:solidFill>
                <a:latin typeface="Arial" charset="0"/>
                <a:cs typeface="Arial" charset="0"/>
              </a:rPr>
              <a:t> Algorithms and Data Structures</a:t>
            </a:r>
            <a:r>
              <a:rPr lang="en-US" sz="1400" dirty="0">
                <a:solidFill>
                  <a:schemeClr val="tx1">
                    <a:lumMod val="65000"/>
                    <a:lumOff val="35000"/>
                  </a:schemeClr>
                </a:solidFill>
                <a:latin typeface="Arial" charset="0"/>
                <a:cs typeface="Arial" charset="0"/>
              </a:rPr>
              <a:t> course.  The material in it reflects Douglas W. Harder’s best judgment in light of the information available to him at the time of preparation.  Any reliance on these course slides by any party for any other purpose are the responsibility of such parties.  Douglas W. Harder accepts no responsibility for damages, if any, suffered by any party as a result of decisions made or actions based on these course slides for any other purpose than that for which it was intended.</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ltLang="en-US">
                <a:latin typeface="Arial" charset="0"/>
                <a:cs typeface="Arial" charset="0"/>
              </a:rPr>
              <a:t>Background</a:t>
            </a:r>
          </a:p>
        </p:txBody>
      </p:sp>
      <p:sp>
        <p:nvSpPr>
          <p:cNvPr id="9219" name="Rectangle 3"/>
          <p:cNvSpPr>
            <a:spLocks noGrp="1" noChangeArrowheads="1"/>
          </p:cNvSpPr>
          <p:nvPr>
            <p:ph type="body" idx="1"/>
          </p:nvPr>
        </p:nvSpPr>
        <p:spPr/>
        <p:txBody>
          <a:bodyPr/>
          <a:lstStyle/>
          <a:p>
            <a:pPr>
              <a:buFont typeface="Arial" charset="0"/>
              <a:buNone/>
            </a:pPr>
            <a:r>
              <a:rPr lang="en-US" altLang="en-US">
                <a:latin typeface="Arial" charset="0"/>
                <a:cs typeface="Arial" charset="0"/>
              </a:rPr>
              <a:t>	Starting at the back, if the number is greater than 14, copy it to the right</a:t>
            </a:r>
          </a:p>
          <a:p>
            <a:pPr lvl="1"/>
            <a:r>
              <a:rPr lang="en-US" altLang="en-US">
                <a:latin typeface="Arial" charset="0"/>
                <a:cs typeface="Arial" charset="0"/>
              </a:rPr>
              <a:t>Once an entry less than 14 is found, insert 14 into the resulting vacancy</a:t>
            </a:r>
          </a:p>
        </p:txBody>
      </p:sp>
      <p:pic>
        <p:nvPicPr>
          <p:cNvPr id="9220" name="Picture 4" descr="i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3725" y="2603500"/>
            <a:ext cx="2876550" cy="269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TextBox 6"/>
          <p:cNvSpPr txBox="1">
            <a:spLocks noChangeArrowheads="1"/>
          </p:cNvSpPr>
          <p:nvPr/>
        </p:nvSpPr>
        <p:spPr bwMode="auto">
          <a:xfrm>
            <a:off x="179388" y="682849"/>
            <a:ext cx="5048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a:t>8.2</a:t>
            </a:r>
          </a:p>
        </p:txBody>
      </p:sp>
    </p:spTree>
    <p:extLst>
      <p:ext uri="{BB962C8B-B14F-4D97-AF65-F5344CB8AC3E}">
        <p14:creationId xmlns:p14="http://schemas.microsoft.com/office/powerpoint/2010/main" val="41653735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ltLang="en-US">
                <a:latin typeface="Arial" charset="0"/>
                <a:cs typeface="Arial" charset="0"/>
              </a:rPr>
              <a:t>The Algorithm</a:t>
            </a:r>
          </a:p>
        </p:txBody>
      </p:sp>
      <p:sp>
        <p:nvSpPr>
          <p:cNvPr id="10243" name="Rectangle 3"/>
          <p:cNvSpPr>
            <a:spLocks noGrp="1" noChangeArrowheads="1"/>
          </p:cNvSpPr>
          <p:nvPr>
            <p:ph type="body" idx="1"/>
          </p:nvPr>
        </p:nvSpPr>
        <p:spPr/>
        <p:txBody>
          <a:bodyPr/>
          <a:lstStyle/>
          <a:p>
            <a:pPr>
              <a:buFont typeface="Arial" charset="0"/>
              <a:buNone/>
            </a:pPr>
            <a:r>
              <a:rPr lang="en-US" altLang="en-US" dirty="0">
                <a:latin typeface="Arial" charset="0"/>
                <a:cs typeface="Arial" charset="0"/>
              </a:rPr>
              <a:t>	For any unsorted list:</a:t>
            </a:r>
          </a:p>
          <a:p>
            <a:pPr lvl="1"/>
            <a:r>
              <a:rPr lang="en-US" altLang="en-US" dirty="0">
                <a:latin typeface="Arial" charset="0"/>
                <a:cs typeface="Arial" charset="0"/>
              </a:rPr>
              <a:t>Treat the first element as a sorted list of size </a:t>
            </a:r>
            <a:r>
              <a:rPr lang="en-US" altLang="en-US" dirty="0">
                <a:latin typeface="Times New Roman" pitchFamily="18" charset="0"/>
                <a:cs typeface="Arial" charset="0"/>
              </a:rPr>
              <a:t>1</a:t>
            </a:r>
          </a:p>
          <a:p>
            <a:pPr>
              <a:buFont typeface="Arial" charset="0"/>
              <a:buNone/>
            </a:pPr>
            <a:endParaRPr lang="en-US" altLang="en-US" dirty="0">
              <a:latin typeface="Arial" charset="0"/>
              <a:cs typeface="Arial" charset="0"/>
            </a:endParaRPr>
          </a:p>
          <a:p>
            <a:pPr>
              <a:buFont typeface="Arial" charset="0"/>
              <a:buNone/>
            </a:pPr>
            <a:r>
              <a:rPr lang="en-US" altLang="en-US" dirty="0">
                <a:latin typeface="Arial" charset="0"/>
                <a:cs typeface="Arial" charset="0"/>
              </a:rPr>
              <a:t>	Then, given a sorted list of size </a:t>
            </a:r>
            <a:r>
              <a:rPr lang="en-US" altLang="en-US" i="1" dirty="0">
                <a:latin typeface="Times New Roman" pitchFamily="18" charset="0"/>
                <a:cs typeface="Arial" charset="0"/>
              </a:rPr>
              <a:t>k</a:t>
            </a:r>
            <a:r>
              <a:rPr lang="en-US" altLang="en-US" dirty="0">
                <a:latin typeface="Times New Roman" pitchFamily="18" charset="0"/>
                <a:cs typeface="Arial" charset="0"/>
              </a:rPr>
              <a:t> – 1</a:t>
            </a:r>
            <a:r>
              <a:rPr lang="en-US" altLang="en-US" i="1" dirty="0">
                <a:latin typeface="Times New Roman" pitchFamily="18" charset="0"/>
                <a:cs typeface="Arial" charset="0"/>
              </a:rPr>
              <a:t> </a:t>
            </a:r>
          </a:p>
          <a:p>
            <a:pPr lvl="1"/>
            <a:r>
              <a:rPr lang="en-US" altLang="en-US" dirty="0">
                <a:latin typeface="Arial" charset="0"/>
                <a:cs typeface="Arial" charset="0"/>
              </a:rPr>
              <a:t>Insert the </a:t>
            </a:r>
            <a:r>
              <a:rPr lang="en-US" altLang="en-US" i="1" dirty="0">
                <a:latin typeface="Times New Roman" pitchFamily="18" charset="0"/>
                <a:cs typeface="Arial" charset="0"/>
              </a:rPr>
              <a:t>k</a:t>
            </a:r>
            <a:r>
              <a:rPr lang="en-US" altLang="en-US" baseline="30000" dirty="0">
                <a:latin typeface="Times New Roman" pitchFamily="18" charset="0"/>
                <a:cs typeface="Arial" charset="0"/>
              </a:rPr>
              <a:t>th</a:t>
            </a:r>
            <a:r>
              <a:rPr lang="en-US" altLang="en-US" dirty="0">
                <a:latin typeface="Arial" charset="0"/>
                <a:cs typeface="Arial" charset="0"/>
              </a:rPr>
              <a:t> item in the unsorted list into the sorted list</a:t>
            </a:r>
          </a:p>
          <a:p>
            <a:pPr lvl="1"/>
            <a:r>
              <a:rPr lang="en-US" altLang="en-US" dirty="0">
                <a:latin typeface="Arial" charset="0"/>
                <a:cs typeface="Arial" charset="0"/>
              </a:rPr>
              <a:t>The sorted list is now of size </a:t>
            </a:r>
            <a:r>
              <a:rPr lang="en-US" altLang="en-US" i="1" dirty="0">
                <a:latin typeface="Times New Roman" pitchFamily="18" charset="0"/>
                <a:cs typeface="Arial" charset="0"/>
              </a:rPr>
              <a:t>k</a:t>
            </a:r>
            <a:r>
              <a:rPr lang="en-US" altLang="en-US" dirty="0">
                <a:latin typeface="Times New Roman" pitchFamily="18" charset="0"/>
                <a:cs typeface="Arial" charset="0"/>
              </a:rPr>
              <a:t> </a:t>
            </a:r>
            <a:endParaRPr lang="en-US" altLang="en-US" i="1" dirty="0">
              <a:latin typeface="Times New Roman" pitchFamily="18" charset="0"/>
              <a:cs typeface="Arial" charset="0"/>
            </a:endParaRPr>
          </a:p>
        </p:txBody>
      </p:sp>
      <p:sp>
        <p:nvSpPr>
          <p:cNvPr id="10244"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a:t>8.2.1</a:t>
            </a:r>
          </a:p>
        </p:txBody>
      </p:sp>
    </p:spTree>
    <p:extLst>
      <p:ext uri="{BB962C8B-B14F-4D97-AF65-F5344CB8AC3E}">
        <p14:creationId xmlns:p14="http://schemas.microsoft.com/office/powerpoint/2010/main" val="4957509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11266" name="Picture 4" descr="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00338" y="1916113"/>
            <a:ext cx="2087562" cy="309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2"/>
          <p:cNvSpPr>
            <a:spLocks noGrp="1" noChangeArrowheads="1"/>
          </p:cNvSpPr>
          <p:nvPr>
            <p:ph type="title"/>
          </p:nvPr>
        </p:nvSpPr>
        <p:spPr/>
        <p:txBody>
          <a:bodyPr/>
          <a:lstStyle/>
          <a:p>
            <a:r>
              <a:rPr lang="en-US" altLang="en-US">
                <a:latin typeface="Arial" charset="0"/>
                <a:cs typeface="Arial" charset="0"/>
              </a:rPr>
              <a:t>The Algorithm</a:t>
            </a:r>
          </a:p>
        </p:txBody>
      </p:sp>
      <p:sp>
        <p:nvSpPr>
          <p:cNvPr id="11268" name="Rectangle 3"/>
          <p:cNvSpPr>
            <a:spLocks noGrp="1" noChangeArrowheads="1"/>
          </p:cNvSpPr>
          <p:nvPr>
            <p:ph type="body" idx="1"/>
          </p:nvPr>
        </p:nvSpPr>
        <p:spPr/>
        <p:txBody>
          <a:bodyPr/>
          <a:lstStyle/>
          <a:p>
            <a:pPr>
              <a:buFont typeface="Arial" charset="0"/>
              <a:buNone/>
            </a:pPr>
            <a:r>
              <a:rPr lang="en-US" altLang="en-US">
                <a:latin typeface="Arial" charset="0"/>
                <a:cs typeface="Arial" charset="0"/>
              </a:rPr>
              <a:t>	Recall the five sorting techniques:</a:t>
            </a:r>
          </a:p>
          <a:p>
            <a:pPr lvl="1"/>
            <a:r>
              <a:rPr lang="en-US" altLang="en-US">
                <a:latin typeface="Arial" charset="0"/>
                <a:cs typeface="Arial" charset="0"/>
              </a:rPr>
              <a:t>Insertion</a:t>
            </a:r>
          </a:p>
          <a:p>
            <a:pPr lvl="1"/>
            <a:endParaRPr lang="en-US" altLang="en-US">
              <a:latin typeface="Arial" charset="0"/>
              <a:cs typeface="Arial" charset="0"/>
            </a:endParaRPr>
          </a:p>
          <a:p>
            <a:pPr lvl="1"/>
            <a:r>
              <a:rPr lang="en-US" altLang="en-US">
                <a:latin typeface="Arial" charset="0"/>
                <a:cs typeface="Arial" charset="0"/>
              </a:rPr>
              <a:t>Exchange</a:t>
            </a:r>
          </a:p>
          <a:p>
            <a:pPr lvl="1"/>
            <a:endParaRPr lang="en-US" altLang="en-US">
              <a:latin typeface="Arial" charset="0"/>
              <a:cs typeface="Arial" charset="0"/>
            </a:endParaRPr>
          </a:p>
          <a:p>
            <a:pPr lvl="1"/>
            <a:r>
              <a:rPr lang="en-US" altLang="en-US">
                <a:latin typeface="Arial" charset="0"/>
                <a:cs typeface="Arial" charset="0"/>
              </a:rPr>
              <a:t>Selection</a:t>
            </a:r>
          </a:p>
          <a:p>
            <a:pPr lvl="1"/>
            <a:endParaRPr lang="en-US" altLang="en-US">
              <a:latin typeface="Arial" charset="0"/>
              <a:cs typeface="Arial" charset="0"/>
            </a:endParaRPr>
          </a:p>
          <a:p>
            <a:pPr lvl="1"/>
            <a:r>
              <a:rPr lang="en-US" altLang="en-US">
                <a:latin typeface="Arial" charset="0"/>
                <a:cs typeface="Arial" charset="0"/>
              </a:rPr>
              <a:t>Merging</a:t>
            </a:r>
          </a:p>
          <a:p>
            <a:pPr lvl="1"/>
            <a:endParaRPr lang="en-US" altLang="en-US">
              <a:latin typeface="Arial" charset="0"/>
              <a:cs typeface="Arial" charset="0"/>
            </a:endParaRPr>
          </a:p>
          <a:p>
            <a:pPr lvl="1"/>
            <a:r>
              <a:rPr lang="en-US" altLang="en-US">
                <a:latin typeface="Arial" charset="0"/>
                <a:cs typeface="Arial" charset="0"/>
              </a:rPr>
              <a:t>Distribution</a:t>
            </a:r>
          </a:p>
          <a:p>
            <a:pPr>
              <a:buFont typeface="Arial" charset="0"/>
              <a:buNone/>
            </a:pPr>
            <a:endParaRPr lang="en-US" altLang="en-US">
              <a:latin typeface="Arial" charset="0"/>
              <a:cs typeface="Arial" charset="0"/>
            </a:endParaRPr>
          </a:p>
          <a:p>
            <a:pPr>
              <a:buFont typeface="Arial" charset="0"/>
              <a:buNone/>
            </a:pPr>
            <a:r>
              <a:rPr lang="en-US" altLang="en-US">
                <a:latin typeface="Arial" charset="0"/>
                <a:cs typeface="Arial" charset="0"/>
              </a:rPr>
              <a:t>	Clearly insertion falls into the first category</a:t>
            </a:r>
          </a:p>
        </p:txBody>
      </p:sp>
      <p:sp>
        <p:nvSpPr>
          <p:cNvPr id="11269"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a:t>8.2.1</a:t>
            </a:r>
          </a:p>
        </p:txBody>
      </p:sp>
    </p:spTree>
    <p:extLst>
      <p:ext uri="{BB962C8B-B14F-4D97-AF65-F5344CB8AC3E}">
        <p14:creationId xmlns:p14="http://schemas.microsoft.com/office/powerpoint/2010/main" val="3722614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12290" name="Picture 4" descr="i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7338" y="4116388"/>
            <a:ext cx="2876550" cy="269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Rectangle 2"/>
          <p:cNvSpPr>
            <a:spLocks noGrp="1" noChangeArrowheads="1"/>
          </p:cNvSpPr>
          <p:nvPr>
            <p:ph type="title"/>
          </p:nvPr>
        </p:nvSpPr>
        <p:spPr/>
        <p:txBody>
          <a:bodyPr/>
          <a:lstStyle/>
          <a:p>
            <a:r>
              <a:rPr lang="en-US" altLang="en-US">
                <a:latin typeface="Arial" charset="0"/>
                <a:cs typeface="Arial" charset="0"/>
              </a:rPr>
              <a:t>The Algorithm</a:t>
            </a:r>
          </a:p>
        </p:txBody>
      </p:sp>
      <p:sp>
        <p:nvSpPr>
          <p:cNvPr id="12292" name="Rectangle 3"/>
          <p:cNvSpPr>
            <a:spLocks noGrp="1" noChangeArrowheads="1"/>
          </p:cNvSpPr>
          <p:nvPr>
            <p:ph type="body" idx="1"/>
          </p:nvPr>
        </p:nvSpPr>
        <p:spPr/>
        <p:txBody>
          <a:bodyPr/>
          <a:lstStyle/>
          <a:p>
            <a:pPr>
              <a:buFont typeface="Arial" charset="0"/>
              <a:buNone/>
            </a:pPr>
            <a:r>
              <a:rPr lang="en-US" altLang="en-US" dirty="0">
                <a:latin typeface="Arial" charset="0"/>
                <a:cs typeface="Arial" charset="0"/>
              </a:rPr>
              <a:t>	Code for this would be:</a:t>
            </a:r>
          </a:p>
          <a:p>
            <a:pPr lvl="3">
              <a:buFont typeface="Arial" charset="0"/>
              <a:buNone/>
            </a:pPr>
            <a:r>
              <a:rPr lang="en-US" altLang="en-US" sz="1600" dirty="0">
                <a:latin typeface="Consolas" pitchFamily="49" charset="0"/>
                <a:cs typeface="Consolas" pitchFamily="49" charset="0"/>
              </a:rPr>
              <a:t>for ( </a:t>
            </a:r>
            <a:r>
              <a:rPr lang="en-US" altLang="en-US" sz="1600" dirty="0" err="1">
                <a:latin typeface="Consolas" pitchFamily="49" charset="0"/>
                <a:cs typeface="Consolas" pitchFamily="49" charset="0"/>
              </a:rPr>
              <a:t>int</a:t>
            </a:r>
            <a:r>
              <a:rPr lang="en-US" altLang="en-US" sz="1600" dirty="0">
                <a:latin typeface="Consolas" pitchFamily="49" charset="0"/>
                <a:cs typeface="Consolas" pitchFamily="49" charset="0"/>
              </a:rPr>
              <a:t> j = k; j &gt; 0; --j ) {</a:t>
            </a:r>
          </a:p>
          <a:p>
            <a:pPr lvl="3">
              <a:buFont typeface="Arial" charset="0"/>
              <a:buNone/>
            </a:pPr>
            <a:r>
              <a:rPr lang="en-US" altLang="en-US" sz="1600" dirty="0">
                <a:latin typeface="Consolas" pitchFamily="49" charset="0"/>
                <a:cs typeface="Consolas" pitchFamily="49" charset="0"/>
              </a:rPr>
              <a:t>    if ( array[j - 1] &gt; array[j] ) {</a:t>
            </a:r>
          </a:p>
          <a:p>
            <a:pPr lvl="3">
              <a:buNone/>
            </a:pPr>
            <a:r>
              <a:rPr lang="en-US" altLang="en-US" sz="1600" dirty="0">
                <a:latin typeface="Consolas" pitchFamily="49" charset="0"/>
                <a:cs typeface="Consolas" pitchFamily="49" charset="0"/>
              </a:rPr>
              <a:t>        </a:t>
            </a:r>
            <a:r>
              <a:rPr lang="en-CA" altLang="en-US" sz="1600" dirty="0" err="1">
                <a:latin typeface="Consolas" pitchFamily="49" charset="0"/>
                <a:cs typeface="Arial" charset="0"/>
              </a:rPr>
              <a:t>std</a:t>
            </a:r>
            <a:r>
              <a:rPr lang="en-CA" altLang="en-US" sz="1600" dirty="0">
                <a:latin typeface="Consolas" pitchFamily="49" charset="0"/>
                <a:cs typeface="Arial" charset="0"/>
              </a:rPr>
              <a:t>::swap( array[j - 1], array[j] );</a:t>
            </a:r>
          </a:p>
          <a:p>
            <a:pPr lvl="3">
              <a:buFont typeface="Arial" charset="0"/>
              <a:buNone/>
            </a:pPr>
            <a:r>
              <a:rPr lang="en-US" altLang="en-US" sz="1600" dirty="0">
                <a:latin typeface="Consolas" pitchFamily="49" charset="0"/>
                <a:cs typeface="Arial" charset="0"/>
              </a:rPr>
              <a:t>    } else {</a:t>
            </a:r>
          </a:p>
          <a:p>
            <a:pPr lvl="3">
              <a:buFont typeface="Arial" charset="0"/>
              <a:buNone/>
            </a:pPr>
            <a:r>
              <a:rPr lang="en-US" altLang="en-US" sz="1600" dirty="0">
                <a:latin typeface="Consolas" pitchFamily="49" charset="0"/>
                <a:cs typeface="Arial" charset="0"/>
              </a:rPr>
              <a:t>        // As soon as we don't need to swap, the (k + 1)</a:t>
            </a:r>
            <a:r>
              <a:rPr lang="en-US" altLang="en-US" sz="1600" dirty="0" err="1">
                <a:latin typeface="Consolas" pitchFamily="49" charset="0"/>
                <a:cs typeface="Arial" charset="0"/>
              </a:rPr>
              <a:t>st</a:t>
            </a:r>
            <a:endParaRPr lang="en-US" altLang="en-US" sz="1600" dirty="0">
              <a:latin typeface="Consolas" pitchFamily="49" charset="0"/>
              <a:cs typeface="Arial" charset="0"/>
            </a:endParaRPr>
          </a:p>
          <a:p>
            <a:pPr lvl="3">
              <a:buFont typeface="Arial" charset="0"/>
              <a:buNone/>
            </a:pPr>
            <a:r>
              <a:rPr lang="en-US" altLang="en-US" sz="1600" dirty="0">
                <a:latin typeface="Consolas" pitchFamily="49" charset="0"/>
                <a:cs typeface="Arial" charset="0"/>
              </a:rPr>
              <a:t>        // is in the correct location</a:t>
            </a:r>
          </a:p>
          <a:p>
            <a:pPr lvl="3">
              <a:buFont typeface="Arial" charset="0"/>
              <a:buNone/>
            </a:pPr>
            <a:r>
              <a:rPr lang="en-US" altLang="en-US" sz="1600" dirty="0">
                <a:latin typeface="Consolas" pitchFamily="49" charset="0"/>
                <a:cs typeface="Arial" charset="0"/>
              </a:rPr>
              <a:t>        break;</a:t>
            </a:r>
          </a:p>
          <a:p>
            <a:pPr lvl="3">
              <a:buFont typeface="Arial" charset="0"/>
              <a:buNone/>
            </a:pPr>
            <a:r>
              <a:rPr lang="en-US" altLang="en-US" sz="1600" dirty="0">
                <a:latin typeface="Consolas" pitchFamily="49" charset="0"/>
                <a:cs typeface="Arial" charset="0"/>
              </a:rPr>
              <a:t>    }</a:t>
            </a:r>
          </a:p>
          <a:p>
            <a:pPr lvl="3">
              <a:buFont typeface="Arial" charset="0"/>
              <a:buNone/>
            </a:pPr>
            <a:r>
              <a:rPr lang="en-US" altLang="en-US" sz="1600" dirty="0">
                <a:latin typeface="Consolas" pitchFamily="49" charset="0"/>
                <a:cs typeface="Arial" charset="0"/>
              </a:rPr>
              <a:t>}</a:t>
            </a:r>
            <a:endParaRPr lang="en-US" altLang="en-US" dirty="0">
              <a:latin typeface="Times New Roman" pitchFamily="18" charset="0"/>
              <a:cs typeface="Arial" charset="0"/>
            </a:endParaRPr>
          </a:p>
        </p:txBody>
      </p:sp>
      <p:sp>
        <p:nvSpPr>
          <p:cNvPr id="12293"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a:t>8.2.2</a:t>
            </a:r>
          </a:p>
        </p:txBody>
      </p:sp>
    </p:spTree>
    <p:extLst>
      <p:ext uri="{BB962C8B-B14F-4D97-AF65-F5344CB8AC3E}">
        <p14:creationId xmlns:p14="http://schemas.microsoft.com/office/powerpoint/2010/main" val="15507339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ltLang="en-US">
                <a:latin typeface="Arial" charset="0"/>
                <a:cs typeface="Arial" charset="0"/>
              </a:rPr>
              <a:t>Implementation and Analysis</a:t>
            </a:r>
          </a:p>
        </p:txBody>
      </p:sp>
      <p:sp>
        <p:nvSpPr>
          <p:cNvPr id="13315" name="Rectangle 3"/>
          <p:cNvSpPr>
            <a:spLocks noGrp="1" noChangeArrowheads="1"/>
          </p:cNvSpPr>
          <p:nvPr>
            <p:ph type="body" idx="1"/>
          </p:nvPr>
        </p:nvSpPr>
        <p:spPr/>
        <p:txBody>
          <a:bodyPr/>
          <a:lstStyle/>
          <a:p>
            <a:pPr>
              <a:buFont typeface="Arial" charset="0"/>
              <a:buNone/>
            </a:pPr>
            <a:r>
              <a:rPr lang="en-US" altLang="en-US" dirty="0">
                <a:latin typeface="Arial" charset="0"/>
                <a:cs typeface="Arial" charset="0"/>
              </a:rPr>
              <a:t>	This would be embedded in a function call such as</a:t>
            </a:r>
            <a:endParaRPr lang="en-US" altLang="en-US" baseline="30000" dirty="0">
              <a:latin typeface="Arial" charset="0"/>
              <a:cs typeface="Arial" charset="0"/>
            </a:endParaRPr>
          </a:p>
          <a:p>
            <a:pPr>
              <a:buFontTx/>
              <a:buNone/>
            </a:pPr>
            <a:endParaRPr lang="en-US" altLang="en-US" sz="1200" b="1" dirty="0">
              <a:latin typeface="Courier New" pitchFamily="49" charset="0"/>
              <a:cs typeface="Arial" charset="0"/>
            </a:endParaRPr>
          </a:p>
          <a:p>
            <a:pPr lvl="2">
              <a:buFontTx/>
              <a:buNone/>
            </a:pPr>
            <a:r>
              <a:rPr lang="en-US" altLang="en-US" sz="1200" dirty="0">
                <a:latin typeface="Consolas" pitchFamily="49" charset="0"/>
                <a:cs typeface="Arial" charset="0"/>
              </a:rPr>
              <a:t>template &lt;typename Type&gt;</a:t>
            </a:r>
          </a:p>
          <a:p>
            <a:pPr lvl="2">
              <a:buFontTx/>
              <a:buNone/>
            </a:pPr>
            <a:r>
              <a:rPr lang="en-US" altLang="en-US" sz="1200" dirty="0">
                <a:latin typeface="Consolas" pitchFamily="49" charset="0"/>
                <a:cs typeface="Arial" charset="0"/>
              </a:rPr>
              <a:t>void </a:t>
            </a:r>
            <a:r>
              <a:rPr lang="en-US" altLang="en-US" sz="1200" dirty="0" err="1">
                <a:latin typeface="Consolas" pitchFamily="49" charset="0"/>
                <a:cs typeface="Arial" charset="0"/>
              </a:rPr>
              <a:t>insertion_sort</a:t>
            </a:r>
            <a:r>
              <a:rPr lang="en-US" altLang="en-US" sz="1200" dirty="0">
                <a:latin typeface="Consolas" pitchFamily="49" charset="0"/>
                <a:cs typeface="Arial" charset="0"/>
              </a:rPr>
              <a:t>( Type *</a:t>
            </a:r>
            <a:r>
              <a:rPr lang="en-US" altLang="en-US" sz="1200" dirty="0" err="1">
                <a:latin typeface="Consolas" pitchFamily="49" charset="0"/>
                <a:cs typeface="Arial" charset="0"/>
              </a:rPr>
              <a:t>const</a:t>
            </a:r>
            <a:r>
              <a:rPr lang="en-US" altLang="en-US" sz="1200" dirty="0">
                <a:latin typeface="Consolas" pitchFamily="49" charset="0"/>
                <a:cs typeface="Arial" charset="0"/>
              </a:rPr>
              <a:t> array, </a:t>
            </a:r>
            <a:r>
              <a:rPr lang="en-US" altLang="en-US" sz="1200" dirty="0" err="1">
                <a:latin typeface="Consolas" pitchFamily="49" charset="0"/>
                <a:cs typeface="Arial" charset="0"/>
              </a:rPr>
              <a:t>int</a:t>
            </a:r>
            <a:r>
              <a:rPr lang="en-US" altLang="en-US" sz="1200" dirty="0">
                <a:latin typeface="Consolas" pitchFamily="49" charset="0"/>
                <a:cs typeface="Arial" charset="0"/>
              </a:rPr>
              <a:t> </a:t>
            </a:r>
            <a:r>
              <a:rPr lang="en-US" altLang="en-US" sz="1200" dirty="0" err="1">
                <a:latin typeface="Consolas" pitchFamily="49" charset="0"/>
                <a:cs typeface="Arial" charset="0"/>
              </a:rPr>
              <a:t>const</a:t>
            </a:r>
            <a:r>
              <a:rPr lang="en-US" altLang="en-US" sz="1200" dirty="0">
                <a:latin typeface="Consolas" pitchFamily="49" charset="0"/>
                <a:cs typeface="Arial" charset="0"/>
              </a:rPr>
              <a:t> n ) {</a:t>
            </a:r>
          </a:p>
          <a:p>
            <a:pPr lvl="2">
              <a:buFontTx/>
              <a:buNone/>
            </a:pPr>
            <a:r>
              <a:rPr lang="en-US" altLang="en-US" sz="1200" dirty="0">
                <a:latin typeface="Consolas" pitchFamily="49" charset="0"/>
                <a:cs typeface="Arial" charset="0"/>
              </a:rPr>
              <a:t>    for ( </a:t>
            </a:r>
            <a:r>
              <a:rPr lang="en-US" altLang="en-US" sz="1200" dirty="0" err="1">
                <a:latin typeface="Consolas" pitchFamily="49" charset="0"/>
                <a:cs typeface="Arial" charset="0"/>
              </a:rPr>
              <a:t>int</a:t>
            </a:r>
            <a:r>
              <a:rPr lang="en-US" altLang="en-US" sz="1200" dirty="0">
                <a:latin typeface="Consolas" pitchFamily="49" charset="0"/>
                <a:cs typeface="Arial" charset="0"/>
              </a:rPr>
              <a:t> k = 1; k &lt; n; ++k ) {</a:t>
            </a:r>
          </a:p>
          <a:p>
            <a:pPr lvl="2">
              <a:buFont typeface="Arial" charset="0"/>
              <a:buNone/>
            </a:pPr>
            <a:r>
              <a:rPr lang="en-US" altLang="en-US" sz="1200" dirty="0">
                <a:latin typeface="Consolas" pitchFamily="49" charset="0"/>
                <a:cs typeface="Consolas" pitchFamily="49" charset="0"/>
              </a:rPr>
              <a:t>        for ( </a:t>
            </a:r>
            <a:r>
              <a:rPr lang="en-US" altLang="en-US" sz="1200" dirty="0" err="1">
                <a:latin typeface="Consolas" pitchFamily="49" charset="0"/>
                <a:cs typeface="Consolas" pitchFamily="49" charset="0"/>
              </a:rPr>
              <a:t>int</a:t>
            </a:r>
            <a:r>
              <a:rPr lang="en-US" altLang="en-US" sz="1200" dirty="0">
                <a:latin typeface="Consolas" pitchFamily="49" charset="0"/>
                <a:cs typeface="Consolas" pitchFamily="49" charset="0"/>
              </a:rPr>
              <a:t> j = k; j &gt; 0; --j ) {</a:t>
            </a:r>
          </a:p>
          <a:p>
            <a:pPr lvl="2">
              <a:buFont typeface="Arial" charset="0"/>
              <a:buNone/>
            </a:pPr>
            <a:r>
              <a:rPr lang="en-US" altLang="en-US" sz="1200" dirty="0">
                <a:latin typeface="Consolas" pitchFamily="49" charset="0"/>
                <a:cs typeface="Consolas" pitchFamily="49" charset="0"/>
              </a:rPr>
              <a:t>            if ( array[j - 1] &gt; array[j] ) {</a:t>
            </a:r>
          </a:p>
          <a:p>
            <a:pPr lvl="2">
              <a:buNone/>
            </a:pPr>
            <a:r>
              <a:rPr lang="en-US" altLang="en-US" sz="1200" dirty="0">
                <a:latin typeface="Consolas" pitchFamily="49" charset="0"/>
                <a:cs typeface="Consolas" pitchFamily="49" charset="0"/>
              </a:rPr>
              <a:t>                </a:t>
            </a:r>
            <a:r>
              <a:rPr lang="en-CA" altLang="en-US" sz="1200" dirty="0" err="1">
                <a:latin typeface="Consolas" pitchFamily="49" charset="0"/>
                <a:cs typeface="Arial" charset="0"/>
              </a:rPr>
              <a:t>std</a:t>
            </a:r>
            <a:r>
              <a:rPr lang="en-CA" altLang="en-US" sz="1200" dirty="0">
                <a:latin typeface="Consolas" pitchFamily="49" charset="0"/>
                <a:cs typeface="Arial" charset="0"/>
              </a:rPr>
              <a:t>::swap( array[j - 1], array[j] );</a:t>
            </a:r>
            <a:endParaRPr lang="en-US" altLang="en-US" sz="1200" dirty="0">
              <a:latin typeface="Consolas" pitchFamily="49" charset="0"/>
              <a:cs typeface="Arial" charset="0"/>
            </a:endParaRPr>
          </a:p>
          <a:p>
            <a:pPr lvl="2">
              <a:buFont typeface="Arial" charset="0"/>
              <a:buNone/>
            </a:pPr>
            <a:r>
              <a:rPr lang="en-US" altLang="en-US" sz="1200" dirty="0">
                <a:latin typeface="Consolas" pitchFamily="49" charset="0"/>
                <a:cs typeface="Arial" charset="0"/>
              </a:rPr>
              <a:t>            } else {</a:t>
            </a:r>
          </a:p>
          <a:p>
            <a:pPr lvl="2">
              <a:buFont typeface="Arial" charset="0"/>
              <a:buNone/>
            </a:pPr>
            <a:r>
              <a:rPr lang="en-US" altLang="en-US" sz="1200" dirty="0">
                <a:latin typeface="Consolas" pitchFamily="49" charset="0"/>
                <a:cs typeface="Arial" charset="0"/>
              </a:rPr>
              <a:t>                // As soon as we don't need to swap, the (k + 1)</a:t>
            </a:r>
            <a:r>
              <a:rPr lang="en-US" altLang="en-US" sz="1200" dirty="0" err="1">
                <a:latin typeface="Consolas" pitchFamily="49" charset="0"/>
                <a:cs typeface="Arial" charset="0"/>
              </a:rPr>
              <a:t>st</a:t>
            </a:r>
            <a:endParaRPr lang="en-US" altLang="en-US" sz="1200" dirty="0">
              <a:latin typeface="Consolas" pitchFamily="49" charset="0"/>
              <a:cs typeface="Arial" charset="0"/>
            </a:endParaRPr>
          </a:p>
          <a:p>
            <a:pPr lvl="2">
              <a:buFont typeface="Arial" charset="0"/>
              <a:buNone/>
            </a:pPr>
            <a:r>
              <a:rPr lang="en-US" altLang="en-US" sz="1200" dirty="0">
                <a:latin typeface="Consolas" pitchFamily="49" charset="0"/>
                <a:cs typeface="Arial" charset="0"/>
              </a:rPr>
              <a:t>               // is in the correct location</a:t>
            </a:r>
          </a:p>
          <a:p>
            <a:pPr lvl="2">
              <a:buFont typeface="Arial" charset="0"/>
              <a:buNone/>
            </a:pPr>
            <a:r>
              <a:rPr lang="en-US" altLang="en-US" sz="1200" dirty="0">
                <a:latin typeface="Consolas" pitchFamily="49" charset="0"/>
                <a:cs typeface="Arial" charset="0"/>
              </a:rPr>
              <a:t>               break;</a:t>
            </a:r>
          </a:p>
          <a:p>
            <a:pPr lvl="2">
              <a:buFont typeface="Arial" charset="0"/>
              <a:buNone/>
            </a:pPr>
            <a:r>
              <a:rPr lang="en-US" altLang="en-US" sz="1200" dirty="0">
                <a:latin typeface="Consolas" pitchFamily="49" charset="0"/>
                <a:cs typeface="Arial" charset="0"/>
              </a:rPr>
              <a:t>            }</a:t>
            </a:r>
          </a:p>
          <a:p>
            <a:pPr lvl="2">
              <a:buFont typeface="Arial" charset="0"/>
              <a:buNone/>
            </a:pPr>
            <a:r>
              <a:rPr lang="en-US" altLang="en-US" sz="1200" dirty="0">
                <a:latin typeface="Consolas" pitchFamily="49" charset="0"/>
                <a:cs typeface="Arial" charset="0"/>
              </a:rPr>
              <a:t>        }</a:t>
            </a:r>
            <a:endParaRPr lang="en-US" altLang="en-US" sz="1200" dirty="0">
              <a:latin typeface="Times New Roman" pitchFamily="18" charset="0"/>
              <a:cs typeface="Arial" charset="0"/>
            </a:endParaRPr>
          </a:p>
          <a:p>
            <a:pPr lvl="2">
              <a:buFontTx/>
              <a:buNone/>
            </a:pPr>
            <a:r>
              <a:rPr lang="en-US" altLang="en-US" sz="1200" dirty="0">
                <a:latin typeface="Consolas" pitchFamily="49" charset="0"/>
                <a:cs typeface="Arial" charset="0"/>
              </a:rPr>
              <a:t>    }</a:t>
            </a:r>
          </a:p>
          <a:p>
            <a:pPr lvl="2">
              <a:buFontTx/>
              <a:buNone/>
            </a:pPr>
            <a:r>
              <a:rPr lang="en-US" altLang="en-US" sz="1200" dirty="0">
                <a:latin typeface="Consolas" pitchFamily="49" charset="0"/>
                <a:cs typeface="Arial" charset="0"/>
              </a:rPr>
              <a:t>}</a:t>
            </a:r>
          </a:p>
        </p:txBody>
      </p:sp>
      <p:sp>
        <p:nvSpPr>
          <p:cNvPr id="13316"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a:t>8.2.2</a:t>
            </a:r>
          </a:p>
        </p:txBody>
      </p:sp>
    </p:spTree>
    <p:extLst>
      <p:ext uri="{BB962C8B-B14F-4D97-AF65-F5344CB8AC3E}">
        <p14:creationId xmlns:p14="http://schemas.microsoft.com/office/powerpoint/2010/main" val="17840255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ltLang="en-US">
                <a:latin typeface="Arial" charset="0"/>
                <a:cs typeface="Arial" charset="0"/>
              </a:rPr>
              <a:t>Implementation and Analysis</a:t>
            </a:r>
          </a:p>
        </p:txBody>
      </p:sp>
      <p:sp>
        <p:nvSpPr>
          <p:cNvPr id="14339" name="Rectangle 3"/>
          <p:cNvSpPr>
            <a:spLocks noGrp="1" noChangeArrowheads="1"/>
          </p:cNvSpPr>
          <p:nvPr>
            <p:ph type="body" idx="1"/>
          </p:nvPr>
        </p:nvSpPr>
        <p:spPr/>
        <p:txBody>
          <a:bodyPr/>
          <a:lstStyle/>
          <a:p>
            <a:pPr>
              <a:buFont typeface="Arial" charset="0"/>
              <a:buNone/>
            </a:pPr>
            <a:r>
              <a:rPr lang="en-US" altLang="en-US" dirty="0">
                <a:latin typeface="Arial" charset="0"/>
                <a:cs typeface="Arial" charset="0"/>
              </a:rPr>
              <a:t>	Let’s do a run-time analysis of this code</a:t>
            </a:r>
            <a:endParaRPr lang="en-US" altLang="en-US" baseline="30000" dirty="0">
              <a:latin typeface="Arial" charset="0"/>
              <a:cs typeface="Arial" charset="0"/>
            </a:endParaRPr>
          </a:p>
          <a:p>
            <a:pPr>
              <a:buFontTx/>
              <a:buNone/>
            </a:pPr>
            <a:endParaRPr lang="en-US" altLang="en-US" sz="1200" b="1" dirty="0">
              <a:latin typeface="Courier New" pitchFamily="49" charset="0"/>
              <a:cs typeface="Arial" charset="0"/>
            </a:endParaRPr>
          </a:p>
          <a:p>
            <a:pPr lvl="2">
              <a:buFontTx/>
              <a:buNone/>
            </a:pPr>
            <a:r>
              <a:rPr lang="en-US" altLang="en-US" sz="1200" dirty="0">
                <a:latin typeface="Consolas" pitchFamily="49" charset="0"/>
                <a:cs typeface="Arial" charset="0"/>
              </a:rPr>
              <a:t>template &lt;typename Type&gt;</a:t>
            </a:r>
          </a:p>
          <a:p>
            <a:pPr lvl="2">
              <a:buFontTx/>
              <a:buNone/>
            </a:pPr>
            <a:r>
              <a:rPr lang="en-US" altLang="en-US" sz="1200" dirty="0">
                <a:latin typeface="Consolas" pitchFamily="49" charset="0"/>
                <a:cs typeface="Arial" charset="0"/>
              </a:rPr>
              <a:t>void </a:t>
            </a:r>
            <a:r>
              <a:rPr lang="en-US" altLang="en-US" sz="1200" dirty="0" err="1">
                <a:latin typeface="Consolas" pitchFamily="49" charset="0"/>
                <a:cs typeface="Arial" charset="0"/>
              </a:rPr>
              <a:t>insertion_sort</a:t>
            </a:r>
            <a:r>
              <a:rPr lang="en-US" altLang="en-US" sz="1200" dirty="0">
                <a:latin typeface="Consolas" pitchFamily="49" charset="0"/>
                <a:cs typeface="Arial" charset="0"/>
              </a:rPr>
              <a:t>( Type *</a:t>
            </a:r>
            <a:r>
              <a:rPr lang="en-US" altLang="en-US" sz="1200" dirty="0" err="1">
                <a:latin typeface="Consolas" pitchFamily="49" charset="0"/>
                <a:cs typeface="Arial" charset="0"/>
              </a:rPr>
              <a:t>const</a:t>
            </a:r>
            <a:r>
              <a:rPr lang="en-US" altLang="en-US" sz="1200" dirty="0">
                <a:latin typeface="Consolas" pitchFamily="49" charset="0"/>
                <a:cs typeface="Arial" charset="0"/>
              </a:rPr>
              <a:t> array, </a:t>
            </a:r>
            <a:r>
              <a:rPr lang="en-US" altLang="en-US" sz="1200" dirty="0" err="1">
                <a:latin typeface="Consolas" pitchFamily="49" charset="0"/>
                <a:cs typeface="Arial" charset="0"/>
              </a:rPr>
              <a:t>int</a:t>
            </a:r>
            <a:r>
              <a:rPr lang="en-US" altLang="en-US" sz="1200" dirty="0">
                <a:latin typeface="Consolas" pitchFamily="49" charset="0"/>
                <a:cs typeface="Arial" charset="0"/>
              </a:rPr>
              <a:t> </a:t>
            </a:r>
            <a:r>
              <a:rPr lang="en-US" altLang="en-US" sz="1200" dirty="0" err="1">
                <a:latin typeface="Consolas" pitchFamily="49" charset="0"/>
                <a:cs typeface="Arial" charset="0"/>
              </a:rPr>
              <a:t>const</a:t>
            </a:r>
            <a:r>
              <a:rPr lang="en-US" altLang="en-US" sz="1200" dirty="0">
                <a:latin typeface="Consolas" pitchFamily="49" charset="0"/>
                <a:cs typeface="Arial" charset="0"/>
              </a:rPr>
              <a:t> n ) {</a:t>
            </a:r>
          </a:p>
          <a:p>
            <a:pPr lvl="2">
              <a:buFontTx/>
              <a:buNone/>
            </a:pPr>
            <a:r>
              <a:rPr lang="en-US" altLang="en-US" sz="1200" dirty="0">
                <a:latin typeface="Consolas" pitchFamily="49" charset="0"/>
                <a:cs typeface="Arial" charset="0"/>
              </a:rPr>
              <a:t>    for ( </a:t>
            </a:r>
            <a:r>
              <a:rPr lang="en-US" altLang="en-US" sz="1200" dirty="0" err="1">
                <a:latin typeface="Consolas" pitchFamily="49" charset="0"/>
                <a:cs typeface="Arial" charset="0"/>
              </a:rPr>
              <a:t>int</a:t>
            </a:r>
            <a:r>
              <a:rPr lang="en-US" altLang="en-US" sz="1200" dirty="0">
                <a:latin typeface="Consolas" pitchFamily="49" charset="0"/>
                <a:cs typeface="Arial" charset="0"/>
              </a:rPr>
              <a:t> k = 1; k &lt; n; ++k ) {</a:t>
            </a:r>
          </a:p>
          <a:p>
            <a:pPr lvl="2">
              <a:buFont typeface="Arial" charset="0"/>
              <a:buNone/>
            </a:pPr>
            <a:r>
              <a:rPr lang="en-US" altLang="en-US" sz="1200" dirty="0">
                <a:latin typeface="Consolas" pitchFamily="49" charset="0"/>
                <a:cs typeface="Consolas" pitchFamily="49" charset="0"/>
              </a:rPr>
              <a:t>        for ( </a:t>
            </a:r>
            <a:r>
              <a:rPr lang="en-US" altLang="en-US" sz="1200" dirty="0" err="1">
                <a:latin typeface="Consolas" pitchFamily="49" charset="0"/>
                <a:cs typeface="Consolas" pitchFamily="49" charset="0"/>
              </a:rPr>
              <a:t>int</a:t>
            </a:r>
            <a:r>
              <a:rPr lang="en-US" altLang="en-US" sz="1200" dirty="0">
                <a:latin typeface="Consolas" pitchFamily="49" charset="0"/>
                <a:cs typeface="Consolas" pitchFamily="49" charset="0"/>
              </a:rPr>
              <a:t> j = k; j &gt; 0; --j ) {</a:t>
            </a:r>
          </a:p>
          <a:p>
            <a:pPr lvl="2">
              <a:buFont typeface="Arial" charset="0"/>
              <a:buNone/>
            </a:pPr>
            <a:r>
              <a:rPr lang="en-US" altLang="en-US" sz="1200" dirty="0">
                <a:latin typeface="Consolas" pitchFamily="49" charset="0"/>
                <a:cs typeface="Consolas" pitchFamily="49" charset="0"/>
              </a:rPr>
              <a:t>            if ( array[j - 1] &gt; array[j] ) {</a:t>
            </a:r>
          </a:p>
          <a:p>
            <a:pPr lvl="2">
              <a:buNone/>
            </a:pPr>
            <a:r>
              <a:rPr lang="en-US" altLang="en-US" sz="1200" dirty="0">
                <a:latin typeface="Consolas" pitchFamily="49" charset="0"/>
                <a:cs typeface="Consolas" pitchFamily="49" charset="0"/>
              </a:rPr>
              <a:t>                </a:t>
            </a:r>
            <a:r>
              <a:rPr lang="en-CA" altLang="en-US" sz="1200" dirty="0" err="1">
                <a:latin typeface="Consolas" pitchFamily="49" charset="0"/>
                <a:cs typeface="Arial" charset="0"/>
              </a:rPr>
              <a:t>std</a:t>
            </a:r>
            <a:r>
              <a:rPr lang="en-CA" altLang="en-US" sz="1200" dirty="0">
                <a:latin typeface="Consolas" pitchFamily="49" charset="0"/>
                <a:cs typeface="Arial" charset="0"/>
              </a:rPr>
              <a:t>::swap( array[j - 1], array[j] );</a:t>
            </a:r>
            <a:endParaRPr lang="en-US" altLang="en-US" sz="1200" dirty="0">
              <a:latin typeface="Consolas" pitchFamily="49" charset="0"/>
              <a:cs typeface="Arial" charset="0"/>
            </a:endParaRPr>
          </a:p>
          <a:p>
            <a:pPr lvl="2">
              <a:buFont typeface="Arial" charset="0"/>
              <a:buNone/>
            </a:pPr>
            <a:r>
              <a:rPr lang="en-US" altLang="en-US" sz="1200" dirty="0">
                <a:latin typeface="Consolas" pitchFamily="49" charset="0"/>
                <a:cs typeface="Arial" charset="0"/>
              </a:rPr>
              <a:t>            } else {</a:t>
            </a:r>
          </a:p>
          <a:p>
            <a:pPr lvl="2">
              <a:buFont typeface="Arial" charset="0"/>
              <a:buNone/>
            </a:pPr>
            <a:r>
              <a:rPr lang="en-US" altLang="en-US" sz="1200" dirty="0">
                <a:latin typeface="Consolas" pitchFamily="49" charset="0"/>
                <a:cs typeface="Arial" charset="0"/>
              </a:rPr>
              <a:t>                // As soon as we don't need to swap, the (k + 1)</a:t>
            </a:r>
            <a:r>
              <a:rPr lang="en-US" altLang="en-US" sz="1200" dirty="0" err="1">
                <a:latin typeface="Consolas" pitchFamily="49" charset="0"/>
                <a:cs typeface="Arial" charset="0"/>
              </a:rPr>
              <a:t>st</a:t>
            </a:r>
            <a:endParaRPr lang="en-US" altLang="en-US" sz="1200" dirty="0">
              <a:latin typeface="Consolas" pitchFamily="49" charset="0"/>
              <a:cs typeface="Arial" charset="0"/>
            </a:endParaRPr>
          </a:p>
          <a:p>
            <a:pPr lvl="2">
              <a:buFont typeface="Arial" charset="0"/>
              <a:buNone/>
            </a:pPr>
            <a:r>
              <a:rPr lang="en-US" altLang="en-US" sz="1200" dirty="0">
                <a:latin typeface="Consolas" pitchFamily="49" charset="0"/>
                <a:cs typeface="Arial" charset="0"/>
              </a:rPr>
              <a:t>               // is in the correct location</a:t>
            </a:r>
          </a:p>
          <a:p>
            <a:pPr lvl="2">
              <a:buFont typeface="Arial" charset="0"/>
              <a:buNone/>
            </a:pPr>
            <a:r>
              <a:rPr lang="en-US" altLang="en-US" sz="1200" dirty="0">
                <a:latin typeface="Consolas" pitchFamily="49" charset="0"/>
                <a:cs typeface="Arial" charset="0"/>
              </a:rPr>
              <a:t>               break;</a:t>
            </a:r>
          </a:p>
          <a:p>
            <a:pPr lvl="2">
              <a:buFont typeface="Arial" charset="0"/>
              <a:buNone/>
            </a:pPr>
            <a:r>
              <a:rPr lang="en-US" altLang="en-US" sz="1200" dirty="0">
                <a:latin typeface="Consolas" pitchFamily="49" charset="0"/>
                <a:cs typeface="Arial" charset="0"/>
              </a:rPr>
              <a:t>            }</a:t>
            </a:r>
          </a:p>
          <a:p>
            <a:pPr lvl="2">
              <a:buFont typeface="Arial" charset="0"/>
              <a:buNone/>
            </a:pPr>
            <a:r>
              <a:rPr lang="en-US" altLang="en-US" sz="1200" dirty="0">
                <a:latin typeface="Consolas" pitchFamily="49" charset="0"/>
                <a:cs typeface="Arial" charset="0"/>
              </a:rPr>
              <a:t>        }</a:t>
            </a:r>
            <a:endParaRPr lang="en-US" altLang="en-US" sz="1200" dirty="0">
              <a:latin typeface="Times New Roman" pitchFamily="18" charset="0"/>
              <a:cs typeface="Arial" charset="0"/>
            </a:endParaRPr>
          </a:p>
          <a:p>
            <a:pPr lvl="2">
              <a:buFontTx/>
              <a:buNone/>
            </a:pPr>
            <a:r>
              <a:rPr lang="en-US" altLang="en-US" sz="1200" dirty="0">
                <a:latin typeface="Consolas" pitchFamily="49" charset="0"/>
                <a:cs typeface="Arial" charset="0"/>
              </a:rPr>
              <a:t>    }</a:t>
            </a:r>
          </a:p>
          <a:p>
            <a:pPr lvl="2">
              <a:buFontTx/>
              <a:buNone/>
            </a:pPr>
            <a:r>
              <a:rPr lang="en-US" altLang="en-US" sz="1200" dirty="0">
                <a:latin typeface="Consolas" pitchFamily="49" charset="0"/>
                <a:cs typeface="Arial" charset="0"/>
              </a:rPr>
              <a:t>}</a:t>
            </a:r>
          </a:p>
        </p:txBody>
      </p:sp>
      <p:sp>
        <p:nvSpPr>
          <p:cNvPr id="1434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a:t>8.2.3</a:t>
            </a:r>
          </a:p>
        </p:txBody>
      </p:sp>
    </p:spTree>
    <p:extLst>
      <p:ext uri="{BB962C8B-B14F-4D97-AF65-F5344CB8AC3E}">
        <p14:creationId xmlns:p14="http://schemas.microsoft.com/office/powerpoint/2010/main" val="3013446236"/>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14250</TotalTime>
  <Words>242</Words>
  <Application>Microsoft Office PowerPoint</Application>
  <PresentationFormat>On-screen Show (4:3)</PresentationFormat>
  <Paragraphs>458</Paragraphs>
  <Slides>30</Slides>
  <Notes>30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39" baseType="lpstr">
      <vt:lpstr>ＭＳ Ｐゴシック</vt:lpstr>
      <vt:lpstr>Arial</vt:lpstr>
      <vt:lpstr>Calibri</vt:lpstr>
      <vt:lpstr>Consolas</vt:lpstr>
      <vt:lpstr>Courier New</vt:lpstr>
      <vt:lpstr>Symbol</vt:lpstr>
      <vt:lpstr>Times New Roman</vt:lpstr>
      <vt:lpstr>Custom Design</vt:lpstr>
      <vt:lpstr>Equation</vt:lpstr>
      <vt:lpstr>Outline</vt:lpstr>
      <vt:lpstr>Background</vt:lpstr>
      <vt:lpstr>Background</vt:lpstr>
      <vt:lpstr>Background</vt:lpstr>
      <vt:lpstr>The Algorithm</vt:lpstr>
      <vt:lpstr>The Algorithm</vt:lpstr>
      <vt:lpstr>The Algorithm</vt:lpstr>
      <vt:lpstr>Implementation and Analysis</vt:lpstr>
      <vt:lpstr>Implementation and Analysis</vt:lpstr>
      <vt:lpstr>Implementation and Analysis</vt:lpstr>
      <vt:lpstr>Implementation and Analysis</vt:lpstr>
      <vt:lpstr>Implementation and Analysis</vt:lpstr>
      <vt:lpstr>Implementation and Analysis</vt:lpstr>
      <vt:lpstr>Implementation and Analysis</vt:lpstr>
      <vt:lpstr>Implementation and Analysis</vt:lpstr>
      <vt:lpstr>Implementation and Analysis</vt:lpstr>
      <vt:lpstr>Implementation and Analysis</vt:lpstr>
      <vt:lpstr>Implementation and Analysis</vt:lpstr>
      <vt:lpstr>Consequences of Our Analysis</vt:lpstr>
      <vt:lpstr>Consequences of Our Analysis</vt:lpstr>
      <vt:lpstr>Consequences of Our Analysis</vt:lpstr>
      <vt:lpstr>The Algorithm</vt:lpstr>
      <vt:lpstr>Implementation and Analysis</vt:lpstr>
      <vt:lpstr>A Comment about Using goto</vt:lpstr>
      <vt:lpstr>A Comment about Using goto</vt:lpstr>
      <vt:lpstr>A Comment about Using goto</vt:lpstr>
      <vt:lpstr>A Comment about Using goto</vt:lpstr>
      <vt:lpstr>Summary</vt:lpstr>
      <vt:lpstr>References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ECE 250 Algorithms and Data Structures</dc:title>
  <dc:creator>dwharder</dc:creator>
  <cp:lastModifiedBy>Ali elgamal</cp:lastModifiedBy>
  <cp:revision>1137</cp:revision>
  <dcterms:created xsi:type="dcterms:W3CDTF">2009-09-11T23:00:44Z</dcterms:created>
  <dcterms:modified xsi:type="dcterms:W3CDTF">2016-03-08T01:04:03Z</dcterms:modified>
</cp:coreProperties>
</file>