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83"/>
  </p:notesMasterIdLst>
  <p:sldIdLst>
    <p:sldId id="408" r:id="rId2"/>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50" r:id="rId24"/>
    <p:sldId id="430" r:id="rId25"/>
    <p:sldId id="431" r:id="rId26"/>
    <p:sldId id="497" r:id="rId27"/>
    <p:sldId id="432" r:id="rId28"/>
    <p:sldId id="451" r:id="rId29"/>
    <p:sldId id="452" r:id="rId30"/>
    <p:sldId id="453" r:id="rId31"/>
    <p:sldId id="454" r:id="rId32"/>
    <p:sldId id="455" r:id="rId33"/>
    <p:sldId id="475" r:id="rId34"/>
    <p:sldId id="463" r:id="rId35"/>
    <p:sldId id="456" r:id="rId36"/>
    <p:sldId id="457" r:id="rId37"/>
    <p:sldId id="458" r:id="rId38"/>
    <p:sldId id="476" r:id="rId39"/>
    <p:sldId id="464" r:id="rId40"/>
    <p:sldId id="459" r:id="rId41"/>
    <p:sldId id="460" r:id="rId42"/>
    <p:sldId id="461" r:id="rId43"/>
    <p:sldId id="462" r:id="rId44"/>
    <p:sldId id="465" r:id="rId45"/>
    <p:sldId id="466" r:id="rId46"/>
    <p:sldId id="467" r:id="rId47"/>
    <p:sldId id="468" r:id="rId48"/>
    <p:sldId id="477" r:id="rId49"/>
    <p:sldId id="469" r:id="rId50"/>
    <p:sldId id="470" r:id="rId51"/>
    <p:sldId id="471" r:id="rId52"/>
    <p:sldId id="472" r:id="rId53"/>
    <p:sldId id="473" r:id="rId54"/>
    <p:sldId id="478" r:id="rId55"/>
    <p:sldId id="474" r:id="rId56"/>
    <p:sldId id="479" r:id="rId57"/>
    <p:sldId id="480" r:id="rId58"/>
    <p:sldId id="481" r:id="rId59"/>
    <p:sldId id="482" r:id="rId60"/>
    <p:sldId id="483" r:id="rId61"/>
    <p:sldId id="484" r:id="rId62"/>
    <p:sldId id="485" r:id="rId63"/>
    <p:sldId id="486" r:id="rId64"/>
    <p:sldId id="487" r:id="rId65"/>
    <p:sldId id="488" r:id="rId66"/>
    <p:sldId id="489" r:id="rId67"/>
    <p:sldId id="490" r:id="rId68"/>
    <p:sldId id="491" r:id="rId69"/>
    <p:sldId id="492" r:id="rId70"/>
    <p:sldId id="493" r:id="rId71"/>
    <p:sldId id="494" r:id="rId72"/>
    <p:sldId id="495" r:id="rId73"/>
    <p:sldId id="496" r:id="rId74"/>
    <p:sldId id="443" r:id="rId75"/>
    <p:sldId id="444" r:id="rId76"/>
    <p:sldId id="445" r:id="rId77"/>
    <p:sldId id="449" r:id="rId78"/>
    <p:sldId id="446" r:id="rId79"/>
    <p:sldId id="447" r:id="rId80"/>
    <p:sldId id="448" r:id="rId81"/>
    <p:sldId id="373"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106" d="100"/>
          <a:sy n="106" d="100"/>
        </p:scale>
        <p:origin x="524" y="6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3/18/2016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3D4F0CF-BEBC-456E-A827-16B0D0EEC374}" type="slidenum">
              <a:rPr lang="en-CA" smtClean="0"/>
              <a:pPr>
                <a:defRPr/>
              </a:pPr>
              <a:t>2</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6CD2F5F-169F-4899-BE93-0CA7AEF0291C}" type="slidenum">
              <a:rPr lang="en-CA" smtClean="0"/>
              <a:pPr>
                <a:defRPr/>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073E0A2-0131-4927-AE9B-AAD255FCCDA6}" type="slidenum">
              <a:rPr lang="en-CA" smtClean="0"/>
              <a:pPr>
                <a:defRPr/>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6B381D6-46E3-4F2E-BF65-E02A3D96B0DC}" type="slidenum">
              <a:rPr lang="en-CA" smtClean="0"/>
              <a:pPr>
                <a:defRPr/>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32C8E85-2514-45B9-A779-295FCF7BA9FE}" type="slidenum">
              <a:rPr lang="en-CA" smtClean="0"/>
              <a:pPr>
                <a:defRPr/>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0CEFC98-7FA6-4B1A-839E-A2A630191FFE}" type="slidenum">
              <a:rPr lang="en-CA" smtClean="0"/>
              <a:pPr>
                <a:defRPr/>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71FEF30-E411-4464-8EBD-CB6343894B41}" type="slidenum">
              <a:rPr lang="en-CA" smtClean="0"/>
              <a:pPr>
                <a:defRPr/>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70BC54F-FC7F-4229-BD58-8D1E8FCB6953}" type="slidenum">
              <a:rPr lang="en-CA" smtClean="0"/>
              <a:pPr>
                <a:defRPr/>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B1069D2-52E5-48A8-8DB4-2D80F87C54B6}" type="slidenum">
              <a:rPr lang="en-CA" smtClean="0"/>
              <a:pPr>
                <a:defRPr/>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CA6DA14-6AAB-4B5E-A6FD-788EFE3246D6}" type="slidenum">
              <a:rPr lang="en-CA" smtClean="0"/>
              <a:pPr>
                <a:defRPr/>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6F24554-87A3-4E2B-A7E7-D5822677CE12}" type="slidenum">
              <a:rPr lang="en-CA" smtClean="0"/>
              <a:pPr>
                <a:defRPr/>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12A7F65-99BA-4D98-8AF7-C174C49D2C8B}" type="slidenum">
              <a:rPr lang="en-CA" smtClean="0"/>
              <a:pPr>
                <a:defRPr/>
              </a:pPr>
              <a:t>3</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7C1CBDC-5E6D-479D-99B3-22747C35EF73}" type="slidenum">
              <a:rPr lang="en-CA" smtClean="0"/>
              <a:pPr>
                <a:defRPr/>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FDDBE1F-BB9F-4674-A350-DC5CD6D66185}" type="slidenum">
              <a:rPr lang="en-CA" smtClean="0"/>
              <a:pPr>
                <a:defRPr/>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FDDBE1F-BB9F-4674-A350-DC5CD6D66185}" type="slidenum">
              <a:rPr lang="en-CA" smtClean="0"/>
              <a:pPr>
                <a:defRPr/>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96C134B-2462-4E74-B398-DAAAAB293B12}" type="slidenum">
              <a:rPr lang="en-CA" smtClean="0"/>
              <a:pPr>
                <a:defRPr/>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3B3BE88-B569-48F7-9607-D8085FD0FC7A}" type="slidenum">
              <a:rPr lang="en-CA" smtClean="0"/>
              <a:pPr>
                <a:defRPr/>
              </a:pPr>
              <a:t>25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3B3BE88-B569-48F7-9607-D8085FD0FC7A}" type="slidenum">
              <a:rPr lang="en-CA" smtClean="0"/>
              <a:pPr>
                <a:defRPr/>
              </a:pPr>
              <a:t>26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27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28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29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EB9F9F9-E1E3-4F66-BED5-A4A6BC3024F9}" type="slidenum">
              <a:rPr lang="en-CA" smtClean="0"/>
              <a:pPr>
                <a:defRPr/>
              </a:pPr>
              <a:t>4</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32</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33</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34</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35</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36</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37</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38</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39</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984E7C5-2A75-493F-91FC-F723AA33AD63}" type="slidenum">
              <a:rPr lang="en-CA" smtClean="0"/>
              <a:pPr>
                <a:defRPr/>
              </a:pPr>
              <a:t>5</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41</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42</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43</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44</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45</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46</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47</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48</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49</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CB2706B-786F-4D3D-B3C7-473D8C65CE68}" type="slidenum">
              <a:rPr lang="en-CA" smtClean="0"/>
              <a:pPr>
                <a:defRPr/>
              </a:pPr>
              <a:t>6</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51</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52</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53</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54</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55</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56</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57</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58</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59</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60</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2433074-A573-419B-B002-591442F216AA}" type="slidenum">
              <a:rPr lang="en-CA" smtClean="0"/>
              <a:pPr>
                <a:defRPr/>
              </a:pPr>
              <a:t>7</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61</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62</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63</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64</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65</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66</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67</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68</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69</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70</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4EE27DE-0988-40C1-AA91-F5398744B7D5}" type="slidenum">
              <a:rPr lang="en-CA" smtClean="0"/>
              <a:pPr>
                <a:defRPr/>
              </a:pPr>
              <a:t>8</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71</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72</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73</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A3014AD-377A-453F-8A7F-A2B371103EDB}" type="slidenum">
              <a:rPr lang="en-CA" smtClean="0"/>
              <a:pPr>
                <a:defRPr/>
              </a:pPr>
              <a:t>74</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707BE32-042C-453B-B71F-8F819912A818}" type="slidenum">
              <a:rPr lang="en-CA" smtClean="0"/>
              <a:pPr>
                <a:defRPr/>
              </a:pPr>
              <a:t>75</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7A0E71B-F7C3-429D-9D9F-F51CEC951C78}" type="slidenum">
              <a:rPr lang="en-CA" smtClean="0"/>
              <a:pPr>
                <a:defRPr/>
              </a:pPr>
              <a:t>76</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79A9FDB-07B0-409C-BBC2-D06B3F87396C}" type="slidenum">
              <a:rPr lang="en-CA" smtClean="0"/>
              <a:pPr>
                <a:defRPr/>
              </a:pPr>
              <a:t>78</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4FF18CA-5668-4EDC-BD44-957FF3323D3F}" type="slidenum">
              <a:rPr lang="en-CA" smtClean="0"/>
              <a:pPr>
                <a:defRPr/>
              </a:pPr>
              <a:t>79</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7863B31-44F4-4035-A18E-76B353D0EB66}" type="slidenum">
              <a:rPr lang="en-CA" smtClean="0"/>
              <a:pPr>
                <a:defRPr/>
              </a:pPr>
              <a:t>80</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81</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E26E4BA-51B6-4D41-A15C-19CEDADC6F8B}" type="slidenum">
              <a:rPr lang="en-CA" smtClean="0"/>
              <a:pPr>
                <a:defRPr/>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74C14BA-5BF7-477F-A26C-13771F770B9B}" type="slidenum">
              <a:rPr lang="en-CA" smtClean="0"/>
              <a:pPr>
                <a:defRPr/>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Merge sort</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CA" altLang="en-US">
                <a:latin typeface="Arial" charset="0"/>
                <a:cs typeface="Arial" charset="0"/>
              </a:rPr>
              <a:t>Outline</a:t>
            </a:r>
          </a:p>
        </p:txBody>
      </p:sp>
      <p:sp>
        <p:nvSpPr>
          <p:cNvPr id="7171" name="Content Placeholder 2"/>
          <p:cNvSpPr>
            <a:spLocks noGrp="1"/>
          </p:cNvSpPr>
          <p:nvPr>
            <p:ph idx="1"/>
          </p:nvPr>
        </p:nvSpPr>
        <p:spPr/>
        <p:txBody>
          <a:bodyPr/>
          <a:lstStyle/>
          <a:p>
            <a:pPr>
              <a:buFont typeface="Arial" charset="0"/>
              <a:buNone/>
            </a:pPr>
            <a:r>
              <a:rPr lang="en-CA" altLang="en-US">
                <a:latin typeface="Arial" charset="0"/>
                <a:cs typeface="Arial" charset="0"/>
              </a:rPr>
              <a:t>	This topic covers merge sort</a:t>
            </a:r>
          </a:p>
          <a:p>
            <a:pPr lvl="1"/>
            <a:r>
              <a:rPr lang="en-CA" altLang="en-US">
                <a:latin typeface="Arial" charset="0"/>
                <a:cs typeface="Arial" charset="0"/>
              </a:rPr>
              <a:t>A recursive divide-and-conquer algorithm</a:t>
            </a:r>
          </a:p>
          <a:p>
            <a:pPr lvl="1"/>
            <a:r>
              <a:rPr lang="en-CA" altLang="en-US">
                <a:latin typeface="Arial" charset="0"/>
                <a:cs typeface="Arial" charset="0"/>
              </a:rPr>
              <a:t>Merging two lists</a:t>
            </a:r>
          </a:p>
          <a:p>
            <a:pPr lvl="1"/>
            <a:r>
              <a:rPr lang="en-CA" altLang="en-US">
                <a:latin typeface="Arial" charset="0"/>
                <a:cs typeface="Arial" charset="0"/>
              </a:rPr>
              <a:t>The merge sort algorithm</a:t>
            </a:r>
          </a:p>
          <a:p>
            <a:pPr lvl="1"/>
            <a:r>
              <a:rPr lang="en-CA" altLang="en-US">
                <a:latin typeface="Arial" charset="0"/>
                <a:cs typeface="Arial" charset="0"/>
              </a:rPr>
              <a:t>A run-time analysis</a:t>
            </a:r>
          </a:p>
        </p:txBody>
      </p:sp>
    </p:spTree>
    <p:extLst>
      <p:ext uri="{BB962C8B-B14F-4D97-AF65-F5344CB8AC3E}">
        <p14:creationId xmlns:p14="http://schemas.microsoft.com/office/powerpoint/2010/main" val="186865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latin typeface="Arial" charset="0"/>
                <a:cs typeface="Arial" charset="0"/>
              </a:rPr>
              <a:t>Merging Example</a:t>
            </a:r>
          </a:p>
        </p:txBody>
      </p:sp>
      <p:sp>
        <p:nvSpPr>
          <p:cNvPr id="1638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18 and 33</a:t>
            </a:r>
          </a:p>
          <a:p>
            <a:pPr lvl="1"/>
            <a:r>
              <a:rPr lang="en-US" altLang="en-US">
                <a:latin typeface="Arial" charset="0"/>
                <a:cs typeface="Arial" charset="0"/>
              </a:rPr>
              <a:t>Copy 18 down</a:t>
            </a:r>
          </a:p>
          <a:p>
            <a:pPr lvl="1"/>
            <a:r>
              <a:rPr lang="en-US" altLang="en-US">
                <a:latin typeface="Arial" charset="0"/>
                <a:cs typeface="Arial" charset="0"/>
              </a:rPr>
              <a:t>Increment...</a:t>
            </a:r>
          </a:p>
        </p:txBody>
      </p:sp>
      <p:pic>
        <p:nvPicPr>
          <p:cNvPr id="16388" name="Picture 4" descr="mergesort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a:t>
            </a:r>
          </a:p>
        </p:txBody>
      </p:sp>
    </p:spTree>
    <p:extLst>
      <p:ext uri="{BB962C8B-B14F-4D97-AF65-F5344CB8AC3E}">
        <p14:creationId xmlns:p14="http://schemas.microsoft.com/office/powerpoint/2010/main" val="79179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latin typeface="Arial" charset="0"/>
                <a:cs typeface="Arial" charset="0"/>
              </a:rPr>
              <a:t>Merging Example</a:t>
            </a:r>
          </a:p>
        </p:txBody>
      </p:sp>
      <p:sp>
        <p:nvSpPr>
          <p:cNvPr id="1741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21 and 33</a:t>
            </a:r>
          </a:p>
          <a:p>
            <a:pPr lvl="1"/>
            <a:r>
              <a:rPr lang="en-US" altLang="en-US">
                <a:latin typeface="Arial" charset="0"/>
                <a:cs typeface="Arial" charset="0"/>
              </a:rPr>
              <a:t>Copy 21 down</a:t>
            </a:r>
          </a:p>
          <a:p>
            <a:pPr lvl="1"/>
            <a:r>
              <a:rPr lang="en-US" altLang="en-US">
                <a:latin typeface="Arial" charset="0"/>
                <a:cs typeface="Arial" charset="0"/>
              </a:rPr>
              <a:t>Increment...</a:t>
            </a:r>
          </a:p>
        </p:txBody>
      </p:sp>
      <p:pic>
        <p:nvPicPr>
          <p:cNvPr id="17412" name="Picture 4" descr="mergesort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a:t>
            </a:r>
          </a:p>
        </p:txBody>
      </p:sp>
    </p:spTree>
    <p:extLst>
      <p:ext uri="{BB962C8B-B14F-4D97-AF65-F5344CB8AC3E}">
        <p14:creationId xmlns:p14="http://schemas.microsoft.com/office/powerpoint/2010/main" val="35833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latin typeface="Arial" charset="0"/>
                <a:cs typeface="Arial" charset="0"/>
              </a:rPr>
              <a:t>Merging Example</a:t>
            </a:r>
          </a:p>
        </p:txBody>
      </p:sp>
      <p:sp>
        <p:nvSpPr>
          <p:cNvPr id="1843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24 and 33</a:t>
            </a:r>
          </a:p>
          <a:p>
            <a:pPr lvl="1"/>
            <a:r>
              <a:rPr lang="en-US" altLang="en-US">
                <a:latin typeface="Arial" charset="0"/>
                <a:cs typeface="Arial" charset="0"/>
              </a:rPr>
              <a:t>Copy 24 down</a:t>
            </a:r>
          </a:p>
          <a:p>
            <a:pPr lvl="1"/>
            <a:r>
              <a:rPr lang="en-US" altLang="en-US">
                <a:latin typeface="Arial" charset="0"/>
                <a:cs typeface="Arial" charset="0"/>
              </a:rPr>
              <a:t>Increment...</a:t>
            </a:r>
          </a:p>
        </p:txBody>
      </p:sp>
      <p:pic>
        <p:nvPicPr>
          <p:cNvPr id="18436" name="Picture 4" descr="mergesort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81300"/>
            <a:ext cx="3525838"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a:t>
            </a:r>
          </a:p>
        </p:txBody>
      </p:sp>
    </p:spTree>
    <p:extLst>
      <p:ext uri="{BB962C8B-B14F-4D97-AF65-F5344CB8AC3E}">
        <p14:creationId xmlns:p14="http://schemas.microsoft.com/office/powerpoint/2010/main" val="3219166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latin typeface="Arial" charset="0"/>
                <a:cs typeface="Arial" charset="0"/>
              </a:rPr>
              <a:t>Merging Example</a:t>
            </a:r>
          </a:p>
        </p:txBody>
      </p:sp>
      <p:sp>
        <p:nvSpPr>
          <p:cNvPr id="1945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would continue until we have passed beyond the limit of one of the two arrays</a:t>
            </a: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After this, we simply copy over all remaining entries in the non-</a:t>
            </a:r>
            <a:br>
              <a:rPr lang="en-US" altLang="en-US">
                <a:latin typeface="Arial" charset="0"/>
                <a:cs typeface="Arial" charset="0"/>
              </a:rPr>
            </a:br>
            <a:r>
              <a:rPr lang="en-US" altLang="en-US">
                <a:latin typeface="Arial" charset="0"/>
                <a:cs typeface="Arial" charset="0"/>
              </a:rPr>
              <a:t>empty array</a:t>
            </a:r>
          </a:p>
        </p:txBody>
      </p:sp>
      <p:pic>
        <p:nvPicPr>
          <p:cNvPr id="19460" name="Picture 5" descr="C:\Users\dwharder\Desktop\i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060575"/>
            <a:ext cx="4462462"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a:t>
            </a:r>
          </a:p>
        </p:txBody>
      </p:sp>
    </p:spTree>
    <p:extLst>
      <p:ext uri="{BB962C8B-B14F-4D97-AF65-F5344CB8AC3E}">
        <p14:creationId xmlns:p14="http://schemas.microsoft.com/office/powerpoint/2010/main" val="402409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latin typeface="Arial" charset="0"/>
                <a:cs typeface="Arial" charset="0"/>
              </a:rPr>
              <a:t>Merging Two Lists</a:t>
            </a:r>
          </a:p>
        </p:txBody>
      </p:sp>
      <p:sp>
        <p:nvSpPr>
          <p:cNvPr id="2048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Programming a merge is straight-forward:</a:t>
            </a:r>
          </a:p>
          <a:p>
            <a:pPr lvl="1"/>
            <a:r>
              <a:rPr lang="en-US" altLang="en-US">
                <a:latin typeface="Arial" charset="0"/>
                <a:cs typeface="Arial" charset="0"/>
              </a:rPr>
              <a:t>the sorted arrays, </a:t>
            </a:r>
            <a:r>
              <a:rPr lang="en-US" altLang="en-US">
                <a:solidFill>
                  <a:srgbClr val="FF0000"/>
                </a:solidFill>
                <a:latin typeface="Consolas" pitchFamily="49" charset="0"/>
                <a:cs typeface="Consolas" pitchFamily="49" charset="0"/>
              </a:rPr>
              <a:t>array1</a:t>
            </a:r>
            <a:r>
              <a:rPr lang="en-US" altLang="en-US">
                <a:latin typeface="Arial" charset="0"/>
                <a:cs typeface="Arial" charset="0"/>
              </a:rPr>
              <a:t> and </a:t>
            </a:r>
            <a:r>
              <a:rPr lang="en-US" altLang="en-US">
                <a:solidFill>
                  <a:schemeClr val="hlink"/>
                </a:solidFill>
                <a:latin typeface="Consolas" pitchFamily="49" charset="0"/>
                <a:cs typeface="Consolas" pitchFamily="49" charset="0"/>
              </a:rPr>
              <a:t>array2</a:t>
            </a:r>
            <a:r>
              <a:rPr lang="en-US" altLang="en-US">
                <a:latin typeface="Arial" charset="0"/>
                <a:cs typeface="Arial" charset="0"/>
              </a:rPr>
              <a:t>, are of size</a:t>
            </a:r>
            <a:r>
              <a:rPr lang="en-US" altLang="en-US">
                <a:latin typeface="Times New Roman" pitchFamily="18" charset="0"/>
                <a:cs typeface="Arial" charset="0"/>
              </a:rPr>
              <a:t> </a:t>
            </a:r>
            <a:r>
              <a:rPr lang="en-US" altLang="en-US" sz="2000">
                <a:solidFill>
                  <a:srgbClr val="FF0000"/>
                </a:solidFill>
                <a:latin typeface="Consolas" pitchFamily="49" charset="0"/>
                <a:cs typeface="Consolas" pitchFamily="49" charset="0"/>
              </a:rPr>
              <a:t>n1</a:t>
            </a:r>
            <a:r>
              <a:rPr lang="en-US" altLang="en-US" sz="2000">
                <a:latin typeface="Times New Roman" pitchFamily="18" charset="0"/>
                <a:cs typeface="Arial" charset="0"/>
              </a:rPr>
              <a:t> </a:t>
            </a:r>
            <a:r>
              <a:rPr lang="en-US" altLang="en-US">
                <a:latin typeface="Arial" charset="0"/>
                <a:cs typeface="Arial" charset="0"/>
              </a:rPr>
              <a:t>and </a:t>
            </a:r>
            <a:r>
              <a:rPr lang="en-US" altLang="en-US" sz="2000">
                <a:solidFill>
                  <a:schemeClr val="hlink"/>
                </a:solidFill>
                <a:latin typeface="Consolas" pitchFamily="49" charset="0"/>
                <a:cs typeface="Consolas" pitchFamily="49" charset="0"/>
              </a:rPr>
              <a:t>n2</a:t>
            </a:r>
            <a:r>
              <a:rPr lang="en-US" altLang="en-US">
                <a:latin typeface="Arial" charset="0"/>
                <a:cs typeface="Arial" charset="0"/>
              </a:rPr>
              <a:t>, respectively, and</a:t>
            </a:r>
          </a:p>
          <a:p>
            <a:pPr lvl="1"/>
            <a:r>
              <a:rPr lang="en-US" altLang="en-US">
                <a:latin typeface="Arial" charset="0"/>
                <a:cs typeface="Arial" charset="0"/>
              </a:rPr>
              <a:t>we have an empty array, </a:t>
            </a:r>
            <a:r>
              <a:rPr lang="en-US" altLang="en-US">
                <a:solidFill>
                  <a:srgbClr val="FF33CC"/>
                </a:solidFill>
                <a:latin typeface="Consolas" pitchFamily="49" charset="0"/>
                <a:cs typeface="Consolas" pitchFamily="49" charset="0"/>
              </a:rPr>
              <a:t>arrayout</a:t>
            </a:r>
            <a:r>
              <a:rPr lang="en-US" altLang="en-US">
                <a:latin typeface="Arial" charset="0"/>
                <a:cs typeface="Arial" charset="0"/>
              </a:rPr>
              <a:t>, of size </a:t>
            </a:r>
            <a:r>
              <a:rPr lang="en-US" altLang="en-US" sz="2000">
                <a:solidFill>
                  <a:srgbClr val="FF0000"/>
                </a:solidFill>
                <a:latin typeface="Consolas" pitchFamily="49" charset="0"/>
                <a:cs typeface="Consolas" pitchFamily="49" charset="0"/>
              </a:rPr>
              <a:t>n1</a:t>
            </a:r>
            <a:r>
              <a:rPr lang="en-US" altLang="en-US" sz="2000">
                <a:latin typeface="Consolas" pitchFamily="49" charset="0"/>
                <a:cs typeface="Consolas" pitchFamily="49" charset="0"/>
              </a:rPr>
              <a:t> + </a:t>
            </a:r>
            <a:r>
              <a:rPr lang="en-US" altLang="en-US" sz="2000">
                <a:solidFill>
                  <a:schemeClr val="hlink"/>
                </a:solidFill>
                <a:latin typeface="Consolas" pitchFamily="49" charset="0"/>
                <a:cs typeface="Consolas" pitchFamily="49" charset="0"/>
              </a:rPr>
              <a:t>n2</a:t>
            </a:r>
            <a:endParaRPr lang="en-US" altLang="en-US" sz="2400" i="1">
              <a:solidFill>
                <a:schemeClr val="hlink"/>
              </a:solidFill>
              <a:latin typeface="Consolas" pitchFamily="49" charset="0"/>
              <a:cs typeface="Consolas" pitchFamily="49"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Define three variables</a:t>
            </a:r>
            <a:br>
              <a:rPr lang="en-US" altLang="en-US">
                <a:latin typeface="Arial" charset="0"/>
                <a:cs typeface="Arial" charset="0"/>
              </a:rPr>
            </a:br>
            <a:r>
              <a:rPr lang="en-US" altLang="en-US">
                <a:latin typeface="Consolas" pitchFamily="49" charset="0"/>
                <a:cs typeface="Consolas" pitchFamily="49" charset="0"/>
              </a:rPr>
              <a:t>	int </a:t>
            </a:r>
            <a:r>
              <a:rPr lang="en-US" altLang="en-US">
                <a:solidFill>
                  <a:srgbClr val="FF0000"/>
                </a:solidFill>
                <a:latin typeface="Consolas" pitchFamily="49" charset="0"/>
                <a:cs typeface="Consolas" pitchFamily="49" charset="0"/>
              </a:rPr>
              <a:t>i1 = 0</a:t>
            </a:r>
            <a:r>
              <a:rPr lang="en-US" altLang="en-US">
                <a:latin typeface="Consolas" pitchFamily="49" charset="0"/>
                <a:cs typeface="Consolas" pitchFamily="49" charset="0"/>
              </a:rPr>
              <a:t>, </a:t>
            </a:r>
            <a:r>
              <a:rPr lang="en-US" altLang="en-US">
                <a:solidFill>
                  <a:schemeClr val="hlink"/>
                </a:solidFill>
                <a:latin typeface="Consolas" pitchFamily="49" charset="0"/>
                <a:cs typeface="Consolas" pitchFamily="49" charset="0"/>
              </a:rPr>
              <a:t>i2 = 0</a:t>
            </a:r>
            <a:r>
              <a:rPr lang="en-US" altLang="en-US">
                <a:latin typeface="Consolas" pitchFamily="49" charset="0"/>
                <a:cs typeface="Consolas" pitchFamily="49" charset="0"/>
              </a:rPr>
              <a:t>, </a:t>
            </a:r>
            <a:r>
              <a:rPr lang="en-US" altLang="en-US">
                <a:solidFill>
                  <a:srgbClr val="FF33CC"/>
                </a:solidFill>
                <a:latin typeface="Consolas" pitchFamily="49" charset="0"/>
                <a:cs typeface="Consolas" pitchFamily="49" charset="0"/>
              </a:rPr>
              <a:t>k = 0</a:t>
            </a:r>
            <a:r>
              <a:rPr lang="en-US" altLang="en-US">
                <a:latin typeface="Consolas" pitchFamily="49" charset="0"/>
                <a:cs typeface="Consolas" pitchFamily="49" charset="0"/>
              </a:rPr>
              <a:t>;</a:t>
            </a:r>
          </a:p>
          <a:p>
            <a:pPr>
              <a:buFontTx/>
              <a:buNone/>
            </a:pPr>
            <a:r>
              <a:rPr lang="en-US" altLang="en-US">
                <a:latin typeface="Consolas" pitchFamily="49" charset="0"/>
                <a:cs typeface="Consolas" pitchFamily="49" charset="0"/>
              </a:rPr>
              <a:t>	</a:t>
            </a:r>
            <a:r>
              <a:rPr lang="en-US" altLang="en-US">
                <a:latin typeface="Arial" charset="0"/>
                <a:cs typeface="Arial" charset="0"/>
              </a:rPr>
              <a:t>which index into these three arrays</a:t>
            </a:r>
          </a:p>
        </p:txBody>
      </p:sp>
      <p:sp>
        <p:nvSpPr>
          <p:cNvPr id="20484"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8.5.1.1</a:t>
            </a:r>
          </a:p>
        </p:txBody>
      </p:sp>
    </p:spTree>
    <p:extLst>
      <p:ext uri="{BB962C8B-B14F-4D97-AF65-F5344CB8AC3E}">
        <p14:creationId xmlns:p14="http://schemas.microsoft.com/office/powerpoint/2010/main" val="1029625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latin typeface="Arial" charset="0"/>
                <a:cs typeface="Arial" charset="0"/>
              </a:rPr>
              <a:t>Merging Two Lists</a:t>
            </a:r>
          </a:p>
        </p:txBody>
      </p:sp>
      <p:sp>
        <p:nvSpPr>
          <p:cNvPr id="24579" name="Rectangle 3"/>
          <p:cNvSpPr>
            <a:spLocks noGrp="1" noChangeArrowheads="1"/>
          </p:cNvSpPr>
          <p:nvPr>
            <p:ph type="body" idx="1"/>
          </p:nvPr>
        </p:nvSpPr>
        <p:spPr/>
        <p:txBody>
          <a:bodyPr>
            <a:normAutofit/>
          </a:bodyPr>
          <a:lstStyle/>
          <a:p>
            <a:pPr>
              <a:buFont typeface="Arial" charset="0"/>
              <a:buNone/>
              <a:defRPr/>
            </a:pPr>
            <a:r>
              <a:rPr lang="en-US" dirty="0">
                <a:latin typeface="Arial" charset="0"/>
                <a:cs typeface="Arial" charset="0"/>
              </a:rPr>
              <a:t>	We can then run the following loop:</a:t>
            </a:r>
          </a:p>
          <a:p>
            <a:pPr>
              <a:buFontTx/>
              <a:buNone/>
              <a:defRPr/>
            </a:pPr>
            <a:r>
              <a:rPr lang="en-US" sz="1600" dirty="0">
                <a:solidFill>
                  <a:schemeClr val="tx1">
                    <a:lumMod val="50000"/>
                    <a:lumOff val="50000"/>
                  </a:schemeClr>
                </a:solidFill>
                <a:latin typeface="Consolas" pitchFamily="49" charset="0"/>
                <a:cs typeface="Consolas" pitchFamily="49" charset="0"/>
              </a:rPr>
              <a:t>	</a:t>
            </a:r>
            <a:r>
              <a:rPr lang="en-US" sz="1600" dirty="0">
                <a:latin typeface="Consolas" pitchFamily="49" charset="0"/>
                <a:cs typeface="Consolas" pitchFamily="49" charset="0"/>
              </a:rPr>
              <a:t>     </a:t>
            </a:r>
            <a:r>
              <a:rPr lang="en-US" sz="1600" dirty="0" err="1">
                <a:latin typeface="Consolas" pitchFamily="49" charset="0"/>
                <a:cs typeface="Consolas" pitchFamily="49" charset="0"/>
              </a:rPr>
              <a:t>int</a:t>
            </a:r>
            <a:r>
              <a:rPr lang="en-US" sz="1600" dirty="0">
                <a:latin typeface="Consolas" pitchFamily="49" charset="0"/>
                <a:cs typeface="Consolas" pitchFamily="49" charset="0"/>
              </a:rPr>
              <a:t> </a:t>
            </a:r>
            <a:r>
              <a:rPr lang="en-US" sz="1600" dirty="0">
                <a:solidFill>
                  <a:srgbClr val="FF0000"/>
                </a:solidFill>
                <a:latin typeface="Consolas" pitchFamily="49" charset="0"/>
                <a:cs typeface="Consolas" pitchFamily="49" charset="0"/>
              </a:rPr>
              <a:t>i1 = 0</a:t>
            </a:r>
            <a:r>
              <a:rPr lang="en-US" sz="1600" dirty="0">
                <a:latin typeface="Consolas" pitchFamily="49" charset="0"/>
                <a:cs typeface="Consolas" pitchFamily="49" charset="0"/>
              </a:rPr>
              <a:t>, </a:t>
            </a:r>
            <a:r>
              <a:rPr lang="en-US" sz="1600" dirty="0">
                <a:solidFill>
                  <a:schemeClr val="hlink"/>
                </a:solidFill>
                <a:latin typeface="Consolas" pitchFamily="49" charset="0"/>
                <a:cs typeface="Consolas" pitchFamily="49" charset="0"/>
              </a:rPr>
              <a:t>i2 = 0</a:t>
            </a:r>
            <a:r>
              <a:rPr lang="en-US" sz="1600" dirty="0">
                <a:latin typeface="Consolas" pitchFamily="49" charset="0"/>
                <a:cs typeface="Consolas" pitchFamily="49" charset="0"/>
              </a:rPr>
              <a:t>, </a:t>
            </a:r>
            <a:r>
              <a:rPr lang="en-US" sz="1600" dirty="0">
                <a:solidFill>
                  <a:srgbClr val="FF33CC"/>
                </a:solidFill>
                <a:latin typeface="Consolas" pitchFamily="49" charset="0"/>
                <a:cs typeface="Consolas" pitchFamily="49" charset="0"/>
              </a:rPr>
              <a:t>k = 0</a:t>
            </a:r>
            <a:r>
              <a:rPr lang="en-US" sz="1600" dirty="0">
                <a:latin typeface="Consolas" pitchFamily="49" charset="0"/>
                <a:cs typeface="Consolas" pitchFamily="49" charset="0"/>
              </a:rPr>
              <a:t>;</a:t>
            </a:r>
          </a:p>
          <a:p>
            <a:pPr>
              <a:buFontTx/>
              <a:buNone/>
              <a:defRPr/>
            </a:pPr>
            <a:endParaRPr lang="en-US" sz="1600" dirty="0">
              <a:latin typeface="Consolas" pitchFamily="49" charset="0"/>
              <a:cs typeface="Consolas" pitchFamily="49" charset="0"/>
            </a:endParaRPr>
          </a:p>
          <a:p>
            <a:pPr>
              <a:buFontTx/>
              <a:buNone/>
              <a:defRPr/>
            </a:pPr>
            <a:r>
              <a:rPr lang="en-US" sz="1600" dirty="0">
                <a:latin typeface="Consolas" pitchFamily="49" charset="0"/>
                <a:cs typeface="Consolas" pitchFamily="49" charset="0"/>
              </a:rPr>
              <a:t>		while ( </a:t>
            </a:r>
            <a:r>
              <a:rPr lang="en-US" sz="1600" dirty="0">
                <a:solidFill>
                  <a:srgbClr val="FF0000"/>
                </a:solidFill>
                <a:latin typeface="Consolas" pitchFamily="49" charset="0"/>
                <a:cs typeface="Consolas" pitchFamily="49" charset="0"/>
              </a:rPr>
              <a:t>i1</a:t>
            </a:r>
            <a:r>
              <a:rPr lang="en-US" sz="1600" dirty="0">
                <a:latin typeface="Consolas" pitchFamily="49" charset="0"/>
                <a:cs typeface="Consolas" pitchFamily="49" charset="0"/>
              </a:rPr>
              <a:t> &lt; </a:t>
            </a:r>
            <a:r>
              <a:rPr lang="en-US" sz="1600" dirty="0">
                <a:solidFill>
                  <a:srgbClr val="FF0000"/>
                </a:solidFill>
                <a:latin typeface="Consolas" pitchFamily="49" charset="0"/>
                <a:cs typeface="Consolas" pitchFamily="49" charset="0"/>
              </a:rPr>
              <a:t>n1</a:t>
            </a:r>
            <a:r>
              <a:rPr lang="en-US" sz="1600" dirty="0">
                <a:latin typeface="Consolas" pitchFamily="49" charset="0"/>
                <a:cs typeface="Consolas" pitchFamily="49" charset="0"/>
              </a:rPr>
              <a:t> &amp;&amp; </a:t>
            </a:r>
            <a:r>
              <a:rPr lang="en-US" sz="1600" dirty="0">
                <a:solidFill>
                  <a:schemeClr val="hlink"/>
                </a:solidFill>
                <a:latin typeface="Consolas" pitchFamily="49" charset="0"/>
                <a:cs typeface="Consolas" pitchFamily="49" charset="0"/>
              </a:rPr>
              <a:t>i2</a:t>
            </a:r>
            <a:r>
              <a:rPr lang="en-US" sz="1600" dirty="0">
                <a:latin typeface="Consolas" pitchFamily="49" charset="0"/>
                <a:cs typeface="Consolas" pitchFamily="49" charset="0"/>
              </a:rPr>
              <a:t> &lt; </a:t>
            </a:r>
            <a:r>
              <a:rPr lang="en-US" sz="1600" dirty="0">
                <a:solidFill>
                  <a:schemeClr val="hlink"/>
                </a:solidFill>
                <a:latin typeface="Consolas" pitchFamily="49" charset="0"/>
                <a:cs typeface="Consolas" pitchFamily="49" charset="0"/>
              </a:rPr>
              <a:t>n2</a:t>
            </a:r>
            <a:r>
              <a:rPr lang="en-US" sz="1600" dirty="0">
                <a:latin typeface="Consolas" pitchFamily="49" charset="0"/>
                <a:cs typeface="Consolas" pitchFamily="49" charset="0"/>
              </a:rPr>
              <a:t> ) {</a:t>
            </a:r>
          </a:p>
          <a:p>
            <a:pPr>
              <a:buFontTx/>
              <a:buNone/>
              <a:defRPr/>
            </a:pPr>
            <a:r>
              <a:rPr lang="en-US" sz="1600" dirty="0">
                <a:latin typeface="Consolas" pitchFamily="49" charset="0"/>
                <a:cs typeface="Consolas" pitchFamily="49" charset="0"/>
              </a:rPr>
              <a:t>		    if ( </a:t>
            </a:r>
            <a:r>
              <a:rPr lang="en-US" sz="1600" dirty="0">
                <a:solidFill>
                  <a:srgbClr val="FF0000"/>
                </a:solidFill>
                <a:latin typeface="Consolas" pitchFamily="49" charset="0"/>
                <a:cs typeface="Consolas" pitchFamily="49" charset="0"/>
              </a:rPr>
              <a:t>array1</a:t>
            </a:r>
            <a:r>
              <a:rPr lang="en-US" sz="1600" dirty="0">
                <a:latin typeface="Consolas" pitchFamily="49" charset="0"/>
                <a:cs typeface="Consolas" pitchFamily="49" charset="0"/>
              </a:rPr>
              <a:t>[</a:t>
            </a:r>
            <a:r>
              <a:rPr lang="en-US" sz="1600" dirty="0">
                <a:solidFill>
                  <a:srgbClr val="FF0000"/>
                </a:solidFill>
                <a:latin typeface="Consolas" pitchFamily="49" charset="0"/>
                <a:cs typeface="Consolas" pitchFamily="49" charset="0"/>
              </a:rPr>
              <a:t>i1</a:t>
            </a:r>
            <a:r>
              <a:rPr lang="en-US" sz="1600" dirty="0">
                <a:latin typeface="Consolas" pitchFamily="49" charset="0"/>
                <a:cs typeface="Consolas" pitchFamily="49" charset="0"/>
              </a:rPr>
              <a:t>] &lt; </a:t>
            </a:r>
            <a:r>
              <a:rPr lang="en-US" sz="1600" dirty="0">
                <a:solidFill>
                  <a:schemeClr val="hlink"/>
                </a:solidFill>
                <a:latin typeface="Consolas" pitchFamily="49" charset="0"/>
                <a:cs typeface="Consolas" pitchFamily="49" charset="0"/>
              </a:rPr>
              <a:t>array2</a:t>
            </a:r>
            <a:r>
              <a:rPr lang="en-US" sz="1600" dirty="0">
                <a:latin typeface="Consolas" pitchFamily="49" charset="0"/>
                <a:cs typeface="Consolas" pitchFamily="49" charset="0"/>
              </a:rPr>
              <a:t>[</a:t>
            </a:r>
            <a:r>
              <a:rPr lang="en-US" sz="1600" dirty="0">
                <a:solidFill>
                  <a:schemeClr val="hlink"/>
                </a:solidFill>
                <a:latin typeface="Consolas" pitchFamily="49" charset="0"/>
                <a:cs typeface="Consolas" pitchFamily="49" charset="0"/>
              </a:rPr>
              <a:t>i2</a:t>
            </a:r>
            <a:r>
              <a:rPr lang="en-US" sz="1600" dirty="0">
                <a:latin typeface="Consolas" pitchFamily="49" charset="0"/>
                <a:cs typeface="Consolas" pitchFamily="49" charset="0"/>
              </a:rPr>
              <a:t>] ) {</a:t>
            </a:r>
          </a:p>
          <a:p>
            <a:pPr>
              <a:buFontTx/>
              <a:buNone/>
              <a:defRPr/>
            </a:pPr>
            <a:r>
              <a:rPr lang="en-US" sz="1600" dirty="0">
                <a:latin typeface="Consolas" pitchFamily="49" charset="0"/>
                <a:cs typeface="Consolas" pitchFamily="49" charset="0"/>
              </a:rPr>
              <a:t>		        </a:t>
            </a:r>
            <a:r>
              <a:rPr lang="en-US" sz="1600" dirty="0" err="1">
                <a:solidFill>
                  <a:srgbClr val="FF33CC"/>
                </a:solidFill>
                <a:latin typeface="Consolas" pitchFamily="49" charset="0"/>
                <a:cs typeface="Consolas" pitchFamily="49" charset="0"/>
              </a:rPr>
              <a:t>arrayout</a:t>
            </a:r>
            <a:r>
              <a:rPr lang="en-US" sz="1600" dirty="0">
                <a:latin typeface="Consolas" pitchFamily="49" charset="0"/>
                <a:cs typeface="Consolas" pitchFamily="49" charset="0"/>
              </a:rPr>
              <a:t>[</a:t>
            </a:r>
            <a:r>
              <a:rPr lang="en-US" sz="1600" dirty="0">
                <a:solidFill>
                  <a:srgbClr val="FF33CC"/>
                </a:solidFill>
                <a:latin typeface="Consolas" pitchFamily="49" charset="0"/>
                <a:cs typeface="Consolas" pitchFamily="49" charset="0"/>
              </a:rPr>
              <a:t>k</a:t>
            </a:r>
            <a:r>
              <a:rPr lang="en-US" sz="1600" dirty="0">
                <a:latin typeface="Consolas" pitchFamily="49" charset="0"/>
                <a:cs typeface="Consolas" pitchFamily="49" charset="0"/>
              </a:rPr>
              <a:t>] = </a:t>
            </a:r>
            <a:r>
              <a:rPr lang="en-US" sz="1600" dirty="0">
                <a:solidFill>
                  <a:srgbClr val="FF0000"/>
                </a:solidFill>
                <a:latin typeface="Consolas" pitchFamily="49" charset="0"/>
                <a:cs typeface="Consolas" pitchFamily="49" charset="0"/>
              </a:rPr>
              <a:t>array1</a:t>
            </a:r>
            <a:r>
              <a:rPr lang="en-US" sz="1600" dirty="0">
                <a:latin typeface="Consolas" pitchFamily="49" charset="0"/>
                <a:cs typeface="Consolas" pitchFamily="49" charset="0"/>
              </a:rPr>
              <a:t>[</a:t>
            </a:r>
            <a:r>
              <a:rPr lang="en-US" sz="1600" dirty="0">
                <a:solidFill>
                  <a:srgbClr val="FF0000"/>
                </a:solidFill>
                <a:latin typeface="Consolas" pitchFamily="49" charset="0"/>
                <a:cs typeface="Consolas" pitchFamily="49" charset="0"/>
              </a:rPr>
              <a:t>i1</a:t>
            </a:r>
            <a:r>
              <a:rPr lang="en-US" sz="1600" dirty="0">
                <a:latin typeface="Consolas" pitchFamily="49" charset="0"/>
                <a:cs typeface="Consolas" pitchFamily="49" charset="0"/>
              </a:rPr>
              <a:t>];</a:t>
            </a:r>
          </a:p>
          <a:p>
            <a:pPr>
              <a:buFontTx/>
              <a:buNone/>
              <a:defRPr/>
            </a:pPr>
            <a:r>
              <a:rPr lang="en-US" sz="1600" dirty="0">
                <a:latin typeface="Consolas" pitchFamily="49" charset="0"/>
                <a:cs typeface="Consolas" pitchFamily="49" charset="0"/>
              </a:rPr>
              <a:t>		        ++</a:t>
            </a:r>
            <a:r>
              <a:rPr lang="en-US" sz="1600" dirty="0">
                <a:solidFill>
                  <a:srgbClr val="FF0000"/>
                </a:solidFill>
                <a:latin typeface="Consolas" pitchFamily="49" charset="0"/>
                <a:cs typeface="Consolas" pitchFamily="49" charset="0"/>
              </a:rPr>
              <a:t>i1</a:t>
            </a:r>
            <a:r>
              <a:rPr lang="en-US" sz="1600" dirty="0">
                <a:latin typeface="Consolas" pitchFamily="49" charset="0"/>
                <a:cs typeface="Consolas" pitchFamily="49" charset="0"/>
              </a:rPr>
              <a:t>;</a:t>
            </a:r>
          </a:p>
          <a:p>
            <a:pPr>
              <a:buFontTx/>
              <a:buNone/>
              <a:defRPr/>
            </a:pPr>
            <a:r>
              <a:rPr lang="en-US" sz="1600" dirty="0">
                <a:latin typeface="Consolas" pitchFamily="49" charset="0"/>
                <a:cs typeface="Consolas" pitchFamily="49" charset="0"/>
              </a:rPr>
              <a:t>		    } else {</a:t>
            </a:r>
          </a:p>
          <a:p>
            <a:pPr>
              <a:buFontTx/>
              <a:buNone/>
              <a:defRPr/>
            </a:pPr>
            <a:r>
              <a:rPr lang="en-US" sz="1600" dirty="0">
                <a:latin typeface="Consolas" pitchFamily="49" charset="0"/>
                <a:cs typeface="Consolas" pitchFamily="49" charset="0"/>
              </a:rPr>
              <a:t>		        </a:t>
            </a:r>
            <a:r>
              <a:rPr lang="en-US" sz="1600" dirty="0" err="1">
                <a:solidFill>
                  <a:srgbClr val="FF33CC"/>
                </a:solidFill>
                <a:latin typeface="Consolas" pitchFamily="49" charset="0"/>
                <a:cs typeface="Consolas" pitchFamily="49" charset="0"/>
              </a:rPr>
              <a:t>arrayout</a:t>
            </a:r>
            <a:r>
              <a:rPr lang="en-US" sz="1600" dirty="0">
                <a:latin typeface="Consolas" pitchFamily="49" charset="0"/>
                <a:cs typeface="Consolas" pitchFamily="49" charset="0"/>
              </a:rPr>
              <a:t>[</a:t>
            </a:r>
            <a:r>
              <a:rPr lang="en-US" sz="1600" dirty="0">
                <a:solidFill>
                  <a:srgbClr val="FF33CC"/>
                </a:solidFill>
                <a:latin typeface="Consolas" pitchFamily="49" charset="0"/>
                <a:cs typeface="Consolas" pitchFamily="49" charset="0"/>
              </a:rPr>
              <a:t>k</a:t>
            </a:r>
            <a:r>
              <a:rPr lang="en-US" sz="1600" dirty="0">
                <a:latin typeface="Consolas" pitchFamily="49" charset="0"/>
                <a:cs typeface="Consolas" pitchFamily="49" charset="0"/>
              </a:rPr>
              <a:t>] = </a:t>
            </a:r>
            <a:r>
              <a:rPr lang="en-US" sz="1600" dirty="0">
                <a:solidFill>
                  <a:schemeClr val="hlink"/>
                </a:solidFill>
                <a:latin typeface="Consolas" pitchFamily="49" charset="0"/>
                <a:cs typeface="Consolas" pitchFamily="49" charset="0"/>
              </a:rPr>
              <a:t>array2</a:t>
            </a:r>
            <a:r>
              <a:rPr lang="en-US" sz="1600" dirty="0">
                <a:latin typeface="Consolas" pitchFamily="49" charset="0"/>
                <a:cs typeface="Consolas" pitchFamily="49" charset="0"/>
              </a:rPr>
              <a:t>[</a:t>
            </a:r>
            <a:r>
              <a:rPr lang="en-US" sz="1600" dirty="0">
                <a:solidFill>
                  <a:schemeClr val="hlink"/>
                </a:solidFill>
                <a:latin typeface="Consolas" pitchFamily="49" charset="0"/>
                <a:cs typeface="Consolas" pitchFamily="49" charset="0"/>
              </a:rPr>
              <a:t>i2</a:t>
            </a:r>
            <a:r>
              <a:rPr lang="en-US" sz="1600" dirty="0">
                <a:latin typeface="Consolas" pitchFamily="49" charset="0"/>
                <a:cs typeface="Consolas" pitchFamily="49" charset="0"/>
              </a:rPr>
              <a:t>];</a:t>
            </a:r>
          </a:p>
          <a:p>
            <a:pPr>
              <a:buFontTx/>
              <a:buNone/>
              <a:defRPr/>
            </a:pPr>
            <a:r>
              <a:rPr lang="en-US" sz="1600" dirty="0">
                <a:latin typeface="Consolas" pitchFamily="49" charset="0"/>
                <a:cs typeface="Consolas" pitchFamily="49" charset="0"/>
              </a:rPr>
              <a:t>		        ++</a:t>
            </a:r>
            <a:r>
              <a:rPr lang="en-US" sz="1600" dirty="0">
                <a:solidFill>
                  <a:schemeClr val="hlink"/>
                </a:solidFill>
                <a:latin typeface="Consolas" pitchFamily="49" charset="0"/>
                <a:cs typeface="Consolas" pitchFamily="49" charset="0"/>
              </a:rPr>
              <a:t>i2</a:t>
            </a:r>
            <a:r>
              <a:rPr lang="en-US" sz="1600" dirty="0">
                <a:latin typeface="Consolas" pitchFamily="49" charset="0"/>
                <a:cs typeface="Consolas" pitchFamily="49" charset="0"/>
              </a:rPr>
              <a:t>;</a:t>
            </a:r>
          </a:p>
          <a:p>
            <a:pPr>
              <a:buFontTx/>
              <a:buNone/>
              <a:defRPr/>
            </a:pPr>
            <a:r>
              <a:rPr lang="en-US" sz="1600" dirty="0">
                <a:latin typeface="Consolas" pitchFamily="49" charset="0"/>
                <a:cs typeface="Consolas" pitchFamily="49" charset="0"/>
              </a:rPr>
              <a:t>		    }</a:t>
            </a:r>
          </a:p>
          <a:p>
            <a:pPr>
              <a:buFontTx/>
              <a:buNone/>
              <a:defRPr/>
            </a:pPr>
            <a:r>
              <a:rPr lang="en-US" sz="1600" dirty="0">
                <a:latin typeface="Consolas" pitchFamily="49" charset="0"/>
                <a:cs typeface="Consolas" pitchFamily="49" charset="0"/>
              </a:rPr>
              <a:t>		    </a:t>
            </a:r>
            <a:r>
              <a:rPr lang="en-US" sz="1600" dirty="0">
                <a:solidFill>
                  <a:srgbClr val="FF33CC"/>
                </a:solidFill>
                <a:latin typeface="Consolas" pitchFamily="49" charset="0"/>
                <a:cs typeface="Consolas" pitchFamily="49" charset="0"/>
              </a:rPr>
              <a:t>++k</a:t>
            </a:r>
            <a:r>
              <a:rPr lang="en-US" sz="1600" dirty="0">
                <a:latin typeface="Consolas" pitchFamily="49" charset="0"/>
                <a:cs typeface="Consolas" pitchFamily="49" charset="0"/>
              </a:rPr>
              <a:t>;</a:t>
            </a:r>
          </a:p>
          <a:p>
            <a:pPr>
              <a:buFontTx/>
              <a:buNone/>
              <a:defRPr/>
            </a:pPr>
            <a:r>
              <a:rPr lang="en-US" sz="1600" dirty="0">
                <a:latin typeface="Consolas" pitchFamily="49" charset="0"/>
                <a:cs typeface="Consolas" pitchFamily="49" charset="0"/>
              </a:rPr>
              <a:t>		}</a:t>
            </a:r>
          </a:p>
        </p:txBody>
      </p:sp>
      <p:sp>
        <p:nvSpPr>
          <p:cNvPr id="21508"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8.5.1.1</a:t>
            </a:r>
          </a:p>
        </p:txBody>
      </p:sp>
    </p:spTree>
    <p:extLst>
      <p:ext uri="{BB962C8B-B14F-4D97-AF65-F5344CB8AC3E}">
        <p14:creationId xmlns:p14="http://schemas.microsoft.com/office/powerpoint/2010/main" val="361906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latin typeface="Arial" charset="0"/>
                <a:cs typeface="Arial" charset="0"/>
              </a:rPr>
              <a:t>Merging Two Lists</a:t>
            </a:r>
          </a:p>
        </p:txBody>
      </p:sp>
      <p:sp>
        <p:nvSpPr>
          <p:cNvPr id="2253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We’re not finished yet, we have to empty out the remaining array</a:t>
            </a:r>
          </a:p>
          <a:p>
            <a:pPr>
              <a:buFontTx/>
              <a:buNone/>
            </a:pPr>
            <a:endParaRPr lang="en-US" altLang="en-US" b="1">
              <a:latin typeface="Courier New" pitchFamily="49" charset="0"/>
              <a:cs typeface="Arial" charset="0"/>
            </a:endParaRPr>
          </a:p>
          <a:p>
            <a:pPr>
              <a:buFontTx/>
              <a:buNone/>
            </a:pPr>
            <a:r>
              <a:rPr lang="en-US" altLang="en-US" sz="1800" b="1">
                <a:latin typeface="Courier New" pitchFamily="49" charset="0"/>
                <a:cs typeface="Arial" charset="0"/>
              </a:rPr>
              <a:t>	</a:t>
            </a:r>
            <a:r>
              <a:rPr lang="en-US" altLang="en-US" sz="1800">
                <a:latin typeface="Consolas" pitchFamily="49" charset="0"/>
                <a:cs typeface="Consolas" pitchFamily="49" charset="0"/>
              </a:rPr>
              <a:t>	for ( ; </a:t>
            </a:r>
            <a:r>
              <a:rPr lang="en-US" altLang="en-US" sz="1800">
                <a:solidFill>
                  <a:srgbClr val="FF0000"/>
                </a:solidFill>
                <a:latin typeface="Consolas" pitchFamily="49" charset="0"/>
                <a:cs typeface="Consolas" pitchFamily="49" charset="0"/>
              </a:rPr>
              <a:t>i1</a:t>
            </a:r>
            <a:r>
              <a:rPr lang="en-US" altLang="en-US" sz="1800">
                <a:latin typeface="Consolas" pitchFamily="49" charset="0"/>
                <a:cs typeface="Consolas" pitchFamily="49" charset="0"/>
              </a:rPr>
              <a:t> &lt; </a:t>
            </a:r>
            <a:r>
              <a:rPr lang="en-US" altLang="en-US" sz="1800">
                <a:solidFill>
                  <a:srgbClr val="FF0000"/>
                </a:solidFill>
                <a:latin typeface="Consolas" pitchFamily="49" charset="0"/>
                <a:cs typeface="Consolas" pitchFamily="49" charset="0"/>
              </a:rPr>
              <a:t>n1</a:t>
            </a:r>
            <a:r>
              <a:rPr lang="en-US" altLang="en-US" sz="1800">
                <a:latin typeface="Consolas" pitchFamily="49" charset="0"/>
                <a:cs typeface="Consolas" pitchFamily="49" charset="0"/>
              </a:rPr>
              <a:t>; ++</a:t>
            </a:r>
            <a:r>
              <a:rPr lang="en-US" altLang="en-US" sz="1800">
                <a:solidFill>
                  <a:srgbClr val="FF0000"/>
                </a:solidFill>
                <a:latin typeface="Consolas" pitchFamily="49" charset="0"/>
                <a:cs typeface="Consolas" pitchFamily="49" charset="0"/>
              </a:rPr>
              <a:t>i1</a:t>
            </a:r>
            <a:r>
              <a:rPr lang="en-US" altLang="en-US" sz="1800">
                <a:latin typeface="Consolas" pitchFamily="49" charset="0"/>
                <a:cs typeface="Consolas" pitchFamily="49" charset="0"/>
              </a:rPr>
              <a:t>, ++</a:t>
            </a:r>
            <a:r>
              <a:rPr lang="en-US" altLang="en-US" sz="1800">
                <a:solidFill>
                  <a:srgbClr val="FF33CC"/>
                </a:solidFill>
                <a:latin typeface="Consolas" pitchFamily="49" charset="0"/>
                <a:cs typeface="Consolas" pitchFamily="49" charset="0"/>
              </a:rPr>
              <a:t>k </a:t>
            </a:r>
            <a:r>
              <a:rPr lang="en-US" altLang="en-US" sz="1800">
                <a:latin typeface="Consolas" pitchFamily="49" charset="0"/>
                <a:cs typeface="Consolas" pitchFamily="49" charset="0"/>
              </a:rPr>
              <a:t>) {</a:t>
            </a:r>
          </a:p>
          <a:p>
            <a:pPr>
              <a:buFontTx/>
              <a:buNone/>
            </a:pPr>
            <a:r>
              <a:rPr lang="en-US" altLang="en-US" sz="1800">
                <a:latin typeface="Consolas" pitchFamily="49" charset="0"/>
                <a:cs typeface="Consolas" pitchFamily="49" charset="0"/>
              </a:rPr>
              <a:t>		    </a:t>
            </a:r>
            <a:r>
              <a:rPr lang="en-US" altLang="en-US" sz="1800">
                <a:solidFill>
                  <a:srgbClr val="FF33CC"/>
                </a:solidFill>
                <a:latin typeface="Consolas" pitchFamily="49" charset="0"/>
                <a:cs typeface="Consolas" pitchFamily="49" charset="0"/>
              </a:rPr>
              <a:t>arrayout</a:t>
            </a:r>
            <a:r>
              <a:rPr lang="en-US" altLang="en-US" sz="1800">
                <a:latin typeface="Consolas" pitchFamily="49" charset="0"/>
                <a:cs typeface="Consolas" pitchFamily="49" charset="0"/>
              </a:rPr>
              <a:t>[</a:t>
            </a:r>
            <a:r>
              <a:rPr lang="en-US" altLang="en-US" sz="1800">
                <a:solidFill>
                  <a:srgbClr val="FF33CC"/>
                </a:solidFill>
                <a:latin typeface="Consolas" pitchFamily="49" charset="0"/>
                <a:cs typeface="Consolas" pitchFamily="49" charset="0"/>
              </a:rPr>
              <a:t>k</a:t>
            </a:r>
            <a:r>
              <a:rPr lang="en-US" altLang="en-US" sz="1800">
                <a:latin typeface="Consolas" pitchFamily="49" charset="0"/>
                <a:cs typeface="Consolas" pitchFamily="49" charset="0"/>
              </a:rPr>
              <a:t>] = </a:t>
            </a:r>
            <a:r>
              <a:rPr lang="en-US" altLang="en-US" sz="1800">
                <a:solidFill>
                  <a:srgbClr val="FF0000"/>
                </a:solidFill>
                <a:latin typeface="Consolas" pitchFamily="49" charset="0"/>
                <a:cs typeface="Consolas" pitchFamily="49" charset="0"/>
              </a:rPr>
              <a:t>array1</a:t>
            </a:r>
            <a:r>
              <a:rPr lang="en-US" altLang="en-US" sz="1800">
                <a:latin typeface="Consolas" pitchFamily="49" charset="0"/>
                <a:cs typeface="Consolas" pitchFamily="49" charset="0"/>
              </a:rPr>
              <a:t>[</a:t>
            </a:r>
            <a:r>
              <a:rPr lang="en-US" altLang="en-US" sz="1800">
                <a:solidFill>
                  <a:srgbClr val="FF0000"/>
                </a:solidFill>
                <a:latin typeface="Consolas" pitchFamily="49" charset="0"/>
                <a:cs typeface="Consolas" pitchFamily="49" charset="0"/>
              </a:rPr>
              <a:t>i1</a:t>
            </a:r>
            <a:r>
              <a:rPr lang="en-US" altLang="en-US" sz="1800">
                <a:latin typeface="Consolas" pitchFamily="49" charset="0"/>
                <a:cs typeface="Consolas" pitchFamily="49" charset="0"/>
              </a:rPr>
              <a:t>];</a:t>
            </a:r>
          </a:p>
          <a:p>
            <a:pPr>
              <a:buFontTx/>
              <a:buNone/>
            </a:pPr>
            <a:r>
              <a:rPr lang="en-US" altLang="en-US" sz="1800">
                <a:latin typeface="Consolas" pitchFamily="49" charset="0"/>
                <a:cs typeface="Consolas" pitchFamily="49" charset="0"/>
              </a:rPr>
              <a:t>		}</a:t>
            </a:r>
          </a:p>
          <a:p>
            <a:pPr>
              <a:buFontTx/>
              <a:buNone/>
            </a:pPr>
            <a:endParaRPr lang="en-US" altLang="en-US" sz="1800">
              <a:latin typeface="Consolas" pitchFamily="49" charset="0"/>
              <a:cs typeface="Consolas" pitchFamily="49" charset="0"/>
            </a:endParaRPr>
          </a:p>
          <a:p>
            <a:pPr>
              <a:buFontTx/>
              <a:buNone/>
            </a:pPr>
            <a:r>
              <a:rPr lang="en-US" altLang="en-US" sz="1800">
                <a:latin typeface="Consolas" pitchFamily="49" charset="0"/>
                <a:cs typeface="Consolas" pitchFamily="49" charset="0"/>
              </a:rPr>
              <a:t>		for ( ; </a:t>
            </a:r>
            <a:r>
              <a:rPr lang="en-US" altLang="en-US" sz="1800">
                <a:solidFill>
                  <a:schemeClr val="hlink"/>
                </a:solidFill>
                <a:latin typeface="Consolas" pitchFamily="49" charset="0"/>
                <a:cs typeface="Consolas" pitchFamily="49" charset="0"/>
              </a:rPr>
              <a:t>i2 </a:t>
            </a:r>
            <a:r>
              <a:rPr lang="en-US" altLang="en-US" sz="1800">
                <a:latin typeface="Consolas" pitchFamily="49" charset="0"/>
                <a:cs typeface="Consolas" pitchFamily="49" charset="0"/>
              </a:rPr>
              <a:t>&lt; </a:t>
            </a:r>
            <a:r>
              <a:rPr lang="en-US" altLang="en-US" sz="1800">
                <a:solidFill>
                  <a:schemeClr val="hlink"/>
                </a:solidFill>
                <a:latin typeface="Consolas" pitchFamily="49" charset="0"/>
                <a:cs typeface="Consolas" pitchFamily="49" charset="0"/>
              </a:rPr>
              <a:t>n2</a:t>
            </a:r>
            <a:r>
              <a:rPr lang="en-US" altLang="en-US" sz="1800">
                <a:latin typeface="Consolas" pitchFamily="49" charset="0"/>
                <a:cs typeface="Consolas" pitchFamily="49" charset="0"/>
              </a:rPr>
              <a:t>; ++</a:t>
            </a:r>
            <a:r>
              <a:rPr lang="en-US" altLang="en-US" sz="1800">
                <a:solidFill>
                  <a:schemeClr val="hlink"/>
                </a:solidFill>
                <a:latin typeface="Consolas" pitchFamily="49" charset="0"/>
                <a:cs typeface="Consolas" pitchFamily="49" charset="0"/>
              </a:rPr>
              <a:t>i2</a:t>
            </a:r>
            <a:r>
              <a:rPr lang="en-US" altLang="en-US" sz="1800">
                <a:latin typeface="Consolas" pitchFamily="49" charset="0"/>
                <a:cs typeface="Consolas" pitchFamily="49" charset="0"/>
              </a:rPr>
              <a:t>, ++</a:t>
            </a:r>
            <a:r>
              <a:rPr lang="en-US" altLang="en-US" sz="1800">
                <a:solidFill>
                  <a:srgbClr val="FF33CC"/>
                </a:solidFill>
                <a:latin typeface="Consolas" pitchFamily="49" charset="0"/>
                <a:cs typeface="Consolas" pitchFamily="49" charset="0"/>
              </a:rPr>
              <a:t>k </a:t>
            </a:r>
            <a:r>
              <a:rPr lang="en-US" altLang="en-US" sz="1800">
                <a:latin typeface="Consolas" pitchFamily="49" charset="0"/>
                <a:cs typeface="Consolas" pitchFamily="49" charset="0"/>
              </a:rPr>
              <a:t>) {</a:t>
            </a:r>
          </a:p>
          <a:p>
            <a:pPr>
              <a:buFontTx/>
              <a:buNone/>
            </a:pPr>
            <a:r>
              <a:rPr lang="en-US" altLang="en-US" sz="1800">
                <a:latin typeface="Consolas" pitchFamily="49" charset="0"/>
                <a:cs typeface="Consolas" pitchFamily="49" charset="0"/>
              </a:rPr>
              <a:t>		    </a:t>
            </a:r>
            <a:r>
              <a:rPr lang="en-US" altLang="en-US" sz="1800">
                <a:solidFill>
                  <a:srgbClr val="FF33CC"/>
                </a:solidFill>
                <a:latin typeface="Consolas" pitchFamily="49" charset="0"/>
                <a:cs typeface="Consolas" pitchFamily="49" charset="0"/>
              </a:rPr>
              <a:t>arrayout</a:t>
            </a:r>
            <a:r>
              <a:rPr lang="en-US" altLang="en-US" sz="1800">
                <a:latin typeface="Consolas" pitchFamily="49" charset="0"/>
                <a:cs typeface="Consolas" pitchFamily="49" charset="0"/>
              </a:rPr>
              <a:t>[</a:t>
            </a:r>
            <a:r>
              <a:rPr lang="en-US" altLang="en-US" sz="1800">
                <a:solidFill>
                  <a:srgbClr val="FF33CC"/>
                </a:solidFill>
                <a:latin typeface="Consolas" pitchFamily="49" charset="0"/>
                <a:cs typeface="Consolas" pitchFamily="49" charset="0"/>
              </a:rPr>
              <a:t>k</a:t>
            </a:r>
            <a:r>
              <a:rPr lang="en-US" altLang="en-US" sz="1800">
                <a:latin typeface="Consolas" pitchFamily="49" charset="0"/>
                <a:cs typeface="Consolas" pitchFamily="49" charset="0"/>
              </a:rPr>
              <a:t>] = </a:t>
            </a:r>
            <a:r>
              <a:rPr lang="en-US" altLang="en-US" sz="1800">
                <a:solidFill>
                  <a:schemeClr val="hlink"/>
                </a:solidFill>
                <a:latin typeface="Consolas" pitchFamily="49" charset="0"/>
                <a:cs typeface="Consolas" pitchFamily="49" charset="0"/>
              </a:rPr>
              <a:t>array2</a:t>
            </a:r>
            <a:r>
              <a:rPr lang="en-US" altLang="en-US" sz="1800">
                <a:latin typeface="Consolas" pitchFamily="49" charset="0"/>
                <a:cs typeface="Consolas" pitchFamily="49" charset="0"/>
              </a:rPr>
              <a:t>[</a:t>
            </a:r>
            <a:r>
              <a:rPr lang="en-US" altLang="en-US" sz="1800">
                <a:solidFill>
                  <a:schemeClr val="hlink"/>
                </a:solidFill>
                <a:latin typeface="Consolas" pitchFamily="49" charset="0"/>
                <a:cs typeface="Consolas" pitchFamily="49" charset="0"/>
              </a:rPr>
              <a:t>i2</a:t>
            </a:r>
            <a:r>
              <a:rPr lang="en-US" altLang="en-US" sz="1800">
                <a:latin typeface="Consolas" pitchFamily="49" charset="0"/>
                <a:cs typeface="Consolas" pitchFamily="49" charset="0"/>
              </a:rPr>
              <a:t>]; </a:t>
            </a:r>
          </a:p>
          <a:p>
            <a:pPr>
              <a:buFontTx/>
              <a:buNone/>
            </a:pPr>
            <a:r>
              <a:rPr lang="en-US" altLang="en-US" sz="1800">
                <a:latin typeface="Consolas" pitchFamily="49" charset="0"/>
                <a:cs typeface="Consolas" pitchFamily="49" charset="0"/>
              </a:rPr>
              <a:t>		}</a:t>
            </a:r>
          </a:p>
        </p:txBody>
      </p:sp>
      <p:sp>
        <p:nvSpPr>
          <p:cNvPr id="22532"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8.5.1.1</a:t>
            </a:r>
          </a:p>
        </p:txBody>
      </p:sp>
    </p:spTree>
    <p:extLst>
      <p:ext uri="{BB962C8B-B14F-4D97-AF65-F5344CB8AC3E}">
        <p14:creationId xmlns:p14="http://schemas.microsoft.com/office/powerpoint/2010/main" val="3152814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Analysis of merging</a:t>
            </a:r>
          </a:p>
        </p:txBody>
      </p:sp>
      <p:sp>
        <p:nvSpPr>
          <p:cNvPr id="2355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The statement </a:t>
            </a:r>
            <a:r>
              <a:rPr lang="en-US" altLang="en-US" dirty="0">
                <a:latin typeface="Consolas" pitchFamily="49" charset="0"/>
                <a:cs typeface="Consolas" pitchFamily="49" charset="0"/>
              </a:rPr>
              <a:t>++out </a:t>
            </a:r>
            <a:r>
              <a:rPr lang="en-US" altLang="en-US" dirty="0">
                <a:latin typeface="Arial" charset="0"/>
                <a:cs typeface="Arial" charset="0"/>
              </a:rPr>
              <a:t>will only be run at most </a:t>
            </a:r>
            <a:r>
              <a:rPr lang="en-US" altLang="en-US" i="1" dirty="0">
                <a:latin typeface="Times New Roman" pitchFamily="18" charset="0"/>
                <a:cs typeface="Arial" charset="0"/>
              </a:rPr>
              <a:t>n</a:t>
            </a:r>
            <a:r>
              <a:rPr lang="en-US" altLang="en-US" baseline="-25000" dirty="0">
                <a:latin typeface="Times New Roman" pitchFamily="18" charset="0"/>
                <a:cs typeface="Times New Roman" pitchFamily="18" charset="0"/>
              </a:rPr>
              <a:t>1</a:t>
            </a:r>
            <a:r>
              <a:rPr lang="en-US" altLang="en-US" dirty="0">
                <a:latin typeface="Times New Roman" pitchFamily="18" charset="0"/>
                <a:cs typeface="Times New Roman" pitchFamily="18" charset="0"/>
              </a:rPr>
              <a:t> + </a:t>
            </a:r>
            <a:r>
              <a:rPr lang="en-US" altLang="en-US" i="1" dirty="0">
                <a:latin typeface="Times New Roman" pitchFamily="18" charset="0"/>
                <a:cs typeface="Arial" charset="0"/>
              </a:rPr>
              <a:t>n</a:t>
            </a:r>
            <a:r>
              <a:rPr lang="en-US" altLang="en-US" baseline="-25000" dirty="0">
                <a:latin typeface="Times New Roman" pitchFamily="18" charset="0"/>
                <a:cs typeface="Arial" charset="0"/>
              </a:rPr>
              <a:t>2 </a:t>
            </a:r>
            <a:r>
              <a:rPr lang="en-US" altLang="en-US" dirty="0">
                <a:latin typeface="Arial" charset="0"/>
                <a:cs typeface="Arial" charset="0"/>
              </a:rPr>
              <a:t>times</a:t>
            </a:r>
          </a:p>
          <a:p>
            <a:pPr lvl="1"/>
            <a:r>
              <a:rPr lang="en-US" altLang="en-US" dirty="0">
                <a:latin typeface="Arial" charset="0"/>
                <a:cs typeface="Arial" charset="0"/>
              </a:rPr>
              <a:t>Therefore, the body of the loops run a total of </a:t>
            </a:r>
            <a:r>
              <a:rPr lang="en-US" altLang="en-US" i="1" dirty="0">
                <a:latin typeface="Times New Roman" pitchFamily="18" charset="0"/>
                <a:cs typeface="Arial" charset="0"/>
              </a:rPr>
              <a:t>n</a:t>
            </a:r>
            <a:r>
              <a:rPr lang="en-US" altLang="en-US" baseline="-25000" dirty="0">
                <a:latin typeface="Times New Roman" pitchFamily="18" charset="0"/>
                <a:cs typeface="Times New Roman" pitchFamily="18" charset="0"/>
              </a:rPr>
              <a:t>1</a:t>
            </a:r>
            <a:r>
              <a:rPr lang="en-US" altLang="en-US" dirty="0">
                <a:latin typeface="Times New Roman" pitchFamily="18" charset="0"/>
                <a:cs typeface="Times New Roman" pitchFamily="18" charset="0"/>
              </a:rPr>
              <a:t> + </a:t>
            </a:r>
            <a:r>
              <a:rPr lang="en-US" altLang="en-US" i="1" dirty="0">
                <a:latin typeface="Times New Roman" pitchFamily="18" charset="0"/>
                <a:cs typeface="Arial" charset="0"/>
              </a:rPr>
              <a:t>n</a:t>
            </a:r>
            <a:r>
              <a:rPr lang="en-US" altLang="en-US" baseline="-25000" dirty="0">
                <a:latin typeface="Times New Roman" pitchFamily="18" charset="0"/>
                <a:cs typeface="Arial" charset="0"/>
              </a:rPr>
              <a:t>2</a:t>
            </a:r>
            <a:r>
              <a:rPr lang="en-US" altLang="en-US" dirty="0">
                <a:latin typeface="Arial" charset="0"/>
                <a:cs typeface="Arial" charset="0"/>
              </a:rPr>
              <a:t> times</a:t>
            </a:r>
          </a:p>
          <a:p>
            <a:pPr lvl="1"/>
            <a:r>
              <a:rPr lang="en-US" altLang="en-US" dirty="0">
                <a:latin typeface="Arial" charset="0"/>
                <a:cs typeface="Arial" charset="0"/>
              </a:rPr>
              <a:t>Hence, merging may be performed in </a:t>
            </a:r>
            <a:r>
              <a:rPr lang="en-US" altLang="en-US"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baseline="-25000" dirty="0">
                <a:latin typeface="Times New Roman" pitchFamily="18" charset="0"/>
                <a:cs typeface="Times New Roman" pitchFamily="18" charset="0"/>
              </a:rPr>
              <a:t>1</a:t>
            </a:r>
            <a:r>
              <a:rPr lang="en-US" altLang="en-US" dirty="0">
                <a:latin typeface="Times New Roman" pitchFamily="18" charset="0"/>
                <a:cs typeface="Times New Roman" pitchFamily="18" charset="0"/>
              </a:rPr>
              <a:t> + </a:t>
            </a:r>
            <a:r>
              <a:rPr lang="en-US" altLang="en-US" i="1" dirty="0">
                <a:latin typeface="Times New Roman" pitchFamily="18" charset="0"/>
                <a:cs typeface="Arial" charset="0"/>
              </a:rPr>
              <a:t>n</a:t>
            </a:r>
            <a:r>
              <a:rPr lang="en-US" altLang="en-US" baseline="-25000" dirty="0">
                <a:latin typeface="Times New Roman" pitchFamily="18" charset="0"/>
                <a:cs typeface="Arial" charset="0"/>
              </a:rPr>
              <a:t>2</a:t>
            </a:r>
            <a:r>
              <a:rPr lang="en-US" altLang="en-US" dirty="0">
                <a:latin typeface="Times New Roman" pitchFamily="18" charset="0"/>
                <a:cs typeface="Arial" charset="0"/>
              </a:rPr>
              <a:t>)</a:t>
            </a:r>
            <a:r>
              <a:rPr lang="en-US" altLang="en-US" dirty="0">
                <a:latin typeface="Arial" charset="0"/>
                <a:cs typeface="Arial" charset="0"/>
              </a:rPr>
              <a:t> time</a:t>
            </a:r>
          </a:p>
          <a:p>
            <a:pPr lvl="1"/>
            <a:endParaRPr lang="en-US" altLang="en-US" dirty="0">
              <a:latin typeface="Arial" charset="0"/>
              <a:cs typeface="Arial" charset="0"/>
            </a:endParaRPr>
          </a:p>
          <a:p>
            <a:pPr>
              <a:buFont typeface="Arial" charset="0"/>
              <a:buNone/>
            </a:pPr>
            <a:r>
              <a:rPr lang="en-US" altLang="en-US" dirty="0">
                <a:latin typeface="Arial" charset="0"/>
                <a:cs typeface="Arial" charset="0"/>
              </a:rPr>
              <a:t>	If the arrays are approximately the same size, </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a:t>
            </a:r>
            <a:r>
              <a:rPr lang="en-CA" altLang="en-US" dirty="0">
                <a:latin typeface="Times New Roman" pitchFamily="18" charset="0"/>
                <a:cs typeface="Times New Roman" pitchFamily="18" charset="0"/>
              </a:rPr>
              <a:t>= </a:t>
            </a:r>
            <a:r>
              <a:rPr lang="en-US" altLang="en-US" i="1" dirty="0">
                <a:latin typeface="Times New Roman" pitchFamily="18" charset="0"/>
                <a:cs typeface="Times New Roman" pitchFamily="18" charset="0"/>
              </a:rPr>
              <a:t>n</a:t>
            </a:r>
            <a:r>
              <a:rPr lang="en-US" altLang="en-US" baseline="-25000" dirty="0">
                <a:latin typeface="Times New Roman" pitchFamily="18" charset="0"/>
                <a:cs typeface="Times New Roman" pitchFamily="18" charset="0"/>
              </a:rPr>
              <a:t>1</a:t>
            </a:r>
            <a:r>
              <a:rPr lang="en-US" altLang="en-US" i="1" dirty="0">
                <a:latin typeface="Times New Roman" pitchFamily="18" charset="0"/>
                <a:cs typeface="Times New Roman" pitchFamily="18" charset="0"/>
              </a:rPr>
              <a:t> </a:t>
            </a:r>
            <a:r>
              <a:rPr lang="en-US" altLang="en-US" dirty="0">
                <a:latin typeface="Arial" charset="0"/>
                <a:cs typeface="Arial" charset="0"/>
              </a:rPr>
              <a:t>and </a:t>
            </a:r>
            <a:r>
              <a:rPr lang="en-US" altLang="en-US" i="1" dirty="0">
                <a:latin typeface="Times New Roman" pitchFamily="18" charset="0"/>
                <a:cs typeface="Times New Roman" pitchFamily="18" charset="0"/>
              </a:rPr>
              <a:t>n</a:t>
            </a:r>
            <a:r>
              <a:rPr lang="en-US" altLang="en-US" baseline="-25000" dirty="0">
                <a:latin typeface="Times New Roman" pitchFamily="18" charset="0"/>
                <a:cs typeface="Times New Roman" pitchFamily="18" charset="0"/>
              </a:rPr>
              <a:t>1</a:t>
            </a:r>
            <a:r>
              <a:rPr lang="en-CA" altLang="en-US" dirty="0">
                <a:latin typeface="Times New Roman" pitchFamily="18" charset="0"/>
                <a:cs typeface="Times New Roman" pitchFamily="18" charset="0"/>
              </a:rPr>
              <a:t> ≈ </a:t>
            </a:r>
            <a:r>
              <a:rPr lang="en-US" altLang="en-US" i="1" dirty="0">
                <a:latin typeface="Times New Roman" pitchFamily="18" charset="0"/>
                <a:cs typeface="Times New Roman" pitchFamily="18" charset="0"/>
              </a:rPr>
              <a:t>n</a:t>
            </a:r>
            <a:r>
              <a:rPr lang="en-US" altLang="en-US" baseline="-25000" dirty="0">
                <a:latin typeface="Times New Roman" pitchFamily="18" charset="0"/>
                <a:cs typeface="Times New Roman" pitchFamily="18" charset="0"/>
              </a:rPr>
              <a:t>2</a:t>
            </a:r>
            <a:r>
              <a:rPr lang="en-US" altLang="en-US" dirty="0">
                <a:latin typeface="Arial" charset="0"/>
                <a:cs typeface="Arial" charset="0"/>
              </a:rPr>
              <a:t>, we can say that the run time is </a:t>
            </a:r>
            <a:r>
              <a:rPr lang="en-US" altLang="en-US"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Times New Roman" pitchFamily="18" charset="0"/>
              </a:rPr>
              <a:t>)</a:t>
            </a:r>
          </a:p>
          <a:p>
            <a:pPr>
              <a:buFont typeface="Arial" charset="0"/>
              <a:buNone/>
            </a:pPr>
            <a:endParaRPr lang="en-US" altLang="en-US" dirty="0">
              <a:latin typeface="Times New Roman" pitchFamily="18" charset="0"/>
              <a:cs typeface="Times New Roman" pitchFamily="18" charset="0"/>
            </a:endParaRPr>
          </a:p>
          <a:p>
            <a:pPr>
              <a:buNone/>
            </a:pPr>
            <a:r>
              <a:rPr lang="en-US" altLang="en-US" dirty="0">
                <a:latin typeface="Arial" charset="0"/>
                <a:cs typeface="Arial" charset="0"/>
              </a:rPr>
              <a:t>	Problem:  We cannot merge two arrays in-place</a:t>
            </a:r>
          </a:p>
          <a:p>
            <a:pPr lvl="1"/>
            <a:r>
              <a:rPr lang="en-US" altLang="en-US" dirty="0">
                <a:latin typeface="Arial" charset="0"/>
                <a:cs typeface="Arial" charset="0"/>
              </a:rPr>
              <a:t>This algorithm always required the allocation of a new array</a:t>
            </a:r>
          </a:p>
          <a:p>
            <a:pPr lvl="1"/>
            <a:r>
              <a:rPr lang="en-US" altLang="en-US" dirty="0">
                <a:latin typeface="Arial" charset="0"/>
                <a:cs typeface="Arial" charset="0"/>
              </a:rPr>
              <a:t>Therefore, the memory requirements are also </a:t>
            </a:r>
            <a:r>
              <a:rPr lang="en-US" altLang="en-US"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Times New Roman" pitchFamily="18" charset="0"/>
              </a:rPr>
              <a:t>)</a:t>
            </a:r>
            <a:endParaRPr lang="en-US" altLang="en-US" dirty="0">
              <a:latin typeface="Arial" charset="0"/>
              <a:cs typeface="Arial" charset="0"/>
            </a:endParaRPr>
          </a:p>
          <a:p>
            <a:pPr>
              <a:buFont typeface="Arial" charset="0"/>
              <a:buNone/>
            </a:pPr>
            <a:endParaRPr lang="en-US" altLang="en-US" dirty="0">
              <a:latin typeface="Arial" charset="0"/>
              <a:cs typeface="Arial" charset="0"/>
            </a:endParaRPr>
          </a:p>
        </p:txBody>
      </p:sp>
      <p:sp>
        <p:nvSpPr>
          <p:cNvPr id="23556" name="TextBox 6"/>
          <p:cNvSpPr txBox="1">
            <a:spLocks noChangeArrowheads="1"/>
          </p:cNvSpPr>
          <p:nvPr/>
        </p:nvSpPr>
        <p:spPr bwMode="auto">
          <a:xfrm>
            <a:off x="179388" y="692696"/>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8.5.1.2</a:t>
            </a:r>
          </a:p>
        </p:txBody>
      </p:sp>
    </p:spTree>
    <p:extLst>
      <p:ext uri="{BB962C8B-B14F-4D97-AF65-F5344CB8AC3E}">
        <p14:creationId xmlns:p14="http://schemas.microsoft.com/office/powerpoint/2010/main" val="6313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latin typeface="Arial" charset="0"/>
                <a:cs typeface="Arial" charset="0"/>
              </a:rPr>
              <a:t>The Algorithm</a:t>
            </a:r>
          </a:p>
        </p:txBody>
      </p:sp>
      <p:sp>
        <p:nvSpPr>
          <p:cNvPr id="2457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algorithm:</a:t>
            </a:r>
          </a:p>
          <a:p>
            <a:pPr lvl="1"/>
            <a:r>
              <a:rPr lang="en-US" altLang="en-US">
                <a:latin typeface="Arial" charset="0"/>
                <a:cs typeface="Arial" charset="0"/>
              </a:rPr>
              <a:t>Split the list into two approximately equal sub-lists</a:t>
            </a:r>
          </a:p>
          <a:p>
            <a:pPr lvl="1"/>
            <a:r>
              <a:rPr lang="en-US" altLang="en-US">
                <a:latin typeface="Arial" charset="0"/>
                <a:cs typeface="Arial" charset="0"/>
              </a:rPr>
              <a:t>Recursively call merge sort on both sub lists</a:t>
            </a:r>
          </a:p>
          <a:p>
            <a:pPr lvl="1"/>
            <a:r>
              <a:rPr lang="en-US" altLang="en-US">
                <a:latin typeface="Arial" charset="0"/>
                <a:cs typeface="Arial" charset="0"/>
              </a:rPr>
              <a:t>Merge the resulting sorted lists</a:t>
            </a:r>
          </a:p>
        </p:txBody>
      </p:sp>
      <p:sp>
        <p:nvSpPr>
          <p:cNvPr id="2458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8.5.2</a:t>
            </a:r>
          </a:p>
        </p:txBody>
      </p:sp>
    </p:spTree>
    <p:extLst>
      <p:ext uri="{BB962C8B-B14F-4D97-AF65-F5344CB8AC3E}">
        <p14:creationId xmlns:p14="http://schemas.microsoft.com/office/powerpoint/2010/main" val="1873579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latin typeface="Arial" charset="0"/>
                <a:cs typeface="Arial" charset="0"/>
              </a:rPr>
              <a:t>The Algorithm</a:t>
            </a:r>
          </a:p>
        </p:txBody>
      </p:sp>
      <p:sp>
        <p:nvSpPr>
          <p:cNvPr id="2560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Recall the five sorting techniques:</a:t>
            </a:r>
          </a:p>
          <a:p>
            <a:pPr lvl="1"/>
            <a:r>
              <a:rPr lang="en-US" altLang="en-US">
                <a:latin typeface="Arial" charset="0"/>
                <a:cs typeface="Arial" charset="0"/>
              </a:rPr>
              <a:t>Insertion</a:t>
            </a:r>
          </a:p>
          <a:p>
            <a:pPr lvl="1"/>
            <a:r>
              <a:rPr lang="en-US" altLang="en-US">
                <a:latin typeface="Arial" charset="0"/>
                <a:cs typeface="Arial" charset="0"/>
              </a:rPr>
              <a:t>Exchange</a:t>
            </a:r>
          </a:p>
          <a:p>
            <a:pPr lvl="1"/>
            <a:r>
              <a:rPr lang="en-US" altLang="en-US">
                <a:latin typeface="Arial" charset="0"/>
                <a:cs typeface="Arial" charset="0"/>
              </a:rPr>
              <a:t>Selection</a:t>
            </a:r>
          </a:p>
          <a:p>
            <a:pPr lvl="1"/>
            <a:r>
              <a:rPr lang="en-US" altLang="en-US">
                <a:latin typeface="Arial" charset="0"/>
                <a:cs typeface="Arial" charset="0"/>
              </a:rPr>
              <a:t>Merging</a:t>
            </a:r>
          </a:p>
          <a:p>
            <a:pPr lvl="1"/>
            <a:r>
              <a:rPr lang="en-US" altLang="en-US">
                <a:latin typeface="Arial" charset="0"/>
                <a:cs typeface="Arial" charset="0"/>
              </a:rPr>
              <a:t>Distribution</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Clearly merge sort falls into the</a:t>
            </a:r>
            <a:br>
              <a:rPr lang="en-US" altLang="en-US">
                <a:latin typeface="Arial" charset="0"/>
                <a:cs typeface="Arial" charset="0"/>
              </a:rPr>
            </a:br>
            <a:r>
              <a:rPr lang="en-US" altLang="en-US">
                <a:latin typeface="Arial" charset="0"/>
                <a:cs typeface="Arial" charset="0"/>
              </a:rPr>
              <a:t>fourth category</a:t>
            </a:r>
          </a:p>
        </p:txBody>
      </p:sp>
      <p:pic>
        <p:nvPicPr>
          <p:cNvPr id="25604" name="Picture 4" desc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2214563"/>
            <a:ext cx="23304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8.5.2</a:t>
            </a:r>
          </a:p>
        </p:txBody>
      </p:sp>
    </p:spTree>
    <p:extLst>
      <p:ext uri="{BB962C8B-B14F-4D97-AF65-F5344CB8AC3E}">
        <p14:creationId xmlns:p14="http://schemas.microsoft.com/office/powerpoint/2010/main" val="59674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latin typeface="Arial" charset="0"/>
                <a:cs typeface="Arial" charset="0"/>
              </a:rPr>
              <a:t>Merge Sort</a:t>
            </a:r>
          </a:p>
        </p:txBody>
      </p:sp>
      <p:sp>
        <p:nvSpPr>
          <p:cNvPr id="819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merge sort algorithm is defined recursively:</a:t>
            </a:r>
          </a:p>
          <a:p>
            <a:pPr lvl="1"/>
            <a:r>
              <a:rPr lang="en-US" altLang="en-US">
                <a:latin typeface="Arial" charset="0"/>
                <a:cs typeface="Arial" charset="0"/>
              </a:rPr>
              <a:t>If the list is of size 1, it is sorted—we are done;</a:t>
            </a:r>
          </a:p>
          <a:p>
            <a:pPr lvl="1"/>
            <a:r>
              <a:rPr lang="en-US" altLang="en-US">
                <a:latin typeface="Arial" charset="0"/>
                <a:cs typeface="Arial" charset="0"/>
              </a:rPr>
              <a:t>Otherwise:</a:t>
            </a:r>
          </a:p>
          <a:p>
            <a:pPr lvl="2"/>
            <a:r>
              <a:rPr lang="en-US" altLang="en-US">
                <a:latin typeface="Arial" charset="0"/>
                <a:cs typeface="Arial" charset="0"/>
              </a:rPr>
              <a:t>Divide an unsorted list into two sub-lists,</a:t>
            </a:r>
          </a:p>
          <a:p>
            <a:pPr lvl="2"/>
            <a:r>
              <a:rPr lang="en-US" altLang="en-US">
                <a:latin typeface="Arial" charset="0"/>
                <a:cs typeface="Arial" charset="0"/>
              </a:rPr>
              <a:t>Sort each sub-list recursively using merge sort, and</a:t>
            </a:r>
          </a:p>
          <a:p>
            <a:pPr lvl="2"/>
            <a:r>
              <a:rPr lang="en-US" altLang="en-US">
                <a:latin typeface="Arial" charset="0"/>
                <a:cs typeface="Arial" charset="0"/>
              </a:rPr>
              <a:t>Merge the two sorted sub-lists into a single sorted list</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This is the first significant </a:t>
            </a:r>
            <a:r>
              <a:rPr lang="en-US" altLang="en-US" i="1">
                <a:latin typeface="Arial" charset="0"/>
                <a:cs typeface="Arial" charset="0"/>
              </a:rPr>
              <a:t>divide-and-conquer </a:t>
            </a:r>
            <a:r>
              <a:rPr lang="en-US" altLang="en-US">
                <a:latin typeface="Arial" charset="0"/>
                <a:cs typeface="Arial" charset="0"/>
              </a:rPr>
              <a:t>algorithm we will see</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Question:	How quickly can we recombine the two sub-lists</a:t>
            </a:r>
          </a:p>
          <a:p>
            <a:pPr>
              <a:buFont typeface="Arial" charset="0"/>
              <a:buNone/>
            </a:pPr>
            <a:r>
              <a:rPr lang="en-US" altLang="en-US">
                <a:latin typeface="Arial" charset="0"/>
                <a:cs typeface="Arial" charset="0"/>
              </a:rPr>
              <a:t>			into a single sorted list?</a:t>
            </a:r>
            <a:endParaRPr lang="en-US" altLang="en-US">
              <a:latin typeface="Times New Roman" pitchFamily="18" charset="0"/>
              <a:cs typeface="Arial" charset="0"/>
            </a:endParaRPr>
          </a:p>
        </p:txBody>
      </p:sp>
      <p:sp>
        <p:nvSpPr>
          <p:cNvPr id="8196"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a:t>
            </a:r>
          </a:p>
        </p:txBody>
      </p:sp>
    </p:spTree>
    <p:extLst>
      <p:ext uri="{BB962C8B-B14F-4D97-AF65-F5344CB8AC3E}">
        <p14:creationId xmlns:p14="http://schemas.microsoft.com/office/powerpoint/2010/main" val="246018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latin typeface="Arial" charset="0"/>
                <a:cs typeface="Arial" charset="0"/>
              </a:rPr>
              <a:t>The Algorithm</a:t>
            </a:r>
          </a:p>
        </p:txBody>
      </p:sp>
      <p:sp>
        <p:nvSpPr>
          <p:cNvPr id="2662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Question:</a:t>
            </a:r>
          </a:p>
          <a:p>
            <a:pPr lvl="1"/>
            <a:r>
              <a:rPr lang="en-US" altLang="en-US" dirty="0">
                <a:latin typeface="Arial" charset="0"/>
                <a:cs typeface="Arial" charset="0"/>
              </a:rPr>
              <a:t>we split the list into two sub-lists and sort them</a:t>
            </a:r>
          </a:p>
          <a:p>
            <a:pPr lvl="1"/>
            <a:r>
              <a:rPr lang="en-US" altLang="en-US" dirty="0">
                <a:latin typeface="Arial" charset="0"/>
                <a:cs typeface="Arial" charset="0"/>
              </a:rPr>
              <a:t>how should we sort those lists?</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Answer (theoretical):</a:t>
            </a:r>
          </a:p>
          <a:p>
            <a:pPr lvl="1"/>
            <a:r>
              <a:rPr lang="en-US" altLang="en-US" dirty="0">
                <a:latin typeface="Arial" charset="0"/>
                <a:cs typeface="Arial" charset="0"/>
              </a:rPr>
              <a:t>if the size of these sub-lists is &gt; 1, use merge sort again</a:t>
            </a:r>
          </a:p>
          <a:p>
            <a:pPr lvl="1"/>
            <a:r>
              <a:rPr lang="en-US" altLang="en-US" dirty="0">
                <a:latin typeface="Arial" charset="0"/>
                <a:cs typeface="Arial" charset="0"/>
              </a:rPr>
              <a:t>if the sub-lists are of length 1, do nothing:  a list of length one is sorted</a:t>
            </a:r>
          </a:p>
        </p:txBody>
      </p:sp>
      <p:sp>
        <p:nvSpPr>
          <p:cNvPr id="2662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8.5.2</a:t>
            </a:r>
          </a:p>
        </p:txBody>
      </p:sp>
    </p:spTree>
    <p:extLst>
      <p:ext uri="{BB962C8B-B14F-4D97-AF65-F5344CB8AC3E}">
        <p14:creationId xmlns:p14="http://schemas.microsoft.com/office/powerpoint/2010/main" val="391281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latin typeface="Arial" charset="0"/>
                <a:cs typeface="Arial" charset="0"/>
              </a:rPr>
              <a:t>The Algorithm</a:t>
            </a:r>
          </a:p>
        </p:txBody>
      </p:sp>
      <p:sp>
        <p:nvSpPr>
          <p:cNvPr id="2765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However, just because an algorithm has excellent asymptotic properties, this does not mean that it is practical at all levels </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Answer (practical):</a:t>
            </a:r>
          </a:p>
          <a:p>
            <a:pPr lvl="1"/>
            <a:r>
              <a:rPr lang="en-US" altLang="en-US" b="1" dirty="0">
                <a:solidFill>
                  <a:srgbClr val="7030A0"/>
                </a:solidFill>
                <a:latin typeface="Arial" charset="0"/>
                <a:cs typeface="Arial" charset="0"/>
              </a:rPr>
              <a:t>If the sub-lists are less than some threshold length, use an algorithm like insertion sort to sort the lists</a:t>
            </a:r>
          </a:p>
          <a:p>
            <a:pPr lvl="1"/>
            <a:r>
              <a:rPr lang="en-US" altLang="en-US" dirty="0">
                <a:latin typeface="Arial" charset="0"/>
                <a:cs typeface="Arial" charset="0"/>
              </a:rPr>
              <a:t>Otherwise, use merge sort, again</a:t>
            </a:r>
          </a:p>
        </p:txBody>
      </p:sp>
      <p:sp>
        <p:nvSpPr>
          <p:cNvPr id="2765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8.5.2</a:t>
            </a:r>
          </a:p>
        </p:txBody>
      </p:sp>
    </p:spTree>
    <p:extLst>
      <p:ext uri="{BB962C8B-B14F-4D97-AF65-F5344CB8AC3E}">
        <p14:creationId xmlns:p14="http://schemas.microsoft.com/office/powerpoint/2010/main" val="1170930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2867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Suppose we already have a function</a:t>
            </a:r>
          </a:p>
          <a:p>
            <a:pPr lvl="1">
              <a:buFont typeface="Arial" charset="0"/>
              <a:buNone/>
            </a:pPr>
            <a:r>
              <a:rPr lang="en-US" altLang="en-US" dirty="0">
                <a:latin typeface="Arial" charset="0"/>
                <a:cs typeface="Arial" charset="0"/>
              </a:rPr>
              <a:t>	</a:t>
            </a:r>
            <a:r>
              <a:rPr lang="en-US" altLang="en-US" dirty="0">
                <a:latin typeface="Consolas" pitchFamily="49" charset="0"/>
                <a:cs typeface="Consolas" pitchFamily="49" charset="0"/>
              </a:rPr>
              <a:t>template &lt;typename Type&gt;</a:t>
            </a:r>
          </a:p>
          <a:p>
            <a:pPr lvl="1">
              <a:buFont typeface="Arial" charset="0"/>
              <a:buNone/>
            </a:pPr>
            <a:r>
              <a:rPr lang="en-US" altLang="en-US" dirty="0">
                <a:latin typeface="Consolas" pitchFamily="49" charset="0"/>
                <a:cs typeface="Consolas" pitchFamily="49" charset="0"/>
              </a:rPr>
              <a:t>	void merge( Type *array, </a:t>
            </a:r>
            <a:r>
              <a:rPr lang="en-US" altLang="en-US" dirty="0" err="1">
                <a:latin typeface="Consolas" pitchFamily="49" charset="0"/>
                <a:cs typeface="Consolas" pitchFamily="49" charset="0"/>
              </a:rPr>
              <a:t>int</a:t>
            </a:r>
            <a:r>
              <a:rPr lang="en-US" altLang="en-US" dirty="0">
                <a:latin typeface="Consolas" pitchFamily="49" charset="0"/>
                <a:cs typeface="Consolas" pitchFamily="49" charset="0"/>
              </a:rPr>
              <a:t> a, </a:t>
            </a:r>
            <a:r>
              <a:rPr lang="en-US" altLang="en-US" dirty="0" err="1">
                <a:latin typeface="Consolas" pitchFamily="49" charset="0"/>
                <a:cs typeface="Consolas" pitchFamily="49" charset="0"/>
              </a:rPr>
              <a:t>int</a:t>
            </a:r>
            <a:r>
              <a:rPr lang="en-US" altLang="en-US" dirty="0">
                <a:latin typeface="Consolas" pitchFamily="49" charset="0"/>
                <a:cs typeface="Consolas" pitchFamily="49" charset="0"/>
              </a:rPr>
              <a:t> b, </a:t>
            </a:r>
            <a:r>
              <a:rPr lang="en-US" altLang="en-US" dirty="0" err="1">
                <a:latin typeface="Consolas" pitchFamily="49" charset="0"/>
                <a:cs typeface="Consolas" pitchFamily="49" charset="0"/>
              </a:rPr>
              <a:t>int</a:t>
            </a:r>
            <a:r>
              <a:rPr lang="en-US" altLang="en-US" dirty="0">
                <a:latin typeface="Consolas" pitchFamily="49" charset="0"/>
                <a:cs typeface="Consolas" pitchFamily="49" charset="0"/>
              </a:rPr>
              <a:t> c );</a:t>
            </a:r>
          </a:p>
          <a:p>
            <a:pPr>
              <a:buFont typeface="Arial" charset="0"/>
              <a:buNone/>
            </a:pPr>
            <a:r>
              <a:rPr lang="en-US" altLang="en-US" dirty="0">
                <a:latin typeface="Arial" charset="0"/>
                <a:cs typeface="Arial" charset="0"/>
              </a:rPr>
              <a:t>	that assumes that the entries</a:t>
            </a:r>
          </a:p>
          <a:p>
            <a:pPr lvl="1">
              <a:buFont typeface="Arial" charset="0"/>
              <a:buNone/>
            </a:pPr>
            <a:r>
              <a:rPr lang="en-US" altLang="en-US" dirty="0">
                <a:latin typeface="Consolas" pitchFamily="49" charset="0"/>
                <a:cs typeface="Consolas" pitchFamily="49" charset="0"/>
              </a:rPr>
              <a:t>	array[a]</a:t>
            </a:r>
            <a:r>
              <a:rPr lang="en-US" altLang="en-US" dirty="0">
                <a:latin typeface="Arial" charset="0"/>
                <a:cs typeface="Arial" charset="0"/>
              </a:rPr>
              <a:t> through </a:t>
            </a:r>
            <a:r>
              <a:rPr lang="en-US" altLang="en-US" dirty="0">
                <a:latin typeface="Consolas" pitchFamily="49" charset="0"/>
                <a:cs typeface="Consolas" pitchFamily="49" charset="0"/>
              </a:rPr>
              <a:t>array[b - 1]</a:t>
            </a:r>
            <a:r>
              <a:rPr lang="en-US" altLang="en-US" dirty="0">
                <a:latin typeface="Arial" charset="0"/>
                <a:cs typeface="Arial" charset="0"/>
              </a:rPr>
              <a:t>, and</a:t>
            </a:r>
          </a:p>
          <a:p>
            <a:pPr lvl="1">
              <a:buFont typeface="Arial" charset="0"/>
              <a:buNone/>
            </a:pPr>
            <a:r>
              <a:rPr lang="en-US" altLang="en-US" dirty="0">
                <a:latin typeface="Consolas" pitchFamily="49" charset="0"/>
                <a:cs typeface="Consolas" pitchFamily="49" charset="0"/>
              </a:rPr>
              <a:t>	array[b]</a:t>
            </a:r>
            <a:r>
              <a:rPr lang="en-US" altLang="en-US" dirty="0">
                <a:latin typeface="Arial" charset="0"/>
                <a:cs typeface="Arial" charset="0"/>
              </a:rPr>
              <a:t> through </a:t>
            </a:r>
            <a:r>
              <a:rPr lang="en-US" altLang="en-US" dirty="0">
                <a:latin typeface="Consolas" pitchFamily="49" charset="0"/>
                <a:cs typeface="Consolas" pitchFamily="49" charset="0"/>
              </a:rPr>
              <a:t>array[c - 1]</a:t>
            </a:r>
            <a:endParaRPr lang="en-US" altLang="en-US" dirty="0">
              <a:latin typeface="Arial" charset="0"/>
              <a:cs typeface="Arial" charset="0"/>
            </a:endParaRPr>
          </a:p>
          <a:p>
            <a:pPr>
              <a:buFont typeface="Arial" charset="0"/>
              <a:buNone/>
            </a:pPr>
            <a:r>
              <a:rPr lang="en-US" altLang="en-US" dirty="0">
                <a:latin typeface="Arial" charset="0"/>
                <a:cs typeface="Arial" charset="0"/>
              </a:rPr>
              <a:t>	are sorted and merges these two sub-arrays into a single sorted array from index </a:t>
            </a:r>
            <a:r>
              <a:rPr lang="en-US" altLang="en-US" dirty="0">
                <a:latin typeface="Consolas" pitchFamily="49" charset="0"/>
                <a:cs typeface="Consolas" pitchFamily="49" charset="0"/>
              </a:rPr>
              <a:t>a</a:t>
            </a:r>
            <a:r>
              <a:rPr lang="en-US" altLang="en-US" dirty="0">
                <a:latin typeface="Arial" charset="0"/>
                <a:cs typeface="Arial" charset="0"/>
              </a:rPr>
              <a:t> through index </a:t>
            </a:r>
            <a:r>
              <a:rPr lang="en-US" altLang="en-US" dirty="0">
                <a:latin typeface="Consolas" pitchFamily="49" charset="0"/>
                <a:cs typeface="Consolas" pitchFamily="49" charset="0"/>
              </a:rPr>
              <a:t>c - 1</a:t>
            </a:r>
            <a:r>
              <a:rPr lang="en-US" altLang="en-US" dirty="0">
                <a:latin typeface="Arial" charset="0"/>
                <a:cs typeface="Arial" charset="0"/>
              </a:rPr>
              <a:t>, inclusive</a:t>
            </a:r>
          </a:p>
          <a:p>
            <a:pPr lvl="1"/>
            <a:endParaRPr lang="en-US" altLang="en-US" dirty="0">
              <a:latin typeface="Arial" charset="0"/>
              <a:cs typeface="Arial" charset="0"/>
            </a:endParaRPr>
          </a:p>
          <a:p>
            <a:pPr lvl="1"/>
            <a:endParaRPr lang="en-US" altLang="en-US" dirty="0">
              <a:latin typeface="Arial" charset="0"/>
              <a:cs typeface="Arial" charset="0"/>
            </a:endParaRPr>
          </a:p>
        </p:txBody>
      </p:sp>
      <p:sp>
        <p:nvSpPr>
          <p:cNvPr id="2867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8.5.3</a:t>
            </a:r>
          </a:p>
        </p:txBody>
      </p:sp>
    </p:spTree>
    <p:extLst>
      <p:ext uri="{BB962C8B-B14F-4D97-AF65-F5344CB8AC3E}">
        <p14:creationId xmlns:p14="http://schemas.microsoft.com/office/powerpoint/2010/main" val="508925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2867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For example, given the array,</a:t>
            </a: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a call to </a:t>
            </a:r>
          </a:p>
          <a:p>
            <a:pPr algn="ctr">
              <a:buFont typeface="Arial" charset="0"/>
              <a:buNone/>
            </a:pPr>
            <a:r>
              <a:rPr lang="en-US" altLang="en-US" dirty="0">
                <a:latin typeface="Consolas" pitchFamily="49" charset="0"/>
                <a:cs typeface="Consolas" pitchFamily="49" charset="0"/>
              </a:rPr>
              <a:t>void merge( array, 14, 20, 26 );</a:t>
            </a:r>
          </a:p>
          <a:p>
            <a:pPr>
              <a:buFont typeface="Arial" charset="0"/>
              <a:buNone/>
            </a:pPr>
            <a:r>
              <a:rPr lang="en-US" altLang="en-US" dirty="0">
                <a:latin typeface="Arial" charset="0"/>
                <a:cs typeface="Arial" charset="0"/>
              </a:rPr>
              <a:t>	merges the two sub-lists</a:t>
            </a: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forming</a:t>
            </a:r>
          </a:p>
          <a:p>
            <a:pPr lvl="1"/>
            <a:endParaRPr lang="en-US" altLang="en-US" dirty="0">
              <a:latin typeface="Arial" charset="0"/>
              <a:cs typeface="Arial" charset="0"/>
            </a:endParaRPr>
          </a:p>
        </p:txBody>
      </p:sp>
      <p:sp>
        <p:nvSpPr>
          <p:cNvPr id="2867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8.5.3</a:t>
            </a:r>
          </a:p>
        </p:txBody>
      </p:sp>
      <p:graphicFrame>
        <p:nvGraphicFramePr>
          <p:cNvPr id="5" name="Table 4"/>
          <p:cNvGraphicFramePr>
            <a:graphicFrameLocks noGrp="1"/>
          </p:cNvGraphicFramePr>
          <p:nvPr>
            <p:extLst>
              <p:ext uri="{D42A27DB-BD31-4B8C-83A1-F6EECF244321}">
                <p14:modId xmlns:p14="http://schemas.microsoft.com/office/powerpoint/2010/main" val="469193626"/>
              </p:ext>
            </p:extLst>
          </p:nvPr>
        </p:nvGraphicFramePr>
        <p:xfrm>
          <a:off x="-12448" y="1988840"/>
          <a:ext cx="9156450" cy="554355"/>
        </p:xfrm>
        <a:graphic>
          <a:graphicData uri="http://schemas.openxmlformats.org/drawingml/2006/table">
            <a:tbl>
              <a:tblPr firstRow="1" bandRow="1">
                <a:tableStyleId>{2D5ABB26-0587-4C30-8999-92F81FD0307C}</a:tableStyleId>
              </a:tblPr>
              <a:tblGrid>
                <a:gridCol w="366258">
                  <a:extLst>
                    <a:ext uri="{9D8B030D-6E8A-4147-A177-3AD203B41FA5}">
                      <a16:colId xmlns:a16="http://schemas.microsoft.com/office/drawing/2014/main" val="20000"/>
                    </a:ext>
                  </a:extLst>
                </a:gridCol>
                <a:gridCol w="366258">
                  <a:extLst>
                    <a:ext uri="{9D8B030D-6E8A-4147-A177-3AD203B41FA5}">
                      <a16:colId xmlns:a16="http://schemas.microsoft.com/office/drawing/2014/main" val="20001"/>
                    </a:ext>
                  </a:extLst>
                </a:gridCol>
                <a:gridCol w="366258">
                  <a:extLst>
                    <a:ext uri="{9D8B030D-6E8A-4147-A177-3AD203B41FA5}">
                      <a16:colId xmlns:a16="http://schemas.microsoft.com/office/drawing/2014/main" val="20002"/>
                    </a:ext>
                  </a:extLst>
                </a:gridCol>
                <a:gridCol w="366258">
                  <a:extLst>
                    <a:ext uri="{9D8B030D-6E8A-4147-A177-3AD203B41FA5}">
                      <a16:colId xmlns:a16="http://schemas.microsoft.com/office/drawing/2014/main" val="20003"/>
                    </a:ext>
                  </a:extLst>
                </a:gridCol>
                <a:gridCol w="366258">
                  <a:extLst>
                    <a:ext uri="{9D8B030D-6E8A-4147-A177-3AD203B41FA5}">
                      <a16:colId xmlns:a16="http://schemas.microsoft.com/office/drawing/2014/main" val="20004"/>
                    </a:ext>
                  </a:extLst>
                </a:gridCol>
                <a:gridCol w="366258">
                  <a:extLst>
                    <a:ext uri="{9D8B030D-6E8A-4147-A177-3AD203B41FA5}">
                      <a16:colId xmlns:a16="http://schemas.microsoft.com/office/drawing/2014/main" val="20005"/>
                    </a:ext>
                  </a:extLst>
                </a:gridCol>
                <a:gridCol w="366258">
                  <a:extLst>
                    <a:ext uri="{9D8B030D-6E8A-4147-A177-3AD203B41FA5}">
                      <a16:colId xmlns:a16="http://schemas.microsoft.com/office/drawing/2014/main" val="20006"/>
                    </a:ext>
                  </a:extLst>
                </a:gridCol>
                <a:gridCol w="366258">
                  <a:extLst>
                    <a:ext uri="{9D8B030D-6E8A-4147-A177-3AD203B41FA5}">
                      <a16:colId xmlns:a16="http://schemas.microsoft.com/office/drawing/2014/main" val="20007"/>
                    </a:ext>
                  </a:extLst>
                </a:gridCol>
                <a:gridCol w="366258">
                  <a:extLst>
                    <a:ext uri="{9D8B030D-6E8A-4147-A177-3AD203B41FA5}">
                      <a16:colId xmlns:a16="http://schemas.microsoft.com/office/drawing/2014/main" val="20008"/>
                    </a:ext>
                  </a:extLst>
                </a:gridCol>
                <a:gridCol w="366258">
                  <a:extLst>
                    <a:ext uri="{9D8B030D-6E8A-4147-A177-3AD203B41FA5}">
                      <a16:colId xmlns:a16="http://schemas.microsoft.com/office/drawing/2014/main" val="20009"/>
                    </a:ext>
                  </a:extLst>
                </a:gridCol>
                <a:gridCol w="366258">
                  <a:extLst>
                    <a:ext uri="{9D8B030D-6E8A-4147-A177-3AD203B41FA5}">
                      <a16:colId xmlns:a16="http://schemas.microsoft.com/office/drawing/2014/main" val="20010"/>
                    </a:ext>
                  </a:extLst>
                </a:gridCol>
                <a:gridCol w="366258">
                  <a:extLst>
                    <a:ext uri="{9D8B030D-6E8A-4147-A177-3AD203B41FA5}">
                      <a16:colId xmlns:a16="http://schemas.microsoft.com/office/drawing/2014/main" val="20011"/>
                    </a:ext>
                  </a:extLst>
                </a:gridCol>
                <a:gridCol w="366258">
                  <a:extLst>
                    <a:ext uri="{9D8B030D-6E8A-4147-A177-3AD203B41FA5}">
                      <a16:colId xmlns:a16="http://schemas.microsoft.com/office/drawing/2014/main" val="20012"/>
                    </a:ext>
                  </a:extLst>
                </a:gridCol>
                <a:gridCol w="366258">
                  <a:extLst>
                    <a:ext uri="{9D8B030D-6E8A-4147-A177-3AD203B41FA5}">
                      <a16:colId xmlns:a16="http://schemas.microsoft.com/office/drawing/2014/main" val="20013"/>
                    </a:ext>
                  </a:extLst>
                </a:gridCol>
                <a:gridCol w="366258">
                  <a:extLst>
                    <a:ext uri="{9D8B030D-6E8A-4147-A177-3AD203B41FA5}">
                      <a16:colId xmlns:a16="http://schemas.microsoft.com/office/drawing/2014/main" val="20014"/>
                    </a:ext>
                  </a:extLst>
                </a:gridCol>
                <a:gridCol w="366258">
                  <a:extLst>
                    <a:ext uri="{9D8B030D-6E8A-4147-A177-3AD203B41FA5}">
                      <a16:colId xmlns:a16="http://schemas.microsoft.com/office/drawing/2014/main" val="20015"/>
                    </a:ext>
                  </a:extLst>
                </a:gridCol>
                <a:gridCol w="366258">
                  <a:extLst>
                    <a:ext uri="{9D8B030D-6E8A-4147-A177-3AD203B41FA5}">
                      <a16:colId xmlns:a16="http://schemas.microsoft.com/office/drawing/2014/main" val="20016"/>
                    </a:ext>
                  </a:extLst>
                </a:gridCol>
                <a:gridCol w="366258">
                  <a:extLst>
                    <a:ext uri="{9D8B030D-6E8A-4147-A177-3AD203B41FA5}">
                      <a16:colId xmlns:a16="http://schemas.microsoft.com/office/drawing/2014/main" val="20017"/>
                    </a:ext>
                  </a:extLst>
                </a:gridCol>
                <a:gridCol w="366258">
                  <a:extLst>
                    <a:ext uri="{9D8B030D-6E8A-4147-A177-3AD203B41FA5}">
                      <a16:colId xmlns:a16="http://schemas.microsoft.com/office/drawing/2014/main" val="20018"/>
                    </a:ext>
                  </a:extLst>
                </a:gridCol>
                <a:gridCol w="366258">
                  <a:extLst>
                    <a:ext uri="{9D8B030D-6E8A-4147-A177-3AD203B41FA5}">
                      <a16:colId xmlns:a16="http://schemas.microsoft.com/office/drawing/2014/main" val="20019"/>
                    </a:ext>
                  </a:extLst>
                </a:gridCol>
                <a:gridCol w="366258">
                  <a:extLst>
                    <a:ext uri="{9D8B030D-6E8A-4147-A177-3AD203B41FA5}">
                      <a16:colId xmlns:a16="http://schemas.microsoft.com/office/drawing/2014/main" val="20020"/>
                    </a:ext>
                  </a:extLst>
                </a:gridCol>
                <a:gridCol w="366258">
                  <a:extLst>
                    <a:ext uri="{9D8B030D-6E8A-4147-A177-3AD203B41FA5}">
                      <a16:colId xmlns:a16="http://schemas.microsoft.com/office/drawing/2014/main" val="20021"/>
                    </a:ext>
                  </a:extLst>
                </a:gridCol>
                <a:gridCol w="366258">
                  <a:extLst>
                    <a:ext uri="{9D8B030D-6E8A-4147-A177-3AD203B41FA5}">
                      <a16:colId xmlns:a16="http://schemas.microsoft.com/office/drawing/2014/main" val="20022"/>
                    </a:ext>
                  </a:extLst>
                </a:gridCol>
                <a:gridCol w="366258">
                  <a:extLst>
                    <a:ext uri="{9D8B030D-6E8A-4147-A177-3AD203B41FA5}">
                      <a16:colId xmlns:a16="http://schemas.microsoft.com/office/drawing/2014/main" val="20023"/>
                    </a:ext>
                  </a:extLst>
                </a:gridCol>
                <a:gridCol w="366258">
                  <a:extLst>
                    <a:ext uri="{9D8B030D-6E8A-4147-A177-3AD203B41FA5}">
                      <a16:colId xmlns:a16="http://schemas.microsoft.com/office/drawing/2014/main" val="20024"/>
                    </a:ext>
                  </a:extLst>
                </a:gridCol>
              </a:tblGrid>
              <a:tr h="83443">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16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19446386"/>
              </p:ext>
            </p:extLst>
          </p:nvPr>
        </p:nvGraphicFramePr>
        <p:xfrm>
          <a:off x="-12448" y="3810749"/>
          <a:ext cx="9156450" cy="554355"/>
        </p:xfrm>
        <a:graphic>
          <a:graphicData uri="http://schemas.openxmlformats.org/drawingml/2006/table">
            <a:tbl>
              <a:tblPr firstRow="1" bandRow="1">
                <a:tableStyleId>{2D5ABB26-0587-4C30-8999-92F81FD0307C}</a:tableStyleId>
              </a:tblPr>
              <a:tblGrid>
                <a:gridCol w="366258">
                  <a:extLst>
                    <a:ext uri="{9D8B030D-6E8A-4147-A177-3AD203B41FA5}">
                      <a16:colId xmlns:a16="http://schemas.microsoft.com/office/drawing/2014/main" val="20000"/>
                    </a:ext>
                  </a:extLst>
                </a:gridCol>
                <a:gridCol w="366258">
                  <a:extLst>
                    <a:ext uri="{9D8B030D-6E8A-4147-A177-3AD203B41FA5}">
                      <a16:colId xmlns:a16="http://schemas.microsoft.com/office/drawing/2014/main" val="20001"/>
                    </a:ext>
                  </a:extLst>
                </a:gridCol>
                <a:gridCol w="366258">
                  <a:extLst>
                    <a:ext uri="{9D8B030D-6E8A-4147-A177-3AD203B41FA5}">
                      <a16:colId xmlns:a16="http://schemas.microsoft.com/office/drawing/2014/main" val="20002"/>
                    </a:ext>
                  </a:extLst>
                </a:gridCol>
                <a:gridCol w="366258">
                  <a:extLst>
                    <a:ext uri="{9D8B030D-6E8A-4147-A177-3AD203B41FA5}">
                      <a16:colId xmlns:a16="http://schemas.microsoft.com/office/drawing/2014/main" val="20003"/>
                    </a:ext>
                  </a:extLst>
                </a:gridCol>
                <a:gridCol w="366258">
                  <a:extLst>
                    <a:ext uri="{9D8B030D-6E8A-4147-A177-3AD203B41FA5}">
                      <a16:colId xmlns:a16="http://schemas.microsoft.com/office/drawing/2014/main" val="20004"/>
                    </a:ext>
                  </a:extLst>
                </a:gridCol>
                <a:gridCol w="366258">
                  <a:extLst>
                    <a:ext uri="{9D8B030D-6E8A-4147-A177-3AD203B41FA5}">
                      <a16:colId xmlns:a16="http://schemas.microsoft.com/office/drawing/2014/main" val="20005"/>
                    </a:ext>
                  </a:extLst>
                </a:gridCol>
                <a:gridCol w="366258">
                  <a:extLst>
                    <a:ext uri="{9D8B030D-6E8A-4147-A177-3AD203B41FA5}">
                      <a16:colId xmlns:a16="http://schemas.microsoft.com/office/drawing/2014/main" val="20006"/>
                    </a:ext>
                  </a:extLst>
                </a:gridCol>
                <a:gridCol w="366258">
                  <a:extLst>
                    <a:ext uri="{9D8B030D-6E8A-4147-A177-3AD203B41FA5}">
                      <a16:colId xmlns:a16="http://schemas.microsoft.com/office/drawing/2014/main" val="20007"/>
                    </a:ext>
                  </a:extLst>
                </a:gridCol>
                <a:gridCol w="366258">
                  <a:extLst>
                    <a:ext uri="{9D8B030D-6E8A-4147-A177-3AD203B41FA5}">
                      <a16:colId xmlns:a16="http://schemas.microsoft.com/office/drawing/2014/main" val="20008"/>
                    </a:ext>
                  </a:extLst>
                </a:gridCol>
                <a:gridCol w="366258">
                  <a:extLst>
                    <a:ext uri="{9D8B030D-6E8A-4147-A177-3AD203B41FA5}">
                      <a16:colId xmlns:a16="http://schemas.microsoft.com/office/drawing/2014/main" val="20009"/>
                    </a:ext>
                  </a:extLst>
                </a:gridCol>
                <a:gridCol w="366258">
                  <a:extLst>
                    <a:ext uri="{9D8B030D-6E8A-4147-A177-3AD203B41FA5}">
                      <a16:colId xmlns:a16="http://schemas.microsoft.com/office/drawing/2014/main" val="20010"/>
                    </a:ext>
                  </a:extLst>
                </a:gridCol>
                <a:gridCol w="366258">
                  <a:extLst>
                    <a:ext uri="{9D8B030D-6E8A-4147-A177-3AD203B41FA5}">
                      <a16:colId xmlns:a16="http://schemas.microsoft.com/office/drawing/2014/main" val="20011"/>
                    </a:ext>
                  </a:extLst>
                </a:gridCol>
                <a:gridCol w="366258">
                  <a:extLst>
                    <a:ext uri="{9D8B030D-6E8A-4147-A177-3AD203B41FA5}">
                      <a16:colId xmlns:a16="http://schemas.microsoft.com/office/drawing/2014/main" val="20012"/>
                    </a:ext>
                  </a:extLst>
                </a:gridCol>
                <a:gridCol w="366258">
                  <a:extLst>
                    <a:ext uri="{9D8B030D-6E8A-4147-A177-3AD203B41FA5}">
                      <a16:colId xmlns:a16="http://schemas.microsoft.com/office/drawing/2014/main" val="20013"/>
                    </a:ext>
                  </a:extLst>
                </a:gridCol>
                <a:gridCol w="366258">
                  <a:extLst>
                    <a:ext uri="{9D8B030D-6E8A-4147-A177-3AD203B41FA5}">
                      <a16:colId xmlns:a16="http://schemas.microsoft.com/office/drawing/2014/main" val="20014"/>
                    </a:ext>
                  </a:extLst>
                </a:gridCol>
                <a:gridCol w="366258">
                  <a:extLst>
                    <a:ext uri="{9D8B030D-6E8A-4147-A177-3AD203B41FA5}">
                      <a16:colId xmlns:a16="http://schemas.microsoft.com/office/drawing/2014/main" val="20015"/>
                    </a:ext>
                  </a:extLst>
                </a:gridCol>
                <a:gridCol w="366258">
                  <a:extLst>
                    <a:ext uri="{9D8B030D-6E8A-4147-A177-3AD203B41FA5}">
                      <a16:colId xmlns:a16="http://schemas.microsoft.com/office/drawing/2014/main" val="20016"/>
                    </a:ext>
                  </a:extLst>
                </a:gridCol>
                <a:gridCol w="366258">
                  <a:extLst>
                    <a:ext uri="{9D8B030D-6E8A-4147-A177-3AD203B41FA5}">
                      <a16:colId xmlns:a16="http://schemas.microsoft.com/office/drawing/2014/main" val="20017"/>
                    </a:ext>
                  </a:extLst>
                </a:gridCol>
                <a:gridCol w="366258">
                  <a:extLst>
                    <a:ext uri="{9D8B030D-6E8A-4147-A177-3AD203B41FA5}">
                      <a16:colId xmlns:a16="http://schemas.microsoft.com/office/drawing/2014/main" val="20018"/>
                    </a:ext>
                  </a:extLst>
                </a:gridCol>
                <a:gridCol w="366258">
                  <a:extLst>
                    <a:ext uri="{9D8B030D-6E8A-4147-A177-3AD203B41FA5}">
                      <a16:colId xmlns:a16="http://schemas.microsoft.com/office/drawing/2014/main" val="20019"/>
                    </a:ext>
                  </a:extLst>
                </a:gridCol>
                <a:gridCol w="366258">
                  <a:extLst>
                    <a:ext uri="{9D8B030D-6E8A-4147-A177-3AD203B41FA5}">
                      <a16:colId xmlns:a16="http://schemas.microsoft.com/office/drawing/2014/main" val="20020"/>
                    </a:ext>
                  </a:extLst>
                </a:gridCol>
                <a:gridCol w="366258">
                  <a:extLst>
                    <a:ext uri="{9D8B030D-6E8A-4147-A177-3AD203B41FA5}">
                      <a16:colId xmlns:a16="http://schemas.microsoft.com/office/drawing/2014/main" val="20021"/>
                    </a:ext>
                  </a:extLst>
                </a:gridCol>
                <a:gridCol w="366258">
                  <a:extLst>
                    <a:ext uri="{9D8B030D-6E8A-4147-A177-3AD203B41FA5}">
                      <a16:colId xmlns:a16="http://schemas.microsoft.com/office/drawing/2014/main" val="20022"/>
                    </a:ext>
                  </a:extLst>
                </a:gridCol>
                <a:gridCol w="366258">
                  <a:extLst>
                    <a:ext uri="{9D8B030D-6E8A-4147-A177-3AD203B41FA5}">
                      <a16:colId xmlns:a16="http://schemas.microsoft.com/office/drawing/2014/main" val="20023"/>
                    </a:ext>
                  </a:extLst>
                </a:gridCol>
                <a:gridCol w="366258">
                  <a:extLst>
                    <a:ext uri="{9D8B030D-6E8A-4147-A177-3AD203B41FA5}">
                      <a16:colId xmlns:a16="http://schemas.microsoft.com/office/drawing/2014/main" val="20024"/>
                    </a:ext>
                  </a:extLst>
                </a:gridCol>
              </a:tblGrid>
              <a:tr h="60573">
                <a:tc>
                  <a:txBody>
                    <a:bodyPr/>
                    <a:lstStyle/>
                    <a:p>
                      <a:pPr algn="l"/>
                      <a:r>
                        <a:rPr lang="en-CA" sz="1200" b="0" dirty="0">
                          <a:solidFill>
                            <a:schemeClr val="tx1">
                              <a:lumMod val="65000"/>
                              <a:lumOff val="35000"/>
                            </a:schemeClr>
                          </a:solidFill>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1475">
                <a:tc>
                  <a:txBody>
                    <a:bodyPr/>
                    <a:lstStyle/>
                    <a:p>
                      <a:pPr algn="ctr"/>
                      <a:r>
                        <a:rPr lang="en-CA" sz="1600" b="0" dirty="0">
                          <a:solidFill>
                            <a:schemeClr val="tx1">
                              <a:lumMod val="65000"/>
                              <a:lumOff val="35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a:solidFill>
                            <a:schemeClr val="tx1">
                              <a:lumMod val="65000"/>
                              <a:lumOff val="35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00500945"/>
              </p:ext>
            </p:extLst>
          </p:nvPr>
        </p:nvGraphicFramePr>
        <p:xfrm>
          <a:off x="-12448" y="4890869"/>
          <a:ext cx="9156450" cy="554355"/>
        </p:xfrm>
        <a:graphic>
          <a:graphicData uri="http://schemas.openxmlformats.org/drawingml/2006/table">
            <a:tbl>
              <a:tblPr firstRow="1" bandRow="1">
                <a:tableStyleId>{2D5ABB26-0587-4C30-8999-92F81FD0307C}</a:tableStyleId>
              </a:tblPr>
              <a:tblGrid>
                <a:gridCol w="366258">
                  <a:extLst>
                    <a:ext uri="{9D8B030D-6E8A-4147-A177-3AD203B41FA5}">
                      <a16:colId xmlns:a16="http://schemas.microsoft.com/office/drawing/2014/main" val="20000"/>
                    </a:ext>
                  </a:extLst>
                </a:gridCol>
                <a:gridCol w="366258">
                  <a:extLst>
                    <a:ext uri="{9D8B030D-6E8A-4147-A177-3AD203B41FA5}">
                      <a16:colId xmlns:a16="http://schemas.microsoft.com/office/drawing/2014/main" val="20001"/>
                    </a:ext>
                  </a:extLst>
                </a:gridCol>
                <a:gridCol w="366258">
                  <a:extLst>
                    <a:ext uri="{9D8B030D-6E8A-4147-A177-3AD203B41FA5}">
                      <a16:colId xmlns:a16="http://schemas.microsoft.com/office/drawing/2014/main" val="20002"/>
                    </a:ext>
                  </a:extLst>
                </a:gridCol>
                <a:gridCol w="366258">
                  <a:extLst>
                    <a:ext uri="{9D8B030D-6E8A-4147-A177-3AD203B41FA5}">
                      <a16:colId xmlns:a16="http://schemas.microsoft.com/office/drawing/2014/main" val="20003"/>
                    </a:ext>
                  </a:extLst>
                </a:gridCol>
                <a:gridCol w="366258">
                  <a:extLst>
                    <a:ext uri="{9D8B030D-6E8A-4147-A177-3AD203B41FA5}">
                      <a16:colId xmlns:a16="http://schemas.microsoft.com/office/drawing/2014/main" val="20004"/>
                    </a:ext>
                  </a:extLst>
                </a:gridCol>
                <a:gridCol w="366258">
                  <a:extLst>
                    <a:ext uri="{9D8B030D-6E8A-4147-A177-3AD203B41FA5}">
                      <a16:colId xmlns:a16="http://schemas.microsoft.com/office/drawing/2014/main" val="20005"/>
                    </a:ext>
                  </a:extLst>
                </a:gridCol>
                <a:gridCol w="366258">
                  <a:extLst>
                    <a:ext uri="{9D8B030D-6E8A-4147-A177-3AD203B41FA5}">
                      <a16:colId xmlns:a16="http://schemas.microsoft.com/office/drawing/2014/main" val="20006"/>
                    </a:ext>
                  </a:extLst>
                </a:gridCol>
                <a:gridCol w="366258">
                  <a:extLst>
                    <a:ext uri="{9D8B030D-6E8A-4147-A177-3AD203B41FA5}">
                      <a16:colId xmlns:a16="http://schemas.microsoft.com/office/drawing/2014/main" val="20007"/>
                    </a:ext>
                  </a:extLst>
                </a:gridCol>
                <a:gridCol w="366258">
                  <a:extLst>
                    <a:ext uri="{9D8B030D-6E8A-4147-A177-3AD203B41FA5}">
                      <a16:colId xmlns:a16="http://schemas.microsoft.com/office/drawing/2014/main" val="20008"/>
                    </a:ext>
                  </a:extLst>
                </a:gridCol>
                <a:gridCol w="366258">
                  <a:extLst>
                    <a:ext uri="{9D8B030D-6E8A-4147-A177-3AD203B41FA5}">
                      <a16:colId xmlns:a16="http://schemas.microsoft.com/office/drawing/2014/main" val="20009"/>
                    </a:ext>
                  </a:extLst>
                </a:gridCol>
                <a:gridCol w="366258">
                  <a:extLst>
                    <a:ext uri="{9D8B030D-6E8A-4147-A177-3AD203B41FA5}">
                      <a16:colId xmlns:a16="http://schemas.microsoft.com/office/drawing/2014/main" val="20010"/>
                    </a:ext>
                  </a:extLst>
                </a:gridCol>
                <a:gridCol w="366258">
                  <a:extLst>
                    <a:ext uri="{9D8B030D-6E8A-4147-A177-3AD203B41FA5}">
                      <a16:colId xmlns:a16="http://schemas.microsoft.com/office/drawing/2014/main" val="20011"/>
                    </a:ext>
                  </a:extLst>
                </a:gridCol>
                <a:gridCol w="366258">
                  <a:extLst>
                    <a:ext uri="{9D8B030D-6E8A-4147-A177-3AD203B41FA5}">
                      <a16:colId xmlns:a16="http://schemas.microsoft.com/office/drawing/2014/main" val="20012"/>
                    </a:ext>
                  </a:extLst>
                </a:gridCol>
                <a:gridCol w="366258">
                  <a:extLst>
                    <a:ext uri="{9D8B030D-6E8A-4147-A177-3AD203B41FA5}">
                      <a16:colId xmlns:a16="http://schemas.microsoft.com/office/drawing/2014/main" val="20013"/>
                    </a:ext>
                  </a:extLst>
                </a:gridCol>
                <a:gridCol w="366258">
                  <a:extLst>
                    <a:ext uri="{9D8B030D-6E8A-4147-A177-3AD203B41FA5}">
                      <a16:colId xmlns:a16="http://schemas.microsoft.com/office/drawing/2014/main" val="20014"/>
                    </a:ext>
                  </a:extLst>
                </a:gridCol>
                <a:gridCol w="366258">
                  <a:extLst>
                    <a:ext uri="{9D8B030D-6E8A-4147-A177-3AD203B41FA5}">
                      <a16:colId xmlns:a16="http://schemas.microsoft.com/office/drawing/2014/main" val="20015"/>
                    </a:ext>
                  </a:extLst>
                </a:gridCol>
                <a:gridCol w="366258">
                  <a:extLst>
                    <a:ext uri="{9D8B030D-6E8A-4147-A177-3AD203B41FA5}">
                      <a16:colId xmlns:a16="http://schemas.microsoft.com/office/drawing/2014/main" val="20016"/>
                    </a:ext>
                  </a:extLst>
                </a:gridCol>
                <a:gridCol w="366258">
                  <a:extLst>
                    <a:ext uri="{9D8B030D-6E8A-4147-A177-3AD203B41FA5}">
                      <a16:colId xmlns:a16="http://schemas.microsoft.com/office/drawing/2014/main" val="20017"/>
                    </a:ext>
                  </a:extLst>
                </a:gridCol>
                <a:gridCol w="366258">
                  <a:extLst>
                    <a:ext uri="{9D8B030D-6E8A-4147-A177-3AD203B41FA5}">
                      <a16:colId xmlns:a16="http://schemas.microsoft.com/office/drawing/2014/main" val="20018"/>
                    </a:ext>
                  </a:extLst>
                </a:gridCol>
                <a:gridCol w="366258">
                  <a:extLst>
                    <a:ext uri="{9D8B030D-6E8A-4147-A177-3AD203B41FA5}">
                      <a16:colId xmlns:a16="http://schemas.microsoft.com/office/drawing/2014/main" val="20019"/>
                    </a:ext>
                  </a:extLst>
                </a:gridCol>
                <a:gridCol w="366258">
                  <a:extLst>
                    <a:ext uri="{9D8B030D-6E8A-4147-A177-3AD203B41FA5}">
                      <a16:colId xmlns:a16="http://schemas.microsoft.com/office/drawing/2014/main" val="20020"/>
                    </a:ext>
                  </a:extLst>
                </a:gridCol>
                <a:gridCol w="366258">
                  <a:extLst>
                    <a:ext uri="{9D8B030D-6E8A-4147-A177-3AD203B41FA5}">
                      <a16:colId xmlns:a16="http://schemas.microsoft.com/office/drawing/2014/main" val="20021"/>
                    </a:ext>
                  </a:extLst>
                </a:gridCol>
                <a:gridCol w="366258">
                  <a:extLst>
                    <a:ext uri="{9D8B030D-6E8A-4147-A177-3AD203B41FA5}">
                      <a16:colId xmlns:a16="http://schemas.microsoft.com/office/drawing/2014/main" val="20022"/>
                    </a:ext>
                  </a:extLst>
                </a:gridCol>
                <a:gridCol w="366258">
                  <a:extLst>
                    <a:ext uri="{9D8B030D-6E8A-4147-A177-3AD203B41FA5}">
                      <a16:colId xmlns:a16="http://schemas.microsoft.com/office/drawing/2014/main" val="20023"/>
                    </a:ext>
                  </a:extLst>
                </a:gridCol>
                <a:gridCol w="366258">
                  <a:extLst>
                    <a:ext uri="{9D8B030D-6E8A-4147-A177-3AD203B41FA5}">
                      <a16:colId xmlns:a16="http://schemas.microsoft.com/office/drawing/2014/main" val="20024"/>
                    </a:ext>
                  </a:extLst>
                </a:gridCol>
              </a:tblGrid>
              <a:tr h="60573">
                <a:tc>
                  <a:txBody>
                    <a:bodyPr/>
                    <a:lstStyle/>
                    <a:p>
                      <a:pPr algn="l"/>
                      <a:r>
                        <a:rPr lang="en-CA" sz="1200" b="0" dirty="0">
                          <a:solidFill>
                            <a:schemeClr val="tx1">
                              <a:lumMod val="65000"/>
                              <a:lumOff val="35000"/>
                            </a:schemeClr>
                          </a:solidFill>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a:solidFill>
                            <a:schemeClr val="tx1">
                              <a:lumMod val="65000"/>
                              <a:lumOff val="35000"/>
                            </a:schemeClr>
                          </a:solidFill>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1475">
                <a:tc>
                  <a:txBody>
                    <a:bodyPr/>
                    <a:lstStyle/>
                    <a:p>
                      <a:pPr algn="ctr"/>
                      <a:r>
                        <a:rPr lang="en-CA" sz="1600" b="0" dirty="0">
                          <a:solidFill>
                            <a:schemeClr val="tx1">
                              <a:lumMod val="65000"/>
                              <a:lumOff val="35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a:solidFill>
                            <a:schemeClr val="tx1">
                              <a:lumMod val="65000"/>
                              <a:lumOff val="35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a:solidFill>
                            <a:schemeClr val="tx1">
                              <a:lumMod val="65000"/>
                              <a:lumOff val="35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4079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29699"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We will therefore implement a function </a:t>
            </a:r>
          </a:p>
          <a:p>
            <a:pPr lvl="1">
              <a:buFont typeface="Arial" charset="0"/>
              <a:buNone/>
            </a:pPr>
            <a:r>
              <a:rPr lang="en-US" altLang="en-US" dirty="0">
                <a:latin typeface="Arial" charset="0"/>
                <a:cs typeface="Arial" charset="0"/>
              </a:rPr>
              <a:t>	</a:t>
            </a:r>
            <a:r>
              <a:rPr lang="en-US" altLang="en-US" dirty="0">
                <a:latin typeface="Consolas" pitchFamily="49" charset="0"/>
                <a:cs typeface="Consolas" pitchFamily="49" charset="0"/>
              </a:rPr>
              <a:t>template &lt;typename Type&gt;</a:t>
            </a:r>
          </a:p>
          <a:p>
            <a:pPr lvl="1">
              <a:buFont typeface="Arial" charset="0"/>
              <a:buNone/>
            </a:pPr>
            <a:r>
              <a:rPr lang="en-US" altLang="en-US" dirty="0">
                <a:latin typeface="Consolas" pitchFamily="49" charset="0"/>
                <a:cs typeface="Consolas" pitchFamily="49" charset="0"/>
              </a:rPr>
              <a:t>	void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Type *array, </a:t>
            </a:r>
            <a:r>
              <a:rPr lang="en-US" altLang="en-US" dirty="0" err="1">
                <a:latin typeface="Consolas" pitchFamily="49" charset="0"/>
                <a:cs typeface="Consolas" pitchFamily="49" charset="0"/>
              </a:rPr>
              <a:t>int</a:t>
            </a:r>
            <a:r>
              <a:rPr lang="en-US" altLang="en-US" dirty="0">
                <a:latin typeface="Consolas" pitchFamily="49" charset="0"/>
                <a:cs typeface="Consolas" pitchFamily="49" charset="0"/>
              </a:rPr>
              <a:t> first, </a:t>
            </a:r>
            <a:r>
              <a:rPr lang="en-US" altLang="en-US" dirty="0" err="1">
                <a:latin typeface="Consolas" pitchFamily="49" charset="0"/>
                <a:cs typeface="Consolas" pitchFamily="49" charset="0"/>
              </a:rPr>
              <a:t>int</a:t>
            </a:r>
            <a:r>
              <a:rPr lang="en-US" altLang="en-US" dirty="0">
                <a:latin typeface="Consolas" pitchFamily="49" charset="0"/>
                <a:cs typeface="Consolas" pitchFamily="49" charset="0"/>
              </a:rPr>
              <a:t> last );</a:t>
            </a:r>
          </a:p>
          <a:p>
            <a:pPr>
              <a:buFont typeface="Arial" charset="0"/>
              <a:buNone/>
            </a:pPr>
            <a:r>
              <a:rPr lang="en-US" altLang="en-US" dirty="0">
                <a:latin typeface="Arial" charset="0"/>
                <a:cs typeface="Arial" charset="0"/>
              </a:rPr>
              <a:t>	that will sort the entries in the positions </a:t>
            </a:r>
            <a:r>
              <a:rPr lang="en-US" altLang="en-US" dirty="0">
                <a:latin typeface="Consolas" pitchFamily="49" charset="0"/>
                <a:cs typeface="Consolas" pitchFamily="49" charset="0"/>
              </a:rPr>
              <a:t>first &lt;= </a:t>
            </a:r>
            <a:r>
              <a:rPr lang="en-US" altLang="en-US" dirty="0" err="1">
                <a:latin typeface="Consolas" pitchFamily="49" charset="0"/>
                <a:cs typeface="Consolas" pitchFamily="49" charset="0"/>
              </a:rPr>
              <a:t>i</a:t>
            </a:r>
            <a:r>
              <a:rPr lang="en-US" altLang="en-US" dirty="0">
                <a:latin typeface="Arial" charset="0"/>
                <a:cs typeface="Arial" charset="0"/>
              </a:rPr>
              <a:t> and </a:t>
            </a:r>
            <a:r>
              <a:rPr lang="en-US" altLang="en-US" dirty="0" err="1">
                <a:latin typeface="Consolas" pitchFamily="49" charset="0"/>
                <a:cs typeface="Consolas" pitchFamily="49" charset="0"/>
              </a:rPr>
              <a:t>i</a:t>
            </a:r>
            <a:r>
              <a:rPr lang="en-US" altLang="en-US" dirty="0">
                <a:latin typeface="Consolas" pitchFamily="49" charset="0"/>
                <a:cs typeface="Consolas" pitchFamily="49" charset="0"/>
              </a:rPr>
              <a:t> &lt; last</a:t>
            </a: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lvl="1"/>
            <a:r>
              <a:rPr lang="en-US" altLang="en-US" dirty="0">
                <a:latin typeface="Arial" charset="0"/>
                <a:cs typeface="Arial" charset="0"/>
              </a:rPr>
              <a:t>If the number of entries is less than </a:t>
            </a:r>
            <a:r>
              <a:rPr lang="en-US" altLang="en-US" i="1" dirty="0">
                <a:latin typeface="Times New Roman" panose="02020603050405020304" pitchFamily="18" charset="0"/>
                <a:cs typeface="Times New Roman" panose="02020603050405020304" pitchFamily="18" charset="0"/>
              </a:rPr>
              <a:t>N</a:t>
            </a:r>
            <a:r>
              <a:rPr lang="en-US" altLang="en-US" dirty="0">
                <a:latin typeface="Arial" charset="0"/>
                <a:cs typeface="Arial" charset="0"/>
              </a:rPr>
              <a:t>, call insertion sort</a:t>
            </a:r>
          </a:p>
          <a:p>
            <a:pPr lvl="1"/>
            <a:r>
              <a:rPr lang="en-US" altLang="en-US" dirty="0">
                <a:latin typeface="Arial" charset="0"/>
                <a:cs typeface="Arial" charset="0"/>
              </a:rPr>
              <a:t>Otherwise:</a:t>
            </a:r>
          </a:p>
          <a:p>
            <a:pPr lvl="2"/>
            <a:r>
              <a:rPr lang="en-US" altLang="en-US" dirty="0">
                <a:latin typeface="Arial" charset="0"/>
                <a:cs typeface="Arial" charset="0"/>
              </a:rPr>
              <a:t>Find the mid-point,</a:t>
            </a:r>
          </a:p>
          <a:p>
            <a:pPr lvl="2"/>
            <a:r>
              <a:rPr lang="en-US" altLang="en-US" dirty="0">
                <a:latin typeface="Arial" charset="0"/>
                <a:cs typeface="Arial" charset="0"/>
              </a:rPr>
              <a:t>Call merge sort recursively on each of the halves, and</a:t>
            </a:r>
          </a:p>
          <a:p>
            <a:pPr lvl="2"/>
            <a:r>
              <a:rPr lang="en-US" altLang="en-US" dirty="0">
                <a:latin typeface="Arial" charset="0"/>
                <a:cs typeface="Arial" charset="0"/>
              </a:rPr>
              <a:t>Merge the results</a:t>
            </a:r>
          </a:p>
          <a:p>
            <a:pPr lvl="1"/>
            <a:endParaRPr lang="en-US" altLang="en-US" dirty="0">
              <a:latin typeface="Arial" charset="0"/>
              <a:cs typeface="Arial" charset="0"/>
            </a:endParaRPr>
          </a:p>
          <a:p>
            <a:pPr lvl="1"/>
            <a:endParaRPr lang="en-US" altLang="en-US" dirty="0">
              <a:latin typeface="Arial" charset="0"/>
              <a:cs typeface="Arial" charset="0"/>
            </a:endParaRPr>
          </a:p>
        </p:txBody>
      </p:sp>
      <p:sp>
        <p:nvSpPr>
          <p:cNvPr id="2970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8.5.3</a:t>
            </a:r>
          </a:p>
        </p:txBody>
      </p:sp>
    </p:spTree>
    <p:extLst>
      <p:ext uri="{BB962C8B-B14F-4D97-AF65-F5344CB8AC3E}">
        <p14:creationId xmlns:p14="http://schemas.microsoft.com/office/powerpoint/2010/main" val="423050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30723" name="Rectangle 3"/>
          <p:cNvSpPr>
            <a:spLocks noGrp="1" noChangeArrowheads="1"/>
          </p:cNvSpPr>
          <p:nvPr>
            <p:ph type="body" idx="1"/>
          </p:nvPr>
        </p:nvSpPr>
        <p:spPr/>
        <p:txBody>
          <a:bodyPr>
            <a:normAutofit fontScale="92500" lnSpcReduction="10000"/>
          </a:bodyPr>
          <a:lstStyle/>
          <a:p>
            <a:pPr>
              <a:buFont typeface="Arial" charset="0"/>
              <a:buNone/>
            </a:pPr>
            <a:r>
              <a:rPr lang="en-US" altLang="en-US" dirty="0">
                <a:latin typeface="Arial" charset="0"/>
                <a:cs typeface="Arial" charset="0"/>
              </a:rPr>
              <a:t>	The actual body is quite small:</a:t>
            </a:r>
          </a:p>
          <a:p>
            <a:pPr lvl="1">
              <a:buFont typeface="Arial" charset="0"/>
              <a:buNone/>
            </a:pPr>
            <a:endParaRPr lang="en-US" altLang="en-US" dirty="0">
              <a:latin typeface="Consolas" pitchFamily="49" charset="0"/>
              <a:cs typeface="Consolas" pitchFamily="49" charset="0"/>
            </a:endParaRPr>
          </a:p>
          <a:p>
            <a:pPr lvl="1">
              <a:buFont typeface="Arial" charset="0"/>
              <a:buNone/>
            </a:pPr>
            <a:r>
              <a:rPr lang="en-US" altLang="en-US" dirty="0">
                <a:latin typeface="Consolas" pitchFamily="49" charset="0"/>
                <a:cs typeface="Consolas" pitchFamily="49" charset="0"/>
              </a:rPr>
              <a:t>template &lt;typename Type&gt;</a:t>
            </a:r>
          </a:p>
          <a:p>
            <a:pPr lvl="1">
              <a:buFont typeface="Arial" charset="0"/>
              <a:buNone/>
            </a:pPr>
            <a:r>
              <a:rPr lang="en-US" altLang="en-US" dirty="0">
                <a:latin typeface="Consolas" pitchFamily="49" charset="0"/>
                <a:cs typeface="Consolas" pitchFamily="49" charset="0"/>
              </a:rPr>
              <a:t>void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Type *array, </a:t>
            </a:r>
            <a:r>
              <a:rPr lang="en-US" altLang="en-US" dirty="0" err="1">
                <a:latin typeface="Consolas" pitchFamily="49" charset="0"/>
                <a:cs typeface="Consolas" pitchFamily="49" charset="0"/>
              </a:rPr>
              <a:t>int</a:t>
            </a:r>
            <a:r>
              <a:rPr lang="en-US" altLang="en-US" dirty="0">
                <a:latin typeface="Consolas" pitchFamily="49" charset="0"/>
                <a:cs typeface="Consolas" pitchFamily="49" charset="0"/>
              </a:rPr>
              <a:t> first, </a:t>
            </a:r>
            <a:r>
              <a:rPr lang="en-US" altLang="en-US" dirty="0" err="1">
                <a:latin typeface="Consolas" pitchFamily="49" charset="0"/>
                <a:cs typeface="Consolas" pitchFamily="49" charset="0"/>
              </a:rPr>
              <a:t>int</a:t>
            </a:r>
            <a:r>
              <a:rPr lang="en-US" altLang="en-US" dirty="0">
                <a:latin typeface="Consolas" pitchFamily="49" charset="0"/>
                <a:cs typeface="Consolas" pitchFamily="49" charset="0"/>
              </a:rPr>
              <a:t> last ) {</a:t>
            </a:r>
          </a:p>
          <a:p>
            <a:pPr lvl="1">
              <a:buFont typeface="Arial" charset="0"/>
              <a:buNone/>
            </a:pPr>
            <a:r>
              <a:rPr lang="en-US" altLang="en-US" dirty="0">
                <a:latin typeface="Consolas" pitchFamily="49" charset="0"/>
                <a:cs typeface="Consolas" pitchFamily="49" charset="0"/>
              </a:rPr>
              <a:t>    if ( last - first &lt;= N ) {</a:t>
            </a:r>
          </a:p>
          <a:p>
            <a:pPr lvl="1">
              <a:buFont typeface="Arial" charset="0"/>
              <a:buNone/>
            </a:pPr>
            <a:r>
              <a:rPr lang="en-US" altLang="en-US" dirty="0">
                <a:latin typeface="Consolas" pitchFamily="49" charset="0"/>
                <a:cs typeface="Consolas" pitchFamily="49" charset="0"/>
              </a:rPr>
              <a:t>        </a:t>
            </a:r>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first, last );</a:t>
            </a:r>
          </a:p>
          <a:p>
            <a:pPr lvl="1">
              <a:buFont typeface="Arial" charset="0"/>
              <a:buNone/>
            </a:pPr>
            <a:r>
              <a:rPr lang="en-US" altLang="en-US" dirty="0">
                <a:latin typeface="Consolas" pitchFamily="49" charset="0"/>
                <a:cs typeface="Consolas" pitchFamily="49" charset="0"/>
              </a:rPr>
              <a:t>    } else {</a:t>
            </a:r>
          </a:p>
          <a:p>
            <a:pPr lvl="1">
              <a:buFont typeface="Arial" charset="0"/>
              <a:buNone/>
            </a:pPr>
            <a:r>
              <a:rPr lang="en-US" altLang="en-US" dirty="0">
                <a:latin typeface="Consolas" pitchFamily="49" charset="0"/>
                <a:cs typeface="Consolas" pitchFamily="49" charset="0"/>
              </a:rPr>
              <a:t>        </a:t>
            </a:r>
            <a:r>
              <a:rPr lang="en-US" altLang="en-US" dirty="0" err="1">
                <a:latin typeface="Consolas" pitchFamily="49" charset="0"/>
                <a:cs typeface="Consolas" pitchFamily="49" charset="0"/>
              </a:rPr>
              <a:t>int</a:t>
            </a:r>
            <a:r>
              <a:rPr lang="en-US" altLang="en-US" dirty="0">
                <a:latin typeface="Consolas" pitchFamily="49" charset="0"/>
                <a:cs typeface="Consolas" pitchFamily="49" charset="0"/>
              </a:rPr>
              <a:t> midpoint = (first + last)/2;</a:t>
            </a:r>
          </a:p>
          <a:p>
            <a:pPr lvl="1">
              <a:buFont typeface="Arial" charset="0"/>
              <a:buNone/>
            </a:pPr>
            <a:endParaRPr lang="en-US" altLang="en-US" dirty="0">
              <a:latin typeface="Consolas" pitchFamily="49" charset="0"/>
              <a:cs typeface="Consolas" pitchFamily="49" charset="0"/>
            </a:endParaRPr>
          </a:p>
          <a:p>
            <a:pPr lvl="1">
              <a:buFont typeface="Arial" charset="0"/>
              <a:buNone/>
            </a:pPr>
            <a:r>
              <a:rPr lang="en-US" altLang="en-US" dirty="0">
                <a:latin typeface="Consolas" pitchFamily="49" charset="0"/>
                <a:cs typeface="Consolas" pitchFamily="49" charset="0"/>
              </a:rPr>
              <a:t>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first, midpoint );</a:t>
            </a:r>
          </a:p>
          <a:p>
            <a:pPr lvl="1">
              <a:buFont typeface="Arial" charset="0"/>
              <a:buNone/>
            </a:pPr>
            <a:r>
              <a:rPr lang="en-US" altLang="en-US" dirty="0">
                <a:latin typeface="Consolas" pitchFamily="49" charset="0"/>
                <a:cs typeface="Consolas" pitchFamily="49" charset="0"/>
              </a:rPr>
              <a:t>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midpoint, last );</a:t>
            </a:r>
          </a:p>
          <a:p>
            <a:pPr lvl="1">
              <a:buFont typeface="Arial" charset="0"/>
              <a:buNone/>
            </a:pPr>
            <a:r>
              <a:rPr lang="en-US" altLang="en-US" dirty="0">
                <a:latin typeface="Consolas" pitchFamily="49" charset="0"/>
                <a:cs typeface="Consolas" pitchFamily="49" charset="0"/>
              </a:rPr>
              <a:t>        merge( array, first, midpoint, last );</a:t>
            </a:r>
          </a:p>
          <a:p>
            <a:pPr lvl="1">
              <a:buFont typeface="Arial" charset="0"/>
              <a:buNone/>
            </a:pPr>
            <a:r>
              <a:rPr lang="en-US" altLang="en-US" dirty="0">
                <a:latin typeface="Consolas" pitchFamily="49" charset="0"/>
                <a:cs typeface="Consolas" pitchFamily="49" charset="0"/>
              </a:rPr>
              <a:t>    }</a:t>
            </a:r>
          </a:p>
          <a:p>
            <a:pPr lvl="1">
              <a:buFont typeface="Arial" charset="0"/>
              <a:buNone/>
            </a:pPr>
            <a:r>
              <a:rPr lang="en-US" altLang="en-US" dirty="0">
                <a:latin typeface="Consolas" pitchFamily="49" charset="0"/>
                <a:cs typeface="Consolas" pitchFamily="49" charset="0"/>
              </a:rPr>
              <a:t>}</a:t>
            </a:r>
            <a:endParaRPr lang="en-US" altLang="en-US" sz="1800" dirty="0">
              <a:latin typeface="Consolas" pitchFamily="49" charset="0"/>
              <a:cs typeface="Consolas" pitchFamily="49" charset="0"/>
            </a:endParaRPr>
          </a:p>
          <a:p>
            <a:pPr>
              <a:buFont typeface="Arial" charset="0"/>
              <a:buNone/>
            </a:pPr>
            <a:r>
              <a:rPr lang="en-US" altLang="en-US" dirty="0">
                <a:latin typeface="Consolas" pitchFamily="49" charset="0"/>
                <a:cs typeface="Consolas" pitchFamily="49" charset="0"/>
              </a:rPr>
              <a:t>	</a:t>
            </a:r>
          </a:p>
        </p:txBody>
      </p:sp>
      <p:sp>
        <p:nvSpPr>
          <p:cNvPr id="3072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8.5.3</a:t>
            </a:r>
          </a:p>
        </p:txBody>
      </p:sp>
    </p:spTree>
    <p:extLst>
      <p:ext uri="{BB962C8B-B14F-4D97-AF65-F5344CB8AC3E}">
        <p14:creationId xmlns:p14="http://schemas.microsoft.com/office/powerpoint/2010/main" val="3756249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latin typeface="Arial" charset="0"/>
                <a:cs typeface="Arial" charset="0"/>
              </a:rPr>
              <a:t>Implementation</a:t>
            </a:r>
          </a:p>
        </p:txBody>
      </p:sp>
      <p:sp>
        <p:nvSpPr>
          <p:cNvPr id="30723" name="Rectangle 3"/>
          <p:cNvSpPr>
            <a:spLocks noGrp="1" noChangeArrowheads="1"/>
          </p:cNvSpPr>
          <p:nvPr>
            <p:ph type="body" idx="1"/>
          </p:nvPr>
        </p:nvSpPr>
        <p:spPr/>
        <p:txBody>
          <a:bodyPr>
            <a:normAutofit fontScale="92500" lnSpcReduction="10000"/>
          </a:bodyPr>
          <a:lstStyle/>
          <a:p>
            <a:pPr>
              <a:buFont typeface="Arial" charset="0"/>
              <a:buNone/>
            </a:pPr>
            <a:r>
              <a:rPr lang="en-US" altLang="en-US" dirty="0">
                <a:latin typeface="Arial" charset="0"/>
                <a:cs typeface="Arial" charset="0"/>
              </a:rPr>
              <a:t>	Like merge sort, insertion sort will sort a sub-range of the array:</a:t>
            </a:r>
          </a:p>
          <a:p>
            <a:pPr lvl="2">
              <a:buFont typeface="Arial" charset="0"/>
              <a:buNone/>
            </a:pPr>
            <a:endParaRPr lang="en-US" altLang="en-US" sz="600" dirty="0">
              <a:latin typeface="Consolas" pitchFamily="49" charset="0"/>
              <a:cs typeface="Consolas" pitchFamily="49" charset="0"/>
            </a:endParaRPr>
          </a:p>
          <a:p>
            <a:pPr lvl="2">
              <a:buFont typeface="Arial" charset="0"/>
              <a:buNone/>
            </a:pPr>
            <a:r>
              <a:rPr lang="en-US" altLang="en-US" sz="1400" dirty="0">
                <a:latin typeface="Consolas" pitchFamily="49" charset="0"/>
                <a:cs typeface="Consolas" pitchFamily="49" charset="0"/>
              </a:rPr>
              <a:t>template &lt;typename Type&gt;</a:t>
            </a:r>
          </a:p>
          <a:p>
            <a:pPr lvl="2">
              <a:buFont typeface="Arial" charset="0"/>
              <a:buNone/>
            </a:pPr>
            <a:r>
              <a:rPr lang="en-US" altLang="en-US" sz="1400" dirty="0">
                <a:latin typeface="Consolas" pitchFamily="49" charset="0"/>
                <a:cs typeface="Consolas" pitchFamily="49" charset="0"/>
              </a:rPr>
              <a:t>void </a:t>
            </a:r>
            <a:r>
              <a:rPr lang="en-US" altLang="en-US" sz="1400" dirty="0" err="1">
                <a:latin typeface="Consolas" pitchFamily="49" charset="0"/>
                <a:cs typeface="Consolas" pitchFamily="49" charset="0"/>
              </a:rPr>
              <a:t>insertion_sort</a:t>
            </a:r>
            <a:r>
              <a:rPr lang="en-US" altLang="en-US" sz="1400" dirty="0">
                <a:latin typeface="Consolas" pitchFamily="49" charset="0"/>
                <a:cs typeface="Consolas" pitchFamily="49" charset="0"/>
              </a:rPr>
              <a:t>( Type *array,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first,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last ) {</a:t>
            </a:r>
          </a:p>
          <a:p>
            <a:pPr lvl="2">
              <a:buFont typeface="Arial" charset="0"/>
              <a:buNone/>
            </a:pPr>
            <a:r>
              <a:rPr lang="en-US" altLang="en-US" sz="1400" dirty="0">
                <a:latin typeface="Consolas" pitchFamily="49" charset="0"/>
                <a:cs typeface="Consolas" pitchFamily="49" charset="0"/>
              </a:rPr>
              <a:t>    for (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k = first + 1; k &lt; last; ++k ) {</a:t>
            </a:r>
          </a:p>
          <a:p>
            <a:pPr lvl="2">
              <a:buFont typeface="Arial" charset="0"/>
              <a:buNone/>
            </a:pPr>
            <a:r>
              <a:rPr lang="en-US" altLang="en-US" sz="1400" dirty="0">
                <a:latin typeface="Consolas" pitchFamily="49" charset="0"/>
                <a:cs typeface="Consolas" pitchFamily="49" charset="0"/>
              </a:rPr>
              <a:t>        Type </a:t>
            </a:r>
            <a:r>
              <a:rPr lang="en-US" altLang="en-US" sz="1400" dirty="0" err="1">
                <a:latin typeface="Consolas" pitchFamily="49" charset="0"/>
                <a:cs typeface="Consolas" pitchFamily="49" charset="0"/>
              </a:rPr>
              <a:t>tmp</a:t>
            </a:r>
            <a:r>
              <a:rPr lang="en-US" altLang="en-US" sz="1400" dirty="0">
                <a:latin typeface="Consolas" pitchFamily="49" charset="0"/>
                <a:cs typeface="Consolas" pitchFamily="49" charset="0"/>
              </a:rPr>
              <a:t> = array[k];</a:t>
            </a:r>
          </a:p>
          <a:p>
            <a:pPr lvl="2">
              <a:buFont typeface="Arial" charset="0"/>
              <a:buNone/>
            </a:pPr>
            <a:endParaRPr lang="en-US" altLang="en-US" sz="1400" dirty="0">
              <a:latin typeface="Consolas" pitchFamily="49" charset="0"/>
              <a:cs typeface="Consolas" pitchFamily="49" charset="0"/>
            </a:endParaRPr>
          </a:p>
          <a:p>
            <a:pPr lvl="2">
              <a:buFont typeface="Arial" charset="0"/>
              <a:buNone/>
            </a:pPr>
            <a:r>
              <a:rPr lang="en-US" altLang="en-US" sz="1400" dirty="0">
                <a:latin typeface="Consolas" pitchFamily="49" charset="0"/>
                <a:cs typeface="Consolas" pitchFamily="49" charset="0"/>
              </a:rPr>
              <a:t>        for (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j = k; k &gt; first; --j ) {</a:t>
            </a:r>
          </a:p>
          <a:p>
            <a:pPr lvl="2">
              <a:buFont typeface="Arial" charset="0"/>
              <a:buNone/>
            </a:pPr>
            <a:r>
              <a:rPr lang="en-US" altLang="en-US" sz="1400" dirty="0">
                <a:latin typeface="Consolas" pitchFamily="49" charset="0"/>
                <a:cs typeface="Consolas" pitchFamily="49" charset="0"/>
              </a:rPr>
              <a:t>            if ( array[j - 1] &gt; </a:t>
            </a:r>
            <a:r>
              <a:rPr lang="en-US" altLang="en-US" sz="1400" dirty="0" err="1">
                <a:latin typeface="Consolas" pitchFamily="49" charset="0"/>
                <a:cs typeface="Consolas" pitchFamily="49" charset="0"/>
              </a:rPr>
              <a:t>tmp</a:t>
            </a:r>
            <a:r>
              <a:rPr lang="en-US" altLang="en-US" sz="1400" dirty="0">
                <a:latin typeface="Consolas" pitchFamily="49" charset="0"/>
                <a:cs typeface="Consolas" pitchFamily="49" charset="0"/>
              </a:rPr>
              <a:t> ) {</a:t>
            </a:r>
          </a:p>
          <a:p>
            <a:pPr lvl="2">
              <a:buFont typeface="Arial" charset="0"/>
              <a:buNone/>
            </a:pPr>
            <a:r>
              <a:rPr lang="en-US" altLang="en-US" sz="1400" dirty="0">
                <a:latin typeface="Consolas" pitchFamily="49" charset="0"/>
                <a:cs typeface="Consolas" pitchFamily="49" charset="0"/>
              </a:rPr>
              <a:t>                array[j] = array[j - 1];</a:t>
            </a:r>
          </a:p>
          <a:p>
            <a:pPr lvl="2">
              <a:buFont typeface="Arial" charset="0"/>
              <a:buNone/>
            </a:pPr>
            <a:r>
              <a:rPr lang="en-US" altLang="en-US" sz="1400" dirty="0">
                <a:latin typeface="Consolas" pitchFamily="49" charset="0"/>
                <a:cs typeface="Consolas" pitchFamily="49" charset="0"/>
              </a:rPr>
              <a:t>            } else {</a:t>
            </a:r>
          </a:p>
          <a:p>
            <a:pPr lvl="2">
              <a:buFont typeface="Arial" charset="0"/>
              <a:buNone/>
            </a:pPr>
            <a:r>
              <a:rPr lang="en-US" altLang="en-US" sz="1400" dirty="0">
                <a:latin typeface="Consolas" pitchFamily="49" charset="0"/>
                <a:cs typeface="Consolas" pitchFamily="49" charset="0"/>
              </a:rPr>
              <a:t>                array[j] = </a:t>
            </a:r>
            <a:r>
              <a:rPr lang="en-US" altLang="en-US" sz="1400" dirty="0" err="1">
                <a:latin typeface="Consolas" pitchFamily="49" charset="0"/>
                <a:cs typeface="Consolas" pitchFamily="49" charset="0"/>
              </a:rPr>
              <a:t>tmp</a:t>
            </a:r>
            <a:r>
              <a:rPr lang="en-US" altLang="en-US" sz="1400" dirty="0">
                <a:latin typeface="Consolas" pitchFamily="49" charset="0"/>
                <a:cs typeface="Consolas" pitchFamily="49" charset="0"/>
              </a:rPr>
              <a:t>;</a:t>
            </a:r>
          </a:p>
          <a:p>
            <a:pPr lvl="2">
              <a:buFont typeface="Arial" charset="0"/>
              <a:buNone/>
            </a:pP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goto</a:t>
            </a:r>
            <a:r>
              <a:rPr lang="en-US" altLang="en-US" sz="1400" dirty="0">
                <a:latin typeface="Consolas" pitchFamily="49" charset="0"/>
                <a:cs typeface="Consolas" pitchFamily="49" charset="0"/>
              </a:rPr>
              <a:t> finished;</a:t>
            </a:r>
          </a:p>
          <a:p>
            <a:pPr lvl="2">
              <a:buFont typeface="Arial" charset="0"/>
              <a:buNone/>
            </a:pPr>
            <a:r>
              <a:rPr lang="en-US" altLang="en-US" sz="1400" dirty="0">
                <a:latin typeface="Consolas" pitchFamily="49" charset="0"/>
                <a:cs typeface="Consolas" pitchFamily="49" charset="0"/>
              </a:rPr>
              <a:t>            }</a:t>
            </a:r>
          </a:p>
          <a:p>
            <a:pPr lvl="2">
              <a:buFont typeface="Arial" charset="0"/>
              <a:buNone/>
            </a:pPr>
            <a:r>
              <a:rPr lang="en-US" altLang="en-US" sz="1400" dirty="0">
                <a:latin typeface="Consolas" pitchFamily="49" charset="0"/>
                <a:cs typeface="Consolas" pitchFamily="49" charset="0"/>
              </a:rPr>
              <a:t>        }</a:t>
            </a:r>
          </a:p>
          <a:p>
            <a:pPr lvl="2">
              <a:buFont typeface="Arial" charset="0"/>
              <a:buNone/>
            </a:pPr>
            <a:endParaRPr lang="en-US" altLang="en-US" sz="1400" dirty="0">
              <a:latin typeface="Consolas" pitchFamily="49" charset="0"/>
              <a:cs typeface="Consolas" pitchFamily="49" charset="0"/>
            </a:endParaRPr>
          </a:p>
          <a:p>
            <a:pPr lvl="2">
              <a:buFont typeface="Arial" charset="0"/>
              <a:buNone/>
            </a:pPr>
            <a:r>
              <a:rPr lang="en-US" altLang="en-US" sz="1400" dirty="0">
                <a:latin typeface="Consolas" pitchFamily="49" charset="0"/>
                <a:cs typeface="Consolas" pitchFamily="49" charset="0"/>
              </a:rPr>
              <a:t>        array[first] = </a:t>
            </a:r>
            <a:r>
              <a:rPr lang="en-US" altLang="en-US" sz="1400" dirty="0" err="1">
                <a:latin typeface="Consolas" pitchFamily="49" charset="0"/>
                <a:cs typeface="Consolas" pitchFamily="49" charset="0"/>
              </a:rPr>
              <a:t>tmp</a:t>
            </a:r>
            <a:r>
              <a:rPr lang="en-US" altLang="en-US" sz="1400" dirty="0">
                <a:latin typeface="Consolas" pitchFamily="49" charset="0"/>
                <a:cs typeface="Consolas" pitchFamily="49" charset="0"/>
              </a:rPr>
              <a:t>;</a:t>
            </a:r>
          </a:p>
          <a:p>
            <a:pPr lvl="2">
              <a:buFont typeface="Arial" charset="0"/>
              <a:buNone/>
            </a:pPr>
            <a:r>
              <a:rPr lang="en-US" altLang="en-US" sz="1400" dirty="0">
                <a:latin typeface="Consolas" pitchFamily="49" charset="0"/>
                <a:cs typeface="Consolas" pitchFamily="49" charset="0"/>
              </a:rPr>
              <a:t>        finished: ;</a:t>
            </a:r>
          </a:p>
          <a:p>
            <a:pPr lvl="2">
              <a:buFont typeface="Arial" charset="0"/>
              <a:buNone/>
            </a:pPr>
            <a:r>
              <a:rPr lang="en-US" altLang="en-US" sz="1400" dirty="0">
                <a:latin typeface="Consolas" pitchFamily="49" charset="0"/>
                <a:cs typeface="Consolas" pitchFamily="49" charset="0"/>
              </a:rPr>
              <a:t>    }</a:t>
            </a:r>
          </a:p>
          <a:p>
            <a:pPr lvl="2">
              <a:buFont typeface="Arial" charset="0"/>
              <a:buNone/>
            </a:pPr>
            <a:r>
              <a:rPr lang="en-US" altLang="en-US" sz="1400" dirty="0">
                <a:latin typeface="Consolas" pitchFamily="49" charset="0"/>
                <a:cs typeface="Consolas" pitchFamily="49" charset="0"/>
              </a:rPr>
              <a:t>}</a:t>
            </a:r>
          </a:p>
        </p:txBody>
      </p:sp>
      <p:sp>
        <p:nvSpPr>
          <p:cNvPr id="3072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8.5.3</a:t>
            </a:r>
          </a:p>
        </p:txBody>
      </p:sp>
    </p:spTree>
    <p:extLst>
      <p:ext uri="{BB962C8B-B14F-4D97-AF65-F5344CB8AC3E}">
        <p14:creationId xmlns:p14="http://schemas.microsoft.com/office/powerpoint/2010/main" val="1883719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latin typeface="Arial" charset="0"/>
                <a:cs typeface="Arial" charset="0"/>
              </a:rPr>
              <a:t>Example</a:t>
            </a:r>
          </a:p>
        </p:txBody>
      </p:sp>
      <p:sp>
        <p:nvSpPr>
          <p:cNvPr id="3174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Consider the following example of an unsorted array of 25 entries</a:t>
            </a: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None/>
            </a:pPr>
            <a:r>
              <a:rPr lang="en-US" altLang="en-US" dirty="0">
                <a:latin typeface="Arial" charset="0"/>
                <a:cs typeface="Arial" charset="0"/>
              </a:rPr>
              <a:t>	We will call insertion sort if the list being sorted of size </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 6</a:t>
            </a:r>
            <a:r>
              <a:rPr lang="en-US" altLang="en-US" dirty="0">
                <a:latin typeface="Arial" charset="0"/>
                <a:cs typeface="Arial" charset="0"/>
              </a:rPr>
              <a:t> or less</a:t>
            </a:r>
          </a:p>
          <a:p>
            <a:pPr>
              <a:buNone/>
            </a:pPr>
            <a:endParaRPr lang="en-US" altLang="en-US" dirty="0">
              <a:latin typeface="Arial" charset="0"/>
              <a:cs typeface="Arial" charset="0"/>
            </a:endParaRPr>
          </a:p>
          <a:p>
            <a:pPr>
              <a:buNone/>
            </a:pPr>
            <a:r>
              <a:rPr lang="en-US" altLang="en-US" dirty="0">
                <a:latin typeface="Arial" charset="0"/>
                <a:cs typeface="Arial" charset="0"/>
              </a:rPr>
              <a:t>	</a:t>
            </a:r>
            <a:endParaRPr lang="en-US" altLang="en-US"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7985090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Tree>
    <p:extLst>
      <p:ext uri="{BB962C8B-B14F-4D97-AF65-F5344CB8AC3E}">
        <p14:creationId xmlns:p14="http://schemas.microsoft.com/office/powerpoint/2010/main" val="525221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We call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25 ) </a:t>
            </a:r>
            <a:endParaRPr lang="en-US" altLang="en-US" dirty="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7152827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25 ) </a:t>
            </a:r>
            <a:endParaRPr lang="en-CA" dirty="0"/>
          </a:p>
        </p:txBody>
      </p:sp>
    </p:spTree>
    <p:extLst>
      <p:ext uri="{BB962C8B-B14F-4D97-AF65-F5344CB8AC3E}">
        <p14:creationId xmlns:p14="http://schemas.microsoft.com/office/powerpoint/2010/main" val="590330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We are calling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0 &gt; 6</a:t>
            </a:r>
            <a:r>
              <a:rPr lang="en-US" altLang="en-US" dirty="0">
                <a:latin typeface="Arial" charset="0"/>
                <a:cs typeface="Arial" charset="0"/>
              </a:rPr>
              <a:t>, so find the midpoint and call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recursively</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+ 25)/2; // == 12</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0, 12 );</a:t>
            </a:r>
          </a:p>
        </p:txBody>
      </p:sp>
      <p:graphicFrame>
        <p:nvGraphicFramePr>
          <p:cNvPr id="4" name="Table 3"/>
          <p:cNvGraphicFramePr>
            <a:graphicFrameLocks noGrp="1"/>
          </p:cNvGraphicFramePr>
          <p:nvPr>
            <p:extLst>
              <p:ext uri="{D42A27DB-BD31-4B8C-83A1-F6EECF244321}">
                <p14:modId xmlns:p14="http://schemas.microsoft.com/office/powerpoint/2010/main" val="186307930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25 ) </a:t>
            </a:r>
            <a:endParaRPr lang="en-CA" dirty="0"/>
          </a:p>
        </p:txBody>
      </p:sp>
    </p:spTree>
    <p:extLst>
      <p:ext uri="{BB962C8B-B14F-4D97-AF65-F5344CB8AC3E}">
        <p14:creationId xmlns:p14="http://schemas.microsoft.com/office/powerpoint/2010/main" val="1246057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latin typeface="Arial" charset="0"/>
                <a:cs typeface="Arial" charset="0"/>
              </a:rPr>
              <a:t>Merging Example</a:t>
            </a:r>
          </a:p>
        </p:txBody>
      </p:sp>
      <p:sp>
        <p:nvSpPr>
          <p:cNvPr id="921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Consider the two sorted arrays and an empty array</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Define three indices at the start of each array</a:t>
            </a:r>
          </a:p>
        </p:txBody>
      </p:sp>
      <p:pic>
        <p:nvPicPr>
          <p:cNvPr id="9220" name="Picture 6" descr="mergesort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a:t>
            </a:r>
          </a:p>
        </p:txBody>
      </p:sp>
    </p:spTree>
    <p:extLst>
      <p:ext uri="{BB962C8B-B14F-4D97-AF65-F5344CB8AC3E}">
        <p14:creationId xmlns:p14="http://schemas.microsoft.com/office/powerpoint/2010/main" val="251958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12 )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12 – 0 &gt; 6</a:t>
            </a:r>
            <a:r>
              <a:rPr lang="en-US" altLang="en-US" dirty="0">
                <a:latin typeface="Arial" charset="0"/>
                <a:cs typeface="Arial" charset="0"/>
              </a:rPr>
              <a:t>, so find the midpoint and call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recursively</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+ 12)/2; // == 6</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0, 6 );</a:t>
            </a:r>
          </a:p>
        </p:txBody>
      </p:sp>
      <p:graphicFrame>
        <p:nvGraphicFramePr>
          <p:cNvPr id="4" name="Table 3"/>
          <p:cNvGraphicFramePr>
            <a:graphicFrameLocks noGrp="1"/>
          </p:cNvGraphicFramePr>
          <p:nvPr>
            <p:extLst>
              <p:ext uri="{D42A27DB-BD31-4B8C-83A1-F6EECF244321}">
                <p14:modId xmlns:p14="http://schemas.microsoft.com/office/powerpoint/2010/main" val="67161705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12 ) </a:t>
            </a:r>
            <a:endParaRPr lang="en-CA" dirty="0"/>
          </a:p>
        </p:txBody>
      </p:sp>
    </p:spTree>
    <p:extLst>
      <p:ext uri="{BB962C8B-B14F-4D97-AF65-F5344CB8AC3E}">
        <p14:creationId xmlns:p14="http://schemas.microsoft.com/office/powerpoint/2010/main" val="3626815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6 )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a:latin typeface="Times New Roman" panose="02020603050405020304" pitchFamily="18" charset="0"/>
                <a:cs typeface="Times New Roman" panose="02020603050405020304" pitchFamily="18" charset="0"/>
              </a:rPr>
              <a:t>6 – 0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0312521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12 )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6 ) </a:t>
            </a:r>
            <a:endParaRPr lang="en-CA" dirty="0"/>
          </a:p>
        </p:txBody>
      </p:sp>
    </p:spTree>
    <p:extLst>
      <p:ext uri="{BB962C8B-B14F-4D97-AF65-F5344CB8AC3E}">
        <p14:creationId xmlns:p14="http://schemas.microsoft.com/office/powerpoint/2010/main" val="3079386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0</a:t>
            </a:r>
            <a:r>
              <a:rPr lang="en-US" altLang="en-US" dirty="0">
                <a:latin typeface="Arial" charset="0"/>
                <a:cs typeface="Arial" charset="0"/>
              </a:rPr>
              <a:t> to </a:t>
            </a:r>
            <a:r>
              <a:rPr lang="en-US" altLang="en-US" dirty="0">
                <a:latin typeface="Consolas" panose="020B0609020204030204" pitchFamily="49" charset="0"/>
                <a:cs typeface="Consolas" pitchFamily="49" charset="0"/>
              </a:rPr>
              <a:t>5</a:t>
            </a: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864174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12 )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6 ) </a:t>
            </a:r>
            <a:endParaRPr lang="en-CA" dirty="0">
              <a:solidFill>
                <a:schemeClr val="tx1">
                  <a:lumMod val="50000"/>
                  <a:lumOff val="50000"/>
                </a:schemeClr>
              </a:solidFill>
            </a:endParaRPr>
          </a:p>
        </p:txBody>
      </p:sp>
      <p:sp>
        <p:nvSpPr>
          <p:cNvPr id="10" name="Rectangle 9"/>
          <p:cNvSpPr/>
          <p:nvPr/>
        </p:nvSpPr>
        <p:spPr>
          <a:xfrm>
            <a:off x="5148064" y="5024062"/>
            <a:ext cx="4104456"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0, 6 ) </a:t>
            </a:r>
            <a:endParaRPr lang="en-CA" dirty="0"/>
          </a:p>
        </p:txBody>
      </p:sp>
    </p:spTree>
    <p:extLst>
      <p:ext uri="{BB962C8B-B14F-4D97-AF65-F5344CB8AC3E}">
        <p14:creationId xmlns:p14="http://schemas.microsoft.com/office/powerpoint/2010/main" val="1659247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0</a:t>
            </a:r>
            <a:r>
              <a:rPr lang="en-US" altLang="en-US" dirty="0">
                <a:latin typeface="Arial" charset="0"/>
                <a:cs typeface="Arial" charset="0"/>
              </a:rPr>
              <a:t> to </a:t>
            </a:r>
            <a:r>
              <a:rPr lang="en-US" altLang="en-US" dirty="0">
                <a:latin typeface="Consolas" panose="020B0609020204030204" pitchFamily="49" charset="0"/>
                <a:cs typeface="Consolas" pitchFamily="49" charset="0"/>
              </a:rPr>
              <a:t>5</a:t>
            </a: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4206503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12 )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6 ) </a:t>
            </a:r>
            <a:endParaRPr lang="en-CA" dirty="0">
              <a:solidFill>
                <a:schemeClr val="tx1">
                  <a:lumMod val="50000"/>
                  <a:lumOff val="50000"/>
                </a:schemeClr>
              </a:solidFill>
            </a:endParaRPr>
          </a:p>
        </p:txBody>
      </p:sp>
      <p:sp>
        <p:nvSpPr>
          <p:cNvPr id="10" name="Rectangle 9"/>
          <p:cNvSpPr/>
          <p:nvPr/>
        </p:nvSpPr>
        <p:spPr>
          <a:xfrm>
            <a:off x="5148064" y="5024062"/>
            <a:ext cx="4104456"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0, 6 ) </a:t>
            </a:r>
            <a:endParaRPr lang="en-CA" dirty="0"/>
          </a:p>
        </p:txBody>
      </p:sp>
    </p:spTree>
    <p:extLst>
      <p:ext uri="{BB962C8B-B14F-4D97-AF65-F5344CB8AC3E}">
        <p14:creationId xmlns:p14="http://schemas.microsoft.com/office/powerpoint/2010/main" val="2545198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3729700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12 )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6 ) </a:t>
            </a:r>
            <a:endParaRPr lang="en-CA" dirty="0"/>
          </a:p>
        </p:txBody>
      </p:sp>
    </p:spTree>
    <p:extLst>
      <p:ext uri="{BB962C8B-B14F-4D97-AF65-F5344CB8AC3E}">
        <p14:creationId xmlns:p14="http://schemas.microsoft.com/office/powerpoint/2010/main" val="670994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12 )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(0 + 12)/2; // == 6</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0, 6 );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6, 12 );</a:t>
            </a:r>
          </a:p>
          <a:p>
            <a:pPr marL="457200" lvl="1" indent="0">
              <a:buNone/>
            </a:pP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8027832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12 ) </a:t>
            </a:r>
            <a:endParaRPr lang="en-CA" dirty="0"/>
          </a:p>
        </p:txBody>
      </p:sp>
    </p:spTree>
    <p:extLst>
      <p:ext uri="{BB962C8B-B14F-4D97-AF65-F5344CB8AC3E}">
        <p14:creationId xmlns:p14="http://schemas.microsoft.com/office/powerpoint/2010/main" val="1771916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6,  12 )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a:latin typeface="Times New Roman" panose="02020603050405020304" pitchFamily="18" charset="0"/>
                <a:cs typeface="Times New Roman" panose="02020603050405020304" pitchFamily="18" charset="0"/>
              </a:rPr>
              <a:t>12 – 6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2700222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12 )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6, 12 ) </a:t>
            </a:r>
            <a:endParaRPr lang="en-CA" dirty="0"/>
          </a:p>
        </p:txBody>
      </p:sp>
    </p:spTree>
    <p:extLst>
      <p:ext uri="{BB962C8B-B14F-4D97-AF65-F5344CB8AC3E}">
        <p14:creationId xmlns:p14="http://schemas.microsoft.com/office/powerpoint/2010/main" val="2430477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6</a:t>
            </a:r>
            <a:r>
              <a:rPr lang="en-US" altLang="en-US" dirty="0">
                <a:latin typeface="Arial" charset="0"/>
                <a:cs typeface="Arial" charset="0"/>
              </a:rPr>
              <a:t> to </a:t>
            </a:r>
            <a:r>
              <a:rPr lang="en-US" altLang="en-US" dirty="0">
                <a:latin typeface="Consolas" panose="020B0609020204030204" pitchFamily="49" charset="0"/>
                <a:cs typeface="Consolas" panose="020B0609020204030204" pitchFamily="49" charset="0"/>
              </a:rPr>
              <a:t>11</a:t>
            </a: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0798935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12 ) </a:t>
            </a:r>
            <a:endParaRPr lang="en-CA" dirty="0">
              <a:solidFill>
                <a:schemeClr val="tx1">
                  <a:lumMod val="50000"/>
                  <a:lumOff val="50000"/>
                </a:schemeClr>
              </a:solidFill>
            </a:endParaRPr>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6, 12 ) </a:t>
            </a:r>
            <a:endParaRPr lang="en-CA" dirty="0">
              <a:solidFill>
                <a:schemeClr val="tx1">
                  <a:lumMod val="50000"/>
                  <a:lumOff val="50000"/>
                </a:schemeClr>
              </a:solidFill>
            </a:endParaRPr>
          </a:p>
        </p:txBody>
      </p:sp>
      <p:sp>
        <p:nvSpPr>
          <p:cNvPr id="10" name="Rectangle 9"/>
          <p:cNvSpPr/>
          <p:nvPr/>
        </p:nvSpPr>
        <p:spPr>
          <a:xfrm>
            <a:off x="5148064" y="5024062"/>
            <a:ext cx="4104456"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6, 12 ) </a:t>
            </a:r>
            <a:endParaRPr lang="en-CA" dirty="0"/>
          </a:p>
        </p:txBody>
      </p:sp>
    </p:spTree>
    <p:extLst>
      <p:ext uri="{BB962C8B-B14F-4D97-AF65-F5344CB8AC3E}">
        <p14:creationId xmlns:p14="http://schemas.microsoft.com/office/powerpoint/2010/main" val="1648703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6</a:t>
            </a:r>
            <a:r>
              <a:rPr lang="en-US" altLang="en-US" dirty="0">
                <a:latin typeface="Arial" charset="0"/>
                <a:cs typeface="Arial" charset="0"/>
              </a:rPr>
              <a:t> to </a:t>
            </a:r>
            <a:r>
              <a:rPr lang="en-US" altLang="en-US" dirty="0">
                <a:latin typeface="Consolas" panose="020B0609020204030204" pitchFamily="49" charset="0"/>
                <a:cs typeface="Consolas" panose="020B0609020204030204" pitchFamily="49" charset="0"/>
              </a:rPr>
              <a:t>11</a:t>
            </a: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lvl="1"/>
            <a:r>
              <a:rPr lang="en-US" altLang="en-US" dirty="0">
                <a:latin typeface="Arial" charset="0"/>
                <a:cs typeface="Arial" charset="0"/>
              </a:rPr>
              <a:t>This function call completes and so we exit</a:t>
            </a: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7461119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12 ) </a:t>
            </a:r>
            <a:endParaRPr lang="en-CA" dirty="0">
              <a:solidFill>
                <a:schemeClr val="tx1">
                  <a:lumMod val="50000"/>
                  <a:lumOff val="50000"/>
                </a:schemeClr>
              </a:solidFill>
            </a:endParaRPr>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6, 12 ) </a:t>
            </a:r>
            <a:endParaRPr lang="en-CA" dirty="0">
              <a:solidFill>
                <a:schemeClr val="tx1">
                  <a:lumMod val="50000"/>
                  <a:lumOff val="50000"/>
                </a:schemeClr>
              </a:solidFill>
            </a:endParaRPr>
          </a:p>
        </p:txBody>
      </p:sp>
      <p:sp>
        <p:nvSpPr>
          <p:cNvPr id="10" name="Rectangle 9"/>
          <p:cNvSpPr/>
          <p:nvPr/>
        </p:nvSpPr>
        <p:spPr>
          <a:xfrm>
            <a:off x="5148064" y="5024062"/>
            <a:ext cx="4104456"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6, 12 ) </a:t>
            </a:r>
            <a:endParaRPr lang="en-CA" dirty="0"/>
          </a:p>
        </p:txBody>
      </p:sp>
    </p:spTree>
    <p:extLst>
      <p:ext uri="{BB962C8B-B14F-4D97-AF65-F5344CB8AC3E}">
        <p14:creationId xmlns:p14="http://schemas.microsoft.com/office/powerpoint/2010/main" val="3371041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This call to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8882975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12 ) </a:t>
            </a:r>
            <a:endParaRPr lang="en-CA" dirty="0">
              <a:solidFill>
                <a:schemeClr val="tx1">
                  <a:lumMod val="50000"/>
                  <a:lumOff val="50000"/>
                </a:schemeClr>
              </a:solidFill>
            </a:endParaRPr>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6, 12 ) </a:t>
            </a:r>
            <a:endParaRPr lang="en-CA" dirty="0"/>
          </a:p>
        </p:txBody>
      </p:sp>
    </p:spTree>
    <p:extLst>
      <p:ext uri="{BB962C8B-B14F-4D97-AF65-F5344CB8AC3E}">
        <p14:creationId xmlns:p14="http://schemas.microsoft.com/office/powerpoint/2010/main" val="346241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latin typeface="Arial" charset="0"/>
                <a:cs typeface="Arial" charset="0"/>
              </a:rPr>
              <a:t>Merging Example</a:t>
            </a:r>
          </a:p>
        </p:txBody>
      </p:sp>
      <p:sp>
        <p:nvSpPr>
          <p:cNvPr id="1024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2 and 3:   2 &lt; 3</a:t>
            </a:r>
          </a:p>
          <a:p>
            <a:pPr lvl="1"/>
            <a:r>
              <a:rPr lang="en-US" altLang="en-US">
                <a:latin typeface="Arial" charset="0"/>
                <a:cs typeface="Arial" charset="0"/>
              </a:rPr>
              <a:t>Copy 2 down</a:t>
            </a:r>
          </a:p>
          <a:p>
            <a:pPr lvl="1"/>
            <a:r>
              <a:rPr lang="en-US" altLang="en-US">
                <a:latin typeface="Arial" charset="0"/>
                <a:cs typeface="Arial" charset="0"/>
              </a:rPr>
              <a:t>Increment the corresponding indices</a:t>
            </a:r>
          </a:p>
        </p:txBody>
      </p:sp>
      <p:pic>
        <p:nvPicPr>
          <p:cNvPr id="10244" name="Picture 19" descr="mergesort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a:t>
            </a:r>
          </a:p>
        </p:txBody>
      </p:sp>
    </p:spTree>
    <p:extLst>
      <p:ext uri="{BB962C8B-B14F-4D97-AF65-F5344CB8AC3E}">
        <p14:creationId xmlns:p14="http://schemas.microsoft.com/office/powerpoint/2010/main" val="4088464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12 )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(0 + 12)/2; // == 6</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0, 6 );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6, 12 );</a:t>
            </a:r>
          </a:p>
          <a:p>
            <a:pPr marL="457200" lvl="1" indent="0">
              <a:buNone/>
            </a:pPr>
            <a:r>
              <a:rPr lang="en-US" altLang="en-US" dirty="0">
                <a:latin typeface="Consolas" panose="020B0609020204030204" pitchFamily="49" charset="0"/>
                <a:cs typeface="Consolas" panose="020B0609020204030204" pitchFamily="49" charset="0"/>
              </a:rPr>
              <a:t>	merge( array, 0, 6, 12 );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5893953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12 ) </a:t>
            </a:r>
            <a:endParaRPr lang="en-CA" dirty="0"/>
          </a:p>
        </p:txBody>
      </p:sp>
    </p:spTree>
    <p:extLst>
      <p:ext uri="{BB962C8B-B14F-4D97-AF65-F5344CB8AC3E}">
        <p14:creationId xmlns:p14="http://schemas.microsoft.com/office/powerpoint/2010/main" val="140069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merge( array, 0, 6, 12 )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254397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12 ) </a:t>
            </a:r>
            <a:endParaRPr lang="en-CA" dirty="0">
              <a:solidFill>
                <a:schemeClr val="tx1">
                  <a:lumMod val="50000"/>
                  <a:lumOff val="50000"/>
                </a:schemeClr>
              </a:solidFill>
            </a:endParaRPr>
          </a:p>
        </p:txBody>
      </p:sp>
      <p:sp>
        <p:nvSpPr>
          <p:cNvPr id="8" name="Rectangle 7"/>
          <p:cNvSpPr/>
          <p:nvPr/>
        </p:nvSpPr>
        <p:spPr>
          <a:xfrm>
            <a:off x="5148064" y="5373216"/>
            <a:ext cx="3528392" cy="369332"/>
          </a:xfrm>
          <a:prstGeom prst="rect">
            <a:avLst/>
          </a:prstGeom>
        </p:spPr>
        <p:txBody>
          <a:bodyPr wrap="square">
            <a:spAutoFit/>
          </a:bodyPr>
          <a:lstStyle/>
          <a:p>
            <a:r>
              <a:rPr lang="en-US" altLang="en-US" dirty="0">
                <a:latin typeface="Consolas" pitchFamily="49" charset="0"/>
                <a:cs typeface="Consolas" pitchFamily="49" charset="0"/>
              </a:rPr>
              <a:t>merge( array, 0, 6, 12 ) </a:t>
            </a:r>
            <a:endParaRPr lang="en-CA" dirty="0"/>
          </a:p>
        </p:txBody>
      </p:sp>
    </p:spTree>
    <p:extLst>
      <p:ext uri="{BB962C8B-B14F-4D97-AF65-F5344CB8AC3E}">
        <p14:creationId xmlns:p14="http://schemas.microsoft.com/office/powerpoint/2010/main" val="3878210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merge( array, 0, 6, 12 )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p>
          <a:p>
            <a:pPr lvl="1"/>
            <a:r>
              <a:rPr lang="en-US" altLang="en-US" dirty="0">
                <a:latin typeface="Arial" charset="0"/>
                <a:cs typeface="Arial" charset="0"/>
              </a:rPr>
              <a:t>This function call exists</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4681889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744416"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12 ) </a:t>
            </a:r>
            <a:endParaRPr lang="en-CA" dirty="0">
              <a:solidFill>
                <a:schemeClr val="tx1">
                  <a:lumMod val="50000"/>
                  <a:lumOff val="50000"/>
                </a:schemeClr>
              </a:solidFill>
            </a:endParaRPr>
          </a:p>
        </p:txBody>
      </p:sp>
      <p:sp>
        <p:nvSpPr>
          <p:cNvPr id="8" name="Rectangle 7"/>
          <p:cNvSpPr/>
          <p:nvPr/>
        </p:nvSpPr>
        <p:spPr>
          <a:xfrm>
            <a:off x="5148064" y="5373216"/>
            <a:ext cx="3528392" cy="369332"/>
          </a:xfrm>
          <a:prstGeom prst="rect">
            <a:avLst/>
          </a:prstGeom>
        </p:spPr>
        <p:txBody>
          <a:bodyPr wrap="square">
            <a:spAutoFit/>
          </a:bodyPr>
          <a:lstStyle/>
          <a:p>
            <a:r>
              <a:rPr lang="en-US" altLang="en-US" dirty="0">
                <a:latin typeface="Consolas" pitchFamily="49" charset="0"/>
                <a:cs typeface="Consolas" pitchFamily="49" charset="0"/>
              </a:rPr>
              <a:t>merge( array, 0, 6, 12 ) </a:t>
            </a:r>
            <a:endParaRPr lang="en-CA" dirty="0"/>
          </a:p>
        </p:txBody>
      </p:sp>
    </p:spTree>
    <p:extLst>
      <p:ext uri="{BB962C8B-B14F-4D97-AF65-F5344CB8AC3E}">
        <p14:creationId xmlns:p14="http://schemas.microsoft.com/office/powerpoint/2010/main" val="3230433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We return to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12 )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are finished calling this function as well</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(0 + 12)/2; // == 6</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0, 6 );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6, 12 );</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merge( array, 0, 6, 12 );</a:t>
            </a:r>
          </a:p>
          <a:p>
            <a:pPr marL="358775" indent="-301625">
              <a:buNone/>
            </a:pPr>
            <a:r>
              <a:rPr lang="en-US" altLang="en-US" dirty="0">
                <a:latin typeface="Arial" charset="0"/>
                <a:cs typeface="Arial" charset="0"/>
              </a:rPr>
              <a:t>	Consequently, we exit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0676353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00400"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00400"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12 ) </a:t>
            </a:r>
            <a:endParaRPr lang="en-CA" dirty="0"/>
          </a:p>
        </p:txBody>
      </p:sp>
    </p:spTree>
    <p:extLst>
      <p:ext uri="{BB962C8B-B14F-4D97-AF65-F5344CB8AC3E}">
        <p14:creationId xmlns:p14="http://schemas.microsoft.com/office/powerpoint/2010/main" val="2794817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a:latin typeface="Arial" charset="0"/>
                <a:cs typeface="Arial" charset="0"/>
              </a:rPr>
              <a:t>	We return to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(0 + 25)/2; // == 12</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0, 12 );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12, 25 );</a:t>
            </a:r>
          </a:p>
        </p:txBody>
      </p:sp>
      <p:graphicFrame>
        <p:nvGraphicFramePr>
          <p:cNvPr id="4" name="Table 3"/>
          <p:cNvGraphicFramePr>
            <a:graphicFrameLocks noGrp="1"/>
          </p:cNvGraphicFramePr>
          <p:nvPr>
            <p:extLst>
              <p:ext uri="{D42A27DB-BD31-4B8C-83A1-F6EECF244321}">
                <p14:modId xmlns:p14="http://schemas.microsoft.com/office/powerpoint/2010/main" val="82618250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744416"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25 ) </a:t>
            </a:r>
            <a:endParaRPr lang="en-CA" dirty="0"/>
          </a:p>
        </p:txBody>
      </p:sp>
    </p:spTree>
    <p:extLst>
      <p:ext uri="{BB962C8B-B14F-4D97-AF65-F5344CB8AC3E}">
        <p14:creationId xmlns:p14="http://schemas.microsoft.com/office/powerpoint/2010/main" val="593968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12,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12 &gt; 6</a:t>
            </a:r>
            <a:r>
              <a:rPr lang="en-US" altLang="en-US" dirty="0">
                <a:latin typeface="Arial" charset="0"/>
                <a:cs typeface="Arial" charset="0"/>
              </a:rPr>
              <a:t>, so find the midpoint and call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recursively</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(12 + 25)/2; // == 18</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12, 18 );</a:t>
            </a:r>
          </a:p>
        </p:txBody>
      </p:sp>
      <p:graphicFrame>
        <p:nvGraphicFramePr>
          <p:cNvPr id="4" name="Table 3"/>
          <p:cNvGraphicFramePr>
            <a:graphicFrameLocks noGrp="1"/>
          </p:cNvGraphicFramePr>
          <p:nvPr>
            <p:extLst>
              <p:ext uri="{D42A27DB-BD31-4B8C-83A1-F6EECF244321}">
                <p14:modId xmlns:p14="http://schemas.microsoft.com/office/powerpoint/2010/main" val="358815047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12, 25 ) </a:t>
            </a:r>
            <a:endParaRPr lang="en-CA" dirty="0"/>
          </a:p>
        </p:txBody>
      </p:sp>
    </p:spTree>
    <p:extLst>
      <p:ext uri="{BB962C8B-B14F-4D97-AF65-F5344CB8AC3E}">
        <p14:creationId xmlns:p14="http://schemas.microsoft.com/office/powerpoint/2010/main" val="4064458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12, 18 )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a:latin typeface="Times New Roman" panose="02020603050405020304" pitchFamily="18" charset="0"/>
                <a:cs typeface="Times New Roman" panose="02020603050405020304" pitchFamily="18" charset="0"/>
              </a:rPr>
              <a:t>18 – 12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6587536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12, 18 ) </a:t>
            </a:r>
            <a:endParaRPr lang="en-CA" dirty="0"/>
          </a:p>
        </p:txBody>
      </p:sp>
    </p:spTree>
    <p:extLst>
      <p:ext uri="{BB962C8B-B14F-4D97-AF65-F5344CB8AC3E}">
        <p14:creationId xmlns:p14="http://schemas.microsoft.com/office/powerpoint/2010/main" val="380632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12</a:t>
            </a:r>
            <a:r>
              <a:rPr lang="en-US" altLang="en-US" dirty="0">
                <a:latin typeface="Arial" charset="0"/>
                <a:cs typeface="Arial" charset="0"/>
              </a:rPr>
              <a:t> to </a:t>
            </a:r>
            <a:r>
              <a:rPr lang="en-US" altLang="en-US" dirty="0">
                <a:latin typeface="Consolas" panose="020B0609020204030204" pitchFamily="49" charset="0"/>
                <a:cs typeface="Consolas" panose="020B0609020204030204" pitchFamily="49" charset="0"/>
              </a:rPr>
              <a:t>17</a:t>
            </a: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18 ) </a:t>
            </a:r>
            <a:endParaRPr lang="en-CA" dirty="0">
              <a:solidFill>
                <a:schemeClr val="tx1">
                  <a:lumMod val="50000"/>
                  <a:lumOff val="50000"/>
                </a:schemeClr>
              </a:solidFill>
            </a:endParaRPr>
          </a:p>
        </p:txBody>
      </p:sp>
      <p:sp>
        <p:nvSpPr>
          <p:cNvPr id="9" name="Rectangle 8"/>
          <p:cNvSpPr/>
          <p:nvPr/>
        </p:nvSpPr>
        <p:spPr>
          <a:xfrm>
            <a:off x="5148064" y="5024062"/>
            <a:ext cx="4104456"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12, 18 )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03854298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9841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12</a:t>
            </a:r>
            <a:r>
              <a:rPr lang="en-US" altLang="en-US" dirty="0">
                <a:latin typeface="Arial" charset="0"/>
                <a:cs typeface="Arial" charset="0"/>
              </a:rPr>
              <a:t> to </a:t>
            </a:r>
            <a:r>
              <a:rPr lang="en-US" altLang="en-US" dirty="0">
                <a:latin typeface="Consolas" panose="020B0609020204030204" pitchFamily="49" charset="0"/>
                <a:cs typeface="Consolas" panose="020B0609020204030204" pitchFamily="49" charset="0"/>
              </a:rPr>
              <a:t>17</a:t>
            </a: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lvl="1"/>
            <a:r>
              <a:rPr lang="en-US" altLang="en-US" dirty="0">
                <a:latin typeface="Arial" charset="0"/>
                <a:cs typeface="Arial" charset="0"/>
              </a:rPr>
              <a:t>This function call completes and so we exit</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18 ) </a:t>
            </a:r>
            <a:endParaRPr lang="en-CA" dirty="0">
              <a:solidFill>
                <a:schemeClr val="tx1">
                  <a:lumMod val="50000"/>
                  <a:lumOff val="50000"/>
                </a:schemeClr>
              </a:solidFill>
            </a:endParaRPr>
          </a:p>
        </p:txBody>
      </p:sp>
      <p:sp>
        <p:nvSpPr>
          <p:cNvPr id="9" name="Rectangle 8"/>
          <p:cNvSpPr/>
          <p:nvPr/>
        </p:nvSpPr>
        <p:spPr>
          <a:xfrm>
            <a:off x="5148064" y="5024062"/>
            <a:ext cx="4104456"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12, 18 )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72398661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6472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This call to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12, 18 )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09142654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341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latin typeface="Arial" charset="0"/>
                <a:cs typeface="Arial" charset="0"/>
              </a:rPr>
              <a:t>Merging Example</a:t>
            </a:r>
          </a:p>
        </p:txBody>
      </p:sp>
      <p:sp>
        <p:nvSpPr>
          <p:cNvPr id="1126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3 and 7</a:t>
            </a:r>
          </a:p>
          <a:p>
            <a:pPr lvl="1"/>
            <a:r>
              <a:rPr lang="en-US" altLang="en-US">
                <a:latin typeface="Arial" charset="0"/>
                <a:cs typeface="Arial" charset="0"/>
              </a:rPr>
              <a:t>Copy 3 down</a:t>
            </a:r>
          </a:p>
          <a:p>
            <a:pPr lvl="1"/>
            <a:r>
              <a:rPr lang="en-US" altLang="en-US">
                <a:latin typeface="Arial" charset="0"/>
                <a:cs typeface="Arial" charset="0"/>
              </a:rPr>
              <a:t>Increment the corresponding indices</a:t>
            </a:r>
          </a:p>
        </p:txBody>
      </p:sp>
      <p:pic>
        <p:nvPicPr>
          <p:cNvPr id="11268" name="Picture 4" descr="mergesort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a:t>
            </a:r>
          </a:p>
        </p:txBody>
      </p:sp>
    </p:spTree>
    <p:extLst>
      <p:ext uri="{BB962C8B-B14F-4D97-AF65-F5344CB8AC3E}">
        <p14:creationId xmlns:p14="http://schemas.microsoft.com/office/powerpoint/2010/main" val="2993366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12,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(12 + 25)/2; // == 18</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12, 18 );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18, 25 );</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12,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69640522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30503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18,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18 &gt; 6</a:t>
            </a:r>
            <a:r>
              <a:rPr lang="en-US" altLang="en-US" dirty="0">
                <a:latin typeface="Arial" charset="0"/>
                <a:cs typeface="Arial" charset="0"/>
              </a:rPr>
              <a:t>, so find the midpoint and call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recursively</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(18 + 25)/2; // == 21</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18, 21 );</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15470200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18, 25 ) </a:t>
            </a:r>
            <a:endParaRPr lang="en-CA" dirty="0"/>
          </a:p>
        </p:txBody>
      </p:sp>
    </p:spTree>
    <p:extLst>
      <p:ext uri="{BB962C8B-B14F-4D97-AF65-F5344CB8AC3E}">
        <p14:creationId xmlns:p14="http://schemas.microsoft.com/office/powerpoint/2010/main" val="776155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18, 21 )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a:latin typeface="Times New Roman" panose="02020603050405020304" pitchFamily="18" charset="0"/>
                <a:cs typeface="Times New Roman" panose="02020603050405020304" pitchFamily="18" charset="0"/>
              </a:rPr>
              <a:t>21 – 18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43353147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25 )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18, 21 ) </a:t>
            </a:r>
            <a:endParaRPr lang="en-CA" dirty="0"/>
          </a:p>
        </p:txBody>
      </p:sp>
    </p:spTree>
    <p:extLst>
      <p:ext uri="{BB962C8B-B14F-4D97-AF65-F5344CB8AC3E}">
        <p14:creationId xmlns:p14="http://schemas.microsoft.com/office/powerpoint/2010/main" val="2276185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18</a:t>
            </a:r>
            <a:r>
              <a:rPr lang="en-US" altLang="en-US" dirty="0">
                <a:latin typeface="Arial" charset="0"/>
                <a:cs typeface="Arial" charset="0"/>
              </a:rPr>
              <a:t> to </a:t>
            </a:r>
            <a:r>
              <a:rPr lang="en-US" altLang="en-US" dirty="0">
                <a:latin typeface="Consolas" panose="020B0609020204030204" pitchFamily="49" charset="0"/>
                <a:cs typeface="Consolas" panose="020B0609020204030204" pitchFamily="49" charset="0"/>
              </a:rPr>
              <a:t>20</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9911164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25 )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21 ) </a:t>
            </a:r>
            <a:endParaRPr lang="en-CA" dirty="0">
              <a:solidFill>
                <a:schemeClr val="tx1">
                  <a:lumMod val="50000"/>
                  <a:lumOff val="50000"/>
                </a:schemeClr>
              </a:solidFill>
            </a:endParaRPr>
          </a:p>
        </p:txBody>
      </p:sp>
      <p:sp>
        <p:nvSpPr>
          <p:cNvPr id="11" name="Rectangle 10"/>
          <p:cNvSpPr/>
          <p:nvPr/>
        </p:nvSpPr>
        <p:spPr>
          <a:xfrm>
            <a:off x="5148064" y="4664022"/>
            <a:ext cx="4104456"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18, 21 ) </a:t>
            </a:r>
            <a:endParaRPr lang="en-CA" dirty="0"/>
          </a:p>
        </p:txBody>
      </p:sp>
    </p:spTree>
    <p:extLst>
      <p:ext uri="{BB962C8B-B14F-4D97-AF65-F5344CB8AC3E}">
        <p14:creationId xmlns:p14="http://schemas.microsoft.com/office/powerpoint/2010/main" val="1437017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18</a:t>
            </a:r>
            <a:r>
              <a:rPr lang="en-US" altLang="en-US" dirty="0">
                <a:latin typeface="Arial" charset="0"/>
                <a:cs typeface="Arial" charset="0"/>
              </a:rPr>
              <a:t> to </a:t>
            </a:r>
            <a:r>
              <a:rPr lang="en-US" altLang="en-US" dirty="0">
                <a:latin typeface="Consolas" panose="020B0609020204030204" pitchFamily="49" charset="0"/>
                <a:cs typeface="Consolas" panose="020B0609020204030204" pitchFamily="49" charset="0"/>
              </a:rPr>
              <a:t>20</a:t>
            </a: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lvl="1"/>
            <a:r>
              <a:rPr lang="en-US" altLang="en-US" dirty="0">
                <a:latin typeface="Arial" charset="0"/>
                <a:cs typeface="Arial" charset="0"/>
              </a:rPr>
              <a:t>This function call completes and so we exit</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38070719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25 )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21 ) </a:t>
            </a:r>
            <a:endParaRPr lang="en-CA" dirty="0">
              <a:solidFill>
                <a:schemeClr val="tx1">
                  <a:lumMod val="50000"/>
                  <a:lumOff val="50000"/>
                </a:schemeClr>
              </a:solidFill>
            </a:endParaRPr>
          </a:p>
        </p:txBody>
      </p:sp>
      <p:sp>
        <p:nvSpPr>
          <p:cNvPr id="11" name="Rectangle 10"/>
          <p:cNvSpPr/>
          <p:nvPr/>
        </p:nvSpPr>
        <p:spPr>
          <a:xfrm>
            <a:off x="5148064" y="4664022"/>
            <a:ext cx="4104456"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18, 21 ) </a:t>
            </a:r>
            <a:endParaRPr lang="en-CA" dirty="0"/>
          </a:p>
        </p:txBody>
      </p:sp>
    </p:spTree>
    <p:extLst>
      <p:ext uri="{BB962C8B-B14F-4D97-AF65-F5344CB8AC3E}">
        <p14:creationId xmlns:p14="http://schemas.microsoft.com/office/powerpoint/2010/main" val="193117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This call to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20874890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lumMod val="50000"/>
                              <a:lumOff val="50000"/>
                            </a:schemeClr>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25 )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18, 21 ) </a:t>
            </a:r>
            <a:endParaRPr lang="en-CA" dirty="0"/>
          </a:p>
        </p:txBody>
      </p:sp>
    </p:spTree>
    <p:extLst>
      <p:ext uri="{BB962C8B-B14F-4D97-AF65-F5344CB8AC3E}">
        <p14:creationId xmlns:p14="http://schemas.microsoft.com/office/powerpoint/2010/main" val="3985338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return to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18,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(18 + 25)/2; // == 21</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18, 21 );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21, 25 );</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26843537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8585">
                  <a:extLst>
                    <a:ext uri="{9D8B030D-6E8A-4147-A177-3AD203B41FA5}">
                      <a16:colId xmlns:a16="http://schemas.microsoft.com/office/drawing/2014/main" val="20020"/>
                    </a:ext>
                  </a:extLst>
                </a:gridCol>
                <a:gridCol w="358585">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18, 25 ) </a:t>
            </a:r>
            <a:endParaRPr lang="en-CA" dirty="0"/>
          </a:p>
        </p:txBody>
      </p:sp>
    </p:spTree>
    <p:extLst>
      <p:ext uri="{BB962C8B-B14F-4D97-AF65-F5344CB8AC3E}">
        <p14:creationId xmlns:p14="http://schemas.microsoft.com/office/powerpoint/2010/main" val="2796337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21,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a:latin typeface="Times New Roman" panose="02020603050405020304" pitchFamily="18" charset="0"/>
                <a:cs typeface="Times New Roman" panose="02020603050405020304" pitchFamily="18" charset="0"/>
              </a:rPr>
              <a:t>25 – 21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9664487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25 )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21, 25 ) </a:t>
            </a:r>
            <a:endParaRPr lang="en-CA" dirty="0"/>
          </a:p>
        </p:txBody>
      </p:sp>
    </p:spTree>
    <p:extLst>
      <p:ext uri="{BB962C8B-B14F-4D97-AF65-F5344CB8AC3E}">
        <p14:creationId xmlns:p14="http://schemas.microsoft.com/office/powerpoint/2010/main" val="128908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21</a:t>
            </a:r>
            <a:r>
              <a:rPr lang="en-US" altLang="en-US" dirty="0">
                <a:latin typeface="Arial" charset="0"/>
                <a:cs typeface="Arial" charset="0"/>
              </a:rPr>
              <a:t> to </a:t>
            </a:r>
            <a:r>
              <a:rPr lang="en-US" altLang="en-US" dirty="0">
                <a:latin typeface="Consolas" panose="020B0609020204030204" pitchFamily="49" charset="0"/>
                <a:cs typeface="Consolas" panose="020B0609020204030204" pitchFamily="49" charset="0"/>
              </a:rPr>
              <a:t>24</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07233577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25 )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21, 25 ) </a:t>
            </a:r>
            <a:endParaRPr lang="en-CA" dirty="0">
              <a:solidFill>
                <a:schemeClr val="tx1">
                  <a:lumMod val="50000"/>
                  <a:lumOff val="50000"/>
                </a:schemeClr>
              </a:solidFill>
            </a:endParaRPr>
          </a:p>
        </p:txBody>
      </p:sp>
      <p:sp>
        <p:nvSpPr>
          <p:cNvPr id="11" name="Rectangle 10"/>
          <p:cNvSpPr/>
          <p:nvPr/>
        </p:nvSpPr>
        <p:spPr>
          <a:xfrm>
            <a:off x="5148064" y="4664022"/>
            <a:ext cx="4104456"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21, 25 ) </a:t>
            </a:r>
            <a:endParaRPr lang="en-CA" dirty="0"/>
          </a:p>
        </p:txBody>
      </p:sp>
    </p:spTree>
    <p:extLst>
      <p:ext uri="{BB962C8B-B14F-4D97-AF65-F5344CB8AC3E}">
        <p14:creationId xmlns:p14="http://schemas.microsoft.com/office/powerpoint/2010/main" val="30822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Insertion sort just sorts the entries from </a:t>
            </a:r>
            <a:r>
              <a:rPr lang="en-US" altLang="en-US" dirty="0">
                <a:latin typeface="Consolas" panose="020B0609020204030204" pitchFamily="49" charset="0"/>
                <a:cs typeface="Consolas" panose="020B0609020204030204" pitchFamily="49" charset="0"/>
              </a:rPr>
              <a:t>21</a:t>
            </a:r>
            <a:r>
              <a:rPr lang="en-US" altLang="en-US" dirty="0">
                <a:latin typeface="Arial" charset="0"/>
                <a:cs typeface="Arial" charset="0"/>
              </a:rPr>
              <a:t> to </a:t>
            </a:r>
            <a:r>
              <a:rPr lang="en-US" altLang="en-US" dirty="0">
                <a:latin typeface="Consolas" panose="020B0609020204030204" pitchFamily="49" charset="0"/>
                <a:cs typeface="Consolas" panose="020B0609020204030204" pitchFamily="49" charset="0"/>
              </a:rPr>
              <a:t>24</a:t>
            </a: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lvl="1"/>
            <a:r>
              <a:rPr lang="en-US" altLang="en-US" dirty="0">
                <a:latin typeface="Arial" charset="0"/>
                <a:cs typeface="Arial" charset="0"/>
              </a:rPr>
              <a:t>This function call completes and so we exit</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89866930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25 )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21, 25 ) </a:t>
            </a:r>
            <a:endParaRPr lang="en-CA" dirty="0">
              <a:solidFill>
                <a:schemeClr val="tx1">
                  <a:lumMod val="50000"/>
                  <a:lumOff val="50000"/>
                </a:schemeClr>
              </a:solidFill>
            </a:endParaRPr>
          </a:p>
        </p:txBody>
      </p:sp>
      <p:sp>
        <p:nvSpPr>
          <p:cNvPr id="11" name="Rectangle 10"/>
          <p:cNvSpPr/>
          <p:nvPr/>
        </p:nvSpPr>
        <p:spPr>
          <a:xfrm>
            <a:off x="5148064" y="4664022"/>
            <a:ext cx="4104456" cy="369332"/>
          </a:xfrm>
          <a:prstGeom prst="rect">
            <a:avLst/>
          </a:prstGeom>
        </p:spPr>
        <p:txBody>
          <a:bodyPr wrap="square">
            <a:spAutoFit/>
          </a:bodyPr>
          <a:lstStyle/>
          <a:p>
            <a:r>
              <a:rPr lang="en-US" altLang="en-US" dirty="0" err="1">
                <a:latin typeface="Consolas" pitchFamily="49" charset="0"/>
                <a:cs typeface="Consolas" pitchFamily="49" charset="0"/>
              </a:rPr>
              <a:t>insertion_sort</a:t>
            </a:r>
            <a:r>
              <a:rPr lang="en-US" altLang="en-US" dirty="0">
                <a:latin typeface="Consolas" pitchFamily="49" charset="0"/>
                <a:cs typeface="Consolas" pitchFamily="49" charset="0"/>
              </a:rPr>
              <a:t>( array, 21, 25 ) </a:t>
            </a:r>
            <a:endParaRPr lang="en-CA" dirty="0"/>
          </a:p>
        </p:txBody>
      </p:sp>
    </p:spTree>
    <p:extLst>
      <p:ext uri="{BB962C8B-B14F-4D97-AF65-F5344CB8AC3E}">
        <p14:creationId xmlns:p14="http://schemas.microsoft.com/office/powerpoint/2010/main" val="38932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latin typeface="Arial" charset="0"/>
                <a:cs typeface="Arial" charset="0"/>
              </a:rPr>
              <a:t>Merging Example</a:t>
            </a:r>
          </a:p>
        </p:txBody>
      </p:sp>
      <p:sp>
        <p:nvSpPr>
          <p:cNvPr id="1229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5 and 7</a:t>
            </a:r>
          </a:p>
          <a:p>
            <a:pPr lvl="1"/>
            <a:r>
              <a:rPr lang="en-US" altLang="en-US">
                <a:latin typeface="Arial" charset="0"/>
                <a:cs typeface="Arial" charset="0"/>
              </a:rPr>
              <a:t>Copy 5 down</a:t>
            </a:r>
          </a:p>
          <a:p>
            <a:pPr lvl="1"/>
            <a:r>
              <a:rPr lang="en-US" altLang="en-US">
                <a:latin typeface="Arial" charset="0"/>
                <a:cs typeface="Arial" charset="0"/>
              </a:rPr>
              <a:t>Increment the appropriate indices</a:t>
            </a:r>
          </a:p>
        </p:txBody>
      </p:sp>
      <p:pic>
        <p:nvPicPr>
          <p:cNvPr id="12292" name="Picture 4" descr="mergesort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a:t>
            </a:r>
          </a:p>
        </p:txBody>
      </p:sp>
    </p:spTree>
    <p:extLst>
      <p:ext uri="{BB962C8B-B14F-4D97-AF65-F5344CB8AC3E}">
        <p14:creationId xmlns:p14="http://schemas.microsoft.com/office/powerpoint/2010/main" val="754084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This call to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45975671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25 )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21, 25 ) </a:t>
            </a:r>
            <a:endParaRPr lang="en-CA" dirty="0"/>
          </a:p>
        </p:txBody>
      </p:sp>
    </p:spTree>
    <p:extLst>
      <p:ext uri="{BB962C8B-B14F-4D97-AF65-F5344CB8AC3E}">
        <p14:creationId xmlns:p14="http://schemas.microsoft.com/office/powerpoint/2010/main" val="225613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18,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(18 + 25)/2; // == 21</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18, 21 );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21, 25 );</a:t>
            </a:r>
          </a:p>
          <a:p>
            <a:pPr marL="457200" lvl="1" indent="0">
              <a:buNone/>
            </a:pPr>
            <a:r>
              <a:rPr lang="en-US" altLang="en-US" dirty="0">
                <a:latin typeface="Consolas" panose="020B0609020204030204" pitchFamily="49" charset="0"/>
                <a:cs typeface="Consolas" panose="020B0609020204030204" pitchFamily="49" charset="0"/>
              </a:rPr>
              <a:t>	merge( array, 18, 21, 25 );</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86437852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18, 25 ) </a:t>
            </a:r>
            <a:endParaRPr lang="en-CA" dirty="0"/>
          </a:p>
        </p:txBody>
      </p:sp>
    </p:spTree>
    <p:extLst>
      <p:ext uri="{BB962C8B-B14F-4D97-AF65-F5344CB8AC3E}">
        <p14:creationId xmlns:p14="http://schemas.microsoft.com/office/powerpoint/2010/main" val="1732540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merge( array, 18, 21,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00674736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25 ) </a:t>
            </a:r>
            <a:endParaRPr lang="en-CA" dirty="0">
              <a:solidFill>
                <a:schemeClr val="tx1">
                  <a:lumMod val="50000"/>
                  <a:lumOff val="50000"/>
                </a:schemeClr>
              </a:solidFill>
            </a:endParaRPr>
          </a:p>
        </p:txBody>
      </p:sp>
      <p:sp>
        <p:nvSpPr>
          <p:cNvPr id="9" name="Rectangle 8"/>
          <p:cNvSpPr/>
          <p:nvPr/>
        </p:nvSpPr>
        <p:spPr>
          <a:xfrm>
            <a:off x="5148064" y="5024062"/>
            <a:ext cx="3528392" cy="369332"/>
          </a:xfrm>
          <a:prstGeom prst="rect">
            <a:avLst/>
          </a:prstGeom>
        </p:spPr>
        <p:txBody>
          <a:bodyPr wrap="square">
            <a:spAutoFit/>
          </a:bodyPr>
          <a:lstStyle/>
          <a:p>
            <a:r>
              <a:rPr lang="en-US" altLang="en-US" dirty="0">
                <a:latin typeface="Consolas" pitchFamily="49" charset="0"/>
                <a:cs typeface="Consolas" pitchFamily="49" charset="0"/>
              </a:rPr>
              <a:t>merge( array, 18, 21, 25 ) </a:t>
            </a:r>
            <a:endParaRPr lang="en-CA" dirty="0"/>
          </a:p>
        </p:txBody>
      </p:sp>
    </p:spTree>
    <p:extLst>
      <p:ext uri="{BB962C8B-B14F-4D97-AF65-F5344CB8AC3E}">
        <p14:creationId xmlns:p14="http://schemas.microsoft.com/office/powerpoint/2010/main" val="3167279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merge( array, 18, 21,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p>
          <a:p>
            <a:pPr lvl="1"/>
            <a:r>
              <a:rPr lang="en-US" altLang="en-US" dirty="0">
                <a:latin typeface="Arial" charset="0"/>
                <a:cs typeface="Arial" charset="0"/>
              </a:rPr>
              <a:t>This function call exists</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8570556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18, 25 ) </a:t>
            </a:r>
            <a:endParaRPr lang="en-CA" dirty="0">
              <a:solidFill>
                <a:schemeClr val="tx1">
                  <a:lumMod val="50000"/>
                  <a:lumOff val="50000"/>
                </a:schemeClr>
              </a:solidFill>
            </a:endParaRPr>
          </a:p>
        </p:txBody>
      </p:sp>
      <p:sp>
        <p:nvSpPr>
          <p:cNvPr id="9" name="Rectangle 8"/>
          <p:cNvSpPr/>
          <p:nvPr/>
        </p:nvSpPr>
        <p:spPr>
          <a:xfrm>
            <a:off x="5148064" y="5024062"/>
            <a:ext cx="3528392" cy="369332"/>
          </a:xfrm>
          <a:prstGeom prst="rect">
            <a:avLst/>
          </a:prstGeom>
        </p:spPr>
        <p:txBody>
          <a:bodyPr wrap="square">
            <a:spAutoFit/>
          </a:bodyPr>
          <a:lstStyle/>
          <a:p>
            <a:r>
              <a:rPr lang="en-US" altLang="en-US" dirty="0">
                <a:latin typeface="Consolas" pitchFamily="49" charset="0"/>
                <a:cs typeface="Consolas" pitchFamily="49" charset="0"/>
              </a:rPr>
              <a:t>merge( array, 18, 21, 25 ) </a:t>
            </a:r>
            <a:endParaRPr lang="en-CA" dirty="0"/>
          </a:p>
        </p:txBody>
      </p:sp>
    </p:spTree>
    <p:extLst>
      <p:ext uri="{BB962C8B-B14F-4D97-AF65-F5344CB8AC3E}">
        <p14:creationId xmlns:p14="http://schemas.microsoft.com/office/powerpoint/2010/main" val="526607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return to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18,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are finished calling this function as well</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(18 + 25)/2; // == 21</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18, 21 );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21, 25 );</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merge( array, 18, 21, 25 );</a:t>
            </a:r>
          </a:p>
          <a:p>
            <a:pPr marL="358775" indent="-301625">
              <a:buNone/>
            </a:pPr>
            <a:r>
              <a:rPr lang="en-US" altLang="en-US" dirty="0">
                <a:latin typeface="Arial" charset="0"/>
                <a:cs typeface="Arial" charset="0"/>
              </a:rPr>
              <a:t>	Consequently, we exit</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9522042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18, 25 ) </a:t>
            </a:r>
            <a:endParaRPr lang="en-CA" dirty="0"/>
          </a:p>
        </p:txBody>
      </p:sp>
    </p:spTree>
    <p:extLst>
      <p:ext uri="{BB962C8B-B14F-4D97-AF65-F5344CB8AC3E}">
        <p14:creationId xmlns:p14="http://schemas.microsoft.com/office/powerpoint/2010/main" val="10862552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12,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(12 + 25)/2; // == 18</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12, 18 );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18, 25 );</a:t>
            </a:r>
          </a:p>
          <a:p>
            <a:pPr marL="457200" lvl="1" indent="0">
              <a:buNone/>
            </a:pPr>
            <a:r>
              <a:rPr lang="en-US" altLang="en-US" dirty="0">
                <a:latin typeface="Consolas" panose="020B0609020204030204" pitchFamily="49" charset="0"/>
                <a:cs typeface="Consolas" panose="020B0609020204030204" pitchFamily="49" charset="0"/>
              </a:rPr>
              <a:t>	merge( array, 12, 18, 25 );</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12,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58172183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6067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merge( array, 12, 18,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24911126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528392" cy="369332"/>
          </a:xfrm>
          <a:prstGeom prst="rect">
            <a:avLst/>
          </a:prstGeom>
        </p:spPr>
        <p:txBody>
          <a:bodyPr wrap="square">
            <a:spAutoFit/>
          </a:bodyPr>
          <a:lstStyle/>
          <a:p>
            <a:r>
              <a:rPr lang="en-US" altLang="en-US" dirty="0">
                <a:latin typeface="Consolas" pitchFamily="49" charset="0"/>
                <a:cs typeface="Consolas" pitchFamily="49" charset="0"/>
              </a:rPr>
              <a:t>merge( array, 12, 18, 25 ) </a:t>
            </a:r>
            <a:endParaRPr lang="en-CA" dirty="0"/>
          </a:p>
        </p:txBody>
      </p:sp>
    </p:spTree>
    <p:extLst>
      <p:ext uri="{BB962C8B-B14F-4D97-AF65-F5344CB8AC3E}">
        <p14:creationId xmlns:p14="http://schemas.microsoft.com/office/powerpoint/2010/main" val="28365594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merge( array, 12, 18,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p>
          <a:p>
            <a:pPr lvl="1"/>
            <a:r>
              <a:rPr lang="en-US" altLang="en-US" dirty="0">
                <a:latin typeface="Arial" charset="0"/>
                <a:cs typeface="Arial" charset="0"/>
              </a:rPr>
              <a:t>This function call exists</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12,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00904874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7"/>
          <p:cNvSpPr/>
          <p:nvPr/>
        </p:nvSpPr>
        <p:spPr>
          <a:xfrm>
            <a:off x="5148064" y="5373216"/>
            <a:ext cx="3528392" cy="369332"/>
          </a:xfrm>
          <a:prstGeom prst="rect">
            <a:avLst/>
          </a:prstGeom>
        </p:spPr>
        <p:txBody>
          <a:bodyPr wrap="square">
            <a:spAutoFit/>
          </a:bodyPr>
          <a:lstStyle/>
          <a:p>
            <a:r>
              <a:rPr lang="en-US" altLang="en-US" dirty="0">
                <a:latin typeface="Consolas" pitchFamily="49" charset="0"/>
                <a:cs typeface="Consolas" pitchFamily="49" charset="0"/>
              </a:rPr>
              <a:t>merge( array, 12, 18, 25 ) </a:t>
            </a:r>
            <a:endParaRPr lang="en-CA" dirty="0"/>
          </a:p>
        </p:txBody>
      </p:sp>
    </p:spTree>
    <p:extLst>
      <p:ext uri="{BB962C8B-B14F-4D97-AF65-F5344CB8AC3E}">
        <p14:creationId xmlns:p14="http://schemas.microsoft.com/office/powerpoint/2010/main" val="1789299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return to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12,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are finished calling this function as well</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(12 + 25)/2; // == 18</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12, 18 );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18, 25 );</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merge( array, 12, 18, 25 );</a:t>
            </a:r>
          </a:p>
          <a:p>
            <a:pPr marL="358775" indent="-301625">
              <a:buNone/>
            </a:pPr>
            <a:r>
              <a:rPr lang="en-US" altLang="en-US" dirty="0">
                <a:latin typeface="Arial" charset="0"/>
                <a:cs typeface="Arial" charset="0"/>
              </a:rPr>
              <a:t>	Consequently, we exit</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12,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82249288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lumMod val="50000"/>
                              <a:lumOff val="50000"/>
                            </a:schemeClr>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lumMod val="50000"/>
                              <a:lumOff val="50000"/>
                            </a:schemeClr>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75850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(0 + 25)/2; // == 12</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0, 12 );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12, 25 );</a:t>
            </a:r>
          </a:p>
          <a:p>
            <a:pPr marL="457200" lvl="1" indent="0">
              <a:buNone/>
            </a:pPr>
            <a:r>
              <a:rPr lang="en-US" altLang="en-US" dirty="0">
                <a:latin typeface="Consolas" panose="020B0609020204030204" pitchFamily="49" charset="0"/>
                <a:cs typeface="Consolas" panose="020B0609020204030204" pitchFamily="49" charset="0"/>
              </a:rPr>
              <a:t>	merge( array, 0, 12, 25 );</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1303826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7739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latin typeface="Arial" charset="0"/>
                <a:cs typeface="Arial" charset="0"/>
              </a:rPr>
              <a:t>Merging Example</a:t>
            </a:r>
          </a:p>
        </p:txBody>
      </p:sp>
      <p:sp>
        <p:nvSpPr>
          <p:cNvPr id="1331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18 and 7</a:t>
            </a:r>
          </a:p>
          <a:p>
            <a:pPr lvl="1"/>
            <a:r>
              <a:rPr lang="en-US" altLang="en-US">
                <a:latin typeface="Arial" charset="0"/>
                <a:cs typeface="Arial" charset="0"/>
              </a:rPr>
              <a:t>Copy 7 down</a:t>
            </a:r>
          </a:p>
          <a:p>
            <a:pPr lvl="1"/>
            <a:r>
              <a:rPr lang="en-US" altLang="en-US">
                <a:latin typeface="Arial" charset="0"/>
                <a:cs typeface="Arial" charset="0"/>
              </a:rPr>
              <a:t>Increment...</a:t>
            </a:r>
          </a:p>
        </p:txBody>
      </p:sp>
      <p:pic>
        <p:nvPicPr>
          <p:cNvPr id="13316" name="Picture 4" descr="mergesort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a:t>
            </a:r>
          </a:p>
        </p:txBody>
      </p:sp>
    </p:spTree>
    <p:extLst>
      <p:ext uri="{BB962C8B-B14F-4D97-AF65-F5344CB8AC3E}">
        <p14:creationId xmlns:p14="http://schemas.microsoft.com/office/powerpoint/2010/main" val="26852603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merge( array, 0, 12,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50960182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4850"/>
            <a:ext cx="3528392" cy="369332"/>
          </a:xfrm>
          <a:prstGeom prst="rect">
            <a:avLst/>
          </a:prstGeom>
        </p:spPr>
        <p:txBody>
          <a:bodyPr wrap="square">
            <a:spAutoFit/>
          </a:bodyPr>
          <a:lstStyle/>
          <a:p>
            <a:r>
              <a:rPr lang="en-US" altLang="en-US" dirty="0">
                <a:latin typeface="Consolas" pitchFamily="49" charset="0"/>
                <a:cs typeface="Consolas" pitchFamily="49" charset="0"/>
              </a:rPr>
              <a:t>merge( array, 0, 12, 25 ) </a:t>
            </a:r>
            <a:endParaRPr lang="en-CA" dirty="0"/>
          </a:p>
        </p:txBody>
      </p:sp>
    </p:spTree>
    <p:extLst>
      <p:ext uri="{BB962C8B-B14F-4D97-AF65-F5344CB8AC3E}">
        <p14:creationId xmlns:p14="http://schemas.microsoft.com/office/powerpoint/2010/main" val="4008681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are executing </a:t>
            </a:r>
            <a:r>
              <a:rPr lang="en-US" altLang="en-US" dirty="0">
                <a:latin typeface="Consolas" pitchFamily="49" charset="0"/>
                <a:cs typeface="Consolas" pitchFamily="49" charset="0"/>
              </a:rPr>
              <a:t>merge( array, 0, 12,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p>
          <a:p>
            <a:pPr lvl="1"/>
            <a:r>
              <a:rPr lang="en-US" altLang="en-US" dirty="0">
                <a:latin typeface="Arial" charset="0"/>
                <a:cs typeface="Arial" charset="0"/>
              </a:rPr>
              <a:t>This function call exists</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array,  0, 25 )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7254077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Rectangle 6"/>
          <p:cNvSpPr/>
          <p:nvPr/>
        </p:nvSpPr>
        <p:spPr>
          <a:xfrm>
            <a:off x="5148064" y="5734850"/>
            <a:ext cx="3528392" cy="369332"/>
          </a:xfrm>
          <a:prstGeom prst="rect">
            <a:avLst/>
          </a:prstGeom>
        </p:spPr>
        <p:txBody>
          <a:bodyPr wrap="square">
            <a:spAutoFit/>
          </a:bodyPr>
          <a:lstStyle/>
          <a:p>
            <a:r>
              <a:rPr lang="en-US" altLang="en-US" dirty="0">
                <a:latin typeface="Consolas" pitchFamily="49" charset="0"/>
                <a:cs typeface="Consolas" pitchFamily="49" charset="0"/>
              </a:rPr>
              <a:t>merge( array, 0, 12, 25 ) </a:t>
            </a:r>
            <a:endParaRPr lang="en-CA" dirty="0"/>
          </a:p>
        </p:txBody>
      </p:sp>
    </p:spTree>
    <p:extLst>
      <p:ext uri="{BB962C8B-B14F-4D97-AF65-F5344CB8AC3E}">
        <p14:creationId xmlns:p14="http://schemas.microsoft.com/office/powerpoint/2010/main" val="71249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We return to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are finished calling this function as well</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(0 + 25)/2; // == 12</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0, 12 );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12, 25 );</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merge( array, 0, 12, 25 );</a:t>
            </a:r>
          </a:p>
          <a:p>
            <a:pPr marL="358775" indent="-301625">
              <a:buNone/>
            </a:pPr>
            <a:r>
              <a:rPr lang="en-US" altLang="en-US" dirty="0">
                <a:latin typeface="Arial" charset="0"/>
                <a:cs typeface="Arial" charset="0"/>
              </a:rPr>
              <a:t>	Consequently, we exit</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25 )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6488065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5687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a:latin typeface="Arial" charset="0"/>
                <a:cs typeface="Arial" charset="0"/>
              </a:rPr>
              <a:t>	The array is now sorted</a:t>
            </a:r>
          </a:p>
          <a:p>
            <a:pPr>
              <a:buNone/>
            </a:pPr>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a:p>
            <a:pPr lvl="1"/>
            <a:r>
              <a:rPr lang="en-US" altLang="en-US" dirty="0">
                <a:latin typeface="Arial" charset="0"/>
                <a:cs typeface="Arial" charset="0"/>
              </a:rPr>
              <a:t>Question:  What is the run-time of this algorithm?</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8.5.4</a:t>
            </a:r>
          </a:p>
        </p:txBody>
      </p:sp>
      <p:graphicFrame>
        <p:nvGraphicFramePr>
          <p:cNvPr id="10" name="Table 9"/>
          <p:cNvGraphicFramePr>
            <a:graphicFrameLocks noGrp="1"/>
          </p:cNvGraphicFramePr>
          <p:nvPr>
            <p:extLst>
              <p:ext uri="{D42A27DB-BD31-4B8C-83A1-F6EECF244321}">
                <p14:modId xmlns:p14="http://schemas.microsoft.com/office/powerpoint/2010/main" val="89581470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extLst>
                    <a:ext uri="{9D8B030D-6E8A-4147-A177-3AD203B41FA5}">
                      <a16:colId xmlns:a16="http://schemas.microsoft.com/office/drawing/2014/main" val="20000"/>
                    </a:ext>
                  </a:extLst>
                </a:gridCol>
                <a:gridCol w="358585">
                  <a:extLst>
                    <a:ext uri="{9D8B030D-6E8A-4147-A177-3AD203B41FA5}">
                      <a16:colId xmlns:a16="http://schemas.microsoft.com/office/drawing/2014/main" val="20001"/>
                    </a:ext>
                  </a:extLst>
                </a:gridCol>
                <a:gridCol w="358585">
                  <a:extLst>
                    <a:ext uri="{9D8B030D-6E8A-4147-A177-3AD203B41FA5}">
                      <a16:colId xmlns:a16="http://schemas.microsoft.com/office/drawing/2014/main" val="20002"/>
                    </a:ext>
                  </a:extLst>
                </a:gridCol>
                <a:gridCol w="358585">
                  <a:extLst>
                    <a:ext uri="{9D8B030D-6E8A-4147-A177-3AD203B41FA5}">
                      <a16:colId xmlns:a16="http://schemas.microsoft.com/office/drawing/2014/main" val="20003"/>
                    </a:ext>
                  </a:extLst>
                </a:gridCol>
                <a:gridCol w="358585">
                  <a:extLst>
                    <a:ext uri="{9D8B030D-6E8A-4147-A177-3AD203B41FA5}">
                      <a16:colId xmlns:a16="http://schemas.microsoft.com/office/drawing/2014/main" val="20004"/>
                    </a:ext>
                  </a:extLst>
                </a:gridCol>
                <a:gridCol w="358585">
                  <a:extLst>
                    <a:ext uri="{9D8B030D-6E8A-4147-A177-3AD203B41FA5}">
                      <a16:colId xmlns:a16="http://schemas.microsoft.com/office/drawing/2014/main" val="20005"/>
                    </a:ext>
                  </a:extLst>
                </a:gridCol>
                <a:gridCol w="358585">
                  <a:extLst>
                    <a:ext uri="{9D8B030D-6E8A-4147-A177-3AD203B41FA5}">
                      <a16:colId xmlns:a16="http://schemas.microsoft.com/office/drawing/2014/main" val="20006"/>
                    </a:ext>
                  </a:extLst>
                </a:gridCol>
                <a:gridCol w="358585">
                  <a:extLst>
                    <a:ext uri="{9D8B030D-6E8A-4147-A177-3AD203B41FA5}">
                      <a16:colId xmlns:a16="http://schemas.microsoft.com/office/drawing/2014/main" val="20007"/>
                    </a:ext>
                  </a:extLst>
                </a:gridCol>
                <a:gridCol w="358585">
                  <a:extLst>
                    <a:ext uri="{9D8B030D-6E8A-4147-A177-3AD203B41FA5}">
                      <a16:colId xmlns:a16="http://schemas.microsoft.com/office/drawing/2014/main" val="20008"/>
                    </a:ext>
                  </a:extLst>
                </a:gridCol>
                <a:gridCol w="358585">
                  <a:extLst>
                    <a:ext uri="{9D8B030D-6E8A-4147-A177-3AD203B41FA5}">
                      <a16:colId xmlns:a16="http://schemas.microsoft.com/office/drawing/2014/main" val="20009"/>
                    </a:ext>
                  </a:extLst>
                </a:gridCol>
                <a:gridCol w="358585">
                  <a:extLst>
                    <a:ext uri="{9D8B030D-6E8A-4147-A177-3AD203B41FA5}">
                      <a16:colId xmlns:a16="http://schemas.microsoft.com/office/drawing/2014/main" val="20010"/>
                    </a:ext>
                  </a:extLst>
                </a:gridCol>
                <a:gridCol w="358585">
                  <a:extLst>
                    <a:ext uri="{9D8B030D-6E8A-4147-A177-3AD203B41FA5}">
                      <a16:colId xmlns:a16="http://schemas.microsoft.com/office/drawing/2014/main" val="20011"/>
                    </a:ext>
                  </a:extLst>
                </a:gridCol>
                <a:gridCol w="358585">
                  <a:extLst>
                    <a:ext uri="{9D8B030D-6E8A-4147-A177-3AD203B41FA5}">
                      <a16:colId xmlns:a16="http://schemas.microsoft.com/office/drawing/2014/main" val="20012"/>
                    </a:ext>
                  </a:extLst>
                </a:gridCol>
                <a:gridCol w="358585">
                  <a:extLst>
                    <a:ext uri="{9D8B030D-6E8A-4147-A177-3AD203B41FA5}">
                      <a16:colId xmlns:a16="http://schemas.microsoft.com/office/drawing/2014/main" val="20013"/>
                    </a:ext>
                  </a:extLst>
                </a:gridCol>
                <a:gridCol w="358585">
                  <a:extLst>
                    <a:ext uri="{9D8B030D-6E8A-4147-A177-3AD203B41FA5}">
                      <a16:colId xmlns:a16="http://schemas.microsoft.com/office/drawing/2014/main" val="20014"/>
                    </a:ext>
                  </a:extLst>
                </a:gridCol>
                <a:gridCol w="358585">
                  <a:extLst>
                    <a:ext uri="{9D8B030D-6E8A-4147-A177-3AD203B41FA5}">
                      <a16:colId xmlns:a16="http://schemas.microsoft.com/office/drawing/2014/main" val="20015"/>
                    </a:ext>
                  </a:extLst>
                </a:gridCol>
                <a:gridCol w="358585">
                  <a:extLst>
                    <a:ext uri="{9D8B030D-6E8A-4147-A177-3AD203B41FA5}">
                      <a16:colId xmlns:a16="http://schemas.microsoft.com/office/drawing/2014/main" val="20016"/>
                    </a:ext>
                  </a:extLst>
                </a:gridCol>
                <a:gridCol w="358585">
                  <a:extLst>
                    <a:ext uri="{9D8B030D-6E8A-4147-A177-3AD203B41FA5}">
                      <a16:colId xmlns:a16="http://schemas.microsoft.com/office/drawing/2014/main" val="20017"/>
                    </a:ext>
                  </a:extLst>
                </a:gridCol>
                <a:gridCol w="358585">
                  <a:extLst>
                    <a:ext uri="{9D8B030D-6E8A-4147-A177-3AD203B41FA5}">
                      <a16:colId xmlns:a16="http://schemas.microsoft.com/office/drawing/2014/main" val="20018"/>
                    </a:ext>
                  </a:extLst>
                </a:gridCol>
                <a:gridCol w="358585">
                  <a:extLst>
                    <a:ext uri="{9D8B030D-6E8A-4147-A177-3AD203B41FA5}">
                      <a16:colId xmlns:a16="http://schemas.microsoft.com/office/drawing/2014/main" val="20019"/>
                    </a:ext>
                  </a:extLst>
                </a:gridCol>
                <a:gridCol w="353198">
                  <a:extLst>
                    <a:ext uri="{9D8B030D-6E8A-4147-A177-3AD203B41FA5}">
                      <a16:colId xmlns:a16="http://schemas.microsoft.com/office/drawing/2014/main" val="20020"/>
                    </a:ext>
                  </a:extLst>
                </a:gridCol>
                <a:gridCol w="363972">
                  <a:extLst>
                    <a:ext uri="{9D8B030D-6E8A-4147-A177-3AD203B41FA5}">
                      <a16:colId xmlns:a16="http://schemas.microsoft.com/office/drawing/2014/main" val="20021"/>
                    </a:ext>
                  </a:extLst>
                </a:gridCol>
                <a:gridCol w="358585">
                  <a:extLst>
                    <a:ext uri="{9D8B030D-6E8A-4147-A177-3AD203B41FA5}">
                      <a16:colId xmlns:a16="http://schemas.microsoft.com/office/drawing/2014/main" val="20022"/>
                    </a:ext>
                  </a:extLst>
                </a:gridCol>
                <a:gridCol w="358585">
                  <a:extLst>
                    <a:ext uri="{9D8B030D-6E8A-4147-A177-3AD203B41FA5}">
                      <a16:colId xmlns:a16="http://schemas.microsoft.com/office/drawing/2014/main" val="20023"/>
                    </a:ext>
                  </a:extLst>
                </a:gridCol>
                <a:gridCol w="358585">
                  <a:extLst>
                    <a:ext uri="{9D8B030D-6E8A-4147-A177-3AD203B41FA5}">
                      <a16:colId xmlns:a16="http://schemas.microsoft.com/office/drawing/2014/main" val="20024"/>
                    </a:ext>
                  </a:extLst>
                </a:gridCol>
              </a:tblGrid>
              <a:tr h="84063">
                <a:tc>
                  <a:txBody>
                    <a:bodyPr/>
                    <a:lstStyle/>
                    <a:p>
                      <a:pPr algn="l"/>
                      <a:r>
                        <a:rPr lang="en-CA" sz="1200" b="0" dirty="0"/>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a:solidFill>
                            <a:schemeClr val="tx1"/>
                          </a:solidFil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9857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a:latin typeface="Arial" charset="0"/>
                <a:cs typeface="Arial" charset="0"/>
              </a:rPr>
              <a:t>Run-time Analysis of Merge Sort</a:t>
            </a:r>
          </a:p>
        </p:txBody>
      </p:sp>
      <p:sp>
        <p:nvSpPr>
          <p:cNvPr id="1028"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Thus, the time required to sort an array of size </a:t>
            </a:r>
            <a:r>
              <a:rPr lang="en-US" altLang="en-US" i="1">
                <a:latin typeface="Times New Roman" pitchFamily="18" charset="0"/>
                <a:cs typeface="Arial" charset="0"/>
              </a:rPr>
              <a:t>n</a:t>
            </a:r>
            <a:r>
              <a:rPr lang="en-US" altLang="en-US">
                <a:latin typeface="Times New Roman" pitchFamily="18" charset="0"/>
                <a:cs typeface="Arial" charset="0"/>
              </a:rPr>
              <a:t> &gt; 1</a:t>
            </a:r>
            <a:r>
              <a:rPr lang="en-US" altLang="en-US">
                <a:latin typeface="Arial" charset="0"/>
                <a:cs typeface="Arial" charset="0"/>
              </a:rPr>
              <a:t> is:</a:t>
            </a:r>
          </a:p>
          <a:p>
            <a:pPr lvl="1"/>
            <a:r>
              <a:rPr lang="en-US" altLang="en-US">
                <a:latin typeface="Arial" charset="0"/>
                <a:cs typeface="Arial" charset="0"/>
              </a:rPr>
              <a:t>the time required to sort the first half,</a:t>
            </a:r>
          </a:p>
          <a:p>
            <a:pPr lvl="1"/>
            <a:r>
              <a:rPr lang="en-US" altLang="en-US">
                <a:latin typeface="Arial" charset="0"/>
                <a:cs typeface="Arial" charset="0"/>
              </a:rPr>
              <a:t>the time required to sort the second half, and</a:t>
            </a:r>
          </a:p>
          <a:p>
            <a:pPr lvl="1"/>
            <a:r>
              <a:rPr lang="en-US" altLang="en-US">
                <a:latin typeface="Arial" charset="0"/>
                <a:cs typeface="Arial" charset="0"/>
              </a:rPr>
              <a:t>the time required to merge the two lists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That is:</a:t>
            </a:r>
          </a:p>
        </p:txBody>
      </p:sp>
      <p:graphicFrame>
        <p:nvGraphicFramePr>
          <p:cNvPr id="1026" name="Object 2"/>
          <p:cNvGraphicFramePr>
            <a:graphicFrameLocks noChangeAspect="1"/>
          </p:cNvGraphicFramePr>
          <p:nvPr/>
        </p:nvGraphicFramePr>
        <p:xfrm>
          <a:off x="1979613" y="2997200"/>
          <a:ext cx="4019550" cy="1082675"/>
        </p:xfrm>
        <a:graphic>
          <a:graphicData uri="http://schemas.openxmlformats.org/presentationml/2006/ole">
            <mc:AlternateContent xmlns:mc="http://schemas.openxmlformats.org/markup-compatibility/2006">
              <mc:Choice xmlns:v="urn:schemas-microsoft-com:vml" Requires="v">
                <p:oleObj spid="_x0000_s134163" name="Equation" r:id="rId5" imgW="1790640" imgH="482400" progId="Equation.3">
                  <p:embed/>
                </p:oleObj>
              </mc:Choice>
              <mc:Fallback>
                <p:oleObj name="Equation" r:id="rId5" imgW="179064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997200"/>
                        <a:ext cx="4019550"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8.5.5</a:t>
            </a:r>
          </a:p>
        </p:txBody>
      </p:sp>
    </p:spTree>
    <p:extLst>
      <p:ext uri="{BB962C8B-B14F-4D97-AF65-F5344CB8AC3E}">
        <p14:creationId xmlns:p14="http://schemas.microsoft.com/office/powerpoint/2010/main" val="7681782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a:latin typeface="Arial" charset="0"/>
                <a:cs typeface="Arial" charset="0"/>
              </a:rPr>
              <a:t>Run-time Analysis of Merge Sort</a:t>
            </a:r>
          </a:p>
        </p:txBody>
      </p:sp>
      <p:sp>
        <p:nvSpPr>
          <p:cNvPr id="2052"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We have that this recurrence relation has the solution:</a:t>
            </a: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Simplifying this, we have </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 </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lg</a:t>
            </a:r>
            <a:r>
              <a:rPr lang="en-US" altLang="en-US" dirty="0">
                <a:latin typeface="Times New Roman" pitchFamily="18" charset="0"/>
                <a:cs typeface="Times New Roman" pitchFamily="18" charset="0"/>
              </a:rPr>
              <a:t>(</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a:t>
            </a:r>
          </a:p>
          <a:p>
            <a:pPr lvl="1"/>
            <a:r>
              <a:rPr lang="en-US" altLang="en-US" dirty="0">
                <a:latin typeface="Arial" charset="0"/>
                <a:cs typeface="Arial" charset="0"/>
              </a:rPr>
              <a:t>The run time is </a:t>
            </a:r>
            <a:r>
              <a:rPr lang="en-US" altLang="en-US" dirty="0">
                <a:latin typeface="Symbol" pitchFamily="18" charset="2"/>
                <a:cs typeface="Arial" charset="0"/>
              </a:rPr>
              <a:t>Q</a:t>
            </a:r>
            <a:r>
              <a:rPr lang="en-US" altLang="en-US" dirty="0">
                <a:latin typeface="Times New Roman" pitchFamily="18" charset="0"/>
                <a:cs typeface="Times New Roman" pitchFamily="18" charset="0"/>
              </a:rPr>
              <a:t>(</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ln(</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a:t>
            </a:r>
          </a:p>
        </p:txBody>
      </p:sp>
      <p:graphicFrame>
        <p:nvGraphicFramePr>
          <p:cNvPr id="2050" name="Object 2"/>
          <p:cNvGraphicFramePr>
            <a:graphicFrameLocks noChangeAspect="1"/>
          </p:cNvGraphicFramePr>
          <p:nvPr>
            <p:extLst>
              <p:ext uri="{D42A27DB-BD31-4B8C-83A1-F6EECF244321}">
                <p14:modId xmlns:p14="http://schemas.microsoft.com/office/powerpoint/2010/main" val="3117212000"/>
              </p:ext>
            </p:extLst>
          </p:nvPr>
        </p:nvGraphicFramePr>
        <p:xfrm>
          <a:off x="3635896" y="2204864"/>
          <a:ext cx="2016174" cy="918511"/>
        </p:xfrm>
        <a:graphic>
          <a:graphicData uri="http://schemas.openxmlformats.org/presentationml/2006/ole">
            <mc:AlternateContent xmlns:mc="http://schemas.openxmlformats.org/markup-compatibility/2006">
              <mc:Choice xmlns:v="urn:schemas-microsoft-com:vml" Requires="v">
                <p:oleObj spid="_x0000_s135190" name="Equation" r:id="rId5" imgW="1002960" imgH="457200" progId="Equation.DSMT4">
                  <p:embed/>
                </p:oleObj>
              </mc:Choice>
              <mc:Fallback>
                <p:oleObj name="Equation" r:id="rId5" imgW="1002960" imgH="457200" progId="Equation.DSMT4">
                  <p:embed/>
                  <p:pic>
                    <p:nvPicPr>
                      <p:cNvPr id="0" name=""/>
                      <p:cNvPicPr>
                        <a:picLocks noChangeAspect="1" noChangeArrowheads="1"/>
                      </p:cNvPicPr>
                      <p:nvPr/>
                    </p:nvPicPr>
                    <p:blipFill>
                      <a:blip r:embed="rId6"/>
                      <a:srcRect/>
                      <a:stretch>
                        <a:fillRect/>
                      </a:stretch>
                    </p:blipFill>
                    <p:spPr bwMode="auto">
                      <a:xfrm>
                        <a:off x="3635896" y="2204864"/>
                        <a:ext cx="2016174" cy="918511"/>
                      </a:xfrm>
                      <a:prstGeom prst="rect">
                        <a:avLst/>
                      </a:prstGeom>
                      <a:noFill/>
                      <a:ln>
                        <a:noFill/>
                      </a:ln>
                      <a:effectLst/>
                      <a:extLst/>
                    </p:spPr>
                  </p:pic>
                </p:oleObj>
              </mc:Fallback>
            </mc:AlternateContent>
          </a:graphicData>
        </a:graphic>
      </p:graphicFrame>
      <p:sp>
        <p:nvSpPr>
          <p:cNvPr id="205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8.5.5</a:t>
            </a:r>
          </a:p>
        </p:txBody>
      </p:sp>
    </p:spTree>
    <p:extLst>
      <p:ext uri="{BB962C8B-B14F-4D97-AF65-F5344CB8AC3E}">
        <p14:creationId xmlns:p14="http://schemas.microsoft.com/office/powerpoint/2010/main" val="38619842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latin typeface="Arial" charset="0"/>
                <a:cs typeface="Arial" charset="0"/>
              </a:rPr>
              <a:t>Run-time Summary</a:t>
            </a:r>
          </a:p>
        </p:txBody>
      </p:sp>
      <p:sp>
        <p:nvSpPr>
          <p:cNvPr id="4301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following table summarizes the run-times of merge sort</a:t>
            </a:r>
          </a:p>
        </p:txBody>
      </p:sp>
      <p:graphicFrame>
        <p:nvGraphicFramePr>
          <p:cNvPr id="140333" name="Group 45"/>
          <p:cNvGraphicFramePr>
            <a:graphicFrameLocks noGrp="1"/>
          </p:cNvGraphicFramePr>
          <p:nvPr>
            <p:extLst>
              <p:ext uri="{D42A27DB-BD31-4B8C-83A1-F6EECF244321}">
                <p14:modId xmlns:p14="http://schemas.microsoft.com/office/powerpoint/2010/main" val="1323006718"/>
              </p:ext>
            </p:extLst>
          </p:nvPr>
        </p:nvGraphicFramePr>
        <p:xfrm>
          <a:off x="1187450" y="2349500"/>
          <a:ext cx="6864350" cy="1584816"/>
        </p:xfrm>
        <a:graphic>
          <a:graphicData uri="http://schemas.openxmlformats.org/drawingml/2006/table">
            <a:tbl>
              <a:tblPr/>
              <a:tblGrid>
                <a:gridCol w="1655763">
                  <a:extLst>
                    <a:ext uri="{9D8B030D-6E8A-4147-A177-3AD203B41FA5}">
                      <a16:colId xmlns:a16="http://schemas.microsoft.com/office/drawing/2014/main" val="20000"/>
                    </a:ext>
                  </a:extLst>
                </a:gridCol>
                <a:gridCol w="1657350">
                  <a:extLst>
                    <a:ext uri="{9D8B030D-6E8A-4147-A177-3AD203B41FA5}">
                      <a16:colId xmlns:a16="http://schemas.microsoft.com/office/drawing/2014/main" val="20001"/>
                    </a:ext>
                  </a:extLst>
                </a:gridCol>
                <a:gridCol w="3551237">
                  <a:extLst>
                    <a:ext uri="{9D8B030D-6E8A-4147-A177-3AD203B41FA5}">
                      <a16:colId xmlns:a16="http://schemas.microsoft.com/office/drawing/2014/main" val="20002"/>
                    </a:ext>
                  </a:extLst>
                </a:gridCol>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Case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Run Time</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Comments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Worst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Symbol" pitchFamily="18" charset="2"/>
                        </a:rPr>
                        <a:t>Q</a:t>
                      </a:r>
                      <a:r>
                        <a:rPr kumimoji="0" lang="en-US" sz="2000" b="0" i="0" u="none" strike="noStrike" cap="none" normalizeH="0" baseline="0" dirty="0">
                          <a:ln>
                            <a:noFill/>
                          </a:ln>
                          <a:solidFill>
                            <a:schemeClr val="tx1"/>
                          </a:solidFill>
                          <a:effectLst/>
                          <a:latin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rPr>
                        <a:t>n</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rPr>
                        <a:t>ln</a:t>
                      </a:r>
                      <a:r>
                        <a:rPr kumimoji="0" lang="en-US" sz="2000" b="0" i="0" u="none" strike="noStrike" cap="none" normalizeH="0" baseline="0" dirty="0">
                          <a:ln>
                            <a:noFill/>
                          </a:ln>
                          <a:solidFill>
                            <a:schemeClr val="tx1"/>
                          </a:solidFill>
                          <a:effectLst/>
                          <a:latin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rPr>
                        <a:t>n</a:t>
                      </a:r>
                      <a:r>
                        <a:rPr kumimoji="0" lang="en-US" sz="2000" b="0" i="0" u="none" strike="noStrike" cap="none" normalizeH="0" baseline="0" dirty="0">
                          <a:ln>
                            <a:noFill/>
                          </a:ln>
                          <a:solidFill>
                            <a:schemeClr val="tx1"/>
                          </a:solidFill>
                          <a:effectLst/>
                          <a:latin typeface="Times New Roman" pitchFamily="18"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No worst case</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Average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Symbol" pitchFamily="18" charset="2"/>
                        </a:rPr>
                        <a:t>Q</a:t>
                      </a:r>
                      <a:r>
                        <a:rPr kumimoji="0" lang="en-US" sz="2000" b="0" i="0" u="none" strike="noStrike" cap="none" normalizeH="0" baseline="0" dirty="0">
                          <a:ln>
                            <a:noFill/>
                          </a:ln>
                          <a:solidFill>
                            <a:schemeClr val="tx1"/>
                          </a:solidFill>
                          <a:effectLst/>
                          <a:latin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rPr>
                        <a:t>n</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rPr>
                        <a:t>ln</a:t>
                      </a:r>
                      <a:r>
                        <a:rPr kumimoji="0" lang="en-US" sz="2000" b="0" i="0" u="none" strike="noStrike" cap="none" normalizeH="0" baseline="0" dirty="0">
                          <a:ln>
                            <a:noFill/>
                          </a:ln>
                          <a:solidFill>
                            <a:schemeClr val="tx1"/>
                          </a:solidFill>
                          <a:effectLst/>
                          <a:latin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rPr>
                        <a:t>n</a:t>
                      </a:r>
                      <a:r>
                        <a:rPr kumimoji="0" lang="en-US" sz="2000" b="0" i="0" u="none" strike="noStrike" cap="none" normalizeH="0" baseline="0" dirty="0">
                          <a:ln>
                            <a:noFill/>
                          </a:ln>
                          <a:solidFill>
                            <a:schemeClr val="tx1"/>
                          </a:solidFill>
                          <a:effectLst/>
                          <a:latin typeface="Times New Roman" pitchFamily="18"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Best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Symbol" pitchFamily="18" charset="2"/>
                        </a:rPr>
                        <a:t>Q</a:t>
                      </a:r>
                      <a:r>
                        <a:rPr kumimoji="0" lang="en-US" sz="2000" b="0" i="0" u="none" strike="noStrike" cap="none" normalizeH="0" baseline="0" dirty="0">
                          <a:ln>
                            <a:noFill/>
                          </a:ln>
                          <a:solidFill>
                            <a:schemeClr val="tx1"/>
                          </a:solidFill>
                          <a:effectLst/>
                          <a:latin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rPr>
                        <a:t>n</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rPr>
                        <a:t>ln</a:t>
                      </a:r>
                      <a:r>
                        <a:rPr kumimoji="0" lang="en-US" sz="2000" b="0" i="0" u="none" strike="noStrike" cap="none" normalizeH="0" baseline="0" dirty="0">
                          <a:ln>
                            <a:noFill/>
                          </a:ln>
                          <a:solidFill>
                            <a:schemeClr val="tx1"/>
                          </a:solidFill>
                          <a:effectLst/>
                          <a:latin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rPr>
                        <a:t>n</a:t>
                      </a:r>
                      <a:r>
                        <a:rPr kumimoji="0" lang="en-US" sz="2000" b="0" i="0" u="none" strike="noStrike" cap="none" normalizeH="0" baseline="0" dirty="0">
                          <a:ln>
                            <a:noFill/>
                          </a:ln>
                          <a:solidFill>
                            <a:schemeClr val="tx1"/>
                          </a:solidFill>
                          <a:effectLst/>
                          <a:latin typeface="Times New Roman" pitchFamily="18"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No best case</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303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8.5.5</a:t>
            </a:r>
          </a:p>
        </p:txBody>
      </p:sp>
    </p:spTree>
    <p:extLst>
      <p:ext uri="{BB962C8B-B14F-4D97-AF65-F5344CB8AC3E}">
        <p14:creationId xmlns:p14="http://schemas.microsoft.com/office/powerpoint/2010/main" val="3272182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is it not </a:t>
            </a:r>
            <a:r>
              <a:rPr lang="en-CA" dirty="0">
                <a:latin typeface="Times New Roman" panose="02020603050405020304" pitchFamily="18" charset="0"/>
                <a:ea typeface="Tahoma" panose="020B0604030504040204" pitchFamily="34" charset="0"/>
                <a:cs typeface="Times New Roman" panose="02020603050405020304" pitchFamily="18" charset="0"/>
              </a:rPr>
              <a:t>O(</a:t>
            </a:r>
            <a:r>
              <a:rPr lang="en-CA" i="1" dirty="0">
                <a:latin typeface="Times New Roman" panose="02020603050405020304" pitchFamily="18" charset="0"/>
                <a:ea typeface="Tahoma" panose="020B0604030504040204" pitchFamily="34" charset="0"/>
                <a:cs typeface="Times New Roman" panose="02020603050405020304" pitchFamily="18" charset="0"/>
              </a:rPr>
              <a:t>n</a:t>
            </a:r>
            <a:r>
              <a:rPr lang="en-CA" baseline="30000" dirty="0">
                <a:latin typeface="Times New Roman" panose="02020603050405020304" pitchFamily="18" charset="0"/>
                <a:ea typeface="Tahoma" panose="020B0604030504040204" pitchFamily="34" charset="0"/>
                <a:cs typeface="Times New Roman" panose="02020603050405020304" pitchFamily="18" charset="0"/>
              </a:rPr>
              <a:t>2</a:t>
            </a:r>
            <a:r>
              <a:rPr lang="en-CA" dirty="0">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Content Placeholder 2"/>
          <p:cNvSpPr>
            <a:spLocks noGrp="1"/>
          </p:cNvSpPr>
          <p:nvPr>
            <p:ph idx="1"/>
          </p:nvPr>
        </p:nvSpPr>
        <p:spPr/>
        <p:txBody>
          <a:bodyPr/>
          <a:lstStyle/>
          <a:p>
            <a:pPr marL="360363" indent="-360363">
              <a:buNone/>
            </a:pPr>
            <a:r>
              <a:rPr lang="en-CA" dirty="0"/>
              <a:t>	When we are merging, we are comparing values</a:t>
            </a:r>
          </a:p>
          <a:p>
            <a:pPr lvl="1"/>
            <a:r>
              <a:rPr lang="en-CA" dirty="0"/>
              <a:t>What operation prevents us from performing </a:t>
            </a:r>
            <a:r>
              <a:rPr lang="en-CA" dirty="0">
                <a:latin typeface="Times New Roman" panose="02020603050405020304" pitchFamily="18" charset="0"/>
                <a:ea typeface="Tahoma" panose="020B0604030504040204" pitchFamily="34" charset="0"/>
                <a:cs typeface="Times New Roman" panose="02020603050405020304" pitchFamily="18" charset="0"/>
              </a:rPr>
              <a:t>O(</a:t>
            </a:r>
            <a:r>
              <a:rPr lang="en-CA" i="1" dirty="0">
                <a:latin typeface="Times New Roman" panose="02020603050405020304" pitchFamily="18" charset="0"/>
                <a:ea typeface="Tahoma" panose="020B0604030504040204" pitchFamily="34" charset="0"/>
                <a:cs typeface="Times New Roman" panose="02020603050405020304" pitchFamily="18" charset="0"/>
              </a:rPr>
              <a:t>n</a:t>
            </a:r>
            <a:r>
              <a:rPr lang="en-CA" baseline="30000" dirty="0">
                <a:latin typeface="Times New Roman" panose="02020603050405020304" pitchFamily="18" charset="0"/>
                <a:ea typeface="Tahoma" panose="020B0604030504040204" pitchFamily="34" charset="0"/>
                <a:cs typeface="Times New Roman" panose="02020603050405020304" pitchFamily="18" charset="0"/>
              </a:rPr>
              <a:t>2</a:t>
            </a:r>
            <a:r>
              <a:rPr lang="en-CA" dirty="0">
                <a:latin typeface="Times New Roman" panose="02020603050405020304" pitchFamily="18" charset="0"/>
                <a:ea typeface="Tahoma" panose="020B0604030504040204" pitchFamily="34" charset="0"/>
                <a:cs typeface="Times New Roman" panose="02020603050405020304" pitchFamily="18" charset="0"/>
              </a:rPr>
              <a:t>)</a:t>
            </a:r>
            <a:r>
              <a:rPr lang="en-CA" dirty="0"/>
              <a:t> comparisons?</a:t>
            </a:r>
          </a:p>
          <a:p>
            <a:pPr lvl="1"/>
            <a:r>
              <a:rPr lang="en-CA" dirty="0"/>
              <a:t>During the merging process, if 2 came from the second half, it was only compared to 3 and it was not compared to any other of the other </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 – 1</a:t>
            </a:r>
            <a:r>
              <a:rPr lang="en-CA" dirty="0"/>
              <a:t> entries in the first array</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r>
              <a:rPr lang="en-CA" dirty="0"/>
              <a:t>In this case, we remove </a:t>
            </a:r>
            <a:r>
              <a:rPr lang="en-CA" i="1" dirty="0">
                <a:latin typeface="Times New Roman" panose="02020603050405020304" pitchFamily="18" charset="0"/>
                <a:cs typeface="Times New Roman" panose="02020603050405020304" pitchFamily="18" charset="0"/>
              </a:rPr>
              <a:t>n</a:t>
            </a:r>
            <a:r>
              <a:rPr lang="en-CA" dirty="0"/>
              <a:t> inversions with one comparison</a:t>
            </a:r>
          </a:p>
        </p:txBody>
      </p:sp>
      <p:sp>
        <p:nvSpPr>
          <p:cNvPr id="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8.5.6</a:t>
            </a:r>
          </a:p>
        </p:txBody>
      </p:sp>
      <p:pic>
        <p:nvPicPr>
          <p:cNvPr id="5" name="Picture 19" descr="mergesor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212976"/>
            <a:ext cx="2660253" cy="187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9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latin typeface="Arial" charset="0"/>
                <a:cs typeface="Arial" charset="0"/>
              </a:rPr>
              <a:t>Comments</a:t>
            </a:r>
          </a:p>
        </p:txBody>
      </p:sp>
      <p:sp>
        <p:nvSpPr>
          <p:cNvPr id="4403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In practice, merge sort is faster than heap sort, though they both have the same asymptotic run times</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Merge sort requires an additional array</a:t>
            </a:r>
          </a:p>
          <a:p>
            <a:pPr lvl="1"/>
            <a:r>
              <a:rPr lang="en-US" altLang="en-US" dirty="0">
                <a:latin typeface="Arial" charset="0"/>
                <a:cs typeface="Arial" charset="0"/>
              </a:rPr>
              <a:t>Heap sort does not require</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Next we see quick sort</a:t>
            </a:r>
          </a:p>
          <a:p>
            <a:pPr lvl="1"/>
            <a:r>
              <a:rPr lang="en-US" altLang="en-US" dirty="0">
                <a:latin typeface="Arial" charset="0"/>
                <a:cs typeface="Arial" charset="0"/>
              </a:rPr>
              <a:t>Faster, on average, than either heap or merge sort</a:t>
            </a:r>
          </a:p>
          <a:p>
            <a:pPr lvl="1"/>
            <a:r>
              <a:rPr lang="en-US" altLang="en-US" dirty="0">
                <a:latin typeface="Arial" charset="0"/>
                <a:cs typeface="Arial" charset="0"/>
              </a:rPr>
              <a:t>Requires </a:t>
            </a:r>
            <a:r>
              <a:rPr lang="en-US" altLang="en-US" b="1" dirty="0">
                <a:latin typeface="Times New Roman" pitchFamily="18" charset="0"/>
                <a:cs typeface="Arial" charset="0"/>
              </a:rPr>
              <a:t>o</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a:t>
            </a:r>
            <a:r>
              <a:rPr lang="en-US" altLang="en-US" dirty="0">
                <a:latin typeface="Arial" charset="0"/>
                <a:cs typeface="Arial" charset="0"/>
              </a:rPr>
              <a:t> additional memory</a:t>
            </a:r>
          </a:p>
        </p:txBody>
      </p:sp>
      <p:sp>
        <p:nvSpPr>
          <p:cNvPr id="4403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8.5.5</a:t>
            </a:r>
          </a:p>
        </p:txBody>
      </p:sp>
    </p:spTree>
    <p:extLst>
      <p:ext uri="{BB962C8B-B14F-4D97-AF65-F5344CB8AC3E}">
        <p14:creationId xmlns:p14="http://schemas.microsoft.com/office/powerpoint/2010/main" val="2289162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5058" name="Picture 5" descr="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924175"/>
            <a:ext cx="273367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title"/>
          </p:nvPr>
        </p:nvSpPr>
        <p:spPr/>
        <p:txBody>
          <a:bodyPr/>
          <a:lstStyle/>
          <a:p>
            <a:r>
              <a:rPr lang="en-US" altLang="en-US">
                <a:latin typeface="Arial" charset="0"/>
                <a:cs typeface="Arial" charset="0"/>
              </a:rPr>
              <a:t>Merge Sort</a:t>
            </a:r>
          </a:p>
        </p:txBody>
      </p:sp>
      <p:sp>
        <p:nvSpPr>
          <p:cNvPr id="45060"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(likely) first implementation of merge sort was on the ENIAC in 1945 by John von Neumann</a:t>
            </a:r>
          </a:p>
          <a:p>
            <a:pPr lvl="1"/>
            <a:r>
              <a:rPr lang="en-US" altLang="en-US">
                <a:latin typeface="Arial" charset="0"/>
                <a:cs typeface="Arial" charset="0"/>
              </a:rPr>
              <a:t>The creator of the </a:t>
            </a:r>
            <a:r>
              <a:rPr lang="en-US" altLang="en-US" i="1">
                <a:latin typeface="Arial" charset="0"/>
                <a:cs typeface="Arial" charset="0"/>
              </a:rPr>
              <a:t>von Neumann</a:t>
            </a:r>
            <a:br>
              <a:rPr lang="en-US" altLang="en-US" i="1">
                <a:latin typeface="Arial" charset="0"/>
                <a:cs typeface="Arial" charset="0"/>
              </a:rPr>
            </a:br>
            <a:r>
              <a:rPr lang="en-US" altLang="en-US" i="1">
                <a:latin typeface="Arial" charset="0"/>
                <a:cs typeface="Arial" charset="0"/>
              </a:rPr>
              <a:t>architecture</a:t>
            </a:r>
            <a:r>
              <a:rPr lang="en-US" altLang="en-US">
                <a:latin typeface="Arial" charset="0"/>
                <a:cs typeface="Arial" charset="0"/>
              </a:rPr>
              <a:t> used by all modern</a:t>
            </a:r>
            <a:br>
              <a:rPr lang="en-US" altLang="en-US">
                <a:latin typeface="Arial" charset="0"/>
                <a:cs typeface="Arial" charset="0"/>
              </a:rPr>
            </a:br>
            <a:r>
              <a:rPr lang="en-US" altLang="en-US">
                <a:latin typeface="Arial" charset="0"/>
                <a:cs typeface="Arial" charset="0"/>
              </a:rPr>
              <a:t>computers:</a:t>
            </a:r>
          </a:p>
        </p:txBody>
      </p:sp>
      <p:pic>
        <p:nvPicPr>
          <p:cNvPr id="4506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2060575"/>
            <a:ext cx="2185987"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7"/>
          <p:cNvSpPr txBox="1">
            <a:spLocks noChangeArrowheads="1"/>
          </p:cNvSpPr>
          <p:nvPr/>
        </p:nvSpPr>
        <p:spPr bwMode="auto">
          <a:xfrm>
            <a:off x="5953125" y="4710113"/>
            <a:ext cx="3011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2"/>
                </a:solidFill>
              </a:rPr>
              <a:t>http://en.wikipedia.org/wiki/Von_Neumann</a:t>
            </a:r>
          </a:p>
        </p:txBody>
      </p:sp>
    </p:spTree>
    <p:extLst>
      <p:ext uri="{BB962C8B-B14F-4D97-AF65-F5344CB8AC3E}">
        <p14:creationId xmlns:p14="http://schemas.microsoft.com/office/powerpoint/2010/main" val="428030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latin typeface="Arial" charset="0"/>
                <a:cs typeface="Arial" charset="0"/>
              </a:rPr>
              <a:t>Merging Example</a:t>
            </a:r>
          </a:p>
        </p:txBody>
      </p:sp>
      <p:sp>
        <p:nvSpPr>
          <p:cNvPr id="1433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18 and 12</a:t>
            </a:r>
          </a:p>
          <a:p>
            <a:pPr lvl="1"/>
            <a:r>
              <a:rPr lang="en-US" altLang="en-US">
                <a:latin typeface="Arial" charset="0"/>
                <a:cs typeface="Arial" charset="0"/>
              </a:rPr>
              <a:t>Copy 12 down</a:t>
            </a:r>
          </a:p>
          <a:p>
            <a:pPr lvl="1"/>
            <a:r>
              <a:rPr lang="en-US" altLang="en-US">
                <a:latin typeface="Arial" charset="0"/>
                <a:cs typeface="Arial" charset="0"/>
              </a:rPr>
              <a:t>Increment...</a:t>
            </a:r>
          </a:p>
        </p:txBody>
      </p:sp>
      <p:pic>
        <p:nvPicPr>
          <p:cNvPr id="14340" name="Picture 4" descr="mergesort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a:t>
            </a:r>
          </a:p>
        </p:txBody>
      </p:sp>
    </p:spTree>
    <p:extLst>
      <p:ext uri="{BB962C8B-B14F-4D97-AF65-F5344CB8AC3E}">
        <p14:creationId xmlns:p14="http://schemas.microsoft.com/office/powerpoint/2010/main" val="24461669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latin typeface="Arial" charset="0"/>
                <a:cs typeface="Arial" charset="0"/>
              </a:rPr>
              <a:t>Summary</a:t>
            </a:r>
          </a:p>
        </p:txBody>
      </p:sp>
      <p:sp>
        <p:nvSpPr>
          <p:cNvPr id="4608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This topic covered merge sort:</a:t>
            </a:r>
          </a:p>
          <a:p>
            <a:pPr lvl="1"/>
            <a:r>
              <a:rPr lang="en-US" altLang="en-US">
                <a:latin typeface="Arial" charset="0"/>
                <a:cs typeface="Arial" charset="0"/>
              </a:rPr>
              <a:t>Divide an unsorted list into two equal or nearly equal sub lists,</a:t>
            </a:r>
          </a:p>
          <a:p>
            <a:pPr lvl="1"/>
            <a:r>
              <a:rPr lang="en-US" altLang="en-US">
                <a:latin typeface="Arial" charset="0"/>
                <a:cs typeface="Arial" charset="0"/>
              </a:rPr>
              <a:t>Sorts each of the sub lists by calling itself recursively, and then</a:t>
            </a:r>
          </a:p>
          <a:p>
            <a:pPr lvl="1"/>
            <a:r>
              <a:rPr lang="en-US" altLang="en-US">
                <a:latin typeface="Arial" charset="0"/>
                <a:cs typeface="Arial" charset="0"/>
              </a:rPr>
              <a:t>Merges the two sub lists together to form a sorted list</a:t>
            </a:r>
          </a:p>
        </p:txBody>
      </p:sp>
    </p:spTree>
    <p:extLst>
      <p:ext uri="{BB962C8B-B14F-4D97-AF65-F5344CB8AC3E}">
        <p14:creationId xmlns:p14="http://schemas.microsoft.com/office/powerpoint/2010/main" val="35648128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a:latin typeface="Arial" charset="0"/>
                <a:cs typeface="Arial" charset="0"/>
              </a:rPr>
              <a:t>	Wikipedia, http://en.wikipedia.org/wiki/Sorting_algorithm		           		          </a:t>
            </a:r>
            <a:r>
              <a:rPr lang="en-CA" sz="1400" dirty="0"/>
              <a:t>http://en.wikipedia.org/wiki/Sorting_algorithm#Inefficient.2Fhumorous_sorts</a:t>
            </a:r>
          </a:p>
          <a:p>
            <a:pPr marL="533400" indent="-533400">
              <a:buFontTx/>
              <a:buNone/>
              <a:defRPr/>
            </a:pPr>
            <a:endParaRPr lang="en-US" sz="1400" dirty="0">
              <a:latin typeface="Arial" charset="0"/>
              <a:cs typeface="Arial" charset="0"/>
            </a:endParaRPr>
          </a:p>
          <a:p>
            <a:pPr marL="533400" indent="-533400">
              <a:buFontTx/>
              <a:buNone/>
            </a:pPr>
            <a:r>
              <a:rPr lang="en-US" altLang="en-US" sz="1400" dirty="0">
                <a:latin typeface="Arial" charset="0"/>
                <a:cs typeface="Arial" charset="0"/>
              </a:rPr>
              <a:t>	[1]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Addison Wesley, 1998, §5.1, 2, 3.</a:t>
            </a:r>
          </a:p>
          <a:p>
            <a:pPr marL="533400" indent="-533400">
              <a:buFontTx/>
              <a:buNone/>
            </a:pPr>
            <a:r>
              <a:rPr lang="en-US" altLang="en-US" sz="1400" dirty="0">
                <a:latin typeface="Arial" charset="0"/>
                <a:cs typeface="Arial" charset="0"/>
              </a:rPr>
              <a:t>	[2]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p.137-9 and 	§9.1.</a:t>
            </a:r>
          </a:p>
          <a:p>
            <a:pPr marL="533400" indent="-533400">
              <a:buFontTx/>
              <a:buNone/>
            </a:pPr>
            <a:r>
              <a:rPr lang="en-US" altLang="en-US" sz="1400" dirty="0">
                <a:latin typeface="Arial" charset="0"/>
                <a:cs typeface="Arial" charset="0"/>
              </a:rPr>
              <a:t>	[3]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§7.1, 	p.261-2.</a:t>
            </a:r>
          </a:p>
          <a:p>
            <a:pPr marL="533400" indent="-533400">
              <a:buFontTx/>
              <a:buNone/>
            </a:pPr>
            <a:r>
              <a:rPr lang="en-US" altLang="en-US" sz="1400" dirty="0">
                <a:latin typeface="Arial" charset="0"/>
                <a:cs typeface="Arial" charset="0"/>
              </a:rPr>
              <a:t>	[4]	Gruber, </a:t>
            </a:r>
            <a:r>
              <a:rPr lang="en-US" altLang="en-US" sz="1400" dirty="0" err="1">
                <a:latin typeface="Arial" charset="0"/>
                <a:cs typeface="Arial" charset="0"/>
              </a:rPr>
              <a:t>Holzer</a:t>
            </a:r>
            <a:r>
              <a:rPr lang="en-US" altLang="en-US" sz="1400" dirty="0">
                <a:latin typeface="Arial" charset="0"/>
                <a:cs typeface="Arial" charset="0"/>
              </a:rPr>
              <a:t>, and </a:t>
            </a:r>
            <a:r>
              <a:rPr lang="en-US" altLang="en-US" sz="1400" dirty="0" err="1">
                <a:latin typeface="Arial" charset="0"/>
                <a:cs typeface="Arial" charset="0"/>
              </a:rPr>
              <a:t>Ruepp</a:t>
            </a:r>
            <a:r>
              <a:rPr lang="en-US" altLang="en-US" sz="1400" dirty="0">
                <a:latin typeface="Arial" charset="0"/>
                <a:cs typeface="Arial" charset="0"/>
              </a:rPr>
              <a:t>, </a:t>
            </a:r>
            <a:r>
              <a:rPr lang="en-US" altLang="en-US" sz="1400" i="1" dirty="0">
                <a:latin typeface="Arial" charset="0"/>
                <a:cs typeface="Arial" charset="0"/>
              </a:rPr>
              <a:t>Sorting the Slow Way: An Analysis of Perversely Awful 	Randomized Sorting Algorithms</a:t>
            </a:r>
            <a:r>
              <a:rPr lang="en-US" altLang="en-US" sz="1400" dirty="0">
                <a:latin typeface="Arial" charset="0"/>
                <a:cs typeface="Arial" charset="0"/>
              </a:rPr>
              <a:t>, 4th International Conference on Fun with Algorithms, 	</a:t>
            </a:r>
            <a:r>
              <a:rPr lang="en-US" altLang="en-US" sz="1400" dirty="0" err="1">
                <a:latin typeface="Arial" charset="0"/>
                <a:cs typeface="Arial" charset="0"/>
              </a:rPr>
              <a:t>Castiglioncello</a:t>
            </a:r>
            <a:r>
              <a:rPr lang="en-US" altLang="en-US" sz="1400" dirty="0">
                <a:latin typeface="Arial" charset="0"/>
                <a:cs typeface="Arial" charset="0"/>
              </a:rPr>
              <a:t>, Italy, 2007.</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latin typeface="Arial" charset="0"/>
                <a:cs typeface="Arial" charset="0"/>
              </a:rPr>
              <a:t>Merging Example</a:t>
            </a:r>
          </a:p>
        </p:txBody>
      </p:sp>
      <p:sp>
        <p:nvSpPr>
          <p:cNvPr id="1536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18 and 16</a:t>
            </a:r>
          </a:p>
          <a:p>
            <a:pPr lvl="1"/>
            <a:r>
              <a:rPr lang="en-US" altLang="en-US">
                <a:latin typeface="Arial" charset="0"/>
                <a:cs typeface="Arial" charset="0"/>
              </a:rPr>
              <a:t>Copy 16 down</a:t>
            </a:r>
          </a:p>
          <a:p>
            <a:pPr lvl="1"/>
            <a:r>
              <a:rPr lang="en-US" altLang="en-US">
                <a:latin typeface="Arial" charset="0"/>
                <a:cs typeface="Arial" charset="0"/>
              </a:rPr>
              <a:t>Increment...</a:t>
            </a:r>
          </a:p>
        </p:txBody>
      </p:sp>
      <p:pic>
        <p:nvPicPr>
          <p:cNvPr id="15364" name="Picture 4" descr="mergesort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8.5.1</a:t>
            </a:r>
          </a:p>
        </p:txBody>
      </p:sp>
    </p:spTree>
    <p:extLst>
      <p:ext uri="{BB962C8B-B14F-4D97-AF65-F5344CB8AC3E}">
        <p14:creationId xmlns:p14="http://schemas.microsoft.com/office/powerpoint/2010/main" val="156322670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16120</TotalTime>
  <Words>3897</Words>
  <Application>Microsoft Office PowerPoint</Application>
  <PresentationFormat>On-screen Show (4:3)</PresentationFormat>
  <Paragraphs>3364</Paragraphs>
  <Slides>81</Slides>
  <Notes>79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1" baseType="lpstr">
      <vt:lpstr>ＭＳ Ｐゴシック</vt:lpstr>
      <vt:lpstr>Arial</vt:lpstr>
      <vt:lpstr>Calibri</vt:lpstr>
      <vt:lpstr>Consolas</vt:lpstr>
      <vt:lpstr>Courier New</vt:lpstr>
      <vt:lpstr>Symbol</vt:lpstr>
      <vt:lpstr>Tahoma</vt:lpstr>
      <vt:lpstr>Times New Roman</vt:lpstr>
      <vt:lpstr>Custom Design</vt:lpstr>
      <vt:lpstr>Equation</vt:lpstr>
      <vt:lpstr>Outline</vt:lpstr>
      <vt:lpstr>Merge Sort</vt:lpstr>
      <vt:lpstr>Merging Example</vt:lpstr>
      <vt:lpstr>Merging Example</vt:lpstr>
      <vt:lpstr>Merging Example</vt:lpstr>
      <vt:lpstr>Merging Example</vt:lpstr>
      <vt:lpstr>Merging Example</vt:lpstr>
      <vt:lpstr>Merging Example</vt:lpstr>
      <vt:lpstr>Merging Example</vt:lpstr>
      <vt:lpstr>Merging Example</vt:lpstr>
      <vt:lpstr>Merging Example</vt:lpstr>
      <vt:lpstr>Merging Example</vt:lpstr>
      <vt:lpstr>Merging Example</vt:lpstr>
      <vt:lpstr>Merging Two Lists</vt:lpstr>
      <vt:lpstr>Merging Two Lists</vt:lpstr>
      <vt:lpstr>Merging Two Lists</vt:lpstr>
      <vt:lpstr>Analysis of merging</vt:lpstr>
      <vt:lpstr>The Algorithm</vt:lpstr>
      <vt:lpstr>The Algorithm</vt:lpstr>
      <vt:lpstr>The Algorithm</vt:lpstr>
      <vt:lpstr>The Algorithm</vt:lpstr>
      <vt:lpstr>Implementation</vt:lpstr>
      <vt:lpstr>Implementation</vt:lpstr>
      <vt:lpstr>Implementation</vt:lpstr>
      <vt:lpstr>Implementation</vt:lpstr>
      <vt:lpstr>Implementation</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Run-time Analysis of Merge Sort</vt:lpstr>
      <vt:lpstr>Run-time Analysis of Merge Sort</vt:lpstr>
      <vt:lpstr>Run-time Summary</vt:lpstr>
      <vt:lpstr>Why is it not O(n2)</vt:lpstr>
      <vt:lpstr>Comments</vt:lpstr>
      <vt:lpstr>Merge Sort</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1162</cp:revision>
  <dcterms:created xsi:type="dcterms:W3CDTF">2009-09-11T23:00:44Z</dcterms:created>
  <dcterms:modified xsi:type="dcterms:W3CDTF">2016-03-19T03:25:03Z</dcterms:modified>
</cp:coreProperties>
</file>