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5"/>
  </p:notesMasterIdLst>
  <p:sldIdLst>
    <p:sldId id="420" r:id="rId2"/>
    <p:sldId id="421" r:id="rId3"/>
    <p:sldId id="422" r:id="rId4"/>
    <p:sldId id="423"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374" r:id="rId59"/>
    <p:sldId id="375" r:id="rId60"/>
    <p:sldId id="376" r:id="rId61"/>
    <p:sldId id="377" r:id="rId62"/>
    <p:sldId id="378" r:id="rId63"/>
    <p:sldId id="380" r:id="rId64"/>
    <p:sldId id="381" r:id="rId65"/>
    <p:sldId id="382" r:id="rId66"/>
    <p:sldId id="383" r:id="rId67"/>
    <p:sldId id="384" r:id="rId68"/>
    <p:sldId id="419"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18"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414" r:id="rId100"/>
    <p:sldId id="415" r:id="rId101"/>
    <p:sldId id="416" r:id="rId102"/>
    <p:sldId id="417" r:id="rId103"/>
    <p:sldId id="373"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C636DE6-69B2-4701-9995-44E7F1CC61AD}" type="slidenum">
              <a:rPr lang="en-CA" smtClean="0"/>
              <a:pPr>
                <a:defRPr/>
              </a:pPr>
              <a:t>1</a:t>
            </a:fld>
            <a:endParaRPr lang="en-CA"/>
          </a:p>
        </p:txBody>
      </p:sp>
    </p:spTree>
    <p:extLst>
      <p:ext uri="{BB962C8B-B14F-4D97-AF65-F5344CB8AC3E}">
        <p14:creationId xmlns:p14="http://schemas.microsoft.com/office/powerpoint/2010/main" val="27892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08ADE93-FFB5-46A4-A60D-9BDDE648467C}" type="slidenum">
              <a:rPr lang="en-CA" smtClean="0"/>
              <a:pPr>
                <a:defRPr/>
              </a:pPr>
              <a:t>10</a:t>
            </a:fld>
            <a:endParaRPr lang="en-CA"/>
          </a:p>
        </p:txBody>
      </p:sp>
    </p:spTree>
    <p:extLst>
      <p:ext uri="{BB962C8B-B14F-4D97-AF65-F5344CB8AC3E}">
        <p14:creationId xmlns:p14="http://schemas.microsoft.com/office/powerpoint/2010/main" val="6212855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6A88ACD-6912-4C25-A69F-F3AA72F747DC}" type="slidenum">
              <a:rPr lang="en-CA" smtClean="0"/>
              <a:pPr>
                <a:defRPr/>
              </a:pPr>
              <a:t>101</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39CF3C8-2A1A-4E1A-9B8F-06B04E8AE65A}" type="slidenum">
              <a:rPr lang="en-CA" smtClean="0"/>
              <a:pPr>
                <a:defRPr/>
              </a:pPr>
              <a:t>102</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103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BC19B52-F0CE-4C6C-95B0-54A969990787}" type="slidenum">
              <a:rPr lang="en-CA" smtClean="0"/>
              <a:pPr>
                <a:defRPr/>
              </a:pPr>
              <a:t>11</a:t>
            </a:fld>
            <a:endParaRPr lang="en-CA"/>
          </a:p>
        </p:txBody>
      </p:sp>
    </p:spTree>
    <p:extLst>
      <p:ext uri="{BB962C8B-B14F-4D97-AF65-F5344CB8AC3E}">
        <p14:creationId xmlns:p14="http://schemas.microsoft.com/office/powerpoint/2010/main" val="413643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8AE2BA2-AF54-4F94-BC11-4B4EA5F6AAC2}" type="slidenum">
              <a:rPr lang="en-CA" smtClean="0"/>
              <a:pPr>
                <a:defRPr/>
              </a:pPr>
              <a:t>12</a:t>
            </a:fld>
            <a:endParaRPr lang="en-CA"/>
          </a:p>
        </p:txBody>
      </p:sp>
    </p:spTree>
    <p:extLst>
      <p:ext uri="{BB962C8B-B14F-4D97-AF65-F5344CB8AC3E}">
        <p14:creationId xmlns:p14="http://schemas.microsoft.com/office/powerpoint/2010/main" val="36267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502E0D0-BDBF-4320-9A5A-76BA33E07F1D}" type="slidenum">
              <a:rPr lang="en-CA" smtClean="0"/>
              <a:pPr>
                <a:defRPr/>
              </a:pPr>
              <a:t>13</a:t>
            </a:fld>
            <a:endParaRPr lang="en-CA"/>
          </a:p>
        </p:txBody>
      </p:sp>
    </p:spTree>
    <p:extLst>
      <p:ext uri="{BB962C8B-B14F-4D97-AF65-F5344CB8AC3E}">
        <p14:creationId xmlns:p14="http://schemas.microsoft.com/office/powerpoint/2010/main" val="113074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283C022-05DB-4F7B-AE15-C7177CC27DE7}" type="slidenum">
              <a:rPr lang="en-CA" smtClean="0"/>
              <a:pPr>
                <a:defRPr/>
              </a:pPr>
              <a:t>14</a:t>
            </a:fld>
            <a:endParaRPr lang="en-CA"/>
          </a:p>
        </p:txBody>
      </p:sp>
    </p:spTree>
    <p:extLst>
      <p:ext uri="{BB962C8B-B14F-4D97-AF65-F5344CB8AC3E}">
        <p14:creationId xmlns:p14="http://schemas.microsoft.com/office/powerpoint/2010/main" val="125329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89EF69A-21C8-43B5-9B80-D0B21B49F47F}" type="slidenum">
              <a:rPr lang="en-CA" smtClean="0"/>
              <a:pPr>
                <a:defRPr/>
              </a:pPr>
              <a:t>15</a:t>
            </a:fld>
            <a:endParaRPr lang="en-CA"/>
          </a:p>
        </p:txBody>
      </p:sp>
    </p:spTree>
    <p:extLst>
      <p:ext uri="{BB962C8B-B14F-4D97-AF65-F5344CB8AC3E}">
        <p14:creationId xmlns:p14="http://schemas.microsoft.com/office/powerpoint/2010/main" val="96300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EADCEE1-83F6-446C-9414-9B49753F5045}" type="slidenum">
              <a:rPr lang="en-CA" smtClean="0"/>
              <a:pPr>
                <a:defRPr/>
              </a:pPr>
              <a:t>16</a:t>
            </a:fld>
            <a:endParaRPr lang="en-CA"/>
          </a:p>
        </p:txBody>
      </p:sp>
    </p:spTree>
    <p:extLst>
      <p:ext uri="{BB962C8B-B14F-4D97-AF65-F5344CB8AC3E}">
        <p14:creationId xmlns:p14="http://schemas.microsoft.com/office/powerpoint/2010/main" val="181046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C982590-36F0-491E-80B5-03EAADB98C83}" type="slidenum">
              <a:rPr lang="en-CA" smtClean="0"/>
              <a:pPr>
                <a:defRPr/>
              </a:pPr>
              <a:t>17</a:t>
            </a:fld>
            <a:endParaRPr lang="en-CA"/>
          </a:p>
        </p:txBody>
      </p:sp>
    </p:spTree>
    <p:extLst>
      <p:ext uri="{BB962C8B-B14F-4D97-AF65-F5344CB8AC3E}">
        <p14:creationId xmlns:p14="http://schemas.microsoft.com/office/powerpoint/2010/main" val="127183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264BF0C-554B-4780-AB4C-DC7B56AEFD60}" type="slidenum">
              <a:rPr lang="en-CA" smtClean="0"/>
              <a:pPr>
                <a:defRPr/>
              </a:pPr>
              <a:t>18</a:t>
            </a:fld>
            <a:endParaRPr lang="en-CA"/>
          </a:p>
        </p:txBody>
      </p:sp>
    </p:spTree>
    <p:extLst>
      <p:ext uri="{BB962C8B-B14F-4D97-AF65-F5344CB8AC3E}">
        <p14:creationId xmlns:p14="http://schemas.microsoft.com/office/powerpoint/2010/main" val="366735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240DFD9-B60A-4563-B180-157C9C6C9EE5}" type="slidenum">
              <a:rPr lang="en-CA" smtClean="0"/>
              <a:pPr>
                <a:defRPr/>
              </a:pPr>
              <a:t>19</a:t>
            </a:fld>
            <a:endParaRPr lang="en-CA"/>
          </a:p>
        </p:txBody>
      </p:sp>
    </p:spTree>
    <p:extLst>
      <p:ext uri="{BB962C8B-B14F-4D97-AF65-F5344CB8AC3E}">
        <p14:creationId xmlns:p14="http://schemas.microsoft.com/office/powerpoint/2010/main" val="150263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5D387C6-55C9-44A2-907F-C0D0596E9BF9}" type="slidenum">
              <a:rPr lang="en-CA" smtClean="0"/>
              <a:pPr>
                <a:defRPr/>
              </a:pPr>
              <a:t>2</a:t>
            </a:fld>
            <a:endParaRPr lang="en-CA"/>
          </a:p>
        </p:txBody>
      </p:sp>
    </p:spTree>
    <p:extLst>
      <p:ext uri="{BB962C8B-B14F-4D97-AF65-F5344CB8AC3E}">
        <p14:creationId xmlns:p14="http://schemas.microsoft.com/office/powerpoint/2010/main" val="97220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0A2C2BC-7180-41EB-A879-B7F1014ECB22}" type="slidenum">
              <a:rPr lang="en-CA" smtClean="0"/>
              <a:pPr>
                <a:defRPr/>
              </a:pPr>
              <a:t>20</a:t>
            </a:fld>
            <a:endParaRPr lang="en-CA"/>
          </a:p>
        </p:txBody>
      </p:sp>
    </p:spTree>
    <p:extLst>
      <p:ext uri="{BB962C8B-B14F-4D97-AF65-F5344CB8AC3E}">
        <p14:creationId xmlns:p14="http://schemas.microsoft.com/office/powerpoint/2010/main" val="124963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40F9C2B-3C94-4D9C-A37C-179D87EB478A}" type="slidenum">
              <a:rPr lang="en-CA" smtClean="0"/>
              <a:pPr>
                <a:defRPr/>
              </a:pPr>
              <a:t>21</a:t>
            </a:fld>
            <a:endParaRPr lang="en-CA"/>
          </a:p>
        </p:txBody>
      </p:sp>
    </p:spTree>
    <p:extLst>
      <p:ext uri="{BB962C8B-B14F-4D97-AF65-F5344CB8AC3E}">
        <p14:creationId xmlns:p14="http://schemas.microsoft.com/office/powerpoint/2010/main" val="152747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A346532-CE84-4C18-AC6D-F30149937A16}" type="slidenum">
              <a:rPr lang="en-CA" smtClean="0"/>
              <a:pPr>
                <a:defRPr/>
              </a:pPr>
              <a:t>22</a:t>
            </a:fld>
            <a:endParaRPr lang="en-CA"/>
          </a:p>
        </p:txBody>
      </p:sp>
    </p:spTree>
    <p:extLst>
      <p:ext uri="{BB962C8B-B14F-4D97-AF65-F5344CB8AC3E}">
        <p14:creationId xmlns:p14="http://schemas.microsoft.com/office/powerpoint/2010/main" val="3821844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AFB5451-84FC-4009-B264-3310911DF778}" type="slidenum">
              <a:rPr lang="en-CA" smtClean="0"/>
              <a:pPr>
                <a:defRPr/>
              </a:pPr>
              <a:t>23</a:t>
            </a:fld>
            <a:endParaRPr lang="en-CA"/>
          </a:p>
        </p:txBody>
      </p:sp>
    </p:spTree>
    <p:extLst>
      <p:ext uri="{BB962C8B-B14F-4D97-AF65-F5344CB8AC3E}">
        <p14:creationId xmlns:p14="http://schemas.microsoft.com/office/powerpoint/2010/main" val="2582290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F7EE225-5DA4-49D6-BD5B-6E7EE4987E4E}" type="slidenum">
              <a:rPr lang="en-CA" smtClean="0"/>
              <a:pPr>
                <a:defRPr/>
              </a:pPr>
              <a:t>24</a:t>
            </a:fld>
            <a:endParaRPr lang="en-CA"/>
          </a:p>
        </p:txBody>
      </p:sp>
    </p:spTree>
    <p:extLst>
      <p:ext uri="{BB962C8B-B14F-4D97-AF65-F5344CB8AC3E}">
        <p14:creationId xmlns:p14="http://schemas.microsoft.com/office/powerpoint/2010/main" val="473088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F79F90-386F-4DCD-8AD5-98CED1B34380}" type="slidenum">
              <a:rPr lang="en-CA" smtClean="0"/>
              <a:pPr>
                <a:defRPr/>
              </a:pPr>
              <a:t>25</a:t>
            </a:fld>
            <a:endParaRPr lang="en-CA"/>
          </a:p>
        </p:txBody>
      </p:sp>
    </p:spTree>
    <p:extLst>
      <p:ext uri="{BB962C8B-B14F-4D97-AF65-F5344CB8AC3E}">
        <p14:creationId xmlns:p14="http://schemas.microsoft.com/office/powerpoint/2010/main" val="39308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096C395-04C5-4EB1-A496-EE94F3F1A316}" type="slidenum">
              <a:rPr lang="en-CA" smtClean="0"/>
              <a:pPr>
                <a:defRPr/>
              </a:pPr>
              <a:t>26</a:t>
            </a:fld>
            <a:endParaRPr lang="en-CA"/>
          </a:p>
        </p:txBody>
      </p:sp>
    </p:spTree>
    <p:extLst>
      <p:ext uri="{BB962C8B-B14F-4D97-AF65-F5344CB8AC3E}">
        <p14:creationId xmlns:p14="http://schemas.microsoft.com/office/powerpoint/2010/main" val="63524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3CDC2F3-465C-418E-9D85-53E716952258}" type="slidenum">
              <a:rPr lang="en-CA" smtClean="0"/>
              <a:pPr>
                <a:defRPr/>
              </a:pPr>
              <a:t>27</a:t>
            </a:fld>
            <a:endParaRPr lang="en-CA"/>
          </a:p>
        </p:txBody>
      </p:sp>
    </p:spTree>
    <p:extLst>
      <p:ext uri="{BB962C8B-B14F-4D97-AF65-F5344CB8AC3E}">
        <p14:creationId xmlns:p14="http://schemas.microsoft.com/office/powerpoint/2010/main" val="2455230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0634FF-50BD-4CB9-8B99-7F8D368EF808}" type="slidenum">
              <a:rPr lang="en-CA" smtClean="0"/>
              <a:pPr>
                <a:defRPr/>
              </a:pPr>
              <a:t>28</a:t>
            </a:fld>
            <a:endParaRPr lang="en-CA"/>
          </a:p>
        </p:txBody>
      </p:sp>
    </p:spTree>
    <p:extLst>
      <p:ext uri="{BB962C8B-B14F-4D97-AF65-F5344CB8AC3E}">
        <p14:creationId xmlns:p14="http://schemas.microsoft.com/office/powerpoint/2010/main" val="4130341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8EE56D2-FB29-49B2-98C9-7C7CB367B35D}" type="slidenum">
              <a:rPr lang="en-CA" smtClean="0"/>
              <a:pPr>
                <a:defRPr/>
              </a:pPr>
              <a:t>29</a:t>
            </a:fld>
            <a:endParaRPr lang="en-CA"/>
          </a:p>
        </p:txBody>
      </p:sp>
    </p:spTree>
    <p:extLst>
      <p:ext uri="{BB962C8B-B14F-4D97-AF65-F5344CB8AC3E}">
        <p14:creationId xmlns:p14="http://schemas.microsoft.com/office/powerpoint/2010/main" val="286353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30AD39C-2D47-4FC4-9991-10E39F62C6BD}" type="slidenum">
              <a:rPr lang="en-CA" smtClean="0"/>
              <a:pPr>
                <a:defRPr/>
              </a:pPr>
              <a:t>3</a:t>
            </a:fld>
            <a:endParaRPr lang="en-CA"/>
          </a:p>
        </p:txBody>
      </p:sp>
    </p:spTree>
    <p:extLst>
      <p:ext uri="{BB962C8B-B14F-4D97-AF65-F5344CB8AC3E}">
        <p14:creationId xmlns:p14="http://schemas.microsoft.com/office/powerpoint/2010/main" val="2183762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C1F9D00-6359-4D0B-AE41-2BCFDB0C4EDE}" type="slidenum">
              <a:rPr lang="en-CA" smtClean="0"/>
              <a:pPr>
                <a:defRPr/>
              </a:pPr>
              <a:t>30</a:t>
            </a:fld>
            <a:endParaRPr lang="en-CA"/>
          </a:p>
        </p:txBody>
      </p:sp>
    </p:spTree>
    <p:extLst>
      <p:ext uri="{BB962C8B-B14F-4D97-AF65-F5344CB8AC3E}">
        <p14:creationId xmlns:p14="http://schemas.microsoft.com/office/powerpoint/2010/main" val="2730013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73983FF-A1E9-4507-A100-C820B92A0813}" type="slidenum">
              <a:rPr lang="en-CA" smtClean="0"/>
              <a:pPr>
                <a:defRPr/>
              </a:pPr>
              <a:t>31</a:t>
            </a:fld>
            <a:endParaRPr lang="en-CA"/>
          </a:p>
        </p:txBody>
      </p:sp>
    </p:spTree>
    <p:extLst>
      <p:ext uri="{BB962C8B-B14F-4D97-AF65-F5344CB8AC3E}">
        <p14:creationId xmlns:p14="http://schemas.microsoft.com/office/powerpoint/2010/main" val="54416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28E5A60-84F0-4A66-8166-6A6EFE5A3010}" type="slidenum">
              <a:rPr lang="en-CA" smtClean="0"/>
              <a:pPr>
                <a:defRPr/>
              </a:pPr>
              <a:t>32</a:t>
            </a:fld>
            <a:endParaRPr lang="en-CA"/>
          </a:p>
        </p:txBody>
      </p:sp>
    </p:spTree>
    <p:extLst>
      <p:ext uri="{BB962C8B-B14F-4D97-AF65-F5344CB8AC3E}">
        <p14:creationId xmlns:p14="http://schemas.microsoft.com/office/powerpoint/2010/main" val="2346954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F29F3D4-C397-43C5-97BE-4B1FE2765C8A}" type="slidenum">
              <a:rPr lang="en-CA" smtClean="0"/>
              <a:pPr>
                <a:defRPr/>
              </a:pPr>
              <a:t>33</a:t>
            </a:fld>
            <a:endParaRPr lang="en-CA"/>
          </a:p>
        </p:txBody>
      </p:sp>
    </p:spTree>
    <p:extLst>
      <p:ext uri="{BB962C8B-B14F-4D97-AF65-F5344CB8AC3E}">
        <p14:creationId xmlns:p14="http://schemas.microsoft.com/office/powerpoint/2010/main" val="3323471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796B0F7-07CD-49A0-85C3-6CC27A306FE6}" type="slidenum">
              <a:rPr lang="en-CA" smtClean="0"/>
              <a:pPr>
                <a:defRPr/>
              </a:pPr>
              <a:t>34</a:t>
            </a:fld>
            <a:endParaRPr lang="en-CA"/>
          </a:p>
        </p:txBody>
      </p:sp>
    </p:spTree>
    <p:extLst>
      <p:ext uri="{BB962C8B-B14F-4D97-AF65-F5344CB8AC3E}">
        <p14:creationId xmlns:p14="http://schemas.microsoft.com/office/powerpoint/2010/main" val="3181584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8017148-C2DD-4C09-96A7-85064F70C24C}" type="slidenum">
              <a:rPr lang="en-CA" smtClean="0"/>
              <a:pPr>
                <a:defRPr/>
              </a:pPr>
              <a:t>35</a:t>
            </a:fld>
            <a:endParaRPr lang="en-CA"/>
          </a:p>
        </p:txBody>
      </p:sp>
    </p:spTree>
    <p:extLst>
      <p:ext uri="{BB962C8B-B14F-4D97-AF65-F5344CB8AC3E}">
        <p14:creationId xmlns:p14="http://schemas.microsoft.com/office/powerpoint/2010/main" val="479164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31E94EA-B32F-4F55-87F7-42B2729A8790}" type="slidenum">
              <a:rPr lang="en-CA" smtClean="0"/>
              <a:pPr>
                <a:defRPr/>
              </a:pPr>
              <a:t>36</a:t>
            </a:fld>
            <a:endParaRPr lang="en-CA"/>
          </a:p>
        </p:txBody>
      </p:sp>
    </p:spTree>
    <p:extLst>
      <p:ext uri="{BB962C8B-B14F-4D97-AF65-F5344CB8AC3E}">
        <p14:creationId xmlns:p14="http://schemas.microsoft.com/office/powerpoint/2010/main" val="1785333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5FA9B16-B667-4135-A25D-D1B69580E5DB}" type="slidenum">
              <a:rPr lang="en-CA" smtClean="0"/>
              <a:pPr>
                <a:defRPr/>
              </a:pPr>
              <a:t>37</a:t>
            </a:fld>
            <a:endParaRPr lang="en-CA"/>
          </a:p>
        </p:txBody>
      </p:sp>
    </p:spTree>
    <p:extLst>
      <p:ext uri="{BB962C8B-B14F-4D97-AF65-F5344CB8AC3E}">
        <p14:creationId xmlns:p14="http://schemas.microsoft.com/office/powerpoint/2010/main" val="2110872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B6597E6-FC72-43C2-AF0C-6189400206B5}" type="slidenum">
              <a:rPr lang="en-CA" smtClean="0"/>
              <a:pPr>
                <a:defRPr/>
              </a:pPr>
              <a:t>38</a:t>
            </a:fld>
            <a:endParaRPr lang="en-CA"/>
          </a:p>
        </p:txBody>
      </p:sp>
    </p:spTree>
    <p:extLst>
      <p:ext uri="{BB962C8B-B14F-4D97-AF65-F5344CB8AC3E}">
        <p14:creationId xmlns:p14="http://schemas.microsoft.com/office/powerpoint/2010/main" val="529470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635BD08-624B-4839-944E-1E52A875B189}" type="slidenum">
              <a:rPr lang="en-CA" smtClean="0"/>
              <a:pPr>
                <a:defRPr/>
              </a:pPr>
              <a:t>39</a:t>
            </a:fld>
            <a:endParaRPr lang="en-CA"/>
          </a:p>
        </p:txBody>
      </p:sp>
    </p:spTree>
    <p:extLst>
      <p:ext uri="{BB962C8B-B14F-4D97-AF65-F5344CB8AC3E}">
        <p14:creationId xmlns:p14="http://schemas.microsoft.com/office/powerpoint/2010/main" val="427095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7A83E80-A1E0-4A93-994A-F18894F5C562}" type="slidenum">
              <a:rPr lang="en-CA" smtClean="0"/>
              <a:pPr>
                <a:defRPr/>
              </a:pPr>
              <a:t>4</a:t>
            </a:fld>
            <a:endParaRPr lang="en-CA"/>
          </a:p>
        </p:txBody>
      </p:sp>
    </p:spTree>
    <p:extLst>
      <p:ext uri="{BB962C8B-B14F-4D97-AF65-F5344CB8AC3E}">
        <p14:creationId xmlns:p14="http://schemas.microsoft.com/office/powerpoint/2010/main" val="3725525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20AE4B6-8191-4F2E-AB95-1244C645C417}" type="slidenum">
              <a:rPr lang="en-CA" smtClean="0"/>
              <a:pPr>
                <a:defRPr/>
              </a:pPr>
              <a:t>40</a:t>
            </a:fld>
            <a:endParaRPr lang="en-CA"/>
          </a:p>
        </p:txBody>
      </p:sp>
    </p:spTree>
    <p:extLst>
      <p:ext uri="{BB962C8B-B14F-4D97-AF65-F5344CB8AC3E}">
        <p14:creationId xmlns:p14="http://schemas.microsoft.com/office/powerpoint/2010/main" val="1654035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92EA191-D674-4F1B-AB13-E61F414A3E80}" type="slidenum">
              <a:rPr lang="en-CA" smtClean="0"/>
              <a:pPr>
                <a:defRPr/>
              </a:pPr>
              <a:t>41</a:t>
            </a:fld>
            <a:endParaRPr lang="en-CA"/>
          </a:p>
        </p:txBody>
      </p:sp>
    </p:spTree>
    <p:extLst>
      <p:ext uri="{BB962C8B-B14F-4D97-AF65-F5344CB8AC3E}">
        <p14:creationId xmlns:p14="http://schemas.microsoft.com/office/powerpoint/2010/main" val="2674066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BCB7993-210F-4AD1-A36B-B411A84F6EE6}" type="slidenum">
              <a:rPr lang="en-CA" smtClean="0"/>
              <a:pPr>
                <a:defRPr/>
              </a:pPr>
              <a:t>42</a:t>
            </a:fld>
            <a:endParaRPr lang="en-CA"/>
          </a:p>
        </p:txBody>
      </p:sp>
    </p:spTree>
    <p:extLst>
      <p:ext uri="{BB962C8B-B14F-4D97-AF65-F5344CB8AC3E}">
        <p14:creationId xmlns:p14="http://schemas.microsoft.com/office/powerpoint/2010/main" val="2993452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33B1FD7-67DB-4C1B-8D69-2ED83348950E}" type="slidenum">
              <a:rPr lang="en-CA" smtClean="0"/>
              <a:pPr>
                <a:defRPr/>
              </a:pPr>
              <a:t>43</a:t>
            </a:fld>
            <a:endParaRPr lang="en-CA"/>
          </a:p>
        </p:txBody>
      </p:sp>
    </p:spTree>
    <p:extLst>
      <p:ext uri="{BB962C8B-B14F-4D97-AF65-F5344CB8AC3E}">
        <p14:creationId xmlns:p14="http://schemas.microsoft.com/office/powerpoint/2010/main" val="3306579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54B3A40-868E-41B9-BB35-EB827415D609}" type="slidenum">
              <a:rPr lang="en-CA" smtClean="0"/>
              <a:pPr>
                <a:defRPr/>
              </a:pPr>
              <a:t>44</a:t>
            </a:fld>
            <a:endParaRPr lang="en-CA"/>
          </a:p>
        </p:txBody>
      </p:sp>
    </p:spTree>
    <p:extLst>
      <p:ext uri="{BB962C8B-B14F-4D97-AF65-F5344CB8AC3E}">
        <p14:creationId xmlns:p14="http://schemas.microsoft.com/office/powerpoint/2010/main" val="75217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7A3F2AE-8AB4-44EE-AFEE-3AAC7FED371B}" type="slidenum">
              <a:rPr lang="en-CA" smtClean="0"/>
              <a:pPr>
                <a:defRPr/>
              </a:pPr>
              <a:t>45</a:t>
            </a:fld>
            <a:endParaRPr lang="en-CA"/>
          </a:p>
        </p:txBody>
      </p:sp>
    </p:spTree>
    <p:extLst>
      <p:ext uri="{BB962C8B-B14F-4D97-AF65-F5344CB8AC3E}">
        <p14:creationId xmlns:p14="http://schemas.microsoft.com/office/powerpoint/2010/main" val="1418151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A0C3CE8-AA9A-4EE4-8A55-8CADF4997119}" type="slidenum">
              <a:rPr lang="en-CA" smtClean="0"/>
              <a:pPr>
                <a:defRPr/>
              </a:pPr>
              <a:t>46</a:t>
            </a:fld>
            <a:endParaRPr lang="en-CA"/>
          </a:p>
        </p:txBody>
      </p:sp>
    </p:spTree>
    <p:extLst>
      <p:ext uri="{BB962C8B-B14F-4D97-AF65-F5344CB8AC3E}">
        <p14:creationId xmlns:p14="http://schemas.microsoft.com/office/powerpoint/2010/main" val="1999497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C1DBB22-8539-4CBF-84CC-16B3C4657364}" type="slidenum">
              <a:rPr lang="en-CA" smtClean="0"/>
              <a:pPr>
                <a:defRPr/>
              </a:pPr>
              <a:t>47</a:t>
            </a:fld>
            <a:endParaRPr lang="en-CA"/>
          </a:p>
        </p:txBody>
      </p:sp>
    </p:spTree>
    <p:extLst>
      <p:ext uri="{BB962C8B-B14F-4D97-AF65-F5344CB8AC3E}">
        <p14:creationId xmlns:p14="http://schemas.microsoft.com/office/powerpoint/2010/main" val="3806537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FE24F3C-0561-4F8A-B970-2F90965E116B}" type="slidenum">
              <a:rPr lang="en-CA" smtClean="0"/>
              <a:pPr>
                <a:defRPr/>
              </a:pPr>
              <a:t>48</a:t>
            </a:fld>
            <a:endParaRPr lang="en-CA"/>
          </a:p>
        </p:txBody>
      </p:sp>
    </p:spTree>
    <p:extLst>
      <p:ext uri="{BB962C8B-B14F-4D97-AF65-F5344CB8AC3E}">
        <p14:creationId xmlns:p14="http://schemas.microsoft.com/office/powerpoint/2010/main" val="2753809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9291F6B-4093-436F-9E20-B13F75CFB807}" type="slidenum">
              <a:rPr lang="en-CA" smtClean="0"/>
              <a:pPr>
                <a:defRPr/>
              </a:pPr>
              <a:t>49</a:t>
            </a:fld>
            <a:endParaRPr lang="en-CA"/>
          </a:p>
        </p:txBody>
      </p:sp>
    </p:spTree>
    <p:extLst>
      <p:ext uri="{BB962C8B-B14F-4D97-AF65-F5344CB8AC3E}">
        <p14:creationId xmlns:p14="http://schemas.microsoft.com/office/powerpoint/2010/main" val="181446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AE6D1B4-0612-4F65-93D9-F0C991C2B078}" type="slidenum">
              <a:rPr lang="en-CA" sz="1200">
                <a:latin typeface="+mn-lt"/>
                <a:cs typeface="+mn-cs"/>
              </a:rPr>
              <a:pPr algn="r" fontAlgn="auto">
                <a:spcBef>
                  <a:spcPts val="0"/>
                </a:spcBef>
                <a:spcAft>
                  <a:spcPts val="0"/>
                </a:spcAft>
                <a:defRPr/>
              </a:pPr>
              <a:t>5</a:t>
            </a:fld>
            <a:endParaRPr lang="en-CA" sz="1200">
              <a:latin typeface="+mn-lt"/>
              <a:cs typeface="+mn-cs"/>
            </a:endParaRPr>
          </a:p>
        </p:txBody>
      </p:sp>
    </p:spTree>
    <p:extLst>
      <p:ext uri="{BB962C8B-B14F-4D97-AF65-F5344CB8AC3E}">
        <p14:creationId xmlns:p14="http://schemas.microsoft.com/office/powerpoint/2010/main" val="2080326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CED10C1-2118-4CD9-BF71-F9CDEBB65992}" type="slidenum">
              <a:rPr lang="en-CA" smtClean="0"/>
              <a:pPr>
                <a:defRPr/>
              </a:pPr>
              <a:t>50</a:t>
            </a:fld>
            <a:endParaRPr lang="en-CA"/>
          </a:p>
        </p:txBody>
      </p:sp>
    </p:spTree>
    <p:extLst>
      <p:ext uri="{BB962C8B-B14F-4D97-AF65-F5344CB8AC3E}">
        <p14:creationId xmlns:p14="http://schemas.microsoft.com/office/powerpoint/2010/main" val="2120387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E1FAB24-D1FA-41BF-9321-04E944280472}" type="slidenum">
              <a:rPr lang="en-CA" smtClean="0"/>
              <a:pPr>
                <a:defRPr/>
              </a:pPr>
              <a:t>51</a:t>
            </a:fld>
            <a:endParaRPr lang="en-CA"/>
          </a:p>
        </p:txBody>
      </p:sp>
    </p:spTree>
    <p:extLst>
      <p:ext uri="{BB962C8B-B14F-4D97-AF65-F5344CB8AC3E}">
        <p14:creationId xmlns:p14="http://schemas.microsoft.com/office/powerpoint/2010/main" val="2477641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C7195EE-199E-46BB-83F8-D28B90254081}" type="slidenum">
              <a:rPr lang="en-CA" smtClean="0"/>
              <a:pPr>
                <a:defRPr/>
              </a:pPr>
              <a:t>52</a:t>
            </a:fld>
            <a:endParaRPr lang="en-CA"/>
          </a:p>
        </p:txBody>
      </p:sp>
    </p:spTree>
    <p:extLst>
      <p:ext uri="{BB962C8B-B14F-4D97-AF65-F5344CB8AC3E}">
        <p14:creationId xmlns:p14="http://schemas.microsoft.com/office/powerpoint/2010/main" val="2093817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95C0747-9FB1-4602-9D41-191E7A828B9B}" type="slidenum">
              <a:rPr lang="en-CA" smtClean="0"/>
              <a:pPr>
                <a:defRPr/>
              </a:pPr>
              <a:t>53</a:t>
            </a:fld>
            <a:endParaRPr lang="en-CA"/>
          </a:p>
        </p:txBody>
      </p:sp>
    </p:spTree>
    <p:extLst>
      <p:ext uri="{BB962C8B-B14F-4D97-AF65-F5344CB8AC3E}">
        <p14:creationId xmlns:p14="http://schemas.microsoft.com/office/powerpoint/2010/main" val="2463460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E290961-922B-4782-AC3A-56AC5F4A8DF7}" type="slidenum">
              <a:rPr lang="en-CA" smtClean="0"/>
              <a:pPr>
                <a:defRPr/>
              </a:pPr>
              <a:t>54</a:t>
            </a:fld>
            <a:endParaRPr lang="en-CA"/>
          </a:p>
        </p:txBody>
      </p:sp>
    </p:spTree>
    <p:extLst>
      <p:ext uri="{BB962C8B-B14F-4D97-AF65-F5344CB8AC3E}">
        <p14:creationId xmlns:p14="http://schemas.microsoft.com/office/powerpoint/2010/main" val="1221563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08641DD-DF16-4D4F-AF0F-228CDCD41C02}" type="slidenum">
              <a:rPr lang="en-CA" smtClean="0"/>
              <a:pPr>
                <a:defRPr/>
              </a:pPr>
              <a:t>55</a:t>
            </a:fld>
            <a:endParaRPr lang="en-CA"/>
          </a:p>
        </p:txBody>
      </p:sp>
    </p:spTree>
    <p:extLst>
      <p:ext uri="{BB962C8B-B14F-4D97-AF65-F5344CB8AC3E}">
        <p14:creationId xmlns:p14="http://schemas.microsoft.com/office/powerpoint/2010/main" val="392999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9E7BAA1-2078-4024-9055-4FB5E584E651}" type="slidenum">
              <a:rPr lang="en-CA" smtClean="0"/>
              <a:pPr>
                <a:defRPr/>
              </a:pPr>
              <a:t>56</a:t>
            </a:fld>
            <a:endParaRPr lang="en-CA"/>
          </a:p>
        </p:txBody>
      </p:sp>
    </p:spTree>
    <p:extLst>
      <p:ext uri="{BB962C8B-B14F-4D97-AF65-F5344CB8AC3E}">
        <p14:creationId xmlns:p14="http://schemas.microsoft.com/office/powerpoint/2010/main" val="3305467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A7A3C0C-378A-4DE6-A30F-FB5DA6D1E9BB}" type="slidenum">
              <a:rPr lang="en-CA" smtClean="0"/>
              <a:pPr>
                <a:defRPr/>
              </a:pPr>
              <a:t>57</a:t>
            </a:fld>
            <a:endParaRPr lang="en-CA"/>
          </a:p>
        </p:txBody>
      </p:sp>
    </p:spTree>
    <p:extLst>
      <p:ext uri="{BB962C8B-B14F-4D97-AF65-F5344CB8AC3E}">
        <p14:creationId xmlns:p14="http://schemas.microsoft.com/office/powerpoint/2010/main" val="16578473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93C35BA-30AD-418E-824D-44BEEB2C554A}"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821F18B-79E9-4A04-9F69-1B9D8A4C440A}"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36A88F0-6E27-4B4A-BF32-F331BE5BE1E7}" type="slidenum">
              <a:rPr lang="en-CA" smtClean="0"/>
              <a:pPr>
                <a:defRPr/>
              </a:pPr>
              <a:t>6</a:t>
            </a:fld>
            <a:endParaRPr lang="en-CA"/>
          </a:p>
        </p:txBody>
      </p:sp>
    </p:spTree>
    <p:extLst>
      <p:ext uri="{BB962C8B-B14F-4D97-AF65-F5344CB8AC3E}">
        <p14:creationId xmlns:p14="http://schemas.microsoft.com/office/powerpoint/2010/main" val="2691442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055BBBB-D0EB-4CC2-AB80-FDC3D2480A06}"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DD5037F-E251-4756-B228-FA1AA03E95EB}"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41F4DD8-BA49-48C6-8C33-4B3825E1D6DB}"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DB64ABD-EC89-479C-8949-A3518223425F}"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8353756-2EEB-4B0D-A49B-B625459D3845}"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687F9D7-B62D-40DD-8ACD-E5D3A2F19A57}"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66D7D85-D3DA-4913-87DF-D3F6909DF9BF}"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F3EA259-7745-4AE4-9A92-453ED977EE69}"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78549A-2789-49F9-B4C0-CEF731731C76}" type="slidenum">
              <a:rPr lang="en-CA" smtClean="0"/>
              <a:pPr>
                <a:defRPr/>
              </a:pPr>
              <a:t>69</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010315A-8B51-48CE-8A85-DE0BA516B2C0}" type="slidenum">
              <a:rPr lang="en-CA" smtClean="0"/>
              <a:pPr>
                <a:defRPr/>
              </a:pPr>
              <a:t>70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A423C88-99F4-4981-82D1-4F87B744F710}" type="slidenum">
              <a:rPr lang="en-CA" smtClean="0"/>
              <a:pPr>
                <a:defRPr/>
              </a:pPr>
              <a:t>7</a:t>
            </a:fld>
            <a:endParaRPr lang="en-CA"/>
          </a:p>
        </p:txBody>
      </p:sp>
    </p:spTree>
    <p:extLst>
      <p:ext uri="{BB962C8B-B14F-4D97-AF65-F5344CB8AC3E}">
        <p14:creationId xmlns:p14="http://schemas.microsoft.com/office/powerpoint/2010/main" val="2502211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DAE32C0-5D64-4B76-9636-937760019AAE}" type="slidenum">
              <a:rPr lang="en-CA" smtClean="0"/>
              <a:pPr>
                <a:defRPr/>
              </a:pPr>
              <a:t>71</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AEAE2CC-71B5-49D5-9470-D237C3A6A749}" type="slidenum">
              <a:rPr lang="en-CA" smtClean="0"/>
              <a:pPr>
                <a:defRPr/>
              </a:pPr>
              <a:t>72</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201FCE7-29BB-45EC-95D4-6D77AED9F268}" type="slidenum">
              <a:rPr lang="en-CA" smtClean="0"/>
              <a:pPr>
                <a:defRPr/>
              </a:pPr>
              <a:t>73</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32AD7A7-2F4B-4B2B-BB89-93C905F310AF}" type="slidenum">
              <a:rPr lang="en-CA" smtClean="0"/>
              <a:pPr>
                <a:defRPr/>
              </a:pPr>
              <a:t>74</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936A42D-7C1C-4FFD-826C-CB5EA77AA3C0}" type="slidenum">
              <a:rPr lang="en-CA" smtClean="0"/>
              <a:pPr>
                <a:defRPr/>
              </a:pPr>
              <a:t>75</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B75134E-461B-4B46-AAFD-88532AC1E1A2}" type="slidenum">
              <a:rPr lang="en-CA" smtClean="0"/>
              <a:pPr>
                <a:defRPr/>
              </a:pPr>
              <a:t>76</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FEFB73D-414F-4A4E-B1B6-79E514859267}" type="slidenum">
              <a:rPr lang="en-CA" smtClean="0"/>
              <a:pPr>
                <a:defRPr/>
              </a:pPr>
              <a:t>77</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F66135F-B166-4696-887E-D559C7DECAA8}" type="slidenum">
              <a:rPr lang="en-CA" smtClean="0"/>
              <a:pPr>
                <a:defRPr/>
              </a:pPr>
              <a:t>78</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A759026-3CC9-4BC4-954C-2A31126DA436}" type="slidenum">
              <a:rPr lang="en-CA" smtClean="0"/>
              <a:pPr>
                <a:defRPr/>
              </a:pPr>
              <a:t>79</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62104E5-61CD-4A0A-AA30-B20252D5CC3F}" type="slidenum">
              <a:rPr lang="en-CA" smtClean="0"/>
              <a:pPr>
                <a:defRPr/>
              </a:pPr>
              <a:t>80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6CDED3E-5B90-4220-B1B2-7FFCF1328A5B}" type="slidenum">
              <a:rPr lang="en-CA" smtClean="0"/>
              <a:pPr>
                <a:defRPr/>
              </a:pPr>
              <a:t>8</a:t>
            </a:fld>
            <a:endParaRPr lang="en-CA"/>
          </a:p>
        </p:txBody>
      </p:sp>
    </p:spTree>
    <p:extLst>
      <p:ext uri="{BB962C8B-B14F-4D97-AF65-F5344CB8AC3E}">
        <p14:creationId xmlns:p14="http://schemas.microsoft.com/office/powerpoint/2010/main" val="10423937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637718F-D10F-455A-87ED-A9F1944F23C9}" type="slidenum">
              <a:rPr lang="en-CA" smtClean="0"/>
              <a:pPr>
                <a:defRPr/>
              </a:pPr>
              <a:t>81</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19FD9F0-DB02-47D0-BF8B-61A77B929AF0}" type="slidenum">
              <a:rPr lang="en-CA" smtClean="0"/>
              <a:pPr>
                <a:defRPr/>
              </a:pPr>
              <a:t>82</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611E414-F21B-430C-AF8B-D7C52C213954}" type="slidenum">
              <a:rPr lang="en-CA" smtClean="0"/>
              <a:pPr>
                <a:defRPr/>
              </a:pPr>
              <a:t>83</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611E414-F21B-430C-AF8B-D7C52C213954}" type="slidenum">
              <a:rPr lang="en-CA" smtClean="0"/>
              <a:pPr>
                <a:defRPr/>
              </a:pPr>
              <a:t>84</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75D96C8-3644-4B23-92CA-D252BE35A3C3}" type="slidenum">
              <a:rPr lang="en-CA" smtClean="0"/>
              <a:pPr>
                <a:defRPr/>
              </a:pPr>
              <a:t>85</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59A87AB-EDF7-4287-B957-13751F581027}" type="slidenum">
              <a:rPr lang="en-CA" smtClean="0"/>
              <a:pPr>
                <a:defRPr/>
              </a:pPr>
              <a:t>86</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00C840B-467B-415D-92DA-DA0DBA73B2B1}" type="slidenum">
              <a:rPr lang="en-CA" smtClean="0"/>
              <a:pPr>
                <a:defRPr/>
              </a:pPr>
              <a:t>87</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6C39132-54F8-445C-A1C5-49658A9E6501}" type="slidenum">
              <a:rPr lang="en-CA" smtClean="0"/>
              <a:pPr>
                <a:defRPr/>
              </a:pPr>
              <a:t>88</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3203C8A-F3B5-4970-BC35-8FAF3B2B062C}" type="slidenum">
              <a:rPr lang="en-CA" smtClean="0"/>
              <a:pPr>
                <a:defRPr/>
              </a:pPr>
              <a:t>89</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81C4814-791C-4178-A8E1-8E95C33BDCB1}" type="slidenum">
              <a:rPr lang="en-CA" smtClean="0"/>
              <a:pPr>
                <a:defRPr/>
              </a:pPr>
              <a:t>90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BEE787C-BDA8-46D9-BA3A-8A6EBA15361A}" type="slidenum">
              <a:rPr lang="en-CA" smtClean="0"/>
              <a:pPr>
                <a:defRPr/>
              </a:pPr>
              <a:t>9</a:t>
            </a:fld>
            <a:endParaRPr lang="en-CA"/>
          </a:p>
        </p:txBody>
      </p:sp>
    </p:spTree>
    <p:extLst>
      <p:ext uri="{BB962C8B-B14F-4D97-AF65-F5344CB8AC3E}">
        <p14:creationId xmlns:p14="http://schemas.microsoft.com/office/powerpoint/2010/main" val="26184265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CCAAB57-D158-4BE6-875C-84EA89C6DBF4}" type="slidenum">
              <a:rPr lang="en-CA" smtClean="0"/>
              <a:pPr>
                <a:defRPr/>
              </a:pPr>
              <a:t>91</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43944B1-181D-4BA2-8600-111002EF5822}" type="slidenum">
              <a:rPr lang="en-CA" smtClean="0"/>
              <a:pPr>
                <a:defRPr/>
              </a:pPr>
              <a:t>92</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1ED23E3-9648-4450-B5CB-7DE28EF21CE6}" type="slidenum">
              <a:rPr lang="en-CA" smtClean="0"/>
              <a:pPr>
                <a:defRPr/>
              </a:pPr>
              <a:t>93</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BAEF4DD-7FE2-4E0C-A6D7-84EB3B61D75A}" type="slidenum">
              <a:rPr lang="en-CA" smtClean="0"/>
              <a:pPr>
                <a:defRPr/>
              </a:pPr>
              <a:t>94</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88BBD9D-93D5-4B96-91FB-C69D1E0A4F83}" type="slidenum">
              <a:rPr lang="en-CA" smtClean="0"/>
              <a:pPr>
                <a:defRPr/>
              </a:pPr>
              <a:t>95</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DB2DB57-1D95-4D77-8296-D3FC5A3B39CB}" type="slidenum">
              <a:rPr lang="en-CA" smtClean="0"/>
              <a:pPr>
                <a:defRPr/>
              </a:pPr>
              <a:t>96</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CBDABBB-B1AD-4C8A-B787-39A366718F1A}" type="slidenum">
              <a:rPr lang="en-CA" smtClean="0"/>
              <a:pPr>
                <a:defRPr/>
              </a:pPr>
              <a:t>97</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2C88762-B47E-4692-80DE-D60708F5AE6D}" type="slidenum">
              <a:rPr lang="en-CA" smtClean="0"/>
              <a:pPr>
                <a:defRPr/>
              </a:pPr>
              <a:t>98</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88251E6-7DE5-49FC-87F5-919FA30D1344}" type="slidenum">
              <a:rPr lang="en-CA" smtClean="0"/>
              <a:pPr>
                <a:defRPr/>
              </a:pPr>
              <a:t>99</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3CDE4D5-22D4-42B3-8510-7E279249546A}" type="slidenum">
              <a:rPr lang="en-CA" smtClean="0"/>
              <a:pPr>
                <a:defRPr/>
              </a:pPr>
              <a:t>100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Heap 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0.wmf"/><Relationship Id="rId5" Type="http://schemas.openxmlformats.org/officeDocument/2006/relationships/oleObject" Target="../embeddings/oleObject3.bin"/><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1.wmf"/><Relationship Id="rId5" Type="http://schemas.openxmlformats.org/officeDocument/2006/relationships/oleObject" Target="../embeddings/oleObject4.bin"/><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2.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78.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charset="0"/>
                <a:cs typeface="Arial" charset="0"/>
              </a:rPr>
              <a:t>Outline</a:t>
            </a:r>
            <a:endParaRPr lang="en-US" altLang="en-US" sz="440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this topic, we will:</a:t>
            </a:r>
          </a:p>
          <a:p>
            <a:pPr lvl="1"/>
            <a:r>
              <a:rPr lang="en-US" altLang="en-US">
                <a:latin typeface="Arial" charset="0"/>
                <a:cs typeface="Arial" charset="0"/>
              </a:rPr>
              <a:t>Define a binary min-heap</a:t>
            </a:r>
          </a:p>
          <a:p>
            <a:pPr lvl="1"/>
            <a:r>
              <a:rPr lang="en-US" altLang="en-US">
                <a:latin typeface="Arial" charset="0"/>
                <a:cs typeface="Arial" charset="0"/>
              </a:rPr>
              <a:t>Look at some examples</a:t>
            </a:r>
          </a:p>
          <a:p>
            <a:pPr lvl="1"/>
            <a:r>
              <a:rPr lang="en-US" altLang="en-US">
                <a:latin typeface="Arial" charset="0"/>
                <a:cs typeface="Arial" charset="0"/>
              </a:rPr>
              <a:t>Operations on heaps:</a:t>
            </a:r>
          </a:p>
          <a:p>
            <a:pPr lvl="2"/>
            <a:r>
              <a:rPr lang="en-US" altLang="en-US">
                <a:latin typeface="Arial" charset="0"/>
                <a:cs typeface="Arial" charset="0"/>
              </a:rPr>
              <a:t>Top</a:t>
            </a:r>
          </a:p>
          <a:p>
            <a:pPr lvl="2"/>
            <a:r>
              <a:rPr lang="en-US" altLang="en-US">
                <a:latin typeface="Arial" charset="0"/>
                <a:cs typeface="Arial" charset="0"/>
              </a:rPr>
              <a:t>Pop</a:t>
            </a:r>
          </a:p>
          <a:p>
            <a:pPr lvl="2"/>
            <a:r>
              <a:rPr lang="en-US" altLang="en-US">
                <a:latin typeface="Arial" charset="0"/>
                <a:cs typeface="Arial" charset="0"/>
              </a:rPr>
              <a:t>Push</a:t>
            </a:r>
          </a:p>
          <a:p>
            <a:pPr lvl="1"/>
            <a:r>
              <a:rPr lang="en-US" altLang="en-US">
                <a:latin typeface="Arial" charset="0"/>
                <a:cs typeface="Arial" charset="0"/>
              </a:rPr>
              <a:t>An array representation of heaps</a:t>
            </a:r>
          </a:p>
          <a:p>
            <a:pPr lvl="1"/>
            <a:r>
              <a:rPr lang="en-US" altLang="en-US">
                <a:latin typeface="Arial" charset="0"/>
                <a:cs typeface="Arial" charset="0"/>
              </a:rPr>
              <a:t>Define a binary max-heap</a:t>
            </a:r>
          </a:p>
          <a:p>
            <a:pPr lvl="1"/>
            <a:r>
              <a:rPr lang="en-US" altLang="en-US">
                <a:latin typeface="Arial" charset="0"/>
                <a:cs typeface="Arial" charset="0"/>
              </a:rPr>
              <a:t>Using binary heaps as priority queues</a:t>
            </a:r>
          </a:p>
        </p:txBody>
      </p:sp>
    </p:spTree>
    <p:extLst>
      <p:ext uri="{BB962C8B-B14F-4D97-AF65-F5344CB8AC3E}">
        <p14:creationId xmlns:p14="http://schemas.microsoft.com/office/powerpoint/2010/main" val="221168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362" name="Picture 6" descr="heap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a:latin typeface="Arial" charset="0"/>
                <a:cs typeface="Arial" charset="0"/>
              </a:rPr>
              <a:t>Pop</a:t>
            </a:r>
          </a:p>
        </p:txBody>
      </p:sp>
      <p:sp>
        <p:nvSpPr>
          <p:cNvPr id="1536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the left sub-tree, we promote 9:</a:t>
            </a:r>
          </a:p>
        </p:txBody>
      </p:sp>
      <p:sp>
        <p:nvSpPr>
          <p:cNvPr id="15365"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41637179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latin typeface="Arial" charset="0"/>
                <a:cs typeface="Arial" charset="0"/>
              </a:rPr>
              <a:t>Heap Sort</a:t>
            </a:r>
          </a:p>
        </p:txBody>
      </p:sp>
      <p:sp>
        <p:nvSpPr>
          <p:cNvPr id="4710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There are no worst-case scenarios for heap sort</a:t>
            </a:r>
          </a:p>
          <a:p>
            <a:pPr lvl="1"/>
            <a:r>
              <a:rPr lang="en-US" altLang="en-US" dirty="0" err="1">
                <a:latin typeface="Arial" charset="0"/>
                <a:cs typeface="Arial" charset="0"/>
              </a:rPr>
              <a:t>Dequeuing</a:t>
            </a:r>
            <a:r>
              <a:rPr lang="en-US" altLang="en-US" dirty="0">
                <a:latin typeface="Arial" charset="0"/>
                <a:cs typeface="Arial" charset="0"/>
              </a:rPr>
              <a:t> from the heap will always require the same number of operations regardless of the distribution of values in the heap</a:t>
            </a:r>
          </a:p>
          <a:p>
            <a:pPr lvl="1"/>
            <a:endParaRPr lang="en-US" altLang="en-US" dirty="0">
              <a:latin typeface="Arial" charset="0"/>
              <a:cs typeface="Arial" charset="0"/>
            </a:endParaRPr>
          </a:p>
          <a:p>
            <a:pPr marL="360363" indent="-360363">
              <a:buNone/>
            </a:pPr>
            <a:r>
              <a:rPr lang="en-US" altLang="en-US" dirty="0">
                <a:latin typeface="Arial" charset="0"/>
                <a:cs typeface="Arial" charset="0"/>
              </a:rPr>
              <a:t>	There is one best case:  if all the entries are identical, then the run time is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The original order may speed up the </a:t>
            </a:r>
            <a:r>
              <a:rPr lang="en-US" altLang="en-US" i="1" dirty="0" err="1">
                <a:latin typeface="Arial" charset="0"/>
                <a:cs typeface="Arial" charset="0"/>
              </a:rPr>
              <a:t>heapification</a:t>
            </a:r>
            <a:r>
              <a:rPr lang="en-US" altLang="en-US" dirty="0">
                <a:latin typeface="Arial" charset="0"/>
                <a:cs typeface="Arial" charset="0"/>
              </a:rPr>
              <a:t>, however, this would only speed up an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r>
              <a:rPr lang="en-US" altLang="en-US" dirty="0">
                <a:latin typeface="Arial" charset="0"/>
                <a:cs typeface="Arial" charset="0"/>
              </a:rPr>
              <a:t> portion of the algorithm</a:t>
            </a:r>
          </a:p>
        </p:txBody>
      </p:sp>
      <p:sp>
        <p:nvSpPr>
          <p:cNvPr id="4710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8.4.6</a:t>
            </a:r>
          </a:p>
        </p:txBody>
      </p:sp>
    </p:spTree>
    <p:extLst>
      <p:ext uri="{BB962C8B-B14F-4D97-AF65-F5344CB8AC3E}">
        <p14:creationId xmlns:p14="http://schemas.microsoft.com/office/powerpoint/2010/main" val="2831989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latin typeface="Arial" charset="0"/>
                <a:cs typeface="Arial" charset="0"/>
              </a:rPr>
              <a:t>Run-time Summary</a:t>
            </a:r>
          </a:p>
        </p:txBody>
      </p:sp>
      <p:sp>
        <p:nvSpPr>
          <p:cNvPr id="481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following table summarizes the run-times of heap sort</a:t>
            </a:r>
          </a:p>
        </p:txBody>
      </p:sp>
      <p:graphicFrame>
        <p:nvGraphicFramePr>
          <p:cNvPr id="140333" name="Group 45"/>
          <p:cNvGraphicFramePr>
            <a:graphicFrameLocks noGrp="1"/>
          </p:cNvGraphicFramePr>
          <p:nvPr>
            <p:extLst>
              <p:ext uri="{D42A27DB-BD31-4B8C-83A1-F6EECF244321}">
                <p14:modId xmlns:p14="http://schemas.microsoft.com/office/powerpoint/2010/main" val="39151339"/>
              </p:ext>
            </p:extLst>
          </p:nvPr>
        </p:nvGraphicFramePr>
        <p:xfrm>
          <a:off x="683568" y="2276872"/>
          <a:ext cx="7777038" cy="1828800"/>
        </p:xfrm>
        <a:graphic>
          <a:graphicData uri="http://schemas.openxmlformats.org/drawingml/2006/table">
            <a:tbl>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4680694">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Run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Worst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Symbol" pitchFamily="18" charset="2"/>
                        </a:rPr>
                        <a:t>Q</a:t>
                      </a:r>
                      <a:r>
                        <a:rPr kumimoji="0" lang="en-US" sz="2400" b="0" i="0" u="none" strike="noStrike" cap="none" normalizeH="0" baseline="0" dirty="0">
                          <a:ln>
                            <a:noFill/>
                          </a:ln>
                          <a:solidFill>
                            <a:schemeClr val="tx1"/>
                          </a:solidFill>
                          <a:effectLst/>
                          <a:latin typeface="Times New Roman" pitchFamily="18" charset="0"/>
                        </a:rPr>
                        <a:t>(</a:t>
                      </a:r>
                      <a:r>
                        <a:rPr kumimoji="0" lang="en-US" sz="2400" b="0" i="1" u="none" strike="noStrike" cap="none" normalizeH="0" baseline="0" dirty="0">
                          <a:ln>
                            <a:noFill/>
                          </a:ln>
                          <a:solidFill>
                            <a:schemeClr val="tx1"/>
                          </a:solidFill>
                          <a:effectLst/>
                          <a:latin typeface="Times New Roman" pitchFamily="18" charset="0"/>
                        </a:rPr>
                        <a:t>n</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ln</a:t>
                      </a:r>
                      <a:r>
                        <a:rPr kumimoji="0" lang="en-US" sz="2400" b="0" i="0" u="none" strike="noStrike" cap="none" normalizeH="0" baseline="0" dirty="0">
                          <a:ln>
                            <a:noFill/>
                          </a:ln>
                          <a:solidFill>
                            <a:schemeClr val="tx1"/>
                          </a:solidFill>
                          <a:effectLst/>
                          <a:latin typeface="Times New Roman" pitchFamily="18" charset="0"/>
                        </a:rPr>
                        <a:t>(</a:t>
                      </a:r>
                      <a:r>
                        <a:rPr kumimoji="0" lang="en-US" sz="2400" b="0" i="1" u="none" strike="noStrike" cap="none" normalizeH="0" baseline="0" dirty="0">
                          <a:ln>
                            <a:noFill/>
                          </a:ln>
                          <a:solidFill>
                            <a:schemeClr val="tx1"/>
                          </a:solidFill>
                          <a:effectLst/>
                          <a:latin typeface="Times New Roman" pitchFamily="18" charset="0"/>
                        </a:rPr>
                        <a:t>n</a:t>
                      </a:r>
                      <a:r>
                        <a:rPr kumimoji="0" lang="en-US" sz="24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No worst case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Symbol" pitchFamily="18" charset="2"/>
                        </a:rPr>
                        <a:t>Q</a:t>
                      </a:r>
                      <a:r>
                        <a:rPr kumimoji="0" lang="en-US" sz="2400" b="0" i="0" u="none" strike="noStrike" cap="none" normalizeH="0" baseline="0">
                          <a:ln>
                            <a:noFill/>
                          </a:ln>
                          <a:solidFill>
                            <a:schemeClr val="tx1"/>
                          </a:solidFill>
                          <a:effectLst/>
                          <a:latin typeface="Times New Roman" pitchFamily="18" charset="0"/>
                        </a:rPr>
                        <a:t>(</a:t>
                      </a:r>
                      <a:r>
                        <a:rPr kumimoji="0" lang="en-US" sz="2400" b="0" i="1" u="none" strike="noStrike" cap="none" normalizeH="0" baseline="0">
                          <a:ln>
                            <a:noFill/>
                          </a:ln>
                          <a:solidFill>
                            <a:schemeClr val="tx1"/>
                          </a:solidFill>
                          <a:effectLst/>
                          <a:latin typeface="Times New Roman" pitchFamily="18" charset="0"/>
                        </a:rPr>
                        <a:t>n</a:t>
                      </a:r>
                      <a:r>
                        <a:rPr kumimoji="0" lang="en-US" sz="2400" b="0" i="0" u="none" strike="noStrike" cap="none" normalizeH="0" baseline="0">
                          <a:ln>
                            <a:noFill/>
                          </a:ln>
                          <a:solidFill>
                            <a:schemeClr val="tx1"/>
                          </a:solidFill>
                          <a:effectLst/>
                          <a:latin typeface="Times New Roman" pitchFamily="18" charset="0"/>
                        </a:rPr>
                        <a:t> ln(</a:t>
                      </a:r>
                      <a:r>
                        <a:rPr kumimoji="0" lang="en-US" sz="2400" b="0" i="1" u="none" strike="noStrike" cap="none" normalizeH="0" baseline="0">
                          <a:ln>
                            <a:noFill/>
                          </a:ln>
                          <a:solidFill>
                            <a:schemeClr val="tx1"/>
                          </a:solidFill>
                          <a:effectLst/>
                          <a:latin typeface="Times New Roman" pitchFamily="18" charset="0"/>
                        </a:rPr>
                        <a:t>n</a:t>
                      </a:r>
                      <a:r>
                        <a:rPr kumimoji="0" lang="en-US" sz="2400" b="0"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Symbol" pitchFamily="18" charset="2"/>
                        </a:rPr>
                        <a:t>Q</a:t>
                      </a:r>
                      <a:r>
                        <a:rPr kumimoji="0" lang="en-US" sz="2400" b="0" i="0" u="none" strike="noStrike" cap="none" normalizeH="0" baseline="0" dirty="0">
                          <a:ln>
                            <a:noFill/>
                          </a:ln>
                          <a:solidFill>
                            <a:schemeClr val="tx1"/>
                          </a:solidFill>
                          <a:effectLst/>
                          <a:latin typeface="Times New Roman" pitchFamily="18" charset="0"/>
                        </a:rPr>
                        <a:t>(</a:t>
                      </a:r>
                      <a:r>
                        <a:rPr kumimoji="0" lang="en-US" sz="2400" b="0" i="1" u="none" strike="noStrike" cap="none" normalizeH="0" baseline="0" dirty="0">
                          <a:ln>
                            <a:noFill/>
                          </a:ln>
                          <a:solidFill>
                            <a:schemeClr val="tx1"/>
                          </a:solidFill>
                          <a:effectLst/>
                          <a:latin typeface="Times New Roman" pitchFamily="18" charset="0"/>
                        </a:rPr>
                        <a:t>n</a:t>
                      </a:r>
                      <a:r>
                        <a:rPr kumimoji="0" lang="en-US" sz="24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All or most entries are the same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8.4.6</a:t>
            </a:r>
          </a:p>
        </p:txBody>
      </p:sp>
    </p:spTree>
    <p:extLst>
      <p:ext uri="{BB962C8B-B14F-4D97-AF65-F5344CB8AC3E}">
        <p14:creationId xmlns:p14="http://schemas.microsoft.com/office/powerpoint/2010/main" val="29643919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4915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have seen our first in-place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sorting algorithm:</a:t>
            </a:r>
          </a:p>
          <a:p>
            <a:pPr lvl="1"/>
            <a:r>
              <a:rPr lang="en-US" altLang="en-US">
                <a:latin typeface="Arial" charset="0"/>
                <a:cs typeface="Arial" charset="0"/>
              </a:rPr>
              <a:t>Convert the unsorted list into a max-heap as complete array</a:t>
            </a:r>
          </a:p>
          <a:p>
            <a:pPr lvl="1"/>
            <a:r>
              <a:rPr lang="en-US" altLang="en-US">
                <a:latin typeface="Arial" charset="0"/>
                <a:cs typeface="Arial" charset="0"/>
              </a:rPr>
              <a:t>Pop the top </a:t>
            </a:r>
            <a:r>
              <a:rPr lang="en-US" altLang="en-US" i="1">
                <a:latin typeface="Times New Roman" pitchFamily="18" charset="0"/>
                <a:cs typeface="Arial" charset="0"/>
              </a:rPr>
              <a:t>n</a:t>
            </a:r>
            <a:r>
              <a:rPr lang="en-US" altLang="en-US">
                <a:latin typeface="Arial" charset="0"/>
                <a:cs typeface="Arial" charset="0"/>
              </a:rPr>
              <a:t> times and place that object into the vacancy at the end</a:t>
            </a:r>
          </a:p>
          <a:p>
            <a:pPr lvl="1"/>
            <a:r>
              <a:rPr lang="en-US" altLang="en-US">
                <a:latin typeface="Arial" charset="0"/>
                <a:cs typeface="Arial" charset="0"/>
              </a:rPr>
              <a:t>It requires </a:t>
            </a:r>
            <a:r>
              <a:rPr lang="en-US" altLang="en-US" b="1">
                <a:latin typeface="Symbol" pitchFamily="18" charset="2"/>
                <a:cs typeface="Arial" charset="0"/>
              </a:rPr>
              <a:t>Q</a:t>
            </a:r>
            <a:r>
              <a:rPr lang="en-US" altLang="en-US">
                <a:latin typeface="Times New Roman" pitchFamily="18" charset="0"/>
                <a:cs typeface="Arial" charset="0"/>
              </a:rPr>
              <a:t>(1)</a:t>
            </a:r>
            <a:r>
              <a:rPr lang="en-US" altLang="en-US">
                <a:latin typeface="Arial" charset="0"/>
                <a:cs typeface="Arial" charset="0"/>
              </a:rPr>
              <a:t> additional memory—it is truly in-place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It is a nice algorithm; however, we will see two other faster </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algorithms; however:</a:t>
            </a:r>
          </a:p>
          <a:p>
            <a:pPr lvl="1"/>
            <a:r>
              <a:rPr lang="en-US" altLang="en-US">
                <a:latin typeface="Arial" charset="0"/>
                <a:cs typeface="Arial" charset="0"/>
              </a:rPr>
              <a:t>Merge sort requires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additional memory</a:t>
            </a:r>
          </a:p>
          <a:p>
            <a:pPr lvl="1"/>
            <a:r>
              <a:rPr lang="en-US" altLang="en-US">
                <a:latin typeface="Arial" charset="0"/>
                <a:cs typeface="Arial" charset="0"/>
              </a:rPr>
              <a:t>Quick sort requires </a:t>
            </a:r>
            <a:r>
              <a:rPr lang="en-US" altLang="en-US" b="1">
                <a:latin typeface="Symbol" pitchFamily="18" charset="2"/>
                <a:cs typeface="Arial" charset="0"/>
              </a:rPr>
              <a:t>Q</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additional memory</a:t>
            </a:r>
          </a:p>
          <a:p>
            <a:pPr lvl="1"/>
            <a:endParaRPr lang="en-US" altLang="en-US">
              <a:latin typeface="Arial" charset="0"/>
              <a:cs typeface="Arial" charset="0"/>
            </a:endParaRPr>
          </a:p>
        </p:txBody>
      </p:sp>
      <p:sp>
        <p:nvSpPr>
          <p:cNvPr id="4915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8.4.6</a:t>
            </a:r>
          </a:p>
        </p:txBody>
      </p:sp>
    </p:spTree>
    <p:extLst>
      <p:ext uri="{BB962C8B-B14F-4D97-AF65-F5344CB8AC3E}">
        <p14:creationId xmlns:p14="http://schemas.microsoft.com/office/powerpoint/2010/main" val="13979000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http://en.wikipedia.org/wiki/Heapsort</a:t>
            </a:r>
            <a:br>
              <a:rPr lang="en-US" sz="1400" dirty="0">
                <a:latin typeface="Arial" charset="0"/>
                <a:cs typeface="Arial" charset="0"/>
              </a:rPr>
            </a:br>
            <a:r>
              <a:rPr lang="en-US" sz="1400" dirty="0">
                <a:latin typeface="Arial" charset="0"/>
                <a:cs typeface="Arial" charset="0"/>
              </a:rPr>
              <a:t>	</a:t>
            </a: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§5.2.3, p.144-8.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Ch. 7, p.140-9.</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§7.5, p.270-4.</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386" name="Picture 7" descr="heap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a:latin typeface="Arial" charset="0"/>
                <a:cs typeface="Arial" charset="0"/>
              </a:rPr>
              <a:t>Pop</a:t>
            </a:r>
          </a:p>
        </p:txBody>
      </p:sp>
      <p:sp>
        <p:nvSpPr>
          <p:cNvPr id="1638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Recursively, we promote 19:</a:t>
            </a:r>
          </a:p>
        </p:txBody>
      </p:sp>
      <p:sp>
        <p:nvSpPr>
          <p:cNvPr id="16389"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1677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410" name="Picture 8" descr="heap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altLang="en-US">
                <a:latin typeface="Arial" charset="0"/>
                <a:cs typeface="Arial" charset="0"/>
              </a:rPr>
              <a:t>Pop</a:t>
            </a:r>
          </a:p>
        </p:txBody>
      </p:sp>
      <p:sp>
        <p:nvSpPr>
          <p:cNvPr id="1741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Finally, 55 is a leaf node, so we promote it and delete the leaf</a:t>
            </a:r>
          </a:p>
        </p:txBody>
      </p:sp>
      <p:sp>
        <p:nvSpPr>
          <p:cNvPr id="17413"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333174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Pop</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Repeating this operation again, we can remove 7:</a:t>
            </a:r>
          </a:p>
        </p:txBody>
      </p:sp>
      <p:pic>
        <p:nvPicPr>
          <p:cNvPr id="18436" name="Picture 9" descr="heap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360609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Pop</a:t>
            </a:r>
          </a:p>
        </p:txBody>
      </p:sp>
      <p:sp>
        <p:nvSpPr>
          <p:cNvPr id="194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we remove 9, we must now promote from the right sub-tree:</a:t>
            </a:r>
          </a:p>
        </p:txBody>
      </p:sp>
      <p:pic>
        <p:nvPicPr>
          <p:cNvPr id="19460" name="Picture 5" descr="heap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18037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charset="0"/>
                <a:cs typeface="Arial" charset="0"/>
              </a:rPr>
              <a:t>Push</a:t>
            </a:r>
            <a:endParaRPr lang="en-US" altLang="en-US" sz="4400">
              <a:latin typeface="Arial" charset="0"/>
              <a:cs typeface="Arial" charset="0"/>
            </a:endParaRPr>
          </a:p>
        </p:txBody>
      </p:sp>
      <p:sp>
        <p:nvSpPr>
          <p:cNvPr id="2048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Inserting into a heap may be done either:</a:t>
            </a:r>
          </a:p>
          <a:p>
            <a:pPr lvl="1"/>
            <a:r>
              <a:rPr lang="en-US" altLang="en-US" dirty="0">
                <a:latin typeface="Arial" charset="0"/>
                <a:cs typeface="Arial" charset="0"/>
              </a:rPr>
              <a:t>At a leaf (move it up if it is smaller than the parent)</a:t>
            </a:r>
          </a:p>
          <a:p>
            <a:pPr lvl="1"/>
            <a:r>
              <a:rPr lang="en-US" altLang="en-US" dirty="0">
                <a:latin typeface="Arial" charset="0"/>
                <a:cs typeface="Arial" charset="0"/>
              </a:rPr>
              <a:t>At the root (insert the larger object into one of the </a:t>
            </a:r>
            <a:r>
              <a:rPr lang="en-US" altLang="en-US" dirty="0" err="1">
                <a:latin typeface="Arial" charset="0"/>
                <a:cs typeface="Arial" charset="0"/>
              </a:rPr>
              <a:t>subtrees</a:t>
            </a:r>
            <a:r>
              <a:rPr lang="en-US" altLang="en-US" dirty="0">
                <a:latin typeface="Arial" charset="0"/>
                <a:cs typeface="Arial" charset="0"/>
              </a:rPr>
              <a: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We will use the first approach with binary heaps</a:t>
            </a:r>
          </a:p>
          <a:p>
            <a:pPr lvl="1"/>
            <a:r>
              <a:rPr lang="en-US" altLang="en-US" dirty="0">
                <a:latin typeface="Arial" charset="0"/>
                <a:cs typeface="Arial" charset="0"/>
              </a:rPr>
              <a:t>Other heaps use the second</a:t>
            </a:r>
          </a:p>
          <a:p>
            <a:pPr lvl="1"/>
            <a:endParaRPr lang="en-US" altLang="en-US" dirty="0">
              <a:latin typeface="Arial" charset="0"/>
              <a:cs typeface="Arial" charset="0"/>
            </a:endParaRPr>
          </a:p>
        </p:txBody>
      </p:sp>
      <p:sp>
        <p:nvSpPr>
          <p:cNvPr id="20484"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203532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Push</a:t>
            </a:r>
            <a:endParaRPr lang="en-US" altLang="en-US" sz="4400">
              <a:latin typeface="Arial" charset="0"/>
              <a:cs typeface="Arial" charset="0"/>
            </a:endParaRPr>
          </a:p>
        </p:txBody>
      </p:sp>
      <p:sp>
        <p:nvSpPr>
          <p:cNvPr id="2150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Inserting 17 into the last heap</a:t>
            </a:r>
          </a:p>
          <a:p>
            <a:pPr lvl="1"/>
            <a:r>
              <a:rPr lang="en-US" altLang="en-US">
                <a:latin typeface="Arial" charset="0"/>
                <a:cs typeface="Arial" charset="0"/>
              </a:rPr>
              <a:t>Select an arbitrary node to insert a new leaf node:</a:t>
            </a:r>
          </a:p>
        </p:txBody>
      </p:sp>
      <p:pic>
        <p:nvPicPr>
          <p:cNvPr id="21508" name="Picture 8" descr="heap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492375"/>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186947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2530" name="Picture 9" descr="heap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492375"/>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r>
              <a:rPr lang="en-US" altLang="en-US">
                <a:latin typeface="Arial" charset="0"/>
                <a:cs typeface="Arial" charset="0"/>
              </a:rPr>
              <a:t>Push</a:t>
            </a:r>
          </a:p>
        </p:txBody>
      </p:sp>
      <p:sp>
        <p:nvSpPr>
          <p:cNvPr id="2253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node 17 is less than the node 32, so we swap them</a:t>
            </a:r>
          </a:p>
        </p:txBody>
      </p:sp>
      <p:sp>
        <p:nvSpPr>
          <p:cNvPr id="22533"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205061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554" name="Picture 10" descr="heap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492375"/>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r>
              <a:rPr lang="en-US" altLang="en-US">
                <a:latin typeface="Arial" charset="0"/>
                <a:cs typeface="Arial" charset="0"/>
              </a:rPr>
              <a:t>Push</a:t>
            </a:r>
          </a:p>
        </p:txBody>
      </p:sp>
      <p:sp>
        <p:nvSpPr>
          <p:cNvPr id="2355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node 17 is less than the node 31; swap them</a:t>
            </a:r>
          </a:p>
        </p:txBody>
      </p:sp>
      <p:sp>
        <p:nvSpPr>
          <p:cNvPr id="2355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188948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4578" name="Picture 11" descr="hea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492375"/>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r>
              <a:rPr lang="en-US" altLang="en-US">
                <a:latin typeface="Arial" charset="0"/>
                <a:cs typeface="Arial" charset="0"/>
              </a:rPr>
              <a:t>Push</a:t>
            </a:r>
          </a:p>
        </p:txBody>
      </p:sp>
      <p:sp>
        <p:nvSpPr>
          <p:cNvPr id="2458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node 17 is less than the node 19; swap them</a:t>
            </a:r>
          </a:p>
        </p:txBody>
      </p:sp>
      <p:sp>
        <p:nvSpPr>
          <p:cNvPr id="2458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417541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latin typeface="Arial" charset="0"/>
                <a:cs typeface="Arial" charset="0"/>
              </a:rPr>
              <a:t>Definition</a:t>
            </a:r>
            <a:endParaRPr lang="en-US" altLang="en-US" sz="440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 non-empty binary tree is a min-heap if</a:t>
            </a:r>
          </a:p>
          <a:p>
            <a:pPr lvl="1"/>
            <a:r>
              <a:rPr lang="en-US" altLang="en-US">
                <a:latin typeface="Arial" charset="0"/>
                <a:cs typeface="Arial" charset="0"/>
              </a:rPr>
              <a:t>The key associated with the root is less than or equal to the keys associated with either of the sub-trees (if any)</a:t>
            </a:r>
          </a:p>
          <a:p>
            <a:pPr lvl="1"/>
            <a:r>
              <a:rPr lang="en-US" altLang="en-US">
                <a:latin typeface="Arial" charset="0"/>
                <a:cs typeface="Arial" charset="0"/>
              </a:rPr>
              <a:t>Both of the sub-trees (if any) are also binary min-heaps</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From this definition:</a:t>
            </a:r>
          </a:p>
          <a:p>
            <a:pPr lvl="1"/>
            <a:r>
              <a:rPr lang="en-US" altLang="en-US">
                <a:latin typeface="Arial" charset="0"/>
                <a:cs typeface="Arial" charset="0"/>
              </a:rPr>
              <a:t>A single node is a min-heap</a:t>
            </a:r>
          </a:p>
          <a:p>
            <a:pPr lvl="1"/>
            <a:r>
              <a:rPr lang="en-US" altLang="en-US">
                <a:latin typeface="Arial" charset="0"/>
                <a:cs typeface="Arial" charset="0"/>
              </a:rPr>
              <a:t>All keys in either sub-tree are greater than the root key</a:t>
            </a:r>
          </a:p>
        </p:txBody>
      </p:sp>
      <p:pic>
        <p:nvPicPr>
          <p:cNvPr id="6148" name="Picture 6" desc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997200"/>
            <a:ext cx="41735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a:t>
            </a:r>
          </a:p>
        </p:txBody>
      </p:sp>
    </p:spTree>
    <p:extLst>
      <p:ext uri="{BB962C8B-B14F-4D97-AF65-F5344CB8AC3E}">
        <p14:creationId xmlns:p14="http://schemas.microsoft.com/office/powerpoint/2010/main" val="176676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latin typeface="Arial" charset="0"/>
                <a:cs typeface="Arial" charset="0"/>
              </a:rPr>
              <a:t>Push</a:t>
            </a:r>
          </a:p>
        </p:txBody>
      </p:sp>
      <p:sp>
        <p:nvSpPr>
          <p:cNvPr id="256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node 17 is greater than 12 so we are finished</a:t>
            </a:r>
          </a:p>
          <a:p>
            <a:pPr>
              <a:buFontTx/>
              <a:buNone/>
            </a:pPr>
            <a:endParaRPr lang="en-US" altLang="en-US">
              <a:latin typeface="Arial" charset="0"/>
              <a:cs typeface="Arial" charset="0"/>
            </a:endParaRPr>
          </a:p>
        </p:txBody>
      </p:sp>
      <p:pic>
        <p:nvPicPr>
          <p:cNvPr id="25604" name="Picture 4" descr="heap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492375"/>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72787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latin typeface="Arial" charset="0"/>
                <a:cs typeface="Arial" charset="0"/>
              </a:rPr>
              <a:t>Push</a:t>
            </a:r>
          </a:p>
        </p:txBody>
      </p:sp>
      <p:sp>
        <p:nvSpPr>
          <p:cNvPr id="266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Observation:  both the left and right subtrees of 19 were greater than 19, thus we are guaranteed that we don’t have to send the new node down</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process is called </a:t>
            </a:r>
            <a:r>
              <a:rPr lang="en-US" altLang="en-US" i="1">
                <a:latin typeface="Arial" charset="0"/>
                <a:cs typeface="Arial" charset="0"/>
              </a:rPr>
              <a:t>percolation</a:t>
            </a:r>
            <a:r>
              <a:rPr lang="en-US" altLang="en-US">
                <a:latin typeface="Arial" charset="0"/>
                <a:cs typeface="Arial" charset="0"/>
              </a:rPr>
              <a:t>, that is, the lighter (smaller) objects move up from the bottom of the min-heap</a:t>
            </a:r>
          </a:p>
          <a:p>
            <a:pPr>
              <a:buFontTx/>
              <a:buNone/>
            </a:pPr>
            <a:endParaRPr lang="en-US" altLang="en-US">
              <a:latin typeface="Arial" charset="0"/>
              <a:cs typeface="Arial" charset="0"/>
            </a:endParaRPr>
          </a:p>
        </p:txBody>
      </p:sp>
      <p:sp>
        <p:nvSpPr>
          <p:cNvPr id="26628"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7.2.1.3</a:t>
            </a:r>
          </a:p>
        </p:txBody>
      </p:sp>
    </p:spTree>
    <p:extLst>
      <p:ext uri="{BB962C8B-B14F-4D97-AF65-F5344CB8AC3E}">
        <p14:creationId xmlns:p14="http://schemas.microsoft.com/office/powerpoint/2010/main" val="105874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latin typeface="Arial" charset="0"/>
                <a:cs typeface="Arial" charset="0"/>
              </a:rPr>
              <a:t>Balance</a:t>
            </a:r>
            <a:endParaRPr lang="en-US" altLang="en-US" sz="4400" dirty="0">
              <a:latin typeface="Arial" charset="0"/>
              <a:cs typeface="Arial" charset="0"/>
            </a:endParaRPr>
          </a:p>
        </p:txBody>
      </p:sp>
      <p:sp>
        <p:nvSpPr>
          <p:cNvPr id="2765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With binary search trees, we introduced the concept of </a:t>
            </a:r>
            <a:r>
              <a:rPr lang="en-US" altLang="en-US" i="1" dirty="0">
                <a:latin typeface="Arial" charset="0"/>
                <a:cs typeface="Arial" charset="0"/>
              </a:rPr>
              <a:t>balance</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From this, we looked at:</a:t>
            </a:r>
          </a:p>
          <a:p>
            <a:pPr lvl="1"/>
            <a:r>
              <a:rPr lang="en-US" altLang="en-US" dirty="0">
                <a:latin typeface="Arial" charset="0"/>
                <a:cs typeface="Arial" charset="0"/>
              </a:rPr>
              <a:t>AVL Trees</a:t>
            </a:r>
          </a:p>
          <a:p>
            <a:pPr lvl="1"/>
            <a:r>
              <a:rPr lang="en-US" altLang="en-US" dirty="0">
                <a:latin typeface="Arial" charset="0"/>
                <a:cs typeface="Arial" charset="0"/>
              </a:rPr>
              <a:t>B-Trees</a:t>
            </a:r>
          </a:p>
          <a:p>
            <a:pPr lvl="1"/>
            <a:r>
              <a:rPr lang="en-US" altLang="en-US" dirty="0">
                <a:latin typeface="Arial" charset="0"/>
                <a:cs typeface="Arial" charset="0"/>
              </a:rPr>
              <a:t>Red-black Trees (not course material)</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How can we determine where to insert so as to keep balance?</a:t>
            </a:r>
          </a:p>
        </p:txBody>
      </p:sp>
      <p:sp>
        <p:nvSpPr>
          <p:cNvPr id="27652"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7.2.2</a:t>
            </a:r>
          </a:p>
        </p:txBody>
      </p:sp>
    </p:spTree>
    <p:extLst>
      <p:ext uri="{BB962C8B-B14F-4D97-AF65-F5344CB8AC3E}">
        <p14:creationId xmlns:p14="http://schemas.microsoft.com/office/powerpoint/2010/main" val="395887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7106" name="Picture 4" descr="heap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773238"/>
            <a:ext cx="4462462"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4710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For the heap</a:t>
            </a: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pPr>
              <a:buFontTx/>
              <a:buNone/>
            </a:pPr>
            <a:r>
              <a:rPr lang="en-US" altLang="en-US">
                <a:latin typeface="Arial" charset="0"/>
                <a:cs typeface="Arial" charset="0"/>
              </a:rPr>
              <a:t>	</a:t>
            </a:r>
          </a:p>
          <a:p>
            <a:pPr>
              <a:buFontTx/>
              <a:buNone/>
            </a:pPr>
            <a:r>
              <a:rPr lang="en-US" altLang="en-US">
                <a:latin typeface="Arial" charset="0"/>
                <a:cs typeface="Arial" charset="0"/>
              </a:rPr>
              <a:t>	</a:t>
            </a:r>
          </a:p>
          <a:p>
            <a:pPr>
              <a:buFontTx/>
              <a:buNone/>
            </a:pPr>
            <a:endParaRPr lang="en-US" altLang="en-US">
              <a:latin typeface="Arial" charset="0"/>
              <a:cs typeface="Arial" charset="0"/>
            </a:endParaRPr>
          </a:p>
          <a:p>
            <a:pPr>
              <a:buFontTx/>
              <a:buNone/>
            </a:pPr>
            <a:r>
              <a:rPr lang="en-US" altLang="en-US">
                <a:latin typeface="Arial" charset="0"/>
                <a:cs typeface="Arial" charset="0"/>
              </a:rPr>
              <a:t>	a breadth-first traversal yields:</a:t>
            </a:r>
          </a:p>
        </p:txBody>
      </p:sp>
      <p:pic>
        <p:nvPicPr>
          <p:cNvPr id="47109" name="Picture 45" descr="hash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868863"/>
            <a:ext cx="3527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5"/>
          <p:cNvSpPr>
            <a:spLocks noChangeArrowheads="1"/>
          </p:cNvSpPr>
          <p:nvPr/>
        </p:nvSpPr>
        <p:spPr bwMode="auto">
          <a:xfrm>
            <a:off x="2535768" y="4899415"/>
            <a:ext cx="201003" cy="213224"/>
          </a:xfrm>
          <a:prstGeom prst="rect">
            <a:avLst/>
          </a:prstGeom>
          <a:noFill/>
          <a:ln w="2222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solidFill>
                <a:schemeClr val="tx1">
                  <a:lumMod val="75000"/>
                  <a:lumOff val="25000"/>
                </a:schemeClr>
              </a:solidFill>
            </a:endParaRPr>
          </a:p>
        </p:txBody>
      </p:sp>
      <p:sp>
        <p:nvSpPr>
          <p:cNvPr id="47111"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364587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481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Recall that If we associate an index–starting at 1–with each entry in the breadth-first traversal, we get:</a:t>
            </a:r>
          </a:p>
          <a:p>
            <a:endParaRPr lang="en-US" altLang="en-US" dirty="0">
              <a:latin typeface="Arial" charset="0"/>
              <a:cs typeface="Arial" charset="0"/>
            </a:endParaRPr>
          </a:p>
          <a:p>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Given the entry at index k, it follows that:</a:t>
            </a:r>
          </a:p>
          <a:p>
            <a:pPr lvl="1"/>
            <a:r>
              <a:rPr lang="en-US" altLang="en-US" dirty="0">
                <a:latin typeface="Arial" charset="0"/>
                <a:cs typeface="Arial" charset="0"/>
              </a:rPr>
              <a:t>The parent of node is a </a:t>
            </a:r>
            <a:r>
              <a:rPr lang="en-US" altLang="en-US" i="1" dirty="0">
                <a:latin typeface="Times New Roman" pitchFamily="18" charset="0"/>
                <a:cs typeface="Arial" charset="0"/>
              </a:rPr>
              <a:t>k</a:t>
            </a:r>
            <a:r>
              <a:rPr lang="en-US" altLang="en-US" dirty="0">
                <a:latin typeface="Times New Roman" pitchFamily="18" charset="0"/>
                <a:cs typeface="Arial" charset="0"/>
              </a:rPr>
              <a:t>/2		</a:t>
            </a:r>
            <a:r>
              <a:rPr lang="en-US" altLang="en-US" sz="1600" dirty="0">
                <a:latin typeface="Consolas" panose="020B0609020204030204" pitchFamily="49" charset="0"/>
                <a:cs typeface="Consolas" panose="020B0609020204030204" pitchFamily="49" charset="0"/>
              </a:rPr>
              <a:t>parent = k &gt;&gt; 1;</a:t>
            </a:r>
          </a:p>
          <a:p>
            <a:pPr lvl="1"/>
            <a:r>
              <a:rPr lang="en-US" altLang="en-US" dirty="0">
                <a:latin typeface="Arial" charset="0"/>
                <a:cs typeface="Arial" charset="0"/>
              </a:rPr>
              <a:t>the children are at </a:t>
            </a:r>
            <a:r>
              <a:rPr lang="en-US" altLang="en-US" dirty="0">
                <a:latin typeface="Times New Roman" pitchFamily="18" charset="0"/>
                <a:cs typeface="Arial" charset="0"/>
              </a:rPr>
              <a:t>2</a:t>
            </a:r>
            <a:r>
              <a:rPr lang="en-US" altLang="en-US" i="1" dirty="0">
                <a:latin typeface="Times New Roman" pitchFamily="18" charset="0"/>
                <a:cs typeface="Arial" charset="0"/>
              </a:rPr>
              <a:t>k</a:t>
            </a:r>
            <a:r>
              <a:rPr lang="en-US" altLang="en-US" dirty="0"/>
              <a:t> and </a:t>
            </a:r>
            <a:r>
              <a:rPr lang="en-US" altLang="en-US" dirty="0">
                <a:latin typeface="Times New Roman" pitchFamily="18" charset="0"/>
                <a:cs typeface="Arial" charset="0"/>
              </a:rPr>
              <a:t>2</a:t>
            </a:r>
            <a:r>
              <a:rPr lang="en-US" altLang="en-US" i="1" dirty="0">
                <a:latin typeface="Times New Roman" pitchFamily="18" charset="0"/>
                <a:cs typeface="Arial" charset="0"/>
              </a:rPr>
              <a:t>k</a:t>
            </a:r>
            <a:r>
              <a:rPr lang="en-US" altLang="en-US" dirty="0">
                <a:latin typeface="Times New Roman" pitchFamily="18" charset="0"/>
                <a:cs typeface="Arial" charset="0"/>
              </a:rPr>
              <a:t> + 1	</a:t>
            </a:r>
            <a:r>
              <a:rPr lang="en-US" altLang="en-US" sz="1600" dirty="0" err="1">
                <a:latin typeface="Consolas" panose="020B0609020204030204" pitchFamily="49" charset="0"/>
                <a:cs typeface="Consolas" panose="020B0609020204030204" pitchFamily="49" charset="0"/>
              </a:rPr>
              <a:t>left_child</a:t>
            </a:r>
            <a:r>
              <a:rPr lang="en-US" altLang="en-US" sz="1600" dirty="0">
                <a:latin typeface="Consolas" panose="020B0609020204030204" pitchFamily="49" charset="0"/>
                <a:cs typeface="Consolas" panose="020B0609020204030204" pitchFamily="49" charset="0"/>
              </a:rPr>
              <a:t> = k &lt;&lt; 1;</a:t>
            </a:r>
            <a:br>
              <a:rPr lang="en-US" altLang="en-US" sz="1600" dirty="0">
                <a:latin typeface="Consolas" panose="020B0609020204030204" pitchFamily="49" charset="0"/>
                <a:cs typeface="Consolas" panose="020B0609020204030204" pitchFamily="49" charset="0"/>
              </a:rPr>
            </a:br>
            <a:r>
              <a:rPr lang="en-US" altLang="en-US" sz="1600" dirty="0">
                <a:latin typeface="Consolas" panose="020B0609020204030204" pitchFamily="49" charset="0"/>
                <a:cs typeface="Consolas" panose="020B0609020204030204" pitchFamily="49" charset="0"/>
              </a:rPr>
              <a:t>					</a:t>
            </a:r>
            <a:r>
              <a:rPr lang="en-US" altLang="en-US" sz="1600" dirty="0" err="1">
                <a:latin typeface="Consolas" panose="020B0609020204030204" pitchFamily="49" charset="0"/>
                <a:cs typeface="Consolas" panose="020B0609020204030204" pitchFamily="49" charset="0"/>
              </a:rPr>
              <a:t>right_child</a:t>
            </a:r>
            <a:r>
              <a:rPr lang="en-US" altLang="en-US" sz="1600" dirty="0">
                <a:latin typeface="Consolas" panose="020B0609020204030204" pitchFamily="49" charset="0"/>
                <a:cs typeface="Consolas" panose="020B0609020204030204" pitchFamily="49" charset="0"/>
              </a:rPr>
              <a:t> = </a:t>
            </a:r>
            <a:r>
              <a:rPr lang="en-US" altLang="en-US" sz="1600" dirty="0" err="1">
                <a:latin typeface="Consolas" panose="020B0609020204030204" pitchFamily="49" charset="0"/>
                <a:cs typeface="Consolas" panose="020B0609020204030204" pitchFamily="49" charset="0"/>
              </a:rPr>
              <a:t>left_child</a:t>
            </a:r>
            <a:r>
              <a:rPr lang="en-US" altLang="en-US" sz="1600" dirty="0">
                <a:latin typeface="Consolas" panose="020B0609020204030204" pitchFamily="49" charset="0"/>
                <a:cs typeface="Consolas" panose="020B0609020204030204" pitchFamily="49" charset="0"/>
              </a:rPr>
              <a:t> | 1;</a:t>
            </a:r>
            <a:endParaRPr lang="en-US" altLang="en-US" sz="1600" dirty="0">
              <a:latin typeface="Times New Roman" pitchFamily="18"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Cost (trivial): start array at position 1 instead of position 0</a:t>
            </a:r>
          </a:p>
        </p:txBody>
      </p:sp>
      <p:pic>
        <p:nvPicPr>
          <p:cNvPr id="48132" name="Picture 4" descr="heap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349500"/>
            <a:ext cx="3524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a:off x="2527300" y="2644775"/>
            <a:ext cx="215900" cy="21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4813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333467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9154" name="Picture 42" descr="heap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060575"/>
            <a:ext cx="446246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p:nvPr>
        </p:nvSpPr>
        <p:spPr/>
        <p:txBody>
          <a:bodyPr/>
          <a:lstStyle/>
          <a:p>
            <a:r>
              <a:rPr lang="en-US" altLang="en-US">
                <a:latin typeface="Arial" charset="0"/>
                <a:cs typeface="Arial" charset="0"/>
              </a:rPr>
              <a:t>Array Implementation</a:t>
            </a:r>
          </a:p>
        </p:txBody>
      </p:sp>
      <p:sp>
        <p:nvSpPr>
          <p:cNvPr id="49156" name="Rectangle 4"/>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15 are 17 and 32:</a:t>
            </a:r>
          </a:p>
        </p:txBody>
      </p:sp>
      <p:sp>
        <p:nvSpPr>
          <p:cNvPr id="49157" name="Rectangle 45"/>
          <p:cNvSpPr>
            <a:spLocks noChangeArrowheads="1"/>
          </p:cNvSpPr>
          <p:nvPr/>
        </p:nvSpPr>
        <p:spPr bwMode="auto">
          <a:xfrm>
            <a:off x="2555875" y="4437063"/>
            <a:ext cx="215900" cy="21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49158"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372042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0178" name="Picture 6" descr="hash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060575"/>
            <a:ext cx="446246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5018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17 are 25 and 19:</a:t>
            </a:r>
          </a:p>
        </p:txBody>
      </p:sp>
      <p:sp>
        <p:nvSpPr>
          <p:cNvPr id="50182"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
        <p:nvSpPr>
          <p:cNvPr id="7" name="Rectangle 8"/>
          <p:cNvSpPr>
            <a:spLocks noChangeArrowheads="1"/>
          </p:cNvSpPr>
          <p:nvPr/>
        </p:nvSpPr>
        <p:spPr bwMode="auto">
          <a:xfrm>
            <a:off x="2555875" y="4437063"/>
            <a:ext cx="215900" cy="21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Tree>
    <p:extLst>
      <p:ext uri="{BB962C8B-B14F-4D97-AF65-F5344CB8AC3E}">
        <p14:creationId xmlns:p14="http://schemas.microsoft.com/office/powerpoint/2010/main" val="150428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32 are 41 and 36:</a:t>
            </a:r>
          </a:p>
        </p:txBody>
      </p:sp>
      <p:pic>
        <p:nvPicPr>
          <p:cNvPr id="51203" name="Picture 7" descr="heap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060575"/>
            <a:ext cx="446246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51205" name="Rectangle 8"/>
          <p:cNvSpPr>
            <a:spLocks noChangeArrowheads="1"/>
          </p:cNvSpPr>
          <p:nvPr/>
        </p:nvSpPr>
        <p:spPr bwMode="auto">
          <a:xfrm>
            <a:off x="2555875" y="4437063"/>
            <a:ext cx="215900" cy="21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51206"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305857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522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25 are 33 and 55:</a:t>
            </a:r>
          </a:p>
        </p:txBody>
      </p:sp>
      <p:pic>
        <p:nvPicPr>
          <p:cNvPr id="52228" name="Picture 4" descr="heap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060575"/>
            <a:ext cx="446246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8"/>
          <p:cNvSpPr>
            <a:spLocks noChangeArrowheads="1"/>
          </p:cNvSpPr>
          <p:nvPr/>
        </p:nvSpPr>
        <p:spPr bwMode="auto">
          <a:xfrm>
            <a:off x="2555875" y="4437063"/>
            <a:ext cx="215900" cy="215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52230"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135567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5325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the heap-as-array has </a:t>
            </a:r>
            <a:r>
              <a:rPr lang="en-US" altLang="en-US" b="1">
                <a:latin typeface="Consolas" pitchFamily="49" charset="0"/>
                <a:cs typeface="Consolas" pitchFamily="49" charset="0"/>
              </a:rPr>
              <a:t>count</a:t>
            </a:r>
            <a:r>
              <a:rPr lang="en-US" altLang="en-US">
                <a:latin typeface="Arial" charset="0"/>
                <a:cs typeface="Arial" charset="0"/>
              </a:rPr>
              <a:t> entries, then the next empty node in the corresponding complete tree is at location </a:t>
            </a:r>
            <a:r>
              <a:rPr lang="en-US" altLang="en-US" b="1">
                <a:latin typeface="Consolas" pitchFamily="49" charset="0"/>
                <a:cs typeface="Consolas" pitchFamily="49" charset="0"/>
              </a:rPr>
              <a:t>posn = count + 1</a:t>
            </a:r>
            <a:endParaRPr lang="en-US" altLang="en-US">
              <a:latin typeface="Consolas" pitchFamily="49" charset="0"/>
              <a:cs typeface="Consolas" pitchFamily="49"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compare the item at location </a:t>
            </a:r>
            <a:r>
              <a:rPr lang="en-US" altLang="en-US" b="1">
                <a:latin typeface="Consolas" pitchFamily="49" charset="0"/>
                <a:cs typeface="Consolas" pitchFamily="49" charset="0"/>
              </a:rPr>
              <a:t>posn</a:t>
            </a:r>
            <a:r>
              <a:rPr lang="en-US" altLang="en-US">
                <a:latin typeface="Arial" charset="0"/>
                <a:cs typeface="Arial" charset="0"/>
              </a:rPr>
              <a:t> with the item at </a:t>
            </a:r>
            <a:r>
              <a:rPr lang="en-US" altLang="en-US" b="1">
                <a:latin typeface="Consolas" pitchFamily="49" charset="0"/>
                <a:cs typeface="Consolas" pitchFamily="49" charset="0"/>
              </a:rPr>
              <a:t>posn/2</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If they are out of order</a:t>
            </a:r>
          </a:p>
          <a:p>
            <a:pPr lvl="1"/>
            <a:r>
              <a:rPr lang="en-US" altLang="en-US">
                <a:latin typeface="Arial" charset="0"/>
                <a:cs typeface="Arial" charset="0"/>
              </a:rPr>
              <a:t>Swap them, set </a:t>
            </a:r>
            <a:r>
              <a:rPr lang="en-US" altLang="en-US" b="1">
                <a:latin typeface="Courier New" pitchFamily="49" charset="0"/>
                <a:cs typeface="Arial" charset="0"/>
              </a:rPr>
              <a:t>posn /= 2</a:t>
            </a:r>
            <a:r>
              <a:rPr lang="en-US" altLang="en-US">
                <a:latin typeface="Arial" charset="0"/>
                <a:cs typeface="Arial" charset="0"/>
              </a:rPr>
              <a:t> and repeat</a:t>
            </a:r>
          </a:p>
        </p:txBody>
      </p:sp>
      <p:sp>
        <p:nvSpPr>
          <p:cNvPr id="53252"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7.2.3.1</a:t>
            </a:r>
          </a:p>
        </p:txBody>
      </p:sp>
    </p:spTree>
    <p:extLst>
      <p:ext uri="{BB962C8B-B14F-4D97-AF65-F5344CB8AC3E}">
        <p14:creationId xmlns:p14="http://schemas.microsoft.com/office/powerpoint/2010/main" val="8793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latin typeface="Arial" charset="0"/>
                <a:cs typeface="Arial" charset="0"/>
              </a:rPr>
              <a:t>Definition</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Important:</a:t>
            </a:r>
          </a:p>
          <a:p>
            <a:pPr algn="ctr">
              <a:buFontTx/>
              <a:buNone/>
            </a:pPr>
            <a:r>
              <a:rPr lang="en-US" altLang="en-US" b="1" dirty="0">
                <a:solidFill>
                  <a:srgbClr val="FF0000"/>
                </a:solidFill>
                <a:latin typeface="Arial" charset="0"/>
                <a:cs typeface="Arial" charset="0"/>
              </a:rPr>
              <a:t>THERE IS NO OTHER RELATIONSHIP BETWEEN</a:t>
            </a:r>
          </a:p>
          <a:p>
            <a:pPr algn="ctr">
              <a:buFontTx/>
              <a:buNone/>
            </a:pPr>
            <a:r>
              <a:rPr lang="en-US" altLang="en-US" b="1" dirty="0">
                <a:solidFill>
                  <a:srgbClr val="FF0000"/>
                </a:solidFill>
                <a:latin typeface="Arial" charset="0"/>
                <a:cs typeface="Arial" charset="0"/>
              </a:rPr>
              <a:t>THE ELEMENTS IN THE TWO SUBTREES</a:t>
            </a:r>
          </a:p>
          <a:p>
            <a:endParaRPr lang="en-US" altLang="en-US" dirty="0">
              <a:latin typeface="Arial" charset="0"/>
              <a:cs typeface="Arial" charset="0"/>
            </a:endParaRPr>
          </a:p>
          <a:p>
            <a:pPr>
              <a:buFont typeface="Arial" charset="0"/>
              <a:buNone/>
            </a:pPr>
            <a:endParaRPr lang="en-US" altLang="en-US" dirty="0">
              <a:latin typeface="Arial" charset="0"/>
              <a:cs typeface="Arial" charset="0"/>
            </a:endParaRPr>
          </a:p>
        </p:txBody>
      </p:sp>
      <p:sp>
        <p:nvSpPr>
          <p:cNvPr id="7172" name="TextBox 3"/>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a:t>
            </a:r>
          </a:p>
        </p:txBody>
      </p:sp>
    </p:spTree>
    <p:extLst>
      <p:ext uri="{BB962C8B-B14F-4D97-AF65-F5344CB8AC3E}">
        <p14:creationId xmlns:p14="http://schemas.microsoft.com/office/powerpoint/2010/main" val="351658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 the following heap, both as a tree and in its array representation</a:t>
            </a:r>
          </a:p>
        </p:txBody>
      </p:sp>
      <p:pic>
        <p:nvPicPr>
          <p:cNvPr id="54275" name="Picture 11" descr="heap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2420938"/>
            <a:ext cx="35242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title"/>
          </p:nvPr>
        </p:nvSpPr>
        <p:spPr/>
        <p:txBody>
          <a:bodyPr/>
          <a:lstStyle/>
          <a:p>
            <a:r>
              <a:rPr lang="en-US" altLang="en-US">
                <a:latin typeface="Arial" charset="0"/>
                <a:cs typeface="Arial" charset="0"/>
              </a:rPr>
              <a:t>Array Implementation</a:t>
            </a:r>
          </a:p>
        </p:txBody>
      </p:sp>
      <p:sp>
        <p:nvSpPr>
          <p:cNvPr id="5427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a:t>
            </a:r>
          </a:p>
        </p:txBody>
      </p:sp>
    </p:spTree>
    <p:extLst>
      <p:ext uri="{BB962C8B-B14F-4D97-AF65-F5344CB8AC3E}">
        <p14:creationId xmlns:p14="http://schemas.microsoft.com/office/powerpoint/2010/main" val="2122220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latin typeface="Arial" charset="0"/>
                <a:cs typeface="Arial" charset="0"/>
              </a:rPr>
              <a:t>Array Implementation:  Push</a:t>
            </a:r>
          </a:p>
        </p:txBody>
      </p:sp>
      <p:sp>
        <p:nvSpPr>
          <p:cNvPr id="552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Inserting 26 requires no changes</a:t>
            </a:r>
          </a:p>
        </p:txBody>
      </p:sp>
      <p:pic>
        <p:nvPicPr>
          <p:cNvPr id="55300" name="Picture 9" descr="heap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2420938"/>
            <a:ext cx="35242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4"/>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7.2.3.2.1</a:t>
            </a:r>
          </a:p>
        </p:txBody>
      </p:sp>
    </p:spTree>
    <p:extLst>
      <p:ext uri="{BB962C8B-B14F-4D97-AF65-F5344CB8AC3E}">
        <p14:creationId xmlns:p14="http://schemas.microsoft.com/office/powerpoint/2010/main" val="45203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latin typeface="Arial" charset="0"/>
                <a:cs typeface="Arial" charset="0"/>
              </a:rPr>
              <a:t>Array Implementation:  Push</a:t>
            </a:r>
          </a:p>
        </p:txBody>
      </p:sp>
      <p:sp>
        <p:nvSpPr>
          <p:cNvPr id="563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Inserting 8 requires a few percolations:</a:t>
            </a:r>
          </a:p>
          <a:p>
            <a:pPr lvl="1"/>
            <a:r>
              <a:rPr lang="en-US" altLang="en-US">
                <a:latin typeface="Arial" charset="0"/>
                <a:cs typeface="Arial" charset="0"/>
              </a:rPr>
              <a:t>Swap 8 and 23</a:t>
            </a:r>
          </a:p>
        </p:txBody>
      </p:sp>
      <p:sp>
        <p:nvSpPr>
          <p:cNvPr id="56324" name="Picture 8" descr="heap72"/>
          <p:cNvSpPr>
            <a:spLocks noChangeAspect="1" noChangeArrowheads="1"/>
          </p:cNvSpPr>
          <p:nvPr/>
        </p:nvSpPr>
        <p:spPr bwMode="auto">
          <a:xfrm>
            <a:off x="2809875" y="2420938"/>
            <a:ext cx="35242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56325"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7.2.3.2.1</a:t>
            </a:r>
          </a:p>
        </p:txBody>
      </p:sp>
    </p:spTree>
    <p:extLst>
      <p:ext uri="{BB962C8B-B14F-4D97-AF65-F5344CB8AC3E}">
        <p14:creationId xmlns:p14="http://schemas.microsoft.com/office/powerpoint/2010/main" val="33756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latin typeface="Arial" charset="0"/>
                <a:cs typeface="Arial" charset="0"/>
              </a:rPr>
              <a:t>Array Implementation:  Push</a:t>
            </a:r>
          </a:p>
        </p:txBody>
      </p:sp>
      <p:sp>
        <p:nvSpPr>
          <p:cNvPr id="573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Swap 8 and 12</a:t>
            </a:r>
          </a:p>
        </p:txBody>
      </p:sp>
      <p:pic>
        <p:nvPicPr>
          <p:cNvPr id="57348" name="Picture 9" descr="heap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408" y="2420938"/>
            <a:ext cx="35242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7.2.3.2.1</a:t>
            </a:r>
          </a:p>
        </p:txBody>
      </p:sp>
    </p:spTree>
    <p:extLst>
      <p:ext uri="{BB962C8B-B14F-4D97-AF65-F5344CB8AC3E}">
        <p14:creationId xmlns:p14="http://schemas.microsoft.com/office/powerpoint/2010/main" val="301227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latin typeface="Arial" charset="0"/>
                <a:cs typeface="Arial" charset="0"/>
              </a:rPr>
              <a:t>Array Implementation:  Push</a:t>
            </a:r>
          </a:p>
        </p:txBody>
      </p:sp>
      <p:sp>
        <p:nvSpPr>
          <p:cNvPr id="583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this point, it is greater than its parent, so we are finished</a:t>
            </a:r>
          </a:p>
        </p:txBody>
      </p:sp>
      <p:pic>
        <p:nvPicPr>
          <p:cNvPr id="58372" name="Picture 9" descr="heap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408" y="2420938"/>
            <a:ext cx="35242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7.2.3.2.1</a:t>
            </a:r>
          </a:p>
        </p:txBody>
      </p:sp>
    </p:spTree>
    <p:extLst>
      <p:ext uri="{BB962C8B-B14F-4D97-AF65-F5344CB8AC3E}">
        <p14:creationId xmlns:p14="http://schemas.microsoft.com/office/powerpoint/2010/main" val="1582383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As before, popping the top has us copy the last entry to the top</a:t>
            </a:r>
          </a:p>
        </p:txBody>
      </p:sp>
      <p:pic>
        <p:nvPicPr>
          <p:cNvPr id="59395" name="Picture 8" descr="x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59397"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367248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04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Instead, consider this strategy:</a:t>
            </a:r>
          </a:p>
          <a:p>
            <a:pPr lvl="1"/>
            <a:r>
              <a:rPr lang="en-US" altLang="en-US">
                <a:latin typeface="Arial" charset="0"/>
                <a:cs typeface="Arial" charset="0"/>
              </a:rPr>
              <a:t>Copy the last object, 23, to the root</a:t>
            </a:r>
          </a:p>
        </p:txBody>
      </p:sp>
      <p:pic>
        <p:nvPicPr>
          <p:cNvPr id="60420" name="Picture 5" descr="x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221152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14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Now percolate down</a:t>
            </a:r>
          </a:p>
          <a:p>
            <a:pPr>
              <a:buFont typeface="Arial" charset="0"/>
              <a:buNone/>
            </a:pPr>
            <a:r>
              <a:rPr lang="en-US" altLang="en-US">
                <a:latin typeface="Arial" charset="0"/>
                <a:cs typeface="Arial" charset="0"/>
              </a:rPr>
              <a:t>	Compare Node 1 with its children:  Nodes 2 and 3</a:t>
            </a:r>
          </a:p>
          <a:p>
            <a:pPr lvl="1"/>
            <a:r>
              <a:rPr lang="en-US" altLang="en-US">
                <a:latin typeface="Arial" charset="0"/>
                <a:cs typeface="Arial" charset="0"/>
              </a:rPr>
              <a:t>Swap 23 and 6</a:t>
            </a:r>
          </a:p>
        </p:txBody>
      </p:sp>
      <p:pic>
        <p:nvPicPr>
          <p:cNvPr id="61444" name="Picture 4" descr="x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70294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24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2 with its children:  Nodes 4 and 5</a:t>
            </a:r>
          </a:p>
          <a:p>
            <a:pPr lvl="1"/>
            <a:r>
              <a:rPr lang="en-US" altLang="en-US">
                <a:latin typeface="Arial" charset="0"/>
                <a:cs typeface="Arial" charset="0"/>
              </a:rPr>
              <a:t>Swap 23 and 9</a:t>
            </a:r>
          </a:p>
        </p:txBody>
      </p:sp>
      <p:pic>
        <p:nvPicPr>
          <p:cNvPr id="62468" name="Picture 4" descr="x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4144177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34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4 with its children:  Nodes 8 and 9</a:t>
            </a:r>
          </a:p>
          <a:p>
            <a:pPr lvl="1"/>
            <a:r>
              <a:rPr lang="en-US" altLang="en-US">
                <a:latin typeface="Arial" charset="0"/>
                <a:cs typeface="Arial" charset="0"/>
              </a:rPr>
              <a:t>Swap 23 and 10</a:t>
            </a:r>
          </a:p>
        </p:txBody>
      </p:sp>
      <p:pic>
        <p:nvPicPr>
          <p:cNvPr id="63492" name="Picture 9" descr="x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98779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819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This is a binary min-heap:</a:t>
            </a:r>
          </a:p>
        </p:txBody>
      </p:sp>
      <p:pic>
        <p:nvPicPr>
          <p:cNvPr id="8196" name="Picture 4" descr="heap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636838"/>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a:t>
            </a:r>
          </a:p>
        </p:txBody>
      </p:sp>
    </p:spTree>
    <p:extLst>
      <p:ext uri="{BB962C8B-B14F-4D97-AF65-F5344CB8AC3E}">
        <p14:creationId xmlns:p14="http://schemas.microsoft.com/office/powerpoint/2010/main" val="3688268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45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Node 8 are beyond the end of the array:</a:t>
            </a:r>
          </a:p>
          <a:p>
            <a:pPr lvl="1"/>
            <a:r>
              <a:rPr lang="en-US" altLang="en-US">
                <a:latin typeface="Arial" charset="0"/>
                <a:cs typeface="Arial" charset="0"/>
              </a:rPr>
              <a:t>Stop</a:t>
            </a:r>
          </a:p>
        </p:txBody>
      </p:sp>
      <p:pic>
        <p:nvPicPr>
          <p:cNvPr id="64516" name="Picture 4" descr="x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58319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55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result is a binary min-heap</a:t>
            </a:r>
          </a:p>
        </p:txBody>
      </p:sp>
      <p:pic>
        <p:nvPicPr>
          <p:cNvPr id="65540" name="Picture 4" descr="x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579494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65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Dequeuing the minimum again:</a:t>
            </a:r>
          </a:p>
          <a:p>
            <a:pPr lvl="1"/>
            <a:r>
              <a:rPr lang="en-US" altLang="en-US">
                <a:latin typeface="Arial" charset="0"/>
                <a:cs typeface="Arial" charset="0"/>
              </a:rPr>
              <a:t>Copy 26 to the root</a:t>
            </a:r>
          </a:p>
        </p:txBody>
      </p:sp>
      <p:pic>
        <p:nvPicPr>
          <p:cNvPr id="66564" name="Picture 5" descr="x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684416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75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1 with its children:  Nodes 2 and 3</a:t>
            </a:r>
          </a:p>
          <a:p>
            <a:pPr lvl="1"/>
            <a:r>
              <a:rPr lang="en-US" altLang="en-US">
                <a:latin typeface="Arial" charset="0"/>
                <a:cs typeface="Arial" charset="0"/>
              </a:rPr>
              <a:t>Swap 26 and 8</a:t>
            </a:r>
          </a:p>
        </p:txBody>
      </p:sp>
      <p:pic>
        <p:nvPicPr>
          <p:cNvPr id="67588" name="Picture 5" descr="x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657130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861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3 with its children:  Nodes 6 and 7</a:t>
            </a:r>
          </a:p>
          <a:p>
            <a:pPr lvl="1"/>
            <a:r>
              <a:rPr lang="en-US" altLang="en-US">
                <a:latin typeface="Arial" charset="0"/>
                <a:cs typeface="Arial" charset="0"/>
              </a:rPr>
              <a:t>Swap 26 and 12</a:t>
            </a:r>
          </a:p>
        </p:txBody>
      </p:sp>
      <p:pic>
        <p:nvPicPr>
          <p:cNvPr id="68612" name="Picture 6" descr="x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4030957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696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children of Node 6, Nodes 12 and 13 are unoccupied</a:t>
            </a:r>
          </a:p>
          <a:p>
            <a:pPr lvl="1"/>
            <a:r>
              <a:rPr lang="en-US" altLang="en-US">
                <a:latin typeface="Arial" charset="0"/>
                <a:cs typeface="Arial" charset="0"/>
              </a:rPr>
              <a:t>Currently, </a:t>
            </a:r>
            <a:r>
              <a:rPr lang="en-US" altLang="en-US">
                <a:latin typeface="Consolas" pitchFamily="49" charset="0"/>
                <a:cs typeface="Arial" charset="0"/>
              </a:rPr>
              <a:t>count == 11</a:t>
            </a:r>
          </a:p>
        </p:txBody>
      </p:sp>
      <p:pic>
        <p:nvPicPr>
          <p:cNvPr id="69636" name="Picture 4" descr="x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3639206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06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result is a min-heap</a:t>
            </a:r>
          </a:p>
        </p:txBody>
      </p:sp>
      <p:pic>
        <p:nvPicPr>
          <p:cNvPr id="70660" name="Picture 4" descr="x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3655190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16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Dequeuing the minimum a third time:</a:t>
            </a:r>
          </a:p>
          <a:p>
            <a:pPr lvl="1"/>
            <a:r>
              <a:rPr lang="en-US" altLang="en-US">
                <a:latin typeface="Arial" charset="0"/>
                <a:cs typeface="Arial" charset="0"/>
              </a:rPr>
              <a:t>Copy 15 to the root</a:t>
            </a:r>
          </a:p>
        </p:txBody>
      </p:sp>
      <p:pic>
        <p:nvPicPr>
          <p:cNvPr id="71684" name="Picture 6" descr="x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4007797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270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1 with its children:  Nodes 2 and 3</a:t>
            </a:r>
          </a:p>
          <a:p>
            <a:pPr lvl="1"/>
            <a:r>
              <a:rPr lang="en-US" altLang="en-US">
                <a:latin typeface="Arial" charset="0"/>
                <a:cs typeface="Arial" charset="0"/>
              </a:rPr>
              <a:t>Swap 15 and 9</a:t>
            </a:r>
          </a:p>
        </p:txBody>
      </p:sp>
      <p:pic>
        <p:nvPicPr>
          <p:cNvPr id="72708" name="Picture 6" descr="x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386641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37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2 with its children:  Nodes 4 and 5</a:t>
            </a:r>
          </a:p>
          <a:p>
            <a:pPr lvl="1"/>
            <a:r>
              <a:rPr lang="en-US" altLang="en-US">
                <a:latin typeface="Arial" charset="0"/>
                <a:cs typeface="Arial" charset="0"/>
              </a:rPr>
              <a:t>Swap 15 and 10</a:t>
            </a:r>
          </a:p>
        </p:txBody>
      </p:sp>
      <p:pic>
        <p:nvPicPr>
          <p:cNvPr id="73732" name="Picture 4" descr="x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16236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US" altLang="en-US">
                <a:latin typeface="Arial" charset="0"/>
                <a:cs typeface="Arial" charset="0"/>
              </a:rPr>
              <a:t>Operations</a:t>
            </a:r>
          </a:p>
        </p:txBody>
      </p:sp>
      <p:sp>
        <p:nvSpPr>
          <p:cNvPr id="10243" name="Rectangle 3"/>
          <p:cNvSpPr>
            <a:spLocks noGrp="1" noChangeArrowheads="1"/>
          </p:cNvSpPr>
          <p:nvPr>
            <p:ph type="body" idx="4294967295"/>
          </p:nvPr>
        </p:nvSpPr>
        <p:spPr/>
        <p:txBody>
          <a:bodyPr/>
          <a:lstStyle/>
          <a:p>
            <a:pPr>
              <a:buFont typeface="Arial" charset="0"/>
              <a:buNone/>
            </a:pPr>
            <a:r>
              <a:rPr lang="en-US" altLang="en-US" sz="2400">
                <a:latin typeface="Arial" charset="0"/>
                <a:cs typeface="Arial" charset="0"/>
              </a:rPr>
              <a:t>	</a:t>
            </a:r>
            <a:r>
              <a:rPr lang="en-US" altLang="en-US">
                <a:latin typeface="Arial" charset="0"/>
                <a:cs typeface="Arial" charset="0"/>
              </a:rPr>
              <a:t>We will consider three operations:</a:t>
            </a:r>
          </a:p>
          <a:p>
            <a:pPr lvl="1"/>
            <a:r>
              <a:rPr lang="en-US" altLang="en-US">
                <a:latin typeface="Arial" charset="0"/>
                <a:cs typeface="Arial" charset="0"/>
              </a:rPr>
              <a:t>Top</a:t>
            </a:r>
          </a:p>
          <a:p>
            <a:pPr lvl="1"/>
            <a:r>
              <a:rPr lang="en-US" altLang="en-US">
                <a:latin typeface="Arial" charset="0"/>
                <a:cs typeface="Arial" charset="0"/>
              </a:rPr>
              <a:t>Pop</a:t>
            </a:r>
          </a:p>
          <a:p>
            <a:pPr lvl="1"/>
            <a:r>
              <a:rPr lang="en-US" altLang="en-US">
                <a:latin typeface="Arial" charset="0"/>
                <a:cs typeface="Arial" charset="0"/>
              </a:rPr>
              <a:t>Push</a:t>
            </a:r>
          </a:p>
        </p:txBody>
      </p:sp>
      <p:sp>
        <p:nvSpPr>
          <p:cNvPr id="1024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a:t>
            </a:r>
          </a:p>
        </p:txBody>
      </p:sp>
    </p:spTree>
    <p:extLst>
      <p:ext uri="{BB962C8B-B14F-4D97-AF65-F5344CB8AC3E}">
        <p14:creationId xmlns:p14="http://schemas.microsoft.com/office/powerpoint/2010/main" val="340316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475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Compare Node 4 with its children:  Nodes 8 and 9</a:t>
            </a:r>
          </a:p>
          <a:p>
            <a:pPr lvl="1"/>
            <a:r>
              <a:rPr lang="en-US" altLang="en-US">
                <a:latin typeface="Arial" charset="0"/>
                <a:cs typeface="Arial" charset="0"/>
              </a:rPr>
              <a:t>15 &lt; 23 and 15 &lt; 25 so stop</a:t>
            </a:r>
          </a:p>
        </p:txBody>
      </p:sp>
      <p:pic>
        <p:nvPicPr>
          <p:cNvPr id="74756" name="Picture 5" descr="x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2012195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57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result is a properly formed binary min-heap</a:t>
            </a:r>
          </a:p>
        </p:txBody>
      </p:sp>
      <p:pic>
        <p:nvPicPr>
          <p:cNvPr id="75780" name="Picture 7" descr="x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938" y="2314575"/>
            <a:ext cx="35258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31642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latin typeface="Arial" charset="0"/>
                <a:cs typeface="Arial" charset="0"/>
              </a:rPr>
              <a:t>Array Implementation:  Pop</a:t>
            </a:r>
          </a:p>
        </p:txBody>
      </p:sp>
      <p:sp>
        <p:nvSpPr>
          <p:cNvPr id="768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After all our modifications, the final heap is</a:t>
            </a:r>
          </a:p>
        </p:txBody>
      </p:sp>
      <p:pic>
        <p:nvPicPr>
          <p:cNvPr id="76804" name="Picture 4" descr="heap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492375"/>
            <a:ext cx="35242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heap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492375"/>
            <a:ext cx="35242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4067175" y="3213100"/>
            <a:ext cx="100965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807" name="TextBox 7"/>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7.2.3.2.2</a:t>
            </a:r>
          </a:p>
        </p:txBody>
      </p:sp>
    </p:spTree>
    <p:extLst>
      <p:ext uri="{BB962C8B-B14F-4D97-AF65-F5344CB8AC3E}">
        <p14:creationId xmlns:p14="http://schemas.microsoft.com/office/powerpoint/2010/main" val="1016347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latin typeface="Arial" charset="0"/>
                <a:cs typeface="Arial" charset="0"/>
              </a:rPr>
              <a:t>Run-time Analysis</a:t>
            </a:r>
          </a:p>
        </p:txBody>
      </p:sp>
      <p:sp>
        <p:nvSpPr>
          <p:cNvPr id="778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Accessing the top object is </a:t>
            </a:r>
            <a:r>
              <a:rPr lang="en-US" altLang="en-US" b="1">
                <a:latin typeface="Symbol" pitchFamily="18" charset="2"/>
                <a:cs typeface="Arial" charset="0"/>
              </a:rPr>
              <a:t>Q</a:t>
            </a:r>
            <a:r>
              <a:rPr lang="en-US" altLang="en-US">
                <a:latin typeface="Times New Roman" pitchFamily="18" charset="0"/>
                <a:cs typeface="Arial" charset="0"/>
              </a:rPr>
              <a:t>(1)</a:t>
            </a:r>
          </a:p>
          <a:p>
            <a:pPr>
              <a:buFont typeface="Arial" charset="0"/>
              <a:buNone/>
            </a:pPr>
            <a:r>
              <a:rPr lang="en-US" altLang="en-US">
                <a:latin typeface="Arial" charset="0"/>
                <a:cs typeface="Arial" charset="0"/>
              </a:rPr>
              <a:t>	Popping the top object is </a:t>
            </a:r>
            <a:r>
              <a:rPr lang="en-US" altLang="en-US" b="1">
                <a:latin typeface="Times New Roman" pitchFamily="18" charset="0"/>
                <a:cs typeface="Arial" charset="0"/>
              </a:rPr>
              <a:t>O</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p>
          <a:p>
            <a:pPr lvl="1"/>
            <a:r>
              <a:rPr lang="en-US" altLang="en-US">
                <a:latin typeface="Arial" charset="0"/>
                <a:cs typeface="Arial" charset="0"/>
              </a:rPr>
              <a:t>We copy something that is already in the lowest depth—it will likely be moved back to the lowest depth</a:t>
            </a:r>
            <a:endParaRPr lang="en-US" altLang="en-US">
              <a:latin typeface="Times New Roman" pitchFamily="18" charset="0"/>
              <a:cs typeface="Arial" charset="0"/>
            </a:endParaRPr>
          </a:p>
          <a:p>
            <a:endParaRPr lang="en-US" altLang="en-US">
              <a:latin typeface="Arial" charset="0"/>
              <a:cs typeface="Arial" charset="0"/>
            </a:endParaRPr>
          </a:p>
          <a:p>
            <a:pPr>
              <a:buFont typeface="Arial" charset="0"/>
              <a:buNone/>
            </a:pPr>
            <a:r>
              <a:rPr lang="en-US" altLang="en-US">
                <a:latin typeface="Arial" charset="0"/>
                <a:cs typeface="Arial" charset="0"/>
              </a:rPr>
              <a:t>	How about push?</a:t>
            </a:r>
          </a:p>
        </p:txBody>
      </p:sp>
      <p:sp>
        <p:nvSpPr>
          <p:cNvPr id="7782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7.2.4</a:t>
            </a:r>
          </a:p>
        </p:txBody>
      </p:sp>
    </p:spTree>
    <p:extLst>
      <p:ext uri="{BB962C8B-B14F-4D97-AF65-F5344CB8AC3E}">
        <p14:creationId xmlns:p14="http://schemas.microsoft.com/office/powerpoint/2010/main" val="1709069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latin typeface="Arial" charset="0"/>
                <a:cs typeface="Arial" charset="0"/>
              </a:rPr>
              <a:t>Run-time Analysis</a:t>
            </a:r>
          </a:p>
        </p:txBody>
      </p:sp>
      <p:sp>
        <p:nvSpPr>
          <p:cNvPr id="7885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If we are inserting an object less than the root (at the front), then the run time will be </a:t>
            </a:r>
            <a:r>
              <a:rPr lang="en-US" altLang="en-US" b="1">
                <a:latin typeface="Symbol" pitchFamily="18" charset="2"/>
                <a:cs typeface="Arial" charset="0"/>
              </a:rPr>
              <a:t>Q</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If we insert at the back (greater than any object) then the run time will be </a:t>
            </a:r>
            <a:r>
              <a:rPr lang="en-US" altLang="en-US" b="1">
                <a:latin typeface="Symbol" pitchFamily="18" charset="2"/>
                <a:cs typeface="Arial" charset="0"/>
              </a:rPr>
              <a:t>Q</a:t>
            </a:r>
            <a:r>
              <a:rPr lang="en-US" altLang="en-US">
                <a:latin typeface="Times New Roman" pitchFamily="18" charset="0"/>
                <a:cs typeface="Arial" charset="0"/>
              </a:rPr>
              <a:t>(1)</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How about an arbitrary insertion?</a:t>
            </a:r>
          </a:p>
          <a:p>
            <a:pPr lvl="1"/>
            <a:r>
              <a:rPr lang="en-US" altLang="en-US">
                <a:latin typeface="Arial" charset="0"/>
                <a:cs typeface="Arial" charset="0"/>
              </a:rPr>
              <a:t>It will be </a:t>
            </a:r>
            <a:r>
              <a:rPr lang="en-US" altLang="en-US" b="1">
                <a:latin typeface="Times New Roman" pitchFamily="18" charset="0"/>
                <a:cs typeface="Arial" charset="0"/>
              </a:rPr>
              <a:t>O</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Could the average be less?</a:t>
            </a:r>
          </a:p>
        </p:txBody>
      </p:sp>
      <p:sp>
        <p:nvSpPr>
          <p:cNvPr id="78852"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7.2.4</a:t>
            </a:r>
          </a:p>
        </p:txBody>
      </p:sp>
    </p:spTree>
    <p:extLst>
      <p:ext uri="{BB962C8B-B14F-4D97-AF65-F5344CB8AC3E}">
        <p14:creationId xmlns:p14="http://schemas.microsoft.com/office/powerpoint/2010/main" val="3714627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latin typeface="Arial" charset="0"/>
                <a:cs typeface="Arial" charset="0"/>
              </a:rPr>
              <a:t>Run-time Analysis</a:t>
            </a:r>
          </a:p>
        </p:txBody>
      </p:sp>
      <p:sp>
        <p:nvSpPr>
          <p:cNvPr id="7987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With each percolation, it will move an object past half of the remaining entries in the tree</a:t>
            </a:r>
          </a:p>
          <a:p>
            <a:pPr lvl="1"/>
            <a:r>
              <a:rPr lang="en-US" altLang="en-US">
                <a:latin typeface="Arial" charset="0"/>
                <a:cs typeface="Arial" charset="0"/>
              </a:rPr>
              <a:t>Therefore after one percolation, it will probably be past half of the entries, and therefore </a:t>
            </a:r>
            <a:r>
              <a:rPr lang="en-US" altLang="en-US" i="1">
                <a:latin typeface="Arial" charset="0"/>
                <a:cs typeface="Arial" charset="0"/>
              </a:rPr>
              <a:t>on average </a:t>
            </a:r>
            <a:r>
              <a:rPr lang="en-US" altLang="en-US">
                <a:latin typeface="Arial" charset="0"/>
                <a:cs typeface="Arial" charset="0"/>
              </a:rPr>
              <a:t>will require no more percolations</a:t>
            </a: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Therefore, we have an average run time of </a:t>
            </a:r>
            <a:r>
              <a:rPr lang="en-US" altLang="en-US" b="1">
                <a:latin typeface="Symbol" pitchFamily="18" charset="2"/>
                <a:cs typeface="Arial" charset="0"/>
              </a:rPr>
              <a:t>Q</a:t>
            </a:r>
            <a:r>
              <a:rPr lang="en-US" altLang="en-US">
                <a:latin typeface="Times New Roman" pitchFamily="18" charset="0"/>
                <a:cs typeface="Arial" charset="0"/>
              </a:rPr>
              <a:t>(1)</a:t>
            </a:r>
          </a:p>
        </p:txBody>
      </p:sp>
      <p:graphicFrame>
        <p:nvGraphicFramePr>
          <p:cNvPr id="79876" name="Object 2"/>
          <p:cNvGraphicFramePr>
            <a:graphicFrameLocks noChangeAspect="1"/>
          </p:cNvGraphicFramePr>
          <p:nvPr/>
        </p:nvGraphicFramePr>
        <p:xfrm>
          <a:off x="2960688" y="2997200"/>
          <a:ext cx="3438525" cy="1463675"/>
        </p:xfrm>
        <a:graphic>
          <a:graphicData uri="http://schemas.openxmlformats.org/presentationml/2006/ole">
            <mc:AlternateContent xmlns:mc="http://schemas.openxmlformats.org/markup-compatibility/2006">
              <mc:Choice xmlns:v="urn:schemas-microsoft-com:vml" Requires="v">
                <p:oleObj spid="_x0000_s140293" name="Equation" r:id="rId5" imgW="1968500" imgH="838200" progId="Equation.DSMT4">
                  <p:embed/>
                </p:oleObj>
              </mc:Choice>
              <mc:Fallback>
                <p:oleObj name="Equation" r:id="rId5" imgW="1968500" imgH="838200" progId="Equation.DSMT4">
                  <p:embed/>
                  <p:pic>
                    <p:nvPicPr>
                      <p:cNvPr id="7987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0688" y="2997200"/>
                        <a:ext cx="3438525"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7"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7.2.4</a:t>
            </a:r>
          </a:p>
        </p:txBody>
      </p:sp>
    </p:spTree>
    <p:extLst>
      <p:ext uri="{BB962C8B-B14F-4D97-AF65-F5344CB8AC3E}">
        <p14:creationId xmlns:p14="http://schemas.microsoft.com/office/powerpoint/2010/main" val="2053398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latin typeface="Arial" charset="0"/>
                <a:cs typeface="Arial" charset="0"/>
              </a:rPr>
              <a:t>Run-time Analysis</a:t>
            </a:r>
          </a:p>
        </p:txBody>
      </p:sp>
      <p:sp>
        <p:nvSpPr>
          <p:cNvPr id="808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An arbitrary removal requires that all entries in the heap be checked: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 removal of the largest object in the heap still requires all leaf nodes to be checked – there are approximately </a:t>
            </a:r>
            <a:r>
              <a:rPr lang="en-US" altLang="en-US" i="1">
                <a:latin typeface="Times New Roman" pitchFamily="18" charset="0"/>
                <a:cs typeface="Arial" charset="0"/>
              </a:rPr>
              <a:t>n</a:t>
            </a:r>
            <a:r>
              <a:rPr lang="en-US" altLang="en-US">
                <a:latin typeface="Times New Roman" pitchFamily="18" charset="0"/>
                <a:cs typeface="Arial" charset="0"/>
              </a:rPr>
              <a:t>/2</a:t>
            </a:r>
            <a:r>
              <a:rPr lang="en-US" altLang="en-US">
                <a:latin typeface="Arial" charset="0"/>
                <a:cs typeface="Arial" charset="0"/>
              </a:rPr>
              <a:t> leaf nodes: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p>
        </p:txBody>
      </p:sp>
      <p:pic>
        <p:nvPicPr>
          <p:cNvPr id="80900" name="Picture 4" descr="he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357563"/>
            <a:ext cx="43926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7.2.4</a:t>
            </a:r>
          </a:p>
        </p:txBody>
      </p:sp>
    </p:spTree>
    <p:extLst>
      <p:ext uri="{BB962C8B-B14F-4D97-AF65-F5344CB8AC3E}">
        <p14:creationId xmlns:p14="http://schemas.microsoft.com/office/powerpoint/2010/main" val="3294424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latin typeface="Arial" charset="0"/>
                <a:cs typeface="Arial" charset="0"/>
              </a:rPr>
              <a:t>Run-time Analysis</a:t>
            </a:r>
          </a:p>
        </p:txBody>
      </p:sp>
      <p:sp>
        <p:nvSpPr>
          <p:cNvPr id="819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Thus, our grid of run times is given by:</a:t>
            </a:r>
          </a:p>
          <a:p>
            <a:endParaRPr lang="en-US" altLang="en-US">
              <a:latin typeface="Arial" charset="0"/>
              <a:cs typeface="Arial" charset="0"/>
            </a:endParaRPr>
          </a:p>
          <a:p>
            <a:endParaRPr lang="en-US" altLang="en-US">
              <a:latin typeface="Arial" charset="0"/>
              <a:cs typeface="Arial" charset="0"/>
            </a:endParaRPr>
          </a:p>
        </p:txBody>
      </p:sp>
      <p:pic>
        <p:nvPicPr>
          <p:cNvPr id="81924" name="Picture 5" descr="heap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41767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7.2.4</a:t>
            </a:r>
          </a:p>
        </p:txBody>
      </p:sp>
    </p:spTree>
    <p:extLst>
      <p:ext uri="{BB962C8B-B14F-4D97-AF65-F5344CB8AC3E}">
        <p14:creationId xmlns:p14="http://schemas.microsoft.com/office/powerpoint/2010/main" val="2539253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81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This topic covers the simplest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sorting algorithm:  </a:t>
            </a:r>
            <a:r>
              <a:rPr lang="en-US" altLang="en-US" i="1">
                <a:latin typeface="Arial" charset="0"/>
                <a:cs typeface="Arial" charset="0"/>
              </a:rPr>
              <a:t>heap sort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a:t>
            </a:r>
          </a:p>
          <a:p>
            <a:pPr lvl="1"/>
            <a:r>
              <a:rPr lang="en-US" altLang="en-US">
                <a:latin typeface="Arial" charset="0"/>
                <a:cs typeface="Arial" charset="0"/>
              </a:rPr>
              <a:t>define the strategy</a:t>
            </a:r>
          </a:p>
          <a:p>
            <a:pPr lvl="1"/>
            <a:r>
              <a:rPr lang="en-US" altLang="en-US">
                <a:latin typeface="Arial" charset="0"/>
                <a:cs typeface="Arial" charset="0"/>
              </a:rPr>
              <a:t>analyze the run time</a:t>
            </a:r>
          </a:p>
          <a:p>
            <a:pPr lvl="1"/>
            <a:r>
              <a:rPr lang="en-US" altLang="en-US">
                <a:latin typeface="Arial" charset="0"/>
                <a:cs typeface="Arial" charset="0"/>
              </a:rPr>
              <a:t>convert an unsorted list into a heap</a:t>
            </a:r>
          </a:p>
          <a:p>
            <a:pPr lvl="1"/>
            <a:r>
              <a:rPr lang="en-US" altLang="en-US">
                <a:latin typeface="Arial" charset="0"/>
                <a:cs typeface="Arial" charset="0"/>
              </a:rPr>
              <a:t>cover some examples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Bonus:  may be performed in place</a:t>
            </a:r>
          </a:p>
        </p:txBody>
      </p:sp>
    </p:spTree>
    <p:extLst>
      <p:ext uri="{BB962C8B-B14F-4D97-AF65-F5344CB8AC3E}">
        <p14:creationId xmlns:p14="http://schemas.microsoft.com/office/powerpoint/2010/main" val="2216446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latin typeface="Arial" charset="0"/>
                <a:cs typeface="Arial" charset="0"/>
              </a:rPr>
              <a:t>Heap Sort</a:t>
            </a:r>
          </a:p>
        </p:txBody>
      </p:sp>
      <p:sp>
        <p:nvSpPr>
          <p:cNvPr id="92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Recall that inserting </a:t>
            </a:r>
            <a:r>
              <a:rPr lang="en-US" altLang="en-US" i="1">
                <a:latin typeface="Times New Roman" pitchFamily="18" charset="0"/>
                <a:cs typeface="Arial" charset="0"/>
              </a:rPr>
              <a:t>n</a:t>
            </a:r>
            <a:r>
              <a:rPr lang="en-US" altLang="en-US">
                <a:latin typeface="Arial" charset="0"/>
                <a:cs typeface="Arial" charset="0"/>
              </a:rPr>
              <a:t> objects into a min-heap and then taking </a:t>
            </a:r>
            <a:r>
              <a:rPr lang="en-US" altLang="en-US" i="1">
                <a:latin typeface="Times New Roman" pitchFamily="18" charset="0"/>
                <a:cs typeface="Arial" charset="0"/>
              </a:rPr>
              <a:t>n</a:t>
            </a:r>
            <a:r>
              <a:rPr lang="en-US" altLang="en-US">
                <a:latin typeface="Arial" charset="0"/>
                <a:cs typeface="Arial" charset="0"/>
              </a:rPr>
              <a:t> objects will result in them coming out in order</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Strategy:  given an unsorted list with </a:t>
            </a:r>
            <a:r>
              <a:rPr lang="en-US" altLang="en-US" i="1">
                <a:latin typeface="Times New Roman" pitchFamily="18" charset="0"/>
                <a:cs typeface="Arial" charset="0"/>
              </a:rPr>
              <a:t>n</a:t>
            </a:r>
            <a:r>
              <a:rPr lang="en-US" altLang="en-US">
                <a:latin typeface="Arial" charset="0"/>
                <a:cs typeface="Arial" charset="0"/>
              </a:rPr>
              <a:t> objects, place them into a heap, and take them out</a:t>
            </a:r>
          </a:p>
        </p:txBody>
      </p:sp>
      <p:sp>
        <p:nvSpPr>
          <p:cNvPr id="92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8.4.1</a:t>
            </a:r>
          </a:p>
        </p:txBody>
      </p:sp>
    </p:spTree>
    <p:extLst>
      <p:ext uri="{BB962C8B-B14F-4D97-AF65-F5344CB8AC3E}">
        <p14:creationId xmlns:p14="http://schemas.microsoft.com/office/powerpoint/2010/main" val="157073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112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can find the top object in </a:t>
            </a:r>
            <a:r>
              <a:rPr lang="en-US" altLang="en-US" b="1">
                <a:latin typeface="Symbol" pitchFamily="18" charset="2"/>
                <a:cs typeface="Arial" charset="0"/>
              </a:rPr>
              <a:t>Q</a:t>
            </a:r>
            <a:r>
              <a:rPr lang="en-US" altLang="en-US">
                <a:latin typeface="Times New Roman" pitchFamily="18" charset="0"/>
                <a:cs typeface="Arial" charset="0"/>
              </a:rPr>
              <a:t>(1)</a:t>
            </a:r>
            <a:r>
              <a:rPr lang="en-US" altLang="en-US">
                <a:latin typeface="Arial" charset="0"/>
                <a:cs typeface="Arial" charset="0"/>
              </a:rPr>
              <a:t> time:  3</a:t>
            </a:r>
          </a:p>
        </p:txBody>
      </p:sp>
      <p:pic>
        <p:nvPicPr>
          <p:cNvPr id="11268" name="Picture 4" descr="heap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636838"/>
            <a:ext cx="3451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7.2.1.1</a:t>
            </a:r>
          </a:p>
        </p:txBody>
      </p:sp>
    </p:spTree>
    <p:extLst>
      <p:ext uri="{BB962C8B-B14F-4D97-AF65-F5344CB8AC3E}">
        <p14:creationId xmlns:p14="http://schemas.microsoft.com/office/powerpoint/2010/main" val="3824173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latin typeface="Arial" charset="0"/>
                <a:cs typeface="Arial" charset="0"/>
              </a:rPr>
              <a:t>Run time Analysis of Heap Sort</a:t>
            </a:r>
          </a:p>
        </p:txBody>
      </p:sp>
      <p:sp>
        <p:nvSpPr>
          <p:cNvPr id="102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Taking an object out of a heap with </a:t>
            </a:r>
            <a:r>
              <a:rPr lang="en-US" altLang="en-US" i="1">
                <a:latin typeface="Times New Roman" pitchFamily="18" charset="0"/>
                <a:cs typeface="Arial" charset="0"/>
              </a:rPr>
              <a:t>n</a:t>
            </a:r>
            <a:r>
              <a:rPr lang="en-US" altLang="en-US">
                <a:latin typeface="Arial" charset="0"/>
                <a:cs typeface="Arial" charset="0"/>
              </a:rPr>
              <a:t> items requires </a:t>
            </a:r>
            <a:r>
              <a:rPr lang="en-US" altLang="en-US" b="1">
                <a:latin typeface="Times New Roman" pitchFamily="18" charset="0"/>
                <a:cs typeface="Arial" charset="0"/>
              </a:rPr>
              <a:t>O</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time</a:t>
            </a:r>
          </a:p>
          <a:p>
            <a:pPr>
              <a:buFont typeface="Arial" charset="0"/>
              <a:buNone/>
            </a:pPr>
            <a:r>
              <a:rPr lang="en-US" altLang="en-US">
                <a:latin typeface="Arial" charset="0"/>
                <a:cs typeface="Arial" charset="0"/>
              </a:rPr>
              <a:t>	Therefore, taking </a:t>
            </a:r>
            <a:r>
              <a:rPr lang="en-US" altLang="en-US" i="1">
                <a:latin typeface="Times New Roman" pitchFamily="18" charset="0"/>
                <a:cs typeface="Arial" charset="0"/>
              </a:rPr>
              <a:t>n</a:t>
            </a:r>
            <a:r>
              <a:rPr lang="en-US" altLang="en-US">
                <a:latin typeface="Arial" charset="0"/>
                <a:cs typeface="Arial" charset="0"/>
              </a:rPr>
              <a:t> objects out requires</a:t>
            </a:r>
          </a:p>
          <a:p>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Recall that </a:t>
            </a:r>
            <a:r>
              <a:rPr lang="en-US" altLang="en-US">
                <a:latin typeface="Times New Roman" pitchFamily="18" charset="0"/>
                <a:cs typeface="Arial" charset="0"/>
              </a:rPr>
              <a:t>ln(</a:t>
            </a:r>
            <a:r>
              <a:rPr lang="en-US" altLang="en-US" i="1">
                <a:latin typeface="Times New Roman" pitchFamily="18" charset="0"/>
                <a:cs typeface="Arial" charset="0"/>
              </a:rPr>
              <a:t>a</a:t>
            </a:r>
            <a:r>
              <a:rPr lang="en-US" altLang="en-US">
                <a:latin typeface="Times New Roman" pitchFamily="18" charset="0"/>
                <a:cs typeface="Arial" charset="0"/>
              </a:rPr>
              <a:t>) + ln(</a:t>
            </a:r>
            <a:r>
              <a:rPr lang="en-US" altLang="en-US" i="1">
                <a:latin typeface="Times New Roman" pitchFamily="18" charset="0"/>
                <a:cs typeface="Arial" charset="0"/>
              </a:rPr>
              <a:t>b</a:t>
            </a:r>
            <a:r>
              <a:rPr lang="en-US" altLang="en-US">
                <a:latin typeface="Times New Roman" pitchFamily="18" charset="0"/>
                <a:cs typeface="Arial" charset="0"/>
              </a:rPr>
              <a:t>) = ln(</a:t>
            </a:r>
            <a:r>
              <a:rPr lang="en-US" altLang="en-US" i="1">
                <a:latin typeface="Times New Roman" pitchFamily="18" charset="0"/>
                <a:cs typeface="Arial" charset="0"/>
              </a:rPr>
              <a:t>ab</a:t>
            </a:r>
            <a:r>
              <a:rPr lang="en-US" altLang="en-US">
                <a:latin typeface="Times New Roman" pitchFamily="18" charset="0"/>
                <a:cs typeface="Arial" charset="0"/>
              </a:rPr>
              <a: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Question:  What is the asymptotic growth of </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a:t>
            </a:r>
          </a:p>
        </p:txBody>
      </p:sp>
      <p:graphicFrame>
        <p:nvGraphicFramePr>
          <p:cNvPr id="1026" name="Object 2"/>
          <p:cNvGraphicFramePr>
            <a:graphicFrameLocks noChangeAspect="1"/>
          </p:cNvGraphicFramePr>
          <p:nvPr/>
        </p:nvGraphicFramePr>
        <p:xfrm>
          <a:off x="2771775" y="2349500"/>
          <a:ext cx="3455988" cy="973138"/>
        </p:xfrm>
        <a:graphic>
          <a:graphicData uri="http://schemas.openxmlformats.org/presentationml/2006/ole">
            <mc:AlternateContent xmlns:mc="http://schemas.openxmlformats.org/markup-compatibility/2006">
              <mc:Choice xmlns:v="urn:schemas-microsoft-com:vml" Requires="v">
                <p:oleObj spid="_x0000_s136209" name="Equation" r:id="rId5" imgW="1803240" imgH="507960" progId="Equation.3">
                  <p:embed/>
                </p:oleObj>
              </mc:Choice>
              <mc:Fallback>
                <p:oleObj name="Equation" r:id="rId5" imgW="18032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2349500"/>
                        <a:ext cx="3455988"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8.4.1</a:t>
            </a:r>
          </a:p>
        </p:txBody>
      </p:sp>
    </p:spTree>
    <p:extLst>
      <p:ext uri="{BB962C8B-B14F-4D97-AF65-F5344CB8AC3E}">
        <p14:creationId xmlns:p14="http://schemas.microsoft.com/office/powerpoint/2010/main" val="3552654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latin typeface="Arial" charset="0"/>
                <a:cs typeface="Arial" charset="0"/>
              </a:rPr>
              <a:t>Run time Analysis of Heap Sort</a:t>
            </a:r>
          </a:p>
        </p:txBody>
      </p:sp>
      <p:sp>
        <p:nvSpPr>
          <p:cNvPr id="102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Using Maple:</a:t>
            </a:r>
          </a:p>
          <a:p>
            <a:pPr>
              <a:buFontTx/>
              <a:buNone/>
            </a:pPr>
            <a:r>
              <a:rPr lang="en-US" altLang="en-US" b="1">
                <a:latin typeface="Courier New" pitchFamily="49" charset="0"/>
                <a:cs typeface="Arial" charset="0"/>
              </a:rPr>
              <a:t>&gt;</a:t>
            </a:r>
            <a:r>
              <a:rPr lang="en-US" altLang="en-US">
                <a:latin typeface="Courier New" pitchFamily="49" charset="0"/>
                <a:cs typeface="Arial" charset="0"/>
              </a:rPr>
              <a:t> </a:t>
            </a:r>
            <a:r>
              <a:rPr lang="en-US" altLang="en-US" b="1">
                <a:solidFill>
                  <a:srgbClr val="FF0000"/>
                </a:solidFill>
                <a:latin typeface="Courier New" pitchFamily="49" charset="0"/>
                <a:cs typeface="Arial" charset="0"/>
              </a:rPr>
              <a:t>asympt( ln( n! ), n );</a:t>
            </a:r>
          </a:p>
          <a:p>
            <a:pPr>
              <a:buFontTx/>
              <a:buNone/>
            </a:pPr>
            <a:endParaRPr lang="en-US" altLang="en-US">
              <a:solidFill>
                <a:srgbClr val="FF0000"/>
              </a:solidFill>
              <a:latin typeface="Courier New" pitchFamily="49" charset="0"/>
              <a:cs typeface="Arial" charset="0"/>
            </a:endParaRPr>
          </a:p>
          <a:p>
            <a:pPr>
              <a:buFontTx/>
              <a:buNone/>
            </a:pPr>
            <a:endParaRPr lang="en-US" altLang="en-US">
              <a:solidFill>
                <a:srgbClr val="FF0000"/>
              </a:solidFill>
              <a:latin typeface="Courier New" pitchFamily="49" charset="0"/>
              <a:cs typeface="Arial" charset="0"/>
            </a:endParaRPr>
          </a:p>
          <a:p>
            <a:pPr>
              <a:buFontTx/>
              <a:buNone/>
            </a:pPr>
            <a:endParaRPr lang="en-US" altLang="en-US">
              <a:solidFill>
                <a:srgbClr val="FF0000"/>
              </a:solidFill>
              <a:latin typeface="Courier New" pitchFamily="49" charset="0"/>
              <a:cs typeface="Arial" charset="0"/>
            </a:endParaRPr>
          </a:p>
          <a:p>
            <a:pPr>
              <a:buFont typeface="Arial" charset="0"/>
              <a:buNone/>
            </a:pPr>
            <a:r>
              <a:rPr lang="en-US" altLang="en-US">
                <a:latin typeface="Arial" charset="0"/>
                <a:cs typeface="Arial" charset="0"/>
              </a:rPr>
              <a:t>	The leading term is </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 – 1) </a:t>
            </a:r>
            <a:r>
              <a:rPr lang="en-US" altLang="en-US" i="1">
                <a:latin typeface="Times New Roman" pitchFamily="18" charset="0"/>
                <a:cs typeface="Arial" charset="0"/>
              </a:rPr>
              <a:t>n</a:t>
            </a:r>
          </a:p>
          <a:p>
            <a:pPr>
              <a:buFont typeface="Arial" charset="0"/>
              <a:buNone/>
            </a:pPr>
            <a:r>
              <a:rPr lang="en-US" altLang="en-US">
                <a:latin typeface="Arial" charset="0"/>
                <a:cs typeface="Arial" charset="0"/>
              </a:rPr>
              <a:t>	Therefore, the run time is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p>
          <a:p>
            <a:pPr>
              <a:buFontTx/>
              <a:buNone/>
            </a:pPr>
            <a:endParaRPr lang="en-US" altLang="en-US">
              <a:latin typeface="Arial" charset="0"/>
              <a:cs typeface="Arial" charset="0"/>
            </a:endParaRPr>
          </a:p>
        </p:txBody>
      </p:sp>
      <p:pic>
        <p:nvPicPr>
          <p:cNvPr id="102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2420938"/>
            <a:ext cx="76342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8.4.1</a:t>
            </a:r>
          </a:p>
        </p:txBody>
      </p:sp>
    </p:spTree>
    <p:extLst>
      <p:ext uri="{BB962C8B-B14F-4D97-AF65-F5344CB8AC3E}">
        <p14:creationId xmlns:p14="http://schemas.microsoft.com/office/powerpoint/2010/main" val="609742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and </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p>
        </p:txBody>
      </p:sp>
      <p:sp>
        <p:nvSpPr>
          <p:cNvPr id="112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 plot of </a:t>
            </a:r>
            <a:r>
              <a:rPr lang="en-US" altLang="en-US">
                <a:latin typeface="Times New Roman" pitchFamily="18" charset="0"/>
                <a:cs typeface="Arial" charset="0"/>
              </a:rPr>
              <a:t>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and </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also suggests that they are asymptotically related:</a:t>
            </a:r>
          </a:p>
        </p:txBody>
      </p:sp>
      <p:pic>
        <p:nvPicPr>
          <p:cNvPr id="112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852738"/>
            <a:ext cx="38163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8.4.1</a:t>
            </a:r>
          </a:p>
        </p:txBody>
      </p:sp>
    </p:spTree>
    <p:extLst>
      <p:ext uri="{BB962C8B-B14F-4D97-AF65-F5344CB8AC3E}">
        <p14:creationId xmlns:p14="http://schemas.microsoft.com/office/powerpoint/2010/main" val="766685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In-place 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Problem:</a:t>
            </a:r>
          </a:p>
          <a:p>
            <a:pPr lvl="1"/>
            <a:r>
              <a:rPr lang="en-US" altLang="en-US">
                <a:latin typeface="Arial" charset="0"/>
                <a:cs typeface="Arial" charset="0"/>
              </a:rPr>
              <a:t>This solution requires additional memory, that is, a min-heap of size </a:t>
            </a:r>
            <a:r>
              <a:rPr lang="en-US" altLang="en-US" i="1">
                <a:latin typeface="Times New Roman" pitchFamily="18" charset="0"/>
                <a:cs typeface="Arial" charset="0"/>
              </a:rPr>
              <a:t>n</a:t>
            </a:r>
            <a:r>
              <a:rPr lang="en-US" altLang="en-US">
                <a:latin typeface="Arial" charset="0"/>
                <a:cs typeface="Arial" charset="0"/>
              </a:rPr>
              <a:t> </a:t>
            </a:r>
          </a:p>
          <a:p>
            <a:endParaRPr lang="en-US" altLang="en-US">
              <a:latin typeface="Arial" charset="0"/>
              <a:cs typeface="Arial" charset="0"/>
            </a:endParaRPr>
          </a:p>
          <a:p>
            <a:pPr>
              <a:buFont typeface="Arial" charset="0"/>
              <a:buNone/>
            </a:pPr>
            <a:r>
              <a:rPr lang="en-US" altLang="en-US">
                <a:latin typeface="Arial" charset="0"/>
                <a:cs typeface="Arial" charset="0"/>
              </a:rPr>
              <a:t>	This requires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memory and is therefore not in place</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Is it possible to perform a heap sort in place, that is, require at most </a:t>
            </a:r>
            <a:r>
              <a:rPr lang="en-US" altLang="en-US" b="1">
                <a:latin typeface="Symbol" pitchFamily="18" charset="2"/>
                <a:cs typeface="Arial" charset="0"/>
              </a:rPr>
              <a:t>Q</a:t>
            </a:r>
            <a:r>
              <a:rPr lang="en-US" altLang="en-US">
                <a:latin typeface="Times New Roman" pitchFamily="18" charset="0"/>
                <a:cs typeface="Arial" charset="0"/>
              </a:rPr>
              <a:t>(1)</a:t>
            </a:r>
            <a:r>
              <a:rPr lang="en-US" altLang="en-US">
                <a:latin typeface="Arial" charset="0"/>
                <a:cs typeface="Arial" charset="0"/>
              </a:rPr>
              <a:t> memory (a few extra variables)?</a:t>
            </a:r>
          </a:p>
        </p:txBody>
      </p:sp>
      <p:sp>
        <p:nvSpPr>
          <p:cNvPr id="1331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8.4.2</a:t>
            </a:r>
          </a:p>
        </p:txBody>
      </p:sp>
    </p:spTree>
    <p:extLst>
      <p:ext uri="{BB962C8B-B14F-4D97-AF65-F5344CB8AC3E}">
        <p14:creationId xmlns:p14="http://schemas.microsoft.com/office/powerpoint/2010/main" val="3810416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In-place Implementation</a:t>
            </a:r>
          </a:p>
        </p:txBody>
      </p:sp>
      <p:sp>
        <p:nvSpPr>
          <p:cNvPr id="143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Instead of implementing a min-heap, consider a max-heap:</a:t>
            </a:r>
          </a:p>
          <a:p>
            <a:pPr lvl="1"/>
            <a:r>
              <a:rPr lang="en-US" altLang="en-US">
                <a:latin typeface="Arial" charset="0"/>
                <a:cs typeface="Arial" charset="0"/>
              </a:rPr>
              <a:t>A heap where the maximum element is at the top of the heap and the next to be popped</a:t>
            </a:r>
          </a:p>
        </p:txBody>
      </p:sp>
      <p:pic>
        <p:nvPicPr>
          <p:cNvPr id="14340" name="Picture 5" descr="maxheap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636838"/>
            <a:ext cx="266382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8.4.2</a:t>
            </a:r>
          </a:p>
        </p:txBody>
      </p:sp>
    </p:spTree>
    <p:extLst>
      <p:ext uri="{BB962C8B-B14F-4D97-AF65-F5344CB8AC3E}">
        <p14:creationId xmlns:p14="http://schemas.microsoft.com/office/powerpoint/2010/main" val="3686255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362" name="Picture 21" descr="maxhe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368675"/>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1536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Now, consider this unsorted array:</a:t>
            </a: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array represents the following complete tree:</a:t>
            </a: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is neither a min-heap, max-heap, or binary search tree</a:t>
            </a:r>
          </a:p>
        </p:txBody>
      </p:sp>
      <p:pic>
        <p:nvPicPr>
          <p:cNvPr id="15365" name="Picture 18" descr="heapsort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076450"/>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8.4.2</a:t>
            </a:r>
          </a:p>
        </p:txBody>
      </p:sp>
    </p:spTree>
    <p:extLst>
      <p:ext uri="{BB962C8B-B14F-4D97-AF65-F5344CB8AC3E}">
        <p14:creationId xmlns:p14="http://schemas.microsoft.com/office/powerpoint/2010/main" val="3565440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386" name="Picture 21" descr="maxhe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16388" name="Rectangle 3"/>
          <p:cNvSpPr>
            <a:spLocks noGrp="1" noChangeArrowheads="1"/>
          </p:cNvSpPr>
          <p:nvPr>
            <p:ph type="body" idx="1"/>
          </p:nvPr>
        </p:nvSpPr>
        <p:spPr/>
        <p:txBody>
          <a:bodyPr>
            <a:normAutofit lnSpcReduction="10000"/>
          </a:bodyPr>
          <a:lstStyle/>
          <a:p>
            <a:pPr>
              <a:buFont typeface="Arial" charset="0"/>
              <a:buNone/>
            </a:pPr>
            <a:r>
              <a:rPr lang="en-US" altLang="en-US" dirty="0">
                <a:latin typeface="Arial" charset="0"/>
                <a:cs typeface="Arial" charset="0"/>
              </a:rPr>
              <a:t>	Now, consider this unsorted array:</a:t>
            </a:r>
          </a:p>
          <a:p>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Additionally, because arrays start at </a:t>
            </a:r>
            <a:r>
              <a:rPr lang="en-US" altLang="en-US" dirty="0">
                <a:latin typeface="Times New Roman" pitchFamily="18" charset="0"/>
                <a:cs typeface="Times New Roman" pitchFamily="18" charset="0"/>
              </a:rPr>
              <a:t>0</a:t>
            </a:r>
            <a:r>
              <a:rPr lang="en-US" altLang="en-US" dirty="0">
                <a:latin typeface="Arial" charset="0"/>
                <a:cs typeface="Arial" charset="0"/>
              </a:rPr>
              <a:t> (we started at entry </a:t>
            </a:r>
            <a:r>
              <a:rPr lang="en-US" altLang="en-US" dirty="0">
                <a:latin typeface="Times New Roman" pitchFamily="18" charset="0"/>
                <a:cs typeface="Times New Roman" pitchFamily="18" charset="0"/>
              </a:rPr>
              <a:t>1</a:t>
            </a:r>
            <a:r>
              <a:rPr lang="en-US" altLang="en-US" dirty="0">
                <a:latin typeface="Arial" charset="0"/>
                <a:cs typeface="Arial" charset="0"/>
              </a:rPr>
              <a:t> for binary heaps) , we need different formulas for the children and parent</a:t>
            </a:r>
          </a:p>
          <a:p>
            <a:endParaRPr lang="en-US" altLang="en-US" dirty="0">
              <a:latin typeface="Arial" charset="0"/>
              <a:cs typeface="Arial" charset="0"/>
            </a:endParaRPr>
          </a:p>
          <a:p>
            <a:endParaRPr lang="en-US" altLang="en-US" dirty="0">
              <a:latin typeface="Arial" charset="0"/>
              <a:cs typeface="Arial" charset="0"/>
            </a:endParaRPr>
          </a:p>
          <a:p>
            <a:endParaRPr lang="en-US" altLang="en-US" dirty="0">
              <a:latin typeface="Arial" charset="0"/>
              <a:cs typeface="Arial" charset="0"/>
            </a:endParaRPr>
          </a:p>
          <a:p>
            <a:endParaRPr lang="en-US" altLang="en-US" dirty="0">
              <a:latin typeface="Arial" charset="0"/>
              <a:cs typeface="Arial" charset="0"/>
            </a:endParaRPr>
          </a:p>
          <a:p>
            <a:pPr>
              <a:buFont typeface="Arial" charset="0"/>
              <a:buNone/>
            </a:pPr>
            <a:r>
              <a:rPr lang="en-US" altLang="en-US" dirty="0">
                <a:latin typeface="Arial" charset="0"/>
                <a:cs typeface="Arial" charset="0"/>
              </a:rPr>
              <a:t>	The formulas are now:</a:t>
            </a:r>
          </a:p>
          <a:p>
            <a:pPr>
              <a:buFont typeface="Arial" charset="0"/>
              <a:buNone/>
            </a:pPr>
            <a:r>
              <a:rPr lang="en-US" altLang="en-US" dirty="0">
                <a:latin typeface="Arial" charset="0"/>
                <a:cs typeface="Arial" charset="0"/>
              </a:rPr>
              <a:t>		Children	</a:t>
            </a:r>
            <a:r>
              <a:rPr lang="en-US" altLang="en-US" dirty="0">
                <a:latin typeface="Consolas" pitchFamily="49" charset="0"/>
                <a:cs typeface="Consolas" pitchFamily="49" charset="0"/>
              </a:rPr>
              <a:t>2*k + 1   2*k + 2</a:t>
            </a:r>
            <a:endParaRPr lang="en-US" altLang="en-US" dirty="0">
              <a:latin typeface="Arial" charset="0"/>
              <a:cs typeface="Arial" charset="0"/>
            </a:endParaRPr>
          </a:p>
          <a:p>
            <a:pPr>
              <a:buFont typeface="Arial" charset="0"/>
              <a:buNone/>
            </a:pPr>
            <a:r>
              <a:rPr lang="en-US" altLang="en-US" dirty="0">
                <a:latin typeface="Arial" charset="0"/>
                <a:cs typeface="Arial" charset="0"/>
              </a:rPr>
              <a:t>		Parent		</a:t>
            </a:r>
            <a:r>
              <a:rPr lang="en-US" altLang="en-US" dirty="0">
                <a:latin typeface="Consolas" pitchFamily="49" charset="0"/>
                <a:cs typeface="Consolas" pitchFamily="49" charset="0"/>
              </a:rPr>
              <a:t>(k + 1)/2 - 1</a:t>
            </a:r>
          </a:p>
        </p:txBody>
      </p:sp>
      <p:pic>
        <p:nvPicPr>
          <p:cNvPr id="16389" name="Picture 18" descr="heapsort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076450"/>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8.4.2</a:t>
            </a:r>
          </a:p>
        </p:txBody>
      </p:sp>
    </p:spTree>
    <p:extLst>
      <p:ext uri="{BB962C8B-B14F-4D97-AF65-F5344CB8AC3E}">
        <p14:creationId xmlns:p14="http://schemas.microsoft.com/office/powerpoint/2010/main" val="2032001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latin typeface="Arial" charset="0"/>
                <a:cs typeface="Arial" charset="0"/>
              </a:rPr>
              <a:t>In-place </a:t>
            </a:r>
            <a:r>
              <a:rPr lang="en-US" altLang="en-US" dirty="0" err="1">
                <a:latin typeface="Arial" charset="0"/>
                <a:cs typeface="Arial" charset="0"/>
              </a:rPr>
              <a:t>Heapification</a:t>
            </a:r>
            <a:endParaRPr lang="en-US" altLang="en-US" dirty="0">
              <a:latin typeface="Arial" charset="0"/>
              <a:cs typeface="Arial" charset="0"/>
            </a:endParaRPr>
          </a:p>
        </p:txBody>
      </p:sp>
      <p:sp>
        <p:nvSpPr>
          <p:cNvPr id="1741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Can we convert this complete tree into a max heap?</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Restriction:</a:t>
            </a:r>
          </a:p>
          <a:p>
            <a:pPr lvl="1"/>
            <a:r>
              <a:rPr lang="en-US" altLang="en-US">
                <a:latin typeface="Arial" charset="0"/>
                <a:cs typeface="Arial" charset="0"/>
              </a:rPr>
              <a:t>The operation must be done in-place</a:t>
            </a:r>
          </a:p>
        </p:txBody>
      </p:sp>
      <p:pic>
        <p:nvPicPr>
          <p:cNvPr id="17412" name="Picture 21" descr="maxhe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8.4.2</a:t>
            </a:r>
          </a:p>
        </p:txBody>
      </p:sp>
    </p:spTree>
    <p:extLst>
      <p:ext uri="{BB962C8B-B14F-4D97-AF65-F5344CB8AC3E}">
        <p14:creationId xmlns:p14="http://schemas.microsoft.com/office/powerpoint/2010/main" val="1100847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In-place </a:t>
            </a:r>
            <a:r>
              <a:rPr lang="en-US" altLang="en-US" dirty="0" err="1">
                <a:latin typeface="Arial" charset="0"/>
                <a:cs typeface="Arial" charset="0"/>
              </a:rPr>
              <a:t>Heapification</a:t>
            </a:r>
            <a:endParaRPr lang="en-CA" dirty="0"/>
          </a:p>
        </p:txBody>
      </p:sp>
      <p:sp>
        <p:nvSpPr>
          <p:cNvPr id="3" name="Content Placeholder 2"/>
          <p:cNvSpPr>
            <a:spLocks noGrp="1"/>
          </p:cNvSpPr>
          <p:nvPr>
            <p:ph idx="1"/>
          </p:nvPr>
        </p:nvSpPr>
        <p:spPr/>
        <p:txBody>
          <a:bodyPr/>
          <a:lstStyle/>
          <a:p>
            <a:pPr marL="360363" indent="-360363">
              <a:buNone/>
            </a:pPr>
            <a:r>
              <a:rPr lang="en-CA" dirty="0"/>
              <a:t>	Two strategies:</a:t>
            </a:r>
          </a:p>
          <a:p>
            <a:pPr lvl="1"/>
            <a:r>
              <a:rPr lang="en-CA" dirty="0"/>
              <a:t>Assume 46 is a max-heap and keep inserting the next element into the existing heap (similar to the strategy </a:t>
            </a:r>
            <a:r>
              <a:rPr lang="en-CA"/>
              <a:t>for insertion sort)</a:t>
            </a:r>
            <a:endParaRPr lang="en-CA" dirty="0"/>
          </a:p>
          <a:p>
            <a:pPr lvl="1"/>
            <a:r>
              <a:rPr lang="en-CA" dirty="0"/>
              <a:t>Start from the back:  note that all leaf nodes are already max heaps, and then make corrections so that previous nodes also form max heaps</a:t>
            </a:r>
          </a:p>
        </p:txBody>
      </p:sp>
      <p:pic>
        <p:nvPicPr>
          <p:cNvPr id="4" name="Picture 21" descr="maxh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357563"/>
            <a:ext cx="27352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928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1843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Let’s work bottom-up:  each leaf node is a max heap on its own</a:t>
            </a:r>
          </a:p>
        </p:txBody>
      </p:sp>
      <p:pic>
        <p:nvPicPr>
          <p:cNvPr id="18436" name="Picture 13" descr="heapify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989263"/>
            <a:ext cx="56943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143667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latin typeface="Arial" charset="0"/>
                <a:cs typeface="Arial" charset="0"/>
              </a:rPr>
              <a:t>Pop</a:t>
            </a: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To remove the minimum object:</a:t>
            </a:r>
          </a:p>
          <a:p>
            <a:pPr lvl="1"/>
            <a:r>
              <a:rPr lang="en-US" altLang="en-US">
                <a:latin typeface="Arial" charset="0"/>
                <a:cs typeface="Arial" charset="0"/>
              </a:rPr>
              <a:t>Promote the node of the sub-tree which has the least value</a:t>
            </a:r>
          </a:p>
          <a:p>
            <a:pPr lvl="1"/>
            <a:r>
              <a:rPr lang="en-US" altLang="en-US">
                <a:latin typeface="Arial" charset="0"/>
                <a:cs typeface="Arial" charset="0"/>
              </a:rPr>
              <a:t>Recurs down the sub-tree from which we promoted the least value</a:t>
            </a:r>
          </a:p>
        </p:txBody>
      </p:sp>
      <p:sp>
        <p:nvSpPr>
          <p:cNvPr id="12292"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664390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9458" name="Picture 14" descr="heapify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1946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Starting at the back, we note that all leaf nodes are trivial heaps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Also, the subtree with 87 as the root is a max-heap</a:t>
            </a:r>
          </a:p>
          <a:p>
            <a:endParaRPr lang="en-US" altLang="en-US">
              <a:latin typeface="Arial" charset="0"/>
              <a:cs typeface="Arial" charset="0"/>
            </a:endParaRPr>
          </a:p>
        </p:txBody>
      </p:sp>
      <p:sp>
        <p:nvSpPr>
          <p:cNvPr id="1946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2399783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14" descr="heapify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048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subtree with 23 is not a max-heap, but swapping it with 55 creates a max-heap</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process is termed </a:t>
            </a:r>
            <a:r>
              <a:rPr lang="en-US" altLang="en-US" i="1">
                <a:latin typeface="Arial" charset="0"/>
                <a:cs typeface="Arial" charset="0"/>
              </a:rPr>
              <a:t>percolating down</a:t>
            </a:r>
            <a:endParaRPr lang="en-US" altLang="en-US">
              <a:latin typeface="Arial" charset="0"/>
              <a:cs typeface="Arial" charset="0"/>
            </a:endParaRPr>
          </a:p>
        </p:txBody>
      </p:sp>
      <p:sp>
        <p:nvSpPr>
          <p:cNvPr id="2048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1914271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4" descr="heapify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150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subtree with 3 as the root is not max-heap, but we can swap 3 and the maximum of its children: 86</a:t>
            </a:r>
          </a:p>
          <a:p>
            <a:endParaRPr lang="en-US" altLang="en-US">
              <a:latin typeface="Arial" charset="0"/>
              <a:cs typeface="Arial" charset="0"/>
            </a:endParaRPr>
          </a:p>
        </p:txBody>
      </p:sp>
      <p:sp>
        <p:nvSpPr>
          <p:cNvPr id="2150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3193824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253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Starting with the next higher level, the subtree with root 48 can be turned into a max-heap by swapping 48 and 99</a:t>
            </a:r>
          </a:p>
          <a:p>
            <a:endParaRPr lang="en-US" altLang="en-US">
              <a:latin typeface="Arial" charset="0"/>
              <a:cs typeface="Arial" charset="0"/>
            </a:endParaRPr>
          </a:p>
        </p:txBody>
      </p:sp>
      <p:pic>
        <p:nvPicPr>
          <p:cNvPr id="22532" name="Picture 5" descr="heapify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2463480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554" name="Picture 6" descr="heapify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355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Similarly, swapping 61 and 95 creates a max-heap of the next subtree</a:t>
            </a:r>
          </a:p>
          <a:p>
            <a:endParaRPr lang="en-US" altLang="en-US">
              <a:latin typeface="Arial" charset="0"/>
              <a:cs typeface="Arial" charset="0"/>
            </a:endParaRPr>
          </a:p>
        </p:txBody>
      </p:sp>
      <p:sp>
        <p:nvSpPr>
          <p:cNvPr id="2355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3600452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4578" name="Picture 7" descr="heapify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458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As does swapping 35 and 92</a:t>
            </a:r>
          </a:p>
        </p:txBody>
      </p:sp>
      <p:sp>
        <p:nvSpPr>
          <p:cNvPr id="2458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2729568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5602" name="Picture 8" descr="heapify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560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subtree with root 24 may be converted into a max-heap by first swapping 24 and 86 and then swapping 24 and 28</a:t>
            </a:r>
          </a:p>
          <a:p>
            <a:endParaRPr lang="en-US" altLang="en-US">
              <a:latin typeface="Arial" charset="0"/>
              <a:cs typeface="Arial" charset="0"/>
            </a:endParaRPr>
          </a:p>
        </p:txBody>
      </p:sp>
      <p:sp>
        <p:nvSpPr>
          <p:cNvPr id="2560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2835865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626" name="Picture 9" descr="heapify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662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right-most subtree of the next higher level may be turned into a max-heap by swapping 77 and 99</a:t>
            </a:r>
          </a:p>
          <a:p>
            <a:endParaRPr lang="en-US" altLang="en-US">
              <a:latin typeface="Arial" charset="0"/>
              <a:cs typeface="Arial" charset="0"/>
            </a:endParaRPr>
          </a:p>
        </p:txBody>
      </p:sp>
      <p:sp>
        <p:nvSpPr>
          <p:cNvPr id="266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1443541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7650" name="Picture 10" descr="heapify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765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However, to turn the next subtree into a max-heap requires that 13 be percolated down to a leaf node</a:t>
            </a:r>
          </a:p>
        </p:txBody>
      </p:sp>
      <p:sp>
        <p:nvSpPr>
          <p:cNvPr id="2765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17279696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8674" name="Picture 11" descr="heapif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867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root need only be percolated down by two levels</a:t>
            </a:r>
          </a:p>
          <a:p>
            <a:endParaRPr lang="en-US" altLang="en-US">
              <a:latin typeface="Arial" charset="0"/>
              <a:cs typeface="Arial" charset="0"/>
            </a:endParaRPr>
          </a:p>
        </p:txBody>
      </p:sp>
      <p:sp>
        <p:nvSpPr>
          <p:cNvPr id="2867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126011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Pop</a:t>
            </a:r>
          </a:p>
        </p:txBody>
      </p:sp>
      <p:sp>
        <p:nvSpPr>
          <p:cNvPr id="133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Using our example, we remove 3:</a:t>
            </a:r>
          </a:p>
        </p:txBody>
      </p:sp>
      <p:pic>
        <p:nvPicPr>
          <p:cNvPr id="13316" name="Picture 4" descr="heap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324658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latin typeface="Arial" charset="0"/>
                <a:cs typeface="Arial" charset="0"/>
              </a:rPr>
              <a:t>In-place Heapification</a:t>
            </a:r>
          </a:p>
        </p:txBody>
      </p:sp>
      <p:sp>
        <p:nvSpPr>
          <p:cNvPr id="296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final product is a max-heap</a:t>
            </a:r>
          </a:p>
        </p:txBody>
      </p:sp>
      <p:pic>
        <p:nvPicPr>
          <p:cNvPr id="29700" name="Picture 5" descr="heapify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357563"/>
            <a:ext cx="56880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a:t>
            </a:r>
          </a:p>
        </p:txBody>
      </p:sp>
    </p:spTree>
    <p:extLst>
      <p:ext uri="{BB962C8B-B14F-4D97-AF65-F5344CB8AC3E}">
        <p14:creationId xmlns:p14="http://schemas.microsoft.com/office/powerpoint/2010/main" val="27179483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latin typeface="Arial" charset="0"/>
                <a:cs typeface="Arial" charset="0"/>
              </a:rPr>
              <a:t>Run-time Analysis of Heapify</a:t>
            </a:r>
          </a:p>
        </p:txBody>
      </p:sp>
      <p:sp>
        <p:nvSpPr>
          <p:cNvPr id="307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Considering a perfect tree of height </a:t>
            </a:r>
            <a:r>
              <a:rPr lang="en-US" altLang="en-US" i="1">
                <a:latin typeface="Times New Roman" pitchFamily="18" charset="0"/>
                <a:cs typeface="Arial" charset="0"/>
              </a:rPr>
              <a:t>h</a:t>
            </a:r>
            <a:r>
              <a:rPr lang="en-US" altLang="en-US">
                <a:latin typeface="Arial" charset="0"/>
                <a:cs typeface="Arial" charset="0"/>
              </a:rPr>
              <a:t>:</a:t>
            </a:r>
          </a:p>
          <a:p>
            <a:pPr lvl="1"/>
            <a:r>
              <a:rPr lang="en-US" altLang="en-US">
                <a:latin typeface="Arial" charset="0"/>
                <a:cs typeface="Arial" charset="0"/>
              </a:rPr>
              <a:t>The maximum number of swaps which a second-lowest level would experience is </a:t>
            </a:r>
            <a:r>
              <a:rPr lang="en-US" altLang="en-US">
                <a:latin typeface="Times New Roman" pitchFamily="18" charset="0"/>
                <a:cs typeface="Arial" charset="0"/>
              </a:rPr>
              <a:t>1</a:t>
            </a:r>
            <a:r>
              <a:rPr lang="en-US" altLang="en-US">
                <a:latin typeface="Arial" charset="0"/>
                <a:cs typeface="Arial" charset="0"/>
              </a:rPr>
              <a:t>, the next higher level, </a:t>
            </a:r>
            <a:r>
              <a:rPr lang="en-US" altLang="en-US">
                <a:latin typeface="Times New Roman" pitchFamily="18" charset="0"/>
                <a:cs typeface="Arial" charset="0"/>
              </a:rPr>
              <a:t>2</a:t>
            </a:r>
            <a:r>
              <a:rPr lang="en-US" altLang="en-US">
                <a:latin typeface="Arial" charset="0"/>
                <a:cs typeface="Arial" charset="0"/>
              </a:rPr>
              <a:t>, and so on</a:t>
            </a:r>
            <a:endParaRPr lang="en-US" altLang="en-US">
              <a:latin typeface="Times New Roman" pitchFamily="18" charset="0"/>
              <a:cs typeface="Arial" charset="0"/>
            </a:endParaRPr>
          </a:p>
        </p:txBody>
      </p:sp>
      <p:pic>
        <p:nvPicPr>
          <p:cNvPr id="30724" name="Picture 6" descr="Heapif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3379788"/>
            <a:ext cx="595153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8.4.3.1</a:t>
            </a:r>
          </a:p>
        </p:txBody>
      </p:sp>
    </p:spTree>
    <p:extLst>
      <p:ext uri="{BB962C8B-B14F-4D97-AF65-F5344CB8AC3E}">
        <p14:creationId xmlns:p14="http://schemas.microsoft.com/office/powerpoint/2010/main" val="2424618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a:latin typeface="Arial" charset="0"/>
                <a:cs typeface="Arial" charset="0"/>
              </a:rPr>
              <a:t>Run-time Analysis of Heapify</a:t>
            </a:r>
          </a:p>
        </p:txBody>
      </p:sp>
      <p:sp>
        <p:nvSpPr>
          <p:cNvPr id="205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At depth </a:t>
            </a:r>
            <a:r>
              <a:rPr lang="en-US" altLang="en-US" i="1">
                <a:latin typeface="Times New Roman" pitchFamily="18" charset="0"/>
                <a:cs typeface="Arial" charset="0"/>
              </a:rPr>
              <a:t>k</a:t>
            </a:r>
            <a:r>
              <a:rPr lang="en-US" altLang="en-US">
                <a:latin typeface="Arial" charset="0"/>
                <a:cs typeface="Arial" charset="0"/>
              </a:rPr>
              <a:t>, there are </a:t>
            </a:r>
            <a:r>
              <a:rPr lang="en-US" altLang="en-US">
                <a:latin typeface="Times New Roman" pitchFamily="18" charset="0"/>
                <a:cs typeface="Arial" charset="0"/>
              </a:rPr>
              <a:t>2</a:t>
            </a:r>
            <a:r>
              <a:rPr lang="en-US" altLang="en-US" i="1" baseline="30000">
                <a:latin typeface="Times New Roman" pitchFamily="18" charset="0"/>
                <a:cs typeface="Arial" charset="0"/>
              </a:rPr>
              <a:t>k</a:t>
            </a:r>
            <a:r>
              <a:rPr lang="en-US" altLang="en-US">
                <a:latin typeface="Arial" charset="0"/>
                <a:cs typeface="Arial" charset="0"/>
              </a:rPr>
              <a:t> nodes and in the worst case, all of these nodes would have to percolated down </a:t>
            </a:r>
            <a:r>
              <a:rPr lang="en-US" altLang="en-US" i="1">
                <a:latin typeface="Times New Roman" pitchFamily="18" charset="0"/>
                <a:cs typeface="Arial" charset="0"/>
              </a:rPr>
              <a:t>h</a:t>
            </a:r>
            <a:r>
              <a:rPr lang="en-US" altLang="en-US">
                <a:latin typeface="Times New Roman" pitchFamily="18" charset="0"/>
                <a:cs typeface="Arial" charset="0"/>
              </a:rPr>
              <a:t> – </a:t>
            </a:r>
            <a:r>
              <a:rPr lang="en-US" altLang="en-US" i="1">
                <a:latin typeface="Times New Roman" pitchFamily="18" charset="0"/>
                <a:cs typeface="Arial" charset="0"/>
              </a:rPr>
              <a:t>k</a:t>
            </a:r>
            <a:r>
              <a:rPr lang="en-US" altLang="en-US">
                <a:latin typeface="Arial" charset="0"/>
                <a:cs typeface="Arial" charset="0"/>
              </a:rPr>
              <a:t> levels</a:t>
            </a:r>
          </a:p>
          <a:p>
            <a:pPr lvl="1"/>
            <a:r>
              <a:rPr lang="en-US" altLang="en-US">
                <a:latin typeface="Arial" charset="0"/>
                <a:cs typeface="Arial" charset="0"/>
              </a:rPr>
              <a:t>In the worst case, this would requiring a total of </a:t>
            </a:r>
            <a:r>
              <a:rPr lang="en-US" altLang="en-US">
                <a:latin typeface="Times New Roman" pitchFamily="18" charset="0"/>
                <a:cs typeface="Arial" charset="0"/>
              </a:rPr>
              <a:t>2</a:t>
            </a:r>
            <a:r>
              <a:rPr lang="en-US" altLang="en-US" i="1" baseline="30000">
                <a:latin typeface="Times New Roman" pitchFamily="18" charset="0"/>
                <a:cs typeface="Arial" charset="0"/>
              </a:rPr>
              <a:t>k</a:t>
            </a:r>
            <a:r>
              <a:rPr lang="en-US" altLang="en-US">
                <a:latin typeface="Times New Roman" pitchFamily="18" charset="0"/>
                <a:cs typeface="Arial" charset="0"/>
              </a:rPr>
              <a:t>(</a:t>
            </a:r>
            <a:r>
              <a:rPr lang="en-US" altLang="en-US" i="1">
                <a:latin typeface="Times New Roman" pitchFamily="18" charset="0"/>
                <a:cs typeface="Arial" charset="0"/>
              </a:rPr>
              <a:t>h</a:t>
            </a:r>
            <a:r>
              <a:rPr lang="en-US" altLang="en-US">
                <a:latin typeface="Times New Roman" pitchFamily="18" charset="0"/>
                <a:cs typeface="Arial" charset="0"/>
              </a:rPr>
              <a:t> – </a:t>
            </a:r>
            <a:r>
              <a:rPr lang="en-US" altLang="en-US" i="1">
                <a:latin typeface="Times New Roman" pitchFamily="18" charset="0"/>
                <a:cs typeface="Arial" charset="0"/>
              </a:rPr>
              <a:t>k</a:t>
            </a:r>
            <a:r>
              <a:rPr lang="en-US" altLang="en-US">
                <a:latin typeface="Times New Roman" pitchFamily="18" charset="0"/>
                <a:cs typeface="Arial" charset="0"/>
              </a:rPr>
              <a:t>)</a:t>
            </a:r>
            <a:r>
              <a:rPr lang="en-US" altLang="en-US">
                <a:latin typeface="Arial" charset="0"/>
                <a:cs typeface="Arial" charset="0"/>
              </a:rPr>
              <a:t> swaps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Writing this sum mathematically, we get:</a:t>
            </a:r>
          </a:p>
        </p:txBody>
      </p:sp>
      <p:graphicFrame>
        <p:nvGraphicFramePr>
          <p:cNvPr id="2050" name="Object 2"/>
          <p:cNvGraphicFramePr>
            <a:graphicFrameLocks noChangeAspect="1"/>
          </p:cNvGraphicFramePr>
          <p:nvPr/>
        </p:nvGraphicFramePr>
        <p:xfrm>
          <a:off x="3059113" y="3500438"/>
          <a:ext cx="2952750" cy="701675"/>
        </p:xfrm>
        <a:graphic>
          <a:graphicData uri="http://schemas.openxmlformats.org/presentationml/2006/ole">
            <mc:AlternateContent xmlns:mc="http://schemas.openxmlformats.org/markup-compatibility/2006">
              <mc:Choice xmlns:v="urn:schemas-microsoft-com:vml" Requires="v">
                <p:oleObj spid="_x0000_s137233" name="Equation" r:id="rId5" imgW="2031840" imgH="482400" progId="Equation.3">
                  <p:embed/>
                </p:oleObj>
              </mc:Choice>
              <mc:Fallback>
                <p:oleObj name="Equation" r:id="rId5" imgW="20318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500438"/>
                        <a:ext cx="29527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8.4.3.1</a:t>
            </a:r>
          </a:p>
        </p:txBody>
      </p:sp>
    </p:spTree>
    <p:extLst>
      <p:ext uri="{BB962C8B-B14F-4D97-AF65-F5344CB8AC3E}">
        <p14:creationId xmlns:p14="http://schemas.microsoft.com/office/powerpoint/2010/main" val="1315633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latin typeface="Arial" charset="0"/>
                <a:cs typeface="Arial" charset="0"/>
              </a:rPr>
              <a:t>Run-time Analysis of Heapify</a:t>
            </a:r>
          </a:p>
        </p:txBody>
      </p:sp>
      <p:sp>
        <p:nvSpPr>
          <p:cNvPr id="307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Recall that for a perfect tree, </a:t>
            </a:r>
            <a:r>
              <a:rPr lang="en-US" altLang="en-US" i="1">
                <a:latin typeface="Times New Roman" pitchFamily="18" charset="0"/>
                <a:cs typeface="Arial" charset="0"/>
              </a:rPr>
              <a:t>n</a:t>
            </a:r>
            <a:r>
              <a:rPr lang="en-US" altLang="en-US">
                <a:latin typeface="Times New Roman" pitchFamily="18" charset="0"/>
                <a:cs typeface="Arial" charset="0"/>
              </a:rPr>
              <a:t> = 2</a:t>
            </a:r>
            <a:r>
              <a:rPr lang="en-US" altLang="en-US" i="1" baseline="30000">
                <a:latin typeface="Times New Roman" pitchFamily="18" charset="0"/>
                <a:cs typeface="Arial" charset="0"/>
              </a:rPr>
              <a:t>h</a:t>
            </a:r>
            <a:r>
              <a:rPr lang="en-US" altLang="en-US" baseline="30000">
                <a:latin typeface="Times New Roman" pitchFamily="18" charset="0"/>
                <a:cs typeface="Arial" charset="0"/>
              </a:rPr>
              <a:t> + 1</a:t>
            </a:r>
            <a:r>
              <a:rPr lang="en-US" altLang="en-US">
                <a:latin typeface="Times New Roman" pitchFamily="18" charset="0"/>
                <a:cs typeface="Arial" charset="0"/>
              </a:rPr>
              <a:t> – 1</a:t>
            </a:r>
            <a:r>
              <a:rPr lang="en-US" altLang="en-US">
                <a:latin typeface="Arial" charset="0"/>
                <a:cs typeface="Arial" charset="0"/>
              </a:rPr>
              <a:t> and </a:t>
            </a:r>
            <a:r>
              <a:rPr lang="en-US" altLang="en-US" i="1">
                <a:latin typeface="Times New Roman" pitchFamily="18" charset="0"/>
                <a:cs typeface="Arial" charset="0"/>
              </a:rPr>
              <a:t>h</a:t>
            </a:r>
            <a:r>
              <a:rPr lang="en-US" altLang="en-US">
                <a:latin typeface="Times New Roman" pitchFamily="18" charset="0"/>
                <a:cs typeface="Arial" charset="0"/>
              </a:rPr>
              <a:t> + 1 = lg(</a:t>
            </a:r>
            <a:r>
              <a:rPr lang="en-US" altLang="en-US" i="1">
                <a:latin typeface="Times New Roman" pitchFamily="18" charset="0"/>
                <a:cs typeface="Arial" charset="0"/>
              </a:rPr>
              <a:t>n</a:t>
            </a:r>
            <a:r>
              <a:rPr lang="en-US" altLang="en-US">
                <a:latin typeface="Times New Roman" pitchFamily="18" charset="0"/>
                <a:cs typeface="Arial" charset="0"/>
              </a:rPr>
              <a:t> + 1)</a:t>
            </a:r>
            <a:r>
              <a:rPr lang="en-US" altLang="en-US">
                <a:latin typeface="Arial" charset="0"/>
                <a:cs typeface="Arial" charset="0"/>
              </a:rPr>
              <a:t>, therefore</a:t>
            </a:r>
          </a:p>
          <a:p>
            <a:endParaRPr lang="en-US" altLang="en-US">
              <a:latin typeface="Arial" charset="0"/>
              <a:cs typeface="Arial" charset="0"/>
            </a:endParaRP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Each swap requires two comparisons (which child is greatest), so there is a maximum of </a:t>
            </a:r>
            <a:r>
              <a:rPr lang="en-US" altLang="en-US">
                <a:latin typeface="Times New Roman" pitchFamily="18" charset="0"/>
                <a:cs typeface="Arial" charset="0"/>
              </a:rPr>
              <a:t>2</a:t>
            </a:r>
            <a:r>
              <a:rPr lang="en-US" altLang="en-US" i="1">
                <a:latin typeface="Times New Roman" pitchFamily="18" charset="0"/>
                <a:cs typeface="Arial" charset="0"/>
              </a:rPr>
              <a:t>n</a:t>
            </a:r>
            <a:r>
              <a:rPr lang="en-US" altLang="en-US">
                <a:latin typeface="Arial" charset="0"/>
                <a:cs typeface="Arial" charset="0"/>
              </a:rPr>
              <a:t> (or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comparisons</a:t>
            </a:r>
          </a:p>
        </p:txBody>
      </p:sp>
      <p:graphicFrame>
        <p:nvGraphicFramePr>
          <p:cNvPr id="3074" name="Object 2"/>
          <p:cNvGraphicFramePr>
            <a:graphicFrameLocks noChangeAspect="1"/>
          </p:cNvGraphicFramePr>
          <p:nvPr/>
        </p:nvGraphicFramePr>
        <p:xfrm>
          <a:off x="3030538" y="2432050"/>
          <a:ext cx="2908300" cy="733425"/>
        </p:xfrm>
        <a:graphic>
          <a:graphicData uri="http://schemas.openxmlformats.org/presentationml/2006/ole">
            <mc:AlternateContent xmlns:mc="http://schemas.openxmlformats.org/markup-compatibility/2006">
              <mc:Choice xmlns:v="urn:schemas-microsoft-com:vml" Requires="v">
                <p:oleObj spid="_x0000_s138257" name="Equation" r:id="rId5" imgW="1562040" imgH="393480" progId="Equation.DSMT4">
                  <p:embed/>
                </p:oleObj>
              </mc:Choice>
              <mc:Fallback>
                <p:oleObj name="Equation" r:id="rId5" imgW="15620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538" y="2432050"/>
                        <a:ext cx="29083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8.4.3.1</a:t>
            </a:r>
          </a:p>
        </p:txBody>
      </p:sp>
    </p:spTree>
    <p:extLst>
      <p:ext uri="{BB962C8B-B14F-4D97-AF65-F5344CB8AC3E}">
        <p14:creationId xmlns:p14="http://schemas.microsoft.com/office/powerpoint/2010/main" val="2411386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latin typeface="Arial" charset="0"/>
                <a:cs typeface="Arial" charset="0"/>
              </a:rPr>
              <a:t>Run-time Analysis of Heapify</a:t>
            </a:r>
          </a:p>
        </p:txBody>
      </p:sp>
      <p:sp>
        <p:nvSpPr>
          <p:cNvPr id="3076"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Note that if we go the other way (treat the first entry as a max heap and then continually insert new elements into that heap, the run time is at worst</a:t>
            </a:r>
          </a:p>
          <a:p>
            <a:endParaRPr lang="en-US" altLang="en-US" dirty="0">
              <a:latin typeface="Arial" charset="0"/>
              <a:cs typeface="Arial" charset="0"/>
            </a:endParaRPr>
          </a:p>
          <a:p>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lvl="1"/>
            <a:r>
              <a:rPr lang="en-US" altLang="en-US" dirty="0">
                <a:latin typeface="Arial" charset="0"/>
                <a:cs typeface="Arial" charset="0"/>
              </a:rPr>
              <a:t>It is significantly better to start at the back</a:t>
            </a:r>
          </a:p>
        </p:txBody>
      </p:sp>
      <p:graphicFrame>
        <p:nvGraphicFramePr>
          <p:cNvPr id="3074" name="Object 2"/>
          <p:cNvGraphicFramePr>
            <a:graphicFrameLocks noChangeAspect="1"/>
          </p:cNvGraphicFramePr>
          <p:nvPr>
            <p:extLst>
              <p:ext uri="{D42A27DB-BD31-4B8C-83A1-F6EECF244321}">
                <p14:modId xmlns:p14="http://schemas.microsoft.com/office/powerpoint/2010/main" val="1848514550"/>
              </p:ext>
            </p:extLst>
          </p:nvPr>
        </p:nvGraphicFramePr>
        <p:xfrm>
          <a:off x="1714500" y="2708275"/>
          <a:ext cx="5554663" cy="1727200"/>
        </p:xfrm>
        <a:graphic>
          <a:graphicData uri="http://schemas.openxmlformats.org/presentationml/2006/ole">
            <mc:AlternateContent xmlns:mc="http://schemas.openxmlformats.org/markup-compatibility/2006">
              <mc:Choice xmlns:v="urn:schemas-microsoft-com:vml" Requires="v">
                <p:oleObj spid="_x0000_s139278" name="Equation" r:id="rId5" imgW="2984400" imgH="927000" progId="Equation.DSMT4">
                  <p:embed/>
                </p:oleObj>
              </mc:Choice>
              <mc:Fallback>
                <p:oleObj name="Equation" r:id="rId5" imgW="2984400" imgH="927000" progId="Equation.DSMT4">
                  <p:embed/>
                  <p:pic>
                    <p:nvPicPr>
                      <p:cNvPr id="0" name=""/>
                      <p:cNvPicPr>
                        <a:picLocks noChangeAspect="1" noChangeArrowheads="1"/>
                      </p:cNvPicPr>
                      <p:nvPr/>
                    </p:nvPicPr>
                    <p:blipFill>
                      <a:blip r:embed="rId6"/>
                      <a:srcRect/>
                      <a:stretch>
                        <a:fillRect/>
                      </a:stretch>
                    </p:blipFill>
                    <p:spPr bwMode="auto">
                      <a:xfrm>
                        <a:off x="1714500" y="2708275"/>
                        <a:ext cx="5554663"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8.4.3.1</a:t>
            </a:r>
          </a:p>
        </p:txBody>
      </p:sp>
    </p:spTree>
    <p:extLst>
      <p:ext uri="{BB962C8B-B14F-4D97-AF65-F5344CB8AC3E}">
        <p14:creationId xmlns:p14="http://schemas.microsoft.com/office/powerpoint/2010/main" val="1691386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1746" name="Picture 7" descr="Heapify"/>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435600" y="2997200"/>
            <a:ext cx="27273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174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Let us look at this example:  we must convert the unordered array with </a:t>
            </a:r>
            <a:r>
              <a:rPr lang="en-US" altLang="en-US" i="1">
                <a:latin typeface="Times New Roman" pitchFamily="18" charset="0"/>
                <a:cs typeface="Arial" charset="0"/>
              </a:rPr>
              <a:t>n</a:t>
            </a:r>
            <a:r>
              <a:rPr lang="en-US" altLang="en-US">
                <a:latin typeface="Times New Roman" pitchFamily="18" charset="0"/>
                <a:cs typeface="Arial" charset="0"/>
              </a:rPr>
              <a:t> = 10</a:t>
            </a:r>
            <a:r>
              <a:rPr lang="en-US" altLang="en-US">
                <a:latin typeface="Arial" charset="0"/>
                <a:cs typeface="Arial" charset="0"/>
              </a:rPr>
              <a:t> elements into a max-heap</a:t>
            </a:r>
          </a:p>
          <a:p>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None of the leaf nodes need to</a:t>
            </a:r>
            <a:br>
              <a:rPr lang="en-US" altLang="en-US">
                <a:latin typeface="Arial" charset="0"/>
                <a:cs typeface="Arial" charset="0"/>
              </a:rPr>
            </a:br>
            <a:r>
              <a:rPr lang="en-US" altLang="en-US">
                <a:latin typeface="Arial" charset="0"/>
                <a:cs typeface="Arial" charset="0"/>
              </a:rPr>
              <a:t>be percolated down, and the first</a:t>
            </a:r>
            <a:br>
              <a:rPr lang="en-US" altLang="en-US">
                <a:latin typeface="Arial" charset="0"/>
                <a:cs typeface="Arial" charset="0"/>
              </a:rPr>
            </a:br>
            <a:r>
              <a:rPr lang="en-US" altLang="en-US">
                <a:latin typeface="Arial" charset="0"/>
                <a:cs typeface="Arial" charset="0"/>
              </a:rPr>
              <a:t>non-leaf node is in position </a:t>
            </a:r>
            <a:r>
              <a:rPr lang="en-US" altLang="en-US" i="1">
                <a:latin typeface="Times New Roman" pitchFamily="18" charset="0"/>
                <a:cs typeface="Arial" charset="0"/>
              </a:rPr>
              <a:t>n</a:t>
            </a:r>
            <a:r>
              <a:rPr lang="en-US" altLang="en-US">
                <a:latin typeface="Times New Roman" pitchFamily="18" charset="0"/>
                <a:cs typeface="Arial" charset="0"/>
              </a:rPr>
              <a:t>/2</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Thus we start with position </a:t>
            </a:r>
            <a:r>
              <a:rPr lang="en-US" altLang="en-US">
                <a:latin typeface="Times New Roman" pitchFamily="18" charset="0"/>
                <a:cs typeface="Arial" charset="0"/>
              </a:rPr>
              <a:t>10/2 = 5</a:t>
            </a:r>
            <a:endParaRPr lang="en-US" altLang="en-US">
              <a:latin typeface="Arial" charset="0"/>
              <a:cs typeface="Arial" charset="0"/>
            </a:endParaRPr>
          </a:p>
        </p:txBody>
      </p:sp>
      <p:pic>
        <p:nvPicPr>
          <p:cNvPr id="31749" name="Picture 5" descr="heapsor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28875"/>
            <a:ext cx="33131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1722861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27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3 with its child and swap them</a:t>
            </a:r>
          </a:p>
        </p:txBody>
      </p:sp>
      <p:pic>
        <p:nvPicPr>
          <p:cNvPr id="32772" name="Picture 5" descr="heapify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708275"/>
            <a:ext cx="29067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30628773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37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17 with its two children and swap it with the maximum child (70)</a:t>
            </a:r>
          </a:p>
        </p:txBody>
      </p:sp>
      <p:pic>
        <p:nvPicPr>
          <p:cNvPr id="33796" name="Picture 6" descr="heapify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708275"/>
            <a:ext cx="29067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2660778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48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28 with its two children, 63 and 34, and swap it with the largest child</a:t>
            </a:r>
          </a:p>
        </p:txBody>
      </p:sp>
      <p:pic>
        <p:nvPicPr>
          <p:cNvPr id="34820" name="Picture 7" descr="heapify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88" y="2725738"/>
            <a:ext cx="290671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521132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58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compare 52 with its children, swap it with the largest</a:t>
            </a:r>
          </a:p>
          <a:p>
            <a:pPr lvl="1"/>
            <a:r>
              <a:rPr lang="en-US" altLang="en-US">
                <a:latin typeface="Arial" charset="0"/>
                <a:cs typeface="Arial" charset="0"/>
              </a:rPr>
              <a:t>Recursing, no further swaps are needed</a:t>
            </a:r>
          </a:p>
        </p:txBody>
      </p:sp>
      <p:pic>
        <p:nvPicPr>
          <p:cNvPr id="35844" name="Picture 8" descr="heapify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708275"/>
            <a:ext cx="29067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373059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4338" name="Picture 5" descr="heap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4512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altLang="en-US">
                <a:latin typeface="Arial" charset="0"/>
                <a:cs typeface="Arial" charset="0"/>
              </a:rPr>
              <a:t>Pop</a:t>
            </a:r>
          </a:p>
        </p:txBody>
      </p:sp>
      <p:sp>
        <p:nvSpPr>
          <p:cNvPr id="1434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promote 7 (the minimum of 7 and 12) to the root:</a:t>
            </a:r>
          </a:p>
        </p:txBody>
      </p:sp>
      <p:sp>
        <p:nvSpPr>
          <p:cNvPr id="1434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7.2.1.2</a:t>
            </a:r>
          </a:p>
        </p:txBody>
      </p:sp>
    </p:spTree>
    <p:extLst>
      <p:ext uri="{BB962C8B-B14F-4D97-AF65-F5344CB8AC3E}">
        <p14:creationId xmlns:p14="http://schemas.microsoft.com/office/powerpoint/2010/main" val="27083377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latin typeface="Arial" charset="0"/>
                <a:cs typeface="Arial" charset="0"/>
              </a:rPr>
              <a:t>Example Heap Sort</a:t>
            </a:r>
          </a:p>
        </p:txBody>
      </p:sp>
      <p:sp>
        <p:nvSpPr>
          <p:cNvPr id="368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Finally, we swap the root with its largest child, and recurse, swapping 46 again with 81, and then again with 70</a:t>
            </a:r>
          </a:p>
        </p:txBody>
      </p:sp>
      <p:pic>
        <p:nvPicPr>
          <p:cNvPr id="36868" name="Picture 4" descr="heapify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746375"/>
            <a:ext cx="29067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3047189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latin typeface="Arial" charset="0"/>
                <a:cs typeface="Arial" charset="0"/>
              </a:rPr>
              <a:t>Heap Sort Example</a:t>
            </a:r>
          </a:p>
        </p:txBody>
      </p:sp>
      <p:sp>
        <p:nvSpPr>
          <p:cNvPr id="378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have now converted the unsorted array</a:t>
            </a:r>
            <a:br>
              <a:rPr lang="en-US" altLang="en-US">
                <a:latin typeface="Arial" charset="0"/>
                <a:cs typeface="Arial" charset="0"/>
              </a:rPr>
            </a:br>
            <a:br>
              <a:rPr lang="en-US" altLang="en-US">
                <a:latin typeface="Arial" charset="0"/>
                <a:cs typeface="Arial" charset="0"/>
              </a:rPr>
            </a:br>
            <a:endParaRPr lang="en-US" altLang="en-US">
              <a:latin typeface="Arial" charset="0"/>
              <a:cs typeface="Arial" charset="0"/>
            </a:endParaRPr>
          </a:p>
          <a:p>
            <a:pPr>
              <a:buFont typeface="Arial" charset="0"/>
              <a:buNone/>
            </a:pPr>
            <a:r>
              <a:rPr lang="en-US" altLang="en-US">
                <a:latin typeface="Arial" charset="0"/>
                <a:cs typeface="Arial" charset="0"/>
              </a:rPr>
              <a:t>	into a max-heap:</a:t>
            </a:r>
          </a:p>
        </p:txBody>
      </p:sp>
      <p:pic>
        <p:nvPicPr>
          <p:cNvPr id="37892" name="Picture 8" descr="heapsor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997200"/>
            <a:ext cx="421481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descr="heapsort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413" y="2235200"/>
            <a:ext cx="35290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786904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8914" name="Picture 7" descr="heapsort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482975"/>
            <a:ext cx="422116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p:txBody>
          <a:bodyPr/>
          <a:lstStyle/>
          <a:p>
            <a:r>
              <a:rPr lang="en-US" altLang="en-US">
                <a:latin typeface="Arial" charset="0"/>
                <a:cs typeface="Arial" charset="0"/>
              </a:rPr>
              <a:t>Heap Sort Example</a:t>
            </a:r>
          </a:p>
        </p:txBody>
      </p:sp>
      <p:sp>
        <p:nvSpPr>
          <p:cNvPr id="3891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Suppose we pop the maximum element of this heap</a:t>
            </a:r>
          </a:p>
          <a:p>
            <a:endParaRPr lang="en-US" altLang="en-US">
              <a:latin typeface="Arial" charset="0"/>
              <a:cs typeface="Arial" charset="0"/>
            </a:endParaRPr>
          </a:p>
          <a:p>
            <a:endParaRPr lang="en-US" altLang="en-US">
              <a:latin typeface="Arial" charset="0"/>
              <a:cs typeface="Arial" charset="0"/>
            </a:endParaRPr>
          </a:p>
          <a:p>
            <a:pPr>
              <a:buFont typeface="Arial" charset="0"/>
              <a:buNone/>
            </a:pPr>
            <a:r>
              <a:rPr lang="en-US" altLang="en-US">
                <a:latin typeface="Arial" charset="0"/>
                <a:cs typeface="Arial" charset="0"/>
              </a:rPr>
              <a:t>	This leaves a gap at the back of the array:</a:t>
            </a:r>
          </a:p>
        </p:txBody>
      </p:sp>
      <p:pic>
        <p:nvPicPr>
          <p:cNvPr id="38917" name="Picture 6" descr="heapsort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725" y="1916113"/>
            <a:ext cx="35004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Oval 8"/>
          <p:cNvSpPr>
            <a:spLocks noChangeArrowheads="1"/>
          </p:cNvSpPr>
          <p:nvPr/>
        </p:nvSpPr>
        <p:spPr bwMode="auto">
          <a:xfrm>
            <a:off x="3408363" y="4970463"/>
            <a:ext cx="490537" cy="5778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3891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4294500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altLang="en-US">
                <a:latin typeface="Arial" charset="0"/>
                <a:cs typeface="Arial" charset="0"/>
              </a:rPr>
              <a:t>Heap Sort Example</a:t>
            </a:r>
          </a:p>
        </p:txBody>
      </p:sp>
      <p:sp>
        <p:nvSpPr>
          <p:cNvPr id="39939" name="Rectangle 5"/>
          <p:cNvSpPr>
            <a:spLocks noGrp="1" noChangeArrowheads="1"/>
          </p:cNvSpPr>
          <p:nvPr>
            <p:ph type="body" idx="1"/>
          </p:nvPr>
        </p:nvSpPr>
        <p:spPr/>
        <p:txBody>
          <a:bodyPr/>
          <a:lstStyle/>
          <a:p>
            <a:pPr>
              <a:buFont typeface="Arial" charset="0"/>
              <a:buNone/>
            </a:pPr>
            <a:r>
              <a:rPr lang="en-US" altLang="en-US">
                <a:latin typeface="Arial" charset="0"/>
                <a:cs typeface="Arial" charset="0"/>
              </a:rPr>
              <a:t>	This is the last entry in the array, so why not fill it with the largest element?</a:t>
            </a:r>
          </a:p>
          <a:p>
            <a:endParaRPr lang="en-US" altLang="en-US">
              <a:latin typeface="Arial" charset="0"/>
              <a:cs typeface="Arial" charset="0"/>
            </a:endParaRPr>
          </a:p>
          <a:p>
            <a:endParaRPr lang="en-US" altLang="en-US">
              <a:latin typeface="Arial" charset="0"/>
              <a:cs typeface="Arial" charset="0"/>
            </a:endParaRPr>
          </a:p>
          <a:p>
            <a:pPr>
              <a:buFont typeface="Arial" charset="0"/>
              <a:buNone/>
            </a:pPr>
            <a:r>
              <a:rPr lang="en-US" altLang="en-US">
                <a:latin typeface="Arial" charset="0"/>
                <a:cs typeface="Arial" charset="0"/>
              </a:rPr>
              <a:t>	Repeat this process:  pop the maximum element, and then insert it at the end of the array:</a:t>
            </a:r>
          </a:p>
        </p:txBody>
      </p:sp>
      <p:pic>
        <p:nvPicPr>
          <p:cNvPr id="39940" name="Picture 7" descr="heapsort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2179638"/>
            <a:ext cx="34956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heapsort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663" y="3716338"/>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66564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latin typeface="Arial" charset="0"/>
                <a:cs typeface="Arial" charset="0"/>
              </a:rPr>
              <a:t>Heap Sort Example</a:t>
            </a:r>
          </a:p>
        </p:txBody>
      </p:sp>
      <p:sp>
        <p:nvSpPr>
          <p:cNvPr id="409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Repeat this process</a:t>
            </a:r>
          </a:p>
          <a:p>
            <a:pPr lvl="1"/>
            <a:r>
              <a:rPr lang="en-US" altLang="en-US">
                <a:latin typeface="Arial" charset="0"/>
                <a:cs typeface="Arial" charset="0"/>
              </a:rPr>
              <a:t>Pop and append 70</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Pop and append 63</a:t>
            </a:r>
          </a:p>
        </p:txBody>
      </p:sp>
      <p:pic>
        <p:nvPicPr>
          <p:cNvPr id="40964" name="Picture 6" descr="heapsort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heapsort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217988"/>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13876745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latin typeface="Arial" charset="0"/>
                <a:cs typeface="Arial" charset="0"/>
              </a:rPr>
              <a:t>Heap Sort Example</a:t>
            </a:r>
          </a:p>
        </p:txBody>
      </p:sp>
      <p:sp>
        <p:nvSpPr>
          <p:cNvPr id="4198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We have the 4 largest elements in order</a:t>
            </a:r>
          </a:p>
          <a:p>
            <a:pPr lvl="1"/>
            <a:r>
              <a:rPr lang="en-US" altLang="en-US">
                <a:latin typeface="Arial" charset="0"/>
                <a:cs typeface="Arial" charset="0"/>
              </a:rPr>
              <a:t>Pop and append 52</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Pop and append 46</a:t>
            </a:r>
          </a:p>
        </p:txBody>
      </p:sp>
      <p:pic>
        <p:nvPicPr>
          <p:cNvPr id="41988" name="Picture 7" descr="heapsor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214813"/>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heapsort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4101236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a:latin typeface="Arial" charset="0"/>
                <a:cs typeface="Arial" charset="0"/>
              </a:rPr>
              <a:t>Heap Sort Example</a:t>
            </a:r>
          </a:p>
        </p:txBody>
      </p:sp>
      <p:sp>
        <p:nvSpPr>
          <p:cNvPr id="43011" name="Rectangle 5"/>
          <p:cNvSpPr>
            <a:spLocks noGrp="1" noChangeArrowheads="1"/>
          </p:cNvSpPr>
          <p:nvPr>
            <p:ph type="body" idx="1"/>
          </p:nvPr>
        </p:nvSpPr>
        <p:spPr/>
        <p:txBody>
          <a:bodyPr/>
          <a:lstStyle/>
          <a:p>
            <a:pPr>
              <a:buFont typeface="Arial" charset="0"/>
              <a:buNone/>
            </a:pPr>
            <a:r>
              <a:rPr lang="en-US" altLang="en-US">
                <a:latin typeface="Arial" charset="0"/>
                <a:cs typeface="Arial" charset="0"/>
              </a:rPr>
              <a:t>	Continuing...</a:t>
            </a:r>
          </a:p>
          <a:p>
            <a:pPr lvl="1"/>
            <a:r>
              <a:rPr lang="en-US" altLang="en-US">
                <a:latin typeface="Arial" charset="0"/>
                <a:cs typeface="Arial" charset="0"/>
              </a:rPr>
              <a:t>Pop and append 34</a:t>
            </a: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endParaRPr lang="en-US" altLang="en-US">
              <a:latin typeface="Arial" charset="0"/>
              <a:cs typeface="Arial" charset="0"/>
            </a:endParaRPr>
          </a:p>
          <a:p>
            <a:pPr lvl="1"/>
            <a:r>
              <a:rPr lang="en-US" altLang="en-US">
                <a:latin typeface="Arial" charset="0"/>
                <a:cs typeface="Arial" charset="0"/>
              </a:rPr>
              <a:t>Pop and append 28</a:t>
            </a:r>
          </a:p>
        </p:txBody>
      </p:sp>
      <p:pic>
        <p:nvPicPr>
          <p:cNvPr id="43012" name="Picture 7" descr="heapsort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214813"/>
            <a:ext cx="3498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heapsort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25070040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Rectangle 5"/>
          <p:cNvSpPr>
            <a:spLocks noGrp="1" noChangeArrowheads="1"/>
          </p:cNvSpPr>
          <p:nvPr>
            <p:ph type="body" idx="1"/>
          </p:nvPr>
        </p:nvSpPr>
        <p:spPr/>
        <p:txBody>
          <a:bodyPr/>
          <a:lstStyle/>
          <a:p>
            <a:pPr>
              <a:buFont typeface="Arial" charset="0"/>
              <a:buNone/>
            </a:pPr>
            <a:r>
              <a:rPr lang="en-US" altLang="en-US">
                <a:latin typeface="Arial" charset="0"/>
                <a:cs typeface="Arial" charset="0"/>
              </a:rPr>
              <a:t>	Finally, we can pop 17, insert it into the 2</a:t>
            </a:r>
            <a:r>
              <a:rPr lang="en-US" altLang="en-US" baseline="30000">
                <a:latin typeface="Arial" charset="0"/>
                <a:cs typeface="Arial" charset="0"/>
              </a:rPr>
              <a:t>nd</a:t>
            </a:r>
            <a:r>
              <a:rPr lang="en-US" altLang="en-US">
                <a:latin typeface="Arial" charset="0"/>
                <a:cs typeface="Arial" charset="0"/>
              </a:rPr>
              <a:t> location, and the resulting array is sorted</a:t>
            </a:r>
          </a:p>
        </p:txBody>
      </p:sp>
      <p:pic>
        <p:nvPicPr>
          <p:cNvPr id="44035" name="Picture 6" descr="heapsort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276475"/>
            <a:ext cx="3498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p:nvPr>
        </p:nvSpPr>
        <p:spPr/>
        <p:txBody>
          <a:bodyPr/>
          <a:lstStyle/>
          <a:p>
            <a:r>
              <a:rPr lang="en-US" altLang="en-US">
                <a:latin typeface="Arial" charset="0"/>
                <a:cs typeface="Arial" charset="0"/>
              </a:rPr>
              <a:t>Heap Sort Example</a:t>
            </a:r>
          </a:p>
        </p:txBody>
      </p:sp>
      <p:sp>
        <p:nvSpPr>
          <p:cNvPr id="440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8.4.4</a:t>
            </a:r>
          </a:p>
        </p:txBody>
      </p:sp>
    </p:spTree>
    <p:extLst>
      <p:ext uri="{BB962C8B-B14F-4D97-AF65-F5344CB8AC3E}">
        <p14:creationId xmlns:p14="http://schemas.microsoft.com/office/powerpoint/2010/main" val="13434859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5"/>
          <p:cNvSpPr>
            <a:spLocks noGrp="1" noChangeArrowheads="1"/>
          </p:cNvSpPr>
          <p:nvPr>
            <p:ph type="body" idx="1"/>
          </p:nvPr>
        </p:nvSpPr>
        <p:spPr/>
        <p:txBody>
          <a:bodyPr/>
          <a:lstStyle/>
          <a:p>
            <a:pPr>
              <a:buFont typeface="Arial" charset="0"/>
              <a:buNone/>
            </a:pPr>
            <a:r>
              <a:rPr lang="en-US" altLang="en-US">
                <a:latin typeface="Arial" charset="0"/>
                <a:cs typeface="Arial" charset="0"/>
              </a:rPr>
              <a:t>	Sort the following 12 entries using heap sort</a:t>
            </a:r>
          </a:p>
          <a:p>
            <a:pPr algn="ctr">
              <a:buFont typeface="Arial" charset="0"/>
              <a:buNone/>
            </a:pPr>
            <a:r>
              <a:rPr lang="en-US" altLang="en-US">
                <a:latin typeface="Arial" charset="0"/>
                <a:cs typeface="Arial" charset="0"/>
              </a:rPr>
              <a:t>34, 15, 65, 59, 79, 42, 40, 80, 50, 61, 23, 46</a:t>
            </a:r>
          </a:p>
        </p:txBody>
      </p:sp>
      <p:sp>
        <p:nvSpPr>
          <p:cNvPr id="45059" name="Rectangle 4"/>
          <p:cNvSpPr>
            <a:spLocks noGrp="1" noChangeArrowheads="1"/>
          </p:cNvSpPr>
          <p:nvPr>
            <p:ph type="title"/>
          </p:nvPr>
        </p:nvSpPr>
        <p:spPr/>
        <p:txBody>
          <a:bodyPr/>
          <a:lstStyle/>
          <a:p>
            <a:r>
              <a:rPr lang="en-US" altLang="en-US">
                <a:latin typeface="Arial" charset="0"/>
                <a:cs typeface="Arial" charset="0"/>
              </a:rPr>
              <a:t>Black Board Example</a:t>
            </a:r>
          </a:p>
        </p:txBody>
      </p:sp>
      <p:sp>
        <p:nvSpPr>
          <p:cNvPr id="450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8.4.5</a:t>
            </a:r>
          </a:p>
        </p:txBody>
      </p:sp>
    </p:spTree>
    <p:extLst>
      <p:ext uri="{BB962C8B-B14F-4D97-AF65-F5344CB8AC3E}">
        <p14:creationId xmlns:p14="http://schemas.microsoft.com/office/powerpoint/2010/main" val="810927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p:txBody>
          <a:bodyPr/>
          <a:lstStyle/>
          <a:p>
            <a:pPr>
              <a:buFont typeface="Arial" charset="0"/>
              <a:buNone/>
            </a:pPr>
            <a:r>
              <a:rPr lang="en-US" altLang="en-US">
                <a:latin typeface="Arial" charset="0"/>
                <a:cs typeface="Arial" charset="0"/>
              </a:rPr>
              <a:t>	Heapification runs in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Popping </a:t>
            </a:r>
            <a:r>
              <a:rPr lang="en-US" altLang="en-US" i="1">
                <a:latin typeface="Times New Roman" pitchFamily="18" charset="0"/>
                <a:cs typeface="Arial" charset="0"/>
              </a:rPr>
              <a:t>n</a:t>
            </a:r>
            <a:r>
              <a:rPr lang="en-US" altLang="en-US">
                <a:latin typeface="Arial" charset="0"/>
                <a:cs typeface="Arial" charset="0"/>
              </a:rPr>
              <a:t> items from a heap of size </a:t>
            </a:r>
            <a:r>
              <a:rPr lang="en-US" altLang="en-US" i="1">
                <a:latin typeface="Times New Roman" pitchFamily="18" charset="0"/>
                <a:cs typeface="Arial" charset="0"/>
              </a:rPr>
              <a:t>n</a:t>
            </a:r>
            <a:r>
              <a:rPr lang="en-US" altLang="en-US">
                <a:latin typeface="Arial" charset="0"/>
                <a:cs typeface="Arial" charset="0"/>
              </a:rPr>
              <a:t>, as we saw, runs in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time</a:t>
            </a:r>
          </a:p>
          <a:p>
            <a:pPr lvl="1"/>
            <a:r>
              <a:rPr lang="en-US" altLang="en-US">
                <a:latin typeface="Arial" charset="0"/>
                <a:cs typeface="Arial" charset="0"/>
              </a:rPr>
              <a:t>We are only making one additional copy into the blank left at the end of the array</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Therefore, the total algorithm will run in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time</a:t>
            </a:r>
          </a:p>
        </p:txBody>
      </p:sp>
      <p:sp>
        <p:nvSpPr>
          <p:cNvPr id="46083" name="Rectangle 4"/>
          <p:cNvSpPr>
            <a:spLocks noGrp="1" noChangeArrowheads="1"/>
          </p:cNvSpPr>
          <p:nvPr>
            <p:ph type="title"/>
          </p:nvPr>
        </p:nvSpPr>
        <p:spPr/>
        <p:txBody>
          <a:bodyPr/>
          <a:lstStyle/>
          <a:p>
            <a:r>
              <a:rPr lang="en-US" altLang="en-US">
                <a:latin typeface="Arial" charset="0"/>
                <a:cs typeface="Arial" charset="0"/>
              </a:rPr>
              <a:t>Heap Sort</a:t>
            </a:r>
          </a:p>
        </p:txBody>
      </p:sp>
      <p:sp>
        <p:nvSpPr>
          <p:cNvPr id="4608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8.4.6</a:t>
            </a:r>
          </a:p>
        </p:txBody>
      </p:sp>
    </p:spTree>
    <p:extLst>
      <p:ext uri="{BB962C8B-B14F-4D97-AF65-F5344CB8AC3E}">
        <p14:creationId xmlns:p14="http://schemas.microsoft.com/office/powerpoint/2010/main" val="377097492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14855</TotalTime>
  <Words>485</Words>
  <Application>Microsoft Office PowerPoint</Application>
  <PresentationFormat>On-screen Show (4:3)</PresentationFormat>
  <Paragraphs>643</Paragraphs>
  <Slides>103</Slides>
  <Notes>102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2" baseType="lpstr">
      <vt:lpstr>ＭＳ Ｐゴシック</vt:lpstr>
      <vt:lpstr>Arial</vt:lpstr>
      <vt:lpstr>Calibri</vt:lpstr>
      <vt:lpstr>Consolas</vt:lpstr>
      <vt:lpstr>Courier New</vt:lpstr>
      <vt:lpstr>Symbol</vt:lpstr>
      <vt:lpstr>Times New Roman</vt:lpstr>
      <vt:lpstr>Custom Design</vt:lpstr>
      <vt:lpstr>Equation</vt:lpstr>
      <vt:lpstr>Outline</vt:lpstr>
      <vt:lpstr>Definition</vt:lpstr>
      <vt:lpstr>Definition</vt:lpstr>
      <vt:lpstr>Example</vt:lpstr>
      <vt:lpstr>Operations</vt:lpstr>
      <vt:lpstr>Example</vt:lpstr>
      <vt:lpstr>Pop</vt:lpstr>
      <vt:lpstr>Pop</vt:lpstr>
      <vt:lpstr>Pop</vt:lpstr>
      <vt:lpstr>Pop</vt:lpstr>
      <vt:lpstr>Pop</vt:lpstr>
      <vt:lpstr>Pop</vt:lpstr>
      <vt:lpstr>Pop</vt:lpstr>
      <vt:lpstr>Pop</vt:lpstr>
      <vt:lpstr>Push</vt:lpstr>
      <vt:lpstr>Push</vt:lpstr>
      <vt:lpstr>Push</vt:lpstr>
      <vt:lpstr>Push</vt:lpstr>
      <vt:lpstr>Push</vt:lpstr>
      <vt:lpstr>Push</vt:lpstr>
      <vt:lpstr>Push</vt:lpstr>
      <vt:lpstr>Balance</vt:lpstr>
      <vt:lpstr>Array Implementation</vt:lpstr>
      <vt:lpstr>Array Implementation</vt:lpstr>
      <vt:lpstr>Array Implementation</vt:lpstr>
      <vt:lpstr>Array Implementation</vt:lpstr>
      <vt:lpstr>Array Implementation</vt:lpstr>
      <vt:lpstr>Array Implementation</vt:lpstr>
      <vt:lpstr>Array Implementation</vt:lpstr>
      <vt:lpstr>Array Implementation</vt:lpstr>
      <vt:lpstr>Array Implementation:  Push</vt:lpstr>
      <vt:lpstr>Array Implementation:  Push</vt:lpstr>
      <vt:lpstr>Array Implementation:  Push</vt:lpstr>
      <vt:lpstr>Array Implementation:  Push</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Array Implementation:  Pop</vt:lpstr>
      <vt:lpstr>Run-time Analysis</vt:lpstr>
      <vt:lpstr>Run-time Analysis</vt:lpstr>
      <vt:lpstr>Run-time Analysis</vt:lpstr>
      <vt:lpstr>Run-time Analysis</vt:lpstr>
      <vt:lpstr>Run-time Analysis</vt:lpstr>
      <vt:lpstr>Outline</vt:lpstr>
      <vt:lpstr>Heap Sort</vt:lpstr>
      <vt:lpstr>Run time Analysis of Heap Sort</vt:lpstr>
      <vt:lpstr>Run time Analysis of Heap Sort</vt:lpstr>
      <vt:lpstr>ln(n!) and n ln(n)</vt:lpstr>
      <vt:lpstr>In-place Implementation</vt:lpstr>
      <vt:lpstr>In-place Implementation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In-place Heapification</vt:lpstr>
      <vt:lpstr>Run-time Analysis of Heapify</vt:lpstr>
      <vt:lpstr>Run-time Analysis of Heapify</vt:lpstr>
      <vt:lpstr>Run-time Analysis of Heapify</vt:lpstr>
      <vt:lpstr>Run-time Analysis of Heapify</vt:lpstr>
      <vt:lpstr>Example Heap Sort</vt:lpstr>
      <vt:lpstr>Example Heap Sort</vt:lpstr>
      <vt:lpstr>Example Heap Sort</vt:lpstr>
      <vt:lpstr>Example Heap Sort</vt:lpstr>
      <vt:lpstr>Example Heap Sort</vt:lpstr>
      <vt:lpstr>Example Heap Sort</vt:lpstr>
      <vt:lpstr>Heap Sort Example</vt:lpstr>
      <vt:lpstr>Heap Sort Example</vt:lpstr>
      <vt:lpstr>Heap Sort Example</vt:lpstr>
      <vt:lpstr>Heap Sort Example</vt:lpstr>
      <vt:lpstr>Heap Sort Example</vt:lpstr>
      <vt:lpstr>Heap Sort Example</vt:lpstr>
      <vt:lpstr>Heap Sort Example</vt:lpstr>
      <vt:lpstr>Black Board Example</vt:lpstr>
      <vt:lpstr>Heap Sort</vt:lpstr>
      <vt:lpstr>Heap Sort</vt:lpstr>
      <vt:lpstr>Run-time Summary</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1152</cp:revision>
  <dcterms:created xsi:type="dcterms:W3CDTF">2009-09-11T23:00:44Z</dcterms:created>
  <dcterms:modified xsi:type="dcterms:W3CDTF">2016-03-22T12:37:47Z</dcterms:modified>
</cp:coreProperties>
</file>