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28"/>
  </p:notesMasterIdLst>
  <p:sldIdLst>
    <p:sldId id="374" r:id="rId2"/>
    <p:sldId id="375" r:id="rId3"/>
    <p:sldId id="376" r:id="rId4"/>
    <p:sldId id="377" r:id="rId5"/>
    <p:sldId id="378" r:id="rId6"/>
    <p:sldId id="379" r:id="rId7"/>
    <p:sldId id="380" r:id="rId8"/>
    <p:sldId id="381" r:id="rId9"/>
    <p:sldId id="382" r:id="rId10"/>
    <p:sldId id="383" r:id="rId11"/>
    <p:sldId id="384" r:id="rId12"/>
    <p:sldId id="546" r:id="rId13"/>
    <p:sldId id="385" r:id="rId14"/>
    <p:sldId id="386" r:id="rId15"/>
    <p:sldId id="387" r:id="rId16"/>
    <p:sldId id="388" r:id="rId17"/>
    <p:sldId id="389" r:id="rId18"/>
    <p:sldId id="390" r:id="rId19"/>
    <p:sldId id="391" r:id="rId20"/>
    <p:sldId id="442" r:id="rId21"/>
    <p:sldId id="392" r:id="rId22"/>
    <p:sldId id="444" r:id="rId23"/>
    <p:sldId id="445" r:id="rId24"/>
    <p:sldId id="446" r:id="rId25"/>
    <p:sldId id="448" r:id="rId26"/>
    <p:sldId id="447" r:id="rId27"/>
    <p:sldId id="449" r:id="rId28"/>
    <p:sldId id="451" r:id="rId29"/>
    <p:sldId id="450" r:id="rId30"/>
    <p:sldId id="452" r:id="rId31"/>
    <p:sldId id="453" r:id="rId32"/>
    <p:sldId id="454" r:id="rId33"/>
    <p:sldId id="455" r:id="rId34"/>
    <p:sldId id="456" r:id="rId35"/>
    <p:sldId id="457" r:id="rId36"/>
    <p:sldId id="458" r:id="rId37"/>
    <p:sldId id="459" r:id="rId38"/>
    <p:sldId id="461" r:id="rId39"/>
    <p:sldId id="462" r:id="rId40"/>
    <p:sldId id="463" r:id="rId41"/>
    <p:sldId id="464" r:id="rId42"/>
    <p:sldId id="465" r:id="rId43"/>
    <p:sldId id="466" r:id="rId44"/>
    <p:sldId id="468" r:id="rId45"/>
    <p:sldId id="469" r:id="rId46"/>
    <p:sldId id="470" r:id="rId47"/>
    <p:sldId id="471" r:id="rId48"/>
    <p:sldId id="472" r:id="rId49"/>
    <p:sldId id="473" r:id="rId50"/>
    <p:sldId id="474" r:id="rId51"/>
    <p:sldId id="475" r:id="rId52"/>
    <p:sldId id="476" r:id="rId53"/>
    <p:sldId id="477" r:id="rId54"/>
    <p:sldId id="478" r:id="rId55"/>
    <p:sldId id="479" r:id="rId56"/>
    <p:sldId id="480" r:id="rId57"/>
    <p:sldId id="481" r:id="rId58"/>
    <p:sldId id="482" r:id="rId59"/>
    <p:sldId id="483" r:id="rId60"/>
    <p:sldId id="484" r:id="rId61"/>
    <p:sldId id="485" r:id="rId62"/>
    <p:sldId id="486" r:id="rId63"/>
    <p:sldId id="487" r:id="rId64"/>
    <p:sldId id="488" r:id="rId65"/>
    <p:sldId id="489" r:id="rId66"/>
    <p:sldId id="490" r:id="rId67"/>
    <p:sldId id="491" r:id="rId68"/>
    <p:sldId id="492" r:id="rId69"/>
    <p:sldId id="493" r:id="rId70"/>
    <p:sldId id="494" r:id="rId71"/>
    <p:sldId id="495" r:id="rId72"/>
    <p:sldId id="496" r:id="rId73"/>
    <p:sldId id="497" r:id="rId74"/>
    <p:sldId id="498" r:id="rId75"/>
    <p:sldId id="499" r:id="rId76"/>
    <p:sldId id="500" r:id="rId77"/>
    <p:sldId id="501" r:id="rId78"/>
    <p:sldId id="502" r:id="rId79"/>
    <p:sldId id="503" r:id="rId80"/>
    <p:sldId id="504" r:id="rId81"/>
    <p:sldId id="505" r:id="rId82"/>
    <p:sldId id="506" r:id="rId83"/>
    <p:sldId id="507" r:id="rId84"/>
    <p:sldId id="508" r:id="rId85"/>
    <p:sldId id="509" r:id="rId86"/>
    <p:sldId id="510" r:id="rId87"/>
    <p:sldId id="511" r:id="rId88"/>
    <p:sldId id="512" r:id="rId89"/>
    <p:sldId id="513" r:id="rId90"/>
    <p:sldId id="515" r:id="rId91"/>
    <p:sldId id="516" r:id="rId92"/>
    <p:sldId id="517" r:id="rId93"/>
    <p:sldId id="519" r:id="rId94"/>
    <p:sldId id="520" r:id="rId95"/>
    <p:sldId id="521" r:id="rId96"/>
    <p:sldId id="522" r:id="rId97"/>
    <p:sldId id="523" r:id="rId98"/>
    <p:sldId id="524" r:id="rId99"/>
    <p:sldId id="525" r:id="rId100"/>
    <p:sldId id="526" r:id="rId101"/>
    <p:sldId id="527" r:id="rId102"/>
    <p:sldId id="529" r:id="rId103"/>
    <p:sldId id="530" r:id="rId104"/>
    <p:sldId id="531" r:id="rId105"/>
    <p:sldId id="532" r:id="rId106"/>
    <p:sldId id="533" r:id="rId107"/>
    <p:sldId id="534" r:id="rId108"/>
    <p:sldId id="535" r:id="rId109"/>
    <p:sldId id="536" r:id="rId110"/>
    <p:sldId id="537" r:id="rId111"/>
    <p:sldId id="538" r:id="rId112"/>
    <p:sldId id="539" r:id="rId113"/>
    <p:sldId id="540" r:id="rId114"/>
    <p:sldId id="541" r:id="rId115"/>
    <p:sldId id="542" r:id="rId116"/>
    <p:sldId id="543" r:id="rId117"/>
    <p:sldId id="544" r:id="rId118"/>
    <p:sldId id="435" r:id="rId119"/>
    <p:sldId id="436" r:id="rId120"/>
    <p:sldId id="437" r:id="rId121"/>
    <p:sldId id="438" r:id="rId122"/>
    <p:sldId id="439" r:id="rId123"/>
    <p:sldId id="545" r:id="rId124"/>
    <p:sldId id="440" r:id="rId125"/>
    <p:sldId id="441" r:id="rId126"/>
    <p:sldId id="373" r:id="rId1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3" autoAdjust="0"/>
    <p:restoredTop sz="94660"/>
  </p:normalViewPr>
  <p:slideViewPr>
    <p:cSldViewPr>
      <p:cViewPr varScale="1">
        <p:scale>
          <a:sx n="106" d="100"/>
          <a:sy n="106" d="100"/>
        </p:scale>
        <p:origin x="524" y="68"/>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3/28/2016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1E1212F5-7AD7-4188-815E-3C21D52D5270}" type="slidenum">
              <a:rPr lang="en-CA" smtClean="0"/>
              <a:pPr>
                <a:defRPr/>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5B61A482-25FD-4D4A-AF68-44955A6CFCF3}" type="slidenum">
              <a:rPr lang="en-CA" smtClean="0"/>
              <a:pPr>
                <a:defRPr/>
              </a:pPr>
              <a:t>10</a:t>
            </a:fld>
            <a:endParaRPr lang="en-CA"/>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100</a:t>
            </a:fld>
            <a:endParaRPr lang="en-CA"/>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101</a:t>
            </a:fld>
            <a:endParaRPr lang="en-CA"/>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102</a:t>
            </a:fld>
            <a:endParaRPr lang="en-CA"/>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103</a:t>
            </a:fld>
            <a:endParaRPr lang="en-CA"/>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104</a:t>
            </a:fld>
            <a:endParaRPr lang="en-CA"/>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105</a:t>
            </a:fld>
            <a:endParaRPr lang="en-CA"/>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106</a:t>
            </a:fld>
            <a:endParaRPr lang="en-CA"/>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107</a:t>
            </a:fld>
            <a:endParaRPr lang="en-CA"/>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108</a:t>
            </a:fld>
            <a:endParaRPr lang="en-CA"/>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109</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6FE704C3-5674-4A5D-81FD-20EDB8D71A20}" type="slidenum">
              <a:rPr lang="en-CA" smtClean="0"/>
              <a:pPr>
                <a:defRPr/>
              </a:pPr>
              <a:t>11</a:t>
            </a:fld>
            <a:endParaRPr lang="en-CA"/>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110</a:t>
            </a:fld>
            <a:endParaRPr lang="en-CA"/>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111</a:t>
            </a:fld>
            <a:endParaRPr lang="en-CA"/>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112</a:t>
            </a:fld>
            <a:endParaRPr lang="en-CA"/>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113</a:t>
            </a:fld>
            <a:endParaRPr lang="en-CA"/>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114</a:t>
            </a:fld>
            <a:endParaRPr lang="en-CA"/>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115</a:t>
            </a:fld>
            <a:endParaRPr lang="en-CA"/>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116</a:t>
            </a:fld>
            <a:endParaRPr lang="en-CA"/>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117</a:t>
            </a:fld>
            <a:endParaRPr lang="en-CA"/>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EF86957D-5DC8-4474-B8E4-A36900404EA4}" type="slidenum">
              <a:rPr lang="en-CA" smtClean="0"/>
              <a:pPr>
                <a:defRPr/>
              </a:pPr>
              <a:t>118</a:t>
            </a:fld>
            <a:endParaRPr lang="en-CA"/>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769B0845-BC6E-4945-9856-AE42D00AF689}" type="slidenum">
              <a:rPr lang="en-CA" smtClean="0"/>
              <a:pPr>
                <a:defRPr/>
              </a:pPr>
              <a:t>119</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6FE704C3-5674-4A5D-81FD-20EDB8D71A20}" type="slidenum">
              <a:rPr lang="en-CA" smtClean="0"/>
              <a:pPr>
                <a:defRPr/>
              </a:pPr>
              <a:t>12</a:t>
            </a:fld>
            <a:endParaRPr lang="en-CA"/>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652AB9AC-7B33-4546-BC05-3E2CABA03579}" type="slidenum">
              <a:rPr lang="en-CA" smtClean="0"/>
              <a:pPr>
                <a:defRPr/>
              </a:pPr>
              <a:t>120</a:t>
            </a:fld>
            <a:endParaRPr lang="en-CA"/>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The order statistic for the median of three medians is (36*(-2*x^3+3*x^2))*(1+2*x^3-3*x^2)*x*(1-x)</a:t>
            </a:r>
          </a:p>
        </p:txBody>
      </p:sp>
      <p:sp>
        <p:nvSpPr>
          <p:cNvPr id="4" name="Slide Number Placeholder 3"/>
          <p:cNvSpPr>
            <a:spLocks noGrp="1"/>
          </p:cNvSpPr>
          <p:nvPr>
            <p:ph type="sldNum" sz="quarter" idx="5"/>
          </p:nvPr>
        </p:nvSpPr>
        <p:spPr/>
        <p:txBody>
          <a:bodyPr/>
          <a:lstStyle/>
          <a:p>
            <a:pPr>
              <a:defRPr/>
            </a:pPr>
            <a:fld id="{4B77D713-5FE0-47B9-88B6-507C5A5CD36D}" type="slidenum">
              <a:rPr lang="en-CA" smtClean="0"/>
              <a:pPr>
                <a:defRPr/>
              </a:pPr>
              <a:t>121</a:t>
            </a:fld>
            <a:endParaRPr lang="en-CA"/>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The order statistic for the median of three medians is (36*(-2*x^3+3*x^2))*(1+2*x^3-3*x^2)*x*(1-x)</a:t>
            </a:r>
          </a:p>
        </p:txBody>
      </p:sp>
      <p:sp>
        <p:nvSpPr>
          <p:cNvPr id="4" name="Slide Number Placeholder 3"/>
          <p:cNvSpPr>
            <a:spLocks noGrp="1"/>
          </p:cNvSpPr>
          <p:nvPr>
            <p:ph type="sldNum" sz="quarter" idx="5"/>
          </p:nvPr>
        </p:nvSpPr>
        <p:spPr/>
        <p:txBody>
          <a:bodyPr/>
          <a:lstStyle/>
          <a:p>
            <a:pPr>
              <a:defRPr/>
            </a:pPr>
            <a:fld id="{62659123-FDF3-408C-9FEA-3C44614DC60A}" type="slidenum">
              <a:rPr lang="en-CA" smtClean="0"/>
              <a:pPr>
                <a:defRPr/>
              </a:pPr>
              <a:t>122</a:t>
            </a:fld>
            <a:endParaRPr lang="en-CA"/>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The order statistic for the median of three medians is (36*(-2*x^3+3*x^2))*(1+2*x^3-3*x^2)*x*(1-x)</a:t>
            </a:r>
          </a:p>
        </p:txBody>
      </p:sp>
      <p:sp>
        <p:nvSpPr>
          <p:cNvPr id="4" name="Slide Number Placeholder 3"/>
          <p:cNvSpPr>
            <a:spLocks noGrp="1"/>
          </p:cNvSpPr>
          <p:nvPr>
            <p:ph type="sldNum" sz="quarter" idx="5"/>
          </p:nvPr>
        </p:nvSpPr>
        <p:spPr/>
        <p:txBody>
          <a:bodyPr/>
          <a:lstStyle/>
          <a:p>
            <a:pPr>
              <a:defRPr/>
            </a:pPr>
            <a:fld id="{9A387056-9076-4242-9BB5-D931F1020F03}" type="slidenum">
              <a:rPr lang="en-CA" smtClean="0"/>
              <a:pPr>
                <a:defRPr/>
              </a:pPr>
              <a:t>124</a:t>
            </a:fld>
            <a:endParaRPr lang="en-CA"/>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9AAE34D0-CB8B-49DF-A99A-9DF475A81873}" type="slidenum">
              <a:rPr lang="en-CA" smtClean="0"/>
              <a:pPr>
                <a:defRPr/>
              </a:pPr>
              <a:t>125</a:t>
            </a:fld>
            <a:endParaRPr lang="en-CA"/>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126</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32DA4FA0-37EB-4C32-955B-96576130B067}" type="slidenum">
              <a:rPr lang="en-CA" smtClean="0"/>
              <a:pPr>
                <a:defRPr/>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11B4CB5-8240-4D0D-8BEB-2DC93D1F9BAA}" type="slidenum">
              <a:rPr lang="en-CA" smtClean="0"/>
              <a:pPr>
                <a:defRPr/>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6EC13DFB-FD9F-4C31-8625-8FC92E16C6D6}" type="slidenum">
              <a:rPr lang="en-CA" smtClean="0"/>
              <a:pPr>
                <a:defRPr/>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41A31CAC-C00A-4412-BC23-4BD4F4C2F98A}" type="slidenum">
              <a:rPr lang="en-CA" smtClean="0"/>
              <a:pPr>
                <a:defRPr/>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87F5C89-D69B-4A6D-B353-E14AE013752C}" type="slidenum">
              <a:rPr lang="en-CA" smtClean="0"/>
              <a:pPr>
                <a:defRPr/>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C53B51F7-03D7-4651-BFAF-6930D7F1DA6D}" type="slidenum">
              <a:rPr lang="en-CA" smtClean="0"/>
              <a:pPr>
                <a:defRPr/>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8D0FDE4F-2FE0-4335-91FD-B277009E4BB6}" type="slidenum">
              <a:rPr lang="en-CA" smtClean="0"/>
              <a:pPr>
                <a:defRPr/>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93785D73-E182-47FE-9F6E-B8C7B2B562C1}"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C3B3BE88-B569-48F7-9607-D8085FD0FC7A}" type="slidenum">
              <a:rPr lang="en-CA" smtClean="0"/>
              <a:pPr>
                <a:defRPr/>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25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26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27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28</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29</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D907AC4F-42B3-49A1-BB36-C1C07296EFD5}" type="slidenum">
              <a:rPr lang="en-CA" smtClean="0"/>
              <a:pPr>
                <a:defRPr/>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30</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31</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32</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33</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34</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35</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36</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37</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38</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39</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6D1B4AFE-58E7-4A3A-A82F-2A902756D66D}" type="slidenum">
              <a:rPr lang="en-CA" smtClean="0"/>
              <a:pPr>
                <a:defRPr/>
              </a:pPr>
              <a:t>4</a:t>
            </a:fld>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40</a:t>
            </a:fld>
            <a:endParaRPr lang="en-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41</a:t>
            </a:fld>
            <a:endParaRPr lang="en-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42</a:t>
            </a:fld>
            <a:endParaRPr lang="en-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43</a:t>
            </a:fld>
            <a:endParaRPr lang="en-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44</a:t>
            </a:fld>
            <a:endParaRPr lang="en-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45</a:t>
            </a:fld>
            <a:endParaRPr lang="en-C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46</a:t>
            </a:fld>
            <a:endParaRPr lang="en-C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47</a:t>
            </a:fld>
            <a:endParaRPr lang="en-C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48</a:t>
            </a:fld>
            <a:endParaRPr lang="en-CA"/>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49</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DC8CAC08-EF65-4D41-83C1-B252837249FB}" type="slidenum">
              <a:rPr lang="en-CA" smtClean="0"/>
              <a:pPr>
                <a:defRPr/>
              </a:pPr>
              <a:t>5</a:t>
            </a:fld>
            <a:endParaRPr lang="en-C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50</a:t>
            </a:fld>
            <a:endParaRPr lang="en-CA"/>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51</a:t>
            </a:fld>
            <a:endParaRPr lang="en-CA"/>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52</a:t>
            </a:fld>
            <a:endParaRPr lang="en-CA"/>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53</a:t>
            </a:fld>
            <a:endParaRPr lang="en-CA"/>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54</a:t>
            </a:fld>
            <a:endParaRPr lang="en-CA"/>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55</a:t>
            </a:fld>
            <a:endParaRPr lang="en-CA"/>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56</a:t>
            </a:fld>
            <a:endParaRPr lang="en-CA"/>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57</a:t>
            </a:fld>
            <a:endParaRPr lang="en-CA"/>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58</a:t>
            </a:fld>
            <a:endParaRPr lang="en-CA"/>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59</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E749CE2B-23E7-4F50-A4B3-4165326E17CA}" type="slidenum">
              <a:rPr lang="en-CA" smtClean="0"/>
              <a:pPr>
                <a:defRPr/>
              </a:pPr>
              <a:t>6</a:t>
            </a:fld>
            <a:endParaRPr lang="en-CA"/>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60</a:t>
            </a:fld>
            <a:endParaRPr lang="en-CA"/>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61</a:t>
            </a:fld>
            <a:endParaRPr lang="en-CA"/>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62</a:t>
            </a:fld>
            <a:endParaRPr lang="en-CA"/>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63</a:t>
            </a:fld>
            <a:endParaRPr lang="en-CA"/>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64</a:t>
            </a:fld>
            <a:endParaRPr lang="en-CA"/>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65</a:t>
            </a:fld>
            <a:endParaRPr lang="en-CA"/>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66</a:t>
            </a:fld>
            <a:endParaRPr lang="en-CA"/>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67</a:t>
            </a:fld>
            <a:endParaRPr lang="en-CA"/>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68</a:t>
            </a:fld>
            <a:endParaRPr lang="en-CA"/>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69</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71225CE8-53EE-491E-84D1-AEE6AEA35F06}" type="slidenum">
              <a:rPr lang="en-CA" smtClean="0"/>
              <a:pPr>
                <a:defRPr/>
              </a:pPr>
              <a:t>7</a:t>
            </a:fld>
            <a:endParaRPr lang="en-CA"/>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70</a:t>
            </a:fld>
            <a:endParaRPr lang="en-CA"/>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71</a:t>
            </a:fld>
            <a:endParaRPr lang="en-CA"/>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72</a:t>
            </a:fld>
            <a:endParaRPr lang="en-CA"/>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73</a:t>
            </a:fld>
            <a:endParaRPr lang="en-CA"/>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74</a:t>
            </a:fld>
            <a:endParaRPr lang="en-CA"/>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75</a:t>
            </a:fld>
            <a:endParaRPr lang="en-CA"/>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76</a:t>
            </a:fld>
            <a:endParaRPr lang="en-CA"/>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77</a:t>
            </a:fld>
            <a:endParaRPr lang="en-CA"/>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78</a:t>
            </a:fld>
            <a:endParaRPr lang="en-CA"/>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79</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5DA60874-4FFE-4E6D-90ED-4A0D5BF40A42}" type="slidenum">
              <a:rPr lang="en-CA" smtClean="0"/>
              <a:pPr>
                <a:defRPr/>
              </a:pPr>
              <a:t>8</a:t>
            </a:fld>
            <a:endParaRPr lang="en-CA"/>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80</a:t>
            </a:fld>
            <a:endParaRPr lang="en-CA"/>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81</a:t>
            </a:fld>
            <a:endParaRPr lang="en-CA"/>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82</a:t>
            </a:fld>
            <a:endParaRPr lang="en-CA"/>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83</a:t>
            </a:fld>
            <a:endParaRPr lang="en-CA"/>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84</a:t>
            </a:fld>
            <a:endParaRPr lang="en-CA"/>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85</a:t>
            </a:fld>
            <a:endParaRPr lang="en-CA"/>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86</a:t>
            </a:fld>
            <a:endParaRPr lang="en-CA"/>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87</a:t>
            </a:fld>
            <a:endParaRPr lang="en-CA"/>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88</a:t>
            </a:fld>
            <a:endParaRPr lang="en-CA"/>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89</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6D46F4A6-E965-4FE0-96E2-83FB510141C9}" type="slidenum">
              <a:rPr lang="en-CA" smtClean="0"/>
              <a:pPr>
                <a:defRPr/>
              </a:pPr>
              <a:t>9</a:t>
            </a:fld>
            <a:endParaRPr lang="en-CA"/>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90</a:t>
            </a:fld>
            <a:endParaRPr lang="en-CA"/>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91</a:t>
            </a:fld>
            <a:endParaRPr lang="en-CA"/>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92</a:t>
            </a:fld>
            <a:endParaRPr lang="en-CA"/>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93</a:t>
            </a:fld>
            <a:endParaRPr lang="en-CA"/>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94</a:t>
            </a:fld>
            <a:endParaRPr lang="en-CA"/>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95</a:t>
            </a:fld>
            <a:endParaRPr lang="en-CA"/>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96</a:t>
            </a:fld>
            <a:endParaRPr lang="en-CA"/>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97</a:t>
            </a:fld>
            <a:endParaRPr lang="en-CA"/>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98</a:t>
            </a:fld>
            <a:endParaRPr lang="en-CA"/>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99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rPr>
              <a:t>Quicksort</a:t>
            </a:r>
          </a:p>
        </p:txBody>
      </p:sp>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hf hdr="0" ft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1.wmf"/><Relationship Id="rId3" Type="http://schemas.openxmlformats.org/officeDocument/2006/relationships/notesSlide" Target="../notesSlides/notesSlide10.xml"/><Relationship Id="rId7" Type="http://schemas.openxmlformats.org/officeDocument/2006/relationships/image" Target="../media/image8.wmf"/><Relationship Id="rId12"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0.wmf"/><Relationship Id="rId5" Type="http://schemas.openxmlformats.org/officeDocument/2006/relationships/image" Target="../media/image12.png"/><Relationship Id="rId10" Type="http://schemas.openxmlformats.org/officeDocument/2006/relationships/oleObject" Target="../embeddings/oleObject3.bin"/><Relationship Id="rId4" Type="http://schemas.openxmlformats.org/officeDocument/2006/relationships/image" Target="../media/image4.jpeg"/><Relationship Id="rId9" Type="http://schemas.openxmlformats.org/officeDocument/2006/relationships/image" Target="../media/image9.wmf"/></Relationships>
</file>

<file path=ppt/slides/_rels/slide10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notesSlide" Target="../notesSlides/notesSlide11.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wmf"/><Relationship Id="rId5" Type="http://schemas.openxmlformats.org/officeDocument/2006/relationships/oleObject" Target="../embeddings/oleObject5.bin"/><Relationship Id="rId4" Type="http://schemas.openxmlformats.org/officeDocument/2006/relationships/image" Target="../media/image4.jpeg"/></Relationships>
</file>

<file path=ppt/slides/_rels/slide1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2.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17.wmf"/><Relationship Id="rId5" Type="http://schemas.openxmlformats.org/officeDocument/2006/relationships/image" Target="../media/image18.png"/><Relationship Id="rId10" Type="http://schemas.openxmlformats.org/officeDocument/2006/relationships/oleObject" Target="../embeddings/oleObject9.bin"/><Relationship Id="rId4" Type="http://schemas.openxmlformats.org/officeDocument/2006/relationships/image" Target="../media/image4.jpeg"/><Relationship Id="rId9" Type="http://schemas.openxmlformats.org/officeDocument/2006/relationships/image" Target="../media/image16.wmf"/></Relationships>
</file>

<file path=ppt/slides/_rels/slide1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2.wmf"/><Relationship Id="rId5" Type="http://schemas.openxmlformats.org/officeDocument/2006/relationships/oleObject" Target="../embeddings/oleObject10.bin"/><Relationship Id="rId4" Type="http://schemas.openxmlformats.org/officeDocument/2006/relationships/image" Target="../media/image4.jpeg"/></Relationships>
</file>

<file path=ppt/slides/_rels/slide123.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4.jpeg"/><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3.wmf"/><Relationship Id="rId5" Type="http://schemas.openxmlformats.org/officeDocument/2006/relationships/oleObject" Target="../embeddings/oleObject11.bin"/><Relationship Id="rId4" Type="http://schemas.openxmlformats.org/officeDocument/2006/relationships/image" Target="../media/image25.png"/></Relationships>
</file>

<file path=ppt/slides/_rels/slide1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latin typeface="Arial" charset="0"/>
                <a:cs typeface="Arial" charset="0"/>
              </a:rPr>
              <a:t>Outline</a:t>
            </a:r>
          </a:p>
        </p:txBody>
      </p:sp>
      <p:sp>
        <p:nvSpPr>
          <p:cNvPr id="5123"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In this topic we will look at quicksort:</a:t>
            </a:r>
          </a:p>
          <a:p>
            <a:pPr lvl="1"/>
            <a:r>
              <a:rPr lang="en-US" altLang="en-US">
                <a:latin typeface="Arial" charset="0"/>
                <a:cs typeface="Arial" charset="0"/>
              </a:rPr>
              <a:t>The idea behind the algorithm</a:t>
            </a:r>
          </a:p>
          <a:p>
            <a:pPr lvl="1"/>
            <a:r>
              <a:rPr lang="en-US" altLang="en-US">
                <a:latin typeface="Arial" charset="0"/>
                <a:cs typeface="Arial" charset="0"/>
              </a:rPr>
              <a:t>The run time and worst-case scenario</a:t>
            </a:r>
          </a:p>
          <a:p>
            <a:pPr lvl="1"/>
            <a:r>
              <a:rPr lang="en-US" altLang="en-US">
                <a:latin typeface="Arial" charset="0"/>
                <a:cs typeface="Arial" charset="0"/>
              </a:rPr>
              <a:t>Strategy for avoiding the worst-case:  median-of-three</a:t>
            </a:r>
          </a:p>
          <a:p>
            <a:pPr lvl="1"/>
            <a:r>
              <a:rPr lang="en-US" altLang="en-US">
                <a:latin typeface="Arial" charset="0"/>
                <a:cs typeface="Arial" charset="0"/>
              </a:rPr>
              <a:t>Implementing quicksort in place</a:t>
            </a:r>
          </a:p>
          <a:p>
            <a:pPr lvl="1"/>
            <a:r>
              <a:rPr lang="en-US" altLang="en-US">
                <a:latin typeface="Arial" charset="0"/>
                <a:cs typeface="Arial" charset="0"/>
              </a:rPr>
              <a:t>Examples</a:t>
            </a:r>
          </a:p>
        </p:txBody>
      </p:sp>
    </p:spTree>
    <p:extLst>
      <p:ext uri="{BB962C8B-B14F-4D97-AF65-F5344CB8AC3E}">
        <p14:creationId xmlns:p14="http://schemas.microsoft.com/office/powerpoint/2010/main" val="3165903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a:latin typeface="Arial" charset="0"/>
                <a:cs typeface="Arial" charset="0"/>
              </a:rPr>
              <a:t>Median-of-three</a:t>
            </a:r>
          </a:p>
        </p:txBody>
      </p:sp>
      <p:sp>
        <p:nvSpPr>
          <p:cNvPr id="14339" name="Rectangle 3"/>
          <p:cNvSpPr>
            <a:spLocks noGrp="1" noChangeArrowheads="1"/>
          </p:cNvSpPr>
          <p:nvPr>
            <p:ph type="body" idx="1"/>
          </p:nvPr>
        </p:nvSpPr>
        <p:spPr/>
        <p:txBody>
          <a:bodyPr>
            <a:normAutofit lnSpcReduction="10000"/>
          </a:bodyPr>
          <a:lstStyle/>
          <a:p>
            <a:pPr>
              <a:buFont typeface="Arial" charset="0"/>
              <a:buNone/>
            </a:pPr>
            <a:r>
              <a:rPr lang="en-US" altLang="en-US">
                <a:latin typeface="Arial" charset="0"/>
                <a:cs typeface="Arial" charset="0"/>
              </a:rPr>
              <a:t>	If we choose a random pivot, this will, on average, divide a set of </a:t>
            </a:r>
            <a:r>
              <a:rPr lang="en-US" altLang="en-US" i="1">
                <a:latin typeface="Times New Roman" pitchFamily="18" charset="0"/>
                <a:cs typeface="Arial" charset="0"/>
              </a:rPr>
              <a:t>n</a:t>
            </a:r>
            <a:r>
              <a:rPr lang="en-US" altLang="en-US">
                <a:latin typeface="Arial" charset="0"/>
                <a:cs typeface="Arial" charset="0"/>
              </a:rPr>
              <a:t> items into two sets of size </a:t>
            </a:r>
            <a:r>
              <a:rPr lang="en-US" altLang="en-US">
                <a:latin typeface="Times New Roman" pitchFamily="18" charset="0"/>
                <a:cs typeface="Arial" charset="0"/>
              </a:rPr>
              <a:t>1/4 </a:t>
            </a:r>
            <a:r>
              <a:rPr lang="en-US" altLang="en-US" i="1">
                <a:latin typeface="Times New Roman" pitchFamily="18" charset="0"/>
                <a:cs typeface="Arial" charset="0"/>
              </a:rPr>
              <a:t>n</a:t>
            </a:r>
            <a:r>
              <a:rPr lang="en-US" altLang="en-US">
                <a:latin typeface="Arial" charset="0"/>
                <a:cs typeface="Arial" charset="0"/>
              </a:rPr>
              <a:t> and </a:t>
            </a:r>
            <a:r>
              <a:rPr lang="en-US" altLang="en-US">
                <a:latin typeface="Times New Roman" pitchFamily="18" charset="0"/>
                <a:cs typeface="Arial" charset="0"/>
              </a:rPr>
              <a:t>3/4 </a:t>
            </a:r>
            <a:r>
              <a:rPr lang="en-US" altLang="en-US" i="1">
                <a:latin typeface="Times New Roman" pitchFamily="18" charset="0"/>
                <a:cs typeface="Arial" charset="0"/>
              </a:rPr>
              <a:t>n</a:t>
            </a:r>
            <a:endParaRPr lang="en-US" altLang="en-US">
              <a:latin typeface="Arial" charset="0"/>
              <a:cs typeface="Arial" charset="0"/>
            </a:endParaRPr>
          </a:p>
          <a:p>
            <a:pPr lvl="1"/>
            <a:r>
              <a:rPr lang="en-US" altLang="en-US">
                <a:latin typeface="Arial" charset="0"/>
                <a:cs typeface="Arial" charset="0"/>
              </a:rPr>
              <a:t>90 % of the time the width will have a ratio 1:19 or better</a:t>
            </a:r>
            <a:endParaRPr lang="en-US" altLang="en-US">
              <a:latin typeface="Times New Roman" pitchFamily="18" charset="0"/>
              <a:cs typeface="Arial" charset="0"/>
            </a:endParaRP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Choosing the median-of-three, this will, on average, divide the </a:t>
            </a:r>
            <a:r>
              <a:rPr lang="en-US" altLang="en-US" i="1">
                <a:latin typeface="Times New Roman" pitchFamily="18" charset="0"/>
                <a:cs typeface="Times New Roman" pitchFamily="18" charset="0"/>
              </a:rPr>
              <a:t>n</a:t>
            </a:r>
            <a:r>
              <a:rPr lang="en-US" altLang="en-US">
                <a:latin typeface="Arial" charset="0"/>
                <a:cs typeface="Arial" charset="0"/>
              </a:rPr>
              <a:t> items into two sets of size </a:t>
            </a:r>
            <a:r>
              <a:rPr lang="en-US" altLang="en-US">
                <a:latin typeface="Times New Roman" pitchFamily="18" charset="0"/>
                <a:cs typeface="Arial" charset="0"/>
              </a:rPr>
              <a:t>5/16 </a:t>
            </a:r>
            <a:r>
              <a:rPr lang="en-US" altLang="en-US" i="1">
                <a:latin typeface="Times New Roman" pitchFamily="18" charset="0"/>
                <a:cs typeface="Arial" charset="0"/>
              </a:rPr>
              <a:t>n</a:t>
            </a:r>
            <a:r>
              <a:rPr lang="en-US" altLang="en-US">
                <a:latin typeface="Arial" charset="0"/>
                <a:cs typeface="Arial" charset="0"/>
              </a:rPr>
              <a:t> and </a:t>
            </a:r>
            <a:r>
              <a:rPr lang="en-US" altLang="en-US">
                <a:latin typeface="Times New Roman" pitchFamily="18" charset="0"/>
                <a:cs typeface="Arial" charset="0"/>
              </a:rPr>
              <a:t>11/16 </a:t>
            </a:r>
            <a:r>
              <a:rPr lang="en-US" altLang="en-US" i="1">
                <a:latin typeface="Times New Roman" pitchFamily="18" charset="0"/>
                <a:cs typeface="Arial" charset="0"/>
              </a:rPr>
              <a:t>n</a:t>
            </a:r>
            <a:endParaRPr lang="en-US" altLang="en-US">
              <a:latin typeface="Arial" charset="0"/>
              <a:cs typeface="Arial" charset="0"/>
            </a:endParaRPr>
          </a:p>
          <a:p>
            <a:pPr lvl="1"/>
            <a:r>
              <a:rPr lang="en-US" altLang="en-US">
                <a:latin typeface="Arial" charset="0"/>
                <a:cs typeface="Arial" charset="0"/>
              </a:rPr>
              <a:t>Median-of-three helps speed the algorithm</a:t>
            </a:r>
          </a:p>
          <a:p>
            <a:pPr lvl="1"/>
            <a:r>
              <a:rPr lang="en-US" altLang="en-US">
                <a:latin typeface="Arial" charset="0"/>
                <a:cs typeface="Arial" charset="0"/>
              </a:rPr>
              <a:t>This requires order statistics:</a:t>
            </a:r>
          </a:p>
          <a:p>
            <a:pPr lvl="1"/>
            <a:endParaRPr lang="en-US" altLang="en-US">
              <a:latin typeface="Arial" charset="0"/>
              <a:cs typeface="Arial" charset="0"/>
            </a:endParaRPr>
          </a:p>
          <a:p>
            <a:pPr lvl="1"/>
            <a:endParaRPr lang="en-US" altLang="en-US">
              <a:latin typeface="Arial" charset="0"/>
              <a:cs typeface="Arial" charset="0"/>
            </a:endParaRPr>
          </a:p>
          <a:p>
            <a:pPr lvl="1"/>
            <a:endParaRPr lang="en-US" altLang="en-US">
              <a:latin typeface="Arial" charset="0"/>
              <a:cs typeface="Arial" charset="0"/>
            </a:endParaRPr>
          </a:p>
          <a:p>
            <a:pPr lvl="1"/>
            <a:r>
              <a:rPr lang="en-US" altLang="en-US">
                <a:latin typeface="Arial" charset="0"/>
                <a:cs typeface="Arial" charset="0"/>
              </a:rPr>
              <a:t>Ratio 1:2.2 on average</a:t>
            </a:r>
          </a:p>
          <a:p>
            <a:pPr lvl="1"/>
            <a:r>
              <a:rPr lang="en-US" altLang="en-US">
                <a:latin typeface="Arial" charset="0"/>
                <a:cs typeface="Arial" charset="0"/>
              </a:rPr>
              <a:t>90 % of the time, the width will have a</a:t>
            </a:r>
            <a:br>
              <a:rPr lang="en-US" altLang="en-US">
                <a:latin typeface="Arial" charset="0"/>
                <a:cs typeface="Arial" charset="0"/>
              </a:rPr>
            </a:br>
            <a:r>
              <a:rPr lang="en-US" altLang="en-US">
                <a:latin typeface="Arial" charset="0"/>
                <a:cs typeface="Arial" charset="0"/>
              </a:rPr>
              <a:t>ratio of 1:6.388 or better</a:t>
            </a:r>
          </a:p>
        </p:txBody>
      </p:sp>
      <p:pic>
        <p:nvPicPr>
          <p:cNvPr id="14340" name="Picture 4" descr="med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1500" y="3789363"/>
            <a:ext cx="2827338" cy="282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341" name="Object 2"/>
          <p:cNvGraphicFramePr>
            <a:graphicFrameLocks noChangeAspect="1"/>
          </p:cNvGraphicFramePr>
          <p:nvPr>
            <p:extLst>
              <p:ext uri="{D42A27DB-BD31-4B8C-83A1-F6EECF244321}">
                <p14:modId xmlns:p14="http://schemas.microsoft.com/office/powerpoint/2010/main" val="1355925210"/>
              </p:ext>
            </p:extLst>
          </p:nvPr>
        </p:nvGraphicFramePr>
        <p:xfrm>
          <a:off x="2070100" y="4368800"/>
          <a:ext cx="2986088" cy="715963"/>
        </p:xfrm>
        <a:graphic>
          <a:graphicData uri="http://schemas.openxmlformats.org/presentationml/2006/ole">
            <mc:AlternateContent xmlns:mc="http://schemas.openxmlformats.org/markup-compatibility/2006">
              <mc:Choice xmlns:v="urn:schemas-microsoft-com:vml" Requires="v">
                <p:oleObj spid="_x0000_s1091" name="Equation" r:id="rId6" imgW="1905000" imgH="457200" progId="Equation.DSMT4">
                  <p:embed/>
                </p:oleObj>
              </mc:Choice>
              <mc:Fallback>
                <p:oleObj name="Equation" r:id="rId6" imgW="1905000" imgH="457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0100" y="4368800"/>
                        <a:ext cx="2986088" cy="71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3"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7.6.3</a:t>
            </a:r>
          </a:p>
        </p:txBody>
      </p:sp>
      <p:graphicFrame>
        <p:nvGraphicFramePr>
          <p:cNvPr id="8" name="Object 2"/>
          <p:cNvGraphicFramePr>
            <a:graphicFrameLocks noChangeAspect="1"/>
          </p:cNvGraphicFramePr>
          <p:nvPr>
            <p:extLst>
              <p:ext uri="{D42A27DB-BD31-4B8C-83A1-F6EECF244321}">
                <p14:modId xmlns:p14="http://schemas.microsoft.com/office/powerpoint/2010/main" val="4139583699"/>
              </p:ext>
            </p:extLst>
          </p:nvPr>
        </p:nvGraphicFramePr>
        <p:xfrm>
          <a:off x="6660232" y="4673401"/>
          <a:ext cx="936625" cy="358775"/>
        </p:xfrm>
        <a:graphic>
          <a:graphicData uri="http://schemas.openxmlformats.org/presentationml/2006/ole">
            <mc:AlternateContent xmlns:mc="http://schemas.openxmlformats.org/markup-compatibility/2006">
              <mc:Choice xmlns:v="urn:schemas-microsoft-com:vml" Requires="v">
                <p:oleObj spid="_x0000_s1092" name="Equation" r:id="rId8" imgW="596880" imgH="228600" progId="Equation.DSMT4">
                  <p:embed/>
                </p:oleObj>
              </mc:Choice>
              <mc:Fallback>
                <p:oleObj name="Equation" r:id="rId8" imgW="596880" imgH="228600" progId="Equation.DSMT4">
                  <p:embed/>
                  <p:pic>
                    <p:nvPicPr>
                      <p:cNvPr id="0" name=""/>
                      <p:cNvPicPr>
                        <a:picLocks noChangeAspect="1" noChangeArrowheads="1"/>
                      </p:cNvPicPr>
                      <p:nvPr/>
                    </p:nvPicPr>
                    <p:blipFill>
                      <a:blip r:embed="rId9"/>
                      <a:srcRect/>
                      <a:stretch>
                        <a:fillRect/>
                      </a:stretch>
                    </p:blipFill>
                    <p:spPr bwMode="auto">
                      <a:xfrm>
                        <a:off x="6660232" y="4673401"/>
                        <a:ext cx="936625"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2"/>
          <p:cNvGraphicFramePr>
            <a:graphicFrameLocks noChangeAspect="1"/>
          </p:cNvGraphicFramePr>
          <p:nvPr>
            <p:extLst>
              <p:ext uri="{D42A27DB-BD31-4B8C-83A1-F6EECF244321}">
                <p14:modId xmlns:p14="http://schemas.microsoft.com/office/powerpoint/2010/main" val="2008382313"/>
              </p:ext>
            </p:extLst>
          </p:nvPr>
        </p:nvGraphicFramePr>
        <p:xfrm>
          <a:off x="8299450" y="4221088"/>
          <a:ext cx="358775" cy="298450"/>
        </p:xfrm>
        <a:graphic>
          <a:graphicData uri="http://schemas.openxmlformats.org/presentationml/2006/ole">
            <mc:AlternateContent xmlns:mc="http://schemas.openxmlformats.org/markup-compatibility/2006">
              <mc:Choice xmlns:v="urn:schemas-microsoft-com:vml" Requires="v">
                <p:oleObj spid="_x0000_s1093" name="Equation" r:id="rId10" imgW="228600" imgH="190440" progId="Equation.DSMT4">
                  <p:embed/>
                </p:oleObj>
              </mc:Choice>
              <mc:Fallback>
                <p:oleObj name="Equation" r:id="rId10" imgW="228600" imgH="190440" progId="Equation.DSMT4">
                  <p:embed/>
                  <p:pic>
                    <p:nvPicPr>
                      <p:cNvPr id="0" name=""/>
                      <p:cNvPicPr>
                        <a:picLocks noChangeAspect="1" noChangeArrowheads="1"/>
                      </p:cNvPicPr>
                      <p:nvPr/>
                    </p:nvPicPr>
                    <p:blipFill>
                      <a:blip r:embed="rId11"/>
                      <a:srcRect/>
                      <a:stretch>
                        <a:fillRect/>
                      </a:stretch>
                    </p:blipFill>
                    <p:spPr bwMode="auto">
                      <a:xfrm>
                        <a:off x="8299450" y="4221088"/>
                        <a:ext cx="358775"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2"/>
          <p:cNvGraphicFramePr>
            <a:graphicFrameLocks noChangeAspect="1"/>
          </p:cNvGraphicFramePr>
          <p:nvPr>
            <p:extLst>
              <p:ext uri="{D42A27DB-BD31-4B8C-83A1-F6EECF244321}">
                <p14:modId xmlns:p14="http://schemas.microsoft.com/office/powerpoint/2010/main" val="2749208861"/>
              </p:ext>
            </p:extLst>
          </p:nvPr>
        </p:nvGraphicFramePr>
        <p:xfrm>
          <a:off x="6084168" y="3820588"/>
          <a:ext cx="817562" cy="398463"/>
        </p:xfrm>
        <a:graphic>
          <a:graphicData uri="http://schemas.openxmlformats.org/presentationml/2006/ole">
            <mc:AlternateContent xmlns:mc="http://schemas.openxmlformats.org/markup-compatibility/2006">
              <mc:Choice xmlns:v="urn:schemas-microsoft-com:vml" Requires="v">
                <p:oleObj spid="_x0000_s1094" name="Equation" r:id="rId12" imgW="520560" imgH="253800" progId="Equation.DSMT4">
                  <p:embed/>
                </p:oleObj>
              </mc:Choice>
              <mc:Fallback>
                <p:oleObj name="Equation" r:id="rId12" imgW="520560" imgH="253800" progId="Equation.DSMT4">
                  <p:embed/>
                  <p:pic>
                    <p:nvPicPr>
                      <p:cNvPr id="0" name=""/>
                      <p:cNvPicPr>
                        <a:picLocks noChangeAspect="1" noChangeArrowheads="1"/>
                      </p:cNvPicPr>
                      <p:nvPr/>
                    </p:nvPicPr>
                    <p:blipFill>
                      <a:blip r:embed="rId13"/>
                      <a:srcRect/>
                      <a:stretch>
                        <a:fillRect/>
                      </a:stretch>
                    </p:blipFill>
                    <p:spPr bwMode="auto">
                      <a:xfrm>
                        <a:off x="6084168" y="3820588"/>
                        <a:ext cx="817562"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34337420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now calling </a:t>
            </a:r>
            <a:r>
              <a:rPr lang="en-US" altLang="en-US" dirty="0">
                <a:latin typeface="Consolas" pitchFamily="49" charset="0"/>
                <a:cs typeface="Consolas" pitchFamily="49" charset="0"/>
              </a:rPr>
              <a:t>quicksort( array, 17,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18;</a:t>
            </a:r>
          </a:p>
          <a:p>
            <a:pPr marL="457200" lvl="1" indent="0">
              <a:buNone/>
            </a:pPr>
            <a:r>
              <a:rPr lang="en-US" altLang="en-US" dirty="0">
                <a:latin typeface="Consolas" panose="020B0609020204030204" pitchFamily="49" charset="0"/>
                <a:cs typeface="Consolas" panose="020B0609020204030204" pitchFamily="49" charset="0"/>
              </a:rPr>
              <a:t>	high = 22;</a:t>
            </a:r>
          </a:p>
          <a:p>
            <a:pPr lvl="0">
              <a:buNone/>
            </a:pPr>
            <a:r>
              <a:rPr lang="en-US" altLang="en-US" dirty="0">
                <a:solidFill>
                  <a:prstClr val="black"/>
                </a:solidFill>
                <a:latin typeface="Arial" charset="0"/>
                <a:cs typeface="Arial" charset="0"/>
              </a:rPr>
              <a:t>	Swap them</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1" name="Rectangle 10"/>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sp>
        <p:nvSpPr>
          <p:cNvPr id="12" name="Rectangle 11"/>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15, 25 ) </a:t>
            </a:r>
            <a:endParaRPr lang="en-CA" dirty="0"/>
          </a:p>
        </p:txBody>
      </p:sp>
      <p:graphicFrame>
        <p:nvGraphicFramePr>
          <p:cNvPr id="14" name="Table 13"/>
          <p:cNvGraphicFramePr>
            <a:graphicFrameLocks noGrp="1"/>
          </p:cNvGraphicFramePr>
          <p:nvPr>
            <p:extLst>
              <p:ext uri="{D42A27DB-BD31-4B8C-83A1-F6EECF244321}">
                <p14:modId xmlns:p14="http://schemas.microsoft.com/office/powerpoint/2010/main" val="857974272"/>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17, 25 ) </a:t>
            </a:r>
            <a:endParaRPr lang="en-CA" dirty="0"/>
          </a:p>
        </p:txBody>
      </p:sp>
      <p:cxnSp>
        <p:nvCxnSpPr>
          <p:cNvPr id="13" name="Straight Arrow Connector 12"/>
          <p:cNvCxnSpPr/>
          <p:nvPr/>
        </p:nvCxnSpPr>
        <p:spPr>
          <a:xfrm flipV="1">
            <a:off x="6718592"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8141336"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957759" y="4653136"/>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89;</a:t>
            </a:r>
          </a:p>
        </p:txBody>
      </p:sp>
      <p:sp>
        <p:nvSpPr>
          <p:cNvPr id="18" name="Arc 17"/>
          <p:cNvSpPr/>
          <p:nvPr/>
        </p:nvSpPr>
        <p:spPr>
          <a:xfrm flipV="1">
            <a:off x="6804248" y="2132856"/>
            <a:ext cx="1224135" cy="1008112"/>
          </a:xfrm>
          <a:prstGeom prst="arc">
            <a:avLst>
              <a:gd name="adj1" fmla="val 10823717"/>
              <a:gd name="adj2" fmla="val 21559809"/>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39925099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now calling </a:t>
            </a:r>
            <a:r>
              <a:rPr lang="en-US" altLang="en-US" dirty="0">
                <a:latin typeface="Consolas" pitchFamily="49" charset="0"/>
                <a:cs typeface="Consolas" pitchFamily="49" charset="0"/>
              </a:rPr>
              <a:t>quicksort( array, 17,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20;</a:t>
            </a:r>
          </a:p>
          <a:p>
            <a:pPr marL="457200" lvl="1" indent="0">
              <a:buNone/>
            </a:pPr>
            <a:r>
              <a:rPr lang="en-US" altLang="en-US" dirty="0">
                <a:latin typeface="Consolas" panose="020B0609020204030204" pitchFamily="49" charset="0"/>
                <a:cs typeface="Consolas" panose="020B0609020204030204" pitchFamily="49" charset="0"/>
              </a:rPr>
              <a:t>	high = 19;</a:t>
            </a:r>
          </a:p>
          <a:p>
            <a:pPr lvl="0">
              <a:buNone/>
            </a:pPr>
            <a:r>
              <a:rPr lang="en-US" altLang="en-US" dirty="0">
                <a:solidFill>
                  <a:prstClr val="black"/>
                </a:solidFill>
                <a:latin typeface="Arial" charset="0"/>
                <a:cs typeface="Arial" charset="0"/>
              </a:rPr>
              <a:t>	Now, </a:t>
            </a:r>
            <a:r>
              <a:rPr lang="en-US" altLang="en-US" dirty="0">
                <a:solidFill>
                  <a:prstClr val="black"/>
                </a:solidFill>
                <a:latin typeface="Consolas" panose="020B0609020204030204" pitchFamily="49" charset="0"/>
                <a:cs typeface="Consolas" panose="020B0609020204030204" pitchFamily="49" charset="0"/>
              </a:rPr>
              <a:t>low &gt; high</a:t>
            </a:r>
            <a:r>
              <a:rPr lang="en-US" altLang="en-US" dirty="0">
                <a:solidFill>
                  <a:prstClr val="black"/>
                </a:solidFill>
                <a:latin typeface="Arial" charset="0"/>
                <a:cs typeface="Arial" charset="0"/>
              </a:rPr>
              <a:t>, so we stop</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1" name="Rectangle 10"/>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sp>
        <p:nvSpPr>
          <p:cNvPr id="12" name="Rectangle 11"/>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15, 25 ) </a:t>
            </a:r>
            <a:endParaRPr lang="en-CA" dirty="0"/>
          </a:p>
        </p:txBody>
      </p:sp>
      <p:graphicFrame>
        <p:nvGraphicFramePr>
          <p:cNvPr id="14" name="Table 13"/>
          <p:cNvGraphicFramePr>
            <a:graphicFrameLocks noGrp="1"/>
          </p:cNvGraphicFramePr>
          <p:nvPr>
            <p:extLst>
              <p:ext uri="{D42A27DB-BD31-4B8C-83A1-F6EECF244321}">
                <p14:modId xmlns:p14="http://schemas.microsoft.com/office/powerpoint/2010/main" val="3990185941"/>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17, 25 ) </a:t>
            </a:r>
            <a:endParaRPr lang="en-CA" dirty="0"/>
          </a:p>
        </p:txBody>
      </p:sp>
      <p:cxnSp>
        <p:nvCxnSpPr>
          <p:cNvPr id="13" name="Straight Arrow Connector 12"/>
          <p:cNvCxnSpPr/>
          <p:nvPr/>
        </p:nvCxnSpPr>
        <p:spPr>
          <a:xfrm flipV="1">
            <a:off x="7411376"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088512"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957759" y="4653136"/>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89;</a:t>
            </a:r>
          </a:p>
        </p:txBody>
      </p:sp>
    </p:spTree>
    <p:extLst>
      <p:ext uri="{BB962C8B-B14F-4D97-AF65-F5344CB8AC3E}">
        <p14:creationId xmlns:p14="http://schemas.microsoft.com/office/powerpoint/2010/main" val="413730102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now calling </a:t>
            </a:r>
            <a:r>
              <a:rPr lang="en-US" altLang="en-US" dirty="0">
                <a:latin typeface="Consolas" pitchFamily="49" charset="0"/>
                <a:cs typeface="Consolas" pitchFamily="49" charset="0"/>
              </a:rPr>
              <a:t>quicksort( array, 17,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20;</a:t>
            </a:r>
          </a:p>
          <a:p>
            <a:pPr marL="457200" lvl="1" indent="0">
              <a:buNone/>
            </a:pPr>
            <a:r>
              <a:rPr lang="en-US" altLang="en-US" dirty="0">
                <a:latin typeface="Consolas" panose="020B0609020204030204" pitchFamily="49" charset="0"/>
                <a:cs typeface="Consolas" panose="020B0609020204030204" pitchFamily="49" charset="0"/>
              </a:rPr>
              <a:t>	high = 19;</a:t>
            </a:r>
          </a:p>
          <a:p>
            <a:pPr lvl="0">
              <a:buNone/>
            </a:pPr>
            <a:r>
              <a:rPr lang="en-US" altLang="en-US" dirty="0">
                <a:solidFill>
                  <a:prstClr val="black"/>
                </a:solidFill>
                <a:latin typeface="Arial" charset="0"/>
                <a:cs typeface="Arial" charset="0"/>
              </a:rPr>
              <a:t>	Now, </a:t>
            </a:r>
            <a:r>
              <a:rPr lang="en-US" altLang="en-US" dirty="0">
                <a:solidFill>
                  <a:prstClr val="black"/>
                </a:solidFill>
                <a:latin typeface="Consolas" panose="020B0609020204030204" pitchFamily="49" charset="0"/>
                <a:cs typeface="Consolas" panose="020B0609020204030204" pitchFamily="49" charset="0"/>
              </a:rPr>
              <a:t>low &gt; high</a:t>
            </a:r>
            <a:r>
              <a:rPr lang="en-US" altLang="en-US" dirty="0">
                <a:solidFill>
                  <a:prstClr val="black"/>
                </a:solidFill>
                <a:latin typeface="Arial" charset="0"/>
                <a:cs typeface="Arial" charset="0"/>
              </a:rPr>
              <a:t>, so we stop</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1" name="Rectangle 10"/>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sp>
        <p:nvSpPr>
          <p:cNvPr id="12" name="Rectangle 11"/>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15, 25 ) </a:t>
            </a:r>
            <a:endParaRPr lang="en-CA" dirty="0"/>
          </a:p>
        </p:txBody>
      </p:sp>
      <p:graphicFrame>
        <p:nvGraphicFramePr>
          <p:cNvPr id="14" name="Table 13"/>
          <p:cNvGraphicFramePr>
            <a:graphicFrameLocks noGrp="1"/>
          </p:cNvGraphicFramePr>
          <p:nvPr>
            <p:extLst>
              <p:ext uri="{D42A27DB-BD31-4B8C-83A1-F6EECF244321}">
                <p14:modId xmlns:p14="http://schemas.microsoft.com/office/powerpoint/2010/main" val="24412315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a:solidFill>
                            <a:schemeClr val="tx1"/>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17, 25 ) </a:t>
            </a:r>
            <a:endParaRPr lang="en-CA" dirty="0"/>
          </a:p>
        </p:txBody>
      </p:sp>
      <p:cxnSp>
        <p:nvCxnSpPr>
          <p:cNvPr id="13" name="Straight Arrow Connector 12"/>
          <p:cNvCxnSpPr/>
          <p:nvPr/>
        </p:nvCxnSpPr>
        <p:spPr>
          <a:xfrm flipV="1">
            <a:off x="7411376"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088512"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957759" y="4653136"/>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89;</a:t>
            </a:r>
          </a:p>
        </p:txBody>
      </p:sp>
      <p:sp>
        <p:nvSpPr>
          <p:cNvPr id="17" name="Arc 16"/>
          <p:cNvSpPr/>
          <p:nvPr/>
        </p:nvSpPr>
        <p:spPr>
          <a:xfrm flipH="1" flipV="1">
            <a:off x="7520074" y="2204864"/>
            <a:ext cx="1286749" cy="805736"/>
          </a:xfrm>
          <a:prstGeom prst="arc">
            <a:avLst>
              <a:gd name="adj1" fmla="val 10992143"/>
              <a:gd name="adj2" fmla="val 0"/>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8" name="Arc 17"/>
          <p:cNvSpPr/>
          <p:nvPr/>
        </p:nvSpPr>
        <p:spPr>
          <a:xfrm rot="6020986" flipH="1" flipV="1">
            <a:off x="6046599" y="3236634"/>
            <a:ext cx="2286174" cy="994822"/>
          </a:xfrm>
          <a:prstGeom prst="arc">
            <a:avLst>
              <a:gd name="adj1" fmla="val 10992143"/>
              <a:gd name="adj2" fmla="val 21219815"/>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375399514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now calling </a:t>
            </a:r>
            <a:r>
              <a:rPr lang="en-US" altLang="en-US" dirty="0">
                <a:latin typeface="Consolas" pitchFamily="49" charset="0"/>
                <a:cs typeface="Consolas" pitchFamily="49" charset="0"/>
              </a:rPr>
              <a:t>quicksort( array, 17,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start by calling quicksort recursively on the first half</a:t>
            </a:r>
          </a:p>
          <a:p>
            <a:pPr marL="457200" lvl="1" indent="0">
              <a:buNone/>
            </a:pPr>
            <a:r>
              <a:rPr lang="en-US" altLang="en-US" dirty="0">
                <a:latin typeface="Consolas" panose="020B0609020204030204" pitchFamily="49" charset="0"/>
                <a:cs typeface="Consolas" panose="020B0609020204030204" pitchFamily="49" charset="0"/>
              </a:rPr>
              <a:t>	quicksort( array, 17, 20 );</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1" name="Rectangle 10"/>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sp>
        <p:nvSpPr>
          <p:cNvPr id="12" name="Rectangle 11"/>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15, 25 ) </a:t>
            </a:r>
            <a:endParaRPr lang="en-CA" dirty="0"/>
          </a:p>
        </p:txBody>
      </p:sp>
      <p:graphicFrame>
        <p:nvGraphicFramePr>
          <p:cNvPr id="14" name="Table 13"/>
          <p:cNvGraphicFramePr>
            <a:graphicFrameLocks noGrp="1"/>
          </p:cNvGraphicFramePr>
          <p:nvPr>
            <p:extLst>
              <p:ext uri="{D42A27DB-BD31-4B8C-83A1-F6EECF244321}">
                <p14:modId xmlns:p14="http://schemas.microsoft.com/office/powerpoint/2010/main" val="1809028732"/>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a:solidFill>
                            <a:schemeClr val="tx1"/>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17, 25 ) </a:t>
            </a:r>
            <a:endParaRPr lang="en-CA" dirty="0"/>
          </a:p>
        </p:txBody>
      </p:sp>
    </p:spTree>
    <p:extLst>
      <p:ext uri="{BB962C8B-B14F-4D97-AF65-F5344CB8AC3E}">
        <p14:creationId xmlns:p14="http://schemas.microsoft.com/office/powerpoint/2010/main" val="26861345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now executing </a:t>
            </a:r>
            <a:r>
              <a:rPr lang="en-US" altLang="en-US" dirty="0">
                <a:latin typeface="Consolas" pitchFamily="49" charset="0"/>
                <a:cs typeface="Consolas" pitchFamily="49" charset="0"/>
              </a:rPr>
              <a:t>quicksort( array, 17, 20 )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Now, </a:t>
            </a:r>
            <a:r>
              <a:rPr lang="en-US" altLang="en-US" dirty="0">
                <a:latin typeface="Times New Roman" panose="02020603050405020304" pitchFamily="18" charset="0"/>
                <a:cs typeface="Times New Roman" panose="02020603050405020304" pitchFamily="18" charset="0"/>
              </a:rPr>
              <a:t>4 – 0 ≤ 6</a:t>
            </a:r>
            <a:r>
              <a:rPr lang="en-US" altLang="en-US" dirty="0">
                <a:latin typeface="Arial" charset="0"/>
                <a:cs typeface="Arial" charset="0"/>
              </a:rPr>
              <a:t>, so find we call insertion sort</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graphicFrame>
        <p:nvGraphicFramePr>
          <p:cNvPr id="11" name="Table 10"/>
          <p:cNvGraphicFramePr>
            <a:graphicFrameLocks noGrp="1"/>
          </p:cNvGraphicFramePr>
          <p:nvPr>
            <p:extLst>
              <p:ext uri="{D42A27DB-BD31-4B8C-83A1-F6EECF244321}">
                <p14:modId xmlns:p14="http://schemas.microsoft.com/office/powerpoint/2010/main" val="541624210"/>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12" name="Rectangle 11"/>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sp>
        <p:nvSpPr>
          <p:cNvPr id="13" name="Rectangle 12"/>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15, 25 ) </a:t>
            </a:r>
            <a:endParaRPr lang="en-CA" dirty="0"/>
          </a:p>
        </p:txBody>
      </p:sp>
      <p:sp>
        <p:nvSpPr>
          <p:cNvPr id="14" name="Rectangle 13"/>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17, 25 ) </a:t>
            </a:r>
            <a:endParaRPr lang="en-CA" dirty="0"/>
          </a:p>
        </p:txBody>
      </p:sp>
      <p:sp>
        <p:nvSpPr>
          <p:cNvPr id="15" name="Rectangle 14"/>
          <p:cNvSpPr/>
          <p:nvPr/>
        </p:nvSpPr>
        <p:spPr>
          <a:xfrm>
            <a:off x="5148064" y="501317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17, 20 ) </a:t>
            </a:r>
            <a:endParaRPr lang="en-CA" dirty="0"/>
          </a:p>
        </p:txBody>
      </p:sp>
    </p:spTree>
    <p:extLst>
      <p:ext uri="{BB962C8B-B14F-4D97-AF65-F5344CB8AC3E}">
        <p14:creationId xmlns:p14="http://schemas.microsoft.com/office/powerpoint/2010/main" val="280542337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Insertion sort just sorts the entries from </a:t>
            </a:r>
            <a:r>
              <a:rPr lang="en-US" altLang="en-US" dirty="0">
                <a:latin typeface="Consolas" panose="020B0609020204030204" pitchFamily="49" charset="0"/>
                <a:cs typeface="Consolas" panose="020B0609020204030204" pitchFamily="49" charset="0"/>
              </a:rPr>
              <a:t>17</a:t>
            </a:r>
            <a:r>
              <a:rPr lang="en-US" altLang="en-US" dirty="0">
                <a:latin typeface="Arial" charset="0"/>
                <a:cs typeface="Arial" charset="0"/>
              </a:rPr>
              <a:t> to </a:t>
            </a:r>
            <a:r>
              <a:rPr lang="en-US" altLang="en-US" dirty="0">
                <a:latin typeface="Consolas" pitchFamily="49" charset="0"/>
                <a:cs typeface="Consolas" pitchFamily="49" charset="0"/>
              </a:rPr>
              <a:t>19</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1" name="Rectangle 10"/>
          <p:cNvSpPr/>
          <p:nvPr/>
        </p:nvSpPr>
        <p:spPr>
          <a:xfrm>
            <a:off x="5148064" y="4653136"/>
            <a:ext cx="4320480" cy="369332"/>
          </a:xfrm>
          <a:prstGeom prst="rect">
            <a:avLst/>
          </a:prstGeom>
        </p:spPr>
        <p:txBody>
          <a:bodyPr wrap="square">
            <a:spAutoFit/>
          </a:bodyPr>
          <a:lstStyle/>
          <a:p>
            <a:r>
              <a:rPr lang="en-US" altLang="en-US" dirty="0" err="1">
                <a:latin typeface="Consolas" pitchFamily="49" charset="0"/>
                <a:cs typeface="Consolas" pitchFamily="49" charset="0"/>
              </a:rPr>
              <a:t>insertion_sort</a:t>
            </a:r>
            <a:r>
              <a:rPr lang="en-US" altLang="en-US" dirty="0">
                <a:latin typeface="Consolas" pitchFamily="49" charset="0"/>
                <a:cs typeface="Consolas" pitchFamily="49" charset="0"/>
              </a:rPr>
              <a:t>( array, 17, 20 ) </a:t>
            </a:r>
            <a:endParaRPr lang="en-CA" dirty="0"/>
          </a:p>
        </p:txBody>
      </p:sp>
      <p:graphicFrame>
        <p:nvGraphicFramePr>
          <p:cNvPr id="12" name="Table 11"/>
          <p:cNvGraphicFramePr>
            <a:graphicFrameLocks noGrp="1"/>
          </p:cNvGraphicFramePr>
          <p:nvPr>
            <p:extLst>
              <p:ext uri="{D42A27DB-BD31-4B8C-83A1-F6EECF244321}">
                <p14:modId xmlns:p14="http://schemas.microsoft.com/office/powerpoint/2010/main" val="1506895051"/>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13" name="Rectangle 12"/>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sp>
        <p:nvSpPr>
          <p:cNvPr id="14" name="Rectangle 13"/>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15, 25 ) </a:t>
            </a:r>
            <a:endParaRPr lang="en-CA" dirty="0"/>
          </a:p>
        </p:txBody>
      </p:sp>
      <p:sp>
        <p:nvSpPr>
          <p:cNvPr id="15" name="Rectangle 14"/>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17, 25 ) </a:t>
            </a:r>
            <a:endParaRPr lang="en-CA" dirty="0"/>
          </a:p>
        </p:txBody>
      </p:sp>
      <p:sp>
        <p:nvSpPr>
          <p:cNvPr id="16" name="Rectangle 15"/>
          <p:cNvSpPr/>
          <p:nvPr/>
        </p:nvSpPr>
        <p:spPr>
          <a:xfrm>
            <a:off x="5148064" y="501317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17, 20 ) </a:t>
            </a:r>
            <a:endParaRPr lang="en-CA" dirty="0"/>
          </a:p>
        </p:txBody>
      </p:sp>
    </p:spTree>
    <p:extLst>
      <p:ext uri="{BB962C8B-B14F-4D97-AF65-F5344CB8AC3E}">
        <p14:creationId xmlns:p14="http://schemas.microsoft.com/office/powerpoint/2010/main" val="192664935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Insertion sort just sorts the entries from </a:t>
            </a:r>
            <a:r>
              <a:rPr lang="en-US" altLang="en-US" dirty="0">
                <a:latin typeface="Consolas" panose="020B0609020204030204" pitchFamily="49" charset="0"/>
                <a:cs typeface="Consolas" panose="020B0609020204030204" pitchFamily="49" charset="0"/>
              </a:rPr>
              <a:t>17</a:t>
            </a:r>
            <a:r>
              <a:rPr lang="en-US" altLang="en-US" dirty="0">
                <a:latin typeface="Arial" charset="0"/>
                <a:cs typeface="Arial" charset="0"/>
              </a:rPr>
              <a:t> to </a:t>
            </a:r>
            <a:r>
              <a:rPr lang="en-US" altLang="en-US" dirty="0">
                <a:latin typeface="Consolas" pitchFamily="49" charset="0"/>
                <a:cs typeface="Consolas" pitchFamily="49" charset="0"/>
              </a:rPr>
              <a:t>19</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lvl="1"/>
            <a:r>
              <a:rPr lang="en-US" altLang="en-US" dirty="0">
                <a:latin typeface="Arial" charset="0"/>
                <a:cs typeface="Arial" charset="0"/>
              </a:rPr>
              <a:t>This function call completes and so we exit</a:t>
            </a: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2" name="Rectangle 11"/>
          <p:cNvSpPr/>
          <p:nvPr/>
        </p:nvSpPr>
        <p:spPr>
          <a:xfrm>
            <a:off x="5148064" y="4653136"/>
            <a:ext cx="4320480" cy="369332"/>
          </a:xfrm>
          <a:prstGeom prst="rect">
            <a:avLst/>
          </a:prstGeom>
        </p:spPr>
        <p:txBody>
          <a:bodyPr wrap="square">
            <a:spAutoFit/>
          </a:bodyPr>
          <a:lstStyle/>
          <a:p>
            <a:r>
              <a:rPr lang="en-US" altLang="en-US" dirty="0" err="1">
                <a:latin typeface="Consolas" pitchFamily="49" charset="0"/>
                <a:cs typeface="Consolas" pitchFamily="49" charset="0"/>
              </a:rPr>
              <a:t>insertion_sort</a:t>
            </a:r>
            <a:r>
              <a:rPr lang="en-US" altLang="en-US" dirty="0">
                <a:latin typeface="Consolas" pitchFamily="49" charset="0"/>
                <a:cs typeface="Consolas" pitchFamily="49" charset="0"/>
              </a:rPr>
              <a:t>( array, 17, 20 ) </a:t>
            </a:r>
            <a:endParaRPr lang="en-CA" dirty="0"/>
          </a:p>
        </p:txBody>
      </p:sp>
      <p:sp>
        <p:nvSpPr>
          <p:cNvPr id="13" name="Rectangle 12"/>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sp>
        <p:nvSpPr>
          <p:cNvPr id="14" name="Rectangle 13"/>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15, 25 ) </a:t>
            </a:r>
            <a:endParaRPr lang="en-CA" dirty="0"/>
          </a:p>
        </p:txBody>
      </p:sp>
      <p:sp>
        <p:nvSpPr>
          <p:cNvPr id="15" name="Rectangle 14"/>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17, 25 ) </a:t>
            </a:r>
            <a:endParaRPr lang="en-CA" dirty="0"/>
          </a:p>
        </p:txBody>
      </p:sp>
      <p:sp>
        <p:nvSpPr>
          <p:cNvPr id="16" name="Rectangle 15"/>
          <p:cNvSpPr/>
          <p:nvPr/>
        </p:nvSpPr>
        <p:spPr>
          <a:xfrm>
            <a:off x="5148064" y="501317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17, 20 ) </a:t>
            </a:r>
            <a:endParaRPr lang="en-CA" dirty="0"/>
          </a:p>
        </p:txBody>
      </p:sp>
      <p:graphicFrame>
        <p:nvGraphicFramePr>
          <p:cNvPr id="17" name="Table 16"/>
          <p:cNvGraphicFramePr>
            <a:graphicFrameLocks noGrp="1"/>
          </p:cNvGraphicFramePr>
          <p:nvPr>
            <p:extLst>
              <p:ext uri="{D42A27DB-BD31-4B8C-83A1-F6EECF244321}">
                <p14:modId xmlns:p14="http://schemas.microsoft.com/office/powerpoint/2010/main" val="1764124074"/>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848074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This call to </a:t>
            </a:r>
            <a:r>
              <a:rPr lang="en-US" altLang="en-US" dirty="0">
                <a:latin typeface="Consolas" panose="020B0609020204030204" pitchFamily="49" charset="0"/>
                <a:cs typeface="Consolas" panose="020B0609020204030204" pitchFamily="49" charset="0"/>
              </a:rPr>
              <a:t>quicksort</a:t>
            </a:r>
            <a:r>
              <a:rPr lang="en-US" altLang="en-US" dirty="0">
                <a:latin typeface="Arial" charset="0"/>
                <a:cs typeface="Arial" charset="0"/>
              </a:rPr>
              <a:t> is now also finished, so it, too, exits</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graphicFrame>
        <p:nvGraphicFramePr>
          <p:cNvPr id="11" name="Table 10"/>
          <p:cNvGraphicFramePr>
            <a:graphicFrameLocks noGrp="1"/>
          </p:cNvGraphicFramePr>
          <p:nvPr>
            <p:extLst>
              <p:ext uri="{D42A27DB-BD31-4B8C-83A1-F6EECF244321}">
                <p14:modId xmlns:p14="http://schemas.microsoft.com/office/powerpoint/2010/main" val="25060589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13" name="Rectangle 12"/>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sp>
        <p:nvSpPr>
          <p:cNvPr id="14" name="Rectangle 13"/>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15, 25 ) </a:t>
            </a:r>
            <a:endParaRPr lang="en-CA" dirty="0"/>
          </a:p>
        </p:txBody>
      </p:sp>
      <p:sp>
        <p:nvSpPr>
          <p:cNvPr id="15" name="Rectangle 14"/>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17, 25 ) </a:t>
            </a:r>
            <a:endParaRPr lang="en-CA" dirty="0"/>
          </a:p>
        </p:txBody>
      </p:sp>
      <p:sp>
        <p:nvSpPr>
          <p:cNvPr id="16" name="Rectangle 15"/>
          <p:cNvSpPr/>
          <p:nvPr/>
        </p:nvSpPr>
        <p:spPr>
          <a:xfrm>
            <a:off x="5148064" y="501317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17, 20 ) </a:t>
            </a:r>
            <a:endParaRPr lang="en-CA" dirty="0"/>
          </a:p>
        </p:txBody>
      </p:sp>
    </p:spTree>
    <p:extLst>
      <p:ext uri="{BB962C8B-B14F-4D97-AF65-F5344CB8AC3E}">
        <p14:creationId xmlns:p14="http://schemas.microsoft.com/office/powerpoint/2010/main" val="312162563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back to executing </a:t>
            </a:r>
            <a:r>
              <a:rPr lang="en-US" altLang="en-US" dirty="0">
                <a:latin typeface="Consolas" panose="020B0609020204030204" pitchFamily="49" charset="0"/>
                <a:cs typeface="Consolas" pitchFamily="49" charset="0"/>
              </a:rPr>
              <a:t>quicksort( array, 17, 25 ) </a:t>
            </a: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graphicFrame>
        <p:nvGraphicFramePr>
          <p:cNvPr id="11" name="Table 10"/>
          <p:cNvGraphicFramePr>
            <a:graphicFrameLocks noGrp="1"/>
          </p:cNvGraphicFramePr>
          <p:nvPr>
            <p:extLst>
              <p:ext uri="{D42A27DB-BD31-4B8C-83A1-F6EECF244321}">
                <p14:modId xmlns:p14="http://schemas.microsoft.com/office/powerpoint/2010/main" val="3986365199"/>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a:solidFill>
                            <a:schemeClr val="tx1"/>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3" name="Rectangle 12"/>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sp>
        <p:nvSpPr>
          <p:cNvPr id="14" name="Rectangle 13"/>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15, 25 ) </a:t>
            </a:r>
            <a:endParaRPr lang="en-CA" dirty="0"/>
          </a:p>
        </p:txBody>
      </p:sp>
      <p:sp>
        <p:nvSpPr>
          <p:cNvPr id="15" name="Rectangle 14"/>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17, 25 ) </a:t>
            </a:r>
            <a:endParaRPr lang="en-CA" dirty="0"/>
          </a:p>
        </p:txBody>
      </p:sp>
    </p:spTree>
    <p:extLst>
      <p:ext uri="{BB962C8B-B14F-4D97-AF65-F5344CB8AC3E}">
        <p14:creationId xmlns:p14="http://schemas.microsoft.com/office/powerpoint/2010/main" val="34291896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back to executing </a:t>
            </a:r>
            <a:r>
              <a:rPr lang="en-US" altLang="en-US" dirty="0">
                <a:latin typeface="Consolas" panose="020B0609020204030204" pitchFamily="49" charset="0"/>
                <a:cs typeface="Consolas" pitchFamily="49" charset="0"/>
              </a:rPr>
              <a:t>quicksort( array, 17, 25 )</a:t>
            </a: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r>
              <a:rPr lang="en-US" altLang="en-US" dirty="0">
                <a:latin typeface="Arial" charset="0"/>
                <a:cs typeface="Arial" charset="0"/>
              </a:rPr>
              <a:t>	We continue by calling quicksort on the second half</a:t>
            </a:r>
          </a:p>
          <a:p>
            <a:pPr marL="457200" lvl="1" indent="0">
              <a:buNone/>
            </a:pPr>
            <a:r>
              <a:rPr lang="en-US" altLang="en-US" dirty="0">
                <a:solidFill>
                  <a:schemeClr val="tx1">
                    <a:lumMod val="50000"/>
                    <a:lumOff val="50000"/>
                  </a:schemeClr>
                </a:solidFill>
                <a:latin typeface="Consolas" panose="020B0609020204030204" pitchFamily="49" charset="0"/>
                <a:cs typeface="Consolas" panose="020B0609020204030204" pitchFamily="49" charset="0"/>
              </a:rPr>
              <a:t>	quicksort( array, 17, 20 );</a:t>
            </a:r>
          </a:p>
          <a:p>
            <a:pPr marL="457200" lvl="1" indent="0">
              <a:buNone/>
            </a:pPr>
            <a:r>
              <a:rPr lang="en-US" altLang="en-US" dirty="0">
                <a:latin typeface="Consolas" panose="020B0609020204030204" pitchFamily="49" charset="0"/>
                <a:cs typeface="Consolas" panose="020B0609020204030204" pitchFamily="49" charset="0"/>
              </a:rPr>
              <a:t>	quicksort( array, 21, 25 );</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a:buNone/>
            </a:pPr>
            <a:r>
              <a:rPr lang="en-US" altLang="en-US" dirty="0">
                <a:latin typeface="Consolas" panose="020B0609020204030204" pitchFamily="49" charset="0"/>
                <a:cs typeface="Consolas" panose="020B0609020204030204" pitchFamily="49" charset="0"/>
              </a:rPr>
              <a:t> </a:t>
            </a:r>
          </a:p>
          <a:p>
            <a:pPr>
              <a:buNone/>
            </a:pPr>
            <a:endParaRPr lang="en-US" altLang="en-US" dirty="0">
              <a:latin typeface="Consolas" panose="020B0609020204030204" pitchFamily="49" charset="0"/>
              <a:cs typeface="Consolas" panose="020B0609020204030204" pitchFamily="49" charset="0"/>
            </a:endParaRPr>
          </a:p>
          <a:p>
            <a:pPr>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graphicFrame>
        <p:nvGraphicFramePr>
          <p:cNvPr id="11" name="Table 10"/>
          <p:cNvGraphicFramePr>
            <a:graphicFrameLocks noGrp="1"/>
          </p:cNvGraphicFramePr>
          <p:nvPr>
            <p:extLst>
              <p:ext uri="{D42A27DB-BD31-4B8C-83A1-F6EECF244321}">
                <p14:modId xmlns:p14="http://schemas.microsoft.com/office/powerpoint/2010/main" val="3250018709"/>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a:solidFill>
                            <a:schemeClr val="tx1"/>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3" name="Rectangle 12"/>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sp>
        <p:nvSpPr>
          <p:cNvPr id="14" name="Rectangle 13"/>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15, 25 ) </a:t>
            </a:r>
            <a:endParaRPr lang="en-CA" dirty="0"/>
          </a:p>
        </p:txBody>
      </p:sp>
      <p:sp>
        <p:nvSpPr>
          <p:cNvPr id="15" name="Rectangle 14"/>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17, 25 ) </a:t>
            </a:r>
            <a:endParaRPr lang="en-CA" dirty="0"/>
          </a:p>
        </p:txBody>
      </p:sp>
    </p:spTree>
    <p:extLst>
      <p:ext uri="{BB962C8B-B14F-4D97-AF65-F5344CB8AC3E}">
        <p14:creationId xmlns:p14="http://schemas.microsoft.com/office/powerpoint/2010/main" val="3908817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a:latin typeface="Arial" charset="0"/>
                <a:cs typeface="Arial" charset="0"/>
              </a:rPr>
              <a:t>Median-of-three</a:t>
            </a:r>
          </a:p>
        </p:txBody>
      </p:sp>
      <p:sp>
        <p:nvSpPr>
          <p:cNvPr id="15363"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Recall that merge sort always divides a list into two equal halves:</a:t>
            </a:r>
          </a:p>
          <a:p>
            <a:pPr lvl="1"/>
            <a:endParaRPr lang="en-US" altLang="en-US" dirty="0">
              <a:latin typeface="Arial" charset="0"/>
              <a:cs typeface="Arial" charset="0"/>
            </a:endParaRPr>
          </a:p>
          <a:p>
            <a:pPr lvl="1"/>
            <a:r>
              <a:rPr lang="en-US" altLang="en-US" dirty="0">
                <a:latin typeface="Arial" charset="0"/>
                <a:cs typeface="Arial" charset="0"/>
              </a:rPr>
              <a:t>The median-of-three will require                           or 85 % more recursive steps</a:t>
            </a:r>
          </a:p>
          <a:p>
            <a:pPr lvl="1"/>
            <a:endParaRPr lang="en-US" altLang="en-US" dirty="0">
              <a:latin typeface="Arial" charset="0"/>
              <a:cs typeface="Arial" charset="0"/>
            </a:endParaRPr>
          </a:p>
          <a:p>
            <a:pPr lvl="1"/>
            <a:endParaRPr lang="en-US" altLang="en-US" dirty="0">
              <a:latin typeface="Arial" charset="0"/>
              <a:cs typeface="Arial" charset="0"/>
            </a:endParaRPr>
          </a:p>
          <a:p>
            <a:pPr lvl="1"/>
            <a:r>
              <a:rPr lang="en-US" altLang="en-US" dirty="0">
                <a:latin typeface="Arial" charset="0"/>
                <a:cs typeface="Arial" charset="0"/>
              </a:rPr>
              <a:t>A single random pivot will require                             or 141 % more recursive steps</a:t>
            </a:r>
          </a:p>
          <a:p>
            <a:pPr lvl="1"/>
            <a:endParaRPr lang="en-US" altLang="en-US" dirty="0">
              <a:latin typeface="Arial" charset="0"/>
              <a:cs typeface="Arial" charset="0"/>
            </a:endParaRPr>
          </a:p>
          <a:p>
            <a:pPr lvl="1"/>
            <a:endParaRPr lang="en-US" altLang="en-US" dirty="0">
              <a:latin typeface="Arial" charset="0"/>
              <a:cs typeface="Arial" charset="0"/>
            </a:endParaRPr>
          </a:p>
          <a:p>
            <a:pPr marL="357188" indent="-357188">
              <a:buNone/>
            </a:pPr>
            <a:r>
              <a:rPr lang="en-US" altLang="en-US" dirty="0">
                <a:latin typeface="Arial" charset="0"/>
                <a:cs typeface="Arial" charset="0"/>
              </a:rPr>
              <a:t>		</a:t>
            </a:r>
          </a:p>
          <a:p>
            <a:pPr>
              <a:buFont typeface="Arial" charse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a:t>
            </a:r>
            <a:endParaRPr lang="en-US" altLang="en-US" dirty="0">
              <a:latin typeface="Times New Roman" pitchFamily="18" charset="0"/>
              <a:cs typeface="Arial" charset="0"/>
            </a:endParaRPr>
          </a:p>
        </p:txBody>
      </p:sp>
      <p:graphicFrame>
        <p:nvGraphicFramePr>
          <p:cNvPr id="15365" name="Object 5"/>
          <p:cNvGraphicFramePr>
            <a:graphicFrameLocks noChangeAspect="1"/>
          </p:cNvGraphicFramePr>
          <p:nvPr/>
        </p:nvGraphicFramePr>
        <p:xfrm>
          <a:off x="4559300" y="1898650"/>
          <a:ext cx="1552575" cy="1214438"/>
        </p:xfrm>
        <a:graphic>
          <a:graphicData uri="http://schemas.openxmlformats.org/presentationml/2006/ole">
            <mc:AlternateContent xmlns:mc="http://schemas.openxmlformats.org/markup-compatibility/2006">
              <mc:Choice xmlns:v="urn:schemas-microsoft-com:vml" Requires="v">
                <p:oleObj spid="_x0000_s2096" name="Equation" r:id="rId5" imgW="990170" imgH="774364" progId="Equation.DSMT4">
                  <p:embed/>
                </p:oleObj>
              </mc:Choice>
              <mc:Fallback>
                <p:oleObj name="Equation" r:id="rId5" imgW="990170" imgH="774364"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9300" y="1898650"/>
                        <a:ext cx="1552575" cy="1214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6" name="Object 6"/>
          <p:cNvGraphicFramePr>
            <a:graphicFrameLocks noChangeAspect="1"/>
          </p:cNvGraphicFramePr>
          <p:nvPr/>
        </p:nvGraphicFramePr>
        <p:xfrm>
          <a:off x="4887913" y="3163888"/>
          <a:ext cx="1493837" cy="1214437"/>
        </p:xfrm>
        <a:graphic>
          <a:graphicData uri="http://schemas.openxmlformats.org/presentationml/2006/ole">
            <mc:AlternateContent xmlns:mc="http://schemas.openxmlformats.org/markup-compatibility/2006">
              <mc:Choice xmlns:v="urn:schemas-microsoft-com:vml" Requires="v">
                <p:oleObj spid="_x0000_s2097" name="Equation" r:id="rId7" imgW="952087" imgH="774364" progId="Equation.DSMT4">
                  <p:embed/>
                </p:oleObj>
              </mc:Choice>
              <mc:Fallback>
                <p:oleObj name="Equation" r:id="rId7" imgW="952087" imgH="774364"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87913" y="3163888"/>
                        <a:ext cx="1493837" cy="1214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7"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7.6.3</a:t>
            </a:r>
          </a:p>
        </p:txBody>
      </p:sp>
    </p:spTree>
    <p:extLst>
      <p:ext uri="{BB962C8B-B14F-4D97-AF65-F5344CB8AC3E}">
        <p14:creationId xmlns:p14="http://schemas.microsoft.com/office/powerpoint/2010/main" val="15490556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now calling </a:t>
            </a:r>
            <a:r>
              <a:rPr lang="en-US" altLang="en-US" dirty="0">
                <a:latin typeface="Consolas" panose="020B0609020204030204" pitchFamily="49" charset="0"/>
                <a:cs typeface="Consolas" pitchFamily="49" charset="0"/>
              </a:rPr>
              <a:t>quicksort( array, 21, 25 )</a:t>
            </a: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r>
              <a:rPr lang="en-US" altLang="en-US" dirty="0">
                <a:latin typeface="Arial" charset="0"/>
                <a:cs typeface="Arial" charset="0"/>
              </a:rPr>
              <a:t>	Now, </a:t>
            </a:r>
            <a:r>
              <a:rPr lang="en-US" altLang="en-US" dirty="0">
                <a:latin typeface="Times New Roman" panose="02020603050405020304" pitchFamily="18" charset="0"/>
                <a:cs typeface="Times New Roman" panose="02020603050405020304" pitchFamily="18" charset="0"/>
              </a:rPr>
              <a:t>25 – 21 ≤ 6</a:t>
            </a:r>
            <a:r>
              <a:rPr lang="en-US" altLang="en-US" dirty="0">
                <a:latin typeface="Arial" charset="0"/>
                <a:cs typeface="Arial" charset="0"/>
              </a:rPr>
              <a:t>, so find we call insertion sort</a:t>
            </a:r>
            <a:endParaRPr lang="en-US" altLang="en-US" dirty="0">
              <a:latin typeface="Consolas" panose="020B0609020204030204" pitchFamily="49" charset="0"/>
              <a:cs typeface="Consolas" panose="020B0609020204030204" pitchFamily="49" charset="0"/>
            </a:endParaRPr>
          </a:p>
          <a:p>
            <a:pPr>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a:buNone/>
            </a:pPr>
            <a:r>
              <a:rPr lang="en-US" altLang="en-US" dirty="0">
                <a:latin typeface="Consolas" panose="020B0609020204030204" pitchFamily="49" charset="0"/>
                <a:cs typeface="Consolas" panose="020B0609020204030204" pitchFamily="49" charset="0"/>
              </a:rPr>
              <a:t> </a:t>
            </a:r>
          </a:p>
          <a:p>
            <a:pPr>
              <a:buNone/>
            </a:pPr>
            <a:endParaRPr lang="en-US" altLang="en-US" dirty="0">
              <a:latin typeface="Consolas" panose="020B0609020204030204" pitchFamily="49" charset="0"/>
              <a:cs typeface="Consolas" panose="020B0609020204030204" pitchFamily="49" charset="0"/>
            </a:endParaRPr>
          </a:p>
          <a:p>
            <a:pPr>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graphicFrame>
        <p:nvGraphicFramePr>
          <p:cNvPr id="11" name="Table 10"/>
          <p:cNvGraphicFramePr>
            <a:graphicFrameLocks noGrp="1"/>
          </p:cNvGraphicFramePr>
          <p:nvPr>
            <p:extLst>
              <p:ext uri="{D42A27DB-BD31-4B8C-83A1-F6EECF244321}">
                <p14:modId xmlns:p14="http://schemas.microsoft.com/office/powerpoint/2010/main" val="3850653921"/>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3" name="Rectangle 12"/>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sp>
        <p:nvSpPr>
          <p:cNvPr id="14" name="Rectangle 13"/>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15, 25 ) </a:t>
            </a:r>
            <a:endParaRPr lang="en-CA" dirty="0"/>
          </a:p>
        </p:txBody>
      </p:sp>
      <p:sp>
        <p:nvSpPr>
          <p:cNvPr id="15" name="Rectangle 14"/>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17, 25 ) </a:t>
            </a:r>
            <a:endParaRPr lang="en-CA" dirty="0"/>
          </a:p>
        </p:txBody>
      </p:sp>
      <p:sp>
        <p:nvSpPr>
          <p:cNvPr id="9" name="Rectangle 8"/>
          <p:cNvSpPr/>
          <p:nvPr/>
        </p:nvSpPr>
        <p:spPr>
          <a:xfrm>
            <a:off x="5148064" y="501317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21, 25 ) </a:t>
            </a:r>
            <a:endParaRPr lang="en-CA" dirty="0"/>
          </a:p>
        </p:txBody>
      </p:sp>
    </p:spTree>
    <p:extLst>
      <p:ext uri="{BB962C8B-B14F-4D97-AF65-F5344CB8AC3E}">
        <p14:creationId xmlns:p14="http://schemas.microsoft.com/office/powerpoint/2010/main" val="414168417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Insertion sort just sorts the entries from </a:t>
            </a:r>
            <a:r>
              <a:rPr lang="en-US" altLang="en-US" dirty="0">
                <a:latin typeface="Consolas" panose="020B0609020204030204" pitchFamily="49" charset="0"/>
                <a:cs typeface="Consolas" panose="020B0609020204030204" pitchFamily="49" charset="0"/>
              </a:rPr>
              <a:t>21</a:t>
            </a:r>
            <a:r>
              <a:rPr lang="en-US" altLang="en-US" dirty="0">
                <a:latin typeface="Arial" charset="0"/>
                <a:cs typeface="Arial" charset="0"/>
              </a:rPr>
              <a:t> to </a:t>
            </a:r>
            <a:r>
              <a:rPr lang="en-US" altLang="en-US" dirty="0">
                <a:latin typeface="Consolas" pitchFamily="49" charset="0"/>
                <a:cs typeface="Consolas" pitchFamily="49" charset="0"/>
              </a:rPr>
              <a:t>24</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1" name="Rectangle 10"/>
          <p:cNvSpPr/>
          <p:nvPr/>
        </p:nvSpPr>
        <p:spPr>
          <a:xfrm>
            <a:off x="5148064" y="4653136"/>
            <a:ext cx="4320480" cy="369332"/>
          </a:xfrm>
          <a:prstGeom prst="rect">
            <a:avLst/>
          </a:prstGeom>
        </p:spPr>
        <p:txBody>
          <a:bodyPr wrap="square">
            <a:spAutoFit/>
          </a:bodyPr>
          <a:lstStyle/>
          <a:p>
            <a:r>
              <a:rPr lang="en-US" altLang="en-US" dirty="0" err="1">
                <a:latin typeface="Consolas" pitchFamily="49" charset="0"/>
                <a:cs typeface="Consolas" pitchFamily="49" charset="0"/>
              </a:rPr>
              <a:t>insertion_sort</a:t>
            </a:r>
            <a:r>
              <a:rPr lang="en-US" altLang="en-US" dirty="0">
                <a:latin typeface="Consolas" pitchFamily="49" charset="0"/>
                <a:cs typeface="Consolas" pitchFamily="49" charset="0"/>
              </a:rPr>
              <a:t>( array, 21, 25 ) </a:t>
            </a:r>
            <a:endParaRPr lang="en-CA" dirty="0"/>
          </a:p>
        </p:txBody>
      </p:sp>
      <p:sp>
        <p:nvSpPr>
          <p:cNvPr id="13" name="Rectangle 12"/>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sp>
        <p:nvSpPr>
          <p:cNvPr id="14" name="Rectangle 13"/>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15, 25 ) </a:t>
            </a:r>
            <a:endParaRPr lang="en-CA" dirty="0"/>
          </a:p>
        </p:txBody>
      </p:sp>
      <p:sp>
        <p:nvSpPr>
          <p:cNvPr id="15" name="Rectangle 14"/>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17, 25 ) </a:t>
            </a:r>
            <a:endParaRPr lang="en-CA" dirty="0"/>
          </a:p>
        </p:txBody>
      </p:sp>
      <p:sp>
        <p:nvSpPr>
          <p:cNvPr id="16" name="Rectangle 15"/>
          <p:cNvSpPr/>
          <p:nvPr/>
        </p:nvSpPr>
        <p:spPr>
          <a:xfrm>
            <a:off x="5148064" y="501317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21, 25 ) </a:t>
            </a:r>
            <a:endParaRPr lang="en-CA" dirty="0"/>
          </a:p>
        </p:txBody>
      </p:sp>
      <p:graphicFrame>
        <p:nvGraphicFramePr>
          <p:cNvPr id="17" name="Table 16"/>
          <p:cNvGraphicFramePr>
            <a:graphicFrameLocks noGrp="1"/>
          </p:cNvGraphicFramePr>
          <p:nvPr>
            <p:extLst>
              <p:ext uri="{D42A27DB-BD31-4B8C-83A1-F6EECF244321}">
                <p14:modId xmlns:p14="http://schemas.microsoft.com/office/powerpoint/2010/main" val="76587675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7652203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Insertion sort just sorts the entries from </a:t>
            </a:r>
            <a:r>
              <a:rPr lang="en-US" altLang="en-US" dirty="0">
                <a:latin typeface="Consolas" panose="020B0609020204030204" pitchFamily="49" charset="0"/>
                <a:cs typeface="Consolas" panose="020B0609020204030204" pitchFamily="49" charset="0"/>
              </a:rPr>
              <a:t>21</a:t>
            </a:r>
            <a:r>
              <a:rPr lang="en-US" altLang="en-US" dirty="0">
                <a:latin typeface="Arial" charset="0"/>
                <a:cs typeface="Arial" charset="0"/>
              </a:rPr>
              <a:t> to </a:t>
            </a:r>
            <a:r>
              <a:rPr lang="en-US" altLang="en-US" dirty="0">
                <a:latin typeface="Consolas" pitchFamily="49" charset="0"/>
                <a:cs typeface="Consolas" pitchFamily="49" charset="0"/>
              </a:rPr>
              <a:t>24</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lvl="1"/>
            <a:r>
              <a:rPr lang="en-US" altLang="en-US" dirty="0">
                <a:latin typeface="Arial" charset="0"/>
                <a:cs typeface="Arial" charset="0"/>
              </a:rPr>
              <a:t>In this case, the sub-array was already sorted</a:t>
            </a:r>
          </a:p>
          <a:p>
            <a:pPr lvl="1"/>
            <a:r>
              <a:rPr lang="en-US" altLang="en-US" dirty="0">
                <a:latin typeface="Arial" charset="0"/>
                <a:cs typeface="Arial" charset="0"/>
              </a:rPr>
              <a:t>This function call completes and so we exit</a:t>
            </a: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2" name="Rectangle 11"/>
          <p:cNvSpPr/>
          <p:nvPr/>
        </p:nvSpPr>
        <p:spPr>
          <a:xfrm>
            <a:off x="5148064" y="4653136"/>
            <a:ext cx="4320480" cy="369332"/>
          </a:xfrm>
          <a:prstGeom prst="rect">
            <a:avLst/>
          </a:prstGeom>
        </p:spPr>
        <p:txBody>
          <a:bodyPr wrap="square">
            <a:spAutoFit/>
          </a:bodyPr>
          <a:lstStyle/>
          <a:p>
            <a:r>
              <a:rPr lang="en-US" altLang="en-US" dirty="0" err="1">
                <a:latin typeface="Consolas" pitchFamily="49" charset="0"/>
                <a:cs typeface="Consolas" pitchFamily="49" charset="0"/>
              </a:rPr>
              <a:t>insertion_sort</a:t>
            </a:r>
            <a:r>
              <a:rPr lang="en-US" altLang="en-US" dirty="0">
                <a:latin typeface="Consolas" pitchFamily="49" charset="0"/>
                <a:cs typeface="Consolas" pitchFamily="49" charset="0"/>
              </a:rPr>
              <a:t>( array, 21, 25 ) </a:t>
            </a:r>
            <a:endParaRPr lang="en-CA" dirty="0"/>
          </a:p>
        </p:txBody>
      </p:sp>
      <p:sp>
        <p:nvSpPr>
          <p:cNvPr id="13" name="Rectangle 12"/>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sp>
        <p:nvSpPr>
          <p:cNvPr id="14" name="Rectangle 13"/>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15, 25 ) </a:t>
            </a:r>
            <a:endParaRPr lang="en-CA" dirty="0"/>
          </a:p>
        </p:txBody>
      </p:sp>
      <p:sp>
        <p:nvSpPr>
          <p:cNvPr id="15" name="Rectangle 14"/>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17, 25 ) </a:t>
            </a:r>
            <a:endParaRPr lang="en-CA" dirty="0"/>
          </a:p>
        </p:txBody>
      </p:sp>
      <p:sp>
        <p:nvSpPr>
          <p:cNvPr id="16" name="Rectangle 15"/>
          <p:cNvSpPr/>
          <p:nvPr/>
        </p:nvSpPr>
        <p:spPr>
          <a:xfrm>
            <a:off x="5148064" y="501317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21, 25 ) </a:t>
            </a:r>
            <a:endParaRPr lang="en-CA" dirty="0"/>
          </a:p>
        </p:txBody>
      </p:sp>
      <p:graphicFrame>
        <p:nvGraphicFramePr>
          <p:cNvPr id="11" name="Table 10"/>
          <p:cNvGraphicFramePr>
            <a:graphicFrameLocks noGrp="1"/>
          </p:cNvGraphicFramePr>
          <p:nvPr>
            <p:extLst>
              <p:ext uri="{D42A27DB-BD31-4B8C-83A1-F6EECF244321}">
                <p14:modId xmlns:p14="http://schemas.microsoft.com/office/powerpoint/2010/main" val="2153235655"/>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1091773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This call to </a:t>
            </a:r>
            <a:r>
              <a:rPr lang="en-US" altLang="en-US" dirty="0">
                <a:latin typeface="Consolas" panose="020B0609020204030204" pitchFamily="49" charset="0"/>
                <a:cs typeface="Consolas" panose="020B0609020204030204" pitchFamily="49" charset="0"/>
              </a:rPr>
              <a:t>quicksort</a:t>
            </a:r>
            <a:r>
              <a:rPr lang="en-US" altLang="en-US" dirty="0">
                <a:latin typeface="Arial" charset="0"/>
                <a:cs typeface="Arial" charset="0"/>
              </a:rPr>
              <a:t> is now also finished, so it, too, exits</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3" name="Rectangle 12"/>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sp>
        <p:nvSpPr>
          <p:cNvPr id="14" name="Rectangle 13"/>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15, 25 ) </a:t>
            </a:r>
            <a:endParaRPr lang="en-CA" dirty="0"/>
          </a:p>
        </p:txBody>
      </p:sp>
      <p:sp>
        <p:nvSpPr>
          <p:cNvPr id="15" name="Rectangle 14"/>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17, 25 ) </a:t>
            </a:r>
            <a:endParaRPr lang="en-CA" dirty="0"/>
          </a:p>
        </p:txBody>
      </p:sp>
      <p:sp>
        <p:nvSpPr>
          <p:cNvPr id="16" name="Rectangle 15"/>
          <p:cNvSpPr/>
          <p:nvPr/>
        </p:nvSpPr>
        <p:spPr>
          <a:xfrm>
            <a:off x="5148064" y="501317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21, 25 )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1064840584"/>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5758370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This call to </a:t>
            </a:r>
            <a:r>
              <a:rPr lang="en-US" altLang="en-US" dirty="0">
                <a:latin typeface="Consolas" panose="020B0609020204030204" pitchFamily="49" charset="0"/>
                <a:cs typeface="Consolas" panose="020B0609020204030204" pitchFamily="49" charset="0"/>
              </a:rPr>
              <a:t>quicksort</a:t>
            </a:r>
            <a:r>
              <a:rPr lang="en-US" altLang="en-US" dirty="0">
                <a:latin typeface="Arial" charset="0"/>
                <a:cs typeface="Arial" charset="0"/>
              </a:rPr>
              <a:t> is now also finished, so it, too, exits</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3" name="Rectangle 12"/>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sp>
        <p:nvSpPr>
          <p:cNvPr id="14" name="Rectangle 13"/>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15, 25 ) </a:t>
            </a:r>
            <a:endParaRPr lang="en-CA" dirty="0"/>
          </a:p>
        </p:txBody>
      </p:sp>
      <p:sp>
        <p:nvSpPr>
          <p:cNvPr id="15" name="Rectangle 14"/>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17, 25 )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1824273910"/>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312608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This call to </a:t>
            </a:r>
            <a:r>
              <a:rPr lang="en-US" altLang="en-US" dirty="0">
                <a:latin typeface="Consolas" panose="020B0609020204030204" pitchFamily="49" charset="0"/>
                <a:cs typeface="Consolas" panose="020B0609020204030204" pitchFamily="49" charset="0"/>
              </a:rPr>
              <a:t>quicksort</a:t>
            </a:r>
            <a:r>
              <a:rPr lang="en-US" altLang="en-US" dirty="0">
                <a:latin typeface="Arial" charset="0"/>
                <a:cs typeface="Arial" charset="0"/>
              </a:rPr>
              <a:t> is now also finished, so it, too, exits</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3" name="Rectangle 12"/>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sp>
        <p:nvSpPr>
          <p:cNvPr id="14" name="Rectangle 13"/>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15, 25 )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21902135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7492195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This call to </a:t>
            </a:r>
            <a:r>
              <a:rPr lang="en-US" altLang="en-US" dirty="0">
                <a:latin typeface="Consolas" panose="020B0609020204030204" pitchFamily="49" charset="0"/>
                <a:cs typeface="Consolas" panose="020B0609020204030204" pitchFamily="49" charset="0"/>
              </a:rPr>
              <a:t>quicksort</a:t>
            </a:r>
            <a:r>
              <a:rPr lang="en-US" altLang="en-US" dirty="0">
                <a:latin typeface="Arial" charset="0"/>
                <a:cs typeface="Arial" charset="0"/>
              </a:rPr>
              <a:t> is now also finished, so it, too, exits</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3" name="Rectangle 12"/>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576222909"/>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6102978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have now used quicksort to sort this array of 25 entries</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graphicFrame>
        <p:nvGraphicFramePr>
          <p:cNvPr id="10" name="Table 9"/>
          <p:cNvGraphicFramePr>
            <a:graphicFrameLocks noGrp="1"/>
          </p:cNvGraphicFramePr>
          <p:nvPr>
            <p:extLst>
              <p:ext uri="{D42A27DB-BD31-4B8C-83A1-F6EECF244321}">
                <p14:modId xmlns:p14="http://schemas.microsoft.com/office/powerpoint/2010/main" val="1182066714"/>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0767571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a:latin typeface="Arial" charset="0"/>
                <a:cs typeface="Arial" charset="0"/>
              </a:rPr>
              <a:t>Black Board Example</a:t>
            </a:r>
          </a:p>
        </p:txBody>
      </p:sp>
      <p:sp>
        <p:nvSpPr>
          <p:cNvPr id="67587"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Sort the following list using quicksort</a:t>
            </a:r>
          </a:p>
          <a:p>
            <a:pPr lvl="1"/>
            <a:r>
              <a:rPr lang="en-US" altLang="en-US" dirty="0">
                <a:latin typeface="Arial" charset="0"/>
                <a:cs typeface="Arial" charset="0"/>
              </a:rPr>
              <a:t>Use insertion sort for any sub-list of size 4 or less</a:t>
            </a:r>
            <a:endParaRPr lang="en-US" altLang="en-US" dirty="0">
              <a:solidFill>
                <a:srgbClr val="FF0000"/>
              </a:solidFill>
              <a:latin typeface="Arial" charset="0"/>
              <a:cs typeface="Arial" charset="0"/>
            </a:endParaRPr>
          </a:p>
        </p:txBody>
      </p:sp>
      <p:sp>
        <p:nvSpPr>
          <p:cNvPr id="6758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graphicFrame>
        <p:nvGraphicFramePr>
          <p:cNvPr id="5" name="Table 4"/>
          <p:cNvGraphicFramePr>
            <a:graphicFrameLocks noGrp="1"/>
          </p:cNvGraphicFramePr>
          <p:nvPr>
            <p:extLst>
              <p:ext uri="{D42A27DB-BD31-4B8C-83A1-F6EECF244321}">
                <p14:modId xmlns:p14="http://schemas.microsoft.com/office/powerpoint/2010/main" val="3319959933"/>
              </p:ext>
            </p:extLst>
          </p:nvPr>
        </p:nvGraphicFramePr>
        <p:xfrm>
          <a:off x="2195736" y="2420888"/>
          <a:ext cx="394443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solidFill>
                        </a:rPr>
                        <a:t>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742143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a:latin typeface="Arial" charset="0"/>
                <a:cs typeface="Arial" charset="0"/>
              </a:rPr>
              <a:t>Memory Requirements</a:t>
            </a:r>
          </a:p>
        </p:txBody>
      </p:sp>
      <p:sp>
        <p:nvSpPr>
          <p:cNvPr id="68611"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The additional memory required is </a:t>
            </a:r>
            <a:r>
              <a:rPr lang="en-US" altLang="en-US" dirty="0">
                <a:latin typeface="Symbol" pitchFamily="18" charset="2"/>
                <a:cs typeface="Times New Roman" pitchFamily="18" charset="0"/>
              </a:rPr>
              <a:t>Q</a:t>
            </a:r>
            <a:r>
              <a:rPr lang="en-US" altLang="en-US" dirty="0">
                <a:latin typeface="Times New Roman" pitchFamily="18" charset="0"/>
                <a:cs typeface="Times New Roman" pitchFamily="18" charset="0"/>
              </a:rPr>
              <a:t>(</a:t>
            </a:r>
            <a:r>
              <a:rPr lang="en-US" altLang="en-US" dirty="0" err="1">
                <a:latin typeface="Times New Roman" pitchFamily="18" charset="0"/>
                <a:cs typeface="Times New Roman" pitchFamily="18" charset="0"/>
              </a:rPr>
              <a:t>ln</a:t>
            </a:r>
            <a:r>
              <a:rPr lang="en-US" altLang="en-US" dirty="0">
                <a:latin typeface="Times New Roman" pitchFamily="18" charset="0"/>
                <a:cs typeface="Times New Roman" pitchFamily="18" charset="0"/>
              </a:rPr>
              <a:t>(</a:t>
            </a:r>
            <a:r>
              <a:rPr lang="en-US" altLang="en-US" i="1" dirty="0">
                <a:latin typeface="Times New Roman" pitchFamily="18" charset="0"/>
                <a:cs typeface="Times New Roman" pitchFamily="18" charset="0"/>
              </a:rPr>
              <a:t>n</a:t>
            </a:r>
            <a:r>
              <a:rPr lang="en-US" altLang="en-US" dirty="0">
                <a:latin typeface="Times New Roman" pitchFamily="18" charset="0"/>
                <a:cs typeface="Times New Roman" pitchFamily="18" charset="0"/>
              </a:rPr>
              <a:t>))</a:t>
            </a:r>
          </a:p>
          <a:p>
            <a:pPr lvl="1"/>
            <a:r>
              <a:rPr lang="en-US" altLang="en-US" dirty="0">
                <a:latin typeface="Arial" charset="0"/>
                <a:cs typeface="Arial" charset="0"/>
              </a:rPr>
              <a:t>Related to </a:t>
            </a:r>
            <a:r>
              <a:rPr lang="en-US" altLang="en-US" b="1" dirty="0">
                <a:latin typeface="Arial" charset="0"/>
                <a:cs typeface="Arial" charset="0"/>
              </a:rPr>
              <a:t>the memory stack</a:t>
            </a:r>
          </a:p>
          <a:p>
            <a:pPr lvl="1"/>
            <a:r>
              <a:rPr lang="en-US" altLang="en-US" dirty="0">
                <a:latin typeface="Arial" charset="0"/>
                <a:cs typeface="Arial" charset="0"/>
              </a:rPr>
              <a:t>Each recursive function call places its local variables, parameters, </a:t>
            </a:r>
            <a:r>
              <a:rPr lang="en-US" altLang="en-US" i="1" dirty="0">
                <a:latin typeface="Arial" charset="0"/>
                <a:cs typeface="Arial" charset="0"/>
              </a:rPr>
              <a:t>etc</a:t>
            </a:r>
            <a:r>
              <a:rPr lang="en-US" altLang="en-US" dirty="0">
                <a:latin typeface="Arial" charset="0"/>
                <a:cs typeface="Arial" charset="0"/>
              </a:rPr>
              <a:t>., on a stack</a:t>
            </a:r>
          </a:p>
          <a:p>
            <a:pPr lvl="2"/>
            <a:r>
              <a:rPr lang="en-US" altLang="en-US" dirty="0">
                <a:latin typeface="Arial" charset="0"/>
                <a:cs typeface="Arial" charset="0"/>
              </a:rPr>
              <a:t>The depth of the recursion tree is </a:t>
            </a:r>
            <a:r>
              <a:rPr lang="en-US" altLang="en-US" dirty="0">
                <a:latin typeface="Symbol" pitchFamily="18" charset="2"/>
                <a:cs typeface="Times New Roman" pitchFamily="18" charset="0"/>
              </a:rPr>
              <a:t>Q</a:t>
            </a:r>
            <a:r>
              <a:rPr lang="en-US" altLang="en-US" dirty="0">
                <a:latin typeface="Times New Roman" pitchFamily="18" charset="0"/>
                <a:cs typeface="Times New Roman" pitchFamily="18" charset="0"/>
              </a:rPr>
              <a:t>(</a:t>
            </a:r>
            <a:r>
              <a:rPr lang="en-US" altLang="en-US" dirty="0" err="1">
                <a:latin typeface="Times New Roman" pitchFamily="18" charset="0"/>
                <a:cs typeface="Times New Roman" pitchFamily="18" charset="0"/>
              </a:rPr>
              <a:t>ln</a:t>
            </a:r>
            <a:r>
              <a:rPr lang="en-US" altLang="en-US" dirty="0">
                <a:latin typeface="Times New Roman" pitchFamily="18" charset="0"/>
                <a:cs typeface="Times New Roman" pitchFamily="18" charset="0"/>
              </a:rPr>
              <a:t>(</a:t>
            </a:r>
            <a:r>
              <a:rPr lang="en-US" altLang="en-US" i="1" dirty="0">
                <a:latin typeface="Times New Roman" pitchFamily="18" charset="0"/>
                <a:cs typeface="Times New Roman" pitchFamily="18" charset="0"/>
              </a:rPr>
              <a:t>n</a:t>
            </a:r>
            <a:r>
              <a:rPr lang="en-US" altLang="en-US" dirty="0">
                <a:latin typeface="Times New Roman" pitchFamily="18" charset="0"/>
                <a:cs typeface="Times New Roman" pitchFamily="18" charset="0"/>
              </a:rPr>
              <a:t>))</a:t>
            </a:r>
          </a:p>
          <a:p>
            <a:pPr lvl="1"/>
            <a:r>
              <a:rPr lang="en-US" altLang="en-US" dirty="0">
                <a:latin typeface="Arial" charset="0"/>
                <a:cs typeface="Arial" charset="0"/>
              </a:rPr>
              <a:t>Unfortunately, if the run time is </a:t>
            </a:r>
            <a:r>
              <a:rPr lang="en-US" altLang="en-US" dirty="0">
                <a:latin typeface="Symbol" pitchFamily="18" charset="2"/>
                <a:cs typeface="Times New Roman" pitchFamily="18" charset="0"/>
              </a:rPr>
              <a:t>Q</a:t>
            </a:r>
            <a:r>
              <a:rPr lang="en-US" altLang="en-US" dirty="0">
                <a:latin typeface="Times New Roman" pitchFamily="18" charset="0"/>
                <a:cs typeface="Times New Roman" pitchFamily="18" charset="0"/>
              </a:rPr>
              <a:t>(</a:t>
            </a:r>
            <a:r>
              <a:rPr lang="en-US" altLang="en-US" i="1" dirty="0">
                <a:latin typeface="Times New Roman" pitchFamily="18" charset="0"/>
                <a:cs typeface="Times New Roman" pitchFamily="18" charset="0"/>
              </a:rPr>
              <a:t>n</a:t>
            </a:r>
            <a:r>
              <a:rPr lang="en-US" altLang="en-US" baseline="30000" dirty="0">
                <a:latin typeface="Times New Roman" pitchFamily="18" charset="0"/>
                <a:cs typeface="Times New Roman" pitchFamily="18" charset="0"/>
              </a:rPr>
              <a:t>2</a:t>
            </a:r>
            <a:r>
              <a:rPr lang="en-US" altLang="en-US" dirty="0">
                <a:latin typeface="Times New Roman" pitchFamily="18" charset="0"/>
                <a:cs typeface="Times New Roman" pitchFamily="18" charset="0"/>
              </a:rPr>
              <a:t>)</a:t>
            </a:r>
            <a:r>
              <a:rPr lang="en-US" altLang="en-US" dirty="0">
                <a:latin typeface="Arial" charset="0"/>
                <a:cs typeface="Arial" charset="0"/>
              </a:rPr>
              <a:t>, the memory use is </a:t>
            </a:r>
            <a:r>
              <a:rPr lang="en-US" altLang="en-US" dirty="0">
                <a:latin typeface="Symbol" pitchFamily="18" charset="2"/>
                <a:cs typeface="Times New Roman" pitchFamily="18" charset="0"/>
              </a:rPr>
              <a:t>Q</a:t>
            </a:r>
            <a:r>
              <a:rPr lang="en-US" altLang="en-US" dirty="0">
                <a:latin typeface="Times New Roman" pitchFamily="18" charset="0"/>
                <a:cs typeface="Times New Roman" pitchFamily="18" charset="0"/>
              </a:rPr>
              <a:t>(</a:t>
            </a:r>
            <a:r>
              <a:rPr lang="en-US" altLang="en-US" i="1" dirty="0">
                <a:latin typeface="Times New Roman" pitchFamily="18" charset="0"/>
                <a:cs typeface="Times New Roman" pitchFamily="18" charset="0"/>
              </a:rPr>
              <a:t>n</a:t>
            </a:r>
            <a:r>
              <a:rPr lang="en-US" altLang="en-US" dirty="0">
                <a:latin typeface="Times New Roman" pitchFamily="18" charset="0"/>
                <a:cs typeface="Times New Roman" pitchFamily="18" charset="0"/>
              </a:rPr>
              <a:t>)</a:t>
            </a:r>
            <a:endParaRPr lang="en-US" altLang="en-US" dirty="0">
              <a:latin typeface="Arial" charset="0"/>
              <a:cs typeface="Arial" charset="0"/>
            </a:endParaRPr>
          </a:p>
          <a:p>
            <a:pPr lvl="2"/>
            <a:endParaRPr lang="en-US" altLang="en-US" dirty="0">
              <a:latin typeface="Arial" charset="0"/>
              <a:cs typeface="Arial" charset="0"/>
            </a:endParaRPr>
          </a:p>
        </p:txBody>
      </p:sp>
      <p:sp>
        <p:nvSpPr>
          <p:cNvPr id="68612"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7.6.6</a:t>
            </a:r>
          </a:p>
        </p:txBody>
      </p:sp>
    </p:spTree>
    <p:extLst>
      <p:ext uri="{BB962C8B-B14F-4D97-AF65-F5344CB8AC3E}">
        <p14:creationId xmlns:p14="http://schemas.microsoft.com/office/powerpoint/2010/main" val="1382736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a:latin typeface="Arial" charset="0"/>
                <a:cs typeface="Arial" charset="0"/>
              </a:rPr>
              <a:t>Median-of-three</a:t>
            </a:r>
          </a:p>
        </p:txBody>
      </p:sp>
      <p:sp>
        <p:nvSpPr>
          <p:cNvPr id="15363"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Question:  what is the affect on run time?</a:t>
            </a:r>
          </a:p>
          <a:p>
            <a:pPr lvl="1"/>
            <a:r>
              <a:rPr lang="en-US" altLang="en-US" dirty="0">
                <a:latin typeface="Arial" charset="0"/>
                <a:cs typeface="Arial" charset="0"/>
              </a:rPr>
              <a:t>Surprisingly, not so much</a:t>
            </a:r>
          </a:p>
          <a:p>
            <a:pPr lvl="1"/>
            <a:r>
              <a:rPr lang="en-US" altLang="en-US" dirty="0">
                <a:latin typeface="Arial" charset="0"/>
                <a:cs typeface="Arial" charset="0"/>
              </a:rPr>
              <a:t>Here we see the ratios of the </a:t>
            </a:r>
            <a:br>
              <a:rPr lang="en-US" altLang="en-US" dirty="0">
                <a:latin typeface="Arial" charset="0"/>
                <a:cs typeface="Arial" charset="0"/>
              </a:rPr>
            </a:br>
            <a:r>
              <a:rPr lang="en-US" altLang="en-US" dirty="0">
                <a:latin typeface="Arial" charset="0"/>
                <a:cs typeface="Arial" charset="0"/>
              </a:rPr>
              <a:t>recurrence relations for large</a:t>
            </a:r>
            <a:br>
              <a:rPr lang="en-US" altLang="en-US" dirty="0">
                <a:latin typeface="Arial" charset="0"/>
                <a:cs typeface="Arial" charset="0"/>
              </a:rPr>
            </a:br>
            <a:r>
              <a:rPr lang="en-US" altLang="en-US" dirty="0">
                <a:latin typeface="Arial" charset="0"/>
                <a:cs typeface="Arial" charset="0"/>
              </a:rPr>
              <a:t>values of </a:t>
            </a:r>
            <a:r>
              <a:rPr lang="en-US" altLang="en-US" i="1" dirty="0">
                <a:latin typeface="Times New Roman" panose="02020603050405020304" pitchFamily="18" charset="0"/>
                <a:ea typeface="Tahoma" panose="020B0604030504040204" pitchFamily="34" charset="0"/>
                <a:cs typeface="Times New Roman" panose="02020603050405020304" pitchFamily="18" charset="0"/>
              </a:rPr>
              <a:t>n</a:t>
            </a:r>
            <a:endParaRPr lang="en-US" altLang="en-US" dirty="0">
              <a:latin typeface="Times New Roman" panose="02020603050405020304" pitchFamily="18" charset="0"/>
              <a:ea typeface="Tahoma" panose="020B0604030504040204" pitchFamily="34" charset="0"/>
              <a:cs typeface="Times New Roman" panose="02020603050405020304" pitchFamily="18" charset="0"/>
            </a:endParaRPr>
          </a:p>
          <a:p>
            <a:pPr>
              <a:buFont typeface="Arial" charset="0"/>
              <a:buNone/>
            </a:pPr>
            <a:r>
              <a:rPr lang="en-US" altLang="en-US" dirty="0">
                <a:latin typeface="Arial" charset="0"/>
                <a:cs typeface="Arial" charset="0"/>
              </a:rPr>
              <a:t>	</a:t>
            </a:r>
          </a:p>
          <a:p>
            <a:pPr>
              <a:buFont typeface="Arial" charse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a:t>
            </a:r>
            <a:endParaRPr lang="en-US" altLang="en-US" dirty="0">
              <a:latin typeface="Times New Roman" pitchFamily="18" charset="0"/>
              <a:cs typeface="Arial" charset="0"/>
            </a:endParaRPr>
          </a:p>
        </p:txBody>
      </p:sp>
      <p:sp>
        <p:nvSpPr>
          <p:cNvPr id="15367"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7.6.3</a:t>
            </a:r>
          </a:p>
        </p:txBody>
      </p:sp>
      <p:pic>
        <p:nvPicPr>
          <p:cNvPr id="4098" name="Picture 2" descr="C:\Users\dwharder\Desktop\a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3665239"/>
            <a:ext cx="6846887" cy="29321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p:cNvGraphicFramePr>
            <a:graphicFrameLocks noChangeAspect="1"/>
          </p:cNvGraphicFramePr>
          <p:nvPr>
            <p:extLst>
              <p:ext uri="{D42A27DB-BD31-4B8C-83A1-F6EECF244321}">
                <p14:modId xmlns:p14="http://schemas.microsoft.com/office/powerpoint/2010/main" val="2435242404"/>
              </p:ext>
            </p:extLst>
          </p:nvPr>
        </p:nvGraphicFramePr>
        <p:xfrm>
          <a:off x="4368800" y="1844675"/>
          <a:ext cx="4651375" cy="2482850"/>
        </p:xfrm>
        <a:graphic>
          <a:graphicData uri="http://schemas.openxmlformats.org/presentationml/2006/ole">
            <mc:AlternateContent xmlns:mc="http://schemas.openxmlformats.org/markup-compatibility/2006">
              <mc:Choice xmlns:v="urn:schemas-microsoft-com:vml" Requires="v">
                <p:oleObj spid="_x0000_s4137" name="Equation" r:id="rId6" imgW="2425680" imgH="1295280" progId="Equation.DSMT4">
                  <p:embed/>
                </p:oleObj>
              </mc:Choice>
              <mc:Fallback>
                <p:oleObj name="Equation" r:id="rId6" imgW="2425680" imgH="1295280" progId="Equation.DSMT4">
                  <p:embed/>
                  <p:pic>
                    <p:nvPicPr>
                      <p:cNvPr id="0" name=""/>
                      <p:cNvPicPr/>
                      <p:nvPr/>
                    </p:nvPicPr>
                    <p:blipFill>
                      <a:blip r:embed="rId7"/>
                      <a:stretch>
                        <a:fillRect/>
                      </a:stretch>
                    </p:blipFill>
                    <p:spPr>
                      <a:xfrm>
                        <a:off x="4368800" y="1844675"/>
                        <a:ext cx="4651375" cy="248285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791213841"/>
              </p:ext>
            </p:extLst>
          </p:nvPr>
        </p:nvGraphicFramePr>
        <p:xfrm>
          <a:off x="2195736" y="3861048"/>
          <a:ext cx="1485900" cy="852487"/>
        </p:xfrm>
        <a:graphic>
          <a:graphicData uri="http://schemas.openxmlformats.org/presentationml/2006/ole">
            <mc:AlternateContent xmlns:mc="http://schemas.openxmlformats.org/markup-compatibility/2006">
              <mc:Choice xmlns:v="urn:schemas-microsoft-com:vml" Requires="v">
                <p:oleObj spid="_x0000_s4138" name="Equation" r:id="rId8" imgW="774360" imgH="444240" progId="Equation.DSMT4">
                  <p:embed/>
                </p:oleObj>
              </mc:Choice>
              <mc:Fallback>
                <p:oleObj name="Equation" r:id="rId8" imgW="774360" imgH="444240" progId="Equation.DSMT4">
                  <p:embed/>
                  <p:pic>
                    <p:nvPicPr>
                      <p:cNvPr id="0" name="Object 1"/>
                      <p:cNvPicPr>
                        <a:picLocks noChangeAspect="1" noChangeArrowheads="1"/>
                      </p:cNvPicPr>
                      <p:nvPr/>
                    </p:nvPicPr>
                    <p:blipFill>
                      <a:blip r:embed="rId9"/>
                      <a:srcRect/>
                      <a:stretch>
                        <a:fillRect/>
                      </a:stretch>
                    </p:blipFill>
                    <p:spPr bwMode="auto">
                      <a:xfrm>
                        <a:off x="2195736" y="3861048"/>
                        <a:ext cx="14859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958082258"/>
              </p:ext>
            </p:extLst>
          </p:nvPr>
        </p:nvGraphicFramePr>
        <p:xfrm>
          <a:off x="7215385" y="5168800"/>
          <a:ext cx="1389063" cy="852488"/>
        </p:xfrm>
        <a:graphic>
          <a:graphicData uri="http://schemas.openxmlformats.org/presentationml/2006/ole">
            <mc:AlternateContent xmlns:mc="http://schemas.openxmlformats.org/markup-compatibility/2006">
              <mc:Choice xmlns:v="urn:schemas-microsoft-com:vml" Requires="v">
                <p:oleObj spid="_x0000_s4139" name="Equation" r:id="rId10" imgW="723600" imgH="444240" progId="Equation.DSMT4">
                  <p:embed/>
                </p:oleObj>
              </mc:Choice>
              <mc:Fallback>
                <p:oleObj name="Equation" r:id="rId10" imgW="723600" imgH="444240" progId="Equation.DSMT4">
                  <p:embed/>
                  <p:pic>
                    <p:nvPicPr>
                      <p:cNvPr id="0" name=""/>
                      <p:cNvPicPr>
                        <a:picLocks noChangeAspect="1" noChangeArrowheads="1"/>
                      </p:cNvPicPr>
                      <p:nvPr/>
                    </p:nvPicPr>
                    <p:blipFill>
                      <a:blip r:embed="rId11"/>
                      <a:srcRect/>
                      <a:stretch>
                        <a:fillRect/>
                      </a:stretch>
                    </p:blipFill>
                    <p:spPr bwMode="auto">
                      <a:xfrm>
                        <a:off x="7215385" y="5168800"/>
                        <a:ext cx="1389063"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1026406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a:latin typeface="Arial" charset="0"/>
                <a:cs typeface="Arial" charset="0"/>
              </a:rPr>
              <a:t>Run-time Summary</a:t>
            </a:r>
          </a:p>
        </p:txBody>
      </p:sp>
      <p:sp>
        <p:nvSpPr>
          <p:cNvPr id="69635"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To summarize all three </a:t>
            </a:r>
            <a:r>
              <a:rPr lang="en-US" altLang="en-US" b="1">
                <a:latin typeface="Symbol" pitchFamily="18" charset="2"/>
                <a:cs typeface="Times New Roman" pitchFamily="18" charset="0"/>
              </a:rPr>
              <a:t>Q</a:t>
            </a:r>
            <a:r>
              <a:rPr lang="en-US" altLang="en-US">
                <a:latin typeface="Times New Roman" pitchFamily="18" charset="0"/>
                <a:cs typeface="Times New Roman" pitchFamily="18" charset="0"/>
              </a:rPr>
              <a:t>(</a:t>
            </a:r>
            <a:r>
              <a:rPr lang="en-US" altLang="en-US" i="1">
                <a:latin typeface="Times New Roman" pitchFamily="18" charset="0"/>
                <a:cs typeface="Times New Roman" pitchFamily="18" charset="0"/>
              </a:rPr>
              <a:t>n</a:t>
            </a:r>
            <a:r>
              <a:rPr lang="en-US" altLang="en-US">
                <a:latin typeface="Times New Roman" pitchFamily="18" charset="0"/>
                <a:cs typeface="Times New Roman" pitchFamily="18" charset="0"/>
              </a:rPr>
              <a:t> ln(</a:t>
            </a:r>
            <a:r>
              <a:rPr lang="en-US" altLang="en-US" i="1">
                <a:latin typeface="Times New Roman" pitchFamily="18" charset="0"/>
                <a:cs typeface="Times New Roman" pitchFamily="18" charset="0"/>
              </a:rPr>
              <a:t>n</a:t>
            </a:r>
            <a:r>
              <a:rPr lang="en-US" altLang="en-US">
                <a:latin typeface="Times New Roman" pitchFamily="18" charset="0"/>
                <a:cs typeface="Times New Roman" pitchFamily="18" charset="0"/>
              </a:rPr>
              <a:t>))</a:t>
            </a:r>
            <a:r>
              <a:rPr lang="en-US" altLang="en-US">
                <a:latin typeface="Arial" charset="0"/>
                <a:cs typeface="Arial" charset="0"/>
              </a:rPr>
              <a:t> algorithms</a:t>
            </a:r>
          </a:p>
        </p:txBody>
      </p:sp>
      <p:graphicFrame>
        <p:nvGraphicFramePr>
          <p:cNvPr id="6" name="Table 5"/>
          <p:cNvGraphicFramePr>
            <a:graphicFrameLocks noGrp="1"/>
          </p:cNvGraphicFramePr>
          <p:nvPr>
            <p:extLst>
              <p:ext uri="{D42A27DB-BD31-4B8C-83A1-F6EECF244321}">
                <p14:modId xmlns:p14="http://schemas.microsoft.com/office/powerpoint/2010/main" val="1253967031"/>
              </p:ext>
            </p:extLst>
          </p:nvPr>
        </p:nvGraphicFramePr>
        <p:xfrm>
          <a:off x="1143000" y="2500313"/>
          <a:ext cx="6500813" cy="1752600"/>
        </p:xfrm>
        <a:graphic>
          <a:graphicData uri="http://schemas.openxmlformats.org/drawingml/2006/table">
            <a:tbl>
              <a:tblPr firstRow="1" bandRow="1">
                <a:tableStyleId>{5C22544A-7EE6-4342-B048-85BDC9FD1C3A}</a:tableStyleId>
              </a:tblPr>
              <a:tblGrid>
                <a:gridCol w="1714499">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285876">
                  <a:extLst>
                    <a:ext uri="{9D8B030D-6E8A-4147-A177-3AD203B41FA5}">
                      <a16:colId xmlns:a16="http://schemas.microsoft.com/office/drawing/2014/main" val="20002"/>
                    </a:ext>
                  </a:extLst>
                </a:gridCol>
                <a:gridCol w="1071562">
                  <a:extLst>
                    <a:ext uri="{9D8B030D-6E8A-4147-A177-3AD203B41FA5}">
                      <a16:colId xmlns:a16="http://schemas.microsoft.com/office/drawing/2014/main" val="20003"/>
                    </a:ext>
                  </a:extLst>
                </a:gridCol>
                <a:gridCol w="1285876">
                  <a:extLst>
                    <a:ext uri="{9D8B030D-6E8A-4147-A177-3AD203B41FA5}">
                      <a16:colId xmlns:a16="http://schemas.microsoft.com/office/drawing/2014/main" val="20004"/>
                    </a:ext>
                  </a:extLst>
                </a:gridCol>
              </a:tblGrid>
              <a:tr h="370840">
                <a:tc>
                  <a:txBody>
                    <a:bodyPr/>
                    <a:lstStyle/>
                    <a:p>
                      <a:endParaRPr lang="en-CA" dirty="0"/>
                    </a:p>
                  </a:txBody>
                  <a:tcPr marL="91439" marR="91439">
                    <a:noFill/>
                  </a:tcPr>
                </a:tc>
                <a:tc>
                  <a:txBody>
                    <a:bodyPr/>
                    <a:lstStyle/>
                    <a:p>
                      <a:pPr algn="ctr"/>
                      <a:r>
                        <a:rPr lang="en-CA" b="1" dirty="0">
                          <a:solidFill>
                            <a:schemeClr val="tx1"/>
                          </a:solidFill>
                        </a:rPr>
                        <a:t>Average</a:t>
                      </a:r>
                    </a:p>
                    <a:p>
                      <a:pPr algn="ctr"/>
                      <a:r>
                        <a:rPr lang="en-CA" b="1" dirty="0">
                          <a:solidFill>
                            <a:schemeClr val="tx1"/>
                          </a:solidFill>
                        </a:rPr>
                        <a:t>Run Time</a:t>
                      </a:r>
                    </a:p>
                  </a:txBody>
                  <a:tcPr marL="91439" marR="91439">
                    <a:noFill/>
                  </a:tcPr>
                </a:tc>
                <a:tc>
                  <a:txBody>
                    <a:bodyPr/>
                    <a:lstStyle/>
                    <a:p>
                      <a:pPr algn="ctr"/>
                      <a:r>
                        <a:rPr lang="en-CA" b="1" dirty="0">
                          <a:solidFill>
                            <a:schemeClr val="tx1"/>
                          </a:solidFill>
                        </a:rPr>
                        <a:t>Worst-case</a:t>
                      </a:r>
                    </a:p>
                    <a:p>
                      <a:pPr algn="ctr"/>
                      <a:r>
                        <a:rPr lang="en-CA" b="1" dirty="0">
                          <a:solidFill>
                            <a:schemeClr val="tx1"/>
                          </a:solidFill>
                        </a:rPr>
                        <a:t>Run Time</a:t>
                      </a:r>
                    </a:p>
                  </a:txBody>
                  <a:tcPr marL="91439" marR="91439">
                    <a:noFill/>
                  </a:tcPr>
                </a:tc>
                <a:tc>
                  <a:txBody>
                    <a:bodyPr/>
                    <a:lstStyle/>
                    <a:p>
                      <a:pPr algn="ctr"/>
                      <a:r>
                        <a:rPr lang="en-CA" b="1" dirty="0">
                          <a:solidFill>
                            <a:schemeClr val="tx1"/>
                          </a:solidFill>
                        </a:rPr>
                        <a:t>Average</a:t>
                      </a:r>
                    </a:p>
                    <a:p>
                      <a:pPr algn="ctr"/>
                      <a:r>
                        <a:rPr lang="en-CA" b="1" dirty="0">
                          <a:solidFill>
                            <a:schemeClr val="tx1"/>
                          </a:solidFill>
                        </a:rPr>
                        <a:t>Memory</a:t>
                      </a:r>
                    </a:p>
                  </a:txBody>
                  <a:tcPr marL="91439" marR="91439">
                    <a:noFill/>
                  </a:tcPr>
                </a:tc>
                <a:tc>
                  <a:txBody>
                    <a:bodyPr/>
                    <a:lstStyle/>
                    <a:p>
                      <a:pPr algn="ctr"/>
                      <a:r>
                        <a:rPr lang="en-CA" b="1" dirty="0">
                          <a:solidFill>
                            <a:schemeClr val="tx1"/>
                          </a:solidFill>
                        </a:rPr>
                        <a:t>Worst-case</a:t>
                      </a:r>
                    </a:p>
                    <a:p>
                      <a:pPr algn="ctr"/>
                      <a:r>
                        <a:rPr lang="en-CA" b="1" dirty="0">
                          <a:solidFill>
                            <a:schemeClr val="tx1"/>
                          </a:solidFill>
                        </a:rPr>
                        <a:t>Memory</a:t>
                      </a:r>
                    </a:p>
                  </a:txBody>
                  <a:tcPr marL="91439" marR="91439">
                    <a:noFill/>
                  </a:tcPr>
                </a:tc>
                <a:extLst>
                  <a:ext uri="{0D108BD9-81ED-4DB2-BD59-A6C34878D82A}">
                    <a16:rowId xmlns:a16="http://schemas.microsoft.com/office/drawing/2014/main" val="10000"/>
                  </a:ext>
                </a:extLst>
              </a:tr>
              <a:tr h="370840">
                <a:tc>
                  <a:txBody>
                    <a:bodyPr/>
                    <a:lstStyle/>
                    <a:p>
                      <a:r>
                        <a:rPr lang="en-CA" dirty="0"/>
                        <a:t>Heap</a:t>
                      </a:r>
                      <a:r>
                        <a:rPr lang="en-CA" baseline="0" dirty="0"/>
                        <a:t> Sort</a:t>
                      </a:r>
                      <a:endParaRPr lang="en-CA" dirty="0"/>
                    </a:p>
                  </a:txBody>
                  <a:tcPr marL="91439" marR="91439">
                    <a:noFill/>
                  </a:tcPr>
                </a:tc>
                <a:tc gridSpan="2">
                  <a:txBody>
                    <a:bodyPr/>
                    <a:lstStyle/>
                    <a:p>
                      <a:pPr algn="ctr"/>
                      <a:r>
                        <a:rPr lang="en-US" b="0" dirty="0">
                          <a:latin typeface="Symbol" pitchFamily="18" charset="2"/>
                          <a:cs typeface="Times New Roman" pitchFamily="18" charset="0"/>
                        </a:rPr>
                        <a:t>Q</a:t>
                      </a:r>
                      <a:r>
                        <a:rPr lang="en-US" dirty="0">
                          <a:latin typeface="Times New Roman" pitchFamily="18" charset="0"/>
                          <a:cs typeface="Times New Roman" pitchFamily="18" charset="0"/>
                        </a:rPr>
                        <a:t>(</a:t>
                      </a:r>
                      <a:r>
                        <a:rPr lang="en-US" i="1" dirty="0">
                          <a:latin typeface="Times New Roman" pitchFamily="18" charset="0"/>
                          <a:cs typeface="Times New Roman" pitchFamily="18" charset="0"/>
                        </a:rPr>
                        <a:t>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ln</a:t>
                      </a:r>
                      <a:r>
                        <a:rPr lang="en-US" dirty="0">
                          <a:latin typeface="Times New Roman" pitchFamily="18" charset="0"/>
                          <a:cs typeface="Times New Roman" pitchFamily="18" charset="0"/>
                        </a:rPr>
                        <a:t>(</a:t>
                      </a:r>
                      <a:r>
                        <a:rPr lang="en-US" i="1" dirty="0">
                          <a:latin typeface="Times New Roman" pitchFamily="18" charset="0"/>
                          <a:cs typeface="Times New Roman" pitchFamily="18" charset="0"/>
                        </a:rPr>
                        <a:t>n</a:t>
                      </a:r>
                      <a:r>
                        <a:rPr lang="en-US" dirty="0">
                          <a:latin typeface="Times New Roman" pitchFamily="18" charset="0"/>
                          <a:cs typeface="Times New Roman" pitchFamily="18" charset="0"/>
                        </a:rPr>
                        <a:t>))</a:t>
                      </a:r>
                      <a:r>
                        <a:rPr lang="en-US" dirty="0"/>
                        <a:t> </a:t>
                      </a:r>
                      <a:endParaRPr lang="en-CA" dirty="0"/>
                    </a:p>
                  </a:txBody>
                  <a:tcPr marL="91439" marR="91439">
                    <a:noFill/>
                  </a:tcPr>
                </a:tc>
                <a:tc hMerge="1">
                  <a:txBody>
                    <a:bodyPr/>
                    <a:lstStyle/>
                    <a:p>
                      <a:pPr algn="ctr"/>
                      <a:endParaRPr lang="en-CA" dirty="0"/>
                    </a:p>
                  </a:txBody>
                  <a:tcPr/>
                </a:tc>
                <a:tc gridSpan="2">
                  <a:txBody>
                    <a:bodyPr/>
                    <a:lstStyle/>
                    <a:p>
                      <a:pPr algn="ctr"/>
                      <a:r>
                        <a:rPr lang="en-US" b="0" dirty="0">
                          <a:latin typeface="Symbol" pitchFamily="18" charset="2"/>
                          <a:cs typeface="Times New Roman" pitchFamily="18" charset="0"/>
                        </a:rPr>
                        <a:t>Q</a:t>
                      </a:r>
                      <a:r>
                        <a:rPr lang="en-US" dirty="0">
                          <a:latin typeface="Times New Roman" pitchFamily="18" charset="0"/>
                          <a:cs typeface="Times New Roman" pitchFamily="18" charset="0"/>
                        </a:rPr>
                        <a:t>(1)</a:t>
                      </a:r>
                      <a:r>
                        <a:rPr lang="en-US" dirty="0"/>
                        <a:t> </a:t>
                      </a:r>
                      <a:endParaRPr lang="en-CA" dirty="0"/>
                    </a:p>
                  </a:txBody>
                  <a:tcPr marL="91439" marR="91439">
                    <a:noFill/>
                  </a:tcPr>
                </a:tc>
                <a:tc hMerge="1">
                  <a:txBody>
                    <a:bodyPr/>
                    <a:lstStyle/>
                    <a:p>
                      <a:pPr algn="ctr"/>
                      <a:endParaRPr lang="en-CA" dirty="0"/>
                    </a:p>
                  </a:txBody>
                  <a:tcPr/>
                </a:tc>
                <a:extLst>
                  <a:ext uri="{0D108BD9-81ED-4DB2-BD59-A6C34878D82A}">
                    <a16:rowId xmlns:a16="http://schemas.microsoft.com/office/drawing/2014/main" val="10001"/>
                  </a:ext>
                </a:extLst>
              </a:tr>
              <a:tr h="370840">
                <a:tc>
                  <a:txBody>
                    <a:bodyPr/>
                    <a:lstStyle/>
                    <a:p>
                      <a:r>
                        <a:rPr lang="en-CA" dirty="0"/>
                        <a:t>Merge</a:t>
                      </a:r>
                      <a:r>
                        <a:rPr lang="en-CA" baseline="0" dirty="0"/>
                        <a:t> Sort</a:t>
                      </a:r>
                      <a:endParaRPr lang="en-CA" dirty="0"/>
                    </a:p>
                  </a:txBody>
                  <a:tcPr marL="91439" marR="91439">
                    <a:noFill/>
                  </a:tcPr>
                </a:tc>
                <a:tc gridSpan="2">
                  <a:txBody>
                    <a:bodyPr/>
                    <a:lstStyle/>
                    <a:p>
                      <a:pPr algn="ctr"/>
                      <a:r>
                        <a:rPr lang="en-US" b="0" dirty="0">
                          <a:latin typeface="Symbol" pitchFamily="18" charset="2"/>
                          <a:cs typeface="Times New Roman" pitchFamily="18" charset="0"/>
                        </a:rPr>
                        <a:t>Q</a:t>
                      </a:r>
                      <a:r>
                        <a:rPr lang="en-US" dirty="0">
                          <a:latin typeface="Times New Roman" pitchFamily="18" charset="0"/>
                          <a:cs typeface="Times New Roman" pitchFamily="18" charset="0"/>
                        </a:rPr>
                        <a:t>(</a:t>
                      </a:r>
                      <a:r>
                        <a:rPr lang="en-US" i="1" dirty="0">
                          <a:latin typeface="Times New Roman" pitchFamily="18" charset="0"/>
                          <a:cs typeface="Times New Roman" pitchFamily="18" charset="0"/>
                        </a:rPr>
                        <a:t>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ln</a:t>
                      </a:r>
                      <a:r>
                        <a:rPr lang="en-US" dirty="0">
                          <a:latin typeface="Times New Roman" pitchFamily="18" charset="0"/>
                          <a:cs typeface="Times New Roman" pitchFamily="18" charset="0"/>
                        </a:rPr>
                        <a:t>(</a:t>
                      </a:r>
                      <a:r>
                        <a:rPr lang="en-US" i="1" dirty="0">
                          <a:latin typeface="Times New Roman" pitchFamily="18" charset="0"/>
                          <a:cs typeface="Times New Roman" pitchFamily="18" charset="0"/>
                        </a:rPr>
                        <a:t>n</a:t>
                      </a:r>
                      <a:r>
                        <a:rPr lang="en-US" dirty="0">
                          <a:latin typeface="Times New Roman" pitchFamily="18" charset="0"/>
                          <a:cs typeface="Times New Roman" pitchFamily="18" charset="0"/>
                        </a:rPr>
                        <a:t>))</a:t>
                      </a:r>
                      <a:r>
                        <a:rPr lang="en-US" dirty="0"/>
                        <a:t> </a:t>
                      </a:r>
                      <a:endParaRPr lang="en-CA" dirty="0"/>
                    </a:p>
                  </a:txBody>
                  <a:tcPr marL="91439" marR="91439">
                    <a:noFill/>
                  </a:tcPr>
                </a:tc>
                <a:tc hMerge="1">
                  <a:txBody>
                    <a:bodyPr/>
                    <a:lstStyle/>
                    <a:p>
                      <a:pPr algn="ctr"/>
                      <a:endParaRPr lang="en-CA" dirty="0"/>
                    </a:p>
                  </a:txBody>
                  <a:tcPr/>
                </a:tc>
                <a:tc gridSpan="2">
                  <a:txBody>
                    <a:bodyPr/>
                    <a:lstStyle/>
                    <a:p>
                      <a:pPr algn="ctr"/>
                      <a:r>
                        <a:rPr lang="en-US" b="0" dirty="0">
                          <a:latin typeface="Symbol" pitchFamily="18" charset="2"/>
                          <a:cs typeface="Times New Roman" pitchFamily="18" charset="0"/>
                        </a:rPr>
                        <a:t>Q</a:t>
                      </a:r>
                      <a:r>
                        <a:rPr lang="en-US" dirty="0">
                          <a:latin typeface="Times New Roman" pitchFamily="18" charset="0"/>
                          <a:cs typeface="Times New Roman" pitchFamily="18" charset="0"/>
                        </a:rPr>
                        <a:t>(</a:t>
                      </a:r>
                      <a:r>
                        <a:rPr lang="en-US" i="1" dirty="0">
                          <a:latin typeface="Times New Roman" pitchFamily="18" charset="0"/>
                          <a:cs typeface="Times New Roman" pitchFamily="18" charset="0"/>
                        </a:rPr>
                        <a:t>n</a:t>
                      </a:r>
                      <a:r>
                        <a:rPr lang="en-US" dirty="0">
                          <a:latin typeface="Times New Roman" pitchFamily="18" charset="0"/>
                          <a:cs typeface="Times New Roman" pitchFamily="18" charset="0"/>
                        </a:rPr>
                        <a:t>)</a:t>
                      </a:r>
                      <a:endParaRPr lang="en-CA" dirty="0"/>
                    </a:p>
                  </a:txBody>
                  <a:tcPr marL="91439" marR="91439">
                    <a:noFill/>
                  </a:tcPr>
                </a:tc>
                <a:tc hMerge="1">
                  <a:txBody>
                    <a:bodyPr/>
                    <a:lstStyle/>
                    <a:p>
                      <a:pPr algn="ctr"/>
                      <a:endParaRPr lang="en-CA" dirty="0"/>
                    </a:p>
                  </a:txBody>
                  <a:tcPr/>
                </a:tc>
                <a:extLst>
                  <a:ext uri="{0D108BD9-81ED-4DB2-BD59-A6C34878D82A}">
                    <a16:rowId xmlns:a16="http://schemas.microsoft.com/office/drawing/2014/main" val="10002"/>
                  </a:ext>
                </a:extLst>
              </a:tr>
              <a:tr h="370840">
                <a:tc>
                  <a:txBody>
                    <a:bodyPr/>
                    <a:lstStyle/>
                    <a:p>
                      <a:r>
                        <a:rPr lang="en-CA" dirty="0"/>
                        <a:t>Quicksort</a:t>
                      </a:r>
                    </a:p>
                  </a:txBody>
                  <a:tcPr marL="91439" marR="91439">
                    <a:noFill/>
                  </a:tcPr>
                </a:tc>
                <a:tc>
                  <a:txBody>
                    <a:bodyPr/>
                    <a:lstStyle/>
                    <a:p>
                      <a:pPr algn="ctr"/>
                      <a:r>
                        <a:rPr lang="en-US" b="0" dirty="0">
                          <a:latin typeface="Symbol" pitchFamily="18" charset="2"/>
                          <a:cs typeface="Times New Roman" pitchFamily="18" charset="0"/>
                        </a:rPr>
                        <a:t>Q</a:t>
                      </a:r>
                      <a:r>
                        <a:rPr lang="en-US" dirty="0">
                          <a:latin typeface="Times New Roman" pitchFamily="18" charset="0"/>
                          <a:cs typeface="Times New Roman" pitchFamily="18" charset="0"/>
                        </a:rPr>
                        <a:t>(</a:t>
                      </a:r>
                      <a:r>
                        <a:rPr lang="en-US" i="1" dirty="0">
                          <a:latin typeface="Times New Roman" pitchFamily="18" charset="0"/>
                          <a:cs typeface="Times New Roman" pitchFamily="18" charset="0"/>
                        </a:rPr>
                        <a:t>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ln</a:t>
                      </a:r>
                      <a:r>
                        <a:rPr lang="en-US" dirty="0">
                          <a:latin typeface="Times New Roman" pitchFamily="18" charset="0"/>
                          <a:cs typeface="Times New Roman" pitchFamily="18" charset="0"/>
                        </a:rPr>
                        <a:t>(</a:t>
                      </a:r>
                      <a:r>
                        <a:rPr lang="en-US" i="1" dirty="0">
                          <a:latin typeface="Times New Roman" pitchFamily="18" charset="0"/>
                          <a:cs typeface="Times New Roman" pitchFamily="18" charset="0"/>
                        </a:rPr>
                        <a:t>n</a:t>
                      </a:r>
                      <a:r>
                        <a:rPr lang="en-US" dirty="0">
                          <a:latin typeface="Times New Roman" pitchFamily="18" charset="0"/>
                          <a:cs typeface="Times New Roman" pitchFamily="18" charset="0"/>
                        </a:rPr>
                        <a:t>))</a:t>
                      </a:r>
                      <a:r>
                        <a:rPr lang="en-US" dirty="0"/>
                        <a:t> </a:t>
                      </a:r>
                      <a:endParaRPr lang="en-CA" dirty="0"/>
                    </a:p>
                  </a:txBody>
                  <a:tcPr marL="91439" marR="91439">
                    <a:noFill/>
                  </a:tcPr>
                </a:tc>
                <a:tc>
                  <a:txBody>
                    <a:bodyPr/>
                    <a:lstStyle/>
                    <a:p>
                      <a:pPr algn="ctr"/>
                      <a:r>
                        <a:rPr lang="en-US" b="0" dirty="0">
                          <a:latin typeface="Symbol" pitchFamily="18" charset="2"/>
                          <a:cs typeface="Times New Roman" pitchFamily="18" charset="0"/>
                        </a:rPr>
                        <a:t>Q</a:t>
                      </a:r>
                      <a:r>
                        <a:rPr lang="en-US" dirty="0">
                          <a:latin typeface="Times New Roman" pitchFamily="18" charset="0"/>
                          <a:cs typeface="Times New Roman" pitchFamily="18" charset="0"/>
                        </a:rPr>
                        <a:t>(</a:t>
                      </a:r>
                      <a:r>
                        <a:rPr lang="en-US" i="1" dirty="0">
                          <a:latin typeface="Times New Roman" pitchFamily="18" charset="0"/>
                          <a:cs typeface="Times New Roman" pitchFamily="18" charset="0"/>
                        </a:rPr>
                        <a:t>n</a:t>
                      </a:r>
                      <a:r>
                        <a:rPr lang="en-US" i="0" baseline="30000" dirty="0">
                          <a:latin typeface="Times New Roman" pitchFamily="18" charset="0"/>
                          <a:cs typeface="Times New Roman" pitchFamily="18" charset="0"/>
                        </a:rPr>
                        <a:t>2</a:t>
                      </a:r>
                      <a:r>
                        <a:rPr lang="en-US" dirty="0">
                          <a:latin typeface="Times New Roman" pitchFamily="18" charset="0"/>
                          <a:cs typeface="Times New Roman" pitchFamily="18" charset="0"/>
                        </a:rPr>
                        <a:t>)</a:t>
                      </a:r>
                      <a:endParaRPr lang="en-CA" dirty="0"/>
                    </a:p>
                  </a:txBody>
                  <a:tcPr marL="91439" marR="91439">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a:latin typeface="Symbol" pitchFamily="18" charset="2"/>
                          <a:cs typeface="Times New Roman" pitchFamily="18" charset="0"/>
                        </a:rPr>
                        <a:t>Q</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ln</a:t>
                      </a:r>
                      <a:r>
                        <a:rPr lang="en-US" dirty="0">
                          <a:latin typeface="Times New Roman" pitchFamily="18" charset="0"/>
                          <a:cs typeface="Times New Roman" pitchFamily="18" charset="0"/>
                        </a:rPr>
                        <a:t>(</a:t>
                      </a:r>
                      <a:r>
                        <a:rPr lang="en-US" i="1" dirty="0">
                          <a:latin typeface="Times New Roman" pitchFamily="18" charset="0"/>
                          <a:cs typeface="Times New Roman" pitchFamily="18" charset="0"/>
                        </a:rPr>
                        <a:t>n</a:t>
                      </a:r>
                      <a:r>
                        <a:rPr lang="en-US" dirty="0">
                          <a:latin typeface="Times New Roman" pitchFamily="18" charset="0"/>
                          <a:cs typeface="Times New Roman" pitchFamily="18" charset="0"/>
                        </a:rPr>
                        <a:t>))</a:t>
                      </a:r>
                      <a:endParaRPr lang="en-CA" dirty="0"/>
                    </a:p>
                  </a:txBody>
                  <a:tcPr marL="91439" marR="91439">
                    <a:noFill/>
                  </a:tcPr>
                </a:tc>
                <a:tc>
                  <a:txBody>
                    <a:bodyPr/>
                    <a:lstStyle/>
                    <a:p>
                      <a:pPr algn="ctr"/>
                      <a:r>
                        <a:rPr lang="en-US" b="0" dirty="0">
                          <a:latin typeface="Symbol" pitchFamily="18" charset="2"/>
                          <a:cs typeface="Times New Roman" pitchFamily="18" charset="0"/>
                        </a:rPr>
                        <a:t>Q</a:t>
                      </a:r>
                      <a:r>
                        <a:rPr lang="en-US" dirty="0">
                          <a:latin typeface="Times New Roman" pitchFamily="18" charset="0"/>
                          <a:cs typeface="Times New Roman" pitchFamily="18" charset="0"/>
                        </a:rPr>
                        <a:t>(</a:t>
                      </a:r>
                      <a:r>
                        <a:rPr lang="en-US" i="1" dirty="0">
                          <a:latin typeface="Times New Roman" pitchFamily="18" charset="0"/>
                          <a:cs typeface="Times New Roman" pitchFamily="18" charset="0"/>
                        </a:rPr>
                        <a:t>n</a:t>
                      </a:r>
                      <a:r>
                        <a:rPr lang="en-US" dirty="0">
                          <a:latin typeface="Times New Roman" pitchFamily="18" charset="0"/>
                          <a:cs typeface="Times New Roman" pitchFamily="18" charset="0"/>
                        </a:rPr>
                        <a:t>)</a:t>
                      </a:r>
                      <a:endParaRPr lang="en-CA" dirty="0"/>
                    </a:p>
                  </a:txBody>
                  <a:tcPr marL="91439" marR="91439">
                    <a:noFill/>
                  </a:tcPr>
                </a:tc>
                <a:extLst>
                  <a:ext uri="{0D108BD9-81ED-4DB2-BD59-A6C34878D82A}">
                    <a16:rowId xmlns:a16="http://schemas.microsoft.com/office/drawing/2014/main" val="10003"/>
                  </a:ext>
                </a:extLst>
              </a:tr>
            </a:tbl>
          </a:graphicData>
        </a:graphic>
      </p:graphicFrame>
      <p:sp>
        <p:nvSpPr>
          <p:cNvPr id="69666"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7.6.7</a:t>
            </a:r>
          </a:p>
        </p:txBody>
      </p:sp>
    </p:spTree>
    <p:extLst>
      <p:ext uri="{BB962C8B-B14F-4D97-AF65-F5344CB8AC3E}">
        <p14:creationId xmlns:p14="http://schemas.microsoft.com/office/powerpoint/2010/main" val="233959882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dirty="0">
                <a:latin typeface="Arial" charset="0"/>
                <a:cs typeface="Arial" charset="0"/>
              </a:rPr>
              <a:t>Further modifications</a:t>
            </a:r>
          </a:p>
        </p:txBody>
      </p:sp>
      <p:sp>
        <p:nvSpPr>
          <p:cNvPr id="70659"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Our implementation is by no means optimal:</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An excellent paper on quicksort was written by Jon L. Bentley and </a:t>
            </a:r>
            <a:r>
              <a:rPr lang="en-CA" altLang="en-US">
                <a:latin typeface="Arial" charset="0"/>
                <a:cs typeface="Arial" charset="0"/>
              </a:rPr>
              <a:t>M. Douglas McIlroy:</a:t>
            </a:r>
          </a:p>
          <a:p>
            <a:pPr>
              <a:buFont typeface="Arial" charset="0"/>
              <a:buNone/>
            </a:pPr>
            <a:endParaRPr lang="en-CA" altLang="en-US">
              <a:latin typeface="Arial" charset="0"/>
              <a:cs typeface="Arial" charset="0"/>
            </a:endParaRPr>
          </a:p>
          <a:p>
            <a:pPr algn="ctr">
              <a:buFont typeface="Arial" charset="0"/>
              <a:buNone/>
            </a:pPr>
            <a:r>
              <a:rPr lang="en-US" altLang="en-US">
                <a:latin typeface="Arial" charset="0"/>
                <a:cs typeface="Arial" charset="0"/>
              </a:rPr>
              <a:t>Engineering a Sort Function</a:t>
            </a:r>
          </a:p>
          <a:p>
            <a:pPr algn="ct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found in </a:t>
            </a:r>
            <a:r>
              <a:rPr lang="en-CA" altLang="en-US">
                <a:latin typeface="Arial" charset="0"/>
                <a:cs typeface="Arial" charset="0"/>
              </a:rPr>
              <a:t>Software—Practice and Experience, Vol. 23(11), Nov 1993</a:t>
            </a:r>
          </a:p>
        </p:txBody>
      </p:sp>
      <p:sp>
        <p:nvSpPr>
          <p:cNvPr id="706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7.6.7</a:t>
            </a:r>
          </a:p>
        </p:txBody>
      </p:sp>
    </p:spTree>
    <p:extLst>
      <p:ext uri="{BB962C8B-B14F-4D97-AF65-F5344CB8AC3E}">
        <p14:creationId xmlns:p14="http://schemas.microsoft.com/office/powerpoint/2010/main" val="364179394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dirty="0">
                <a:latin typeface="Arial" charset="0"/>
                <a:cs typeface="Arial" charset="0"/>
              </a:rPr>
              <a:t>Further modifications</a:t>
            </a:r>
          </a:p>
        </p:txBody>
      </p:sp>
      <p:sp>
        <p:nvSpPr>
          <p:cNvPr id="69635" name="Rectangle 3"/>
          <p:cNvSpPr>
            <a:spLocks noGrp="1" noChangeArrowheads="1"/>
          </p:cNvSpPr>
          <p:nvPr>
            <p:ph type="body" idx="1"/>
          </p:nvPr>
        </p:nvSpPr>
        <p:spPr/>
        <p:txBody>
          <a:bodyPr/>
          <a:lstStyle/>
          <a:p>
            <a:pPr>
              <a:buFont typeface="Arial" charset="0"/>
              <a:buNone/>
              <a:defRPr/>
            </a:pPr>
            <a:r>
              <a:rPr lang="en-US" altLang="en-US" dirty="0">
                <a:latin typeface="Arial" charset="0"/>
                <a:cs typeface="Arial" charset="0"/>
              </a:rPr>
              <a:t>	</a:t>
            </a:r>
            <a:r>
              <a:rPr lang="en-CA" altLang="en-US" dirty="0">
                <a:latin typeface="Arial" charset="0"/>
                <a:cs typeface="Arial" charset="0"/>
              </a:rPr>
              <a:t>They detail further suggestions:</a:t>
            </a:r>
          </a:p>
          <a:p>
            <a:pPr lvl="1">
              <a:defRPr/>
            </a:pPr>
            <a:r>
              <a:rPr lang="en-CA" altLang="en-US" dirty="0">
                <a:latin typeface="Arial" charset="0"/>
                <a:cs typeface="Arial" charset="0"/>
              </a:rPr>
              <a:t>Taking the median of three medians-of-three</a:t>
            </a:r>
          </a:p>
          <a:p>
            <a:pPr marL="457200" lvl="1" indent="0">
              <a:buFont typeface="Arial" charset="0"/>
              <a:buNone/>
              <a:defRPr/>
            </a:pPr>
            <a:r>
              <a:rPr lang="en-CA" altLang="en-US" dirty="0">
                <a:latin typeface="Arial" charset="0"/>
                <a:cs typeface="Arial" charset="0"/>
              </a:rPr>
              <a:t>		Expected ratio of 1:1.7292</a:t>
            </a:r>
          </a:p>
          <a:p>
            <a:pPr marL="457200" lvl="1" indent="0">
              <a:buFont typeface="Arial" charset="0"/>
              <a:buNone/>
              <a:defRPr/>
            </a:pPr>
            <a:r>
              <a:rPr lang="en-CA" altLang="en-US" dirty="0">
                <a:latin typeface="Arial" charset="0"/>
                <a:cs typeface="Arial" charset="0"/>
              </a:rPr>
              <a:t>		Requires 52 % more depth than merge sort</a:t>
            </a:r>
          </a:p>
          <a:p>
            <a:pPr marL="457200" lvl="1" indent="0">
              <a:buFont typeface="Arial" charset="0"/>
              <a:buNone/>
              <a:defRPr/>
            </a:pPr>
            <a:r>
              <a:rPr lang="en-CA" altLang="en-US" dirty="0">
                <a:latin typeface="Arial" charset="0"/>
                <a:cs typeface="Arial" charset="0"/>
              </a:rPr>
              <a:t>		Ratio will be 1:3.3304 or better 90 % of the time</a:t>
            </a:r>
            <a:endParaRPr lang="en-US" altLang="en-US" dirty="0">
              <a:latin typeface="Arial" charset="0"/>
              <a:cs typeface="Arial" charset="0"/>
            </a:endParaRPr>
          </a:p>
          <a:p>
            <a:pPr lvl="2">
              <a:defRPr/>
            </a:pPr>
            <a:r>
              <a:rPr lang="en-US" altLang="en-US" dirty="0">
                <a:latin typeface="Arial" charset="0"/>
                <a:cs typeface="Arial" charset="0"/>
              </a:rPr>
              <a:t>Better than the median-of-seven but much easier to calculate</a:t>
            </a:r>
          </a:p>
          <a:p>
            <a:pPr lvl="2">
              <a:defRPr/>
            </a:pPr>
            <a:r>
              <a:rPr lang="en-US" altLang="en-US" dirty="0">
                <a:latin typeface="Arial" charset="0"/>
                <a:cs typeface="Arial" charset="0"/>
              </a:rPr>
              <a:t>The median of nine would still require 46 % more depth than merge sort</a:t>
            </a:r>
          </a:p>
        </p:txBody>
      </p:sp>
      <p:sp>
        <p:nvSpPr>
          <p:cNvPr id="71684"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7.6.7</a:t>
            </a:r>
          </a:p>
        </p:txBody>
      </p:sp>
      <p:graphicFrame>
        <p:nvGraphicFramePr>
          <p:cNvPr id="2" name="Object 1"/>
          <p:cNvGraphicFramePr>
            <a:graphicFrameLocks noChangeAspect="1"/>
          </p:cNvGraphicFramePr>
          <p:nvPr>
            <p:extLst>
              <p:ext uri="{D42A27DB-BD31-4B8C-83A1-F6EECF244321}">
                <p14:modId xmlns:p14="http://schemas.microsoft.com/office/powerpoint/2010/main" val="3920146994"/>
              </p:ext>
            </p:extLst>
          </p:nvPr>
        </p:nvGraphicFramePr>
        <p:xfrm>
          <a:off x="1258888" y="4005064"/>
          <a:ext cx="6697662" cy="2368550"/>
        </p:xfrm>
        <a:graphic>
          <a:graphicData uri="http://schemas.openxmlformats.org/presentationml/2006/ole">
            <mc:AlternateContent xmlns:mc="http://schemas.openxmlformats.org/markup-compatibility/2006">
              <mc:Choice xmlns:v="urn:schemas-microsoft-com:vml" Requires="v">
                <p:oleObj spid="_x0000_s5134" name="Equation" r:id="rId5" imgW="3416040" imgH="1206360" progId="Equation.DSMT4">
                  <p:embed/>
                </p:oleObj>
              </mc:Choice>
              <mc:Fallback>
                <p:oleObj name="Equation" r:id="rId5" imgW="3416040" imgH="1206360" progId="Equation.DSMT4">
                  <p:embed/>
                  <p:pic>
                    <p:nvPicPr>
                      <p:cNvPr id="0" name="Object 2"/>
                      <p:cNvPicPr>
                        <a:picLocks noChangeAspect="1" noChangeArrowheads="1"/>
                      </p:cNvPicPr>
                      <p:nvPr/>
                    </p:nvPicPr>
                    <p:blipFill>
                      <a:blip r:embed="rId6"/>
                      <a:srcRect/>
                      <a:stretch>
                        <a:fillRect/>
                      </a:stretch>
                    </p:blipFill>
                    <p:spPr bwMode="auto">
                      <a:xfrm>
                        <a:off x="1258888" y="4005064"/>
                        <a:ext cx="6697662" cy="23685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999437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charset="0"/>
                <a:cs typeface="Arial" charset="0"/>
              </a:rPr>
              <a:t>Further modifications</a:t>
            </a:r>
            <a:endParaRPr lang="en-CA" dirty="0"/>
          </a:p>
        </p:txBody>
      </p:sp>
      <p:sp>
        <p:nvSpPr>
          <p:cNvPr id="3" name="Content Placeholder 2"/>
          <p:cNvSpPr>
            <a:spLocks noGrp="1"/>
          </p:cNvSpPr>
          <p:nvPr>
            <p:ph idx="1"/>
          </p:nvPr>
        </p:nvSpPr>
        <p:spPr/>
        <p:txBody>
          <a:bodyPr/>
          <a:lstStyle/>
          <a:p>
            <a:pPr marL="357188" indent="-357188">
              <a:buNone/>
            </a:pPr>
            <a:r>
              <a:rPr lang="en-CA" dirty="0"/>
              <a:t>	As for the affect on run-time, the ratio of the recurrence relations is now closer to only 0.15 % worse than using the median	</a:t>
            </a:r>
          </a:p>
        </p:txBody>
      </p:sp>
      <p:sp>
        <p:nvSpPr>
          <p:cNvPr id="6" name="AutoShape 4" descr="mailbox://C%7C/Users/dwharder/AppData/Roaming/Thunderbird/Profiles/292hppma.default/Mail/cheetah.uwaterloo.ca/Inbox?number=-642803927&amp;part=1.2&amp;type=image/png&amp;filename=quicksort.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3077" name="Picture 5" descr="C:\Users\dwharder\Desktop\a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3593231"/>
            <a:ext cx="6846887" cy="293211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7.6.7</a:t>
            </a:r>
          </a:p>
        </p:txBody>
      </p:sp>
      <p:graphicFrame>
        <p:nvGraphicFramePr>
          <p:cNvPr id="7" name="Object 6"/>
          <p:cNvGraphicFramePr>
            <a:graphicFrameLocks noChangeAspect="1"/>
          </p:cNvGraphicFramePr>
          <p:nvPr>
            <p:extLst>
              <p:ext uri="{D42A27DB-BD31-4B8C-83A1-F6EECF244321}">
                <p14:modId xmlns:p14="http://schemas.microsoft.com/office/powerpoint/2010/main" val="721695321"/>
              </p:ext>
            </p:extLst>
          </p:nvPr>
        </p:nvGraphicFramePr>
        <p:xfrm>
          <a:off x="7164288" y="5340942"/>
          <a:ext cx="1827212" cy="852488"/>
        </p:xfrm>
        <a:graphic>
          <a:graphicData uri="http://schemas.openxmlformats.org/presentationml/2006/ole">
            <mc:AlternateContent xmlns:mc="http://schemas.openxmlformats.org/markup-compatibility/2006">
              <mc:Choice xmlns:v="urn:schemas-microsoft-com:vml" Requires="v">
                <p:oleObj spid="_x0000_s3100" name="Equation" r:id="rId5" imgW="952200" imgH="444240" progId="Equation.DSMT4">
                  <p:embed/>
                </p:oleObj>
              </mc:Choice>
              <mc:Fallback>
                <p:oleObj name="Equation" r:id="rId5" imgW="952200" imgH="444240" progId="Equation.DSMT4">
                  <p:embed/>
                  <p:pic>
                    <p:nvPicPr>
                      <p:cNvPr id="0" name="Object 9"/>
                      <p:cNvPicPr>
                        <a:picLocks noChangeAspect="1" noChangeArrowheads="1"/>
                      </p:cNvPicPr>
                      <p:nvPr/>
                    </p:nvPicPr>
                    <p:blipFill>
                      <a:blip r:embed="rId6"/>
                      <a:srcRect/>
                      <a:stretch>
                        <a:fillRect/>
                      </a:stretch>
                    </p:blipFill>
                    <p:spPr bwMode="auto">
                      <a:xfrm>
                        <a:off x="7164288" y="5340942"/>
                        <a:ext cx="1827212"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272943950"/>
              </p:ext>
            </p:extLst>
          </p:nvPr>
        </p:nvGraphicFramePr>
        <p:xfrm>
          <a:off x="3275856" y="2348880"/>
          <a:ext cx="5529262" cy="1655763"/>
        </p:xfrm>
        <a:graphic>
          <a:graphicData uri="http://schemas.openxmlformats.org/presentationml/2006/ole">
            <mc:AlternateContent xmlns:mc="http://schemas.openxmlformats.org/markup-compatibility/2006">
              <mc:Choice xmlns:v="urn:schemas-microsoft-com:vml" Requires="v">
                <p:oleObj spid="_x0000_s3101" name="Equation" r:id="rId7" imgW="2882880" imgH="863280" progId="Equation.DSMT4">
                  <p:embed/>
                </p:oleObj>
              </mc:Choice>
              <mc:Fallback>
                <p:oleObj name="Equation" r:id="rId7" imgW="2882880" imgH="863280" progId="Equation.DSMT4">
                  <p:embed/>
                  <p:pic>
                    <p:nvPicPr>
                      <p:cNvPr id="0" name="Object 1"/>
                      <p:cNvPicPr>
                        <a:picLocks noChangeAspect="1" noChangeArrowheads="1"/>
                      </p:cNvPicPr>
                      <p:nvPr/>
                    </p:nvPicPr>
                    <p:blipFill>
                      <a:blip r:embed="rId8"/>
                      <a:srcRect/>
                      <a:stretch>
                        <a:fillRect/>
                      </a:stretch>
                    </p:blipFill>
                    <p:spPr bwMode="auto">
                      <a:xfrm>
                        <a:off x="3275856" y="2348880"/>
                        <a:ext cx="5529262"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2995761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2706" name="Picture 13" descr="C:\Users\dwharder\Desktop\u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6838" y="3789363"/>
            <a:ext cx="41751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11" descr="C:\Users\dwharder\Desktop\u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838" y="2636838"/>
            <a:ext cx="41751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12" descr="C:\Users\dwharder\Desktop\u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36838" y="4941888"/>
            <a:ext cx="41751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Rectangle 2"/>
          <p:cNvSpPr>
            <a:spLocks noGrp="1" noChangeArrowheads="1"/>
          </p:cNvSpPr>
          <p:nvPr>
            <p:ph type="title"/>
          </p:nvPr>
        </p:nvSpPr>
        <p:spPr/>
        <p:txBody>
          <a:bodyPr/>
          <a:lstStyle/>
          <a:p>
            <a:r>
              <a:rPr lang="en-US" altLang="en-US" dirty="0">
                <a:latin typeface="Arial" charset="0"/>
                <a:cs typeface="Arial" charset="0"/>
              </a:rPr>
              <a:t>Further modifications</a:t>
            </a:r>
          </a:p>
        </p:txBody>
      </p:sp>
      <p:sp>
        <p:nvSpPr>
          <p:cNvPr id="72710"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a:t>
            </a:r>
            <a:r>
              <a:rPr lang="en-CA" altLang="en-US">
                <a:latin typeface="Arial" charset="0"/>
                <a:cs typeface="Arial" charset="0"/>
              </a:rPr>
              <a:t>They detail further suggestions:</a:t>
            </a:r>
          </a:p>
          <a:p>
            <a:pPr lvl="1"/>
            <a:r>
              <a:rPr lang="en-US" altLang="en-US">
                <a:latin typeface="Arial" charset="0"/>
                <a:cs typeface="Arial" charset="0"/>
              </a:rPr>
              <a:t>Copy entries equal to the pivot to either end:</a:t>
            </a:r>
          </a:p>
          <a:p>
            <a:pPr lvl="2"/>
            <a:r>
              <a:rPr lang="en-US" altLang="en-US">
                <a:latin typeface="Arial" charset="0"/>
                <a:cs typeface="Arial" charset="0"/>
              </a:rPr>
              <a:t>This requires more tracking of indices (using their notation):</a:t>
            </a:r>
          </a:p>
          <a:p>
            <a:pPr lvl="2"/>
            <a:endParaRPr lang="en-US" altLang="en-US">
              <a:latin typeface="Arial" charset="0"/>
              <a:cs typeface="Arial" charset="0"/>
            </a:endParaRPr>
          </a:p>
          <a:p>
            <a:pPr lvl="2"/>
            <a:endParaRPr lang="en-US" altLang="en-US">
              <a:latin typeface="Arial" charset="0"/>
              <a:cs typeface="Arial" charset="0"/>
            </a:endParaRPr>
          </a:p>
          <a:p>
            <a:pPr lvl="2"/>
            <a:endParaRPr lang="en-US" altLang="en-US">
              <a:latin typeface="Arial" charset="0"/>
              <a:cs typeface="Arial" charset="0"/>
            </a:endParaRPr>
          </a:p>
          <a:p>
            <a:pPr lvl="2"/>
            <a:r>
              <a:rPr lang="en-US" altLang="en-US">
                <a:latin typeface="Arial" charset="0"/>
                <a:cs typeface="Arial" charset="0"/>
              </a:rPr>
              <a:t>After the pass, we have:</a:t>
            </a:r>
          </a:p>
          <a:p>
            <a:pPr lvl="1"/>
            <a:endParaRPr lang="en-US" altLang="en-US">
              <a:latin typeface="Arial" charset="0"/>
              <a:cs typeface="Arial" charset="0"/>
            </a:endParaRPr>
          </a:p>
          <a:p>
            <a:pPr lvl="2"/>
            <a:endParaRPr lang="en-US" altLang="en-US">
              <a:latin typeface="Arial" charset="0"/>
              <a:cs typeface="Arial" charset="0"/>
            </a:endParaRPr>
          </a:p>
          <a:p>
            <a:pPr lvl="2"/>
            <a:endParaRPr lang="en-US" altLang="en-US">
              <a:latin typeface="Arial" charset="0"/>
              <a:cs typeface="Arial" charset="0"/>
            </a:endParaRPr>
          </a:p>
          <a:p>
            <a:pPr lvl="2"/>
            <a:r>
              <a:rPr lang="en-US" altLang="en-US">
                <a:latin typeface="Arial" charset="0"/>
                <a:cs typeface="Arial" charset="0"/>
              </a:rPr>
              <a:t>Copy the equal entries to the center and only recurs on either side</a:t>
            </a:r>
          </a:p>
          <a:p>
            <a:pPr lvl="2"/>
            <a:endParaRPr lang="en-US" altLang="en-US">
              <a:latin typeface="Arial" charset="0"/>
              <a:cs typeface="Arial" charset="0"/>
            </a:endParaRPr>
          </a:p>
          <a:p>
            <a:pPr lvl="2"/>
            <a:endParaRPr lang="en-US" altLang="en-US">
              <a:latin typeface="Arial" charset="0"/>
              <a:cs typeface="Arial" charset="0"/>
            </a:endParaRPr>
          </a:p>
          <a:p>
            <a:pPr lvl="1"/>
            <a:r>
              <a:rPr lang="en-US" altLang="en-US">
                <a:latin typeface="Arial" charset="0"/>
                <a:cs typeface="Arial" charset="0"/>
              </a:rPr>
              <a:t>Other suggestions are made in the paper, as well…</a:t>
            </a:r>
          </a:p>
          <a:p>
            <a:pPr>
              <a:buFont typeface="Arial" charset="0"/>
              <a:buNone/>
            </a:pPr>
            <a:endParaRPr lang="en-US" altLang="en-US">
              <a:latin typeface="Arial" charset="0"/>
              <a:cs typeface="Arial" charset="0"/>
            </a:endParaRPr>
          </a:p>
        </p:txBody>
      </p:sp>
      <p:sp>
        <p:nvSpPr>
          <p:cNvPr id="72711"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7.6.7</a:t>
            </a:r>
          </a:p>
        </p:txBody>
      </p:sp>
    </p:spTree>
    <p:extLst>
      <p:ext uri="{BB962C8B-B14F-4D97-AF65-F5344CB8AC3E}">
        <p14:creationId xmlns:p14="http://schemas.microsoft.com/office/powerpoint/2010/main" val="417328981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a:latin typeface="Arial" charset="0"/>
                <a:cs typeface="Arial" charset="0"/>
              </a:rPr>
              <a:t>Summary</a:t>
            </a:r>
          </a:p>
        </p:txBody>
      </p:sp>
      <p:sp>
        <p:nvSpPr>
          <p:cNvPr id="73731"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This topic covered quicksort</a:t>
            </a:r>
          </a:p>
          <a:p>
            <a:pPr lvl="1"/>
            <a:r>
              <a:rPr lang="en-US" altLang="en-US">
                <a:latin typeface="Arial" charset="0"/>
                <a:cs typeface="Arial" charset="0"/>
              </a:rPr>
              <a:t>On average faster than heap sort or merge sort</a:t>
            </a:r>
          </a:p>
          <a:p>
            <a:pPr lvl="1"/>
            <a:r>
              <a:rPr lang="en-US" altLang="en-US">
                <a:latin typeface="Arial" charset="0"/>
                <a:cs typeface="Arial" charset="0"/>
              </a:rPr>
              <a:t>Uses a pivot to partition the objects</a:t>
            </a:r>
          </a:p>
          <a:p>
            <a:pPr lvl="1"/>
            <a:r>
              <a:rPr lang="en-US" altLang="en-US">
                <a:latin typeface="Arial" charset="0"/>
                <a:cs typeface="Arial" charset="0"/>
              </a:rPr>
              <a:t>Using the median of three pivots is a reasonably means of finding the pivot</a:t>
            </a:r>
          </a:p>
          <a:p>
            <a:pPr lvl="1"/>
            <a:r>
              <a:rPr lang="en-US" altLang="en-US">
                <a:latin typeface="Arial" charset="0"/>
                <a:cs typeface="Arial" charset="0"/>
              </a:rPr>
              <a:t>Average run time of </a:t>
            </a:r>
            <a:r>
              <a:rPr lang="en-US" altLang="en-US" b="1">
                <a:latin typeface="Symbol" pitchFamily="18" charset="2"/>
                <a:cs typeface="Times New Roman" pitchFamily="18" charset="0"/>
              </a:rPr>
              <a:t>Q</a:t>
            </a:r>
            <a:r>
              <a:rPr lang="en-US" altLang="en-US">
                <a:latin typeface="Times New Roman" pitchFamily="18" charset="0"/>
                <a:cs typeface="Times New Roman" pitchFamily="18" charset="0"/>
              </a:rPr>
              <a:t>(</a:t>
            </a:r>
            <a:r>
              <a:rPr lang="en-US" altLang="en-US" i="1">
                <a:latin typeface="Times New Roman" pitchFamily="18" charset="0"/>
                <a:cs typeface="Times New Roman" pitchFamily="18" charset="0"/>
              </a:rPr>
              <a:t>n</a:t>
            </a:r>
            <a:r>
              <a:rPr lang="en-US" altLang="en-US">
                <a:latin typeface="Times New Roman" pitchFamily="18" charset="0"/>
                <a:cs typeface="Times New Roman" pitchFamily="18" charset="0"/>
              </a:rPr>
              <a:t> ln(</a:t>
            </a:r>
            <a:r>
              <a:rPr lang="en-US" altLang="en-US" i="1">
                <a:latin typeface="Times New Roman" pitchFamily="18" charset="0"/>
                <a:cs typeface="Times New Roman" pitchFamily="18" charset="0"/>
              </a:rPr>
              <a:t>n</a:t>
            </a:r>
            <a:r>
              <a:rPr lang="en-US" altLang="en-US">
                <a:latin typeface="Times New Roman" pitchFamily="18" charset="0"/>
                <a:cs typeface="Times New Roman" pitchFamily="18" charset="0"/>
              </a:rPr>
              <a:t>))</a:t>
            </a:r>
            <a:r>
              <a:rPr lang="en-US" altLang="en-US">
                <a:latin typeface="Arial" charset="0"/>
                <a:cs typeface="Arial" charset="0"/>
              </a:rPr>
              <a:t> and </a:t>
            </a:r>
            <a:r>
              <a:rPr lang="en-US" altLang="en-US" b="1">
                <a:latin typeface="Symbol" pitchFamily="18" charset="2"/>
                <a:cs typeface="Times New Roman" pitchFamily="18" charset="0"/>
              </a:rPr>
              <a:t>Q</a:t>
            </a:r>
            <a:r>
              <a:rPr lang="en-US" altLang="en-US">
                <a:latin typeface="Times New Roman" pitchFamily="18" charset="0"/>
                <a:cs typeface="Times New Roman" pitchFamily="18" charset="0"/>
              </a:rPr>
              <a:t>(ln(</a:t>
            </a:r>
            <a:r>
              <a:rPr lang="en-US" altLang="en-US" i="1">
                <a:latin typeface="Times New Roman" pitchFamily="18" charset="0"/>
                <a:cs typeface="Times New Roman" pitchFamily="18" charset="0"/>
              </a:rPr>
              <a:t>n</a:t>
            </a:r>
            <a:r>
              <a:rPr lang="en-US" altLang="en-US">
                <a:latin typeface="Times New Roman" pitchFamily="18" charset="0"/>
                <a:cs typeface="Times New Roman" pitchFamily="18" charset="0"/>
              </a:rPr>
              <a:t>))</a:t>
            </a:r>
            <a:r>
              <a:rPr lang="en-US" altLang="en-US">
                <a:latin typeface="Arial" charset="0"/>
                <a:cs typeface="Arial" charset="0"/>
              </a:rPr>
              <a:t> memory</a:t>
            </a:r>
          </a:p>
          <a:p>
            <a:pPr lvl="1"/>
            <a:r>
              <a:rPr lang="en-US" altLang="en-US">
                <a:latin typeface="Arial" charset="0"/>
                <a:cs typeface="Arial" charset="0"/>
              </a:rPr>
              <a:t>Worst case run time of </a:t>
            </a:r>
            <a:r>
              <a:rPr lang="en-US" altLang="en-US" b="1">
                <a:latin typeface="Symbol" pitchFamily="18" charset="2"/>
                <a:cs typeface="Times New Roman" pitchFamily="18" charset="0"/>
              </a:rPr>
              <a:t>Q</a:t>
            </a:r>
            <a:r>
              <a:rPr lang="en-US" altLang="en-US">
                <a:latin typeface="Times New Roman" pitchFamily="18" charset="0"/>
                <a:cs typeface="Times New Roman" pitchFamily="18" charset="0"/>
              </a:rPr>
              <a:t>(</a:t>
            </a:r>
            <a:r>
              <a:rPr lang="en-US" altLang="en-US" i="1">
                <a:latin typeface="Times New Roman" pitchFamily="18" charset="0"/>
                <a:cs typeface="Times New Roman" pitchFamily="18" charset="0"/>
              </a:rPr>
              <a:t>n</a:t>
            </a:r>
            <a:r>
              <a:rPr lang="en-US" altLang="en-US" baseline="30000">
                <a:latin typeface="Times New Roman" pitchFamily="18" charset="0"/>
                <a:cs typeface="Times New Roman" pitchFamily="18" charset="0"/>
              </a:rPr>
              <a:t>2</a:t>
            </a:r>
            <a:r>
              <a:rPr lang="en-US" altLang="en-US">
                <a:latin typeface="Times New Roman" pitchFamily="18" charset="0"/>
                <a:cs typeface="Times New Roman" pitchFamily="18" charset="0"/>
              </a:rPr>
              <a:t>)</a:t>
            </a:r>
            <a:r>
              <a:rPr lang="en-US" altLang="en-US">
                <a:latin typeface="Arial" charset="0"/>
                <a:cs typeface="Arial" charset="0"/>
              </a:rPr>
              <a:t> and </a:t>
            </a:r>
            <a:r>
              <a:rPr lang="en-US" altLang="en-US" b="1">
                <a:latin typeface="Symbol" pitchFamily="18" charset="2"/>
                <a:cs typeface="Times New Roman" pitchFamily="18" charset="0"/>
              </a:rPr>
              <a:t>Q</a:t>
            </a:r>
            <a:r>
              <a:rPr lang="en-US" altLang="en-US">
                <a:latin typeface="Times New Roman" pitchFamily="18" charset="0"/>
                <a:cs typeface="Times New Roman" pitchFamily="18" charset="0"/>
              </a:rPr>
              <a:t>(</a:t>
            </a:r>
            <a:r>
              <a:rPr lang="en-US" altLang="en-US" i="1">
                <a:latin typeface="Times New Roman" pitchFamily="18" charset="0"/>
                <a:cs typeface="Times New Roman" pitchFamily="18" charset="0"/>
              </a:rPr>
              <a:t>n</a:t>
            </a:r>
            <a:r>
              <a:rPr lang="en-US" altLang="en-US">
                <a:latin typeface="Times New Roman" pitchFamily="18" charset="0"/>
                <a:cs typeface="Times New Roman" pitchFamily="18" charset="0"/>
              </a:rPr>
              <a:t>)</a:t>
            </a:r>
            <a:r>
              <a:rPr lang="en-US" altLang="en-US">
                <a:latin typeface="Arial" charset="0"/>
                <a:cs typeface="Arial" charset="0"/>
              </a:rPr>
              <a:t> memory</a:t>
            </a:r>
          </a:p>
          <a:p>
            <a:pPr lvl="1"/>
            <a:endParaRPr lang="en-US" altLang="en-US">
              <a:latin typeface="Arial" charset="0"/>
              <a:cs typeface="Arial" charset="0"/>
            </a:endParaRPr>
          </a:p>
        </p:txBody>
      </p:sp>
    </p:spTree>
    <p:extLst>
      <p:ext uri="{BB962C8B-B14F-4D97-AF65-F5344CB8AC3E}">
        <p14:creationId xmlns:p14="http://schemas.microsoft.com/office/powerpoint/2010/main" val="333996637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None/>
              <a:defRPr/>
            </a:pPr>
            <a:r>
              <a:rPr lang="en-US" sz="1400" dirty="0">
                <a:latin typeface="Arial" charset="0"/>
                <a:cs typeface="Arial" charset="0"/>
              </a:rPr>
              <a:t>	Wikipedia, http://en.wikipedia.org/wiki/Quicksort	           		          </a:t>
            </a:r>
            <a:endParaRPr lang="en-CA" sz="1400" dirty="0"/>
          </a:p>
          <a:p>
            <a:pPr marL="533400" indent="-533400">
              <a:buFontTx/>
              <a:buNone/>
              <a:defRPr/>
            </a:pPr>
            <a:endParaRPr lang="en-US" sz="1400" dirty="0">
              <a:latin typeface="Arial" charset="0"/>
              <a:cs typeface="Arial" charset="0"/>
            </a:endParaRPr>
          </a:p>
          <a:p>
            <a:pPr marL="533400" indent="-533400">
              <a:buFontTx/>
              <a:buNone/>
            </a:pPr>
            <a:r>
              <a:rPr lang="en-US" altLang="en-US" sz="1400" dirty="0">
                <a:latin typeface="Arial" charset="0"/>
                <a:cs typeface="Arial" charset="0"/>
              </a:rPr>
              <a:t>	[1]	Donald E. Knuth, </a:t>
            </a:r>
            <a:r>
              <a:rPr lang="en-US" altLang="en-US" sz="1400" i="1" dirty="0">
                <a:latin typeface="Arial" charset="0"/>
                <a:cs typeface="Arial" charset="0"/>
              </a:rPr>
              <a:t>The Art of Computer Programming, Volume 3:  Sorting and Searching</a:t>
            </a:r>
            <a:r>
              <a:rPr lang="en-US" altLang="en-US" sz="1400" dirty="0">
                <a:latin typeface="Arial" charset="0"/>
                <a:cs typeface="Arial" charset="0"/>
              </a:rPr>
              <a:t>, 	2</a:t>
            </a:r>
            <a:r>
              <a:rPr lang="en-US" altLang="en-US" sz="1400" baseline="30000" dirty="0">
                <a:latin typeface="Arial" charset="0"/>
                <a:cs typeface="Arial" charset="0"/>
              </a:rPr>
              <a:t>nd</a:t>
            </a:r>
            <a:r>
              <a:rPr lang="en-US" altLang="en-US" sz="1400" dirty="0">
                <a:latin typeface="Arial" charset="0"/>
                <a:cs typeface="Arial" charset="0"/>
              </a:rPr>
              <a:t> Ed., Addison Wesley, 1998, §5.1, 2, 3.</a:t>
            </a:r>
          </a:p>
          <a:p>
            <a:pPr marL="533400" indent="-533400">
              <a:buFontTx/>
              <a:buNone/>
            </a:pPr>
            <a:r>
              <a:rPr lang="en-US" altLang="en-US" sz="1400" dirty="0">
                <a:latin typeface="Arial" charset="0"/>
                <a:cs typeface="Arial" charset="0"/>
              </a:rPr>
              <a:t>	[2]	</a:t>
            </a:r>
            <a:r>
              <a:rPr lang="en-US" altLang="en-US" sz="1400" dirty="0" err="1">
                <a:latin typeface="Arial" charset="0"/>
                <a:cs typeface="Arial" charset="0"/>
              </a:rPr>
              <a:t>Cormen</a:t>
            </a:r>
            <a:r>
              <a:rPr lang="en-US" altLang="en-US" sz="1400" dirty="0">
                <a:latin typeface="Arial" charset="0"/>
                <a:cs typeface="Arial" charset="0"/>
              </a:rPr>
              <a:t>, </a:t>
            </a:r>
            <a:r>
              <a:rPr lang="en-US" altLang="en-US" sz="1400" dirty="0" err="1">
                <a:latin typeface="Arial" charset="0"/>
                <a:cs typeface="Arial" charset="0"/>
              </a:rPr>
              <a:t>Leiserson</a:t>
            </a:r>
            <a:r>
              <a:rPr lang="en-US" altLang="en-US" sz="1400" dirty="0">
                <a:latin typeface="Arial" charset="0"/>
                <a:cs typeface="Arial" charset="0"/>
              </a:rPr>
              <a:t>, and </a:t>
            </a:r>
            <a:r>
              <a:rPr lang="en-US" altLang="en-US" sz="1400" dirty="0" err="1">
                <a:latin typeface="Arial" charset="0"/>
                <a:cs typeface="Arial" charset="0"/>
              </a:rPr>
              <a:t>Rivest</a:t>
            </a:r>
            <a:r>
              <a:rPr lang="en-US" altLang="en-US" sz="1400" dirty="0">
                <a:latin typeface="Arial" charset="0"/>
                <a:cs typeface="Arial" charset="0"/>
              </a:rPr>
              <a:t>, </a:t>
            </a:r>
            <a:r>
              <a:rPr lang="en-US" altLang="en-US" sz="1400" i="1" dirty="0">
                <a:latin typeface="Arial" charset="0"/>
                <a:cs typeface="Arial" charset="0"/>
              </a:rPr>
              <a:t>Introduction to Algorithms</a:t>
            </a:r>
            <a:r>
              <a:rPr lang="en-US" altLang="en-US" sz="1400" dirty="0">
                <a:latin typeface="Arial" charset="0"/>
                <a:cs typeface="Arial" charset="0"/>
              </a:rPr>
              <a:t>, McGraw Hill, 1990, p.137-9 and 	§9.1.</a:t>
            </a:r>
          </a:p>
          <a:p>
            <a:pPr marL="533400" indent="-533400">
              <a:buFontTx/>
              <a:buNone/>
            </a:pPr>
            <a:r>
              <a:rPr lang="en-US" altLang="en-US" sz="1400" dirty="0">
                <a:latin typeface="Arial" charset="0"/>
                <a:cs typeface="Arial" charset="0"/>
              </a:rPr>
              <a:t>	[3]	Weiss, </a:t>
            </a:r>
            <a:r>
              <a:rPr lang="en-US" altLang="en-US" sz="1400" i="1" dirty="0">
                <a:latin typeface="Arial" charset="0"/>
                <a:cs typeface="Arial" charset="0"/>
              </a:rPr>
              <a:t>Data Structures and Algorithm Analysis in C++</a:t>
            </a:r>
            <a:r>
              <a:rPr lang="en-US" altLang="en-US" sz="1400" dirty="0">
                <a:latin typeface="Arial" charset="0"/>
                <a:cs typeface="Arial" charset="0"/>
              </a:rPr>
              <a:t>, </a:t>
            </a:r>
            <a:r>
              <a:rPr lang="en-US" altLang="en-US" sz="1400" i="1" dirty="0">
                <a:latin typeface="Arial" charset="0"/>
                <a:cs typeface="Arial" charset="0"/>
              </a:rPr>
              <a:t>3</a:t>
            </a:r>
            <a:r>
              <a:rPr lang="en-US" altLang="en-US" sz="1400" i="1" baseline="30000" dirty="0">
                <a:latin typeface="Arial" charset="0"/>
                <a:cs typeface="Arial" charset="0"/>
              </a:rPr>
              <a:t>rd</a:t>
            </a:r>
            <a:r>
              <a:rPr lang="en-US" altLang="en-US" sz="1400" i="1" dirty="0">
                <a:latin typeface="Arial" charset="0"/>
                <a:cs typeface="Arial" charset="0"/>
              </a:rPr>
              <a:t> Ed.</a:t>
            </a:r>
            <a:r>
              <a:rPr lang="en-US" altLang="en-US" sz="1400" dirty="0">
                <a:latin typeface="Arial" charset="0"/>
                <a:cs typeface="Arial" charset="0"/>
              </a:rPr>
              <a:t>, Addison Wesley, §7.1, 	p.261-2.</a:t>
            </a:r>
          </a:p>
          <a:p>
            <a:pPr marL="533400" indent="-533400">
              <a:buFontTx/>
              <a:buNone/>
            </a:pPr>
            <a:r>
              <a:rPr lang="en-US" altLang="en-US" sz="1400" dirty="0">
                <a:latin typeface="Arial" charset="0"/>
                <a:cs typeface="Arial" charset="0"/>
              </a:rPr>
              <a:t>	[4]	Gruber, </a:t>
            </a:r>
            <a:r>
              <a:rPr lang="en-US" altLang="en-US" sz="1400" dirty="0" err="1">
                <a:latin typeface="Arial" charset="0"/>
                <a:cs typeface="Arial" charset="0"/>
              </a:rPr>
              <a:t>Holzer</a:t>
            </a:r>
            <a:r>
              <a:rPr lang="en-US" altLang="en-US" sz="1400" dirty="0">
                <a:latin typeface="Arial" charset="0"/>
                <a:cs typeface="Arial" charset="0"/>
              </a:rPr>
              <a:t>, and </a:t>
            </a:r>
            <a:r>
              <a:rPr lang="en-US" altLang="en-US" sz="1400" dirty="0" err="1">
                <a:latin typeface="Arial" charset="0"/>
                <a:cs typeface="Arial" charset="0"/>
              </a:rPr>
              <a:t>Ruepp</a:t>
            </a:r>
            <a:r>
              <a:rPr lang="en-US" altLang="en-US" sz="1400" dirty="0">
                <a:latin typeface="Arial" charset="0"/>
                <a:cs typeface="Arial" charset="0"/>
              </a:rPr>
              <a:t>, </a:t>
            </a:r>
            <a:r>
              <a:rPr lang="en-US" altLang="en-US" sz="1400" i="1" dirty="0">
                <a:latin typeface="Arial" charset="0"/>
                <a:cs typeface="Arial" charset="0"/>
              </a:rPr>
              <a:t>Sorting the Slow Way: An Analysis of Perversely Awful 	Randomized Sorting Algorithms</a:t>
            </a:r>
            <a:r>
              <a:rPr lang="en-US" altLang="en-US" sz="1400" dirty="0">
                <a:latin typeface="Arial" charset="0"/>
                <a:cs typeface="Arial" charset="0"/>
              </a:rPr>
              <a:t>, 4th International Conference on Fun with Algorithms, 	</a:t>
            </a:r>
            <a:r>
              <a:rPr lang="en-US" altLang="en-US" sz="1400" dirty="0" err="1">
                <a:latin typeface="Arial" charset="0"/>
                <a:cs typeface="Arial" charset="0"/>
              </a:rPr>
              <a:t>Castiglioncello</a:t>
            </a:r>
            <a:r>
              <a:rPr lang="en-US" altLang="en-US" sz="1400" dirty="0">
                <a:latin typeface="Arial" charset="0"/>
                <a:cs typeface="Arial" charset="0"/>
              </a:rPr>
              <a:t>, Italy, 2007.</a:t>
            </a:r>
          </a:p>
          <a:p>
            <a:pPr marL="533400" indent="-533400">
              <a:buFontTx/>
              <a:buNone/>
              <a:defRPr/>
            </a:pPr>
            <a:endParaRPr lang="en-US" sz="1400" dirty="0">
              <a:latin typeface="Arial" charset="0"/>
              <a:cs typeface="Arial" charset="0"/>
            </a:endParaRPr>
          </a:p>
          <a:p>
            <a:pPr marL="533400" indent="-533400" algn="just">
              <a:buFont typeface="Arial" charset="0"/>
              <a:buNone/>
              <a:defRPr/>
            </a:pPr>
            <a:r>
              <a:rPr lang="en-US" sz="1400" dirty="0">
                <a:solidFill>
                  <a:schemeClr val="tx1">
                    <a:lumMod val="65000"/>
                    <a:lumOff val="35000"/>
                  </a:schemeClr>
                </a:solidFill>
                <a:latin typeface="Arial" charset="0"/>
                <a:cs typeface="Arial" charset="0"/>
              </a:rPr>
              <a:t>	These slides are provided for the ECE 250</a:t>
            </a:r>
            <a:r>
              <a:rPr lang="en-US" sz="1400" i="1" dirty="0">
                <a:solidFill>
                  <a:schemeClr val="tx1">
                    <a:lumMod val="65000"/>
                    <a:lumOff val="35000"/>
                  </a:schemeClr>
                </a:solidFill>
                <a:latin typeface="Arial" charset="0"/>
                <a:cs typeface="Arial" charset="0"/>
              </a:rPr>
              <a:t> Algorithms and Data Structures</a:t>
            </a:r>
            <a:r>
              <a:rPr lang="en-US" sz="1400" dirty="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latin typeface="Arial" charset="0"/>
                <a:cs typeface="Arial" charset="0"/>
              </a:rPr>
              <a:t>Implementation</a:t>
            </a:r>
          </a:p>
        </p:txBody>
      </p:sp>
      <p:sp>
        <p:nvSpPr>
          <p:cNvPr id="16387"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If we choose to allocate memory for an additional array, we can implement the partitioning by copying elements either to the front or the back of the additional array</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Finally, we would place the pivot into the resulting hole</a:t>
            </a:r>
          </a:p>
        </p:txBody>
      </p:sp>
      <p:sp>
        <p:nvSpPr>
          <p:cNvPr id="1638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7.6.4</a:t>
            </a:r>
          </a:p>
        </p:txBody>
      </p:sp>
    </p:spTree>
    <p:extLst>
      <p:ext uri="{BB962C8B-B14F-4D97-AF65-F5344CB8AC3E}">
        <p14:creationId xmlns:p14="http://schemas.microsoft.com/office/powerpoint/2010/main" val="3621147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latin typeface="Arial" charset="0"/>
                <a:cs typeface="Arial" charset="0"/>
              </a:rPr>
              <a:t>Implementation</a:t>
            </a:r>
          </a:p>
        </p:txBody>
      </p:sp>
      <p:sp>
        <p:nvSpPr>
          <p:cNvPr id="17411"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For example, consider the following:</a:t>
            </a:r>
          </a:p>
          <a:p>
            <a:pPr lvl="1"/>
            <a:r>
              <a:rPr lang="en-US" altLang="en-US">
                <a:latin typeface="Arial" charset="0"/>
                <a:cs typeface="Arial" charset="0"/>
              </a:rPr>
              <a:t>57 is the median-of-three</a:t>
            </a:r>
          </a:p>
          <a:p>
            <a:pPr lvl="1"/>
            <a:r>
              <a:rPr lang="en-US" altLang="en-US">
                <a:latin typeface="Arial" charset="0"/>
                <a:cs typeface="Arial" charset="0"/>
              </a:rPr>
              <a:t>we go through the remaining elements, assigning them either to the front or the back of the second array</a:t>
            </a:r>
          </a:p>
        </p:txBody>
      </p:sp>
      <p:pic>
        <p:nvPicPr>
          <p:cNvPr id="17412" name="Picture 6" descr="twoarray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2997200"/>
            <a:ext cx="6481762"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7.6.4</a:t>
            </a:r>
          </a:p>
        </p:txBody>
      </p:sp>
    </p:spTree>
    <p:extLst>
      <p:ext uri="{BB962C8B-B14F-4D97-AF65-F5344CB8AC3E}">
        <p14:creationId xmlns:p14="http://schemas.microsoft.com/office/powerpoint/2010/main" val="1974616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latin typeface="Arial" charset="0"/>
                <a:cs typeface="Arial" charset="0"/>
              </a:rPr>
              <a:t>Implementation</a:t>
            </a:r>
          </a:p>
        </p:txBody>
      </p:sp>
      <p:sp>
        <p:nvSpPr>
          <p:cNvPr id="18435"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Once we are finished, we copy the median-of-three, 57, into the resulting hole</a:t>
            </a:r>
          </a:p>
        </p:txBody>
      </p:sp>
      <p:pic>
        <p:nvPicPr>
          <p:cNvPr id="18436" name="Picture 7" descr="twoarray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2997200"/>
            <a:ext cx="6481762"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7.6.4</a:t>
            </a:r>
          </a:p>
        </p:txBody>
      </p:sp>
    </p:spTree>
    <p:extLst>
      <p:ext uri="{BB962C8B-B14F-4D97-AF65-F5344CB8AC3E}">
        <p14:creationId xmlns:p14="http://schemas.microsoft.com/office/powerpoint/2010/main" val="2758522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latin typeface="Arial" charset="0"/>
                <a:cs typeface="Arial" charset="0"/>
              </a:rPr>
              <a:t>Implementation</a:t>
            </a:r>
          </a:p>
        </p:txBody>
      </p:sp>
      <p:sp>
        <p:nvSpPr>
          <p:cNvPr id="19459"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Note, however, we can do a better job with merge sort, it always divides the numbers being sorted into two equal or near-equal arrays</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Can we implement quicksort in place?</a:t>
            </a:r>
          </a:p>
        </p:txBody>
      </p:sp>
      <p:sp>
        <p:nvSpPr>
          <p:cNvPr id="194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7.6.4</a:t>
            </a:r>
          </a:p>
        </p:txBody>
      </p:sp>
    </p:spTree>
    <p:extLst>
      <p:ext uri="{BB962C8B-B14F-4D97-AF65-F5344CB8AC3E}">
        <p14:creationId xmlns:p14="http://schemas.microsoft.com/office/powerpoint/2010/main" val="2873674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latin typeface="Arial" charset="0"/>
                <a:cs typeface="Arial" charset="0"/>
              </a:rPr>
              <a:t>Implementation</a:t>
            </a:r>
          </a:p>
        </p:txBody>
      </p:sp>
      <p:sp>
        <p:nvSpPr>
          <p:cNvPr id="20483"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First, we have already examined the first, middle, and last entries and chosen the median of these to be the pivot</a:t>
            </a:r>
          </a:p>
          <a:p>
            <a:pPr>
              <a:buFont typeface="Arial" charset="0"/>
              <a:buNone/>
            </a:pPr>
            <a:r>
              <a:rPr lang="en-US" altLang="en-US">
                <a:latin typeface="Arial" charset="0"/>
                <a:cs typeface="Arial" charset="0"/>
              </a:rPr>
              <a:t>	In addition, we can:</a:t>
            </a:r>
          </a:p>
          <a:p>
            <a:pPr lvl="1"/>
            <a:r>
              <a:rPr lang="en-US" altLang="en-US">
                <a:latin typeface="Arial" charset="0"/>
                <a:cs typeface="Arial" charset="0"/>
              </a:rPr>
              <a:t>move the smallest entry to the first entry</a:t>
            </a:r>
          </a:p>
          <a:p>
            <a:pPr lvl="1"/>
            <a:r>
              <a:rPr lang="en-US" altLang="en-US">
                <a:latin typeface="Arial" charset="0"/>
                <a:cs typeface="Arial" charset="0"/>
              </a:rPr>
              <a:t>move the largest entry to the middle entry</a:t>
            </a:r>
          </a:p>
        </p:txBody>
      </p:sp>
      <p:pic>
        <p:nvPicPr>
          <p:cNvPr id="20484" name="Picture 4" descr="qs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3357563"/>
            <a:ext cx="496887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Tree>
    <p:extLst>
      <p:ext uri="{BB962C8B-B14F-4D97-AF65-F5344CB8AC3E}">
        <p14:creationId xmlns:p14="http://schemas.microsoft.com/office/powerpoint/2010/main" val="2500489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latin typeface="Arial" charset="0"/>
                <a:cs typeface="Arial" charset="0"/>
              </a:rPr>
              <a:t>Implementation</a:t>
            </a:r>
          </a:p>
        </p:txBody>
      </p:sp>
      <p:sp>
        <p:nvSpPr>
          <p:cNvPr id="21507"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Next, recall that our goal is to partition all remaining elements based on whether they are smaller than or greater than the pivot</a:t>
            </a:r>
          </a:p>
          <a:p>
            <a:pPr>
              <a:buFont typeface="Arial" charse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We will find two entries:</a:t>
            </a:r>
          </a:p>
          <a:p>
            <a:pPr lvl="1"/>
            <a:r>
              <a:rPr lang="en-US" altLang="en-US" dirty="0">
                <a:latin typeface="Arial" charset="0"/>
                <a:cs typeface="Arial" charset="0"/>
              </a:rPr>
              <a:t>One larger than the pivot (staring from the front)</a:t>
            </a:r>
          </a:p>
          <a:p>
            <a:pPr lvl="1"/>
            <a:r>
              <a:rPr lang="en-US" altLang="en-US" dirty="0">
                <a:latin typeface="Arial" charset="0"/>
                <a:cs typeface="Arial" charset="0"/>
              </a:rPr>
              <a:t>One smaller than the pivot (starting from the back)</a:t>
            </a:r>
          </a:p>
          <a:p>
            <a:pPr>
              <a:buFontTx/>
              <a:buNone/>
            </a:pPr>
            <a:r>
              <a:rPr lang="en-US" altLang="en-US" dirty="0">
                <a:latin typeface="Arial" charset="0"/>
                <a:cs typeface="Arial" charset="0"/>
              </a:rPr>
              <a:t>	which are out of order and then swap them</a:t>
            </a:r>
          </a:p>
        </p:txBody>
      </p:sp>
      <p:sp>
        <p:nvSpPr>
          <p:cNvPr id="2150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Tree>
    <p:extLst>
      <p:ext uri="{BB962C8B-B14F-4D97-AF65-F5344CB8AC3E}">
        <p14:creationId xmlns:p14="http://schemas.microsoft.com/office/powerpoint/2010/main" val="2929250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latin typeface="Arial" charset="0"/>
                <a:cs typeface="Arial" charset="0"/>
              </a:rPr>
              <a:t>Implementation</a:t>
            </a:r>
          </a:p>
        </p:txBody>
      </p:sp>
      <p:sp>
        <p:nvSpPr>
          <p:cNvPr id="22531"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Continue doing so until the appropriate entries you find are actually in order</a:t>
            </a:r>
          </a:p>
          <a:p>
            <a:pPr>
              <a:buFont typeface="Arial" charset="0"/>
              <a:buNone/>
            </a:pPr>
            <a:r>
              <a:rPr lang="en-US" altLang="en-US">
                <a:latin typeface="Arial" charset="0"/>
                <a:cs typeface="Arial" charset="0"/>
              </a:rPr>
              <a:t>	The index to the larger entry we found would be the first large entry in the list (as seen from the left)</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Therefore, we could move this entry into the last entry of the list</a:t>
            </a:r>
          </a:p>
          <a:p>
            <a:pPr>
              <a:buFont typeface="Arial" charset="0"/>
              <a:buNone/>
            </a:pPr>
            <a:r>
              <a:rPr lang="en-US" altLang="en-US">
                <a:latin typeface="Arial" charset="0"/>
                <a:cs typeface="Arial" charset="0"/>
              </a:rPr>
              <a:t>	We can fill this spot with the pivot</a:t>
            </a:r>
          </a:p>
        </p:txBody>
      </p:sp>
      <p:sp>
        <p:nvSpPr>
          <p:cNvPr id="22532"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7.6.5</a:t>
            </a:r>
          </a:p>
        </p:txBody>
      </p:sp>
    </p:spTree>
    <p:extLst>
      <p:ext uri="{BB962C8B-B14F-4D97-AF65-F5344CB8AC3E}">
        <p14:creationId xmlns:p14="http://schemas.microsoft.com/office/powerpoint/2010/main" val="1672053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latin typeface="Arial" charset="0"/>
                <a:cs typeface="Arial" charset="0"/>
              </a:rPr>
              <a:t>Strategy</a:t>
            </a:r>
          </a:p>
        </p:txBody>
      </p:sp>
      <p:sp>
        <p:nvSpPr>
          <p:cNvPr id="6147"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We have seen two </a:t>
            </a:r>
            <a:r>
              <a:rPr lang="en-US" altLang="en-US" b="1">
                <a:latin typeface="Symbol" pitchFamily="18" charset="2"/>
                <a:cs typeface="Arial" charset="0"/>
              </a:rPr>
              <a:t>Q</a:t>
            </a:r>
            <a:r>
              <a:rPr lang="en-US" altLang="en-US">
                <a:latin typeface="Times New Roman" pitchFamily="18" charset="0"/>
                <a:cs typeface="Arial" charset="0"/>
              </a:rPr>
              <a:t>(</a:t>
            </a:r>
            <a:r>
              <a:rPr lang="en-US" altLang="en-US" i="1">
                <a:latin typeface="Times New Roman" pitchFamily="18" charset="0"/>
                <a:cs typeface="Arial" charset="0"/>
              </a:rPr>
              <a:t>n</a:t>
            </a:r>
            <a:r>
              <a:rPr lang="en-US" altLang="en-US">
                <a:latin typeface="Times New Roman" pitchFamily="18" charset="0"/>
                <a:cs typeface="Arial" charset="0"/>
              </a:rPr>
              <a:t> ln(</a:t>
            </a:r>
            <a:r>
              <a:rPr lang="en-US" altLang="en-US" i="1">
                <a:latin typeface="Times New Roman" pitchFamily="18" charset="0"/>
                <a:cs typeface="Arial" charset="0"/>
              </a:rPr>
              <a:t>n</a:t>
            </a:r>
            <a:r>
              <a:rPr lang="en-US" altLang="en-US">
                <a:latin typeface="Times New Roman" pitchFamily="18" charset="0"/>
                <a:cs typeface="Arial" charset="0"/>
              </a:rPr>
              <a:t>))</a:t>
            </a:r>
            <a:r>
              <a:rPr lang="en-US" altLang="en-US">
                <a:latin typeface="Arial" charset="0"/>
                <a:cs typeface="Arial" charset="0"/>
              </a:rPr>
              <a:t> sorting algorithms:</a:t>
            </a:r>
          </a:p>
          <a:p>
            <a:pPr lvl="1"/>
            <a:r>
              <a:rPr lang="en-US" altLang="en-US">
                <a:latin typeface="Arial" charset="0"/>
                <a:cs typeface="Arial" charset="0"/>
              </a:rPr>
              <a:t>Heap sort which allows in-place sorting, and</a:t>
            </a:r>
          </a:p>
          <a:p>
            <a:pPr lvl="1"/>
            <a:r>
              <a:rPr lang="en-US" altLang="en-US">
                <a:latin typeface="Arial" charset="0"/>
                <a:cs typeface="Arial" charset="0"/>
              </a:rPr>
              <a:t>Merge sort which is faster but requires more memory</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We will now look at a recursive algorithm which may be done </a:t>
            </a:r>
            <a:r>
              <a:rPr lang="en-US" altLang="en-US" i="1">
                <a:latin typeface="Arial" charset="0"/>
                <a:cs typeface="Arial" charset="0"/>
              </a:rPr>
              <a:t>almost</a:t>
            </a:r>
            <a:r>
              <a:rPr lang="en-US" altLang="en-US">
                <a:latin typeface="Arial" charset="0"/>
                <a:cs typeface="Arial" charset="0"/>
              </a:rPr>
              <a:t> in place but which is faster than heap sort</a:t>
            </a:r>
          </a:p>
          <a:p>
            <a:pPr lvl="1"/>
            <a:r>
              <a:rPr lang="en-US" altLang="en-US">
                <a:latin typeface="Arial" charset="0"/>
                <a:cs typeface="Arial" charset="0"/>
              </a:rPr>
              <a:t>Use an object in the array (a pivot) to divide the two</a:t>
            </a:r>
          </a:p>
          <a:p>
            <a:pPr lvl="1"/>
            <a:r>
              <a:rPr lang="en-US" altLang="en-US">
                <a:latin typeface="Arial" charset="0"/>
                <a:cs typeface="Arial" charset="0"/>
              </a:rPr>
              <a:t>Average case:	</a:t>
            </a:r>
            <a:r>
              <a:rPr lang="en-US" altLang="en-US">
                <a:latin typeface="Symbol" pitchFamily="18" charset="2"/>
                <a:cs typeface="Arial" charset="0"/>
              </a:rPr>
              <a:t>Q</a:t>
            </a:r>
            <a:r>
              <a:rPr lang="en-US" altLang="en-US">
                <a:latin typeface="Times New Roman" pitchFamily="18" charset="0"/>
                <a:cs typeface="Arial" charset="0"/>
              </a:rPr>
              <a:t>(</a:t>
            </a:r>
            <a:r>
              <a:rPr lang="en-US" altLang="en-US" i="1">
                <a:latin typeface="Times New Roman" pitchFamily="18" charset="0"/>
                <a:cs typeface="Arial" charset="0"/>
              </a:rPr>
              <a:t>n</a:t>
            </a:r>
            <a:r>
              <a:rPr lang="en-US" altLang="en-US">
                <a:latin typeface="Times New Roman" pitchFamily="18" charset="0"/>
                <a:cs typeface="Arial" charset="0"/>
              </a:rPr>
              <a:t> ln(</a:t>
            </a:r>
            <a:r>
              <a:rPr lang="en-US" altLang="en-US" i="1">
                <a:latin typeface="Times New Roman" pitchFamily="18" charset="0"/>
                <a:cs typeface="Arial" charset="0"/>
              </a:rPr>
              <a:t>n</a:t>
            </a:r>
            <a:r>
              <a:rPr lang="en-US" altLang="en-US">
                <a:latin typeface="Times New Roman" pitchFamily="18" charset="0"/>
                <a:cs typeface="Arial" charset="0"/>
              </a:rPr>
              <a:t>))</a:t>
            </a:r>
            <a:r>
              <a:rPr lang="en-US" altLang="en-US">
                <a:latin typeface="Arial" charset="0"/>
                <a:cs typeface="Arial" charset="0"/>
              </a:rPr>
              <a:t> time and </a:t>
            </a:r>
            <a:r>
              <a:rPr lang="en-US" altLang="en-US">
                <a:latin typeface="Symbol" pitchFamily="18" charset="2"/>
                <a:cs typeface="Arial" charset="0"/>
              </a:rPr>
              <a:t>Q</a:t>
            </a:r>
            <a:r>
              <a:rPr lang="en-US" altLang="en-US">
                <a:latin typeface="Times New Roman" pitchFamily="18" charset="0"/>
                <a:cs typeface="Arial" charset="0"/>
              </a:rPr>
              <a:t>(ln(</a:t>
            </a:r>
            <a:r>
              <a:rPr lang="en-US" altLang="en-US" i="1">
                <a:latin typeface="Times New Roman" pitchFamily="18" charset="0"/>
                <a:cs typeface="Arial" charset="0"/>
              </a:rPr>
              <a:t>n</a:t>
            </a:r>
            <a:r>
              <a:rPr lang="en-US" altLang="en-US">
                <a:latin typeface="Times New Roman" pitchFamily="18" charset="0"/>
                <a:cs typeface="Arial" charset="0"/>
              </a:rPr>
              <a:t>))</a:t>
            </a:r>
            <a:r>
              <a:rPr lang="en-US" altLang="en-US">
                <a:latin typeface="Arial" charset="0"/>
                <a:cs typeface="Arial" charset="0"/>
              </a:rPr>
              <a:t> memory</a:t>
            </a:r>
            <a:endParaRPr lang="en-US" altLang="en-US">
              <a:latin typeface="Times New Roman" pitchFamily="18" charset="0"/>
              <a:cs typeface="Arial" charset="0"/>
            </a:endParaRPr>
          </a:p>
          <a:p>
            <a:pPr lvl="1"/>
            <a:r>
              <a:rPr lang="en-US" altLang="en-US">
                <a:latin typeface="Arial" charset="0"/>
                <a:cs typeface="Arial" charset="0"/>
              </a:rPr>
              <a:t>Worst case:	</a:t>
            </a:r>
            <a:r>
              <a:rPr lang="en-US" altLang="en-US">
                <a:latin typeface="Symbol" pitchFamily="18" charset="2"/>
                <a:cs typeface="Arial" charset="0"/>
              </a:rPr>
              <a:t>Q</a:t>
            </a:r>
            <a:r>
              <a:rPr lang="en-US" altLang="en-US">
                <a:latin typeface="Times New Roman" pitchFamily="18" charset="0"/>
                <a:cs typeface="Arial" charset="0"/>
              </a:rPr>
              <a:t>(</a:t>
            </a:r>
            <a:r>
              <a:rPr lang="en-US" altLang="en-US" i="1">
                <a:latin typeface="Times New Roman" pitchFamily="18" charset="0"/>
                <a:cs typeface="Arial" charset="0"/>
              </a:rPr>
              <a:t>n</a:t>
            </a:r>
            <a:r>
              <a:rPr lang="en-US" altLang="en-US" baseline="30000">
                <a:latin typeface="Times New Roman" pitchFamily="18" charset="0"/>
                <a:cs typeface="Arial" charset="0"/>
              </a:rPr>
              <a:t>2</a:t>
            </a:r>
            <a:r>
              <a:rPr lang="en-US" altLang="en-US">
                <a:latin typeface="Times New Roman" pitchFamily="18" charset="0"/>
                <a:cs typeface="Arial" charset="0"/>
              </a:rPr>
              <a:t>)</a:t>
            </a:r>
            <a:r>
              <a:rPr lang="en-US" altLang="en-US">
                <a:latin typeface="Arial" charset="0"/>
                <a:cs typeface="Arial" charset="0"/>
              </a:rPr>
              <a:t> time and </a:t>
            </a:r>
            <a:r>
              <a:rPr lang="en-US" altLang="en-US">
                <a:latin typeface="Symbol" pitchFamily="18" charset="2"/>
                <a:cs typeface="Arial" charset="0"/>
              </a:rPr>
              <a:t>Q</a:t>
            </a:r>
            <a:r>
              <a:rPr lang="en-US" altLang="en-US">
                <a:latin typeface="Times New Roman" pitchFamily="18" charset="0"/>
                <a:cs typeface="Arial" charset="0"/>
              </a:rPr>
              <a:t>(</a:t>
            </a:r>
            <a:r>
              <a:rPr lang="en-US" altLang="en-US" i="1">
                <a:latin typeface="Times New Roman" pitchFamily="18" charset="0"/>
                <a:cs typeface="Arial" charset="0"/>
              </a:rPr>
              <a:t>n</a:t>
            </a:r>
            <a:r>
              <a:rPr lang="en-US" altLang="en-US">
                <a:latin typeface="Times New Roman" pitchFamily="18" charset="0"/>
                <a:cs typeface="Arial" charset="0"/>
              </a:rPr>
              <a:t>)</a:t>
            </a:r>
            <a:r>
              <a:rPr lang="en-US" altLang="en-US">
                <a:latin typeface="Arial" charset="0"/>
                <a:cs typeface="Arial" charset="0"/>
              </a:rPr>
              <a:t> memory</a:t>
            </a:r>
            <a:endParaRPr lang="en-US" altLang="en-US">
              <a:latin typeface="Times New Roman" pitchFamily="18" charset="0"/>
              <a:cs typeface="Arial" charset="0"/>
            </a:endParaRPr>
          </a:p>
          <a:p>
            <a:pPr lvl="1"/>
            <a:endParaRPr lang="en-US" altLang="en-US">
              <a:latin typeface="Arial" charset="0"/>
              <a:cs typeface="Arial" charset="0"/>
            </a:endParaRPr>
          </a:p>
          <a:p>
            <a:pPr>
              <a:buFont typeface="Arial" charset="0"/>
              <a:buNone/>
            </a:pPr>
            <a:r>
              <a:rPr lang="en-US" altLang="en-US">
                <a:latin typeface="Arial" charset="0"/>
                <a:cs typeface="Arial" charset="0"/>
              </a:rPr>
              <a:t>	We will look at strategies for avoiding the worst case</a:t>
            </a:r>
          </a:p>
        </p:txBody>
      </p:sp>
      <p:sp>
        <p:nvSpPr>
          <p:cNvPr id="6148" name="TextBox 6"/>
          <p:cNvSpPr txBox="1">
            <a:spLocks noChangeArrowheads="1"/>
          </p:cNvSpPr>
          <p:nvPr/>
        </p:nvSpPr>
        <p:spPr bwMode="auto">
          <a:xfrm>
            <a:off x="179388" y="682849"/>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a:t>
            </a:r>
          </a:p>
        </p:txBody>
      </p:sp>
    </p:spTree>
    <p:extLst>
      <p:ext uri="{BB962C8B-B14F-4D97-AF65-F5344CB8AC3E}">
        <p14:creationId xmlns:p14="http://schemas.microsoft.com/office/powerpoint/2010/main" val="2115252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latin typeface="Arial" charset="0"/>
                <a:cs typeface="Arial" charset="0"/>
              </a:rPr>
              <a:t>Implementation</a:t>
            </a:r>
          </a:p>
        </p:txBody>
      </p:sp>
      <p:sp>
        <p:nvSpPr>
          <p:cNvPr id="30723" name="Rectangle 3"/>
          <p:cNvSpPr>
            <a:spLocks noGrp="1" noChangeArrowheads="1"/>
          </p:cNvSpPr>
          <p:nvPr>
            <p:ph type="body" idx="1"/>
          </p:nvPr>
        </p:nvSpPr>
        <p:spPr/>
        <p:txBody>
          <a:bodyPr>
            <a:normAutofit fontScale="92500" lnSpcReduction="10000"/>
          </a:bodyPr>
          <a:lstStyle/>
          <a:p>
            <a:pPr>
              <a:buFont typeface="Arial" charset="0"/>
              <a:buNone/>
            </a:pPr>
            <a:r>
              <a:rPr lang="en-US" altLang="en-US" dirty="0">
                <a:latin typeface="Arial" charset="0"/>
                <a:cs typeface="Arial" charset="0"/>
              </a:rPr>
              <a:t>	The implementation is straight-forward</a:t>
            </a:r>
          </a:p>
          <a:p>
            <a:pPr lvl="2">
              <a:buFont typeface="Arial" charset="0"/>
              <a:buNone/>
            </a:pPr>
            <a:r>
              <a:rPr lang="en-US" altLang="en-US" sz="1200" dirty="0">
                <a:latin typeface="Consolas" pitchFamily="49" charset="0"/>
                <a:cs typeface="Consolas" pitchFamily="49" charset="0"/>
              </a:rPr>
              <a:t>template &lt;typename Type&gt;</a:t>
            </a:r>
          </a:p>
          <a:p>
            <a:pPr lvl="2">
              <a:buFont typeface="Arial" charset="0"/>
              <a:buNone/>
            </a:pPr>
            <a:r>
              <a:rPr lang="en-US" altLang="en-US" sz="1200" dirty="0">
                <a:latin typeface="Consolas" pitchFamily="49" charset="0"/>
                <a:cs typeface="Consolas" pitchFamily="49" charset="0"/>
              </a:rPr>
              <a:t>void quicksort( Type *array, </a:t>
            </a:r>
            <a:r>
              <a:rPr lang="en-US" altLang="en-US" sz="1200" dirty="0" err="1">
                <a:latin typeface="Consolas" pitchFamily="49" charset="0"/>
                <a:cs typeface="Consolas" pitchFamily="49" charset="0"/>
              </a:rPr>
              <a:t>int</a:t>
            </a:r>
            <a:r>
              <a:rPr lang="en-US" altLang="en-US" sz="1200" dirty="0">
                <a:latin typeface="Consolas" pitchFamily="49" charset="0"/>
                <a:cs typeface="Consolas" pitchFamily="49" charset="0"/>
              </a:rPr>
              <a:t> first, </a:t>
            </a:r>
            <a:r>
              <a:rPr lang="en-US" altLang="en-US" sz="1200" dirty="0" err="1">
                <a:latin typeface="Consolas" pitchFamily="49" charset="0"/>
                <a:cs typeface="Consolas" pitchFamily="49" charset="0"/>
              </a:rPr>
              <a:t>int</a:t>
            </a:r>
            <a:r>
              <a:rPr lang="en-US" altLang="en-US" sz="1200" dirty="0">
                <a:latin typeface="Consolas" pitchFamily="49" charset="0"/>
                <a:cs typeface="Consolas" pitchFamily="49" charset="0"/>
              </a:rPr>
              <a:t> last ) {</a:t>
            </a:r>
          </a:p>
          <a:p>
            <a:pPr lvl="2">
              <a:buNone/>
            </a:pPr>
            <a:r>
              <a:rPr lang="en-US" altLang="en-US" sz="1200" dirty="0">
                <a:latin typeface="Consolas" pitchFamily="49" charset="0"/>
                <a:cs typeface="Consolas" pitchFamily="49" charset="0"/>
              </a:rPr>
              <a:t>    if ( last - first &lt;= N ) {</a:t>
            </a:r>
          </a:p>
          <a:p>
            <a:pPr lvl="2">
              <a:buNone/>
            </a:pPr>
            <a:r>
              <a:rPr lang="en-US" altLang="en-US" sz="1200" dirty="0">
                <a:latin typeface="Consolas" pitchFamily="49" charset="0"/>
                <a:cs typeface="Consolas" pitchFamily="49" charset="0"/>
              </a:rPr>
              <a:t>        </a:t>
            </a:r>
            <a:r>
              <a:rPr lang="en-US" altLang="en-US" sz="1200" dirty="0" err="1">
                <a:latin typeface="Consolas" pitchFamily="49" charset="0"/>
                <a:cs typeface="Consolas" pitchFamily="49" charset="0"/>
              </a:rPr>
              <a:t>insertion_sort</a:t>
            </a:r>
            <a:r>
              <a:rPr lang="en-US" altLang="en-US" sz="1200" dirty="0">
                <a:latin typeface="Consolas" pitchFamily="49" charset="0"/>
                <a:cs typeface="Consolas" pitchFamily="49" charset="0"/>
              </a:rPr>
              <a:t>( array, first, last );</a:t>
            </a:r>
          </a:p>
          <a:p>
            <a:pPr lvl="2">
              <a:buNone/>
            </a:pPr>
            <a:r>
              <a:rPr lang="en-US" altLang="en-US" sz="1200" dirty="0">
                <a:latin typeface="Consolas" pitchFamily="49" charset="0"/>
                <a:cs typeface="Consolas" pitchFamily="49" charset="0"/>
              </a:rPr>
              <a:t>    } else {</a:t>
            </a:r>
          </a:p>
          <a:p>
            <a:pPr lvl="2">
              <a:buNone/>
            </a:pPr>
            <a:r>
              <a:rPr lang="en-US" altLang="en-US" sz="1200" dirty="0">
                <a:latin typeface="Consolas" pitchFamily="49" charset="0"/>
                <a:cs typeface="Consolas" pitchFamily="49" charset="0"/>
              </a:rPr>
              <a:t>        Type pivot = </a:t>
            </a:r>
            <a:r>
              <a:rPr lang="en-US" altLang="en-US" sz="1200" dirty="0" err="1">
                <a:latin typeface="Consolas" pitchFamily="49" charset="0"/>
                <a:cs typeface="Consolas" pitchFamily="49" charset="0"/>
              </a:rPr>
              <a:t>find_pivot</a:t>
            </a:r>
            <a:r>
              <a:rPr lang="en-US" altLang="en-US" sz="1200" dirty="0">
                <a:latin typeface="Consolas" pitchFamily="49" charset="0"/>
                <a:cs typeface="Consolas" pitchFamily="49" charset="0"/>
              </a:rPr>
              <a:t>( array, first, last );</a:t>
            </a:r>
          </a:p>
          <a:p>
            <a:pPr lvl="2">
              <a:buNone/>
            </a:pPr>
            <a:r>
              <a:rPr lang="en-US" altLang="en-US" sz="1200" dirty="0">
                <a:latin typeface="Consolas" pitchFamily="49" charset="0"/>
                <a:cs typeface="Consolas" pitchFamily="49" charset="0"/>
              </a:rPr>
              <a:t>        </a:t>
            </a:r>
            <a:r>
              <a:rPr lang="en-US" altLang="en-US" sz="1200" dirty="0" err="1">
                <a:latin typeface="Consolas" pitchFamily="49" charset="0"/>
                <a:cs typeface="Consolas" pitchFamily="49" charset="0"/>
              </a:rPr>
              <a:t>int</a:t>
            </a:r>
            <a:r>
              <a:rPr lang="en-US" altLang="en-US" sz="1200" dirty="0">
                <a:latin typeface="Consolas" pitchFamily="49" charset="0"/>
                <a:cs typeface="Consolas" pitchFamily="49" charset="0"/>
              </a:rPr>
              <a:t> low  =     </a:t>
            </a:r>
            <a:r>
              <a:rPr lang="en-US" altLang="en-US" sz="1200" dirty="0" err="1">
                <a:latin typeface="Consolas" pitchFamily="49" charset="0"/>
                <a:cs typeface="Consolas" pitchFamily="49" charset="0"/>
              </a:rPr>
              <a:t>find_next</a:t>
            </a:r>
            <a:r>
              <a:rPr lang="en-US" altLang="en-US" sz="1200" dirty="0">
                <a:latin typeface="Consolas" pitchFamily="49" charset="0"/>
                <a:cs typeface="Consolas" pitchFamily="49" charset="0"/>
              </a:rPr>
              <a:t>( pivot, array, first + 1 );</a:t>
            </a:r>
          </a:p>
          <a:p>
            <a:pPr lvl="2">
              <a:buNone/>
            </a:pPr>
            <a:r>
              <a:rPr lang="en-US" altLang="en-US" sz="1200" dirty="0">
                <a:latin typeface="Consolas" pitchFamily="49" charset="0"/>
                <a:cs typeface="Consolas" pitchFamily="49" charset="0"/>
              </a:rPr>
              <a:t>        </a:t>
            </a:r>
            <a:r>
              <a:rPr lang="en-US" altLang="en-US" sz="1200" dirty="0" err="1">
                <a:latin typeface="Consolas" pitchFamily="49" charset="0"/>
                <a:cs typeface="Consolas" pitchFamily="49" charset="0"/>
              </a:rPr>
              <a:t>int</a:t>
            </a:r>
            <a:r>
              <a:rPr lang="en-US" altLang="en-US" sz="1200" dirty="0">
                <a:latin typeface="Consolas" pitchFamily="49" charset="0"/>
                <a:cs typeface="Consolas" pitchFamily="49" charset="0"/>
              </a:rPr>
              <a:t> high = </a:t>
            </a:r>
            <a:r>
              <a:rPr lang="en-US" altLang="en-US" sz="1200" dirty="0" err="1">
                <a:latin typeface="Consolas" pitchFamily="49" charset="0"/>
                <a:cs typeface="Consolas" pitchFamily="49" charset="0"/>
              </a:rPr>
              <a:t>find_previous</a:t>
            </a:r>
            <a:r>
              <a:rPr lang="en-US" altLang="en-US" sz="1200" dirty="0">
                <a:latin typeface="Consolas" pitchFamily="49" charset="0"/>
                <a:cs typeface="Consolas" pitchFamily="49" charset="0"/>
              </a:rPr>
              <a:t>( pivot, array,  last - 2 );</a:t>
            </a:r>
          </a:p>
          <a:p>
            <a:pPr lvl="2">
              <a:buFont typeface="Arial" charset="0"/>
              <a:buNone/>
            </a:pPr>
            <a:endParaRPr lang="en-US" altLang="en-US" sz="1200" dirty="0">
              <a:latin typeface="Consolas" pitchFamily="49" charset="0"/>
              <a:cs typeface="Consolas" pitchFamily="49" charset="0"/>
            </a:endParaRPr>
          </a:p>
          <a:p>
            <a:pPr lvl="2">
              <a:buFont typeface="Arial" charset="0"/>
              <a:buNone/>
            </a:pPr>
            <a:r>
              <a:rPr lang="en-US" altLang="en-US" sz="1200" dirty="0">
                <a:latin typeface="Consolas" pitchFamily="49" charset="0"/>
                <a:cs typeface="Consolas" pitchFamily="49" charset="0"/>
              </a:rPr>
              <a:t>        while ( low &lt; high ) {</a:t>
            </a:r>
          </a:p>
          <a:p>
            <a:pPr lvl="2">
              <a:buNone/>
            </a:pPr>
            <a:r>
              <a:rPr lang="en-US" altLang="en-US" sz="1200" dirty="0">
                <a:latin typeface="Consolas" pitchFamily="49" charset="0"/>
                <a:cs typeface="Consolas" pitchFamily="49" charset="0"/>
              </a:rPr>
              <a:t>            </a:t>
            </a:r>
            <a:r>
              <a:rPr lang="en-US" altLang="en-US" sz="1200" dirty="0" err="1">
                <a:latin typeface="Consolas" pitchFamily="49" charset="0"/>
                <a:cs typeface="Consolas" pitchFamily="49" charset="0"/>
              </a:rPr>
              <a:t>std</a:t>
            </a:r>
            <a:r>
              <a:rPr lang="en-US" altLang="en-US" sz="1200" dirty="0">
                <a:latin typeface="Consolas" pitchFamily="49" charset="0"/>
                <a:cs typeface="Consolas" pitchFamily="49" charset="0"/>
              </a:rPr>
              <a:t>::swap( array[low], array[high] );</a:t>
            </a:r>
          </a:p>
          <a:p>
            <a:pPr lvl="2">
              <a:buNone/>
            </a:pPr>
            <a:r>
              <a:rPr lang="en-US" altLang="en-US" sz="1200" dirty="0">
                <a:latin typeface="Consolas" pitchFamily="49" charset="0"/>
                <a:cs typeface="Consolas" pitchFamily="49" charset="0"/>
              </a:rPr>
              <a:t>            low  =     </a:t>
            </a:r>
            <a:r>
              <a:rPr lang="en-US" altLang="en-US" sz="1200" dirty="0" err="1">
                <a:latin typeface="Consolas" pitchFamily="49" charset="0"/>
                <a:cs typeface="Consolas" pitchFamily="49" charset="0"/>
              </a:rPr>
              <a:t>find_next</a:t>
            </a:r>
            <a:r>
              <a:rPr lang="en-US" altLang="en-US" sz="1200" dirty="0">
                <a:latin typeface="Consolas" pitchFamily="49" charset="0"/>
                <a:cs typeface="Consolas" pitchFamily="49" charset="0"/>
              </a:rPr>
              <a:t>( pivot, array,  low + 1 );</a:t>
            </a:r>
          </a:p>
          <a:p>
            <a:pPr lvl="2">
              <a:buNone/>
            </a:pPr>
            <a:r>
              <a:rPr lang="en-US" altLang="en-US" sz="1200" dirty="0">
                <a:latin typeface="Consolas" pitchFamily="49" charset="0"/>
                <a:cs typeface="Consolas" pitchFamily="49" charset="0"/>
              </a:rPr>
              <a:t>            high = </a:t>
            </a:r>
            <a:r>
              <a:rPr lang="en-US" altLang="en-US" sz="1200" dirty="0" err="1">
                <a:latin typeface="Consolas" pitchFamily="49" charset="0"/>
                <a:cs typeface="Consolas" pitchFamily="49" charset="0"/>
              </a:rPr>
              <a:t>find_previous</a:t>
            </a:r>
            <a:r>
              <a:rPr lang="en-US" altLang="en-US" sz="1200" dirty="0">
                <a:latin typeface="Consolas" pitchFamily="49" charset="0"/>
                <a:cs typeface="Consolas" pitchFamily="49" charset="0"/>
              </a:rPr>
              <a:t>( pivot, array, high - 1 );</a:t>
            </a:r>
          </a:p>
          <a:p>
            <a:pPr lvl="2">
              <a:buNone/>
            </a:pPr>
            <a:r>
              <a:rPr lang="en-US" altLang="en-US" sz="1200" dirty="0">
                <a:latin typeface="Consolas" pitchFamily="49" charset="0"/>
                <a:cs typeface="Consolas" pitchFamily="49" charset="0"/>
              </a:rPr>
              <a:t>        }</a:t>
            </a:r>
          </a:p>
          <a:p>
            <a:pPr lvl="2">
              <a:buNone/>
            </a:pPr>
            <a:endParaRPr lang="en-US" altLang="en-US" sz="1200" dirty="0">
              <a:latin typeface="Consolas" pitchFamily="49" charset="0"/>
              <a:cs typeface="Consolas" pitchFamily="49" charset="0"/>
            </a:endParaRPr>
          </a:p>
          <a:p>
            <a:pPr lvl="2">
              <a:buFont typeface="Arial" charset="0"/>
              <a:buNone/>
            </a:pPr>
            <a:r>
              <a:rPr lang="en-US" altLang="en-US" sz="1200" dirty="0">
                <a:latin typeface="Consolas" pitchFamily="49" charset="0"/>
                <a:cs typeface="Consolas" pitchFamily="49" charset="0"/>
              </a:rPr>
              <a:t>        array[last – 1] = array[low];</a:t>
            </a:r>
          </a:p>
          <a:p>
            <a:pPr lvl="2">
              <a:buFont typeface="Arial" charset="0"/>
              <a:buNone/>
            </a:pPr>
            <a:r>
              <a:rPr lang="en-US" altLang="en-US" sz="1200" dirty="0">
                <a:latin typeface="Consolas" pitchFamily="49" charset="0"/>
                <a:cs typeface="Consolas" pitchFamily="49" charset="0"/>
              </a:rPr>
              <a:t>        array[low] = pivot;</a:t>
            </a:r>
          </a:p>
          <a:p>
            <a:pPr lvl="2">
              <a:buFont typeface="Arial" charset="0"/>
              <a:buNone/>
            </a:pPr>
            <a:r>
              <a:rPr lang="en-US" altLang="en-US" sz="1200" dirty="0">
                <a:latin typeface="Consolas" pitchFamily="49" charset="0"/>
                <a:cs typeface="Consolas" pitchFamily="49" charset="0"/>
              </a:rPr>
              <a:t>        quicksort( array, first,  low );</a:t>
            </a:r>
          </a:p>
          <a:p>
            <a:pPr lvl="2">
              <a:buFont typeface="Arial" charset="0"/>
              <a:buNone/>
            </a:pPr>
            <a:r>
              <a:rPr lang="en-US" altLang="en-US" sz="1200" dirty="0">
                <a:latin typeface="Consolas" pitchFamily="49" charset="0"/>
                <a:cs typeface="Consolas" pitchFamily="49" charset="0"/>
              </a:rPr>
              <a:t>        quicksort( array,  high, last );</a:t>
            </a:r>
          </a:p>
          <a:p>
            <a:pPr lvl="2">
              <a:buFont typeface="Arial" charset="0"/>
              <a:buNone/>
            </a:pPr>
            <a:r>
              <a:rPr lang="en-US" altLang="en-US" sz="1200" dirty="0">
                <a:latin typeface="Consolas" pitchFamily="49" charset="0"/>
                <a:cs typeface="Consolas" pitchFamily="49" charset="0"/>
              </a:rPr>
              <a:t>    }</a:t>
            </a:r>
          </a:p>
          <a:p>
            <a:pPr lvl="2">
              <a:buFont typeface="Arial" charset="0"/>
              <a:buNone/>
            </a:pPr>
            <a:r>
              <a:rPr lang="en-US" altLang="en-US" sz="1200" dirty="0">
                <a:latin typeface="Consolas" pitchFamily="49" charset="0"/>
                <a:cs typeface="Consolas" pitchFamily="49" charset="0"/>
              </a:rPr>
              <a:t>}</a:t>
            </a:r>
          </a:p>
        </p:txBody>
      </p:sp>
      <p:sp>
        <p:nvSpPr>
          <p:cNvPr id="30724"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7.6.5</a:t>
            </a:r>
          </a:p>
        </p:txBody>
      </p:sp>
    </p:spTree>
    <p:extLst>
      <p:ext uri="{BB962C8B-B14F-4D97-AF65-F5344CB8AC3E}">
        <p14:creationId xmlns:p14="http://schemas.microsoft.com/office/powerpoint/2010/main" val="2938496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Consider the following unsorted array of 25 entries</a:t>
            </a:r>
          </a:p>
          <a:p>
            <a:pPr>
              <a:buNone/>
            </a:pPr>
            <a:endParaRPr lang="en-US" altLang="en-US" dirty="0">
              <a:latin typeface="Arial" charset="0"/>
              <a:cs typeface="Arial" charset="0"/>
            </a:endParaRPr>
          </a:p>
          <a:p>
            <a:pPr>
              <a:buNone/>
            </a:pPr>
            <a:endParaRPr lang="en-US" altLang="en-US" dirty="0">
              <a:latin typeface="Arial" charset="0"/>
              <a:cs typeface="Arial" charset="0"/>
            </a:endParaRPr>
          </a:p>
          <a:p>
            <a:pPr>
              <a:buNone/>
            </a:pPr>
            <a:endParaRPr lang="en-US" altLang="en-US" dirty="0">
              <a:latin typeface="Arial" charset="0"/>
              <a:cs typeface="Arial" charset="0"/>
            </a:endParaRPr>
          </a:p>
          <a:p>
            <a:pPr>
              <a:buNone/>
            </a:pPr>
            <a:r>
              <a:rPr lang="en-US" altLang="en-US" dirty="0">
                <a:latin typeface="Arial" charset="0"/>
                <a:cs typeface="Arial" charset="0"/>
              </a:rPr>
              <a:t>	We will call insertion sort if the list being sorted of size </a:t>
            </a:r>
            <a:r>
              <a:rPr lang="en-US" altLang="en-US" i="1" dirty="0">
                <a:latin typeface="Times New Roman" pitchFamily="18" charset="0"/>
                <a:cs typeface="Times New Roman" pitchFamily="18" charset="0"/>
              </a:rPr>
              <a:t>N</a:t>
            </a:r>
            <a:r>
              <a:rPr lang="en-US" altLang="en-US" dirty="0">
                <a:latin typeface="Times New Roman" pitchFamily="18" charset="0"/>
                <a:cs typeface="Times New Roman" pitchFamily="18" charset="0"/>
              </a:rPr>
              <a:t> = 6</a:t>
            </a:r>
            <a:r>
              <a:rPr lang="en-US" altLang="en-US" dirty="0">
                <a:latin typeface="Arial" charset="0"/>
                <a:cs typeface="Arial" charset="0"/>
              </a:rPr>
              <a:t> or less</a:t>
            </a:r>
            <a:endParaRPr lang="en-US" altLang="en-US" dirty="0">
              <a:latin typeface="Times New Roman" pitchFamily="18" charset="0"/>
              <a:cs typeface="Times New Roman" pitchFamily="18" charset="0"/>
            </a:endParaRPr>
          </a:p>
          <a:p>
            <a:pPr>
              <a:buFont typeface="Arial" charset="0"/>
              <a:buNone/>
            </a:pPr>
            <a:endParaRPr lang="en-US" altLang="en-US" dirty="0">
              <a:latin typeface="Arial" charset="0"/>
              <a:cs typeface="Arial"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graphicFrame>
        <p:nvGraphicFramePr>
          <p:cNvPr id="12" name="Table 11"/>
          <p:cNvGraphicFramePr>
            <a:graphicFrameLocks noGrp="1"/>
          </p:cNvGraphicFramePr>
          <p:nvPr>
            <p:extLst>
              <p:ext uri="{D42A27DB-BD31-4B8C-83A1-F6EECF244321}">
                <p14:modId xmlns:p14="http://schemas.microsoft.com/office/powerpoint/2010/main" val="1548936288"/>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70699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call </a:t>
            </a:r>
            <a:r>
              <a:rPr lang="en-US" altLang="en-US" dirty="0">
                <a:latin typeface="Consolas" pitchFamily="49" charset="0"/>
                <a:cs typeface="Consolas" pitchFamily="49" charset="0"/>
              </a:rPr>
              <a:t>quicksort( array, 0, 25 ) </a:t>
            </a:r>
            <a:endParaRPr lang="en-US" altLang="en-US" dirty="0">
              <a:latin typeface="Arial" charset="0"/>
              <a:cs typeface="Arial"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graphicFrame>
        <p:nvGraphicFramePr>
          <p:cNvPr id="12" name="Table 11"/>
          <p:cNvGraphicFramePr>
            <a:graphicFrameLocks noGrp="1"/>
          </p:cNvGraphicFramePr>
          <p:nvPr>
            <p:extLst>
              <p:ext uri="{D42A27DB-BD31-4B8C-83A1-F6EECF244321}">
                <p14:modId xmlns:p14="http://schemas.microsoft.com/office/powerpoint/2010/main" val="40594737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spTree>
    <p:extLst>
      <p:ext uri="{BB962C8B-B14F-4D97-AF65-F5344CB8AC3E}">
        <p14:creationId xmlns:p14="http://schemas.microsoft.com/office/powerpoint/2010/main" val="3433314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calling </a:t>
            </a:r>
            <a:r>
              <a:rPr lang="en-US" altLang="en-US" dirty="0">
                <a:latin typeface="Consolas" pitchFamily="49" charset="0"/>
                <a:cs typeface="Consolas" pitchFamily="49" charset="0"/>
              </a:rPr>
              <a:t>quicksort( 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a:latin typeface="Times New Roman" panose="02020603050405020304" pitchFamily="18" charset="0"/>
                <a:cs typeface="Times New Roman" panose="02020603050405020304" pitchFamily="18" charset="0"/>
              </a:rPr>
              <a:t>25 – 0 &gt; 6</a:t>
            </a:r>
            <a:r>
              <a:rPr lang="en-US" altLang="en-US" dirty="0">
                <a:latin typeface="Arial" charset="0"/>
                <a:cs typeface="Arial" charset="0"/>
              </a:rPr>
              <a:t>, so find the midpoint and the pivot</a:t>
            </a: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(0 + 25)/2; // == 12</a:t>
            </a:r>
          </a:p>
          <a:p>
            <a:pPr marL="457200" lvl="1" indent="0">
              <a:buNone/>
            </a:pPr>
            <a:r>
              <a:rPr lang="en-US" altLang="en-US" dirty="0">
                <a:latin typeface="Consolas" panose="020B0609020204030204" pitchFamily="49" charset="0"/>
                <a:cs typeface="Consolas" panose="020B0609020204030204" pitchFamily="49" charset="0"/>
              </a:rPr>
              <a:t>	</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graphicFrame>
        <p:nvGraphicFramePr>
          <p:cNvPr id="12" name="Table 11"/>
          <p:cNvGraphicFramePr>
            <a:graphicFrameLocks noGrp="1"/>
          </p:cNvGraphicFramePr>
          <p:nvPr>
            <p:extLst>
              <p:ext uri="{D42A27DB-BD31-4B8C-83A1-F6EECF244321}">
                <p14:modId xmlns:p14="http://schemas.microsoft.com/office/powerpoint/2010/main" val="383356607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1" dirty="0">
                          <a:solidFill>
                            <a:schemeClr val="bg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a:solidFill>
                            <a:schemeClr val="bg1"/>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a:solidFill>
                            <a:schemeClr val="bg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spTree>
    <p:extLst>
      <p:ext uri="{BB962C8B-B14F-4D97-AF65-F5344CB8AC3E}">
        <p14:creationId xmlns:p14="http://schemas.microsoft.com/office/powerpoint/2010/main" val="3918098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calling </a:t>
            </a:r>
            <a:r>
              <a:rPr lang="en-US" altLang="en-US" dirty="0">
                <a:latin typeface="Consolas" pitchFamily="49" charset="0"/>
                <a:cs typeface="Consolas" pitchFamily="49" charset="0"/>
              </a:rPr>
              <a:t>quicksort( 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a:latin typeface="Times New Roman" panose="02020603050405020304" pitchFamily="18" charset="0"/>
                <a:cs typeface="Times New Roman" panose="02020603050405020304" pitchFamily="18" charset="0"/>
              </a:rPr>
              <a:t>25 – 0 &gt; 6</a:t>
            </a:r>
            <a:r>
              <a:rPr lang="en-US" altLang="en-US" dirty="0">
                <a:latin typeface="Arial" charset="0"/>
                <a:cs typeface="Arial" charset="0"/>
              </a:rPr>
              <a:t>, so find the midpoint and the pivot</a:t>
            </a: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(0 + 25)/2; // == 12</a:t>
            </a:r>
          </a:p>
          <a:p>
            <a:pPr marL="457200" lvl="1" indent="0">
              <a:buNone/>
            </a:pPr>
            <a:r>
              <a:rPr lang="en-US" altLang="en-US" dirty="0">
                <a:latin typeface="Consolas" panose="020B0609020204030204" pitchFamily="49" charset="0"/>
                <a:cs typeface="Consolas" panose="020B0609020204030204" pitchFamily="49" charset="0"/>
              </a:rPr>
              <a:t>	pivot = </a:t>
            </a:r>
            <a:r>
              <a:rPr lang="en-US" altLang="en-US" b="1" dirty="0">
                <a:solidFill>
                  <a:srgbClr val="FF0000"/>
                </a:solidFill>
                <a:latin typeface="Consolas" panose="020B0609020204030204" pitchFamily="49" charset="0"/>
                <a:cs typeface="Consolas" panose="020B0609020204030204" pitchFamily="49" charset="0"/>
              </a:rPr>
              <a:t>57</a:t>
            </a:r>
            <a:r>
              <a:rPr lang="en-US" altLang="en-US" dirty="0">
                <a:latin typeface="Consolas" panose="020B0609020204030204" pitchFamily="49" charset="0"/>
                <a:cs typeface="Consolas" panose="020B0609020204030204" pitchFamily="49" charset="0"/>
              </a:rPr>
              <a:t>; </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graphicFrame>
        <p:nvGraphicFramePr>
          <p:cNvPr id="12" name="Table 11"/>
          <p:cNvGraphicFramePr>
            <a:graphicFrameLocks noGrp="1"/>
          </p:cNvGraphicFramePr>
          <p:nvPr>
            <p:extLst>
              <p:ext uri="{D42A27DB-BD31-4B8C-83A1-F6EECF244321}">
                <p14:modId xmlns:p14="http://schemas.microsoft.com/office/powerpoint/2010/main" val="1631726595"/>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1" dirty="0">
                          <a:solidFill>
                            <a:schemeClr val="bg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a:solidFill>
                            <a:schemeClr val="bg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sp>
        <p:nvSpPr>
          <p:cNvPr id="2" name="Arc 1"/>
          <p:cNvSpPr/>
          <p:nvPr/>
        </p:nvSpPr>
        <p:spPr>
          <a:xfrm flipV="1">
            <a:off x="4527288" y="2033552"/>
            <a:ext cx="4320480" cy="1049056"/>
          </a:xfrm>
          <a:prstGeom prst="arc">
            <a:avLst>
              <a:gd name="adj1" fmla="val 10992143"/>
              <a:gd name="adj2" fmla="val 0"/>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 name="Arc 9"/>
          <p:cNvSpPr/>
          <p:nvPr/>
        </p:nvSpPr>
        <p:spPr>
          <a:xfrm flipV="1">
            <a:off x="86508" y="2681624"/>
            <a:ext cx="351656" cy="360040"/>
          </a:xfrm>
          <a:prstGeom prst="arc">
            <a:avLst>
              <a:gd name="adj1" fmla="val 6391813"/>
              <a:gd name="adj2" fmla="val 440033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2959970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calling </a:t>
            </a:r>
            <a:r>
              <a:rPr lang="en-US" altLang="en-US" dirty="0">
                <a:latin typeface="Consolas" pitchFamily="49" charset="0"/>
                <a:cs typeface="Consolas" pitchFamily="49" charset="0"/>
              </a:rPr>
              <a:t>quicksort( 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Starting from the front and back:</a:t>
            </a:r>
          </a:p>
          <a:p>
            <a:pPr lvl="1"/>
            <a:r>
              <a:rPr lang="en-US" altLang="en-US" dirty="0">
                <a:latin typeface="Arial" charset="0"/>
                <a:cs typeface="Arial" charset="0"/>
              </a:rPr>
              <a:t>Find the next element greater than the pivot</a:t>
            </a:r>
          </a:p>
          <a:p>
            <a:pPr lvl="1"/>
            <a:r>
              <a:rPr lang="en-US" altLang="en-US" dirty="0">
                <a:latin typeface="Arial" charset="0"/>
                <a:cs typeface="Arial" charset="0"/>
              </a:rPr>
              <a:t>The last element less than the pivot</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graphicFrame>
        <p:nvGraphicFramePr>
          <p:cNvPr id="12" name="Table 11"/>
          <p:cNvGraphicFramePr>
            <a:graphicFrameLocks noGrp="1"/>
          </p:cNvGraphicFramePr>
          <p:nvPr>
            <p:extLst>
              <p:ext uri="{D42A27DB-BD31-4B8C-83A1-F6EECF244321}">
                <p14:modId xmlns:p14="http://schemas.microsoft.com/office/powerpoint/2010/main" val="13504628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cxnSp>
        <p:nvCxnSpPr>
          <p:cNvPr id="4" name="Straight Arrow Connector 3"/>
          <p:cNvCxnSpPr/>
          <p:nvPr/>
        </p:nvCxnSpPr>
        <p:spPr>
          <a:xfrm flipV="1">
            <a:off x="61156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8501376"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p>
        </p:txBody>
      </p:sp>
    </p:spTree>
    <p:extLst>
      <p:ext uri="{BB962C8B-B14F-4D97-AF65-F5344CB8AC3E}">
        <p14:creationId xmlns:p14="http://schemas.microsoft.com/office/powerpoint/2010/main" val="3750411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calling </a:t>
            </a:r>
            <a:r>
              <a:rPr lang="en-US" altLang="en-US" dirty="0">
                <a:latin typeface="Consolas" pitchFamily="49" charset="0"/>
                <a:cs typeface="Consolas" pitchFamily="49" charset="0"/>
              </a:rPr>
              <a:t>quicksort( 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1;</a:t>
            </a:r>
          </a:p>
          <a:p>
            <a:pPr marL="457200" lvl="1" indent="0">
              <a:buNone/>
            </a:pPr>
            <a:r>
              <a:rPr lang="en-US" altLang="en-US" dirty="0">
                <a:latin typeface="Consolas" panose="020B0609020204030204" pitchFamily="49" charset="0"/>
                <a:cs typeface="Consolas" panose="020B0609020204030204" pitchFamily="49" charset="0"/>
              </a:rPr>
              <a:t>	high = 21;</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graphicFrame>
        <p:nvGraphicFramePr>
          <p:cNvPr id="12" name="Table 11"/>
          <p:cNvGraphicFramePr>
            <a:graphicFrameLocks noGrp="1"/>
          </p:cNvGraphicFramePr>
          <p:nvPr>
            <p:extLst>
              <p:ext uri="{D42A27DB-BD31-4B8C-83A1-F6EECF244321}">
                <p14:modId xmlns:p14="http://schemas.microsoft.com/office/powerpoint/2010/main" val="16443194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1" dirty="0">
                          <a:solidFill>
                            <a:schemeClr val="bg1"/>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0" dirty="0"/>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a:solidFill>
                            <a:schemeClr val="bg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cxnSp>
        <p:nvCxnSpPr>
          <p:cNvPr id="4" name="Straight Arrow Connector 3"/>
          <p:cNvCxnSpPr/>
          <p:nvPr/>
        </p:nvCxnSpPr>
        <p:spPr>
          <a:xfrm flipV="1">
            <a:off x="61156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781296"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p>
        </p:txBody>
      </p:sp>
    </p:spTree>
    <p:extLst>
      <p:ext uri="{BB962C8B-B14F-4D97-AF65-F5344CB8AC3E}">
        <p14:creationId xmlns:p14="http://schemas.microsoft.com/office/powerpoint/2010/main" val="1745633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calling </a:t>
            </a:r>
            <a:r>
              <a:rPr lang="en-US" altLang="en-US" dirty="0">
                <a:latin typeface="Consolas" pitchFamily="49" charset="0"/>
                <a:cs typeface="Consolas" pitchFamily="49" charset="0"/>
              </a:rPr>
              <a:t>quicksort( 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1;</a:t>
            </a:r>
          </a:p>
          <a:p>
            <a:pPr marL="457200" lvl="1" indent="0">
              <a:buNone/>
            </a:pPr>
            <a:r>
              <a:rPr lang="en-US" altLang="en-US" dirty="0">
                <a:latin typeface="Consolas" panose="020B0609020204030204" pitchFamily="49" charset="0"/>
                <a:cs typeface="Consolas" panose="020B0609020204030204" pitchFamily="49" charset="0"/>
              </a:rPr>
              <a:t>	high = 21;</a:t>
            </a:r>
          </a:p>
          <a:p>
            <a:pPr lvl="0">
              <a:buNone/>
            </a:pPr>
            <a:r>
              <a:rPr lang="en-US" altLang="en-US" dirty="0">
                <a:solidFill>
                  <a:prstClr val="black"/>
                </a:solidFill>
                <a:latin typeface="Arial" charset="0"/>
                <a:cs typeface="Arial" charset="0"/>
              </a:rPr>
              <a:t>	Swap them</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graphicFrame>
        <p:nvGraphicFramePr>
          <p:cNvPr id="12" name="Table 11"/>
          <p:cNvGraphicFramePr>
            <a:graphicFrameLocks noGrp="1"/>
          </p:cNvGraphicFramePr>
          <p:nvPr>
            <p:extLst>
              <p:ext uri="{D42A27DB-BD31-4B8C-83A1-F6EECF244321}">
                <p14:modId xmlns:p14="http://schemas.microsoft.com/office/powerpoint/2010/main" val="45724177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cxnSp>
        <p:nvCxnSpPr>
          <p:cNvPr id="4" name="Straight Arrow Connector 3"/>
          <p:cNvCxnSpPr/>
          <p:nvPr/>
        </p:nvCxnSpPr>
        <p:spPr>
          <a:xfrm flipV="1">
            <a:off x="61156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781296"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p>
        </p:txBody>
      </p:sp>
      <p:sp>
        <p:nvSpPr>
          <p:cNvPr id="10" name="Arc 9"/>
          <p:cNvSpPr/>
          <p:nvPr/>
        </p:nvSpPr>
        <p:spPr>
          <a:xfrm flipV="1">
            <a:off x="705532" y="2256400"/>
            <a:ext cx="6976460" cy="884568"/>
          </a:xfrm>
          <a:prstGeom prst="arc">
            <a:avLst>
              <a:gd name="adj1" fmla="val 10823717"/>
              <a:gd name="adj2" fmla="val 21559809"/>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1854889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calling </a:t>
            </a:r>
            <a:r>
              <a:rPr lang="en-US" altLang="en-US" dirty="0">
                <a:latin typeface="Consolas" pitchFamily="49" charset="0"/>
                <a:cs typeface="Consolas" pitchFamily="49" charset="0"/>
              </a:rPr>
              <a:t>quicksort( 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a:latin typeface="Consolas" panose="020B0609020204030204" pitchFamily="49" charset="0"/>
                <a:cs typeface="Consolas" panose="020B0609020204030204" pitchFamily="49" charset="0"/>
              </a:rPr>
              <a:t>	low = 4;</a:t>
            </a:r>
          </a:p>
          <a:p>
            <a:pPr marL="457200" lvl="1" indent="0">
              <a:buNone/>
            </a:pPr>
            <a:r>
              <a:rPr lang="en-US" altLang="en-US" dirty="0">
                <a:latin typeface="Consolas" panose="020B0609020204030204" pitchFamily="49" charset="0"/>
                <a:cs typeface="Consolas" panose="020B0609020204030204" pitchFamily="49" charset="0"/>
              </a:rPr>
              <a:t>	high = 20;</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cxnSp>
        <p:nvCxnSpPr>
          <p:cNvPr id="4" name="Straight Arrow Connector 3"/>
          <p:cNvCxnSpPr/>
          <p:nvPr/>
        </p:nvCxnSpPr>
        <p:spPr>
          <a:xfrm flipV="1">
            <a:off x="169168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411376"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p>
        </p:txBody>
      </p:sp>
      <p:graphicFrame>
        <p:nvGraphicFramePr>
          <p:cNvPr id="10" name="Table 9"/>
          <p:cNvGraphicFramePr>
            <a:graphicFrameLocks noGrp="1"/>
          </p:cNvGraphicFramePr>
          <p:nvPr>
            <p:extLst>
              <p:ext uri="{D42A27DB-BD31-4B8C-83A1-F6EECF244321}">
                <p14:modId xmlns:p14="http://schemas.microsoft.com/office/powerpoint/2010/main" val="1179464390"/>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a:solidFill>
                            <a:schemeClr val="bg1"/>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0" dirty="0"/>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a:solidFill>
                            <a:schemeClr val="bg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94629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calling </a:t>
            </a:r>
            <a:r>
              <a:rPr lang="en-US" altLang="en-US" dirty="0">
                <a:latin typeface="Consolas" pitchFamily="49" charset="0"/>
                <a:cs typeface="Consolas" pitchFamily="49" charset="0"/>
              </a:rPr>
              <a:t>quicksort( 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a:latin typeface="Consolas" panose="020B0609020204030204" pitchFamily="49" charset="0"/>
                <a:cs typeface="Consolas" panose="020B0609020204030204" pitchFamily="49" charset="0"/>
              </a:rPr>
              <a:t>	low = 4;</a:t>
            </a:r>
          </a:p>
          <a:p>
            <a:pPr marL="457200" lvl="1" indent="0">
              <a:buNone/>
            </a:pPr>
            <a:r>
              <a:rPr lang="en-US" altLang="en-US" dirty="0">
                <a:latin typeface="Consolas" panose="020B0609020204030204" pitchFamily="49" charset="0"/>
                <a:cs typeface="Consolas" panose="020B0609020204030204" pitchFamily="49" charset="0"/>
              </a:rPr>
              <a:t>	high = 20;</a:t>
            </a:r>
          </a:p>
          <a:p>
            <a:pPr lvl="0">
              <a:buNone/>
            </a:pPr>
            <a:r>
              <a:rPr lang="en-US" altLang="en-US" dirty="0">
                <a:solidFill>
                  <a:prstClr val="black"/>
                </a:solidFill>
                <a:latin typeface="Arial" charset="0"/>
                <a:cs typeface="Arial" charset="0"/>
              </a:rPr>
              <a:t>	Swap them</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cxnSp>
        <p:nvCxnSpPr>
          <p:cNvPr id="4" name="Straight Arrow Connector 3"/>
          <p:cNvCxnSpPr/>
          <p:nvPr/>
        </p:nvCxnSpPr>
        <p:spPr>
          <a:xfrm flipV="1">
            <a:off x="169168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411376"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p>
        </p:txBody>
      </p:sp>
      <p:graphicFrame>
        <p:nvGraphicFramePr>
          <p:cNvPr id="10" name="Table 9"/>
          <p:cNvGraphicFramePr>
            <a:graphicFrameLocks noGrp="1"/>
          </p:cNvGraphicFramePr>
          <p:nvPr>
            <p:extLst>
              <p:ext uri="{D42A27DB-BD31-4B8C-83A1-F6EECF244321}">
                <p14:modId xmlns:p14="http://schemas.microsoft.com/office/powerpoint/2010/main" val="741229701"/>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3" name="Arc 12"/>
          <p:cNvSpPr/>
          <p:nvPr/>
        </p:nvSpPr>
        <p:spPr>
          <a:xfrm flipV="1">
            <a:off x="1835696" y="2256400"/>
            <a:ext cx="5472608" cy="884568"/>
          </a:xfrm>
          <a:prstGeom prst="arc">
            <a:avLst>
              <a:gd name="adj1" fmla="val 10823717"/>
              <a:gd name="adj2" fmla="val 21559809"/>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3053417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latin typeface="Arial" charset="0"/>
                <a:cs typeface="Arial" charset="0"/>
              </a:rPr>
              <a:t>Quicksort</a:t>
            </a:r>
          </a:p>
        </p:txBody>
      </p:sp>
      <p:sp>
        <p:nvSpPr>
          <p:cNvPr id="7171"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Merge sort splits the array into sub-lists and sorts them</a:t>
            </a:r>
          </a:p>
          <a:p>
            <a:pPr>
              <a:buFont typeface="Arial" charse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The larger problem is split into two sub-problems based on </a:t>
            </a:r>
            <a:r>
              <a:rPr lang="en-US" altLang="en-US" i="1" dirty="0">
                <a:latin typeface="Arial" charset="0"/>
                <a:cs typeface="Arial" charset="0"/>
              </a:rPr>
              <a:t>location</a:t>
            </a:r>
            <a:r>
              <a:rPr lang="en-US" altLang="en-US" dirty="0">
                <a:latin typeface="Arial" charset="0"/>
                <a:cs typeface="Arial" charset="0"/>
              </a:rPr>
              <a:t> in the array</a:t>
            </a:r>
          </a:p>
          <a:p>
            <a:pPr>
              <a:buFont typeface="Arial" charse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Consider the following alternative:</a:t>
            </a:r>
          </a:p>
          <a:p>
            <a:pPr lvl="1"/>
            <a:r>
              <a:rPr lang="en-US" altLang="en-US" dirty="0">
                <a:latin typeface="Arial" charset="0"/>
                <a:cs typeface="Arial" charset="0"/>
              </a:rPr>
              <a:t>Choose an object in the array and partition the remaining objects into two groups relative to the chosen entry</a:t>
            </a:r>
          </a:p>
          <a:p>
            <a:pPr lvl="1">
              <a:buFontTx/>
              <a:buNone/>
            </a:pPr>
            <a:endParaRPr lang="en-US" altLang="en-US" sz="1600" b="1" dirty="0">
              <a:latin typeface="Courier New" pitchFamily="49" charset="0"/>
              <a:cs typeface="Arial" charset="0"/>
            </a:endParaRPr>
          </a:p>
        </p:txBody>
      </p:sp>
      <p:sp>
        <p:nvSpPr>
          <p:cNvPr id="7172"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7.6.1</a:t>
            </a:r>
          </a:p>
        </p:txBody>
      </p:sp>
    </p:spTree>
    <p:extLst>
      <p:ext uri="{BB962C8B-B14F-4D97-AF65-F5344CB8AC3E}">
        <p14:creationId xmlns:p14="http://schemas.microsoft.com/office/powerpoint/2010/main" val="931623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calling </a:t>
            </a:r>
            <a:r>
              <a:rPr lang="en-US" altLang="en-US" dirty="0">
                <a:latin typeface="Consolas" pitchFamily="49" charset="0"/>
                <a:cs typeface="Consolas" pitchFamily="49" charset="0"/>
              </a:rPr>
              <a:t>quicksort( 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a:latin typeface="Consolas" panose="020B0609020204030204" pitchFamily="49" charset="0"/>
                <a:cs typeface="Consolas" panose="020B0609020204030204" pitchFamily="49" charset="0"/>
              </a:rPr>
              <a:t>	low = 6;</a:t>
            </a:r>
          </a:p>
          <a:p>
            <a:pPr marL="457200" lvl="1" indent="0">
              <a:buNone/>
            </a:pPr>
            <a:r>
              <a:rPr lang="en-US" altLang="en-US" dirty="0">
                <a:latin typeface="Consolas" panose="020B0609020204030204" pitchFamily="49" charset="0"/>
                <a:cs typeface="Consolas" panose="020B0609020204030204" pitchFamily="49" charset="0"/>
              </a:rPr>
              <a:t>	high = 19;</a:t>
            </a:r>
          </a:p>
          <a:p>
            <a:pPr lvl="0">
              <a:buNone/>
            </a:pPr>
            <a:r>
              <a:rPr lang="en-US" altLang="en-US" dirty="0">
                <a:solidFill>
                  <a:prstClr val="black"/>
                </a:solidFill>
                <a:latin typeface="Arial" charset="0"/>
                <a:cs typeface="Arial" charset="0"/>
              </a:rPr>
              <a:t>	</a:t>
            </a: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cxnSp>
        <p:nvCxnSpPr>
          <p:cNvPr id="4" name="Straight Arrow Connector 3"/>
          <p:cNvCxnSpPr/>
          <p:nvPr/>
        </p:nvCxnSpPr>
        <p:spPr>
          <a:xfrm flipV="1">
            <a:off x="2398112"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061216"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p>
        </p:txBody>
      </p:sp>
      <p:graphicFrame>
        <p:nvGraphicFramePr>
          <p:cNvPr id="10" name="Table 9"/>
          <p:cNvGraphicFramePr>
            <a:graphicFrameLocks noGrp="1"/>
          </p:cNvGraphicFramePr>
          <p:nvPr>
            <p:extLst>
              <p:ext uri="{D42A27DB-BD31-4B8C-83A1-F6EECF244321}">
                <p14:modId xmlns:p14="http://schemas.microsoft.com/office/powerpoint/2010/main" val="317474216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a:solidFill>
                            <a:schemeClr val="bg1"/>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a:solidFill>
                            <a:schemeClr val="bg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a:solidFill>
                            <a:schemeClr val="tx1"/>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75396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calling </a:t>
            </a:r>
            <a:r>
              <a:rPr lang="en-US" altLang="en-US" dirty="0">
                <a:latin typeface="Consolas" pitchFamily="49" charset="0"/>
                <a:cs typeface="Consolas" pitchFamily="49" charset="0"/>
              </a:rPr>
              <a:t>quicksort( 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a:latin typeface="Consolas" panose="020B0609020204030204" pitchFamily="49" charset="0"/>
                <a:cs typeface="Consolas" panose="020B0609020204030204" pitchFamily="49" charset="0"/>
              </a:rPr>
              <a:t>	low = 6;</a:t>
            </a:r>
          </a:p>
          <a:p>
            <a:pPr marL="457200" lvl="1" indent="0">
              <a:buNone/>
            </a:pPr>
            <a:r>
              <a:rPr lang="en-US" altLang="en-US" dirty="0">
                <a:latin typeface="Consolas" panose="020B0609020204030204" pitchFamily="49" charset="0"/>
                <a:cs typeface="Consolas" panose="020B0609020204030204" pitchFamily="49" charset="0"/>
              </a:rPr>
              <a:t>	high = 19;</a:t>
            </a:r>
          </a:p>
          <a:p>
            <a:pPr lvl="0">
              <a:buNone/>
            </a:pPr>
            <a:r>
              <a:rPr lang="en-US" altLang="en-US" dirty="0">
                <a:solidFill>
                  <a:prstClr val="black"/>
                </a:solidFill>
                <a:latin typeface="Arial" charset="0"/>
                <a:cs typeface="Arial" charset="0"/>
              </a:rPr>
              <a:t>	Swap them</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cxnSp>
        <p:nvCxnSpPr>
          <p:cNvPr id="4" name="Straight Arrow Connector 3"/>
          <p:cNvCxnSpPr/>
          <p:nvPr/>
        </p:nvCxnSpPr>
        <p:spPr>
          <a:xfrm flipV="1">
            <a:off x="2398112"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061216"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p>
        </p:txBody>
      </p:sp>
      <p:graphicFrame>
        <p:nvGraphicFramePr>
          <p:cNvPr id="10" name="Table 9"/>
          <p:cNvGraphicFramePr>
            <a:graphicFrameLocks noGrp="1"/>
          </p:cNvGraphicFramePr>
          <p:nvPr>
            <p:extLst>
              <p:ext uri="{D42A27DB-BD31-4B8C-83A1-F6EECF244321}">
                <p14:modId xmlns:p14="http://schemas.microsoft.com/office/powerpoint/2010/main" val="1789903855"/>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3" name="Arc 12"/>
          <p:cNvSpPr/>
          <p:nvPr/>
        </p:nvSpPr>
        <p:spPr>
          <a:xfrm flipV="1">
            <a:off x="2555776" y="2256400"/>
            <a:ext cx="4401983" cy="884568"/>
          </a:xfrm>
          <a:prstGeom prst="arc">
            <a:avLst>
              <a:gd name="adj1" fmla="val 10823717"/>
              <a:gd name="adj2" fmla="val 21559809"/>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9914564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calling </a:t>
            </a:r>
            <a:r>
              <a:rPr lang="en-US" altLang="en-US" dirty="0">
                <a:latin typeface="Consolas" pitchFamily="49" charset="0"/>
                <a:cs typeface="Consolas" pitchFamily="49" charset="0"/>
              </a:rPr>
              <a:t>quicksort( 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a:latin typeface="Consolas" panose="020B0609020204030204" pitchFamily="49" charset="0"/>
                <a:cs typeface="Consolas" panose="020B0609020204030204" pitchFamily="49" charset="0"/>
              </a:rPr>
              <a:t>	low = 8;</a:t>
            </a:r>
          </a:p>
          <a:p>
            <a:pPr marL="457200" lvl="1" indent="0">
              <a:buNone/>
            </a:pPr>
            <a:r>
              <a:rPr lang="en-US" altLang="en-US" dirty="0">
                <a:latin typeface="Consolas" panose="020B0609020204030204" pitchFamily="49" charset="0"/>
                <a:cs typeface="Consolas" panose="020B0609020204030204" pitchFamily="49" charset="0"/>
              </a:rPr>
              <a:t>	high = 18;</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cxnSp>
        <p:nvCxnSpPr>
          <p:cNvPr id="4" name="Straight Arrow Connector 3"/>
          <p:cNvCxnSpPr/>
          <p:nvPr/>
        </p:nvCxnSpPr>
        <p:spPr>
          <a:xfrm flipV="1">
            <a:off x="3118192"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704944"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p>
        </p:txBody>
      </p:sp>
      <p:graphicFrame>
        <p:nvGraphicFramePr>
          <p:cNvPr id="10" name="Table 9"/>
          <p:cNvGraphicFramePr>
            <a:graphicFrameLocks noGrp="1"/>
          </p:cNvGraphicFramePr>
          <p:nvPr>
            <p:extLst>
              <p:ext uri="{D42A27DB-BD31-4B8C-83A1-F6EECF244321}">
                <p14:modId xmlns:p14="http://schemas.microsoft.com/office/powerpoint/2010/main" val="892047322"/>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a:solidFill>
                            <a:schemeClr val="bg1"/>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0" dirty="0">
                          <a:solidFill>
                            <a:schemeClr val="tx1"/>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a:solidFill>
                            <a:schemeClr val="bg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a:solidFill>
                            <a:schemeClr val="tx1"/>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9376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calling </a:t>
            </a:r>
            <a:r>
              <a:rPr lang="en-US" altLang="en-US" dirty="0">
                <a:latin typeface="Consolas" pitchFamily="49" charset="0"/>
                <a:cs typeface="Consolas" pitchFamily="49" charset="0"/>
              </a:rPr>
              <a:t>quicksort( 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a:latin typeface="Consolas" panose="020B0609020204030204" pitchFamily="49" charset="0"/>
                <a:cs typeface="Consolas" panose="020B0609020204030204" pitchFamily="49" charset="0"/>
              </a:rPr>
              <a:t>	low = 8;</a:t>
            </a:r>
          </a:p>
          <a:p>
            <a:pPr marL="457200" lvl="1" indent="0">
              <a:buNone/>
            </a:pPr>
            <a:r>
              <a:rPr lang="en-US" altLang="en-US" dirty="0">
                <a:latin typeface="Consolas" panose="020B0609020204030204" pitchFamily="49" charset="0"/>
                <a:cs typeface="Consolas" panose="020B0609020204030204" pitchFamily="49" charset="0"/>
              </a:rPr>
              <a:t>	high = 18;</a:t>
            </a:r>
          </a:p>
          <a:p>
            <a:pPr lvl="0">
              <a:buNone/>
            </a:pPr>
            <a:r>
              <a:rPr lang="en-US" altLang="en-US" dirty="0">
                <a:solidFill>
                  <a:prstClr val="black"/>
                </a:solidFill>
                <a:latin typeface="Arial" charset="0"/>
                <a:cs typeface="Arial" charset="0"/>
              </a:rPr>
              <a:t>	Swap them</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cxnSp>
        <p:nvCxnSpPr>
          <p:cNvPr id="4" name="Straight Arrow Connector 3"/>
          <p:cNvCxnSpPr/>
          <p:nvPr/>
        </p:nvCxnSpPr>
        <p:spPr>
          <a:xfrm flipV="1">
            <a:off x="3118192"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704944"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p>
        </p:txBody>
      </p:sp>
      <p:graphicFrame>
        <p:nvGraphicFramePr>
          <p:cNvPr id="10" name="Table 9"/>
          <p:cNvGraphicFramePr>
            <a:graphicFrameLocks noGrp="1"/>
          </p:cNvGraphicFramePr>
          <p:nvPr>
            <p:extLst>
              <p:ext uri="{D42A27DB-BD31-4B8C-83A1-F6EECF244321}">
                <p14:modId xmlns:p14="http://schemas.microsoft.com/office/powerpoint/2010/main" val="3942704575"/>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3" name="Arc 12"/>
          <p:cNvSpPr/>
          <p:nvPr/>
        </p:nvSpPr>
        <p:spPr>
          <a:xfrm flipV="1">
            <a:off x="3203849" y="2256400"/>
            <a:ext cx="3384376" cy="884568"/>
          </a:xfrm>
          <a:prstGeom prst="arc">
            <a:avLst>
              <a:gd name="adj1" fmla="val 10823717"/>
              <a:gd name="adj2" fmla="val 21559809"/>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3960931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calling </a:t>
            </a:r>
            <a:r>
              <a:rPr lang="en-US" altLang="en-US" dirty="0">
                <a:latin typeface="Consolas" pitchFamily="49" charset="0"/>
                <a:cs typeface="Consolas" pitchFamily="49" charset="0"/>
              </a:rPr>
              <a:t>quicksort( 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a:latin typeface="Consolas" panose="020B0609020204030204" pitchFamily="49" charset="0"/>
                <a:cs typeface="Consolas" panose="020B0609020204030204" pitchFamily="49" charset="0"/>
              </a:rPr>
              <a:t>	low = 10;</a:t>
            </a:r>
          </a:p>
          <a:p>
            <a:pPr marL="457200" lvl="1" indent="0">
              <a:buNone/>
            </a:pPr>
            <a:r>
              <a:rPr lang="en-US" altLang="en-US" dirty="0">
                <a:latin typeface="Consolas" panose="020B0609020204030204" pitchFamily="49" charset="0"/>
                <a:cs typeface="Consolas" panose="020B0609020204030204" pitchFamily="49" charset="0"/>
              </a:rPr>
              <a:t>	high = 17;</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cxnSp>
        <p:nvCxnSpPr>
          <p:cNvPr id="4" name="Straight Arrow Connector 3"/>
          <p:cNvCxnSpPr/>
          <p:nvPr/>
        </p:nvCxnSpPr>
        <p:spPr>
          <a:xfrm flipV="1">
            <a:off x="385192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358552"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p>
        </p:txBody>
      </p:sp>
      <p:graphicFrame>
        <p:nvGraphicFramePr>
          <p:cNvPr id="10" name="Table 9"/>
          <p:cNvGraphicFramePr>
            <a:graphicFrameLocks noGrp="1"/>
          </p:cNvGraphicFramePr>
          <p:nvPr>
            <p:extLst>
              <p:ext uri="{D42A27DB-BD31-4B8C-83A1-F6EECF244321}">
                <p14:modId xmlns:p14="http://schemas.microsoft.com/office/powerpoint/2010/main" val="3449330281"/>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a:solidFill>
                            <a:schemeClr val="bg1"/>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a:solidFill>
                            <a:schemeClr val="bg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a:solidFill>
                            <a:schemeClr val="tx1"/>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2451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calling </a:t>
            </a:r>
            <a:r>
              <a:rPr lang="en-US" altLang="en-US" dirty="0">
                <a:latin typeface="Consolas" pitchFamily="49" charset="0"/>
                <a:cs typeface="Consolas" pitchFamily="49" charset="0"/>
              </a:rPr>
              <a:t>quicksort( 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a:latin typeface="Consolas" panose="020B0609020204030204" pitchFamily="49" charset="0"/>
                <a:cs typeface="Consolas" panose="020B0609020204030204" pitchFamily="49" charset="0"/>
              </a:rPr>
              <a:t>	low = 10;</a:t>
            </a:r>
          </a:p>
          <a:p>
            <a:pPr marL="457200" lvl="1" indent="0">
              <a:buNone/>
            </a:pPr>
            <a:r>
              <a:rPr lang="en-US" altLang="en-US" dirty="0">
                <a:latin typeface="Consolas" panose="020B0609020204030204" pitchFamily="49" charset="0"/>
                <a:cs typeface="Consolas" panose="020B0609020204030204" pitchFamily="49" charset="0"/>
              </a:rPr>
              <a:t>	high = 17;</a:t>
            </a:r>
          </a:p>
          <a:p>
            <a:pPr lvl="0">
              <a:buNone/>
            </a:pPr>
            <a:r>
              <a:rPr lang="en-US" altLang="en-US" dirty="0">
                <a:solidFill>
                  <a:prstClr val="black"/>
                </a:solidFill>
                <a:latin typeface="Arial" charset="0"/>
                <a:cs typeface="Arial" charset="0"/>
              </a:rPr>
              <a:t>	Swap them</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cxnSp>
        <p:nvCxnSpPr>
          <p:cNvPr id="4" name="Straight Arrow Connector 3"/>
          <p:cNvCxnSpPr/>
          <p:nvPr/>
        </p:nvCxnSpPr>
        <p:spPr>
          <a:xfrm flipV="1">
            <a:off x="385192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358552"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p>
        </p:txBody>
      </p:sp>
      <p:graphicFrame>
        <p:nvGraphicFramePr>
          <p:cNvPr id="10" name="Table 9"/>
          <p:cNvGraphicFramePr>
            <a:graphicFrameLocks noGrp="1"/>
          </p:cNvGraphicFramePr>
          <p:nvPr>
            <p:extLst>
              <p:ext uri="{D42A27DB-BD31-4B8C-83A1-F6EECF244321}">
                <p14:modId xmlns:p14="http://schemas.microsoft.com/office/powerpoint/2010/main" val="140486744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3" name="Arc 12"/>
          <p:cNvSpPr/>
          <p:nvPr/>
        </p:nvSpPr>
        <p:spPr>
          <a:xfrm flipV="1">
            <a:off x="3923928" y="2256400"/>
            <a:ext cx="2304256" cy="884568"/>
          </a:xfrm>
          <a:prstGeom prst="arc">
            <a:avLst>
              <a:gd name="adj1" fmla="val 10823717"/>
              <a:gd name="adj2" fmla="val 21559809"/>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13987435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calling </a:t>
            </a:r>
            <a:r>
              <a:rPr lang="en-US" altLang="en-US" dirty="0">
                <a:latin typeface="Consolas" pitchFamily="49" charset="0"/>
                <a:cs typeface="Consolas" pitchFamily="49" charset="0"/>
              </a:rPr>
              <a:t>quicksort( 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a:latin typeface="Consolas" panose="020B0609020204030204" pitchFamily="49" charset="0"/>
                <a:cs typeface="Consolas" panose="020B0609020204030204" pitchFamily="49" charset="0"/>
              </a:rPr>
              <a:t>	low = 12;</a:t>
            </a:r>
          </a:p>
          <a:p>
            <a:pPr marL="457200" lvl="1" indent="0">
              <a:buNone/>
            </a:pPr>
            <a:r>
              <a:rPr lang="en-US" altLang="en-US" dirty="0">
                <a:latin typeface="Consolas" panose="020B0609020204030204" pitchFamily="49" charset="0"/>
                <a:cs typeface="Consolas" panose="020B0609020204030204" pitchFamily="49" charset="0"/>
              </a:rPr>
              <a:t>	high = 15;</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cxnSp>
        <p:nvCxnSpPr>
          <p:cNvPr id="4" name="Straight Arrow Connector 3"/>
          <p:cNvCxnSpPr/>
          <p:nvPr/>
        </p:nvCxnSpPr>
        <p:spPr>
          <a:xfrm flipV="1">
            <a:off x="457200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652120"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p>
        </p:txBody>
      </p:sp>
      <p:graphicFrame>
        <p:nvGraphicFramePr>
          <p:cNvPr id="10" name="Table 9"/>
          <p:cNvGraphicFramePr>
            <a:graphicFrameLocks noGrp="1"/>
          </p:cNvGraphicFramePr>
          <p:nvPr>
            <p:extLst>
              <p:ext uri="{D42A27DB-BD31-4B8C-83A1-F6EECF244321}">
                <p14:modId xmlns:p14="http://schemas.microsoft.com/office/powerpoint/2010/main" val="168685513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bg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bg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960819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calling </a:t>
            </a:r>
            <a:r>
              <a:rPr lang="en-US" altLang="en-US" dirty="0">
                <a:latin typeface="Consolas" pitchFamily="49" charset="0"/>
                <a:cs typeface="Consolas" pitchFamily="49" charset="0"/>
              </a:rPr>
              <a:t>quicksort( 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a:latin typeface="Consolas" panose="020B0609020204030204" pitchFamily="49" charset="0"/>
                <a:cs typeface="Consolas" panose="020B0609020204030204" pitchFamily="49" charset="0"/>
              </a:rPr>
              <a:t>	low = 12;</a:t>
            </a:r>
          </a:p>
          <a:p>
            <a:pPr marL="457200" lvl="1" indent="0">
              <a:buNone/>
            </a:pPr>
            <a:r>
              <a:rPr lang="en-US" altLang="en-US" dirty="0">
                <a:latin typeface="Consolas" panose="020B0609020204030204" pitchFamily="49" charset="0"/>
                <a:cs typeface="Consolas" panose="020B0609020204030204" pitchFamily="49" charset="0"/>
              </a:rPr>
              <a:t>	high = 15;</a:t>
            </a:r>
          </a:p>
          <a:p>
            <a:pPr lvl="0">
              <a:buNone/>
            </a:pPr>
            <a:r>
              <a:rPr lang="en-US" altLang="en-US" dirty="0">
                <a:solidFill>
                  <a:prstClr val="black"/>
                </a:solidFill>
                <a:latin typeface="Arial" charset="0"/>
                <a:cs typeface="Arial" charset="0"/>
              </a:rPr>
              <a:t>	Swap them</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cxnSp>
        <p:nvCxnSpPr>
          <p:cNvPr id="4" name="Straight Arrow Connector 3"/>
          <p:cNvCxnSpPr/>
          <p:nvPr/>
        </p:nvCxnSpPr>
        <p:spPr>
          <a:xfrm flipV="1">
            <a:off x="457200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652120"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p>
        </p:txBody>
      </p:sp>
      <p:graphicFrame>
        <p:nvGraphicFramePr>
          <p:cNvPr id="10" name="Table 9"/>
          <p:cNvGraphicFramePr>
            <a:graphicFrameLocks noGrp="1"/>
          </p:cNvGraphicFramePr>
          <p:nvPr>
            <p:extLst>
              <p:ext uri="{D42A27DB-BD31-4B8C-83A1-F6EECF244321}">
                <p14:modId xmlns:p14="http://schemas.microsoft.com/office/powerpoint/2010/main" val="4218170315"/>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3" name="Arc 12"/>
          <p:cNvSpPr/>
          <p:nvPr/>
        </p:nvSpPr>
        <p:spPr>
          <a:xfrm flipV="1">
            <a:off x="4644008" y="2256400"/>
            <a:ext cx="864096" cy="781496"/>
          </a:xfrm>
          <a:prstGeom prst="arc">
            <a:avLst>
              <a:gd name="adj1" fmla="val 10823717"/>
              <a:gd name="adj2" fmla="val 21559809"/>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16670882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calling </a:t>
            </a:r>
            <a:r>
              <a:rPr lang="en-US" altLang="en-US" dirty="0">
                <a:latin typeface="Consolas" pitchFamily="49" charset="0"/>
                <a:cs typeface="Consolas" pitchFamily="49" charset="0"/>
              </a:rPr>
              <a:t>quicksort( 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a:latin typeface="Consolas" panose="020B0609020204030204" pitchFamily="49" charset="0"/>
                <a:cs typeface="Consolas" panose="020B0609020204030204" pitchFamily="49" charset="0"/>
              </a:rPr>
              <a:t>	low = 13;</a:t>
            </a:r>
          </a:p>
          <a:p>
            <a:pPr marL="457200" lvl="1" indent="0">
              <a:buNone/>
            </a:pPr>
            <a:r>
              <a:rPr lang="en-US" altLang="en-US" dirty="0">
                <a:latin typeface="Consolas" panose="020B0609020204030204" pitchFamily="49" charset="0"/>
                <a:cs typeface="Consolas" panose="020B0609020204030204" pitchFamily="49" charset="0"/>
              </a:rPr>
              <a:t>	high = 14;</a:t>
            </a:r>
          </a:p>
          <a:p>
            <a:pPr lvl="0">
              <a:buNone/>
            </a:pPr>
            <a:r>
              <a:rPr lang="en-US" altLang="en-US" dirty="0">
                <a:solidFill>
                  <a:prstClr val="black"/>
                </a:solidFill>
                <a:latin typeface="Arial" charset="0"/>
                <a:cs typeface="Arial" charset="0"/>
              </a:rPr>
              <a:t>	</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cxnSp>
        <p:nvCxnSpPr>
          <p:cNvPr id="4" name="Straight Arrow Connector 3"/>
          <p:cNvCxnSpPr/>
          <p:nvPr/>
        </p:nvCxnSpPr>
        <p:spPr>
          <a:xfrm flipV="1">
            <a:off x="493204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278432"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p>
        </p:txBody>
      </p:sp>
      <p:graphicFrame>
        <p:nvGraphicFramePr>
          <p:cNvPr id="10" name="Table 9"/>
          <p:cNvGraphicFramePr>
            <a:graphicFrameLocks noGrp="1"/>
          </p:cNvGraphicFramePr>
          <p:nvPr>
            <p:extLst>
              <p:ext uri="{D42A27DB-BD31-4B8C-83A1-F6EECF244321}">
                <p14:modId xmlns:p14="http://schemas.microsoft.com/office/powerpoint/2010/main" val="3886081142"/>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a:solidFill>
                            <a:schemeClr val="bg1"/>
                          </a:solidFill>
                        </a:rPr>
                        <a:t>99</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1" dirty="0">
                          <a:solidFill>
                            <a:schemeClr val="bg1"/>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23027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calling </a:t>
            </a:r>
            <a:r>
              <a:rPr lang="en-US" altLang="en-US" dirty="0">
                <a:latin typeface="Consolas" pitchFamily="49" charset="0"/>
                <a:cs typeface="Consolas" pitchFamily="49" charset="0"/>
              </a:rPr>
              <a:t>quicksort( 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a:latin typeface="Consolas" panose="020B0609020204030204" pitchFamily="49" charset="0"/>
                <a:cs typeface="Consolas" panose="020B0609020204030204" pitchFamily="49" charset="0"/>
              </a:rPr>
              <a:t>	low = 13;</a:t>
            </a:r>
          </a:p>
          <a:p>
            <a:pPr marL="457200" lvl="1" indent="0">
              <a:buNone/>
            </a:pPr>
            <a:r>
              <a:rPr lang="en-US" altLang="en-US" dirty="0">
                <a:latin typeface="Consolas" panose="020B0609020204030204" pitchFamily="49" charset="0"/>
                <a:cs typeface="Consolas" panose="020B0609020204030204" pitchFamily="49" charset="0"/>
              </a:rPr>
              <a:t>	high = 14;</a:t>
            </a:r>
          </a:p>
          <a:p>
            <a:pPr lvl="0">
              <a:buNone/>
            </a:pPr>
            <a:r>
              <a:rPr lang="en-US" altLang="en-US" dirty="0">
                <a:solidFill>
                  <a:prstClr val="black"/>
                </a:solidFill>
                <a:latin typeface="Arial" charset="0"/>
                <a:cs typeface="Arial" charset="0"/>
              </a:rPr>
              <a:t>	Swap them</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cxnSp>
        <p:nvCxnSpPr>
          <p:cNvPr id="4" name="Straight Arrow Connector 3"/>
          <p:cNvCxnSpPr/>
          <p:nvPr/>
        </p:nvCxnSpPr>
        <p:spPr>
          <a:xfrm flipV="1">
            <a:off x="493204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278432"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p>
        </p:txBody>
      </p:sp>
      <p:graphicFrame>
        <p:nvGraphicFramePr>
          <p:cNvPr id="10" name="Table 9"/>
          <p:cNvGraphicFramePr>
            <a:graphicFrameLocks noGrp="1"/>
          </p:cNvGraphicFramePr>
          <p:nvPr>
            <p:extLst>
              <p:ext uri="{D42A27DB-BD31-4B8C-83A1-F6EECF244321}">
                <p14:modId xmlns:p14="http://schemas.microsoft.com/office/powerpoint/2010/main" val="613282189"/>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3" name="Arc 12"/>
          <p:cNvSpPr/>
          <p:nvPr/>
        </p:nvSpPr>
        <p:spPr>
          <a:xfrm flipV="1">
            <a:off x="5004048" y="2362528"/>
            <a:ext cx="216024" cy="601476"/>
          </a:xfrm>
          <a:prstGeom prst="arc">
            <a:avLst>
              <a:gd name="adj1" fmla="val 10823717"/>
              <a:gd name="adj2" fmla="val 21559809"/>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3480070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latin typeface="Arial" charset="0"/>
                <a:cs typeface="Arial" charset="0"/>
              </a:rPr>
              <a:t>Quicksort</a:t>
            </a:r>
          </a:p>
        </p:txBody>
      </p:sp>
      <p:sp>
        <p:nvSpPr>
          <p:cNvPr id="8195"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For example, given</a:t>
            </a:r>
          </a:p>
          <a:p>
            <a:pPr>
              <a:buFontTx/>
              <a:buNone/>
            </a:pPr>
            <a:endParaRPr lang="en-US" altLang="en-US">
              <a:latin typeface="Arial" charset="0"/>
              <a:cs typeface="Arial" charset="0"/>
            </a:endParaRPr>
          </a:p>
          <a:p>
            <a:pPr>
              <a:buFontTx/>
              <a:buNone/>
            </a:pPr>
            <a:endParaRPr lang="en-US" altLang="en-US">
              <a:latin typeface="Arial" charset="0"/>
              <a:cs typeface="Arial" charset="0"/>
            </a:endParaRPr>
          </a:p>
          <a:p>
            <a:pPr>
              <a:buFontTx/>
              <a:buNone/>
            </a:pPr>
            <a:r>
              <a:rPr lang="en-US" altLang="en-US">
                <a:latin typeface="Arial" charset="0"/>
                <a:cs typeface="Arial" charset="0"/>
              </a:rPr>
              <a:t>	we can select the middle entry, 44, and sort the remaining entries into two groups, those less than 44 and those greater than 44:</a:t>
            </a:r>
          </a:p>
          <a:p>
            <a:pPr>
              <a:buFont typeface="Arial" charset="0"/>
              <a:buNone/>
            </a:pPr>
            <a:endParaRPr lang="en-US" altLang="en-US">
              <a:latin typeface="Arial" charset="0"/>
              <a:cs typeface="Arial" charset="0"/>
            </a:endParaRP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Notice that 44 is now in the correct location if the list was sorted</a:t>
            </a:r>
          </a:p>
          <a:p>
            <a:pPr lvl="1"/>
            <a:r>
              <a:rPr lang="en-US" altLang="en-US">
                <a:latin typeface="Arial" charset="0"/>
                <a:cs typeface="Arial" charset="0"/>
              </a:rPr>
              <a:t>Proceed by applying the algorithm to the first six and last eight entries</a:t>
            </a:r>
          </a:p>
        </p:txBody>
      </p:sp>
      <p:graphicFrame>
        <p:nvGraphicFramePr>
          <p:cNvPr id="4" name="Table 3"/>
          <p:cNvGraphicFramePr>
            <a:graphicFrameLocks noGrp="1"/>
          </p:cNvGraphicFramePr>
          <p:nvPr/>
        </p:nvGraphicFramePr>
        <p:xfrm>
          <a:off x="1258888" y="2060575"/>
          <a:ext cx="7224705" cy="371475"/>
        </p:xfrm>
        <a:graphic>
          <a:graphicData uri="http://schemas.openxmlformats.org/drawingml/2006/table">
            <a:tbl>
              <a:tblPr firstRow="1" bandRow="1">
                <a:tableStyleId>{2D5ABB26-0587-4C30-8999-92F81FD0307C}</a:tableStyleId>
              </a:tblPr>
              <a:tblGrid>
                <a:gridCol w="481647">
                  <a:extLst>
                    <a:ext uri="{9D8B030D-6E8A-4147-A177-3AD203B41FA5}">
                      <a16:colId xmlns:a16="http://schemas.microsoft.com/office/drawing/2014/main" val="20000"/>
                    </a:ext>
                  </a:extLst>
                </a:gridCol>
                <a:gridCol w="481647">
                  <a:extLst>
                    <a:ext uri="{9D8B030D-6E8A-4147-A177-3AD203B41FA5}">
                      <a16:colId xmlns:a16="http://schemas.microsoft.com/office/drawing/2014/main" val="20001"/>
                    </a:ext>
                  </a:extLst>
                </a:gridCol>
                <a:gridCol w="481647">
                  <a:extLst>
                    <a:ext uri="{9D8B030D-6E8A-4147-A177-3AD203B41FA5}">
                      <a16:colId xmlns:a16="http://schemas.microsoft.com/office/drawing/2014/main" val="20002"/>
                    </a:ext>
                  </a:extLst>
                </a:gridCol>
                <a:gridCol w="481647">
                  <a:extLst>
                    <a:ext uri="{9D8B030D-6E8A-4147-A177-3AD203B41FA5}">
                      <a16:colId xmlns:a16="http://schemas.microsoft.com/office/drawing/2014/main" val="20003"/>
                    </a:ext>
                  </a:extLst>
                </a:gridCol>
                <a:gridCol w="481647">
                  <a:extLst>
                    <a:ext uri="{9D8B030D-6E8A-4147-A177-3AD203B41FA5}">
                      <a16:colId xmlns:a16="http://schemas.microsoft.com/office/drawing/2014/main" val="20004"/>
                    </a:ext>
                  </a:extLst>
                </a:gridCol>
                <a:gridCol w="481647">
                  <a:extLst>
                    <a:ext uri="{9D8B030D-6E8A-4147-A177-3AD203B41FA5}">
                      <a16:colId xmlns:a16="http://schemas.microsoft.com/office/drawing/2014/main" val="20005"/>
                    </a:ext>
                  </a:extLst>
                </a:gridCol>
                <a:gridCol w="481647">
                  <a:extLst>
                    <a:ext uri="{9D8B030D-6E8A-4147-A177-3AD203B41FA5}">
                      <a16:colId xmlns:a16="http://schemas.microsoft.com/office/drawing/2014/main" val="20006"/>
                    </a:ext>
                  </a:extLst>
                </a:gridCol>
                <a:gridCol w="481647">
                  <a:extLst>
                    <a:ext uri="{9D8B030D-6E8A-4147-A177-3AD203B41FA5}">
                      <a16:colId xmlns:a16="http://schemas.microsoft.com/office/drawing/2014/main" val="20007"/>
                    </a:ext>
                  </a:extLst>
                </a:gridCol>
                <a:gridCol w="481647">
                  <a:extLst>
                    <a:ext uri="{9D8B030D-6E8A-4147-A177-3AD203B41FA5}">
                      <a16:colId xmlns:a16="http://schemas.microsoft.com/office/drawing/2014/main" val="20008"/>
                    </a:ext>
                  </a:extLst>
                </a:gridCol>
                <a:gridCol w="481647">
                  <a:extLst>
                    <a:ext uri="{9D8B030D-6E8A-4147-A177-3AD203B41FA5}">
                      <a16:colId xmlns:a16="http://schemas.microsoft.com/office/drawing/2014/main" val="20009"/>
                    </a:ext>
                  </a:extLst>
                </a:gridCol>
                <a:gridCol w="481647">
                  <a:extLst>
                    <a:ext uri="{9D8B030D-6E8A-4147-A177-3AD203B41FA5}">
                      <a16:colId xmlns:a16="http://schemas.microsoft.com/office/drawing/2014/main" val="20010"/>
                    </a:ext>
                  </a:extLst>
                </a:gridCol>
                <a:gridCol w="481647">
                  <a:extLst>
                    <a:ext uri="{9D8B030D-6E8A-4147-A177-3AD203B41FA5}">
                      <a16:colId xmlns:a16="http://schemas.microsoft.com/office/drawing/2014/main" val="20011"/>
                    </a:ext>
                  </a:extLst>
                </a:gridCol>
                <a:gridCol w="481647">
                  <a:extLst>
                    <a:ext uri="{9D8B030D-6E8A-4147-A177-3AD203B41FA5}">
                      <a16:colId xmlns:a16="http://schemas.microsoft.com/office/drawing/2014/main" val="20012"/>
                    </a:ext>
                  </a:extLst>
                </a:gridCol>
                <a:gridCol w="481647">
                  <a:extLst>
                    <a:ext uri="{9D8B030D-6E8A-4147-A177-3AD203B41FA5}">
                      <a16:colId xmlns:a16="http://schemas.microsoft.com/office/drawing/2014/main" val="20013"/>
                    </a:ext>
                  </a:extLst>
                </a:gridCol>
                <a:gridCol w="481647">
                  <a:extLst>
                    <a:ext uri="{9D8B030D-6E8A-4147-A177-3AD203B41FA5}">
                      <a16:colId xmlns:a16="http://schemas.microsoft.com/office/drawing/2014/main" val="20014"/>
                    </a:ext>
                  </a:extLst>
                </a:gridCol>
              </a:tblGrid>
              <a:tr h="371475">
                <a:tc>
                  <a:txBody>
                    <a:bodyPr/>
                    <a:lstStyle/>
                    <a:p>
                      <a:pPr algn="ctr"/>
                      <a:r>
                        <a:rPr lang="en-CA" sz="1800" dirty="0"/>
                        <a:t>80</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38</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95</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84</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66</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10</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79</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1" dirty="0">
                          <a:solidFill>
                            <a:srgbClr val="00B0F0"/>
                          </a:solidFill>
                        </a:rPr>
                        <a:t>44</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26</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87</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96</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12</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43</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81</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3</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nvGraphicFramePr>
        <p:xfrm>
          <a:off x="1258888" y="3562350"/>
          <a:ext cx="7224705" cy="371475"/>
        </p:xfrm>
        <a:graphic>
          <a:graphicData uri="http://schemas.openxmlformats.org/drawingml/2006/table">
            <a:tbl>
              <a:tblPr firstRow="1" bandRow="1">
                <a:tableStyleId>{2D5ABB26-0587-4C30-8999-92F81FD0307C}</a:tableStyleId>
              </a:tblPr>
              <a:tblGrid>
                <a:gridCol w="481647">
                  <a:extLst>
                    <a:ext uri="{9D8B030D-6E8A-4147-A177-3AD203B41FA5}">
                      <a16:colId xmlns:a16="http://schemas.microsoft.com/office/drawing/2014/main" val="20000"/>
                    </a:ext>
                  </a:extLst>
                </a:gridCol>
                <a:gridCol w="481647">
                  <a:extLst>
                    <a:ext uri="{9D8B030D-6E8A-4147-A177-3AD203B41FA5}">
                      <a16:colId xmlns:a16="http://schemas.microsoft.com/office/drawing/2014/main" val="20001"/>
                    </a:ext>
                  </a:extLst>
                </a:gridCol>
                <a:gridCol w="481647">
                  <a:extLst>
                    <a:ext uri="{9D8B030D-6E8A-4147-A177-3AD203B41FA5}">
                      <a16:colId xmlns:a16="http://schemas.microsoft.com/office/drawing/2014/main" val="20002"/>
                    </a:ext>
                  </a:extLst>
                </a:gridCol>
                <a:gridCol w="481647">
                  <a:extLst>
                    <a:ext uri="{9D8B030D-6E8A-4147-A177-3AD203B41FA5}">
                      <a16:colId xmlns:a16="http://schemas.microsoft.com/office/drawing/2014/main" val="20003"/>
                    </a:ext>
                  </a:extLst>
                </a:gridCol>
                <a:gridCol w="481647">
                  <a:extLst>
                    <a:ext uri="{9D8B030D-6E8A-4147-A177-3AD203B41FA5}">
                      <a16:colId xmlns:a16="http://schemas.microsoft.com/office/drawing/2014/main" val="20004"/>
                    </a:ext>
                  </a:extLst>
                </a:gridCol>
                <a:gridCol w="481647">
                  <a:extLst>
                    <a:ext uri="{9D8B030D-6E8A-4147-A177-3AD203B41FA5}">
                      <a16:colId xmlns:a16="http://schemas.microsoft.com/office/drawing/2014/main" val="20005"/>
                    </a:ext>
                  </a:extLst>
                </a:gridCol>
                <a:gridCol w="481647">
                  <a:extLst>
                    <a:ext uri="{9D8B030D-6E8A-4147-A177-3AD203B41FA5}">
                      <a16:colId xmlns:a16="http://schemas.microsoft.com/office/drawing/2014/main" val="20006"/>
                    </a:ext>
                  </a:extLst>
                </a:gridCol>
                <a:gridCol w="481647">
                  <a:extLst>
                    <a:ext uri="{9D8B030D-6E8A-4147-A177-3AD203B41FA5}">
                      <a16:colId xmlns:a16="http://schemas.microsoft.com/office/drawing/2014/main" val="20007"/>
                    </a:ext>
                  </a:extLst>
                </a:gridCol>
                <a:gridCol w="481647">
                  <a:extLst>
                    <a:ext uri="{9D8B030D-6E8A-4147-A177-3AD203B41FA5}">
                      <a16:colId xmlns:a16="http://schemas.microsoft.com/office/drawing/2014/main" val="20008"/>
                    </a:ext>
                  </a:extLst>
                </a:gridCol>
                <a:gridCol w="481647">
                  <a:extLst>
                    <a:ext uri="{9D8B030D-6E8A-4147-A177-3AD203B41FA5}">
                      <a16:colId xmlns:a16="http://schemas.microsoft.com/office/drawing/2014/main" val="20009"/>
                    </a:ext>
                  </a:extLst>
                </a:gridCol>
                <a:gridCol w="481647">
                  <a:extLst>
                    <a:ext uri="{9D8B030D-6E8A-4147-A177-3AD203B41FA5}">
                      <a16:colId xmlns:a16="http://schemas.microsoft.com/office/drawing/2014/main" val="20010"/>
                    </a:ext>
                  </a:extLst>
                </a:gridCol>
                <a:gridCol w="481647">
                  <a:extLst>
                    <a:ext uri="{9D8B030D-6E8A-4147-A177-3AD203B41FA5}">
                      <a16:colId xmlns:a16="http://schemas.microsoft.com/office/drawing/2014/main" val="20011"/>
                    </a:ext>
                  </a:extLst>
                </a:gridCol>
                <a:gridCol w="481647">
                  <a:extLst>
                    <a:ext uri="{9D8B030D-6E8A-4147-A177-3AD203B41FA5}">
                      <a16:colId xmlns:a16="http://schemas.microsoft.com/office/drawing/2014/main" val="20012"/>
                    </a:ext>
                  </a:extLst>
                </a:gridCol>
                <a:gridCol w="481647">
                  <a:extLst>
                    <a:ext uri="{9D8B030D-6E8A-4147-A177-3AD203B41FA5}">
                      <a16:colId xmlns:a16="http://schemas.microsoft.com/office/drawing/2014/main" val="20013"/>
                    </a:ext>
                  </a:extLst>
                </a:gridCol>
                <a:gridCol w="481647">
                  <a:extLst>
                    <a:ext uri="{9D8B030D-6E8A-4147-A177-3AD203B41FA5}">
                      <a16:colId xmlns:a16="http://schemas.microsoft.com/office/drawing/2014/main" val="20014"/>
                    </a:ext>
                  </a:extLst>
                </a:gridCol>
              </a:tblGrid>
              <a:tr h="371475">
                <a:tc>
                  <a:txBody>
                    <a:bodyPr/>
                    <a:lstStyle/>
                    <a:p>
                      <a:pPr algn="ctr"/>
                      <a:r>
                        <a:rPr lang="en-CA" sz="1800" dirty="0"/>
                        <a:t>38</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10</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26</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12</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43</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3</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1" dirty="0">
                          <a:solidFill>
                            <a:srgbClr val="00B0F0"/>
                          </a:solidFill>
                        </a:rPr>
                        <a:t>44</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80</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95</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84</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66</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79</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87</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800" dirty="0"/>
                        <a:t>96</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81</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8264"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7.6.1</a:t>
            </a:r>
          </a:p>
        </p:txBody>
      </p:sp>
    </p:spTree>
    <p:extLst>
      <p:ext uri="{BB962C8B-B14F-4D97-AF65-F5344CB8AC3E}">
        <p14:creationId xmlns:p14="http://schemas.microsoft.com/office/powerpoint/2010/main" val="17439030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calling </a:t>
            </a:r>
            <a:r>
              <a:rPr lang="en-US" altLang="en-US" dirty="0">
                <a:latin typeface="Consolas" pitchFamily="49" charset="0"/>
                <a:cs typeface="Consolas" pitchFamily="49" charset="0"/>
              </a:rPr>
              <a:t>quicksort( 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a:latin typeface="Consolas" panose="020B0609020204030204" pitchFamily="49" charset="0"/>
                <a:cs typeface="Consolas" panose="020B0609020204030204" pitchFamily="49" charset="0"/>
              </a:rPr>
              <a:t>	low = 14;</a:t>
            </a:r>
          </a:p>
          <a:p>
            <a:pPr marL="457200" lvl="1" indent="0">
              <a:buNone/>
            </a:pPr>
            <a:r>
              <a:rPr lang="en-US" altLang="en-US" dirty="0">
                <a:latin typeface="Consolas" panose="020B0609020204030204" pitchFamily="49" charset="0"/>
                <a:cs typeface="Consolas" panose="020B0609020204030204" pitchFamily="49" charset="0"/>
              </a:rPr>
              <a:t>	high = 13;</a:t>
            </a:r>
          </a:p>
          <a:p>
            <a:pPr lvl="0">
              <a:buNone/>
            </a:pPr>
            <a:r>
              <a:rPr lang="en-US" altLang="en-US" dirty="0">
                <a:solidFill>
                  <a:prstClr val="black"/>
                </a:solidFill>
                <a:latin typeface="Arial" charset="0"/>
                <a:cs typeface="Arial" charset="0"/>
              </a:rPr>
              <a:t>	Now, </a:t>
            </a:r>
            <a:r>
              <a:rPr lang="en-US" altLang="en-US" dirty="0">
                <a:solidFill>
                  <a:prstClr val="black"/>
                </a:solidFill>
                <a:latin typeface="Consolas" panose="020B0609020204030204" pitchFamily="49" charset="0"/>
                <a:cs typeface="Consolas" panose="020B0609020204030204" pitchFamily="49" charset="0"/>
              </a:rPr>
              <a:t>low &gt; high</a:t>
            </a:r>
            <a:r>
              <a:rPr lang="en-US" altLang="en-US" dirty="0">
                <a:solidFill>
                  <a:prstClr val="black"/>
                </a:solidFill>
                <a:latin typeface="Arial" charset="0"/>
                <a:cs typeface="Arial" charset="0"/>
              </a:rPr>
              <a:t>, so we stop</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cxnSp>
        <p:nvCxnSpPr>
          <p:cNvPr id="4" name="Straight Arrow Connector 3"/>
          <p:cNvCxnSpPr/>
          <p:nvPr/>
        </p:nvCxnSpPr>
        <p:spPr>
          <a:xfrm flipV="1">
            <a:off x="529208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932040"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p>
        </p:txBody>
      </p:sp>
      <p:graphicFrame>
        <p:nvGraphicFramePr>
          <p:cNvPr id="10" name="Table 9"/>
          <p:cNvGraphicFramePr>
            <a:graphicFrameLocks noGrp="1"/>
          </p:cNvGraphicFramePr>
          <p:nvPr>
            <p:extLst>
              <p:ext uri="{D42A27DB-BD31-4B8C-83A1-F6EECF244321}">
                <p14:modId xmlns:p14="http://schemas.microsoft.com/office/powerpoint/2010/main" val="3897112259"/>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a:solidFill>
                            <a:schemeClr val="bg1"/>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1" dirty="0">
                          <a:solidFill>
                            <a:schemeClr val="bg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0"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234430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calling </a:t>
            </a:r>
            <a:r>
              <a:rPr lang="en-US" altLang="en-US" dirty="0">
                <a:latin typeface="Consolas" pitchFamily="49" charset="0"/>
                <a:cs typeface="Consolas" pitchFamily="49" charset="0"/>
              </a:rPr>
              <a:t>quicksort( 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a:latin typeface="Consolas" panose="020B0609020204030204" pitchFamily="49" charset="0"/>
                <a:cs typeface="Consolas" panose="020B0609020204030204" pitchFamily="49" charset="0"/>
              </a:rPr>
              <a:t>	low = 14;</a:t>
            </a:r>
          </a:p>
          <a:p>
            <a:pPr marL="457200" lvl="1" indent="0">
              <a:buNone/>
            </a:pPr>
            <a:r>
              <a:rPr lang="en-US" altLang="en-US" dirty="0">
                <a:latin typeface="Consolas" panose="020B0609020204030204" pitchFamily="49" charset="0"/>
                <a:cs typeface="Consolas" panose="020B0609020204030204" pitchFamily="49" charset="0"/>
              </a:rPr>
              <a:t>	high = 13;</a:t>
            </a:r>
          </a:p>
          <a:p>
            <a:pPr lvl="0">
              <a:buNone/>
            </a:pPr>
            <a:r>
              <a:rPr lang="en-US" altLang="en-US" dirty="0">
                <a:solidFill>
                  <a:prstClr val="black"/>
                </a:solidFill>
                <a:latin typeface="Arial" charset="0"/>
                <a:cs typeface="Arial" charset="0"/>
              </a:rPr>
              <a:t>	Now, </a:t>
            </a:r>
            <a:r>
              <a:rPr lang="en-US" altLang="en-US" dirty="0">
                <a:solidFill>
                  <a:prstClr val="black"/>
                </a:solidFill>
                <a:latin typeface="Consolas" panose="020B0609020204030204" pitchFamily="49" charset="0"/>
                <a:cs typeface="Consolas" panose="020B0609020204030204" pitchFamily="49" charset="0"/>
              </a:rPr>
              <a:t>low &gt; high</a:t>
            </a:r>
            <a:r>
              <a:rPr lang="en-US" altLang="en-US" dirty="0">
                <a:solidFill>
                  <a:prstClr val="black"/>
                </a:solidFill>
                <a:latin typeface="Arial" charset="0"/>
                <a:cs typeface="Arial" charset="0"/>
              </a:rPr>
              <a:t>, so we stop</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cxnSp>
        <p:nvCxnSpPr>
          <p:cNvPr id="4" name="Straight Arrow Connector 3"/>
          <p:cNvCxnSpPr/>
          <p:nvPr/>
        </p:nvCxnSpPr>
        <p:spPr>
          <a:xfrm flipV="1">
            <a:off x="529208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932040"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p>
        </p:txBody>
      </p:sp>
      <p:graphicFrame>
        <p:nvGraphicFramePr>
          <p:cNvPr id="10" name="Table 9"/>
          <p:cNvGraphicFramePr>
            <a:graphicFrameLocks noGrp="1"/>
          </p:cNvGraphicFramePr>
          <p:nvPr>
            <p:extLst>
              <p:ext uri="{D42A27DB-BD31-4B8C-83A1-F6EECF244321}">
                <p14:modId xmlns:p14="http://schemas.microsoft.com/office/powerpoint/2010/main" val="2868096325"/>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a:solidFill>
                            <a:schemeClr val="tx1"/>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CA" sz="2000" b="0"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99</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2" name="Arc 11"/>
          <p:cNvSpPr/>
          <p:nvPr/>
        </p:nvSpPr>
        <p:spPr>
          <a:xfrm flipH="1" flipV="1">
            <a:off x="5405032" y="2204864"/>
            <a:ext cx="3401792" cy="805736"/>
          </a:xfrm>
          <a:prstGeom prst="arc">
            <a:avLst>
              <a:gd name="adj1" fmla="val 10992143"/>
              <a:gd name="adj2" fmla="val 0"/>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 name="Arc 12"/>
          <p:cNvSpPr/>
          <p:nvPr/>
        </p:nvSpPr>
        <p:spPr>
          <a:xfrm rot="3501012" flipH="1" flipV="1">
            <a:off x="4612826" y="3153185"/>
            <a:ext cx="3108686" cy="1519955"/>
          </a:xfrm>
          <a:prstGeom prst="arc">
            <a:avLst>
              <a:gd name="adj1" fmla="val 10992143"/>
              <a:gd name="adj2" fmla="val 21219815"/>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32255260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calling </a:t>
            </a:r>
            <a:r>
              <a:rPr lang="en-US" altLang="en-US" dirty="0">
                <a:latin typeface="Consolas" pitchFamily="49" charset="0"/>
                <a:cs typeface="Consolas" pitchFamily="49" charset="0"/>
              </a:rPr>
              <a:t>quicksort( 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now begin calling quicksort recursively on the first half</a:t>
            </a:r>
          </a:p>
          <a:p>
            <a:pPr marL="457200" lvl="1" indent="0">
              <a:buNone/>
            </a:pPr>
            <a:r>
              <a:rPr lang="en-US" altLang="en-US" dirty="0">
                <a:latin typeface="Consolas" panose="020B0609020204030204" pitchFamily="49" charset="0"/>
                <a:cs typeface="Consolas" panose="020B0609020204030204" pitchFamily="49" charset="0"/>
              </a:rPr>
              <a:t>	quicksort( array, 0, 14 );</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197506749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a:solidFill>
                            <a:schemeClr val="tx1"/>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CA" sz="2000" b="0"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99</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26938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executing </a:t>
            </a:r>
            <a:r>
              <a:rPr lang="en-US" altLang="en-US" dirty="0">
                <a:latin typeface="Consolas" pitchFamily="49" charset="0"/>
                <a:cs typeface="Consolas" pitchFamily="49" charset="0"/>
              </a:rPr>
              <a:t>quicksort( array, 0, 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a:latin typeface="Times New Roman" panose="02020603050405020304" pitchFamily="18" charset="0"/>
                <a:cs typeface="Times New Roman" panose="02020603050405020304" pitchFamily="18" charset="0"/>
              </a:rPr>
              <a:t>14 – 0 &gt; 6</a:t>
            </a:r>
            <a:r>
              <a:rPr lang="en-US" altLang="en-US" dirty="0">
                <a:latin typeface="Arial" charset="0"/>
                <a:cs typeface="Arial" charset="0"/>
              </a:rPr>
              <a:t>, so find the midpoint and the pivot</a:t>
            </a: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(0 + 14)/2; // == 7</a:t>
            </a:r>
          </a:p>
          <a:p>
            <a:pPr marL="457200" lvl="1" indent="0">
              <a:buNone/>
            </a:pPr>
            <a:r>
              <a:rPr lang="en-US" altLang="en-US" dirty="0">
                <a:latin typeface="Consolas" panose="020B0609020204030204" pitchFamily="49" charset="0"/>
                <a:cs typeface="Consolas" panose="020B0609020204030204" pitchFamily="49" charset="0"/>
              </a:rPr>
              <a:t>	</a:t>
            </a:r>
          </a:p>
          <a:p>
            <a:pPr>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1945605324"/>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14 ) </a:t>
            </a:r>
            <a:endParaRPr lang="en-CA" dirty="0"/>
          </a:p>
        </p:txBody>
      </p:sp>
    </p:spTree>
    <p:extLst>
      <p:ext uri="{BB962C8B-B14F-4D97-AF65-F5344CB8AC3E}">
        <p14:creationId xmlns:p14="http://schemas.microsoft.com/office/powerpoint/2010/main" val="6546948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executing </a:t>
            </a:r>
            <a:r>
              <a:rPr lang="en-US" altLang="en-US" dirty="0">
                <a:latin typeface="Consolas" pitchFamily="49" charset="0"/>
                <a:cs typeface="Consolas" pitchFamily="49" charset="0"/>
              </a:rPr>
              <a:t>quicksort( array, 0, 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a:latin typeface="Times New Roman" panose="02020603050405020304" pitchFamily="18" charset="0"/>
                <a:cs typeface="Times New Roman" panose="02020603050405020304" pitchFamily="18" charset="0"/>
              </a:rPr>
              <a:t>14 – 0 &gt; 6</a:t>
            </a:r>
            <a:r>
              <a:rPr lang="en-US" altLang="en-US" dirty="0">
                <a:latin typeface="Arial" charset="0"/>
                <a:cs typeface="Arial" charset="0"/>
              </a:rPr>
              <a:t>, so find the midpoint and the pivot</a:t>
            </a: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(0 + 14)/2; // == 7</a:t>
            </a:r>
          </a:p>
          <a:p>
            <a:pPr marL="457200" lvl="1" indent="0">
              <a:buNone/>
            </a:pPr>
            <a:r>
              <a:rPr lang="en-US" altLang="en-US" dirty="0">
                <a:latin typeface="Consolas" panose="020B0609020204030204" pitchFamily="49" charset="0"/>
                <a:cs typeface="Consolas" panose="020B0609020204030204" pitchFamily="49" charset="0"/>
              </a:rPr>
              <a:t>	pivot = </a:t>
            </a:r>
            <a:r>
              <a:rPr lang="en-US" altLang="en-US" b="1" dirty="0">
                <a:solidFill>
                  <a:srgbClr val="FF0000"/>
                </a:solidFill>
                <a:latin typeface="Consolas" panose="020B0609020204030204" pitchFamily="49" charset="0"/>
                <a:cs typeface="Consolas" panose="020B0609020204030204" pitchFamily="49" charset="0"/>
              </a:rPr>
              <a:t>17</a:t>
            </a:r>
          </a:p>
          <a:p>
            <a:pPr marL="457200" lvl="1" indent="0">
              <a:buNone/>
            </a:pPr>
            <a:r>
              <a:rPr lang="en-US" altLang="en-US" dirty="0">
                <a:latin typeface="Consolas" panose="020B0609020204030204" pitchFamily="49" charset="0"/>
                <a:cs typeface="Consolas" panose="020B0609020204030204" pitchFamily="49" charset="0"/>
              </a:rPr>
              <a:t>	</a:t>
            </a:r>
          </a:p>
          <a:p>
            <a:pPr>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221258863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1" dirty="0">
                          <a:solidFill>
                            <a:schemeClr val="bg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a:solidFill>
                            <a:schemeClr val="bg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a:solidFill>
                            <a:schemeClr val="bg1"/>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14 ) </a:t>
            </a:r>
            <a:endParaRPr lang="en-CA" dirty="0"/>
          </a:p>
        </p:txBody>
      </p:sp>
    </p:spTree>
    <p:extLst>
      <p:ext uri="{BB962C8B-B14F-4D97-AF65-F5344CB8AC3E}">
        <p14:creationId xmlns:p14="http://schemas.microsoft.com/office/powerpoint/2010/main" val="4476615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executing </a:t>
            </a:r>
            <a:r>
              <a:rPr lang="en-US" altLang="en-US" dirty="0">
                <a:latin typeface="Consolas" pitchFamily="49" charset="0"/>
                <a:cs typeface="Consolas" pitchFamily="49" charset="0"/>
              </a:rPr>
              <a:t>quicksort( array, 0, 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a:latin typeface="Times New Roman" panose="02020603050405020304" pitchFamily="18" charset="0"/>
                <a:cs typeface="Times New Roman" panose="02020603050405020304" pitchFamily="18" charset="0"/>
              </a:rPr>
              <a:t>14 – 0 &gt; 6</a:t>
            </a:r>
            <a:r>
              <a:rPr lang="en-US" altLang="en-US" dirty="0">
                <a:latin typeface="Arial" charset="0"/>
                <a:cs typeface="Arial" charset="0"/>
              </a:rPr>
              <a:t>, so find the midpoint and the pivot</a:t>
            </a: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(0 + 14)/2; // == 7</a:t>
            </a:r>
          </a:p>
          <a:p>
            <a:pPr marL="457200" lvl="1" indent="0">
              <a:buNone/>
            </a:pPr>
            <a:r>
              <a:rPr lang="en-US" altLang="en-US" dirty="0">
                <a:latin typeface="Consolas" panose="020B0609020204030204" pitchFamily="49" charset="0"/>
                <a:cs typeface="Consolas" panose="020B0609020204030204" pitchFamily="49" charset="0"/>
              </a:rPr>
              <a:t>	</a:t>
            </a:r>
          </a:p>
          <a:p>
            <a:pPr>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1872624551"/>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14 ) </a:t>
            </a:r>
            <a:endParaRPr lang="en-CA" dirty="0"/>
          </a:p>
        </p:txBody>
      </p:sp>
      <p:sp>
        <p:nvSpPr>
          <p:cNvPr id="8" name="Arc 7"/>
          <p:cNvSpPr/>
          <p:nvPr/>
        </p:nvSpPr>
        <p:spPr>
          <a:xfrm flipV="1">
            <a:off x="86508" y="2681624"/>
            <a:ext cx="351656" cy="360040"/>
          </a:xfrm>
          <a:prstGeom prst="arc">
            <a:avLst>
              <a:gd name="adj1" fmla="val 6391813"/>
              <a:gd name="adj2" fmla="val 440033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Arc 8"/>
          <p:cNvSpPr/>
          <p:nvPr/>
        </p:nvSpPr>
        <p:spPr>
          <a:xfrm flipV="1">
            <a:off x="2622520" y="2681624"/>
            <a:ext cx="351656" cy="360040"/>
          </a:xfrm>
          <a:prstGeom prst="arc">
            <a:avLst>
              <a:gd name="adj1" fmla="val 6391813"/>
              <a:gd name="adj2" fmla="val 440033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 name="Rectangle 10"/>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17;</a:t>
            </a:r>
          </a:p>
        </p:txBody>
      </p:sp>
    </p:spTree>
    <p:extLst>
      <p:ext uri="{BB962C8B-B14F-4D97-AF65-F5344CB8AC3E}">
        <p14:creationId xmlns:p14="http://schemas.microsoft.com/office/powerpoint/2010/main" val="42085569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executing </a:t>
            </a:r>
            <a:r>
              <a:rPr lang="en-US" altLang="en-US" dirty="0">
                <a:latin typeface="Consolas" pitchFamily="49" charset="0"/>
                <a:cs typeface="Consolas" pitchFamily="49" charset="0"/>
              </a:rPr>
              <a:t>quicksort( array, 0, 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Starting from the front and back:</a:t>
            </a:r>
          </a:p>
          <a:p>
            <a:pPr lvl="1"/>
            <a:r>
              <a:rPr lang="en-US" altLang="en-US" dirty="0">
                <a:latin typeface="Arial" charset="0"/>
                <a:cs typeface="Arial" charset="0"/>
              </a:rPr>
              <a:t>Find the next element greater than the pivot</a:t>
            </a:r>
          </a:p>
          <a:p>
            <a:pPr lvl="1"/>
            <a:r>
              <a:rPr lang="en-US" altLang="en-US" dirty="0">
                <a:latin typeface="Arial" charset="0"/>
                <a:cs typeface="Arial" charset="0"/>
              </a:rPr>
              <a:t>The last element less than the pivot</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2364297108"/>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14 ) </a:t>
            </a:r>
            <a:endParaRPr lang="en-CA" dirty="0"/>
          </a:p>
        </p:txBody>
      </p:sp>
      <p:sp>
        <p:nvSpPr>
          <p:cNvPr id="11" name="Rectangle 10"/>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17;</a:t>
            </a:r>
          </a:p>
        </p:txBody>
      </p:sp>
      <p:cxnSp>
        <p:nvCxnSpPr>
          <p:cNvPr id="12" name="Straight Arrow Connector 11"/>
          <p:cNvCxnSpPr/>
          <p:nvPr/>
        </p:nvCxnSpPr>
        <p:spPr>
          <a:xfrm flipV="1">
            <a:off x="615328"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544704"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74512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executing </a:t>
            </a:r>
            <a:r>
              <a:rPr lang="en-US" altLang="en-US" dirty="0">
                <a:latin typeface="Consolas" pitchFamily="49" charset="0"/>
                <a:cs typeface="Consolas" pitchFamily="49" charset="0"/>
              </a:rPr>
              <a:t>quicksort( array, 0, 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1;</a:t>
            </a:r>
          </a:p>
          <a:p>
            <a:pPr marL="457200" lvl="1" indent="0">
              <a:buNone/>
            </a:pPr>
            <a:r>
              <a:rPr lang="en-US" altLang="en-US" dirty="0">
                <a:latin typeface="Consolas" panose="020B0609020204030204" pitchFamily="49" charset="0"/>
                <a:cs typeface="Consolas" panose="020B0609020204030204" pitchFamily="49" charset="0"/>
              </a:rPr>
              <a:t>	high = 9;</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2883008684"/>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1" dirty="0">
                          <a:solidFill>
                            <a:schemeClr val="bg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a:solidFill>
                            <a:schemeClr val="bg1"/>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14 ) </a:t>
            </a:r>
            <a:endParaRPr lang="en-CA" dirty="0"/>
          </a:p>
        </p:txBody>
      </p:sp>
      <p:sp>
        <p:nvSpPr>
          <p:cNvPr id="11" name="Rectangle 10"/>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17;</a:t>
            </a:r>
          </a:p>
        </p:txBody>
      </p:sp>
      <p:cxnSp>
        <p:nvCxnSpPr>
          <p:cNvPr id="12" name="Straight Arrow Connector 11"/>
          <p:cNvCxnSpPr/>
          <p:nvPr/>
        </p:nvCxnSpPr>
        <p:spPr>
          <a:xfrm flipV="1">
            <a:off x="615328"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474464"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12802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executing </a:t>
            </a:r>
            <a:r>
              <a:rPr lang="en-US" altLang="en-US" dirty="0">
                <a:latin typeface="Consolas" pitchFamily="49" charset="0"/>
                <a:cs typeface="Consolas" pitchFamily="49" charset="0"/>
              </a:rPr>
              <a:t>quicksort( array, 0, 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1;</a:t>
            </a:r>
          </a:p>
          <a:p>
            <a:pPr marL="457200" lvl="1" indent="0">
              <a:buNone/>
            </a:pPr>
            <a:r>
              <a:rPr lang="en-US" altLang="en-US" dirty="0">
                <a:latin typeface="Consolas" panose="020B0609020204030204" pitchFamily="49" charset="0"/>
                <a:cs typeface="Consolas" panose="020B0609020204030204" pitchFamily="49" charset="0"/>
              </a:rPr>
              <a:t>	high = 9;</a:t>
            </a:r>
          </a:p>
          <a:p>
            <a:pPr lvl="0">
              <a:buNone/>
            </a:pPr>
            <a:r>
              <a:rPr lang="en-US" altLang="en-US" dirty="0">
                <a:solidFill>
                  <a:prstClr val="black"/>
                </a:solidFill>
                <a:latin typeface="Arial" charset="0"/>
                <a:cs typeface="Arial" charset="0"/>
              </a:rPr>
              <a:t>	Swap them</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159365482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a:solidFill>
                            <a:schemeClr val="tx1"/>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14 ) </a:t>
            </a:r>
            <a:endParaRPr lang="en-CA" dirty="0"/>
          </a:p>
        </p:txBody>
      </p:sp>
      <p:sp>
        <p:nvSpPr>
          <p:cNvPr id="11" name="Rectangle 10"/>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17;</a:t>
            </a:r>
          </a:p>
        </p:txBody>
      </p:sp>
      <p:cxnSp>
        <p:nvCxnSpPr>
          <p:cNvPr id="12" name="Straight Arrow Connector 11"/>
          <p:cNvCxnSpPr/>
          <p:nvPr/>
        </p:nvCxnSpPr>
        <p:spPr>
          <a:xfrm flipV="1">
            <a:off x="615328"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474464"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Arc 14"/>
          <p:cNvSpPr/>
          <p:nvPr/>
        </p:nvSpPr>
        <p:spPr>
          <a:xfrm flipV="1">
            <a:off x="705532" y="2256400"/>
            <a:ext cx="2642332" cy="884568"/>
          </a:xfrm>
          <a:prstGeom prst="arc">
            <a:avLst>
              <a:gd name="adj1" fmla="val 10823717"/>
              <a:gd name="adj2" fmla="val 21559809"/>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33375456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executing </a:t>
            </a:r>
            <a:r>
              <a:rPr lang="en-US" altLang="en-US" dirty="0">
                <a:latin typeface="Consolas" pitchFamily="49" charset="0"/>
                <a:cs typeface="Consolas" pitchFamily="49" charset="0"/>
              </a:rPr>
              <a:t>quicksort( array, 0, 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2;</a:t>
            </a:r>
          </a:p>
          <a:p>
            <a:pPr marL="457200" lvl="1" indent="0">
              <a:buNone/>
            </a:pPr>
            <a:r>
              <a:rPr lang="en-US" altLang="en-US" dirty="0">
                <a:latin typeface="Consolas" panose="020B0609020204030204" pitchFamily="49" charset="0"/>
                <a:cs typeface="Consolas" panose="020B0609020204030204" pitchFamily="49" charset="0"/>
              </a:rPr>
              <a:t>	high = 8;</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3874654898"/>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a:solidFill>
                            <a:schemeClr val="tx1"/>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a:solidFill>
                            <a:schemeClr val="bg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a:solidFill>
                            <a:schemeClr val="bg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14 ) </a:t>
            </a:r>
            <a:endParaRPr lang="en-CA" dirty="0"/>
          </a:p>
        </p:txBody>
      </p:sp>
      <p:sp>
        <p:nvSpPr>
          <p:cNvPr id="11" name="Rectangle 10"/>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17;</a:t>
            </a:r>
          </a:p>
        </p:txBody>
      </p:sp>
      <p:cxnSp>
        <p:nvCxnSpPr>
          <p:cNvPr id="12" name="Straight Arrow Connector 11"/>
          <p:cNvCxnSpPr/>
          <p:nvPr/>
        </p:nvCxnSpPr>
        <p:spPr>
          <a:xfrm flipV="1">
            <a:off x="97160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131840"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1175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a:latin typeface="Arial" charset="0"/>
                <a:cs typeface="Arial" charset="0"/>
              </a:rPr>
              <a:t>Run-time analysis</a:t>
            </a:r>
          </a:p>
        </p:txBody>
      </p:sp>
      <p:sp>
        <p:nvSpPr>
          <p:cNvPr id="9219"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Like merge sort, we can either:</a:t>
            </a:r>
          </a:p>
          <a:p>
            <a:pPr lvl="1"/>
            <a:r>
              <a:rPr lang="en-US" altLang="en-US">
                <a:latin typeface="Arial" charset="0"/>
                <a:cs typeface="Arial" charset="0"/>
              </a:rPr>
              <a:t>Apply insertion sort if the size of the sub-list is sufficiently small, or</a:t>
            </a:r>
          </a:p>
          <a:p>
            <a:pPr lvl="1"/>
            <a:r>
              <a:rPr lang="en-US" altLang="en-US">
                <a:latin typeface="Arial" charset="0"/>
                <a:cs typeface="Arial" charset="0"/>
              </a:rPr>
              <a:t>Sort the sub-lists using quicksort</a:t>
            </a:r>
          </a:p>
          <a:p>
            <a:pPr lvl="1"/>
            <a:endParaRPr lang="en-US" altLang="en-US">
              <a:latin typeface="Arial" charset="0"/>
              <a:cs typeface="Arial" charset="0"/>
            </a:endParaRPr>
          </a:p>
          <a:p>
            <a:pPr>
              <a:buFont typeface="Arial" charset="0"/>
              <a:buNone/>
            </a:pPr>
            <a:r>
              <a:rPr lang="en-US" altLang="en-US">
                <a:latin typeface="Arial" charset="0"/>
                <a:cs typeface="Arial" charset="0"/>
              </a:rPr>
              <a:t>	In the best case, the list will be split into two approximately equal sub-lists, and thus, the run time could be very similar to that of merge sort:  </a:t>
            </a:r>
            <a:r>
              <a:rPr lang="en-US" altLang="en-US">
                <a:latin typeface="Symbol" pitchFamily="18" charset="2"/>
                <a:cs typeface="Arial" charset="0"/>
              </a:rPr>
              <a:t>Q</a:t>
            </a:r>
            <a:r>
              <a:rPr lang="en-US" altLang="en-US">
                <a:latin typeface="Times New Roman" pitchFamily="18" charset="0"/>
                <a:cs typeface="Times New Roman" pitchFamily="18" charset="0"/>
              </a:rPr>
              <a:t>(</a:t>
            </a:r>
            <a:r>
              <a:rPr lang="en-US" altLang="en-US" i="1">
                <a:latin typeface="Times New Roman" pitchFamily="18" charset="0"/>
                <a:cs typeface="Times New Roman" pitchFamily="18" charset="0"/>
              </a:rPr>
              <a:t>n</a:t>
            </a:r>
            <a:r>
              <a:rPr lang="en-US" altLang="en-US">
                <a:latin typeface="Times New Roman" pitchFamily="18" charset="0"/>
                <a:cs typeface="Times New Roman" pitchFamily="18" charset="0"/>
              </a:rPr>
              <a:t> ln(</a:t>
            </a:r>
            <a:r>
              <a:rPr lang="en-US" altLang="en-US" i="1">
                <a:latin typeface="Times New Roman" pitchFamily="18" charset="0"/>
                <a:cs typeface="Times New Roman" pitchFamily="18" charset="0"/>
              </a:rPr>
              <a:t>n</a:t>
            </a:r>
            <a:r>
              <a:rPr lang="en-US" altLang="en-US">
                <a:latin typeface="Times New Roman" pitchFamily="18" charset="0"/>
                <a:cs typeface="Times New Roman" pitchFamily="18" charset="0"/>
              </a:rPr>
              <a:t>))</a:t>
            </a:r>
          </a:p>
          <a:p>
            <a:pPr>
              <a:buFont typeface="Arial" charset="0"/>
              <a:buNone/>
            </a:pPr>
            <a:endParaRPr lang="en-US" altLang="en-US">
              <a:latin typeface="Times New Roman" pitchFamily="18" charset="0"/>
              <a:cs typeface="Times New Roman" pitchFamily="18" charset="0"/>
            </a:endParaRPr>
          </a:p>
          <a:p>
            <a:pPr>
              <a:buFont typeface="Arial" charset="0"/>
              <a:buNone/>
            </a:pPr>
            <a:r>
              <a:rPr lang="en-US" altLang="en-US">
                <a:latin typeface="Arial" charset="0"/>
                <a:cs typeface="Arial" charset="0"/>
              </a:rPr>
              <a:t>	What happens if we don’t get that lucky?</a:t>
            </a:r>
          </a:p>
          <a:p>
            <a:pPr>
              <a:buFont typeface="Arial" charset="0"/>
              <a:buNone/>
            </a:pPr>
            <a:endParaRPr lang="en-US" altLang="en-US">
              <a:latin typeface="Times New Roman" pitchFamily="18" charset="0"/>
              <a:cs typeface="Times New Roman" pitchFamily="18" charset="0"/>
            </a:endParaRPr>
          </a:p>
        </p:txBody>
      </p:sp>
      <p:sp>
        <p:nvSpPr>
          <p:cNvPr id="922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7.6.1</a:t>
            </a:r>
          </a:p>
        </p:txBody>
      </p:sp>
    </p:spTree>
    <p:extLst>
      <p:ext uri="{BB962C8B-B14F-4D97-AF65-F5344CB8AC3E}">
        <p14:creationId xmlns:p14="http://schemas.microsoft.com/office/powerpoint/2010/main" val="31627657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executing </a:t>
            </a:r>
            <a:r>
              <a:rPr lang="en-US" altLang="en-US" dirty="0">
                <a:latin typeface="Consolas" pitchFamily="49" charset="0"/>
                <a:cs typeface="Consolas" pitchFamily="49" charset="0"/>
              </a:rPr>
              <a:t>quicksort( array, 0, 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2;</a:t>
            </a:r>
          </a:p>
          <a:p>
            <a:pPr marL="457200" lvl="1" indent="0">
              <a:buNone/>
            </a:pPr>
            <a:r>
              <a:rPr lang="en-US" altLang="en-US" dirty="0">
                <a:latin typeface="Consolas" panose="020B0609020204030204" pitchFamily="49" charset="0"/>
                <a:cs typeface="Consolas" panose="020B0609020204030204" pitchFamily="49" charset="0"/>
              </a:rPr>
              <a:t>	high = 8;</a:t>
            </a:r>
          </a:p>
          <a:p>
            <a:pPr lvl="0">
              <a:buNone/>
            </a:pPr>
            <a:r>
              <a:rPr lang="en-US" altLang="en-US" dirty="0">
                <a:solidFill>
                  <a:prstClr val="black"/>
                </a:solidFill>
                <a:latin typeface="Arial" charset="0"/>
                <a:cs typeface="Arial" charset="0"/>
              </a:rPr>
              <a:t>	Swap them</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285305539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a:solidFill>
                            <a:schemeClr val="tx1"/>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14 ) </a:t>
            </a:r>
            <a:endParaRPr lang="en-CA" dirty="0"/>
          </a:p>
        </p:txBody>
      </p:sp>
      <p:sp>
        <p:nvSpPr>
          <p:cNvPr id="11" name="Rectangle 10"/>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17;</a:t>
            </a:r>
          </a:p>
        </p:txBody>
      </p:sp>
      <p:cxnSp>
        <p:nvCxnSpPr>
          <p:cNvPr id="12" name="Straight Arrow Connector 11"/>
          <p:cNvCxnSpPr/>
          <p:nvPr/>
        </p:nvCxnSpPr>
        <p:spPr>
          <a:xfrm flipV="1">
            <a:off x="97160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131840"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Arc 14"/>
          <p:cNvSpPr/>
          <p:nvPr/>
        </p:nvSpPr>
        <p:spPr>
          <a:xfrm flipV="1">
            <a:off x="1070904" y="2256400"/>
            <a:ext cx="1944216" cy="884568"/>
          </a:xfrm>
          <a:prstGeom prst="arc">
            <a:avLst>
              <a:gd name="adj1" fmla="val 10823717"/>
              <a:gd name="adj2" fmla="val 21559809"/>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34585206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executing </a:t>
            </a:r>
            <a:r>
              <a:rPr lang="en-US" altLang="en-US" dirty="0">
                <a:latin typeface="Consolas" pitchFamily="49" charset="0"/>
                <a:cs typeface="Consolas" pitchFamily="49" charset="0"/>
              </a:rPr>
              <a:t>quicksort( array, 0, 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3;</a:t>
            </a:r>
          </a:p>
          <a:p>
            <a:pPr marL="457200" lvl="1" indent="0">
              <a:buNone/>
            </a:pPr>
            <a:r>
              <a:rPr lang="en-US" altLang="en-US" dirty="0">
                <a:latin typeface="Consolas" panose="020B0609020204030204" pitchFamily="49" charset="0"/>
                <a:cs typeface="Consolas" panose="020B0609020204030204" pitchFamily="49" charset="0"/>
              </a:rPr>
              <a:t>	high = 4;</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386808402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a:solidFill>
                            <a:schemeClr val="tx1"/>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a:solidFill>
                            <a:schemeClr val="bg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1" dirty="0">
                          <a:solidFill>
                            <a:schemeClr val="bg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a:solidFill>
                            <a:schemeClr val="tx1"/>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14 ) </a:t>
            </a:r>
            <a:endParaRPr lang="en-CA" dirty="0"/>
          </a:p>
        </p:txBody>
      </p:sp>
      <p:sp>
        <p:nvSpPr>
          <p:cNvPr id="11" name="Rectangle 10"/>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17;</a:t>
            </a:r>
          </a:p>
        </p:txBody>
      </p:sp>
      <p:cxnSp>
        <p:nvCxnSpPr>
          <p:cNvPr id="12" name="Straight Arrow Connector 11"/>
          <p:cNvCxnSpPr/>
          <p:nvPr/>
        </p:nvCxnSpPr>
        <p:spPr>
          <a:xfrm flipV="1">
            <a:off x="1317992"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660616"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7814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executing </a:t>
            </a:r>
            <a:r>
              <a:rPr lang="en-US" altLang="en-US" dirty="0">
                <a:latin typeface="Consolas" pitchFamily="49" charset="0"/>
                <a:cs typeface="Consolas" pitchFamily="49" charset="0"/>
              </a:rPr>
              <a:t>quicksort( array, 0, 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3;</a:t>
            </a:r>
          </a:p>
          <a:p>
            <a:pPr marL="457200" lvl="1" indent="0">
              <a:buNone/>
            </a:pPr>
            <a:r>
              <a:rPr lang="en-US" altLang="en-US" dirty="0">
                <a:latin typeface="Consolas" panose="020B0609020204030204" pitchFamily="49" charset="0"/>
                <a:cs typeface="Consolas" panose="020B0609020204030204" pitchFamily="49" charset="0"/>
              </a:rPr>
              <a:t>	high = 4;</a:t>
            </a:r>
          </a:p>
          <a:p>
            <a:pPr lvl="0">
              <a:buNone/>
            </a:pPr>
            <a:r>
              <a:rPr lang="en-US" altLang="en-US" dirty="0">
                <a:solidFill>
                  <a:prstClr val="black"/>
                </a:solidFill>
                <a:latin typeface="Arial" charset="0"/>
                <a:cs typeface="Arial" charset="0"/>
              </a:rPr>
              <a:t>	Swap them</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424655895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a:solidFill>
                            <a:schemeClr val="tx1"/>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14 ) </a:t>
            </a:r>
            <a:endParaRPr lang="en-CA" dirty="0"/>
          </a:p>
        </p:txBody>
      </p:sp>
      <p:sp>
        <p:nvSpPr>
          <p:cNvPr id="11" name="Rectangle 10"/>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17;</a:t>
            </a:r>
          </a:p>
        </p:txBody>
      </p:sp>
      <p:cxnSp>
        <p:nvCxnSpPr>
          <p:cNvPr id="12" name="Straight Arrow Connector 11"/>
          <p:cNvCxnSpPr/>
          <p:nvPr/>
        </p:nvCxnSpPr>
        <p:spPr>
          <a:xfrm flipV="1">
            <a:off x="1317992"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660616"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Arc 13"/>
          <p:cNvSpPr/>
          <p:nvPr/>
        </p:nvSpPr>
        <p:spPr>
          <a:xfrm flipV="1">
            <a:off x="1380120" y="2362528"/>
            <a:ext cx="216024" cy="601476"/>
          </a:xfrm>
          <a:prstGeom prst="arc">
            <a:avLst>
              <a:gd name="adj1" fmla="val 10823717"/>
              <a:gd name="adj2" fmla="val 21559809"/>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3602623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executing </a:t>
            </a:r>
            <a:r>
              <a:rPr lang="en-US" altLang="en-US" dirty="0">
                <a:latin typeface="Consolas" pitchFamily="49" charset="0"/>
                <a:cs typeface="Consolas" pitchFamily="49" charset="0"/>
              </a:rPr>
              <a:t>quicksort( array, 0, 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4;</a:t>
            </a:r>
          </a:p>
          <a:p>
            <a:pPr marL="457200" lvl="1" indent="0">
              <a:buNone/>
            </a:pPr>
            <a:r>
              <a:rPr lang="en-US" altLang="en-US" dirty="0">
                <a:latin typeface="Consolas" panose="020B0609020204030204" pitchFamily="49" charset="0"/>
                <a:cs typeface="Consolas" panose="020B0609020204030204" pitchFamily="49" charset="0"/>
              </a:rPr>
              <a:t>	high = 3;</a:t>
            </a:r>
          </a:p>
          <a:p>
            <a:pPr lvl="0">
              <a:buNone/>
            </a:pPr>
            <a:r>
              <a:rPr lang="en-US" altLang="en-US" dirty="0">
                <a:solidFill>
                  <a:prstClr val="black"/>
                </a:solidFill>
                <a:latin typeface="Arial" charset="0"/>
                <a:cs typeface="Arial" charset="0"/>
              </a:rPr>
              <a:t>	Now, </a:t>
            </a:r>
            <a:r>
              <a:rPr lang="en-US" altLang="en-US" dirty="0">
                <a:solidFill>
                  <a:prstClr val="black"/>
                </a:solidFill>
                <a:latin typeface="Consolas" panose="020B0609020204030204" pitchFamily="49" charset="0"/>
                <a:cs typeface="Consolas" panose="020B0609020204030204" pitchFamily="49" charset="0"/>
              </a:rPr>
              <a:t>low &gt; high</a:t>
            </a:r>
            <a:r>
              <a:rPr lang="en-US" altLang="en-US" dirty="0">
                <a:solidFill>
                  <a:prstClr val="black"/>
                </a:solidFill>
                <a:latin typeface="Arial" charset="0"/>
                <a:cs typeface="Arial" charset="0"/>
              </a:rPr>
              <a:t>, so we stop</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2665675288"/>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a:solidFill>
                            <a:schemeClr val="tx1"/>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a:solidFill>
                            <a:schemeClr val="bg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1" dirty="0">
                          <a:solidFill>
                            <a:schemeClr val="bg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0" dirty="0">
                          <a:solidFill>
                            <a:schemeClr val="tx1"/>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14 ) </a:t>
            </a:r>
            <a:endParaRPr lang="en-CA" dirty="0"/>
          </a:p>
        </p:txBody>
      </p:sp>
      <p:sp>
        <p:nvSpPr>
          <p:cNvPr id="11" name="Rectangle 10"/>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17;</a:t>
            </a:r>
          </a:p>
        </p:txBody>
      </p:sp>
      <p:cxnSp>
        <p:nvCxnSpPr>
          <p:cNvPr id="12" name="Straight Arrow Connector 11"/>
          <p:cNvCxnSpPr/>
          <p:nvPr/>
        </p:nvCxnSpPr>
        <p:spPr>
          <a:xfrm flipV="1">
            <a:off x="1664384"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327872"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6813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executing </a:t>
            </a:r>
            <a:r>
              <a:rPr lang="en-US" altLang="en-US" dirty="0">
                <a:latin typeface="Consolas" pitchFamily="49" charset="0"/>
                <a:cs typeface="Consolas" pitchFamily="49" charset="0"/>
              </a:rPr>
              <a:t>quicksort( array, 0, 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continue calling quicksort recursively</a:t>
            </a:r>
          </a:p>
          <a:p>
            <a:pPr marL="457200" lvl="1" indent="0">
              <a:buNone/>
            </a:pPr>
            <a:r>
              <a:rPr lang="en-US" altLang="en-US" dirty="0">
                <a:latin typeface="Consolas" panose="020B0609020204030204" pitchFamily="49" charset="0"/>
                <a:cs typeface="Consolas" panose="020B0609020204030204" pitchFamily="49" charset="0"/>
              </a:rPr>
              <a:t>	quicksort( array, 0, 4 );</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2272762765"/>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a:solidFill>
                            <a:schemeClr val="tx1"/>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a:solidFill>
                            <a:schemeClr val="tx1"/>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CA" sz="2000" b="0" dirty="0">
                          <a:solidFill>
                            <a:schemeClr val="tx1"/>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14 ) </a:t>
            </a:r>
            <a:endParaRPr lang="en-CA" dirty="0"/>
          </a:p>
        </p:txBody>
      </p:sp>
    </p:spTree>
    <p:extLst>
      <p:ext uri="{BB962C8B-B14F-4D97-AF65-F5344CB8AC3E}">
        <p14:creationId xmlns:p14="http://schemas.microsoft.com/office/powerpoint/2010/main" val="18447169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executing </a:t>
            </a:r>
            <a:r>
              <a:rPr lang="en-US" altLang="en-US" dirty="0">
                <a:latin typeface="Consolas" pitchFamily="49" charset="0"/>
                <a:cs typeface="Consolas" pitchFamily="49" charset="0"/>
              </a:rPr>
              <a:t>quicksort( array, 0, 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Now, </a:t>
            </a:r>
            <a:r>
              <a:rPr lang="en-US" altLang="en-US" dirty="0">
                <a:latin typeface="Times New Roman" panose="02020603050405020304" pitchFamily="18" charset="0"/>
                <a:cs typeface="Times New Roman" panose="02020603050405020304" pitchFamily="18" charset="0"/>
              </a:rPr>
              <a:t>4 – 0 ≤ 6</a:t>
            </a:r>
            <a:r>
              <a:rPr lang="en-US" altLang="en-US" dirty="0">
                <a:latin typeface="Arial" charset="0"/>
                <a:cs typeface="Arial" charset="0"/>
              </a:rPr>
              <a:t>, so find we call insertion sort</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3350919600"/>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a:solidFill>
                            <a:schemeClr val="tx1"/>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14 ) </a:t>
            </a:r>
            <a:endParaRPr lang="en-CA" dirty="0"/>
          </a:p>
        </p:txBody>
      </p:sp>
      <p:sp>
        <p:nvSpPr>
          <p:cNvPr id="9" name="Rectangle 8"/>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4 ) </a:t>
            </a:r>
            <a:endParaRPr lang="en-CA" dirty="0"/>
          </a:p>
        </p:txBody>
      </p:sp>
    </p:spTree>
    <p:extLst>
      <p:ext uri="{BB962C8B-B14F-4D97-AF65-F5344CB8AC3E}">
        <p14:creationId xmlns:p14="http://schemas.microsoft.com/office/powerpoint/2010/main" val="4430443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Insertion sort just sorts the entries from </a:t>
            </a:r>
            <a:r>
              <a:rPr lang="en-US" altLang="en-US" dirty="0">
                <a:latin typeface="Consolas" panose="020B0609020204030204" pitchFamily="49" charset="0"/>
                <a:cs typeface="Consolas" panose="020B0609020204030204" pitchFamily="49" charset="0"/>
              </a:rPr>
              <a:t>0</a:t>
            </a:r>
            <a:r>
              <a:rPr lang="en-US" altLang="en-US" dirty="0">
                <a:latin typeface="Arial" charset="0"/>
                <a:cs typeface="Arial" charset="0"/>
              </a:rPr>
              <a:t> to </a:t>
            </a:r>
            <a:r>
              <a:rPr lang="en-US" altLang="en-US" dirty="0">
                <a:latin typeface="Consolas" pitchFamily="49" charset="0"/>
                <a:cs typeface="Consolas" pitchFamily="49" charset="0"/>
              </a:rPr>
              <a:t>3</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1125311419"/>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a:solidFill>
                            <a:schemeClr val="tx1"/>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14 ) </a:t>
            </a:r>
            <a:endParaRPr lang="en-CA" dirty="0"/>
          </a:p>
        </p:txBody>
      </p:sp>
      <p:sp>
        <p:nvSpPr>
          <p:cNvPr id="9" name="Rectangle 8"/>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4 ) </a:t>
            </a:r>
            <a:endParaRPr lang="en-CA" dirty="0"/>
          </a:p>
        </p:txBody>
      </p:sp>
      <p:sp>
        <p:nvSpPr>
          <p:cNvPr id="11" name="Rectangle 10"/>
          <p:cNvSpPr/>
          <p:nvPr/>
        </p:nvSpPr>
        <p:spPr>
          <a:xfrm>
            <a:off x="5148064" y="5013176"/>
            <a:ext cx="4320480" cy="369332"/>
          </a:xfrm>
          <a:prstGeom prst="rect">
            <a:avLst/>
          </a:prstGeom>
        </p:spPr>
        <p:txBody>
          <a:bodyPr wrap="square">
            <a:spAutoFit/>
          </a:bodyPr>
          <a:lstStyle/>
          <a:p>
            <a:r>
              <a:rPr lang="en-US" altLang="en-US" dirty="0" err="1">
                <a:latin typeface="Consolas" pitchFamily="49" charset="0"/>
                <a:cs typeface="Consolas" pitchFamily="49" charset="0"/>
              </a:rPr>
              <a:t>insertion_sort</a:t>
            </a:r>
            <a:r>
              <a:rPr lang="en-US" altLang="en-US" dirty="0">
                <a:latin typeface="Consolas" pitchFamily="49" charset="0"/>
                <a:cs typeface="Consolas" pitchFamily="49" charset="0"/>
              </a:rPr>
              <a:t>( array, 0, 4 ) </a:t>
            </a:r>
            <a:endParaRPr lang="en-CA" dirty="0"/>
          </a:p>
        </p:txBody>
      </p:sp>
    </p:spTree>
    <p:extLst>
      <p:ext uri="{BB962C8B-B14F-4D97-AF65-F5344CB8AC3E}">
        <p14:creationId xmlns:p14="http://schemas.microsoft.com/office/powerpoint/2010/main" val="18184600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Insertion sort just sorts the entries from </a:t>
            </a:r>
            <a:r>
              <a:rPr lang="en-US" altLang="en-US" dirty="0">
                <a:latin typeface="Consolas" panose="020B0609020204030204" pitchFamily="49" charset="0"/>
                <a:cs typeface="Consolas" panose="020B0609020204030204" pitchFamily="49" charset="0"/>
              </a:rPr>
              <a:t>0</a:t>
            </a:r>
            <a:r>
              <a:rPr lang="en-US" altLang="en-US" dirty="0">
                <a:latin typeface="Arial" charset="0"/>
                <a:cs typeface="Arial" charset="0"/>
              </a:rPr>
              <a:t> to </a:t>
            </a:r>
            <a:r>
              <a:rPr lang="en-US" altLang="en-US" dirty="0">
                <a:latin typeface="Consolas" pitchFamily="49" charset="0"/>
                <a:cs typeface="Consolas" pitchFamily="49" charset="0"/>
              </a:rPr>
              <a:t>3</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lvl="1"/>
            <a:r>
              <a:rPr lang="en-US" altLang="en-US" dirty="0">
                <a:latin typeface="Arial" charset="0"/>
                <a:cs typeface="Arial" charset="0"/>
              </a:rPr>
              <a:t>This function call completes and so we exit</a:t>
            </a: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317664638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14 ) </a:t>
            </a:r>
            <a:endParaRPr lang="en-CA" dirty="0"/>
          </a:p>
        </p:txBody>
      </p:sp>
      <p:sp>
        <p:nvSpPr>
          <p:cNvPr id="9" name="Rectangle 8"/>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4 ) </a:t>
            </a:r>
            <a:endParaRPr lang="en-CA" dirty="0"/>
          </a:p>
        </p:txBody>
      </p:sp>
      <p:sp>
        <p:nvSpPr>
          <p:cNvPr id="11" name="Rectangle 10"/>
          <p:cNvSpPr/>
          <p:nvPr/>
        </p:nvSpPr>
        <p:spPr>
          <a:xfrm>
            <a:off x="5148064" y="5013176"/>
            <a:ext cx="4320480" cy="369332"/>
          </a:xfrm>
          <a:prstGeom prst="rect">
            <a:avLst/>
          </a:prstGeom>
        </p:spPr>
        <p:txBody>
          <a:bodyPr wrap="square">
            <a:spAutoFit/>
          </a:bodyPr>
          <a:lstStyle/>
          <a:p>
            <a:r>
              <a:rPr lang="en-US" altLang="en-US" dirty="0" err="1">
                <a:latin typeface="Consolas" pitchFamily="49" charset="0"/>
                <a:cs typeface="Consolas" pitchFamily="49" charset="0"/>
              </a:rPr>
              <a:t>insertion_sort</a:t>
            </a:r>
            <a:r>
              <a:rPr lang="en-US" altLang="en-US" dirty="0">
                <a:latin typeface="Consolas" pitchFamily="49" charset="0"/>
                <a:cs typeface="Consolas" pitchFamily="49" charset="0"/>
              </a:rPr>
              <a:t>( array, 0, 4 ) </a:t>
            </a:r>
            <a:endParaRPr lang="en-CA" dirty="0"/>
          </a:p>
        </p:txBody>
      </p:sp>
    </p:spTree>
    <p:extLst>
      <p:ext uri="{BB962C8B-B14F-4D97-AF65-F5344CB8AC3E}">
        <p14:creationId xmlns:p14="http://schemas.microsoft.com/office/powerpoint/2010/main" val="22081173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This call to </a:t>
            </a:r>
            <a:r>
              <a:rPr lang="en-US" altLang="en-US" dirty="0">
                <a:latin typeface="Consolas" panose="020B0609020204030204" pitchFamily="49" charset="0"/>
                <a:cs typeface="Consolas" panose="020B0609020204030204" pitchFamily="49" charset="0"/>
              </a:rPr>
              <a:t>quicksort</a:t>
            </a:r>
            <a:r>
              <a:rPr lang="en-US" altLang="en-US" dirty="0">
                <a:latin typeface="Arial" charset="0"/>
                <a:cs typeface="Arial" charset="0"/>
              </a:rPr>
              <a:t> is now also finished, so it, too, exits</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3436417274"/>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14 ) </a:t>
            </a:r>
            <a:endParaRPr lang="en-CA" dirty="0"/>
          </a:p>
        </p:txBody>
      </p:sp>
      <p:sp>
        <p:nvSpPr>
          <p:cNvPr id="9" name="Rectangle 8"/>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4 ) </a:t>
            </a:r>
            <a:endParaRPr lang="en-CA" dirty="0"/>
          </a:p>
        </p:txBody>
      </p:sp>
    </p:spTree>
    <p:extLst>
      <p:ext uri="{BB962C8B-B14F-4D97-AF65-F5344CB8AC3E}">
        <p14:creationId xmlns:p14="http://schemas.microsoft.com/office/powerpoint/2010/main" val="28873211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back to executing </a:t>
            </a:r>
            <a:r>
              <a:rPr lang="en-US" altLang="en-US" dirty="0">
                <a:latin typeface="Consolas" pitchFamily="49" charset="0"/>
                <a:cs typeface="Consolas" pitchFamily="49" charset="0"/>
              </a:rPr>
              <a:t>quicksort( array, 0, 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continue calling quicksort recursively on the second half</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quicksort( array, 0,  4 );</a:t>
            </a:r>
          </a:p>
          <a:p>
            <a:pPr marL="457200" lvl="1" indent="0">
              <a:buNone/>
            </a:pPr>
            <a:r>
              <a:rPr lang="en-US" altLang="en-US" dirty="0">
                <a:latin typeface="Consolas" panose="020B0609020204030204" pitchFamily="49" charset="0"/>
                <a:cs typeface="Consolas" panose="020B0609020204030204" pitchFamily="49" charset="0"/>
              </a:rPr>
              <a:t>	quicksort( array, 5, 14 );</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202074388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a:solidFill>
                            <a:schemeClr val="tx1">
                              <a:lumMod val="95000"/>
                              <a:lumOff val="5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CA" sz="2000" b="0" dirty="0">
                          <a:solidFill>
                            <a:schemeClr val="tx1">
                              <a:lumMod val="95000"/>
                              <a:lumOff val="5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95000"/>
                              <a:lumOff val="5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95000"/>
                              <a:lumOff val="5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95000"/>
                              <a:lumOff val="5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95000"/>
                              <a:lumOff val="5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95000"/>
                              <a:lumOff val="5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95000"/>
                              <a:lumOff val="5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95000"/>
                              <a:lumOff val="5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95000"/>
                              <a:lumOff val="5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14 ) </a:t>
            </a:r>
            <a:endParaRPr lang="en-CA" dirty="0"/>
          </a:p>
        </p:txBody>
      </p:sp>
    </p:spTree>
    <p:extLst>
      <p:ext uri="{BB962C8B-B14F-4D97-AF65-F5344CB8AC3E}">
        <p14:creationId xmlns:p14="http://schemas.microsoft.com/office/powerpoint/2010/main" val="711237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a:latin typeface="Arial" charset="0"/>
                <a:cs typeface="Arial" charset="0"/>
              </a:rPr>
              <a:t>Worst-case scenario</a:t>
            </a:r>
          </a:p>
        </p:txBody>
      </p:sp>
      <p:sp>
        <p:nvSpPr>
          <p:cNvPr id="10243"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Suppose we choose the first element as our pivot and we try ordering a sorted list:</a:t>
            </a:r>
          </a:p>
          <a:p>
            <a:pPr>
              <a:buFont typeface="Arial" charset="0"/>
              <a:buNone/>
            </a:pPr>
            <a:endParaRPr lang="en-US" altLang="en-US">
              <a:latin typeface="Arial" charset="0"/>
              <a:cs typeface="Arial" charset="0"/>
            </a:endParaRP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Using </a:t>
            </a:r>
            <a:r>
              <a:rPr lang="en-US" altLang="en-US">
                <a:solidFill>
                  <a:srgbClr val="FF0000"/>
                </a:solidFill>
                <a:latin typeface="Arial" charset="0"/>
                <a:cs typeface="Arial" charset="0"/>
              </a:rPr>
              <a:t>2</a:t>
            </a:r>
            <a:r>
              <a:rPr lang="en-US" altLang="en-US">
                <a:latin typeface="Arial" charset="0"/>
                <a:cs typeface="Arial" charset="0"/>
              </a:rPr>
              <a:t>, we partition into</a:t>
            </a:r>
          </a:p>
          <a:p>
            <a:pPr>
              <a:buFont typeface="Arial" charset="0"/>
              <a:buNone/>
            </a:pPr>
            <a:endParaRPr lang="en-US" altLang="en-US">
              <a:latin typeface="Arial" charset="0"/>
              <a:cs typeface="Arial" charset="0"/>
            </a:endParaRP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We still have to sort a list of size </a:t>
            </a:r>
            <a:r>
              <a:rPr lang="en-US" altLang="en-US" i="1">
                <a:latin typeface="Times New Roman" pitchFamily="18" charset="0"/>
                <a:cs typeface="Times New Roman" pitchFamily="18" charset="0"/>
              </a:rPr>
              <a:t>n </a:t>
            </a:r>
            <a:r>
              <a:rPr lang="en-US" altLang="en-US">
                <a:latin typeface="Times New Roman" pitchFamily="18" charset="0"/>
                <a:cs typeface="Times New Roman" pitchFamily="18" charset="0"/>
              </a:rPr>
              <a:t>– 1</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The run time is </a:t>
            </a:r>
            <a:r>
              <a:rPr lang="en-US" altLang="en-US">
                <a:latin typeface="Times New Roman" pitchFamily="18" charset="0"/>
                <a:cs typeface="Times New Roman" pitchFamily="18" charset="0"/>
              </a:rPr>
              <a:t>T(</a:t>
            </a:r>
            <a:r>
              <a:rPr lang="en-US" altLang="en-US" i="1">
                <a:latin typeface="Times New Roman" pitchFamily="18" charset="0"/>
                <a:cs typeface="Times New Roman" pitchFamily="18" charset="0"/>
              </a:rPr>
              <a:t>n</a:t>
            </a:r>
            <a:r>
              <a:rPr lang="en-US" altLang="en-US">
                <a:latin typeface="Times New Roman" pitchFamily="18" charset="0"/>
                <a:cs typeface="Times New Roman" pitchFamily="18" charset="0"/>
              </a:rPr>
              <a:t>) = T(</a:t>
            </a:r>
            <a:r>
              <a:rPr lang="en-US" altLang="en-US" i="1">
                <a:latin typeface="Times New Roman" pitchFamily="18" charset="0"/>
                <a:cs typeface="Times New Roman" pitchFamily="18" charset="0"/>
              </a:rPr>
              <a:t>n</a:t>
            </a:r>
            <a:r>
              <a:rPr lang="en-US" altLang="en-US">
                <a:latin typeface="Times New Roman" pitchFamily="18" charset="0"/>
                <a:cs typeface="Times New Roman" pitchFamily="18" charset="0"/>
              </a:rPr>
              <a:t> – 1) + </a:t>
            </a:r>
            <a:r>
              <a:rPr lang="en-US" altLang="en-US" b="1">
                <a:latin typeface="Symbol" pitchFamily="18" charset="2"/>
                <a:cs typeface="Times New Roman" pitchFamily="18" charset="0"/>
              </a:rPr>
              <a:t>Q</a:t>
            </a:r>
            <a:r>
              <a:rPr lang="en-US" altLang="en-US">
                <a:latin typeface="Times New Roman" pitchFamily="18" charset="0"/>
                <a:cs typeface="Times New Roman" pitchFamily="18" charset="0"/>
              </a:rPr>
              <a:t>(</a:t>
            </a:r>
            <a:r>
              <a:rPr lang="en-US" altLang="en-US" i="1">
                <a:latin typeface="Times New Roman" pitchFamily="18" charset="0"/>
                <a:cs typeface="Times New Roman" pitchFamily="18" charset="0"/>
              </a:rPr>
              <a:t>n</a:t>
            </a:r>
            <a:r>
              <a:rPr lang="en-US" altLang="en-US">
                <a:latin typeface="Times New Roman" pitchFamily="18" charset="0"/>
                <a:cs typeface="Times New Roman" pitchFamily="18" charset="0"/>
              </a:rPr>
              <a:t>) =  </a:t>
            </a:r>
            <a:r>
              <a:rPr lang="en-US" altLang="en-US" b="1">
                <a:latin typeface="Symbol" pitchFamily="18" charset="2"/>
                <a:cs typeface="Times New Roman" pitchFamily="18" charset="0"/>
              </a:rPr>
              <a:t>Q</a:t>
            </a:r>
            <a:r>
              <a:rPr lang="en-US" altLang="en-US">
                <a:latin typeface="Times New Roman" pitchFamily="18" charset="0"/>
                <a:cs typeface="Times New Roman" pitchFamily="18" charset="0"/>
              </a:rPr>
              <a:t>(</a:t>
            </a:r>
            <a:r>
              <a:rPr lang="en-US" altLang="en-US" i="1">
                <a:latin typeface="Times New Roman" pitchFamily="18" charset="0"/>
                <a:cs typeface="Times New Roman" pitchFamily="18" charset="0"/>
              </a:rPr>
              <a:t>n</a:t>
            </a:r>
            <a:r>
              <a:rPr lang="en-US" altLang="en-US" baseline="30000">
                <a:latin typeface="Times New Roman" pitchFamily="18" charset="0"/>
                <a:cs typeface="Times New Roman" pitchFamily="18" charset="0"/>
              </a:rPr>
              <a:t>2</a:t>
            </a:r>
            <a:r>
              <a:rPr lang="en-US" altLang="en-US">
                <a:latin typeface="Times New Roman" pitchFamily="18" charset="0"/>
                <a:cs typeface="Times New Roman" pitchFamily="18" charset="0"/>
              </a:rPr>
              <a:t>)</a:t>
            </a:r>
          </a:p>
          <a:p>
            <a:pPr lvl="1"/>
            <a:r>
              <a:rPr lang="en-US" altLang="en-US">
                <a:latin typeface="Arial" charset="0"/>
                <a:cs typeface="Arial" charset="0"/>
              </a:rPr>
              <a:t>Thus, the run time drops from </a:t>
            </a:r>
            <a:r>
              <a:rPr lang="en-US" altLang="en-US" i="1">
                <a:latin typeface="Times New Roman" pitchFamily="18" charset="0"/>
                <a:cs typeface="Times New Roman" pitchFamily="18" charset="0"/>
              </a:rPr>
              <a:t>n </a:t>
            </a:r>
            <a:r>
              <a:rPr lang="en-US" altLang="en-US">
                <a:latin typeface="Times New Roman" pitchFamily="18" charset="0"/>
                <a:cs typeface="Times New Roman" pitchFamily="18" charset="0"/>
              </a:rPr>
              <a:t>ln(</a:t>
            </a:r>
            <a:r>
              <a:rPr lang="en-US" altLang="en-US" i="1">
                <a:latin typeface="Times New Roman" pitchFamily="18" charset="0"/>
                <a:cs typeface="Times New Roman" pitchFamily="18" charset="0"/>
              </a:rPr>
              <a:t>n</a:t>
            </a:r>
            <a:r>
              <a:rPr lang="en-US" altLang="en-US">
                <a:latin typeface="Times New Roman" pitchFamily="18" charset="0"/>
                <a:cs typeface="Times New Roman" pitchFamily="18" charset="0"/>
              </a:rPr>
              <a:t>)</a:t>
            </a:r>
            <a:r>
              <a:rPr lang="en-US" altLang="en-US">
                <a:latin typeface="Arial" charset="0"/>
                <a:cs typeface="Arial" charset="0"/>
              </a:rPr>
              <a:t> to</a:t>
            </a:r>
            <a:r>
              <a:rPr lang="en-US" altLang="en-US">
                <a:latin typeface="Times New Roman" pitchFamily="18" charset="0"/>
                <a:cs typeface="Times New Roman" pitchFamily="18" charset="0"/>
              </a:rPr>
              <a:t> </a:t>
            </a:r>
            <a:r>
              <a:rPr lang="en-US" altLang="en-US" i="1">
                <a:latin typeface="Times New Roman" pitchFamily="18" charset="0"/>
                <a:cs typeface="Times New Roman" pitchFamily="18" charset="0"/>
              </a:rPr>
              <a:t>n</a:t>
            </a:r>
            <a:r>
              <a:rPr lang="en-US" altLang="en-US" baseline="30000">
                <a:latin typeface="Times New Roman" pitchFamily="18" charset="0"/>
                <a:cs typeface="Times New Roman" pitchFamily="18" charset="0"/>
              </a:rPr>
              <a:t>2</a:t>
            </a:r>
          </a:p>
        </p:txBody>
      </p:sp>
      <p:graphicFrame>
        <p:nvGraphicFramePr>
          <p:cNvPr id="4" name="Table 3"/>
          <p:cNvGraphicFramePr>
            <a:graphicFrameLocks noGrp="1"/>
          </p:cNvGraphicFramePr>
          <p:nvPr/>
        </p:nvGraphicFramePr>
        <p:xfrm>
          <a:off x="1258888" y="2409825"/>
          <a:ext cx="7224705" cy="371475"/>
        </p:xfrm>
        <a:graphic>
          <a:graphicData uri="http://schemas.openxmlformats.org/drawingml/2006/table">
            <a:tbl>
              <a:tblPr firstRow="1" bandRow="1">
                <a:tableStyleId>{2D5ABB26-0587-4C30-8999-92F81FD0307C}</a:tableStyleId>
              </a:tblPr>
              <a:tblGrid>
                <a:gridCol w="481647">
                  <a:extLst>
                    <a:ext uri="{9D8B030D-6E8A-4147-A177-3AD203B41FA5}">
                      <a16:colId xmlns:a16="http://schemas.microsoft.com/office/drawing/2014/main" val="20000"/>
                    </a:ext>
                  </a:extLst>
                </a:gridCol>
                <a:gridCol w="481647">
                  <a:extLst>
                    <a:ext uri="{9D8B030D-6E8A-4147-A177-3AD203B41FA5}">
                      <a16:colId xmlns:a16="http://schemas.microsoft.com/office/drawing/2014/main" val="20001"/>
                    </a:ext>
                  </a:extLst>
                </a:gridCol>
                <a:gridCol w="481647">
                  <a:extLst>
                    <a:ext uri="{9D8B030D-6E8A-4147-A177-3AD203B41FA5}">
                      <a16:colId xmlns:a16="http://schemas.microsoft.com/office/drawing/2014/main" val="20002"/>
                    </a:ext>
                  </a:extLst>
                </a:gridCol>
                <a:gridCol w="481647">
                  <a:extLst>
                    <a:ext uri="{9D8B030D-6E8A-4147-A177-3AD203B41FA5}">
                      <a16:colId xmlns:a16="http://schemas.microsoft.com/office/drawing/2014/main" val="20003"/>
                    </a:ext>
                  </a:extLst>
                </a:gridCol>
                <a:gridCol w="481647">
                  <a:extLst>
                    <a:ext uri="{9D8B030D-6E8A-4147-A177-3AD203B41FA5}">
                      <a16:colId xmlns:a16="http://schemas.microsoft.com/office/drawing/2014/main" val="20004"/>
                    </a:ext>
                  </a:extLst>
                </a:gridCol>
                <a:gridCol w="481647">
                  <a:extLst>
                    <a:ext uri="{9D8B030D-6E8A-4147-A177-3AD203B41FA5}">
                      <a16:colId xmlns:a16="http://schemas.microsoft.com/office/drawing/2014/main" val="20005"/>
                    </a:ext>
                  </a:extLst>
                </a:gridCol>
                <a:gridCol w="481647">
                  <a:extLst>
                    <a:ext uri="{9D8B030D-6E8A-4147-A177-3AD203B41FA5}">
                      <a16:colId xmlns:a16="http://schemas.microsoft.com/office/drawing/2014/main" val="20006"/>
                    </a:ext>
                  </a:extLst>
                </a:gridCol>
                <a:gridCol w="481647">
                  <a:extLst>
                    <a:ext uri="{9D8B030D-6E8A-4147-A177-3AD203B41FA5}">
                      <a16:colId xmlns:a16="http://schemas.microsoft.com/office/drawing/2014/main" val="20007"/>
                    </a:ext>
                  </a:extLst>
                </a:gridCol>
                <a:gridCol w="481647">
                  <a:extLst>
                    <a:ext uri="{9D8B030D-6E8A-4147-A177-3AD203B41FA5}">
                      <a16:colId xmlns:a16="http://schemas.microsoft.com/office/drawing/2014/main" val="20008"/>
                    </a:ext>
                  </a:extLst>
                </a:gridCol>
                <a:gridCol w="481647">
                  <a:extLst>
                    <a:ext uri="{9D8B030D-6E8A-4147-A177-3AD203B41FA5}">
                      <a16:colId xmlns:a16="http://schemas.microsoft.com/office/drawing/2014/main" val="20009"/>
                    </a:ext>
                  </a:extLst>
                </a:gridCol>
                <a:gridCol w="481647">
                  <a:extLst>
                    <a:ext uri="{9D8B030D-6E8A-4147-A177-3AD203B41FA5}">
                      <a16:colId xmlns:a16="http://schemas.microsoft.com/office/drawing/2014/main" val="20010"/>
                    </a:ext>
                  </a:extLst>
                </a:gridCol>
                <a:gridCol w="481647">
                  <a:extLst>
                    <a:ext uri="{9D8B030D-6E8A-4147-A177-3AD203B41FA5}">
                      <a16:colId xmlns:a16="http://schemas.microsoft.com/office/drawing/2014/main" val="20011"/>
                    </a:ext>
                  </a:extLst>
                </a:gridCol>
                <a:gridCol w="481647">
                  <a:extLst>
                    <a:ext uri="{9D8B030D-6E8A-4147-A177-3AD203B41FA5}">
                      <a16:colId xmlns:a16="http://schemas.microsoft.com/office/drawing/2014/main" val="20012"/>
                    </a:ext>
                  </a:extLst>
                </a:gridCol>
                <a:gridCol w="481647">
                  <a:extLst>
                    <a:ext uri="{9D8B030D-6E8A-4147-A177-3AD203B41FA5}">
                      <a16:colId xmlns:a16="http://schemas.microsoft.com/office/drawing/2014/main" val="20013"/>
                    </a:ext>
                  </a:extLst>
                </a:gridCol>
                <a:gridCol w="481647">
                  <a:extLst>
                    <a:ext uri="{9D8B030D-6E8A-4147-A177-3AD203B41FA5}">
                      <a16:colId xmlns:a16="http://schemas.microsoft.com/office/drawing/2014/main" val="20014"/>
                    </a:ext>
                  </a:extLst>
                </a:gridCol>
              </a:tblGrid>
              <a:tr h="371475">
                <a:tc>
                  <a:txBody>
                    <a:bodyPr/>
                    <a:lstStyle/>
                    <a:p>
                      <a:pPr algn="ctr"/>
                      <a:r>
                        <a:rPr lang="en-CA" sz="1800" dirty="0"/>
                        <a:t>80</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38</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95</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84</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66</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10</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79</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1" dirty="0">
                          <a:solidFill>
                            <a:srgbClr val="FF0000"/>
                          </a:solidFill>
                        </a:rPr>
                        <a:t>2</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26</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87</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96</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12</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43</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81</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3</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nvGraphicFramePr>
        <p:xfrm>
          <a:off x="1258888" y="3490913"/>
          <a:ext cx="7224705" cy="371475"/>
        </p:xfrm>
        <a:graphic>
          <a:graphicData uri="http://schemas.openxmlformats.org/drawingml/2006/table">
            <a:tbl>
              <a:tblPr firstRow="1" bandRow="1">
                <a:tableStyleId>{2D5ABB26-0587-4C30-8999-92F81FD0307C}</a:tableStyleId>
              </a:tblPr>
              <a:tblGrid>
                <a:gridCol w="481647">
                  <a:extLst>
                    <a:ext uri="{9D8B030D-6E8A-4147-A177-3AD203B41FA5}">
                      <a16:colId xmlns:a16="http://schemas.microsoft.com/office/drawing/2014/main" val="20000"/>
                    </a:ext>
                  </a:extLst>
                </a:gridCol>
                <a:gridCol w="481647">
                  <a:extLst>
                    <a:ext uri="{9D8B030D-6E8A-4147-A177-3AD203B41FA5}">
                      <a16:colId xmlns:a16="http://schemas.microsoft.com/office/drawing/2014/main" val="20001"/>
                    </a:ext>
                  </a:extLst>
                </a:gridCol>
                <a:gridCol w="481647">
                  <a:extLst>
                    <a:ext uri="{9D8B030D-6E8A-4147-A177-3AD203B41FA5}">
                      <a16:colId xmlns:a16="http://schemas.microsoft.com/office/drawing/2014/main" val="20002"/>
                    </a:ext>
                  </a:extLst>
                </a:gridCol>
                <a:gridCol w="481647">
                  <a:extLst>
                    <a:ext uri="{9D8B030D-6E8A-4147-A177-3AD203B41FA5}">
                      <a16:colId xmlns:a16="http://schemas.microsoft.com/office/drawing/2014/main" val="20003"/>
                    </a:ext>
                  </a:extLst>
                </a:gridCol>
                <a:gridCol w="481647">
                  <a:extLst>
                    <a:ext uri="{9D8B030D-6E8A-4147-A177-3AD203B41FA5}">
                      <a16:colId xmlns:a16="http://schemas.microsoft.com/office/drawing/2014/main" val="20004"/>
                    </a:ext>
                  </a:extLst>
                </a:gridCol>
                <a:gridCol w="481647">
                  <a:extLst>
                    <a:ext uri="{9D8B030D-6E8A-4147-A177-3AD203B41FA5}">
                      <a16:colId xmlns:a16="http://schemas.microsoft.com/office/drawing/2014/main" val="20005"/>
                    </a:ext>
                  </a:extLst>
                </a:gridCol>
                <a:gridCol w="481647">
                  <a:extLst>
                    <a:ext uri="{9D8B030D-6E8A-4147-A177-3AD203B41FA5}">
                      <a16:colId xmlns:a16="http://schemas.microsoft.com/office/drawing/2014/main" val="20006"/>
                    </a:ext>
                  </a:extLst>
                </a:gridCol>
                <a:gridCol w="481647">
                  <a:extLst>
                    <a:ext uri="{9D8B030D-6E8A-4147-A177-3AD203B41FA5}">
                      <a16:colId xmlns:a16="http://schemas.microsoft.com/office/drawing/2014/main" val="20007"/>
                    </a:ext>
                  </a:extLst>
                </a:gridCol>
                <a:gridCol w="481647">
                  <a:extLst>
                    <a:ext uri="{9D8B030D-6E8A-4147-A177-3AD203B41FA5}">
                      <a16:colId xmlns:a16="http://schemas.microsoft.com/office/drawing/2014/main" val="20008"/>
                    </a:ext>
                  </a:extLst>
                </a:gridCol>
                <a:gridCol w="481647">
                  <a:extLst>
                    <a:ext uri="{9D8B030D-6E8A-4147-A177-3AD203B41FA5}">
                      <a16:colId xmlns:a16="http://schemas.microsoft.com/office/drawing/2014/main" val="20009"/>
                    </a:ext>
                  </a:extLst>
                </a:gridCol>
                <a:gridCol w="481647">
                  <a:extLst>
                    <a:ext uri="{9D8B030D-6E8A-4147-A177-3AD203B41FA5}">
                      <a16:colId xmlns:a16="http://schemas.microsoft.com/office/drawing/2014/main" val="20010"/>
                    </a:ext>
                  </a:extLst>
                </a:gridCol>
                <a:gridCol w="481647">
                  <a:extLst>
                    <a:ext uri="{9D8B030D-6E8A-4147-A177-3AD203B41FA5}">
                      <a16:colId xmlns:a16="http://schemas.microsoft.com/office/drawing/2014/main" val="20011"/>
                    </a:ext>
                  </a:extLst>
                </a:gridCol>
                <a:gridCol w="481647">
                  <a:extLst>
                    <a:ext uri="{9D8B030D-6E8A-4147-A177-3AD203B41FA5}">
                      <a16:colId xmlns:a16="http://schemas.microsoft.com/office/drawing/2014/main" val="20012"/>
                    </a:ext>
                  </a:extLst>
                </a:gridCol>
                <a:gridCol w="481647">
                  <a:extLst>
                    <a:ext uri="{9D8B030D-6E8A-4147-A177-3AD203B41FA5}">
                      <a16:colId xmlns:a16="http://schemas.microsoft.com/office/drawing/2014/main" val="20013"/>
                    </a:ext>
                  </a:extLst>
                </a:gridCol>
                <a:gridCol w="481647">
                  <a:extLst>
                    <a:ext uri="{9D8B030D-6E8A-4147-A177-3AD203B41FA5}">
                      <a16:colId xmlns:a16="http://schemas.microsoft.com/office/drawing/2014/main" val="20014"/>
                    </a:ext>
                  </a:extLst>
                </a:gridCol>
              </a:tblGrid>
              <a:tr h="371475">
                <a:tc>
                  <a:txBody>
                    <a:bodyPr/>
                    <a:lstStyle/>
                    <a:p>
                      <a:pPr algn="ctr"/>
                      <a:r>
                        <a:rPr lang="en-CA" sz="1800" b="1" dirty="0">
                          <a:solidFill>
                            <a:srgbClr val="FF0000"/>
                          </a:solidFill>
                        </a:rPr>
                        <a:t>2</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80</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38</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95</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84</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66</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10</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79</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26</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87</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96</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12</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43</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81</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3</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0312"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7.6.2</a:t>
            </a:r>
          </a:p>
        </p:txBody>
      </p:sp>
    </p:spTree>
    <p:extLst>
      <p:ext uri="{BB962C8B-B14F-4D97-AF65-F5344CB8AC3E}">
        <p14:creationId xmlns:p14="http://schemas.microsoft.com/office/powerpoint/2010/main" val="15289074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now are calling </a:t>
            </a:r>
            <a:r>
              <a:rPr lang="en-US" altLang="en-US" dirty="0">
                <a:latin typeface="Consolas" pitchFamily="49" charset="0"/>
                <a:cs typeface="Consolas" pitchFamily="49" charset="0"/>
              </a:rPr>
              <a:t>quicksort( array, 5, 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a:latin typeface="Times New Roman" panose="02020603050405020304" pitchFamily="18" charset="0"/>
                <a:cs typeface="Times New Roman" panose="02020603050405020304" pitchFamily="18" charset="0"/>
              </a:rPr>
              <a:t>14 – 5 &gt; 6</a:t>
            </a:r>
            <a:r>
              <a:rPr lang="en-US" altLang="en-US" dirty="0">
                <a:latin typeface="Arial" charset="0"/>
                <a:cs typeface="Arial" charset="0"/>
              </a:rPr>
              <a:t>, so find the midpoint and the pivot</a:t>
            </a: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(5 + 14)/2; // == 9</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869407730"/>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95000"/>
                              <a:lumOff val="5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95000"/>
                              <a:lumOff val="5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95000"/>
                              <a:lumOff val="5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95000"/>
                              <a:lumOff val="5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95000"/>
                              <a:lumOff val="5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95000"/>
                              <a:lumOff val="5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95000"/>
                              <a:lumOff val="5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95000"/>
                              <a:lumOff val="5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95000"/>
                              <a:lumOff val="5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14 ) </a:t>
            </a:r>
            <a:endParaRPr lang="en-CA" dirty="0"/>
          </a:p>
        </p:txBody>
      </p:sp>
      <p:sp>
        <p:nvSpPr>
          <p:cNvPr id="8" name="Rectangle 7"/>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5, 14 ) </a:t>
            </a:r>
            <a:endParaRPr lang="en-CA" dirty="0"/>
          </a:p>
        </p:txBody>
      </p:sp>
    </p:spTree>
    <p:extLst>
      <p:ext uri="{BB962C8B-B14F-4D97-AF65-F5344CB8AC3E}">
        <p14:creationId xmlns:p14="http://schemas.microsoft.com/office/powerpoint/2010/main" val="11534824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now are calling </a:t>
            </a:r>
            <a:r>
              <a:rPr lang="en-US" altLang="en-US" dirty="0">
                <a:latin typeface="Consolas" pitchFamily="49" charset="0"/>
                <a:cs typeface="Consolas" pitchFamily="49" charset="0"/>
              </a:rPr>
              <a:t>quicksort( array, 5, 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a:latin typeface="Times New Roman" panose="02020603050405020304" pitchFamily="18" charset="0"/>
                <a:cs typeface="Times New Roman" panose="02020603050405020304" pitchFamily="18" charset="0"/>
              </a:rPr>
              <a:t>14 – 5 &gt; 6</a:t>
            </a:r>
            <a:r>
              <a:rPr lang="en-US" altLang="en-US" dirty="0">
                <a:latin typeface="Arial" charset="0"/>
                <a:cs typeface="Arial" charset="0"/>
              </a:rPr>
              <a:t>, so find the midpoint and the pivot</a:t>
            </a: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(5 + 14)/2; // == 9</a:t>
            </a:r>
          </a:p>
          <a:p>
            <a:pPr marL="457200" lvl="1" indent="0">
              <a:buNone/>
            </a:pPr>
            <a:r>
              <a:rPr lang="en-US" altLang="en-US" dirty="0">
                <a:latin typeface="Consolas" panose="020B0609020204030204" pitchFamily="49" charset="0"/>
                <a:cs typeface="Consolas" panose="020B0609020204030204" pitchFamily="49" charset="0"/>
              </a:rPr>
              <a:t>	pivot = </a:t>
            </a:r>
            <a:r>
              <a:rPr lang="en-US" altLang="en-US" b="1" dirty="0">
                <a:solidFill>
                  <a:srgbClr val="FF0000"/>
                </a:solidFill>
                <a:latin typeface="Consolas" panose="020B0609020204030204" pitchFamily="49" charset="0"/>
                <a:cs typeface="Consolas" panose="020B0609020204030204" pitchFamily="49" charset="0"/>
              </a:rPr>
              <a:t>48</a:t>
            </a: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264864507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1" dirty="0">
                          <a:solidFill>
                            <a:schemeClr val="bg1"/>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a:solidFill>
                            <a:schemeClr val="tx1">
                              <a:lumMod val="95000"/>
                              <a:lumOff val="5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95000"/>
                              <a:lumOff val="5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95000"/>
                              <a:lumOff val="5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a:solidFill>
                            <a:schemeClr val="bg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a:solidFill>
                            <a:schemeClr val="tx1">
                              <a:lumMod val="95000"/>
                              <a:lumOff val="5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95000"/>
                              <a:lumOff val="5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95000"/>
                              <a:lumOff val="5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a:solidFill>
                            <a:schemeClr val="bg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14 ) </a:t>
            </a:r>
            <a:endParaRPr lang="en-CA" dirty="0"/>
          </a:p>
        </p:txBody>
      </p:sp>
      <p:sp>
        <p:nvSpPr>
          <p:cNvPr id="8" name="Rectangle 7"/>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5, 14 ) </a:t>
            </a:r>
            <a:endParaRPr lang="en-CA" dirty="0"/>
          </a:p>
        </p:txBody>
      </p:sp>
    </p:spTree>
    <p:extLst>
      <p:ext uri="{BB962C8B-B14F-4D97-AF65-F5344CB8AC3E}">
        <p14:creationId xmlns:p14="http://schemas.microsoft.com/office/powerpoint/2010/main" val="33361257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now are calling </a:t>
            </a:r>
            <a:r>
              <a:rPr lang="en-US" altLang="en-US" dirty="0">
                <a:latin typeface="Consolas" pitchFamily="49" charset="0"/>
                <a:cs typeface="Consolas" pitchFamily="49" charset="0"/>
              </a:rPr>
              <a:t>quicksort( array, 5, 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a:latin typeface="Times New Roman" panose="02020603050405020304" pitchFamily="18" charset="0"/>
                <a:cs typeface="Times New Roman" panose="02020603050405020304" pitchFamily="18" charset="0"/>
              </a:rPr>
              <a:t>14 – 5 &gt; 6</a:t>
            </a:r>
            <a:r>
              <a:rPr lang="en-US" altLang="en-US" dirty="0">
                <a:latin typeface="Arial" charset="0"/>
                <a:cs typeface="Arial" charset="0"/>
              </a:rPr>
              <a:t>, so find the midpoint and the pivot</a:t>
            </a: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(5 + 14)/2; // == 9</a:t>
            </a:r>
          </a:p>
          <a:p>
            <a:pPr marL="457200" lvl="1" indent="0">
              <a:buNone/>
            </a:pPr>
            <a:r>
              <a:rPr lang="en-US" altLang="en-US" dirty="0">
                <a:latin typeface="Consolas" panose="020B0609020204030204" pitchFamily="49" charset="0"/>
                <a:cs typeface="Consolas" panose="020B0609020204030204" pitchFamily="49" charset="0"/>
              </a:rPr>
              <a:t>	pivot = </a:t>
            </a:r>
            <a:r>
              <a:rPr lang="en-US" altLang="en-US" b="1" dirty="0">
                <a:solidFill>
                  <a:srgbClr val="FF0000"/>
                </a:solidFill>
                <a:latin typeface="Consolas" panose="020B0609020204030204" pitchFamily="49" charset="0"/>
                <a:cs typeface="Consolas" panose="020B0609020204030204" pitchFamily="49" charset="0"/>
              </a:rPr>
              <a:t>48</a:t>
            </a: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563876545"/>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1" dirty="0">
                          <a:solidFill>
                            <a:schemeClr val="bg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a:solidFill>
                            <a:schemeClr val="tx1">
                              <a:lumMod val="95000"/>
                              <a:lumOff val="5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95000"/>
                              <a:lumOff val="5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95000"/>
                              <a:lumOff val="5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a:solidFill>
                            <a:schemeClr val="bg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a:solidFill>
                            <a:schemeClr val="tx1">
                              <a:lumMod val="95000"/>
                              <a:lumOff val="5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95000"/>
                              <a:lumOff val="5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95000"/>
                              <a:lumOff val="5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14 ) </a:t>
            </a:r>
            <a:endParaRPr lang="en-CA" dirty="0"/>
          </a:p>
        </p:txBody>
      </p:sp>
      <p:sp>
        <p:nvSpPr>
          <p:cNvPr id="8" name="Arc 7"/>
          <p:cNvSpPr/>
          <p:nvPr/>
        </p:nvSpPr>
        <p:spPr>
          <a:xfrm flipV="1">
            <a:off x="2051720" y="2088144"/>
            <a:ext cx="2736304" cy="1008112"/>
          </a:xfrm>
          <a:prstGeom prst="arc">
            <a:avLst>
              <a:gd name="adj1" fmla="val 10992143"/>
              <a:gd name="adj2" fmla="val 0"/>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Arc 8"/>
          <p:cNvSpPr/>
          <p:nvPr/>
        </p:nvSpPr>
        <p:spPr>
          <a:xfrm flipV="1">
            <a:off x="3301656" y="2681624"/>
            <a:ext cx="351656" cy="360040"/>
          </a:xfrm>
          <a:prstGeom prst="arc">
            <a:avLst>
              <a:gd name="adj1" fmla="val 6391813"/>
              <a:gd name="adj2" fmla="val 440033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 name="Rectangle 10"/>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5, 14 ) </a:t>
            </a:r>
            <a:endParaRPr lang="en-CA" dirty="0"/>
          </a:p>
        </p:txBody>
      </p:sp>
    </p:spTree>
    <p:extLst>
      <p:ext uri="{BB962C8B-B14F-4D97-AF65-F5344CB8AC3E}">
        <p14:creationId xmlns:p14="http://schemas.microsoft.com/office/powerpoint/2010/main" val="6216462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now are calling </a:t>
            </a:r>
            <a:r>
              <a:rPr lang="en-US" altLang="en-US" dirty="0">
                <a:latin typeface="Consolas" pitchFamily="49" charset="0"/>
                <a:cs typeface="Consolas" pitchFamily="49" charset="0"/>
              </a:rPr>
              <a:t>quicksort( array, 5, 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Starting from the front and back:</a:t>
            </a:r>
          </a:p>
          <a:p>
            <a:pPr lvl="1"/>
            <a:r>
              <a:rPr lang="en-US" altLang="en-US" dirty="0">
                <a:latin typeface="Arial" charset="0"/>
                <a:cs typeface="Arial" charset="0"/>
              </a:rPr>
              <a:t>Find the next element greater than the pivot</a:t>
            </a:r>
          </a:p>
          <a:p>
            <a:pPr lvl="1"/>
            <a:r>
              <a:rPr lang="en-US" altLang="en-US" dirty="0">
                <a:latin typeface="Arial" charset="0"/>
                <a:cs typeface="Arial" charset="0"/>
              </a:rPr>
              <a:t>The last element less than the pivot</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2523191999"/>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14 ) </a:t>
            </a:r>
            <a:endParaRPr lang="en-CA" dirty="0"/>
          </a:p>
        </p:txBody>
      </p:sp>
      <p:cxnSp>
        <p:nvCxnSpPr>
          <p:cNvPr id="11" name="Straight Arrow Connector 10"/>
          <p:cNvCxnSpPr/>
          <p:nvPr/>
        </p:nvCxnSpPr>
        <p:spPr>
          <a:xfrm flipV="1">
            <a:off x="241176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544704"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957759" y="4653136"/>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48;</a:t>
            </a:r>
          </a:p>
        </p:txBody>
      </p:sp>
      <p:sp>
        <p:nvSpPr>
          <p:cNvPr id="14" name="Rectangle 13"/>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5, 14 ) </a:t>
            </a:r>
            <a:endParaRPr lang="en-CA" dirty="0"/>
          </a:p>
        </p:txBody>
      </p:sp>
    </p:spTree>
    <p:extLst>
      <p:ext uri="{BB962C8B-B14F-4D97-AF65-F5344CB8AC3E}">
        <p14:creationId xmlns:p14="http://schemas.microsoft.com/office/powerpoint/2010/main" val="35073650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now are calling </a:t>
            </a:r>
            <a:r>
              <a:rPr lang="en-US" altLang="en-US" dirty="0">
                <a:latin typeface="Consolas" pitchFamily="49" charset="0"/>
                <a:cs typeface="Consolas" pitchFamily="49" charset="0"/>
              </a:rPr>
              <a:t>quicksort( array, 5, 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6;</a:t>
            </a:r>
          </a:p>
          <a:p>
            <a:pPr marL="457200" lvl="1" indent="0">
              <a:buNone/>
            </a:pPr>
            <a:r>
              <a:rPr lang="en-US" altLang="en-US" dirty="0">
                <a:latin typeface="Consolas" panose="020B0609020204030204" pitchFamily="49" charset="0"/>
                <a:cs typeface="Consolas" panose="020B0609020204030204" pitchFamily="49" charset="0"/>
              </a:rPr>
              <a:t>	high = 12;</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1957261509"/>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a:solidFill>
                            <a:schemeClr val="bg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a:solidFill>
                            <a:schemeClr val="bg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14 ) </a:t>
            </a:r>
            <a:endParaRPr lang="en-CA" dirty="0"/>
          </a:p>
        </p:txBody>
      </p:sp>
      <p:cxnSp>
        <p:nvCxnSpPr>
          <p:cNvPr id="11" name="Straight Arrow Connector 10"/>
          <p:cNvCxnSpPr/>
          <p:nvPr/>
        </p:nvCxnSpPr>
        <p:spPr>
          <a:xfrm flipV="1">
            <a:off x="241176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544704"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957759" y="46544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48;</a:t>
            </a:r>
          </a:p>
        </p:txBody>
      </p:sp>
      <p:sp>
        <p:nvSpPr>
          <p:cNvPr id="15" name="Rectangle 14"/>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5, 14 ) </a:t>
            </a:r>
            <a:endParaRPr lang="en-CA" dirty="0"/>
          </a:p>
        </p:txBody>
      </p:sp>
    </p:spTree>
    <p:extLst>
      <p:ext uri="{BB962C8B-B14F-4D97-AF65-F5344CB8AC3E}">
        <p14:creationId xmlns:p14="http://schemas.microsoft.com/office/powerpoint/2010/main" val="27679684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now are calling </a:t>
            </a:r>
            <a:r>
              <a:rPr lang="en-US" altLang="en-US" dirty="0">
                <a:latin typeface="Consolas" pitchFamily="49" charset="0"/>
                <a:cs typeface="Consolas" pitchFamily="49" charset="0"/>
              </a:rPr>
              <a:t>quicksort( array, 5, 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6;</a:t>
            </a:r>
          </a:p>
          <a:p>
            <a:pPr marL="457200" lvl="1" indent="0">
              <a:buNone/>
            </a:pPr>
            <a:r>
              <a:rPr lang="en-US" altLang="en-US" dirty="0">
                <a:latin typeface="Consolas" panose="020B0609020204030204" pitchFamily="49" charset="0"/>
                <a:cs typeface="Consolas" panose="020B0609020204030204" pitchFamily="49" charset="0"/>
              </a:rPr>
              <a:t>	high = 12;</a:t>
            </a:r>
          </a:p>
          <a:p>
            <a:pPr lvl="0">
              <a:buNone/>
            </a:pPr>
            <a:r>
              <a:rPr lang="en-US" altLang="en-US" dirty="0">
                <a:solidFill>
                  <a:prstClr val="black"/>
                </a:solidFill>
                <a:latin typeface="Arial" charset="0"/>
                <a:cs typeface="Arial" charset="0"/>
              </a:rPr>
              <a:t>	Swap them</a:t>
            </a: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382930255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14 ) </a:t>
            </a:r>
            <a:endParaRPr lang="en-CA" dirty="0"/>
          </a:p>
        </p:txBody>
      </p:sp>
      <p:cxnSp>
        <p:nvCxnSpPr>
          <p:cNvPr id="11" name="Straight Arrow Connector 10"/>
          <p:cNvCxnSpPr/>
          <p:nvPr/>
        </p:nvCxnSpPr>
        <p:spPr>
          <a:xfrm flipV="1">
            <a:off x="241176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544704"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957759" y="4653136"/>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48;</a:t>
            </a:r>
          </a:p>
        </p:txBody>
      </p:sp>
      <p:sp>
        <p:nvSpPr>
          <p:cNvPr id="14" name="Arc 13"/>
          <p:cNvSpPr/>
          <p:nvPr/>
        </p:nvSpPr>
        <p:spPr>
          <a:xfrm flipV="1">
            <a:off x="2511064" y="2256400"/>
            <a:ext cx="1916920" cy="884568"/>
          </a:xfrm>
          <a:prstGeom prst="arc">
            <a:avLst>
              <a:gd name="adj1" fmla="val 10823717"/>
              <a:gd name="adj2" fmla="val 21559809"/>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 name="Rectangle 14"/>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5, 14 ) </a:t>
            </a:r>
            <a:endParaRPr lang="en-CA" dirty="0"/>
          </a:p>
        </p:txBody>
      </p:sp>
    </p:spTree>
    <p:extLst>
      <p:ext uri="{BB962C8B-B14F-4D97-AF65-F5344CB8AC3E}">
        <p14:creationId xmlns:p14="http://schemas.microsoft.com/office/powerpoint/2010/main" val="16161699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now are calling </a:t>
            </a:r>
            <a:r>
              <a:rPr lang="en-US" altLang="en-US" dirty="0">
                <a:latin typeface="Consolas" pitchFamily="49" charset="0"/>
                <a:cs typeface="Consolas" pitchFamily="49" charset="0"/>
              </a:rPr>
              <a:t>quicksort( array, 5, 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a:latin typeface="Consolas" panose="020B0609020204030204" pitchFamily="49" charset="0"/>
                <a:cs typeface="Consolas" panose="020B0609020204030204" pitchFamily="49" charset="0"/>
              </a:rPr>
              <a:t>	low = 8;</a:t>
            </a:r>
          </a:p>
          <a:p>
            <a:pPr marL="457200" lvl="1" indent="0">
              <a:buNone/>
            </a:pPr>
            <a:r>
              <a:rPr lang="en-US" altLang="en-US" dirty="0">
                <a:latin typeface="Consolas" panose="020B0609020204030204" pitchFamily="49" charset="0"/>
                <a:cs typeface="Consolas" panose="020B0609020204030204" pitchFamily="49" charset="0"/>
              </a:rPr>
              <a:t>	high = 11;</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3502202505"/>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a:solidFill>
                            <a:schemeClr val="bg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a:solidFill>
                            <a:schemeClr val="bg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14 ) </a:t>
            </a:r>
            <a:endParaRPr lang="en-CA" dirty="0"/>
          </a:p>
        </p:txBody>
      </p:sp>
      <p:cxnSp>
        <p:nvCxnSpPr>
          <p:cNvPr id="11" name="Straight Arrow Connector 10"/>
          <p:cNvCxnSpPr/>
          <p:nvPr/>
        </p:nvCxnSpPr>
        <p:spPr>
          <a:xfrm flipV="1">
            <a:off x="3118192"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211960"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957759" y="4653136"/>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48;</a:t>
            </a:r>
          </a:p>
        </p:txBody>
      </p:sp>
      <p:sp>
        <p:nvSpPr>
          <p:cNvPr id="16" name="Rectangle 15"/>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5, 14 ) </a:t>
            </a:r>
            <a:endParaRPr lang="en-CA" dirty="0"/>
          </a:p>
        </p:txBody>
      </p:sp>
    </p:spTree>
    <p:extLst>
      <p:ext uri="{BB962C8B-B14F-4D97-AF65-F5344CB8AC3E}">
        <p14:creationId xmlns:p14="http://schemas.microsoft.com/office/powerpoint/2010/main" val="36839524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now are calling </a:t>
            </a:r>
            <a:r>
              <a:rPr lang="en-US" altLang="en-US" dirty="0">
                <a:latin typeface="Consolas" pitchFamily="49" charset="0"/>
                <a:cs typeface="Consolas" pitchFamily="49" charset="0"/>
              </a:rPr>
              <a:t>quicksort( array, 5, 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a:latin typeface="Consolas" panose="020B0609020204030204" pitchFamily="49" charset="0"/>
                <a:cs typeface="Consolas" panose="020B0609020204030204" pitchFamily="49" charset="0"/>
              </a:rPr>
              <a:t>	low = 8;</a:t>
            </a:r>
          </a:p>
          <a:p>
            <a:pPr marL="457200" lvl="1" indent="0">
              <a:buNone/>
            </a:pPr>
            <a:r>
              <a:rPr lang="en-US" altLang="en-US" dirty="0">
                <a:latin typeface="Consolas" panose="020B0609020204030204" pitchFamily="49" charset="0"/>
                <a:cs typeface="Consolas" panose="020B0609020204030204" pitchFamily="49" charset="0"/>
              </a:rPr>
              <a:t>	high = 11;</a:t>
            </a:r>
          </a:p>
          <a:p>
            <a:pPr lvl="0">
              <a:buNone/>
            </a:pPr>
            <a:r>
              <a:rPr lang="en-US" altLang="en-US" dirty="0">
                <a:solidFill>
                  <a:prstClr val="black"/>
                </a:solidFill>
                <a:latin typeface="Arial" charset="0"/>
                <a:cs typeface="Arial" charset="0"/>
              </a:rPr>
              <a:t>	Swap them</a:t>
            </a: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20060733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14 ) </a:t>
            </a:r>
            <a:endParaRPr lang="en-CA" dirty="0"/>
          </a:p>
        </p:txBody>
      </p:sp>
      <p:cxnSp>
        <p:nvCxnSpPr>
          <p:cNvPr id="11" name="Straight Arrow Connector 10"/>
          <p:cNvCxnSpPr/>
          <p:nvPr/>
        </p:nvCxnSpPr>
        <p:spPr>
          <a:xfrm flipV="1">
            <a:off x="3118192"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211960"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957759" y="4653136"/>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48;</a:t>
            </a:r>
          </a:p>
        </p:txBody>
      </p:sp>
      <p:sp>
        <p:nvSpPr>
          <p:cNvPr id="14" name="Arc 13"/>
          <p:cNvSpPr/>
          <p:nvPr/>
        </p:nvSpPr>
        <p:spPr>
          <a:xfrm flipV="1">
            <a:off x="3231144" y="2256400"/>
            <a:ext cx="864096" cy="884568"/>
          </a:xfrm>
          <a:prstGeom prst="arc">
            <a:avLst>
              <a:gd name="adj1" fmla="val 10823717"/>
              <a:gd name="adj2" fmla="val 21559809"/>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 name="Rectangle 14"/>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5, 14 ) </a:t>
            </a:r>
            <a:endParaRPr lang="en-CA" dirty="0"/>
          </a:p>
        </p:txBody>
      </p:sp>
    </p:spTree>
    <p:extLst>
      <p:ext uri="{BB962C8B-B14F-4D97-AF65-F5344CB8AC3E}">
        <p14:creationId xmlns:p14="http://schemas.microsoft.com/office/powerpoint/2010/main" val="9374480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now are calling </a:t>
            </a:r>
            <a:r>
              <a:rPr lang="en-US" altLang="en-US" dirty="0">
                <a:latin typeface="Consolas" pitchFamily="49" charset="0"/>
                <a:cs typeface="Consolas" pitchFamily="49" charset="0"/>
              </a:rPr>
              <a:t>quicksort( array, 5, 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a:latin typeface="Consolas" panose="020B0609020204030204" pitchFamily="49" charset="0"/>
                <a:cs typeface="Consolas" panose="020B0609020204030204" pitchFamily="49" charset="0"/>
              </a:rPr>
              <a:t>	low = 8;</a:t>
            </a:r>
          </a:p>
          <a:p>
            <a:pPr marL="457200" lvl="1" indent="0">
              <a:buNone/>
            </a:pPr>
            <a:r>
              <a:rPr lang="en-US" altLang="en-US" dirty="0">
                <a:latin typeface="Consolas" panose="020B0609020204030204" pitchFamily="49" charset="0"/>
                <a:cs typeface="Consolas" panose="020B0609020204030204" pitchFamily="49" charset="0"/>
              </a:rPr>
              <a:t>	high = 11;</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4214006848"/>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a:solidFill>
                            <a:schemeClr val="bg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1" dirty="0">
                          <a:solidFill>
                            <a:schemeClr val="bg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14 ) </a:t>
            </a:r>
            <a:endParaRPr lang="en-CA" dirty="0"/>
          </a:p>
        </p:txBody>
      </p:sp>
      <p:cxnSp>
        <p:nvCxnSpPr>
          <p:cNvPr id="11" name="Straight Arrow Connector 10"/>
          <p:cNvCxnSpPr/>
          <p:nvPr/>
        </p:nvCxnSpPr>
        <p:spPr>
          <a:xfrm flipV="1">
            <a:off x="349188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838272"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957759" y="4653136"/>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48;</a:t>
            </a:r>
          </a:p>
        </p:txBody>
      </p:sp>
      <p:sp>
        <p:nvSpPr>
          <p:cNvPr id="16" name="Rectangle 15"/>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5, 14 ) </a:t>
            </a:r>
            <a:endParaRPr lang="en-CA" dirty="0"/>
          </a:p>
        </p:txBody>
      </p:sp>
    </p:spTree>
    <p:extLst>
      <p:ext uri="{BB962C8B-B14F-4D97-AF65-F5344CB8AC3E}">
        <p14:creationId xmlns:p14="http://schemas.microsoft.com/office/powerpoint/2010/main" val="21615505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now are calling </a:t>
            </a:r>
            <a:r>
              <a:rPr lang="en-US" altLang="en-US" dirty="0">
                <a:latin typeface="Consolas" pitchFamily="49" charset="0"/>
                <a:cs typeface="Consolas" pitchFamily="49" charset="0"/>
              </a:rPr>
              <a:t>quicksort( array, 5, 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a:latin typeface="Consolas" panose="020B0609020204030204" pitchFamily="49" charset="0"/>
                <a:cs typeface="Consolas" panose="020B0609020204030204" pitchFamily="49" charset="0"/>
              </a:rPr>
              <a:t>	low = 8;</a:t>
            </a:r>
          </a:p>
          <a:p>
            <a:pPr marL="457200" lvl="1" indent="0">
              <a:buNone/>
            </a:pPr>
            <a:r>
              <a:rPr lang="en-US" altLang="en-US" dirty="0">
                <a:latin typeface="Consolas" panose="020B0609020204030204" pitchFamily="49" charset="0"/>
                <a:cs typeface="Consolas" panose="020B0609020204030204" pitchFamily="49" charset="0"/>
              </a:rPr>
              <a:t>	high = 11;</a:t>
            </a:r>
          </a:p>
          <a:p>
            <a:pPr lvl="0">
              <a:buNone/>
            </a:pPr>
            <a:r>
              <a:rPr lang="en-US" altLang="en-US" dirty="0">
                <a:solidFill>
                  <a:prstClr val="black"/>
                </a:solidFill>
                <a:latin typeface="Arial" charset="0"/>
                <a:cs typeface="Arial" charset="0"/>
              </a:rPr>
              <a:t>	Swap them</a:t>
            </a: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743952288"/>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14 ) </a:t>
            </a:r>
            <a:endParaRPr lang="en-CA" dirty="0"/>
          </a:p>
        </p:txBody>
      </p:sp>
      <p:cxnSp>
        <p:nvCxnSpPr>
          <p:cNvPr id="11" name="Straight Arrow Connector 10"/>
          <p:cNvCxnSpPr/>
          <p:nvPr/>
        </p:nvCxnSpPr>
        <p:spPr>
          <a:xfrm flipV="1">
            <a:off x="349188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838272"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957759" y="4653136"/>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48;</a:t>
            </a:r>
          </a:p>
        </p:txBody>
      </p:sp>
      <p:sp>
        <p:nvSpPr>
          <p:cNvPr id="14" name="Arc 13"/>
          <p:cNvSpPr/>
          <p:nvPr/>
        </p:nvSpPr>
        <p:spPr>
          <a:xfrm flipV="1">
            <a:off x="3563888" y="2362528"/>
            <a:ext cx="216024" cy="601476"/>
          </a:xfrm>
          <a:prstGeom prst="arc">
            <a:avLst>
              <a:gd name="adj1" fmla="val 10823717"/>
              <a:gd name="adj2" fmla="val 21559809"/>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 name="Rectangle 14"/>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5, 14 ) </a:t>
            </a:r>
            <a:endParaRPr lang="en-CA" dirty="0"/>
          </a:p>
        </p:txBody>
      </p:sp>
    </p:spTree>
    <p:extLst>
      <p:ext uri="{BB962C8B-B14F-4D97-AF65-F5344CB8AC3E}">
        <p14:creationId xmlns:p14="http://schemas.microsoft.com/office/powerpoint/2010/main" val="4174847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a:latin typeface="Arial" charset="0"/>
                <a:cs typeface="Arial" charset="0"/>
              </a:rPr>
              <a:t>Worst-case scenario</a:t>
            </a:r>
          </a:p>
        </p:txBody>
      </p:sp>
      <p:sp>
        <p:nvSpPr>
          <p:cNvPr id="11267"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Our goal is to choose the median element in the list as our pivot:</a:t>
            </a:r>
          </a:p>
          <a:p>
            <a:pPr>
              <a:buFont typeface="Arial" charset="0"/>
              <a:buNone/>
            </a:pPr>
            <a:endParaRPr lang="en-US" altLang="en-US">
              <a:latin typeface="Arial" charset="0"/>
              <a:cs typeface="Arial" charset="0"/>
            </a:endParaRPr>
          </a:p>
          <a:p>
            <a:pPr>
              <a:buFont typeface="Arial" charset="0"/>
              <a:buNone/>
            </a:pPr>
            <a:endParaRPr lang="en-US" altLang="en-US">
              <a:latin typeface="Arial" charset="0"/>
              <a:cs typeface="Arial" charset="0"/>
            </a:endParaRP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Unfortunately, it’s difficult to find</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Alternate strategy:  take the median of a subset of entries</a:t>
            </a:r>
          </a:p>
          <a:p>
            <a:pPr lvl="1"/>
            <a:r>
              <a:rPr lang="en-US" altLang="en-US">
                <a:latin typeface="Arial" charset="0"/>
                <a:cs typeface="Arial" charset="0"/>
              </a:rPr>
              <a:t>For example, take the median of the first, middle, and last entries</a:t>
            </a:r>
          </a:p>
          <a:p>
            <a:pPr>
              <a:buFont typeface="Arial" charset="0"/>
              <a:buNone/>
            </a:pPr>
            <a:endParaRPr lang="en-US" altLang="en-US" baseline="30000">
              <a:latin typeface="Arial" charset="0"/>
              <a:cs typeface="Arial" charset="0"/>
            </a:endParaRPr>
          </a:p>
          <a:p>
            <a:pPr>
              <a:buFont typeface="Arial" charset="0"/>
              <a:buNone/>
            </a:pPr>
            <a:endParaRPr lang="en-US" altLang="en-US" baseline="3000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1258888" y="2409825"/>
          <a:ext cx="7224705" cy="371475"/>
        </p:xfrm>
        <a:graphic>
          <a:graphicData uri="http://schemas.openxmlformats.org/drawingml/2006/table">
            <a:tbl>
              <a:tblPr firstRow="1" bandRow="1">
                <a:tableStyleId>{2D5ABB26-0587-4C30-8999-92F81FD0307C}</a:tableStyleId>
              </a:tblPr>
              <a:tblGrid>
                <a:gridCol w="481647">
                  <a:extLst>
                    <a:ext uri="{9D8B030D-6E8A-4147-A177-3AD203B41FA5}">
                      <a16:colId xmlns:a16="http://schemas.microsoft.com/office/drawing/2014/main" val="20000"/>
                    </a:ext>
                  </a:extLst>
                </a:gridCol>
                <a:gridCol w="481647">
                  <a:extLst>
                    <a:ext uri="{9D8B030D-6E8A-4147-A177-3AD203B41FA5}">
                      <a16:colId xmlns:a16="http://schemas.microsoft.com/office/drawing/2014/main" val="20001"/>
                    </a:ext>
                  </a:extLst>
                </a:gridCol>
                <a:gridCol w="481647">
                  <a:extLst>
                    <a:ext uri="{9D8B030D-6E8A-4147-A177-3AD203B41FA5}">
                      <a16:colId xmlns:a16="http://schemas.microsoft.com/office/drawing/2014/main" val="20002"/>
                    </a:ext>
                  </a:extLst>
                </a:gridCol>
                <a:gridCol w="481647">
                  <a:extLst>
                    <a:ext uri="{9D8B030D-6E8A-4147-A177-3AD203B41FA5}">
                      <a16:colId xmlns:a16="http://schemas.microsoft.com/office/drawing/2014/main" val="20003"/>
                    </a:ext>
                  </a:extLst>
                </a:gridCol>
                <a:gridCol w="481647">
                  <a:extLst>
                    <a:ext uri="{9D8B030D-6E8A-4147-A177-3AD203B41FA5}">
                      <a16:colId xmlns:a16="http://schemas.microsoft.com/office/drawing/2014/main" val="20004"/>
                    </a:ext>
                  </a:extLst>
                </a:gridCol>
                <a:gridCol w="481647">
                  <a:extLst>
                    <a:ext uri="{9D8B030D-6E8A-4147-A177-3AD203B41FA5}">
                      <a16:colId xmlns:a16="http://schemas.microsoft.com/office/drawing/2014/main" val="20005"/>
                    </a:ext>
                  </a:extLst>
                </a:gridCol>
                <a:gridCol w="481647">
                  <a:extLst>
                    <a:ext uri="{9D8B030D-6E8A-4147-A177-3AD203B41FA5}">
                      <a16:colId xmlns:a16="http://schemas.microsoft.com/office/drawing/2014/main" val="20006"/>
                    </a:ext>
                  </a:extLst>
                </a:gridCol>
                <a:gridCol w="481647">
                  <a:extLst>
                    <a:ext uri="{9D8B030D-6E8A-4147-A177-3AD203B41FA5}">
                      <a16:colId xmlns:a16="http://schemas.microsoft.com/office/drawing/2014/main" val="20007"/>
                    </a:ext>
                  </a:extLst>
                </a:gridCol>
                <a:gridCol w="481647">
                  <a:extLst>
                    <a:ext uri="{9D8B030D-6E8A-4147-A177-3AD203B41FA5}">
                      <a16:colId xmlns:a16="http://schemas.microsoft.com/office/drawing/2014/main" val="20008"/>
                    </a:ext>
                  </a:extLst>
                </a:gridCol>
                <a:gridCol w="481647">
                  <a:extLst>
                    <a:ext uri="{9D8B030D-6E8A-4147-A177-3AD203B41FA5}">
                      <a16:colId xmlns:a16="http://schemas.microsoft.com/office/drawing/2014/main" val="20009"/>
                    </a:ext>
                  </a:extLst>
                </a:gridCol>
                <a:gridCol w="481647">
                  <a:extLst>
                    <a:ext uri="{9D8B030D-6E8A-4147-A177-3AD203B41FA5}">
                      <a16:colId xmlns:a16="http://schemas.microsoft.com/office/drawing/2014/main" val="20010"/>
                    </a:ext>
                  </a:extLst>
                </a:gridCol>
                <a:gridCol w="481647">
                  <a:extLst>
                    <a:ext uri="{9D8B030D-6E8A-4147-A177-3AD203B41FA5}">
                      <a16:colId xmlns:a16="http://schemas.microsoft.com/office/drawing/2014/main" val="20011"/>
                    </a:ext>
                  </a:extLst>
                </a:gridCol>
                <a:gridCol w="481647">
                  <a:extLst>
                    <a:ext uri="{9D8B030D-6E8A-4147-A177-3AD203B41FA5}">
                      <a16:colId xmlns:a16="http://schemas.microsoft.com/office/drawing/2014/main" val="20012"/>
                    </a:ext>
                  </a:extLst>
                </a:gridCol>
                <a:gridCol w="481647">
                  <a:extLst>
                    <a:ext uri="{9D8B030D-6E8A-4147-A177-3AD203B41FA5}">
                      <a16:colId xmlns:a16="http://schemas.microsoft.com/office/drawing/2014/main" val="20013"/>
                    </a:ext>
                  </a:extLst>
                </a:gridCol>
                <a:gridCol w="481647">
                  <a:extLst>
                    <a:ext uri="{9D8B030D-6E8A-4147-A177-3AD203B41FA5}">
                      <a16:colId xmlns:a16="http://schemas.microsoft.com/office/drawing/2014/main" val="20014"/>
                    </a:ext>
                  </a:extLst>
                </a:gridCol>
              </a:tblGrid>
              <a:tr h="371475">
                <a:tc>
                  <a:txBody>
                    <a:bodyPr/>
                    <a:lstStyle/>
                    <a:p>
                      <a:pPr algn="ctr"/>
                      <a:r>
                        <a:rPr lang="en-CA" sz="1800" dirty="0"/>
                        <a:t>80</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38</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95</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84</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1" dirty="0">
                          <a:solidFill>
                            <a:srgbClr val="00B0F0"/>
                          </a:solidFill>
                        </a:rPr>
                        <a:t>66</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10</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79</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a:solidFill>
                            <a:schemeClr val="tx1"/>
                          </a:solidFill>
                        </a:rPr>
                        <a:t>2</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26</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87</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96</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12</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43</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81</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3</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1302"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7.6.2</a:t>
            </a:r>
          </a:p>
        </p:txBody>
      </p:sp>
    </p:spTree>
    <p:extLst>
      <p:ext uri="{BB962C8B-B14F-4D97-AF65-F5344CB8AC3E}">
        <p14:creationId xmlns:p14="http://schemas.microsoft.com/office/powerpoint/2010/main" val="11212279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now are calling </a:t>
            </a:r>
            <a:r>
              <a:rPr lang="en-US" altLang="en-US" dirty="0">
                <a:latin typeface="Consolas" pitchFamily="49" charset="0"/>
                <a:cs typeface="Consolas" pitchFamily="49" charset="0"/>
              </a:rPr>
              <a:t>quicksort( array, 5, 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a:latin typeface="Consolas" panose="020B0609020204030204" pitchFamily="49" charset="0"/>
                <a:cs typeface="Consolas" panose="020B0609020204030204" pitchFamily="49" charset="0"/>
              </a:rPr>
              <a:t>	low = 8;</a:t>
            </a:r>
          </a:p>
          <a:p>
            <a:pPr marL="457200" lvl="1" indent="0">
              <a:buNone/>
            </a:pPr>
            <a:r>
              <a:rPr lang="en-US" altLang="en-US" dirty="0">
                <a:latin typeface="Consolas" panose="020B0609020204030204" pitchFamily="49" charset="0"/>
                <a:cs typeface="Consolas" panose="020B0609020204030204" pitchFamily="49" charset="0"/>
              </a:rPr>
              <a:t>	high = 11;</a:t>
            </a:r>
          </a:p>
          <a:p>
            <a:pPr lvl="0">
              <a:buNone/>
            </a:pPr>
            <a:r>
              <a:rPr lang="en-US" altLang="en-US" dirty="0">
                <a:solidFill>
                  <a:prstClr val="black"/>
                </a:solidFill>
                <a:latin typeface="Arial" charset="0"/>
                <a:cs typeface="Arial" charset="0"/>
              </a:rPr>
              <a:t>	Now, </a:t>
            </a:r>
            <a:r>
              <a:rPr lang="en-US" altLang="en-US" dirty="0">
                <a:solidFill>
                  <a:prstClr val="black"/>
                </a:solidFill>
                <a:latin typeface="Consolas" panose="020B0609020204030204" pitchFamily="49" charset="0"/>
                <a:cs typeface="Consolas" panose="020B0609020204030204" pitchFamily="49" charset="0"/>
              </a:rPr>
              <a:t>low &gt; high</a:t>
            </a:r>
            <a:r>
              <a:rPr lang="en-US" altLang="en-US" dirty="0">
                <a:solidFill>
                  <a:prstClr val="black"/>
                </a:solidFill>
                <a:latin typeface="Arial" charset="0"/>
                <a:cs typeface="Arial" charset="0"/>
              </a:rPr>
              <a:t>, so we stop</a:t>
            </a: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523911985"/>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a:solidFill>
                            <a:schemeClr val="bg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1" dirty="0">
                          <a:solidFill>
                            <a:schemeClr val="bg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14 ) </a:t>
            </a:r>
            <a:endParaRPr lang="en-CA" dirty="0"/>
          </a:p>
        </p:txBody>
      </p:sp>
      <p:cxnSp>
        <p:nvCxnSpPr>
          <p:cNvPr id="11" name="Straight Arrow Connector 10"/>
          <p:cNvCxnSpPr/>
          <p:nvPr/>
        </p:nvCxnSpPr>
        <p:spPr>
          <a:xfrm flipV="1">
            <a:off x="3838272"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478232"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957759" y="4653136"/>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48;</a:t>
            </a:r>
          </a:p>
        </p:txBody>
      </p:sp>
      <p:sp>
        <p:nvSpPr>
          <p:cNvPr id="16" name="Rectangle 15"/>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5, 14 ) </a:t>
            </a:r>
            <a:endParaRPr lang="en-CA" dirty="0"/>
          </a:p>
        </p:txBody>
      </p:sp>
    </p:spTree>
    <p:extLst>
      <p:ext uri="{BB962C8B-B14F-4D97-AF65-F5344CB8AC3E}">
        <p14:creationId xmlns:p14="http://schemas.microsoft.com/office/powerpoint/2010/main" val="14358496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now are calling </a:t>
            </a:r>
            <a:r>
              <a:rPr lang="en-US" altLang="en-US" dirty="0">
                <a:latin typeface="Consolas" pitchFamily="49" charset="0"/>
                <a:cs typeface="Consolas" pitchFamily="49" charset="0"/>
              </a:rPr>
              <a:t>quicksort( array, 5, 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a:latin typeface="Consolas" panose="020B0609020204030204" pitchFamily="49" charset="0"/>
                <a:cs typeface="Consolas" panose="020B0609020204030204" pitchFamily="49" charset="0"/>
              </a:rPr>
              <a:t>	low = 8;</a:t>
            </a:r>
          </a:p>
          <a:p>
            <a:pPr marL="457200" lvl="1" indent="0">
              <a:buNone/>
            </a:pPr>
            <a:r>
              <a:rPr lang="en-US" altLang="en-US" dirty="0">
                <a:latin typeface="Consolas" panose="020B0609020204030204" pitchFamily="49" charset="0"/>
                <a:cs typeface="Consolas" panose="020B0609020204030204" pitchFamily="49" charset="0"/>
              </a:rPr>
              <a:t>	high = 11;</a:t>
            </a:r>
          </a:p>
          <a:p>
            <a:pPr lvl="0">
              <a:buNone/>
            </a:pPr>
            <a:r>
              <a:rPr lang="en-US" altLang="en-US" dirty="0">
                <a:solidFill>
                  <a:prstClr val="black"/>
                </a:solidFill>
                <a:latin typeface="Arial" charset="0"/>
                <a:cs typeface="Arial" charset="0"/>
              </a:rPr>
              <a:t>	Now, </a:t>
            </a:r>
            <a:r>
              <a:rPr lang="en-US" altLang="en-US" dirty="0">
                <a:solidFill>
                  <a:prstClr val="black"/>
                </a:solidFill>
                <a:latin typeface="Consolas" panose="020B0609020204030204" pitchFamily="49" charset="0"/>
                <a:cs typeface="Consolas" panose="020B0609020204030204" pitchFamily="49" charset="0"/>
              </a:rPr>
              <a:t>low &gt; high</a:t>
            </a:r>
            <a:r>
              <a:rPr lang="en-US" altLang="en-US" dirty="0">
                <a:solidFill>
                  <a:prstClr val="black"/>
                </a:solidFill>
                <a:latin typeface="Arial" charset="0"/>
                <a:cs typeface="Arial" charset="0"/>
              </a:rPr>
              <a:t>, so we stop</a:t>
            </a:r>
            <a:endParaRPr lang="en-US" altLang="en-US" b="1" dirty="0">
              <a:solidFill>
                <a:prstClr val="black"/>
              </a:solidFill>
              <a:latin typeface="Arial" charset="0"/>
              <a:cs typeface="Arial"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294782330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a:solidFill>
                            <a:schemeClr val="tx1"/>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14 ) </a:t>
            </a:r>
            <a:endParaRPr lang="en-CA" dirty="0"/>
          </a:p>
        </p:txBody>
      </p:sp>
      <p:sp>
        <p:nvSpPr>
          <p:cNvPr id="13" name="Rectangle 12"/>
          <p:cNvSpPr/>
          <p:nvPr/>
        </p:nvSpPr>
        <p:spPr>
          <a:xfrm>
            <a:off x="6957759" y="4653136"/>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48;</a:t>
            </a:r>
          </a:p>
        </p:txBody>
      </p:sp>
      <p:cxnSp>
        <p:nvCxnSpPr>
          <p:cNvPr id="14" name="Straight Arrow Connector 13"/>
          <p:cNvCxnSpPr/>
          <p:nvPr/>
        </p:nvCxnSpPr>
        <p:spPr>
          <a:xfrm flipV="1">
            <a:off x="3838272"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478232"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Arc 15"/>
          <p:cNvSpPr/>
          <p:nvPr/>
        </p:nvSpPr>
        <p:spPr>
          <a:xfrm flipH="1" flipV="1">
            <a:off x="3937576" y="2204864"/>
            <a:ext cx="881512" cy="805736"/>
          </a:xfrm>
          <a:prstGeom prst="arc">
            <a:avLst>
              <a:gd name="adj1" fmla="val 10992143"/>
              <a:gd name="adj2" fmla="val 0"/>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7" name="Arc 16"/>
          <p:cNvSpPr/>
          <p:nvPr/>
        </p:nvSpPr>
        <p:spPr>
          <a:xfrm rot="1991580" flipH="1" flipV="1">
            <a:off x="3679830" y="2641838"/>
            <a:ext cx="3921816" cy="1838950"/>
          </a:xfrm>
          <a:prstGeom prst="arc">
            <a:avLst>
              <a:gd name="adj1" fmla="val 11515348"/>
              <a:gd name="adj2" fmla="val 21219815"/>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8" name="Rectangle 17"/>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5, 14 ) </a:t>
            </a:r>
            <a:endParaRPr lang="en-CA" dirty="0"/>
          </a:p>
        </p:txBody>
      </p:sp>
    </p:spTree>
    <p:extLst>
      <p:ext uri="{BB962C8B-B14F-4D97-AF65-F5344CB8AC3E}">
        <p14:creationId xmlns:p14="http://schemas.microsoft.com/office/powerpoint/2010/main" val="35423088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now are calling </a:t>
            </a:r>
            <a:r>
              <a:rPr lang="en-US" altLang="en-US" dirty="0">
                <a:latin typeface="Consolas" pitchFamily="49" charset="0"/>
                <a:cs typeface="Consolas" pitchFamily="49" charset="0"/>
              </a:rPr>
              <a:t>quicksort( array, 5, 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now begin calling quicksort recursively on the first half</a:t>
            </a:r>
          </a:p>
          <a:p>
            <a:pPr marL="457200" lvl="1" indent="0">
              <a:buNone/>
            </a:pPr>
            <a:r>
              <a:rPr lang="en-US" altLang="en-US" dirty="0">
                <a:latin typeface="Consolas" panose="020B0609020204030204" pitchFamily="49" charset="0"/>
                <a:cs typeface="Consolas" panose="020B0609020204030204" pitchFamily="49" charset="0"/>
              </a:rPr>
              <a:t>	quicksort( array, 5, 10 );</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374715218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a:solidFill>
                            <a:schemeClr val="tx1"/>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14 ) </a:t>
            </a:r>
            <a:endParaRPr lang="en-CA" dirty="0"/>
          </a:p>
        </p:txBody>
      </p:sp>
      <p:sp>
        <p:nvSpPr>
          <p:cNvPr id="18" name="Rectangle 17"/>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5, 14 ) </a:t>
            </a:r>
            <a:endParaRPr lang="en-CA" dirty="0"/>
          </a:p>
        </p:txBody>
      </p:sp>
    </p:spTree>
    <p:extLst>
      <p:ext uri="{BB962C8B-B14F-4D97-AF65-F5344CB8AC3E}">
        <p14:creationId xmlns:p14="http://schemas.microsoft.com/office/powerpoint/2010/main" val="32080696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now are calling </a:t>
            </a:r>
            <a:r>
              <a:rPr lang="en-US" altLang="en-US" dirty="0">
                <a:latin typeface="Consolas" pitchFamily="49" charset="0"/>
                <a:cs typeface="Consolas" pitchFamily="49" charset="0"/>
              </a:rPr>
              <a:t>quicksort( array, 5, 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now begin calling quicksort recursively</a:t>
            </a:r>
          </a:p>
          <a:p>
            <a:pPr marL="457200" lvl="1" indent="0">
              <a:buNone/>
            </a:pPr>
            <a:r>
              <a:rPr lang="en-US" altLang="en-US" dirty="0">
                <a:latin typeface="Consolas" panose="020B0609020204030204" pitchFamily="49" charset="0"/>
                <a:cs typeface="Consolas" panose="020B0609020204030204" pitchFamily="49" charset="0"/>
              </a:rPr>
              <a:t>	quicksort( array, 5, 10 );</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341657492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a:solidFill>
                            <a:schemeClr val="tx1"/>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14 ) </a:t>
            </a:r>
            <a:endParaRPr lang="en-CA" dirty="0"/>
          </a:p>
        </p:txBody>
      </p:sp>
      <p:sp>
        <p:nvSpPr>
          <p:cNvPr id="9" name="Rectangle 8"/>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5, 14 ) </a:t>
            </a:r>
            <a:endParaRPr lang="en-CA" dirty="0"/>
          </a:p>
        </p:txBody>
      </p:sp>
    </p:spTree>
    <p:extLst>
      <p:ext uri="{BB962C8B-B14F-4D97-AF65-F5344CB8AC3E}">
        <p14:creationId xmlns:p14="http://schemas.microsoft.com/office/powerpoint/2010/main" val="27992385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executing </a:t>
            </a:r>
            <a:r>
              <a:rPr lang="en-US" altLang="en-US" dirty="0">
                <a:latin typeface="Consolas" pitchFamily="49" charset="0"/>
                <a:cs typeface="Consolas" pitchFamily="49" charset="0"/>
              </a:rPr>
              <a:t>quicksort( array, 5, 10 )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Now, </a:t>
            </a:r>
            <a:r>
              <a:rPr lang="en-US" altLang="en-US" dirty="0">
                <a:latin typeface="Times New Roman" panose="02020603050405020304" pitchFamily="18" charset="0"/>
                <a:cs typeface="Times New Roman" panose="02020603050405020304" pitchFamily="18" charset="0"/>
              </a:rPr>
              <a:t>10 – 5 ≤ 6</a:t>
            </a:r>
            <a:r>
              <a:rPr lang="en-US" altLang="en-US" dirty="0">
                <a:latin typeface="Arial" charset="0"/>
                <a:cs typeface="Arial" charset="0"/>
              </a:rPr>
              <a:t>, so find we call insertion sort</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14 ) </a:t>
            </a:r>
            <a:endParaRPr lang="en-CA" dirty="0"/>
          </a:p>
        </p:txBody>
      </p:sp>
      <p:sp>
        <p:nvSpPr>
          <p:cNvPr id="9" name="Rectangle 8"/>
          <p:cNvSpPr/>
          <p:nvPr/>
        </p:nvSpPr>
        <p:spPr>
          <a:xfrm>
            <a:off x="5148064" y="501317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5, 10 ) </a:t>
            </a:r>
            <a:endParaRPr lang="en-CA" dirty="0"/>
          </a:p>
        </p:txBody>
      </p:sp>
      <p:graphicFrame>
        <p:nvGraphicFramePr>
          <p:cNvPr id="11" name="Table 10"/>
          <p:cNvGraphicFramePr>
            <a:graphicFrameLocks noGrp="1"/>
          </p:cNvGraphicFramePr>
          <p:nvPr>
            <p:extLst>
              <p:ext uri="{D42A27DB-BD31-4B8C-83A1-F6EECF244321}">
                <p14:modId xmlns:p14="http://schemas.microsoft.com/office/powerpoint/2010/main" val="3634876520"/>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13" name="Rectangle 12"/>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5, 14 ) </a:t>
            </a:r>
            <a:endParaRPr lang="en-CA" dirty="0"/>
          </a:p>
        </p:txBody>
      </p:sp>
    </p:spTree>
    <p:extLst>
      <p:ext uri="{BB962C8B-B14F-4D97-AF65-F5344CB8AC3E}">
        <p14:creationId xmlns:p14="http://schemas.microsoft.com/office/powerpoint/2010/main" val="18365944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Insertion sort just sorts the entries from </a:t>
            </a:r>
            <a:r>
              <a:rPr lang="en-US" altLang="en-US" dirty="0">
                <a:latin typeface="Consolas" panose="020B0609020204030204" pitchFamily="49" charset="0"/>
                <a:cs typeface="Consolas" panose="020B0609020204030204" pitchFamily="49" charset="0"/>
              </a:rPr>
              <a:t>5</a:t>
            </a:r>
            <a:r>
              <a:rPr lang="en-US" altLang="en-US" dirty="0">
                <a:latin typeface="Arial" charset="0"/>
                <a:cs typeface="Arial" charset="0"/>
              </a:rPr>
              <a:t> to </a:t>
            </a:r>
            <a:r>
              <a:rPr lang="en-US" altLang="en-US" dirty="0">
                <a:latin typeface="Consolas" pitchFamily="49" charset="0"/>
                <a:cs typeface="Consolas" pitchFamily="49" charset="0"/>
              </a:rPr>
              <a:t>9</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14 ) </a:t>
            </a:r>
            <a:endParaRPr lang="en-CA" dirty="0"/>
          </a:p>
        </p:txBody>
      </p:sp>
      <p:sp>
        <p:nvSpPr>
          <p:cNvPr id="9" name="Rectangle 8"/>
          <p:cNvSpPr/>
          <p:nvPr/>
        </p:nvSpPr>
        <p:spPr>
          <a:xfrm>
            <a:off x="5148064" y="501317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5, 10 ) </a:t>
            </a:r>
            <a:endParaRPr lang="en-CA" dirty="0"/>
          </a:p>
        </p:txBody>
      </p:sp>
      <p:sp>
        <p:nvSpPr>
          <p:cNvPr id="11" name="Rectangle 10"/>
          <p:cNvSpPr/>
          <p:nvPr/>
        </p:nvSpPr>
        <p:spPr>
          <a:xfrm>
            <a:off x="5148064" y="4653136"/>
            <a:ext cx="4320480" cy="369332"/>
          </a:xfrm>
          <a:prstGeom prst="rect">
            <a:avLst/>
          </a:prstGeom>
        </p:spPr>
        <p:txBody>
          <a:bodyPr wrap="square">
            <a:spAutoFit/>
          </a:bodyPr>
          <a:lstStyle/>
          <a:p>
            <a:r>
              <a:rPr lang="en-US" altLang="en-US" dirty="0" err="1">
                <a:latin typeface="Consolas" pitchFamily="49" charset="0"/>
                <a:cs typeface="Consolas" pitchFamily="49" charset="0"/>
              </a:rPr>
              <a:t>insertion_sort</a:t>
            </a:r>
            <a:r>
              <a:rPr lang="en-US" altLang="en-US" dirty="0">
                <a:latin typeface="Consolas" pitchFamily="49" charset="0"/>
                <a:cs typeface="Consolas" pitchFamily="49" charset="0"/>
              </a:rPr>
              <a:t>( array, 5, 10 ) </a:t>
            </a:r>
            <a:endParaRPr lang="en-CA" dirty="0"/>
          </a:p>
        </p:txBody>
      </p:sp>
      <p:graphicFrame>
        <p:nvGraphicFramePr>
          <p:cNvPr id="12" name="Table 11"/>
          <p:cNvGraphicFramePr>
            <a:graphicFrameLocks noGrp="1"/>
          </p:cNvGraphicFramePr>
          <p:nvPr>
            <p:extLst>
              <p:ext uri="{D42A27DB-BD31-4B8C-83A1-F6EECF244321}">
                <p14:modId xmlns:p14="http://schemas.microsoft.com/office/powerpoint/2010/main" val="502176025"/>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13" name="Rectangle 12"/>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5, 14 ) </a:t>
            </a:r>
            <a:endParaRPr lang="en-CA" dirty="0"/>
          </a:p>
        </p:txBody>
      </p:sp>
    </p:spTree>
    <p:extLst>
      <p:ext uri="{BB962C8B-B14F-4D97-AF65-F5344CB8AC3E}">
        <p14:creationId xmlns:p14="http://schemas.microsoft.com/office/powerpoint/2010/main" val="16396132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Insertion sort just sorts the entries from </a:t>
            </a:r>
            <a:r>
              <a:rPr lang="en-US" altLang="en-US" dirty="0">
                <a:latin typeface="Consolas" panose="020B0609020204030204" pitchFamily="49" charset="0"/>
                <a:cs typeface="Consolas" panose="020B0609020204030204" pitchFamily="49" charset="0"/>
              </a:rPr>
              <a:t>5</a:t>
            </a:r>
            <a:r>
              <a:rPr lang="en-US" altLang="en-US" dirty="0">
                <a:latin typeface="Arial" charset="0"/>
                <a:cs typeface="Arial" charset="0"/>
              </a:rPr>
              <a:t> to </a:t>
            </a:r>
            <a:r>
              <a:rPr lang="en-US" altLang="en-US" dirty="0">
                <a:latin typeface="Consolas" pitchFamily="49" charset="0"/>
                <a:cs typeface="Consolas" pitchFamily="49" charset="0"/>
              </a:rPr>
              <a:t>9</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lvl="1"/>
            <a:r>
              <a:rPr lang="en-US" altLang="en-US" dirty="0">
                <a:latin typeface="Arial" charset="0"/>
                <a:cs typeface="Arial" charset="0"/>
              </a:rPr>
              <a:t>This function call completes and so we exit</a:t>
            </a: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14 ) </a:t>
            </a:r>
            <a:endParaRPr lang="en-CA" dirty="0"/>
          </a:p>
        </p:txBody>
      </p:sp>
      <p:sp>
        <p:nvSpPr>
          <p:cNvPr id="9" name="Rectangle 8"/>
          <p:cNvSpPr/>
          <p:nvPr/>
        </p:nvSpPr>
        <p:spPr>
          <a:xfrm>
            <a:off x="5148064" y="501317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5, 10 ) </a:t>
            </a:r>
            <a:endParaRPr lang="en-CA" dirty="0"/>
          </a:p>
        </p:txBody>
      </p:sp>
      <p:sp>
        <p:nvSpPr>
          <p:cNvPr id="11" name="Rectangle 10"/>
          <p:cNvSpPr/>
          <p:nvPr/>
        </p:nvSpPr>
        <p:spPr>
          <a:xfrm>
            <a:off x="5148064" y="4653136"/>
            <a:ext cx="4320480" cy="369332"/>
          </a:xfrm>
          <a:prstGeom prst="rect">
            <a:avLst/>
          </a:prstGeom>
        </p:spPr>
        <p:txBody>
          <a:bodyPr wrap="square">
            <a:spAutoFit/>
          </a:bodyPr>
          <a:lstStyle/>
          <a:p>
            <a:r>
              <a:rPr lang="en-US" altLang="en-US" dirty="0" err="1">
                <a:latin typeface="Consolas" pitchFamily="49" charset="0"/>
                <a:cs typeface="Consolas" pitchFamily="49" charset="0"/>
              </a:rPr>
              <a:t>insertion_sort</a:t>
            </a:r>
            <a:r>
              <a:rPr lang="en-US" altLang="en-US" dirty="0">
                <a:latin typeface="Consolas" pitchFamily="49" charset="0"/>
                <a:cs typeface="Consolas" pitchFamily="49" charset="0"/>
              </a:rPr>
              <a:t>( array, 5, 10 ) </a:t>
            </a:r>
            <a:endParaRPr lang="en-CA" dirty="0"/>
          </a:p>
        </p:txBody>
      </p:sp>
      <p:graphicFrame>
        <p:nvGraphicFramePr>
          <p:cNvPr id="12" name="Table 11"/>
          <p:cNvGraphicFramePr>
            <a:graphicFrameLocks noGrp="1"/>
          </p:cNvGraphicFramePr>
          <p:nvPr>
            <p:extLst>
              <p:ext uri="{D42A27DB-BD31-4B8C-83A1-F6EECF244321}">
                <p14:modId xmlns:p14="http://schemas.microsoft.com/office/powerpoint/2010/main" val="260389915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13" name="Rectangle 12"/>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5, 14 ) </a:t>
            </a:r>
            <a:endParaRPr lang="en-CA" dirty="0"/>
          </a:p>
        </p:txBody>
      </p:sp>
    </p:spTree>
    <p:extLst>
      <p:ext uri="{BB962C8B-B14F-4D97-AF65-F5344CB8AC3E}">
        <p14:creationId xmlns:p14="http://schemas.microsoft.com/office/powerpoint/2010/main" val="39309505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This call to </a:t>
            </a:r>
            <a:r>
              <a:rPr lang="en-US" altLang="en-US" dirty="0">
                <a:latin typeface="Consolas" panose="020B0609020204030204" pitchFamily="49" charset="0"/>
                <a:cs typeface="Consolas" panose="020B0609020204030204" pitchFamily="49" charset="0"/>
              </a:rPr>
              <a:t>quicksort</a:t>
            </a:r>
            <a:r>
              <a:rPr lang="en-US" altLang="en-US" dirty="0">
                <a:latin typeface="Arial" charset="0"/>
                <a:cs typeface="Arial" charset="0"/>
              </a:rPr>
              <a:t> is now also finished, so it, too, exits</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14 ) </a:t>
            </a:r>
            <a:endParaRPr lang="en-CA" dirty="0"/>
          </a:p>
        </p:txBody>
      </p:sp>
      <p:sp>
        <p:nvSpPr>
          <p:cNvPr id="9" name="Rectangle 8"/>
          <p:cNvSpPr/>
          <p:nvPr/>
        </p:nvSpPr>
        <p:spPr>
          <a:xfrm>
            <a:off x="5148064" y="501317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5, 10 ) </a:t>
            </a:r>
            <a:endParaRPr lang="en-CA" dirty="0"/>
          </a:p>
        </p:txBody>
      </p:sp>
      <p:graphicFrame>
        <p:nvGraphicFramePr>
          <p:cNvPr id="12" name="Table 11"/>
          <p:cNvGraphicFramePr>
            <a:graphicFrameLocks noGrp="1"/>
          </p:cNvGraphicFramePr>
          <p:nvPr>
            <p:extLst>
              <p:ext uri="{D42A27DB-BD31-4B8C-83A1-F6EECF244321}">
                <p14:modId xmlns:p14="http://schemas.microsoft.com/office/powerpoint/2010/main" val="3687465199"/>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13" name="Rectangle 12"/>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5, 14 ) </a:t>
            </a:r>
            <a:endParaRPr lang="en-CA" dirty="0"/>
          </a:p>
        </p:txBody>
      </p:sp>
    </p:spTree>
    <p:extLst>
      <p:ext uri="{BB962C8B-B14F-4D97-AF65-F5344CB8AC3E}">
        <p14:creationId xmlns:p14="http://schemas.microsoft.com/office/powerpoint/2010/main" val="9146258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back to executing </a:t>
            </a:r>
            <a:r>
              <a:rPr lang="en-US" altLang="en-US" dirty="0">
                <a:latin typeface="Consolas" pitchFamily="49" charset="0"/>
                <a:cs typeface="Consolas" pitchFamily="49" charset="0"/>
              </a:rPr>
              <a:t>quicksort( array, 5, 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continue calling quicksort recursively on the second half</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quicksort( array, 5, 10 );</a:t>
            </a:r>
          </a:p>
          <a:p>
            <a:pPr marL="457200" lvl="1" indent="0">
              <a:buNone/>
            </a:pPr>
            <a:r>
              <a:rPr lang="en-US" altLang="en-US" dirty="0">
                <a:latin typeface="Consolas" panose="020B0609020204030204" pitchFamily="49" charset="0"/>
                <a:cs typeface="Consolas" panose="020B0609020204030204" pitchFamily="49" charset="0"/>
              </a:rPr>
              <a:t>	quicksort( array, 6, 14 );</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14 ) </a:t>
            </a:r>
            <a:endParaRPr lang="en-CA" dirty="0"/>
          </a:p>
        </p:txBody>
      </p:sp>
      <p:graphicFrame>
        <p:nvGraphicFramePr>
          <p:cNvPr id="12" name="Table 11"/>
          <p:cNvGraphicFramePr>
            <a:graphicFrameLocks noGrp="1"/>
          </p:cNvGraphicFramePr>
          <p:nvPr>
            <p:extLst>
              <p:ext uri="{D42A27DB-BD31-4B8C-83A1-F6EECF244321}">
                <p14:modId xmlns:p14="http://schemas.microsoft.com/office/powerpoint/2010/main" val="3313922931"/>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a:solidFill>
                            <a:schemeClr val="tx1"/>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13" name="Rectangle 12"/>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5, 14 ) </a:t>
            </a:r>
            <a:endParaRPr lang="en-CA" dirty="0"/>
          </a:p>
        </p:txBody>
      </p:sp>
    </p:spTree>
    <p:extLst>
      <p:ext uri="{BB962C8B-B14F-4D97-AF65-F5344CB8AC3E}">
        <p14:creationId xmlns:p14="http://schemas.microsoft.com/office/powerpoint/2010/main" val="7987809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executing </a:t>
            </a:r>
            <a:r>
              <a:rPr lang="en-US" altLang="en-US" dirty="0">
                <a:latin typeface="Consolas" pitchFamily="49" charset="0"/>
                <a:cs typeface="Consolas" pitchFamily="49" charset="0"/>
              </a:rPr>
              <a:t>quicksort( array, 11, 15 )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Now, </a:t>
            </a:r>
            <a:r>
              <a:rPr lang="en-US" altLang="en-US" dirty="0">
                <a:latin typeface="Times New Roman" panose="02020603050405020304" pitchFamily="18" charset="0"/>
                <a:cs typeface="Times New Roman" panose="02020603050405020304" pitchFamily="18" charset="0"/>
              </a:rPr>
              <a:t>15 – 11 ≤ 6</a:t>
            </a:r>
            <a:r>
              <a:rPr lang="en-US" altLang="en-US" dirty="0">
                <a:latin typeface="Arial" charset="0"/>
                <a:cs typeface="Arial" charset="0"/>
              </a:rPr>
              <a:t>, so find we call insertion sort</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14 ) </a:t>
            </a:r>
            <a:endParaRPr lang="en-CA" dirty="0"/>
          </a:p>
        </p:txBody>
      </p:sp>
      <p:graphicFrame>
        <p:nvGraphicFramePr>
          <p:cNvPr id="12" name="Table 11"/>
          <p:cNvGraphicFramePr>
            <a:graphicFrameLocks noGrp="1"/>
          </p:cNvGraphicFramePr>
          <p:nvPr>
            <p:extLst>
              <p:ext uri="{D42A27DB-BD31-4B8C-83A1-F6EECF244321}">
                <p14:modId xmlns:p14="http://schemas.microsoft.com/office/powerpoint/2010/main" val="3634665854"/>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13" name="Rectangle 12"/>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5, 14 ) </a:t>
            </a:r>
            <a:endParaRPr lang="en-CA" dirty="0"/>
          </a:p>
        </p:txBody>
      </p:sp>
      <p:sp>
        <p:nvSpPr>
          <p:cNvPr id="9" name="Rectangle 8"/>
          <p:cNvSpPr/>
          <p:nvPr/>
        </p:nvSpPr>
        <p:spPr>
          <a:xfrm>
            <a:off x="5148064" y="501317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6, 14 ) </a:t>
            </a:r>
            <a:endParaRPr lang="en-CA" dirty="0"/>
          </a:p>
        </p:txBody>
      </p:sp>
    </p:spTree>
    <p:extLst>
      <p:ext uri="{BB962C8B-B14F-4D97-AF65-F5344CB8AC3E}">
        <p14:creationId xmlns:p14="http://schemas.microsoft.com/office/powerpoint/2010/main" val="2057497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a:latin typeface="Arial" charset="0"/>
                <a:cs typeface="Arial" charset="0"/>
              </a:rPr>
              <a:t>Median-of-three</a:t>
            </a:r>
          </a:p>
        </p:txBody>
      </p:sp>
      <p:sp>
        <p:nvSpPr>
          <p:cNvPr id="12291"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It is difficult to find the median so consider another strategy:</a:t>
            </a:r>
          </a:p>
          <a:p>
            <a:pPr lvl="1"/>
            <a:r>
              <a:rPr lang="en-US" altLang="en-US">
                <a:latin typeface="Arial" charset="0"/>
                <a:cs typeface="Arial" charset="0"/>
              </a:rPr>
              <a:t>Choose the median of the first, middle, and last entries in the list</a:t>
            </a:r>
          </a:p>
          <a:p>
            <a:endParaRPr lang="en-US" altLang="en-US">
              <a:latin typeface="Arial" charset="0"/>
              <a:cs typeface="Arial" charset="0"/>
            </a:endParaRPr>
          </a:p>
          <a:p>
            <a:pPr>
              <a:buFont typeface="Arial" charset="0"/>
              <a:buNone/>
            </a:pPr>
            <a:r>
              <a:rPr lang="en-US" altLang="en-US">
                <a:latin typeface="Arial" charset="0"/>
                <a:cs typeface="Arial" charset="0"/>
              </a:rPr>
              <a:t>	This will usually give a better approximation of the actual median</a:t>
            </a:r>
          </a:p>
        </p:txBody>
      </p:sp>
      <p:pic>
        <p:nvPicPr>
          <p:cNvPr id="12292" name="Picture 5" descr="qs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3284538"/>
            <a:ext cx="561657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7.6.3</a:t>
            </a:r>
          </a:p>
        </p:txBody>
      </p:sp>
    </p:spTree>
    <p:extLst>
      <p:ext uri="{BB962C8B-B14F-4D97-AF65-F5344CB8AC3E}">
        <p14:creationId xmlns:p14="http://schemas.microsoft.com/office/powerpoint/2010/main" val="30674540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Insertion sort just sorts the entries from </a:t>
            </a:r>
            <a:r>
              <a:rPr lang="en-US" altLang="en-US" dirty="0">
                <a:latin typeface="Consolas" panose="020B0609020204030204" pitchFamily="49" charset="0"/>
                <a:cs typeface="Consolas" panose="020B0609020204030204" pitchFamily="49" charset="0"/>
              </a:rPr>
              <a:t>11</a:t>
            </a:r>
            <a:r>
              <a:rPr lang="en-US" altLang="en-US" dirty="0">
                <a:latin typeface="Arial" charset="0"/>
                <a:cs typeface="Arial" charset="0"/>
              </a:rPr>
              <a:t> to </a:t>
            </a:r>
            <a:r>
              <a:rPr lang="en-US" altLang="en-US" dirty="0">
                <a:latin typeface="Consolas" pitchFamily="49" charset="0"/>
                <a:cs typeface="Consolas" pitchFamily="49" charset="0"/>
              </a:rPr>
              <a:t>14</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14 ) </a:t>
            </a:r>
            <a:endParaRPr lang="en-CA" dirty="0"/>
          </a:p>
        </p:txBody>
      </p:sp>
      <p:sp>
        <p:nvSpPr>
          <p:cNvPr id="9" name="Rectangle 8"/>
          <p:cNvSpPr/>
          <p:nvPr/>
        </p:nvSpPr>
        <p:spPr>
          <a:xfrm>
            <a:off x="5148064" y="501317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11, 14 ) </a:t>
            </a:r>
            <a:endParaRPr lang="en-CA" dirty="0"/>
          </a:p>
        </p:txBody>
      </p:sp>
      <p:sp>
        <p:nvSpPr>
          <p:cNvPr id="11" name="Rectangle 10"/>
          <p:cNvSpPr/>
          <p:nvPr/>
        </p:nvSpPr>
        <p:spPr>
          <a:xfrm>
            <a:off x="5148064" y="4653136"/>
            <a:ext cx="4320480" cy="369332"/>
          </a:xfrm>
          <a:prstGeom prst="rect">
            <a:avLst/>
          </a:prstGeom>
        </p:spPr>
        <p:txBody>
          <a:bodyPr wrap="square">
            <a:spAutoFit/>
          </a:bodyPr>
          <a:lstStyle/>
          <a:p>
            <a:r>
              <a:rPr lang="en-US" altLang="en-US" dirty="0" err="1">
                <a:latin typeface="Consolas" pitchFamily="49" charset="0"/>
                <a:cs typeface="Consolas" pitchFamily="49" charset="0"/>
              </a:rPr>
              <a:t>insertion_sort</a:t>
            </a:r>
            <a:r>
              <a:rPr lang="en-US" altLang="en-US" dirty="0">
                <a:latin typeface="Consolas" pitchFamily="49" charset="0"/>
                <a:cs typeface="Consolas" pitchFamily="49" charset="0"/>
              </a:rPr>
              <a:t>( array, 11, 14 ) </a:t>
            </a:r>
            <a:endParaRPr lang="en-CA" dirty="0"/>
          </a:p>
        </p:txBody>
      </p:sp>
      <p:sp>
        <p:nvSpPr>
          <p:cNvPr id="13" name="Rectangle 12"/>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5, 14 ) </a:t>
            </a:r>
            <a:endParaRPr lang="en-CA" dirty="0"/>
          </a:p>
        </p:txBody>
      </p:sp>
      <p:graphicFrame>
        <p:nvGraphicFramePr>
          <p:cNvPr id="14" name="Table 13"/>
          <p:cNvGraphicFramePr>
            <a:graphicFrameLocks noGrp="1"/>
          </p:cNvGraphicFramePr>
          <p:nvPr>
            <p:extLst>
              <p:ext uri="{D42A27DB-BD31-4B8C-83A1-F6EECF244321}">
                <p14:modId xmlns:p14="http://schemas.microsoft.com/office/powerpoint/2010/main" val="79924263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676319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Insertion sort just sorts the entries from </a:t>
            </a:r>
            <a:r>
              <a:rPr lang="en-US" altLang="en-US" dirty="0">
                <a:latin typeface="Consolas" panose="020B0609020204030204" pitchFamily="49" charset="0"/>
                <a:cs typeface="Consolas" panose="020B0609020204030204" pitchFamily="49" charset="0"/>
              </a:rPr>
              <a:t>11</a:t>
            </a:r>
            <a:r>
              <a:rPr lang="en-US" altLang="en-US" dirty="0">
                <a:latin typeface="Arial" charset="0"/>
                <a:cs typeface="Arial" charset="0"/>
              </a:rPr>
              <a:t> to </a:t>
            </a:r>
            <a:r>
              <a:rPr lang="en-US" altLang="en-US" dirty="0">
                <a:latin typeface="Consolas" pitchFamily="49" charset="0"/>
                <a:cs typeface="Consolas" pitchFamily="49" charset="0"/>
              </a:rPr>
              <a:t>14</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lvl="1"/>
            <a:r>
              <a:rPr lang="en-US" altLang="en-US" dirty="0">
                <a:latin typeface="Arial" charset="0"/>
                <a:cs typeface="Arial" charset="0"/>
              </a:rPr>
              <a:t>This function call completes and so we exit</a:t>
            </a: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14 ) </a:t>
            </a:r>
            <a:endParaRPr lang="en-CA" dirty="0"/>
          </a:p>
        </p:txBody>
      </p:sp>
      <p:sp>
        <p:nvSpPr>
          <p:cNvPr id="9" name="Rectangle 8"/>
          <p:cNvSpPr/>
          <p:nvPr/>
        </p:nvSpPr>
        <p:spPr>
          <a:xfrm>
            <a:off x="5148064" y="501317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11, 14 ) </a:t>
            </a:r>
            <a:endParaRPr lang="en-CA" dirty="0"/>
          </a:p>
        </p:txBody>
      </p:sp>
      <p:sp>
        <p:nvSpPr>
          <p:cNvPr id="11" name="Rectangle 10"/>
          <p:cNvSpPr/>
          <p:nvPr/>
        </p:nvSpPr>
        <p:spPr>
          <a:xfrm>
            <a:off x="5148064" y="4653136"/>
            <a:ext cx="4320480" cy="369332"/>
          </a:xfrm>
          <a:prstGeom prst="rect">
            <a:avLst/>
          </a:prstGeom>
        </p:spPr>
        <p:txBody>
          <a:bodyPr wrap="square">
            <a:spAutoFit/>
          </a:bodyPr>
          <a:lstStyle/>
          <a:p>
            <a:r>
              <a:rPr lang="en-US" altLang="en-US" dirty="0" err="1">
                <a:latin typeface="Consolas" pitchFamily="49" charset="0"/>
                <a:cs typeface="Consolas" pitchFamily="49" charset="0"/>
              </a:rPr>
              <a:t>insertion_sort</a:t>
            </a:r>
            <a:r>
              <a:rPr lang="en-US" altLang="en-US" dirty="0">
                <a:latin typeface="Consolas" pitchFamily="49" charset="0"/>
                <a:cs typeface="Consolas" pitchFamily="49" charset="0"/>
              </a:rPr>
              <a:t>( array, 11, 14 ) </a:t>
            </a:r>
            <a:endParaRPr lang="en-CA" dirty="0"/>
          </a:p>
        </p:txBody>
      </p:sp>
      <p:sp>
        <p:nvSpPr>
          <p:cNvPr id="13" name="Rectangle 12"/>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5, 14 ) </a:t>
            </a:r>
            <a:endParaRPr lang="en-CA" dirty="0"/>
          </a:p>
        </p:txBody>
      </p:sp>
      <p:graphicFrame>
        <p:nvGraphicFramePr>
          <p:cNvPr id="14" name="Table 13"/>
          <p:cNvGraphicFramePr>
            <a:graphicFrameLocks noGrp="1"/>
          </p:cNvGraphicFramePr>
          <p:nvPr>
            <p:extLst>
              <p:ext uri="{D42A27DB-BD31-4B8C-83A1-F6EECF244321}">
                <p14:modId xmlns:p14="http://schemas.microsoft.com/office/powerpoint/2010/main" val="387795438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609030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This call to </a:t>
            </a:r>
            <a:r>
              <a:rPr lang="en-US" altLang="en-US" dirty="0">
                <a:latin typeface="Consolas" panose="020B0609020204030204" pitchFamily="49" charset="0"/>
                <a:cs typeface="Consolas" panose="020B0609020204030204" pitchFamily="49" charset="0"/>
              </a:rPr>
              <a:t>quicksort</a:t>
            </a:r>
            <a:r>
              <a:rPr lang="en-US" altLang="en-US" dirty="0">
                <a:latin typeface="Arial" charset="0"/>
                <a:cs typeface="Arial" charset="0"/>
              </a:rPr>
              <a:t> is now also finished, so it, too, exits</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14 ) </a:t>
            </a:r>
            <a:endParaRPr lang="en-CA" dirty="0"/>
          </a:p>
        </p:txBody>
      </p:sp>
      <p:sp>
        <p:nvSpPr>
          <p:cNvPr id="9" name="Rectangle 8"/>
          <p:cNvSpPr/>
          <p:nvPr/>
        </p:nvSpPr>
        <p:spPr>
          <a:xfrm>
            <a:off x="5148064" y="501317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11, 14 ) </a:t>
            </a:r>
            <a:endParaRPr lang="en-CA" dirty="0"/>
          </a:p>
        </p:txBody>
      </p:sp>
      <p:sp>
        <p:nvSpPr>
          <p:cNvPr id="13" name="Rectangle 12"/>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5, 14 ) </a:t>
            </a:r>
            <a:endParaRPr lang="en-CA" dirty="0"/>
          </a:p>
        </p:txBody>
      </p:sp>
      <p:graphicFrame>
        <p:nvGraphicFramePr>
          <p:cNvPr id="11" name="Table 10"/>
          <p:cNvGraphicFramePr>
            <a:graphicFrameLocks noGrp="1"/>
          </p:cNvGraphicFramePr>
          <p:nvPr>
            <p:extLst>
              <p:ext uri="{D42A27DB-BD31-4B8C-83A1-F6EECF244321}">
                <p14:modId xmlns:p14="http://schemas.microsoft.com/office/powerpoint/2010/main" val="1745984469"/>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507515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This call to </a:t>
            </a:r>
            <a:r>
              <a:rPr lang="en-US" altLang="en-US" dirty="0">
                <a:latin typeface="Consolas" panose="020B0609020204030204" pitchFamily="49" charset="0"/>
                <a:cs typeface="Consolas" panose="020B0609020204030204" pitchFamily="49" charset="0"/>
              </a:rPr>
              <a:t>quicksort</a:t>
            </a:r>
            <a:r>
              <a:rPr lang="en-US" altLang="en-US" dirty="0">
                <a:latin typeface="Arial" charset="0"/>
                <a:cs typeface="Arial" charset="0"/>
              </a:rPr>
              <a:t> is now also finished, so it, too, exits</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14 ) </a:t>
            </a:r>
            <a:endParaRPr lang="en-CA" dirty="0"/>
          </a:p>
        </p:txBody>
      </p:sp>
      <p:sp>
        <p:nvSpPr>
          <p:cNvPr id="13" name="Rectangle 12"/>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5, 14 ) </a:t>
            </a:r>
            <a:endParaRPr lang="en-CA" dirty="0"/>
          </a:p>
        </p:txBody>
      </p:sp>
      <p:graphicFrame>
        <p:nvGraphicFramePr>
          <p:cNvPr id="11" name="Table 10"/>
          <p:cNvGraphicFramePr>
            <a:graphicFrameLocks noGrp="1"/>
          </p:cNvGraphicFramePr>
          <p:nvPr>
            <p:extLst>
              <p:ext uri="{D42A27DB-BD31-4B8C-83A1-F6EECF244321}">
                <p14:modId xmlns:p14="http://schemas.microsoft.com/office/powerpoint/2010/main" val="3638296894"/>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537804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This call to </a:t>
            </a:r>
            <a:r>
              <a:rPr lang="en-US" altLang="en-US" dirty="0">
                <a:latin typeface="Consolas" panose="020B0609020204030204" pitchFamily="49" charset="0"/>
                <a:cs typeface="Consolas" panose="020B0609020204030204" pitchFamily="49" charset="0"/>
              </a:rPr>
              <a:t>quicksort</a:t>
            </a:r>
            <a:r>
              <a:rPr lang="en-US" altLang="en-US" dirty="0">
                <a:latin typeface="Arial" charset="0"/>
                <a:cs typeface="Arial" charset="0"/>
              </a:rPr>
              <a:t> is now also finished, so it, too, exits</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14 ) </a:t>
            </a:r>
            <a:endParaRPr lang="en-CA" dirty="0"/>
          </a:p>
        </p:txBody>
      </p:sp>
      <p:graphicFrame>
        <p:nvGraphicFramePr>
          <p:cNvPr id="11" name="Table 10"/>
          <p:cNvGraphicFramePr>
            <a:graphicFrameLocks noGrp="1"/>
          </p:cNvGraphicFramePr>
          <p:nvPr>
            <p:extLst>
              <p:ext uri="{D42A27DB-BD31-4B8C-83A1-F6EECF244321}">
                <p14:modId xmlns:p14="http://schemas.microsoft.com/office/powerpoint/2010/main" val="908428015"/>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672122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back to executing </a:t>
            </a:r>
            <a:r>
              <a:rPr lang="en-US" altLang="en-US" dirty="0">
                <a:latin typeface="Consolas" pitchFamily="49" charset="0"/>
                <a:cs typeface="Consolas" pitchFamily="49" charset="0"/>
              </a:rPr>
              <a:t>quicksort( 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continue calling quicksort recursively on the second half</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quicksort( array, 0, 14 );</a:t>
            </a:r>
          </a:p>
          <a:p>
            <a:pPr marL="457200" lvl="1" indent="0">
              <a:buNone/>
            </a:pPr>
            <a:r>
              <a:rPr lang="en-US" altLang="en-US" dirty="0">
                <a:latin typeface="Consolas" panose="020B0609020204030204" pitchFamily="49" charset="0"/>
                <a:cs typeface="Consolas" panose="020B0609020204030204" pitchFamily="49" charset="0"/>
              </a:rPr>
              <a:t>	quicksort( array, 15, 25 );</a:t>
            </a: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graphicFrame>
        <p:nvGraphicFramePr>
          <p:cNvPr id="11" name="Table 10"/>
          <p:cNvGraphicFramePr>
            <a:graphicFrameLocks noGrp="1"/>
          </p:cNvGraphicFramePr>
          <p:nvPr>
            <p:extLst>
              <p:ext uri="{D42A27DB-BD31-4B8C-83A1-F6EECF244321}">
                <p14:modId xmlns:p14="http://schemas.microsoft.com/office/powerpoint/2010/main" val="344740575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a:solidFill>
                            <a:schemeClr val="tx1"/>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CA" sz="2000" b="0"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endParaRPr lang="en-CA"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909670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back to executing </a:t>
            </a:r>
            <a:r>
              <a:rPr lang="en-US" altLang="en-US" dirty="0">
                <a:latin typeface="Consolas" pitchFamily="49" charset="0"/>
                <a:cs typeface="Consolas" pitchFamily="49" charset="0"/>
              </a:rPr>
              <a:t>quicksort( array, 15,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a:latin typeface="Times New Roman" panose="02020603050405020304" pitchFamily="18" charset="0"/>
                <a:cs typeface="Times New Roman" panose="02020603050405020304" pitchFamily="18" charset="0"/>
              </a:rPr>
              <a:t>25 – 15 &gt; 6</a:t>
            </a:r>
            <a:r>
              <a:rPr lang="en-US" altLang="en-US" dirty="0">
                <a:latin typeface="Arial" charset="0"/>
                <a:cs typeface="Arial" charset="0"/>
              </a:rPr>
              <a:t>, so find the midpoint and the pivot</a:t>
            </a: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(15 + 25)/2; // == 20</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graphicFrame>
        <p:nvGraphicFramePr>
          <p:cNvPr id="11" name="Table 10"/>
          <p:cNvGraphicFramePr>
            <a:graphicFrameLocks noGrp="1"/>
          </p:cNvGraphicFramePr>
          <p:nvPr>
            <p:extLst>
              <p:ext uri="{D42A27DB-BD31-4B8C-83A1-F6EECF244321}">
                <p14:modId xmlns:p14="http://schemas.microsoft.com/office/powerpoint/2010/main" val="367272424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endParaRPr lang="en-CA"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15, 25 ) </a:t>
            </a:r>
            <a:endParaRPr lang="en-CA" dirty="0"/>
          </a:p>
        </p:txBody>
      </p:sp>
    </p:spTree>
    <p:extLst>
      <p:ext uri="{BB962C8B-B14F-4D97-AF65-F5344CB8AC3E}">
        <p14:creationId xmlns:p14="http://schemas.microsoft.com/office/powerpoint/2010/main" val="8495160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back to executing </a:t>
            </a:r>
            <a:r>
              <a:rPr lang="en-US" altLang="en-US" dirty="0">
                <a:latin typeface="Consolas" pitchFamily="49" charset="0"/>
                <a:cs typeface="Consolas" pitchFamily="49" charset="0"/>
              </a:rPr>
              <a:t>quicksort( array, 15,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a:latin typeface="Times New Roman" panose="02020603050405020304" pitchFamily="18" charset="0"/>
                <a:cs typeface="Times New Roman" panose="02020603050405020304" pitchFamily="18" charset="0"/>
              </a:rPr>
              <a:t>25 – 15 &gt; 6</a:t>
            </a:r>
            <a:r>
              <a:rPr lang="en-US" altLang="en-US" dirty="0">
                <a:latin typeface="Arial" charset="0"/>
                <a:cs typeface="Arial" charset="0"/>
              </a:rPr>
              <a:t>, so find the midpoint and the pivot</a:t>
            </a: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(15 + 25)/2; // == 20</a:t>
            </a:r>
          </a:p>
          <a:p>
            <a:pPr marL="457200" lvl="1" indent="0">
              <a:buNone/>
            </a:pPr>
            <a:r>
              <a:rPr lang="en-US" altLang="en-US" dirty="0">
                <a:latin typeface="Consolas" panose="020B0609020204030204" pitchFamily="49" charset="0"/>
                <a:cs typeface="Consolas" panose="020B0609020204030204" pitchFamily="49" charset="0"/>
              </a:rPr>
              <a:t>	pivot = </a:t>
            </a:r>
            <a:r>
              <a:rPr lang="en-US" altLang="en-US" b="1" dirty="0">
                <a:solidFill>
                  <a:srgbClr val="FF0000"/>
                </a:solidFill>
                <a:latin typeface="Consolas" panose="020B0609020204030204" pitchFamily="49" charset="0"/>
                <a:cs typeface="Consolas" panose="020B0609020204030204" pitchFamily="49" charset="0"/>
              </a:rPr>
              <a:t>62</a:t>
            </a:r>
            <a:r>
              <a:rPr lang="en-US" altLang="en-US" dirty="0">
                <a:latin typeface="Consolas" panose="020B0609020204030204" pitchFamily="49" charset="0"/>
                <a:cs typeface="Consolas" panose="020B0609020204030204" pitchFamily="49" charset="0"/>
              </a:rPr>
              <a:t>;</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graphicFrame>
        <p:nvGraphicFramePr>
          <p:cNvPr id="11" name="Table 10"/>
          <p:cNvGraphicFramePr>
            <a:graphicFrameLocks noGrp="1"/>
          </p:cNvGraphicFramePr>
          <p:nvPr>
            <p:extLst>
              <p:ext uri="{D42A27DB-BD31-4B8C-83A1-F6EECF244321}">
                <p14:modId xmlns:p14="http://schemas.microsoft.com/office/powerpoint/2010/main" val="92668003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1" dirty="0">
                          <a:solidFill>
                            <a:schemeClr val="bg1"/>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a:solidFill>
                            <a:schemeClr val="bg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a:solidFill>
                            <a:schemeClr val="tx1"/>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15, 25 ) </a:t>
            </a:r>
            <a:endParaRPr lang="en-CA" dirty="0"/>
          </a:p>
        </p:txBody>
      </p:sp>
      <p:sp>
        <p:nvSpPr>
          <p:cNvPr id="8" name="Arc 7"/>
          <p:cNvSpPr/>
          <p:nvPr/>
        </p:nvSpPr>
        <p:spPr>
          <a:xfrm flipV="1">
            <a:off x="7524328" y="2105560"/>
            <a:ext cx="1251432" cy="963400"/>
          </a:xfrm>
          <a:prstGeom prst="arc">
            <a:avLst>
              <a:gd name="adj1" fmla="val 10992143"/>
              <a:gd name="adj2" fmla="val 0"/>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Arc 8"/>
          <p:cNvSpPr/>
          <p:nvPr/>
        </p:nvSpPr>
        <p:spPr>
          <a:xfrm flipV="1">
            <a:off x="5724128" y="2105560"/>
            <a:ext cx="1611472" cy="963400"/>
          </a:xfrm>
          <a:prstGeom prst="arc">
            <a:avLst>
              <a:gd name="adj1" fmla="val 10992143"/>
              <a:gd name="adj2" fmla="val 0"/>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25548492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back to executing </a:t>
            </a:r>
            <a:r>
              <a:rPr lang="en-US" altLang="en-US" dirty="0">
                <a:latin typeface="Consolas" pitchFamily="49" charset="0"/>
                <a:cs typeface="Consolas" pitchFamily="49" charset="0"/>
              </a:rPr>
              <a:t>quicksort( array, 15,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16;</a:t>
            </a:r>
          </a:p>
          <a:p>
            <a:pPr marL="457200" lvl="1" indent="0">
              <a:buNone/>
            </a:pPr>
            <a:r>
              <a:rPr lang="en-US" altLang="en-US" dirty="0">
                <a:latin typeface="Consolas" panose="020B0609020204030204" pitchFamily="49" charset="0"/>
                <a:cs typeface="Consolas" panose="020B0609020204030204" pitchFamily="49" charset="0"/>
              </a:rPr>
              <a:t>	high = 15;</a:t>
            </a:r>
          </a:p>
          <a:p>
            <a:pPr lvl="0">
              <a:buNone/>
            </a:pPr>
            <a:r>
              <a:rPr lang="en-US" altLang="en-US" dirty="0">
                <a:solidFill>
                  <a:prstClr val="black"/>
                </a:solidFill>
                <a:latin typeface="Arial" charset="0"/>
                <a:cs typeface="Arial" charset="0"/>
              </a:rPr>
              <a:t>	Now, </a:t>
            </a:r>
            <a:r>
              <a:rPr lang="en-US" altLang="en-US" dirty="0">
                <a:solidFill>
                  <a:prstClr val="black"/>
                </a:solidFill>
                <a:latin typeface="Consolas" panose="020B0609020204030204" pitchFamily="49" charset="0"/>
                <a:cs typeface="Consolas" panose="020B0609020204030204" pitchFamily="49" charset="0"/>
              </a:rPr>
              <a:t>low &gt; high</a:t>
            </a:r>
            <a:r>
              <a:rPr lang="en-US" altLang="en-US" dirty="0">
                <a:solidFill>
                  <a:prstClr val="black"/>
                </a:solidFill>
                <a:latin typeface="Arial" charset="0"/>
                <a:cs typeface="Arial" charset="0"/>
              </a:rPr>
              <a:t>, so we stop</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graphicFrame>
        <p:nvGraphicFramePr>
          <p:cNvPr id="11" name="Table 10"/>
          <p:cNvGraphicFramePr>
            <a:graphicFrameLocks noGrp="1"/>
          </p:cNvGraphicFramePr>
          <p:nvPr>
            <p:extLst>
              <p:ext uri="{D42A27DB-BD31-4B8C-83A1-F6EECF244321}">
                <p14:modId xmlns:p14="http://schemas.microsoft.com/office/powerpoint/2010/main" val="248130529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1" dirty="0">
                          <a:solidFill>
                            <a:schemeClr val="bg1"/>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1" dirty="0">
                          <a:solidFill>
                            <a:schemeClr val="bg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0" dirty="0">
                          <a:solidFill>
                            <a:schemeClr val="tx1"/>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15, 25 ) </a:t>
            </a:r>
            <a:endParaRPr lang="en-CA" dirty="0"/>
          </a:p>
        </p:txBody>
      </p:sp>
      <p:cxnSp>
        <p:nvCxnSpPr>
          <p:cNvPr id="8" name="Straight Arrow Connector 7"/>
          <p:cNvCxnSpPr/>
          <p:nvPr/>
        </p:nvCxnSpPr>
        <p:spPr>
          <a:xfrm flipV="1">
            <a:off x="5984864"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638472"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62;</a:t>
            </a:r>
          </a:p>
        </p:txBody>
      </p:sp>
    </p:spTree>
    <p:extLst>
      <p:ext uri="{BB962C8B-B14F-4D97-AF65-F5344CB8AC3E}">
        <p14:creationId xmlns:p14="http://schemas.microsoft.com/office/powerpoint/2010/main" val="31839700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back to executing </a:t>
            </a:r>
            <a:r>
              <a:rPr lang="en-US" altLang="en-US" dirty="0">
                <a:latin typeface="Consolas" pitchFamily="49" charset="0"/>
                <a:cs typeface="Consolas" pitchFamily="49" charset="0"/>
              </a:rPr>
              <a:t>quicksort( array, 15,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16;</a:t>
            </a:r>
          </a:p>
          <a:p>
            <a:pPr marL="457200" lvl="1" indent="0">
              <a:buNone/>
            </a:pPr>
            <a:r>
              <a:rPr lang="en-US" altLang="en-US" dirty="0">
                <a:latin typeface="Consolas" panose="020B0609020204030204" pitchFamily="49" charset="0"/>
                <a:cs typeface="Consolas" panose="020B0609020204030204" pitchFamily="49" charset="0"/>
              </a:rPr>
              <a:t>	high = 15;</a:t>
            </a:r>
          </a:p>
          <a:p>
            <a:pPr lvl="0">
              <a:buNone/>
            </a:pPr>
            <a:r>
              <a:rPr lang="en-US" altLang="en-US" dirty="0">
                <a:solidFill>
                  <a:prstClr val="black"/>
                </a:solidFill>
                <a:latin typeface="Arial" charset="0"/>
                <a:cs typeface="Arial" charset="0"/>
              </a:rPr>
              <a:t>	Now, </a:t>
            </a:r>
            <a:r>
              <a:rPr lang="en-US" altLang="en-US" dirty="0">
                <a:solidFill>
                  <a:prstClr val="black"/>
                </a:solidFill>
                <a:latin typeface="Consolas" panose="020B0609020204030204" pitchFamily="49" charset="0"/>
                <a:cs typeface="Consolas" panose="020B0609020204030204" pitchFamily="49" charset="0"/>
              </a:rPr>
              <a:t>low &gt; high</a:t>
            </a:r>
            <a:r>
              <a:rPr lang="en-US" altLang="en-US" dirty="0">
                <a:solidFill>
                  <a:prstClr val="black"/>
                </a:solidFill>
                <a:latin typeface="Arial" charset="0"/>
                <a:cs typeface="Arial" charset="0"/>
              </a:rPr>
              <a:t>, so we stop</a:t>
            </a:r>
          </a:p>
          <a:p>
            <a:pPr lvl="1"/>
            <a:r>
              <a:rPr lang="en-US" altLang="en-US" dirty="0">
                <a:solidFill>
                  <a:prstClr val="black"/>
                </a:solidFill>
                <a:latin typeface="Arial" charset="0"/>
                <a:cs typeface="Arial" charset="0"/>
              </a:rPr>
              <a:t>Note, this is the worst-case scenario</a:t>
            </a:r>
          </a:p>
          <a:p>
            <a:pPr lvl="1"/>
            <a:r>
              <a:rPr lang="en-US" altLang="en-US" dirty="0">
                <a:solidFill>
                  <a:prstClr val="black"/>
                </a:solidFill>
                <a:latin typeface="Arial" charset="0"/>
                <a:cs typeface="Arial" charset="0"/>
              </a:rPr>
              <a:t>The pivot is the second smallest element</a:t>
            </a: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graphicFrame>
        <p:nvGraphicFramePr>
          <p:cNvPr id="11" name="Table 10"/>
          <p:cNvGraphicFramePr>
            <a:graphicFrameLocks noGrp="1"/>
          </p:cNvGraphicFramePr>
          <p:nvPr>
            <p:extLst>
              <p:ext uri="{D42A27DB-BD31-4B8C-83A1-F6EECF244321}">
                <p14:modId xmlns:p14="http://schemas.microsoft.com/office/powerpoint/2010/main" val="3774261144"/>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CA" sz="2000" b="0" dirty="0">
                          <a:solidFill>
                            <a:schemeClr val="tx1"/>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15, 25 ) </a:t>
            </a:r>
            <a:endParaRPr lang="en-CA" dirty="0"/>
          </a:p>
        </p:txBody>
      </p:sp>
      <p:cxnSp>
        <p:nvCxnSpPr>
          <p:cNvPr id="8" name="Straight Arrow Connector 7"/>
          <p:cNvCxnSpPr/>
          <p:nvPr/>
        </p:nvCxnSpPr>
        <p:spPr>
          <a:xfrm flipV="1">
            <a:off x="5984864"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638472"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Arc 11"/>
          <p:cNvSpPr/>
          <p:nvPr/>
        </p:nvSpPr>
        <p:spPr>
          <a:xfrm flipH="1" flipV="1">
            <a:off x="6084168" y="2204864"/>
            <a:ext cx="2722656" cy="805736"/>
          </a:xfrm>
          <a:prstGeom prst="arc">
            <a:avLst>
              <a:gd name="adj1" fmla="val 10992143"/>
              <a:gd name="adj2" fmla="val 0"/>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 name="Arc 12"/>
          <p:cNvSpPr/>
          <p:nvPr/>
        </p:nvSpPr>
        <p:spPr>
          <a:xfrm rot="4097467" flipH="1" flipV="1">
            <a:off x="5124080" y="3415413"/>
            <a:ext cx="2823382" cy="994822"/>
          </a:xfrm>
          <a:prstGeom prst="arc">
            <a:avLst>
              <a:gd name="adj1" fmla="val 10992143"/>
              <a:gd name="adj2" fmla="val 21219815"/>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 name="Rectangle 13"/>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62;</a:t>
            </a:r>
          </a:p>
        </p:txBody>
      </p:sp>
    </p:spTree>
    <p:extLst>
      <p:ext uri="{BB962C8B-B14F-4D97-AF65-F5344CB8AC3E}">
        <p14:creationId xmlns:p14="http://schemas.microsoft.com/office/powerpoint/2010/main" val="3099978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a:latin typeface="Arial" charset="0"/>
                <a:cs typeface="Arial" charset="0"/>
              </a:rPr>
              <a:t>Median-of-three</a:t>
            </a:r>
          </a:p>
        </p:txBody>
      </p:sp>
      <p:sp>
        <p:nvSpPr>
          <p:cNvPr id="13315"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Sorting the elements based on 44 results in two sub-lists, each of which must be sorted (again, using quicksort)</a:t>
            </a:r>
          </a:p>
          <a:p>
            <a:pPr>
              <a:buFont typeface="Arial" charse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Select the 26 to partition the first sub-list:</a:t>
            </a:r>
          </a:p>
          <a:p>
            <a:endParaRPr lang="en-US" altLang="en-US" dirty="0">
              <a:latin typeface="Arial" charset="0"/>
              <a:cs typeface="Arial" charset="0"/>
            </a:endParaRPr>
          </a:p>
          <a:p>
            <a:pPr>
              <a:buFontTx/>
              <a:buNone/>
            </a:pPr>
            <a:r>
              <a:rPr lang="en-US" altLang="en-US" dirty="0">
                <a:latin typeface="Arial" charset="0"/>
                <a:cs typeface="Arial" charset="0"/>
              </a:rPr>
              <a:t>	</a:t>
            </a:r>
          </a:p>
          <a:p>
            <a:pPr>
              <a:buFontTx/>
              <a:buNone/>
            </a:pPr>
            <a:r>
              <a:rPr lang="en-US" altLang="en-US" dirty="0">
                <a:latin typeface="Arial" charset="0"/>
                <a:cs typeface="Arial" charset="0"/>
              </a:rPr>
              <a:t>	Select 81 to partition the second sub-list:</a:t>
            </a:r>
          </a:p>
        </p:txBody>
      </p:sp>
      <p:pic>
        <p:nvPicPr>
          <p:cNvPr id="13316" name="Picture 5" descr="qs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4168948"/>
            <a:ext cx="561657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descr="qs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3089448"/>
            <a:ext cx="561657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7.6.3</a:t>
            </a:r>
          </a:p>
        </p:txBody>
      </p:sp>
    </p:spTree>
    <p:extLst>
      <p:ext uri="{BB962C8B-B14F-4D97-AF65-F5344CB8AC3E}">
        <p14:creationId xmlns:p14="http://schemas.microsoft.com/office/powerpoint/2010/main" val="392723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1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back to executing </a:t>
            </a:r>
            <a:r>
              <a:rPr lang="en-US" altLang="en-US" dirty="0">
                <a:latin typeface="Consolas" pitchFamily="49" charset="0"/>
                <a:cs typeface="Consolas" pitchFamily="49" charset="0"/>
              </a:rPr>
              <a:t>quicksort( array, 15,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continue calling quicksort recursively on the first half</a:t>
            </a:r>
          </a:p>
          <a:p>
            <a:pPr marL="457200" lvl="1" indent="0">
              <a:buNone/>
            </a:pPr>
            <a:r>
              <a:rPr lang="en-US" altLang="en-US" dirty="0">
                <a:latin typeface="Consolas" panose="020B0609020204030204" pitchFamily="49" charset="0"/>
                <a:cs typeface="Consolas" panose="020B0609020204030204" pitchFamily="49" charset="0"/>
              </a:rPr>
              <a:t>	quicksort( array, 15, 16 );</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15, 25 ) </a:t>
            </a:r>
            <a:endParaRPr lang="en-CA" dirty="0"/>
          </a:p>
        </p:txBody>
      </p:sp>
      <p:graphicFrame>
        <p:nvGraphicFramePr>
          <p:cNvPr id="8" name="Table 7"/>
          <p:cNvGraphicFramePr>
            <a:graphicFrameLocks noGrp="1"/>
          </p:cNvGraphicFramePr>
          <p:nvPr>
            <p:extLst>
              <p:ext uri="{D42A27DB-BD31-4B8C-83A1-F6EECF244321}">
                <p14:modId xmlns:p14="http://schemas.microsoft.com/office/powerpoint/2010/main" val="1328269979"/>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9" name="Rectangle 8"/>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15, 16 ) </a:t>
            </a:r>
            <a:endParaRPr lang="en-CA" dirty="0"/>
          </a:p>
        </p:txBody>
      </p:sp>
    </p:spTree>
    <p:extLst>
      <p:ext uri="{BB962C8B-B14F-4D97-AF65-F5344CB8AC3E}">
        <p14:creationId xmlns:p14="http://schemas.microsoft.com/office/powerpoint/2010/main" val="37770957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executing </a:t>
            </a:r>
            <a:r>
              <a:rPr lang="en-US" altLang="en-US" dirty="0">
                <a:latin typeface="Consolas" pitchFamily="49" charset="0"/>
                <a:cs typeface="Consolas" pitchFamily="49" charset="0"/>
              </a:rPr>
              <a:t>quicksort( array, 15, 16 )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Now, </a:t>
            </a:r>
            <a:r>
              <a:rPr lang="en-US" altLang="en-US" dirty="0">
                <a:latin typeface="Times New Roman" panose="02020603050405020304" pitchFamily="18" charset="0"/>
                <a:cs typeface="Times New Roman" panose="02020603050405020304" pitchFamily="18" charset="0"/>
              </a:rPr>
              <a:t>16 – 15 ≤ 6</a:t>
            </a:r>
            <a:r>
              <a:rPr lang="en-US" altLang="en-US" dirty="0">
                <a:latin typeface="Arial" charset="0"/>
                <a:cs typeface="Arial" charset="0"/>
              </a:rPr>
              <a:t>, so find we call insertion sort</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15, 25 ) </a:t>
            </a:r>
            <a:endParaRPr lang="en-CA" dirty="0"/>
          </a:p>
        </p:txBody>
      </p:sp>
      <p:sp>
        <p:nvSpPr>
          <p:cNvPr id="9" name="Rectangle 8"/>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15, 16 ) </a:t>
            </a:r>
            <a:endParaRPr lang="en-CA" dirty="0"/>
          </a:p>
        </p:txBody>
      </p:sp>
      <p:graphicFrame>
        <p:nvGraphicFramePr>
          <p:cNvPr id="11" name="Table 10"/>
          <p:cNvGraphicFramePr>
            <a:graphicFrameLocks noGrp="1"/>
          </p:cNvGraphicFramePr>
          <p:nvPr>
            <p:extLst>
              <p:ext uri="{D42A27DB-BD31-4B8C-83A1-F6EECF244321}">
                <p14:modId xmlns:p14="http://schemas.microsoft.com/office/powerpoint/2010/main" val="211818518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5761743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Insertion sort immediately returns</a:t>
            </a: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15, 25 ) </a:t>
            </a:r>
            <a:endParaRPr lang="en-CA" dirty="0"/>
          </a:p>
        </p:txBody>
      </p:sp>
      <p:sp>
        <p:nvSpPr>
          <p:cNvPr id="9" name="Rectangle 8"/>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15, 16 ) </a:t>
            </a:r>
            <a:endParaRPr lang="en-CA" dirty="0"/>
          </a:p>
        </p:txBody>
      </p:sp>
      <p:sp>
        <p:nvSpPr>
          <p:cNvPr id="11" name="Rectangle 10"/>
          <p:cNvSpPr/>
          <p:nvPr/>
        </p:nvSpPr>
        <p:spPr>
          <a:xfrm>
            <a:off x="5148064" y="5013176"/>
            <a:ext cx="4320480" cy="369332"/>
          </a:xfrm>
          <a:prstGeom prst="rect">
            <a:avLst/>
          </a:prstGeom>
        </p:spPr>
        <p:txBody>
          <a:bodyPr wrap="square">
            <a:spAutoFit/>
          </a:bodyPr>
          <a:lstStyle/>
          <a:p>
            <a:r>
              <a:rPr lang="en-US" altLang="en-US" dirty="0" err="1">
                <a:latin typeface="Consolas" pitchFamily="49" charset="0"/>
                <a:cs typeface="Consolas" pitchFamily="49" charset="0"/>
              </a:rPr>
              <a:t>insertion_sort</a:t>
            </a:r>
            <a:r>
              <a:rPr lang="en-US" altLang="en-US" dirty="0">
                <a:latin typeface="Consolas" pitchFamily="49" charset="0"/>
                <a:cs typeface="Consolas" pitchFamily="49" charset="0"/>
              </a:rPr>
              <a:t>( array, 15, 16 ) </a:t>
            </a:r>
            <a:endParaRPr lang="en-CA" dirty="0"/>
          </a:p>
        </p:txBody>
      </p:sp>
      <p:graphicFrame>
        <p:nvGraphicFramePr>
          <p:cNvPr id="12" name="Table 11"/>
          <p:cNvGraphicFramePr>
            <a:graphicFrameLocks noGrp="1"/>
          </p:cNvGraphicFramePr>
          <p:nvPr>
            <p:extLst>
              <p:ext uri="{D42A27DB-BD31-4B8C-83A1-F6EECF244321}">
                <p14:modId xmlns:p14="http://schemas.microsoft.com/office/powerpoint/2010/main" val="211818518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855195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This call to </a:t>
            </a:r>
            <a:r>
              <a:rPr lang="en-US" altLang="en-US" dirty="0">
                <a:latin typeface="Consolas" panose="020B0609020204030204" pitchFamily="49" charset="0"/>
                <a:cs typeface="Consolas" panose="020B0609020204030204" pitchFamily="49" charset="0"/>
              </a:rPr>
              <a:t>quicksort</a:t>
            </a:r>
            <a:r>
              <a:rPr lang="en-US" altLang="en-US" dirty="0">
                <a:latin typeface="Arial" charset="0"/>
                <a:cs typeface="Arial" charset="0"/>
              </a:rPr>
              <a:t> is now also finished, so it, too, exits</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1" name="Rectangle 10"/>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sp>
        <p:nvSpPr>
          <p:cNvPr id="12" name="Rectangle 11"/>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15, 25 ) </a:t>
            </a:r>
            <a:endParaRPr lang="en-CA" dirty="0"/>
          </a:p>
        </p:txBody>
      </p:sp>
      <p:sp>
        <p:nvSpPr>
          <p:cNvPr id="13" name="Rectangle 12"/>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15, 16 ) </a:t>
            </a:r>
            <a:endParaRPr lang="en-CA" dirty="0"/>
          </a:p>
        </p:txBody>
      </p:sp>
      <p:graphicFrame>
        <p:nvGraphicFramePr>
          <p:cNvPr id="15" name="Table 14"/>
          <p:cNvGraphicFramePr>
            <a:graphicFrameLocks noGrp="1"/>
          </p:cNvGraphicFramePr>
          <p:nvPr>
            <p:extLst>
              <p:ext uri="{D42A27DB-BD31-4B8C-83A1-F6EECF244321}">
                <p14:modId xmlns:p14="http://schemas.microsoft.com/office/powerpoint/2010/main" val="1186622515"/>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421491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back to executing </a:t>
            </a:r>
            <a:r>
              <a:rPr lang="en-US" altLang="en-US" dirty="0">
                <a:latin typeface="Consolas" pitchFamily="49" charset="0"/>
                <a:cs typeface="Consolas" pitchFamily="49" charset="0"/>
              </a:rPr>
              <a:t>quicksort( array, 15,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continue calling quicksort recursively on the second half</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quicksort( array, 15, 16 );</a:t>
            </a:r>
          </a:p>
          <a:p>
            <a:pPr marL="457200" lvl="1" indent="0">
              <a:buNone/>
            </a:pPr>
            <a:r>
              <a:rPr lang="en-US" altLang="en-US" dirty="0">
                <a:latin typeface="Consolas" panose="020B0609020204030204" pitchFamily="49" charset="0"/>
                <a:cs typeface="Consolas" panose="020B0609020204030204" pitchFamily="49" charset="0"/>
              </a:rPr>
              <a:t>	quicksort( array, 17, 25 );</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1" name="Rectangle 10"/>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sp>
        <p:nvSpPr>
          <p:cNvPr id="12" name="Rectangle 11"/>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15, 25 ) </a:t>
            </a:r>
            <a:endParaRPr lang="en-CA" dirty="0"/>
          </a:p>
        </p:txBody>
      </p:sp>
      <p:graphicFrame>
        <p:nvGraphicFramePr>
          <p:cNvPr id="14" name="Table 13"/>
          <p:cNvGraphicFramePr>
            <a:graphicFrameLocks noGrp="1"/>
          </p:cNvGraphicFramePr>
          <p:nvPr>
            <p:extLst>
              <p:ext uri="{D42A27DB-BD31-4B8C-83A1-F6EECF244321}">
                <p14:modId xmlns:p14="http://schemas.microsoft.com/office/powerpoint/2010/main" val="163957479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CA" sz="2000" b="0" dirty="0">
                          <a:solidFill>
                            <a:schemeClr val="tx1"/>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1108951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now calling </a:t>
            </a:r>
            <a:r>
              <a:rPr lang="en-US" altLang="en-US" dirty="0">
                <a:latin typeface="Consolas" pitchFamily="49" charset="0"/>
                <a:cs typeface="Consolas" pitchFamily="49" charset="0"/>
              </a:rPr>
              <a:t>quicksort( array, 17,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a:latin typeface="Times New Roman" panose="02020603050405020304" pitchFamily="18" charset="0"/>
                <a:cs typeface="Times New Roman" panose="02020603050405020304" pitchFamily="18" charset="0"/>
              </a:rPr>
              <a:t>25 – 17 &gt; 6</a:t>
            </a:r>
            <a:r>
              <a:rPr lang="en-US" altLang="en-US" dirty="0">
                <a:latin typeface="Arial" charset="0"/>
                <a:cs typeface="Arial" charset="0"/>
              </a:rPr>
              <a:t>, so find the midpoint and the pivot</a:t>
            </a: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(17 + 25)/2; // == 21</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1" name="Rectangle 10"/>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sp>
        <p:nvSpPr>
          <p:cNvPr id="12" name="Rectangle 11"/>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15, 25 ) </a:t>
            </a:r>
            <a:endParaRPr lang="en-CA" dirty="0"/>
          </a:p>
        </p:txBody>
      </p:sp>
      <p:graphicFrame>
        <p:nvGraphicFramePr>
          <p:cNvPr id="14" name="Table 13"/>
          <p:cNvGraphicFramePr>
            <a:graphicFrameLocks noGrp="1"/>
          </p:cNvGraphicFramePr>
          <p:nvPr>
            <p:extLst>
              <p:ext uri="{D42A27DB-BD31-4B8C-83A1-F6EECF244321}">
                <p14:modId xmlns:p14="http://schemas.microsoft.com/office/powerpoint/2010/main" val="231545290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17, 25 ) </a:t>
            </a:r>
            <a:endParaRPr lang="en-CA" dirty="0"/>
          </a:p>
        </p:txBody>
      </p:sp>
    </p:spTree>
    <p:extLst>
      <p:ext uri="{BB962C8B-B14F-4D97-AF65-F5344CB8AC3E}">
        <p14:creationId xmlns:p14="http://schemas.microsoft.com/office/powerpoint/2010/main" val="23886530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now calling </a:t>
            </a:r>
            <a:r>
              <a:rPr lang="en-US" altLang="en-US" dirty="0">
                <a:latin typeface="Consolas" pitchFamily="49" charset="0"/>
                <a:cs typeface="Consolas" pitchFamily="49" charset="0"/>
              </a:rPr>
              <a:t>quicksort( array, 17,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a:latin typeface="Times New Roman" panose="02020603050405020304" pitchFamily="18" charset="0"/>
                <a:cs typeface="Times New Roman" panose="02020603050405020304" pitchFamily="18" charset="0"/>
              </a:rPr>
              <a:t>25 – 17 &gt; 6</a:t>
            </a:r>
            <a:r>
              <a:rPr lang="en-US" altLang="en-US" dirty="0">
                <a:latin typeface="Arial" charset="0"/>
                <a:cs typeface="Arial" charset="0"/>
              </a:rPr>
              <a:t>, so find the midpoint and the pivot</a:t>
            </a: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(17 + 25)/2; // == 21</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1" name="Rectangle 10"/>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sp>
        <p:nvSpPr>
          <p:cNvPr id="12" name="Rectangle 11"/>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15, 25 ) </a:t>
            </a:r>
            <a:endParaRPr lang="en-CA" dirty="0"/>
          </a:p>
        </p:txBody>
      </p:sp>
      <p:graphicFrame>
        <p:nvGraphicFramePr>
          <p:cNvPr id="14" name="Table 13"/>
          <p:cNvGraphicFramePr>
            <a:graphicFrameLocks noGrp="1"/>
          </p:cNvGraphicFramePr>
          <p:nvPr>
            <p:extLst>
              <p:ext uri="{D42A27DB-BD31-4B8C-83A1-F6EECF244321}">
                <p14:modId xmlns:p14="http://schemas.microsoft.com/office/powerpoint/2010/main" val="10008940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1" dirty="0">
                          <a:solidFill>
                            <a:schemeClr val="bg1"/>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a:solidFill>
                            <a:schemeClr val="tx1"/>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a:solidFill>
                            <a:schemeClr val="bg1"/>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a:solidFill>
                            <a:schemeClr val="bg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1"/>
                  </a:ext>
                </a:extLst>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17, 25 ) </a:t>
            </a:r>
            <a:endParaRPr lang="en-CA" dirty="0"/>
          </a:p>
        </p:txBody>
      </p:sp>
    </p:spTree>
    <p:extLst>
      <p:ext uri="{BB962C8B-B14F-4D97-AF65-F5344CB8AC3E}">
        <p14:creationId xmlns:p14="http://schemas.microsoft.com/office/powerpoint/2010/main" val="16197269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now calling </a:t>
            </a:r>
            <a:r>
              <a:rPr lang="en-US" altLang="en-US" dirty="0">
                <a:latin typeface="Consolas" pitchFamily="49" charset="0"/>
                <a:cs typeface="Consolas" pitchFamily="49" charset="0"/>
              </a:rPr>
              <a:t>quicksort( array, 17,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a:latin typeface="Times New Roman" panose="02020603050405020304" pitchFamily="18" charset="0"/>
                <a:cs typeface="Times New Roman" panose="02020603050405020304" pitchFamily="18" charset="0"/>
              </a:rPr>
              <a:t>25 – 17 &gt; 6</a:t>
            </a:r>
            <a:r>
              <a:rPr lang="en-US" altLang="en-US" dirty="0">
                <a:latin typeface="Arial" charset="0"/>
                <a:cs typeface="Arial" charset="0"/>
              </a:rPr>
              <a:t>, so find the midpoint and the pivot</a:t>
            </a: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(17 + 25)/2; // == 21</a:t>
            </a:r>
          </a:p>
          <a:p>
            <a:pPr marL="457200" lvl="1" indent="0">
              <a:buNone/>
            </a:pPr>
            <a:r>
              <a:rPr lang="en-US" altLang="en-US" dirty="0">
                <a:latin typeface="Consolas" panose="020B0609020204030204" pitchFamily="49" charset="0"/>
                <a:cs typeface="Consolas" panose="020B0609020204030204" pitchFamily="49" charset="0"/>
              </a:rPr>
              <a:t>	pivot = </a:t>
            </a:r>
            <a:r>
              <a:rPr lang="en-US" altLang="en-US" b="1" dirty="0">
                <a:solidFill>
                  <a:srgbClr val="FF0000"/>
                </a:solidFill>
                <a:latin typeface="Consolas" panose="020B0609020204030204" pitchFamily="49" charset="0"/>
                <a:cs typeface="Consolas" panose="020B0609020204030204" pitchFamily="49" charset="0"/>
              </a:rPr>
              <a:t>89</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1" name="Rectangle 10"/>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sp>
        <p:nvSpPr>
          <p:cNvPr id="12" name="Rectangle 11"/>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15, 25 ) </a:t>
            </a:r>
            <a:endParaRPr lang="en-CA" dirty="0"/>
          </a:p>
        </p:txBody>
      </p:sp>
      <p:graphicFrame>
        <p:nvGraphicFramePr>
          <p:cNvPr id="14" name="Table 13"/>
          <p:cNvGraphicFramePr>
            <a:graphicFrameLocks noGrp="1"/>
          </p:cNvGraphicFramePr>
          <p:nvPr>
            <p:extLst>
              <p:ext uri="{D42A27DB-BD31-4B8C-83A1-F6EECF244321}">
                <p14:modId xmlns:p14="http://schemas.microsoft.com/office/powerpoint/2010/main" val="350982683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1" dirty="0">
                          <a:solidFill>
                            <a:schemeClr val="bg1"/>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a:solidFill>
                            <a:schemeClr val="tx1"/>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a:solidFill>
                            <a:schemeClr val="bg1"/>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a:solidFill>
                            <a:schemeClr val="bg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1"/>
                  </a:ext>
                </a:extLst>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17, 25 ) </a:t>
            </a:r>
            <a:endParaRPr lang="en-CA" dirty="0"/>
          </a:p>
        </p:txBody>
      </p:sp>
    </p:spTree>
    <p:extLst>
      <p:ext uri="{BB962C8B-B14F-4D97-AF65-F5344CB8AC3E}">
        <p14:creationId xmlns:p14="http://schemas.microsoft.com/office/powerpoint/2010/main" val="4917542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now calling </a:t>
            </a:r>
            <a:r>
              <a:rPr lang="en-US" altLang="en-US" dirty="0">
                <a:latin typeface="Consolas" pitchFamily="49" charset="0"/>
                <a:cs typeface="Consolas" pitchFamily="49" charset="0"/>
              </a:rPr>
              <a:t>quicksort( array, 17,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a:latin typeface="Times New Roman" panose="02020603050405020304" pitchFamily="18" charset="0"/>
                <a:cs typeface="Times New Roman" panose="02020603050405020304" pitchFamily="18" charset="0"/>
              </a:rPr>
              <a:t>25 – 17 &gt; 6</a:t>
            </a:r>
            <a:r>
              <a:rPr lang="en-US" altLang="en-US" dirty="0">
                <a:latin typeface="Arial" charset="0"/>
                <a:cs typeface="Arial" charset="0"/>
              </a:rPr>
              <a:t>, so find the midpoint and the pivot</a:t>
            </a: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(17 + 25)/2; // == 21</a:t>
            </a:r>
          </a:p>
          <a:p>
            <a:pPr marL="457200" lvl="1" indent="0">
              <a:buNone/>
            </a:pPr>
            <a:r>
              <a:rPr lang="en-US" altLang="en-US" dirty="0">
                <a:latin typeface="Consolas" panose="020B0609020204030204" pitchFamily="49" charset="0"/>
                <a:cs typeface="Consolas" panose="020B0609020204030204" pitchFamily="49" charset="0"/>
              </a:rPr>
              <a:t>	pivot = </a:t>
            </a:r>
            <a:r>
              <a:rPr lang="en-US" altLang="en-US" b="1" dirty="0">
                <a:solidFill>
                  <a:srgbClr val="FF0000"/>
                </a:solidFill>
                <a:latin typeface="Consolas" panose="020B0609020204030204" pitchFamily="49" charset="0"/>
                <a:cs typeface="Consolas" panose="020B0609020204030204" pitchFamily="49" charset="0"/>
              </a:rPr>
              <a:t>89</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1" name="Rectangle 10"/>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sp>
        <p:nvSpPr>
          <p:cNvPr id="12" name="Rectangle 11"/>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15, 25 ) </a:t>
            </a:r>
            <a:endParaRPr lang="en-CA" dirty="0"/>
          </a:p>
        </p:txBody>
      </p:sp>
      <p:graphicFrame>
        <p:nvGraphicFramePr>
          <p:cNvPr id="14" name="Table 13"/>
          <p:cNvGraphicFramePr>
            <a:graphicFrameLocks noGrp="1"/>
          </p:cNvGraphicFramePr>
          <p:nvPr>
            <p:extLst>
              <p:ext uri="{D42A27DB-BD31-4B8C-83A1-F6EECF244321}">
                <p14:modId xmlns:p14="http://schemas.microsoft.com/office/powerpoint/2010/main" val="3966289910"/>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1" dirty="0">
                          <a:solidFill>
                            <a:schemeClr val="bg1"/>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a:solidFill>
                            <a:schemeClr val="tx1"/>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a:solidFill>
                            <a:schemeClr val="bg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17, 25 ) </a:t>
            </a:r>
            <a:endParaRPr lang="en-CA" dirty="0"/>
          </a:p>
        </p:txBody>
      </p:sp>
      <p:sp>
        <p:nvSpPr>
          <p:cNvPr id="9" name="Arc 8"/>
          <p:cNvSpPr/>
          <p:nvPr/>
        </p:nvSpPr>
        <p:spPr>
          <a:xfrm flipV="1">
            <a:off x="7852792" y="2105560"/>
            <a:ext cx="891392" cy="963400"/>
          </a:xfrm>
          <a:prstGeom prst="arc">
            <a:avLst>
              <a:gd name="adj1" fmla="val 10992143"/>
              <a:gd name="adj2" fmla="val 0"/>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 name="Arc 9"/>
          <p:cNvSpPr/>
          <p:nvPr/>
        </p:nvSpPr>
        <p:spPr>
          <a:xfrm flipV="1">
            <a:off x="6471504" y="2105560"/>
            <a:ext cx="1224136" cy="963400"/>
          </a:xfrm>
          <a:prstGeom prst="arc">
            <a:avLst>
              <a:gd name="adj1" fmla="val 10992143"/>
              <a:gd name="adj2" fmla="val 0"/>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427108290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now calling </a:t>
            </a:r>
            <a:r>
              <a:rPr lang="en-US" altLang="en-US" dirty="0">
                <a:latin typeface="Consolas" pitchFamily="49" charset="0"/>
                <a:cs typeface="Consolas" pitchFamily="49" charset="0"/>
              </a:rPr>
              <a:t>quicksort( array, 17,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18;</a:t>
            </a:r>
          </a:p>
          <a:p>
            <a:pPr marL="457200" lvl="1" indent="0">
              <a:buNone/>
            </a:pPr>
            <a:r>
              <a:rPr lang="en-US" altLang="en-US" dirty="0">
                <a:latin typeface="Consolas" panose="020B0609020204030204" pitchFamily="49" charset="0"/>
                <a:cs typeface="Consolas" panose="020B0609020204030204" pitchFamily="49" charset="0"/>
              </a:rPr>
              <a:t>	high = 22;</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1" name="Rectangle 10"/>
          <p:cNvSpPr/>
          <p:nvPr/>
        </p:nvSpPr>
        <p:spPr>
          <a:xfrm>
            <a:off x="5148064" y="609329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0, 25 ) </a:t>
            </a:r>
            <a:endParaRPr lang="en-CA" dirty="0"/>
          </a:p>
        </p:txBody>
      </p:sp>
      <p:sp>
        <p:nvSpPr>
          <p:cNvPr id="12" name="Rectangle 11"/>
          <p:cNvSpPr/>
          <p:nvPr/>
        </p:nvSpPr>
        <p:spPr>
          <a:xfrm>
            <a:off x="5148064" y="573325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15, 25 ) </a:t>
            </a:r>
            <a:endParaRPr lang="en-CA" dirty="0"/>
          </a:p>
        </p:txBody>
      </p:sp>
      <p:graphicFrame>
        <p:nvGraphicFramePr>
          <p:cNvPr id="14" name="Table 13"/>
          <p:cNvGraphicFramePr>
            <a:graphicFrameLocks noGrp="1"/>
          </p:cNvGraphicFramePr>
          <p:nvPr>
            <p:extLst>
              <p:ext uri="{D42A27DB-BD31-4B8C-83A1-F6EECF244321}">
                <p14:modId xmlns:p14="http://schemas.microsoft.com/office/powerpoint/2010/main" val="822147941"/>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a:solidFill>
                            <a:schemeClr val="bg1"/>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0" dirty="0">
                          <a:solidFill>
                            <a:schemeClr val="tx1"/>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a:solidFill>
                            <a:schemeClr val="bg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a:latin typeface="Consolas" pitchFamily="49" charset="0"/>
                <a:cs typeface="Consolas" pitchFamily="49" charset="0"/>
              </a:rPr>
              <a:t>quicksort( array, 17, 25 ) </a:t>
            </a:r>
            <a:endParaRPr lang="en-CA" dirty="0"/>
          </a:p>
        </p:txBody>
      </p:sp>
      <p:cxnSp>
        <p:nvCxnSpPr>
          <p:cNvPr id="13" name="Straight Arrow Connector 12"/>
          <p:cNvCxnSpPr/>
          <p:nvPr/>
        </p:nvCxnSpPr>
        <p:spPr>
          <a:xfrm flipV="1">
            <a:off x="6718592"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8141336"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957759" y="4653136"/>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89;</a:t>
            </a:r>
          </a:p>
        </p:txBody>
      </p:sp>
    </p:spTree>
    <p:extLst>
      <p:ext uri="{BB962C8B-B14F-4D97-AF65-F5344CB8AC3E}">
        <p14:creationId xmlns:p14="http://schemas.microsoft.com/office/powerpoint/2010/main" val="286110991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18511</TotalTime>
  <Words>7617</Words>
  <Application>Microsoft Office PowerPoint</Application>
  <PresentationFormat>On-screen Show (4:3)</PresentationFormat>
  <Paragraphs>6357</Paragraphs>
  <Slides>126</Slides>
  <Notes>125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126</vt:i4>
      </vt:variant>
    </vt:vector>
  </HeadingPairs>
  <TitlesOfParts>
    <vt:vector size="136" baseType="lpstr">
      <vt:lpstr>ＭＳ Ｐゴシック</vt:lpstr>
      <vt:lpstr>Arial</vt:lpstr>
      <vt:lpstr>Calibri</vt:lpstr>
      <vt:lpstr>Consolas</vt:lpstr>
      <vt:lpstr>Courier New</vt:lpstr>
      <vt:lpstr>Symbol</vt:lpstr>
      <vt:lpstr>Tahoma</vt:lpstr>
      <vt:lpstr>Times New Roman</vt:lpstr>
      <vt:lpstr>Custom Design</vt:lpstr>
      <vt:lpstr>Equation</vt:lpstr>
      <vt:lpstr>Outline</vt:lpstr>
      <vt:lpstr>Strategy</vt:lpstr>
      <vt:lpstr>Quicksort</vt:lpstr>
      <vt:lpstr>Quicksort</vt:lpstr>
      <vt:lpstr>Run-time analysis</vt:lpstr>
      <vt:lpstr>Worst-case scenario</vt:lpstr>
      <vt:lpstr>Worst-case scenario</vt:lpstr>
      <vt:lpstr>Median-of-three</vt:lpstr>
      <vt:lpstr>Median-of-three</vt:lpstr>
      <vt:lpstr>Median-of-three</vt:lpstr>
      <vt:lpstr>Median-of-three</vt:lpstr>
      <vt:lpstr>Median-of-three</vt:lpstr>
      <vt:lpstr>Implementation</vt:lpstr>
      <vt:lpstr>Implementation</vt:lpstr>
      <vt:lpstr>Implementation</vt:lpstr>
      <vt:lpstr>Implementation</vt:lpstr>
      <vt:lpstr>Implementation</vt:lpstr>
      <vt:lpstr>Implementation</vt:lpstr>
      <vt:lpstr>Implementation</vt:lpstr>
      <vt:lpstr>Implementation</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Black Board Example</vt:lpstr>
      <vt:lpstr>Memory Requirements</vt:lpstr>
      <vt:lpstr>Run-time Summary</vt:lpstr>
      <vt:lpstr>Further modifications</vt:lpstr>
      <vt:lpstr>Further modifications</vt:lpstr>
      <vt:lpstr>Further modifications</vt:lpstr>
      <vt:lpstr>Further modifications</vt:lpstr>
      <vt:lpstr>Summary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Ali elgamal</cp:lastModifiedBy>
  <cp:revision>1174</cp:revision>
  <dcterms:created xsi:type="dcterms:W3CDTF">2009-09-11T23:00:44Z</dcterms:created>
  <dcterms:modified xsi:type="dcterms:W3CDTF">2016-03-28T22:56:21Z</dcterms:modified>
</cp:coreProperties>
</file>