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1"/>
  </p:notesMasterIdLst>
  <p:handoutMasterIdLst>
    <p:handoutMasterId r:id="rId42"/>
  </p:handoutMasterIdLst>
  <p:sldIdLst>
    <p:sldId id="374" r:id="rId2"/>
    <p:sldId id="416" r:id="rId3"/>
    <p:sldId id="376" r:id="rId4"/>
    <p:sldId id="378" r:id="rId5"/>
    <p:sldId id="379" r:id="rId6"/>
    <p:sldId id="380" r:id="rId7"/>
    <p:sldId id="381" r:id="rId8"/>
    <p:sldId id="421" r:id="rId9"/>
    <p:sldId id="422" r:id="rId10"/>
    <p:sldId id="382" r:id="rId11"/>
    <p:sldId id="383" r:id="rId12"/>
    <p:sldId id="385" r:id="rId13"/>
    <p:sldId id="417" r:id="rId14"/>
    <p:sldId id="387" r:id="rId15"/>
    <p:sldId id="392" r:id="rId16"/>
    <p:sldId id="394" r:id="rId17"/>
    <p:sldId id="396" r:id="rId18"/>
    <p:sldId id="397" r:id="rId19"/>
    <p:sldId id="398" r:id="rId20"/>
    <p:sldId id="423" r:id="rId21"/>
    <p:sldId id="425" r:id="rId22"/>
    <p:sldId id="424" r:id="rId23"/>
    <p:sldId id="399" r:id="rId24"/>
    <p:sldId id="377" r:id="rId25"/>
    <p:sldId id="418" r:id="rId26"/>
    <p:sldId id="404" r:id="rId27"/>
    <p:sldId id="427" r:id="rId28"/>
    <p:sldId id="419" r:id="rId29"/>
    <p:sldId id="420" r:id="rId30"/>
    <p:sldId id="426" r:id="rId31"/>
    <p:sldId id="406" r:id="rId32"/>
    <p:sldId id="408" r:id="rId33"/>
    <p:sldId id="428" r:id="rId34"/>
    <p:sldId id="429" r:id="rId35"/>
    <p:sldId id="430" r:id="rId36"/>
    <p:sldId id="431" r:id="rId37"/>
    <p:sldId id="432" r:id="rId38"/>
    <p:sldId id="413" r:id="rId39"/>
    <p:sldId id="373"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3" autoAdjust="0"/>
    <p:restoredTop sz="94660"/>
  </p:normalViewPr>
  <p:slideViewPr>
    <p:cSldViewPr>
      <p:cViewPr varScale="1">
        <p:scale>
          <a:sx n="106" d="100"/>
          <a:sy n="106" d="100"/>
        </p:scale>
        <p:origin x="524" y="68"/>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5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2016-03-28</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3/28/2016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B4B0271B-6A92-421F-9093-399A9FC7DF24}" type="slidenum">
              <a:rPr lang="en-CA" smtClean="0"/>
              <a:pPr>
                <a:defRPr/>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07D25E5C-2A90-4C7A-84C9-7F93DFCD07D6}"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51959820-A49B-4B14-9616-5324C56C44B7}"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EAC0BD0A-BF37-4893-A871-DC35E543A351}"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EAC0BD0A-BF37-4893-A871-DC35E543A351}"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C920DEC2-6571-418E-8E61-D0BB2C124908}"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8A7F64ED-EAD9-4580-A30E-964EF68F8AED}"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E86B8B9-4589-418A-A7F5-6E7B2C608A57}"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B782B9A8-3337-4451-AB4B-98326AFA4494}"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88EB612C-67B5-4EBA-A322-EBA138520363}"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FC5D0D3B-DDC8-4AF6-85A7-340499A47B0F}"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B4B0271B-6A92-421F-9093-399A9FC7DF24}"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FA6204E-A85C-4D11-8993-2BFDF7F0371B}" type="slidenum">
              <a:rPr lang="en-CA" smtClean="0"/>
              <a:pPr>
                <a:defRPr/>
              </a:pPr>
              <a:t>23</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ED7DFF8D-A827-46E8-A9C4-0C7D59D78EBF}" type="slidenum">
              <a:rPr lang="en-CA" smtClean="0"/>
              <a:pPr>
                <a:defRPr/>
              </a:pPr>
              <a:t>24</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509BBD5-6ABB-4D2B-BCFD-D49BFF7C3BDB}" type="slidenum">
              <a:rPr lang="en-CA" smtClean="0"/>
              <a:pPr>
                <a:defRPr/>
              </a:pPr>
              <a:t>25</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335E2AD7-A6BB-4A23-878A-753246007714}" type="slidenum">
              <a:rPr lang="en-CA" smtClean="0"/>
              <a:pPr>
                <a:defRPr/>
              </a:pPr>
              <a:t>26</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335E2AD7-A6BB-4A23-878A-753246007714}" type="slidenum">
              <a:rPr lang="en-CA" smtClean="0"/>
              <a:pPr>
                <a:defRPr/>
              </a:pPr>
              <a:t>27</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07D25E5C-2A90-4C7A-84C9-7F93DFCD07D6}" type="slidenum">
              <a:rPr lang="en-CA" smtClean="0"/>
              <a:pPr>
                <a:defRPr/>
              </a:pPr>
              <a:t>28</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8A7F64ED-EAD9-4580-A30E-964EF68F8AED}" type="slidenum">
              <a:rPr lang="en-CA" smtClean="0"/>
              <a:pPr>
                <a:defRPr/>
              </a:pPr>
              <a:t>29</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8A7F64ED-EAD9-4580-A30E-964EF68F8AED}" type="slidenum">
              <a:rPr lang="en-CA" smtClean="0"/>
              <a:pPr>
                <a:defRPr/>
              </a:pPr>
              <a:t>30</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C51E7A37-3E14-4609-B310-F651F9111018}" type="slidenum">
              <a:rPr lang="en-CA" smtClean="0"/>
              <a:pPr>
                <a:defRPr/>
              </a:pPr>
              <a:t>31</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388C992A-8AC2-4517-972E-8B6C5B03BF68}" type="slidenum">
              <a:rPr lang="en-CA" smtClean="0"/>
              <a:pPr>
                <a:defRPr/>
              </a:pPr>
              <a:t>32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1A73ACF9-3A68-4739-A886-9C3D69D79BF5}"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1777D0F2-355D-4972-B34E-26B3F7012D32}" type="slidenum">
              <a:rPr lang="en-CA" smtClean="0"/>
              <a:pPr>
                <a:defRPr/>
              </a:pPr>
              <a:t>38</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39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BC967736-D39E-4FDF-ACBA-B7071E641727}"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6509BBD5-6ABB-4D2B-BCFD-D49BFF7C3BDB}"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46BD503E-B883-4658-A35E-B67C80A91454}"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2537E2D9-2A6B-437E-BF39-6E2CE98A75E3}"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2537E2D9-2A6B-437E-BF39-6E2CE98A75E3}"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p:cNvSpPr>
            <a:spLocks noGrp="1"/>
          </p:cNvSpPr>
          <p:nvPr>
            <p:ph type="sldNum" sz="quarter" idx="5"/>
          </p:nvPr>
        </p:nvSpPr>
        <p:spPr/>
        <p:txBody>
          <a:bodyPr/>
          <a:lstStyle/>
          <a:p>
            <a:pPr>
              <a:defRPr/>
            </a:pPr>
            <a:fld id="{2537E2D9-2A6B-437E-BF39-6E2CE98A75E3}"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rPr>
              <a:t>Graph theory</a:t>
            </a: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CA" dirty="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wmf"/><Relationship Id="rId5" Type="http://schemas.openxmlformats.org/officeDocument/2006/relationships/oleObject" Target="../embeddings/oleObject2.bin"/><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4.jpe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7.wmf"/><Relationship Id="rId5" Type="http://schemas.openxmlformats.org/officeDocument/2006/relationships/oleObject" Target="../embeddings/oleObject3.bin"/><Relationship Id="rId10" Type="http://schemas.openxmlformats.org/officeDocument/2006/relationships/image" Target="../media/image29.wmf"/><Relationship Id="rId4" Type="http://schemas.openxmlformats.org/officeDocument/2006/relationships/image" Target="../media/image24.png"/><Relationship Id="rId9"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latin typeface="Arial" charset="0"/>
                <a:cs typeface="Arial" charset="0"/>
              </a:rPr>
              <a:t>Outline</a:t>
            </a:r>
          </a:p>
        </p:txBody>
      </p:sp>
      <p:sp>
        <p:nvSpPr>
          <p:cNvPr id="3075"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A graph is an abstract data type for storing adjacency relations</a:t>
            </a:r>
          </a:p>
          <a:p>
            <a:pPr lvl="1"/>
            <a:r>
              <a:rPr lang="en-US" altLang="en-US" dirty="0">
                <a:latin typeface="Arial" charset="0"/>
                <a:cs typeface="Arial" charset="0"/>
              </a:rPr>
              <a:t>We start with definitions:</a:t>
            </a:r>
          </a:p>
          <a:p>
            <a:pPr lvl="2"/>
            <a:r>
              <a:rPr lang="en-US" altLang="en-US" dirty="0">
                <a:latin typeface="Arial" charset="0"/>
                <a:cs typeface="Arial" charset="0"/>
              </a:rPr>
              <a:t>Vertices, edges, degree and sub-graphs</a:t>
            </a:r>
          </a:p>
          <a:p>
            <a:pPr lvl="1"/>
            <a:r>
              <a:rPr lang="en-US" altLang="en-US" dirty="0">
                <a:latin typeface="Arial" charset="0"/>
                <a:cs typeface="Arial" charset="0"/>
              </a:rPr>
              <a:t>We will describe paths in graphs</a:t>
            </a:r>
          </a:p>
          <a:p>
            <a:pPr lvl="2"/>
            <a:r>
              <a:rPr lang="en-US" altLang="en-US" dirty="0">
                <a:latin typeface="Arial" charset="0"/>
                <a:cs typeface="Arial" charset="0"/>
              </a:rPr>
              <a:t>Simple paths and cycles</a:t>
            </a:r>
          </a:p>
          <a:p>
            <a:pPr lvl="1"/>
            <a:r>
              <a:rPr lang="en-US" altLang="en-US" dirty="0">
                <a:latin typeface="Arial" charset="0"/>
                <a:cs typeface="Arial" charset="0"/>
              </a:rPr>
              <a:t>Definition of connectedness</a:t>
            </a:r>
          </a:p>
          <a:p>
            <a:pPr lvl="1"/>
            <a:r>
              <a:rPr lang="en-US" altLang="en-US" dirty="0">
                <a:latin typeface="Arial" charset="0"/>
                <a:cs typeface="Arial" charset="0"/>
              </a:rPr>
              <a:t>Weighted graphs</a:t>
            </a:r>
          </a:p>
          <a:p>
            <a:pPr lvl="1"/>
            <a:r>
              <a:rPr lang="en-US" altLang="en-US" dirty="0">
                <a:latin typeface="Arial" charset="0"/>
                <a:cs typeface="Arial" charset="0"/>
              </a:rPr>
              <a:t>We will then reinterpret these in terms of directed graphs</a:t>
            </a:r>
          </a:p>
          <a:p>
            <a:pPr lvl="1"/>
            <a:r>
              <a:rPr lang="en-US" altLang="en-US" dirty="0">
                <a:latin typeface="Arial" charset="0"/>
                <a:cs typeface="Arial" charset="0"/>
              </a:rPr>
              <a:t>Directed acyclic graphs</a:t>
            </a:r>
          </a:p>
        </p:txBody>
      </p:sp>
    </p:spTree>
    <p:extLst>
      <p:ext uri="{BB962C8B-B14F-4D97-AF65-F5344CB8AC3E}">
        <p14:creationId xmlns:p14="http://schemas.microsoft.com/office/powerpoint/2010/main" val="2439155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latin typeface="Arial" charset="0"/>
                <a:cs typeface="Arial" charset="0"/>
              </a:rPr>
              <a:t>Paths</a:t>
            </a:r>
          </a:p>
        </p:txBody>
      </p:sp>
      <p:sp>
        <p:nvSpPr>
          <p:cNvPr id="251907"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A path in an undirected graph is an ordered sequence of vertices </a:t>
            </a:r>
          </a:p>
          <a:p>
            <a:pPr>
              <a:buFontTx/>
              <a:buNone/>
            </a:pPr>
            <a:r>
              <a:rPr lang="en-US" altLang="en-US" dirty="0">
                <a:latin typeface="Arial" charset="0"/>
                <a:cs typeface="Arial" charset="0"/>
              </a:rPr>
              <a:t>        (</a:t>
            </a:r>
            <a:r>
              <a:rPr lang="en-US" altLang="en-US" i="1" dirty="0">
                <a:latin typeface="Times New Roman" pitchFamily="18" charset="0"/>
                <a:cs typeface="Arial" charset="0"/>
              </a:rPr>
              <a:t>v</a:t>
            </a:r>
            <a:r>
              <a:rPr lang="en-US" altLang="en-US" baseline="-25000" dirty="0">
                <a:latin typeface="Times New Roman" pitchFamily="18" charset="0"/>
                <a:cs typeface="Arial" charset="0"/>
              </a:rPr>
              <a:t>0</a:t>
            </a:r>
            <a:r>
              <a:rPr lang="en-US" altLang="en-US" dirty="0">
                <a:latin typeface="Times New Roman" pitchFamily="18" charset="0"/>
                <a:cs typeface="Arial" charset="0"/>
              </a:rPr>
              <a:t>, </a:t>
            </a:r>
            <a:r>
              <a:rPr lang="en-US" altLang="en-US" i="1" dirty="0">
                <a:latin typeface="Times New Roman" pitchFamily="18" charset="0"/>
                <a:cs typeface="Arial" charset="0"/>
              </a:rPr>
              <a:t>v</a:t>
            </a:r>
            <a:r>
              <a:rPr lang="en-US" altLang="en-US" baseline="-25000" dirty="0">
                <a:latin typeface="Times New Roman" pitchFamily="18" charset="0"/>
                <a:cs typeface="Arial" charset="0"/>
              </a:rPr>
              <a:t>1</a:t>
            </a:r>
            <a:r>
              <a:rPr lang="en-US" altLang="en-US" dirty="0">
                <a:latin typeface="Times New Roman" pitchFamily="18" charset="0"/>
                <a:cs typeface="Arial" charset="0"/>
              </a:rPr>
              <a:t>, </a:t>
            </a:r>
            <a:r>
              <a:rPr lang="en-US" altLang="en-US" i="1" dirty="0">
                <a:latin typeface="Times New Roman" pitchFamily="18" charset="0"/>
                <a:cs typeface="Arial" charset="0"/>
              </a:rPr>
              <a:t>v</a:t>
            </a:r>
            <a:r>
              <a:rPr lang="en-US" altLang="en-US" baseline="-25000" dirty="0">
                <a:latin typeface="Times New Roman" pitchFamily="18" charset="0"/>
                <a:cs typeface="Arial" charset="0"/>
              </a:rPr>
              <a:t>2</a:t>
            </a:r>
            <a:r>
              <a:rPr lang="en-US" altLang="en-US" dirty="0">
                <a:latin typeface="Times New Roman" pitchFamily="18" charset="0"/>
                <a:cs typeface="Arial" charset="0"/>
              </a:rPr>
              <a:t>, ...,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k</a:t>
            </a:r>
            <a:r>
              <a:rPr lang="en-US" altLang="en-US" dirty="0">
                <a:latin typeface="Times New Roman" pitchFamily="18" charset="0"/>
                <a:cs typeface="Arial" charset="0"/>
              </a:rPr>
              <a:t>)</a:t>
            </a:r>
            <a:endParaRPr lang="en-US" altLang="en-US" dirty="0">
              <a:latin typeface="Arial" charset="0"/>
              <a:cs typeface="Arial" charset="0"/>
            </a:endParaRPr>
          </a:p>
          <a:p>
            <a:pPr>
              <a:buFontTx/>
              <a:buNone/>
            </a:pPr>
            <a:r>
              <a:rPr lang="en-US" altLang="en-US" dirty="0">
                <a:latin typeface="Arial" charset="0"/>
                <a:cs typeface="Arial" charset="0"/>
              </a:rPr>
              <a:t>	where </a:t>
            </a:r>
            <a:r>
              <a:rPr lang="en-US" altLang="en-US" dirty="0">
                <a:latin typeface="Times New Roman" pitchFamily="18" charset="0"/>
                <a:cs typeface="Arial" charset="0"/>
              </a:rPr>
              <a:t>{</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j</a:t>
            </a:r>
            <a:r>
              <a:rPr lang="en-US" altLang="en-US" baseline="-25000" dirty="0">
                <a:latin typeface="Times New Roman" pitchFamily="18" charset="0"/>
                <a:cs typeface="Arial" charset="0"/>
              </a:rPr>
              <a:t> – 1</a:t>
            </a:r>
            <a:r>
              <a:rPr lang="en-US" altLang="en-US" dirty="0">
                <a:latin typeface="Times New Roman" pitchFamily="18" charset="0"/>
                <a:cs typeface="Arial" charset="0"/>
              </a:rPr>
              <a:t>,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j</a:t>
            </a:r>
            <a:r>
              <a:rPr lang="en-US" altLang="en-US" dirty="0">
                <a:latin typeface="Times New Roman" pitchFamily="18" charset="0"/>
                <a:cs typeface="Arial" charset="0"/>
              </a:rPr>
              <a:t>}</a:t>
            </a:r>
            <a:r>
              <a:rPr lang="en-US" altLang="en-US" baseline="30000" dirty="0">
                <a:latin typeface="Arial" charset="0"/>
                <a:cs typeface="Arial" charset="0"/>
              </a:rPr>
              <a:t> </a:t>
            </a:r>
            <a:r>
              <a:rPr lang="en-US" altLang="en-US" dirty="0">
                <a:latin typeface="Arial" charset="0"/>
                <a:cs typeface="Arial" charset="0"/>
              </a:rPr>
              <a:t>is an edge for </a:t>
            </a:r>
            <a:r>
              <a:rPr lang="en-US" altLang="en-US" i="1" dirty="0">
                <a:latin typeface="Times New Roman" pitchFamily="18" charset="0"/>
                <a:cs typeface="Arial" charset="0"/>
              </a:rPr>
              <a:t>j</a:t>
            </a:r>
            <a:r>
              <a:rPr lang="en-US" altLang="en-US" dirty="0">
                <a:latin typeface="Times New Roman" pitchFamily="18" charset="0"/>
                <a:cs typeface="Arial" charset="0"/>
              </a:rPr>
              <a:t> = 1, ..., </a:t>
            </a:r>
            <a:r>
              <a:rPr lang="en-US" altLang="en-US" i="1" dirty="0">
                <a:latin typeface="Times New Roman" pitchFamily="18" charset="0"/>
                <a:cs typeface="Arial" charset="0"/>
              </a:rPr>
              <a:t>k</a:t>
            </a:r>
            <a:endParaRPr lang="en-US" altLang="en-US" dirty="0">
              <a:latin typeface="Times New Roman" pitchFamily="18" charset="0"/>
              <a:cs typeface="Arial" charset="0"/>
            </a:endParaRPr>
          </a:p>
          <a:p>
            <a:pPr lvl="1"/>
            <a:r>
              <a:rPr lang="en-US" altLang="en-US" dirty="0">
                <a:latin typeface="Arial" charset="0"/>
                <a:cs typeface="Arial" charset="0"/>
              </a:rPr>
              <a:t>Termed </a:t>
            </a:r>
            <a:r>
              <a:rPr lang="en-US" altLang="en-US" i="1" dirty="0">
                <a:latin typeface="Arial" charset="0"/>
                <a:cs typeface="Arial" charset="0"/>
              </a:rPr>
              <a:t>a path from</a:t>
            </a:r>
            <a:r>
              <a:rPr lang="en-US" altLang="en-US" dirty="0">
                <a:latin typeface="Arial" charset="0"/>
                <a:cs typeface="Arial" charset="0"/>
              </a:rPr>
              <a:t> </a:t>
            </a:r>
            <a:r>
              <a:rPr lang="en-US" altLang="en-US" i="1" dirty="0">
                <a:latin typeface="Times New Roman" pitchFamily="18" charset="0"/>
                <a:cs typeface="Arial" charset="0"/>
              </a:rPr>
              <a:t>v</a:t>
            </a:r>
            <a:r>
              <a:rPr lang="en-US" altLang="en-US" baseline="-25000" dirty="0">
                <a:latin typeface="Times New Roman" pitchFamily="18" charset="0"/>
                <a:cs typeface="Arial" charset="0"/>
              </a:rPr>
              <a:t>0</a:t>
            </a:r>
            <a:r>
              <a:rPr lang="en-US" altLang="en-US" dirty="0">
                <a:latin typeface="Arial" charset="0"/>
                <a:cs typeface="Arial" charset="0"/>
              </a:rPr>
              <a:t> to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k</a:t>
            </a:r>
            <a:endParaRPr lang="en-US" altLang="en-US" i="1" baseline="-25000" dirty="0">
              <a:latin typeface="Times New Roman" pitchFamily="18" charset="0"/>
              <a:cs typeface="Arial" charset="0"/>
            </a:endParaRPr>
          </a:p>
          <a:p>
            <a:pPr lvl="1"/>
            <a:r>
              <a:rPr lang="en-US" altLang="en-US" dirty="0">
                <a:latin typeface="Arial" charset="0"/>
                <a:cs typeface="Arial" charset="0"/>
              </a:rPr>
              <a:t>The length of this path is </a:t>
            </a:r>
            <a:r>
              <a:rPr lang="en-US" altLang="en-US" i="1" dirty="0">
                <a:latin typeface="Times New Roman" pitchFamily="18" charset="0"/>
                <a:cs typeface="Arial" charset="0"/>
              </a:rPr>
              <a:t>k </a:t>
            </a:r>
            <a:endParaRPr lang="en-US" altLang="en-US" dirty="0">
              <a:latin typeface="Arial" charset="0"/>
              <a:cs typeface="Arial" charset="0"/>
            </a:endParaRPr>
          </a:p>
        </p:txBody>
      </p:sp>
    </p:spTree>
    <p:extLst>
      <p:ext uri="{BB962C8B-B14F-4D97-AF65-F5344CB8AC3E}">
        <p14:creationId xmlns:p14="http://schemas.microsoft.com/office/powerpoint/2010/main" val="729560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190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19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latin typeface="Arial" charset="0"/>
                <a:cs typeface="Arial" charset="0"/>
              </a:rPr>
              <a:t>Paths</a:t>
            </a:r>
          </a:p>
        </p:txBody>
      </p:sp>
      <p:sp>
        <p:nvSpPr>
          <p:cNvPr id="14339"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A path of length 4:</a:t>
            </a:r>
          </a:p>
          <a:p>
            <a:pPr>
              <a:buFontTx/>
              <a:buNone/>
            </a:pPr>
            <a:r>
              <a:rPr lang="en-US" altLang="en-US" dirty="0">
                <a:latin typeface="Arial" charset="0"/>
                <a:cs typeface="Arial" charset="0"/>
              </a:rPr>
              <a:t>		</a:t>
            </a:r>
            <a:r>
              <a:rPr lang="en-US" altLang="en-US" dirty="0">
                <a:latin typeface="Times New Roman" panose="02020603050405020304" pitchFamily="18" charset="0"/>
                <a:cs typeface="Times New Roman" panose="02020603050405020304" pitchFamily="18" charset="0"/>
              </a:rPr>
              <a:t>(A, B, E, C, F)</a:t>
            </a:r>
          </a:p>
        </p:txBody>
      </p:sp>
      <p:pic>
        <p:nvPicPr>
          <p:cNvPr id="300034" name="Picture 2" descr="C:\Users\dwharder\Desktop\v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2883733"/>
            <a:ext cx="3313359" cy="2151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662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latin typeface="Arial" charset="0"/>
                <a:cs typeface="Arial" charset="0"/>
              </a:rPr>
              <a:t>Paths</a:t>
            </a:r>
          </a:p>
        </p:txBody>
      </p:sp>
      <p:sp>
        <p:nvSpPr>
          <p:cNvPr id="16387" name="Rectangle 3"/>
          <p:cNvSpPr>
            <a:spLocks noGrp="1" noChangeArrowheads="1"/>
          </p:cNvSpPr>
          <p:nvPr>
            <p:ph type="body" idx="1"/>
          </p:nvPr>
        </p:nvSpPr>
        <p:spPr/>
        <p:txBody>
          <a:bodyPr/>
          <a:lstStyle/>
          <a:p>
            <a:pPr>
              <a:buNone/>
            </a:pPr>
            <a:r>
              <a:rPr lang="en-US" altLang="en-US" dirty="0">
                <a:latin typeface="Arial" charset="0"/>
                <a:cs typeface="Arial" charset="0"/>
              </a:rPr>
              <a:t>	A path of length 5:</a:t>
            </a:r>
          </a:p>
          <a:p>
            <a:pPr>
              <a:buFontTx/>
              <a:buNone/>
            </a:pPr>
            <a:r>
              <a:rPr lang="en-US" altLang="en-US" dirty="0">
                <a:latin typeface="Arial" charset="0"/>
                <a:cs typeface="Arial" charset="0"/>
              </a:rPr>
              <a:t>		</a:t>
            </a:r>
            <a:r>
              <a:rPr lang="en-US" altLang="en-US" dirty="0">
                <a:latin typeface="Times New Roman" panose="02020603050405020304" pitchFamily="18" charset="0"/>
                <a:cs typeface="Times New Roman" panose="02020603050405020304" pitchFamily="18" charset="0"/>
              </a:rPr>
              <a:t>(A, B, E, C, B, D)</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43808" y="2883765"/>
            <a:ext cx="3313359" cy="2151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351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latin typeface="Arial" charset="0"/>
                <a:cs typeface="Arial" charset="0"/>
              </a:rPr>
              <a:t>Paths</a:t>
            </a:r>
          </a:p>
        </p:txBody>
      </p:sp>
      <p:sp>
        <p:nvSpPr>
          <p:cNvPr id="16387" name="Rectangle 3"/>
          <p:cNvSpPr>
            <a:spLocks noGrp="1" noChangeArrowheads="1"/>
          </p:cNvSpPr>
          <p:nvPr>
            <p:ph type="body" idx="1"/>
          </p:nvPr>
        </p:nvSpPr>
        <p:spPr/>
        <p:txBody>
          <a:bodyPr/>
          <a:lstStyle/>
          <a:p>
            <a:pPr>
              <a:buNone/>
            </a:pPr>
            <a:r>
              <a:rPr lang="en-US" altLang="en-US" dirty="0">
                <a:latin typeface="Arial" charset="0"/>
                <a:cs typeface="Arial" charset="0"/>
              </a:rPr>
              <a:t>	A </a:t>
            </a:r>
            <a:r>
              <a:rPr lang="en-US" altLang="en-US" i="1" dirty="0">
                <a:latin typeface="Arial" charset="0"/>
                <a:cs typeface="Arial" charset="0"/>
              </a:rPr>
              <a:t>trivial </a:t>
            </a:r>
            <a:r>
              <a:rPr lang="en-US" altLang="en-US" dirty="0">
                <a:latin typeface="Arial" charset="0"/>
                <a:cs typeface="Arial" charset="0"/>
              </a:rPr>
              <a:t>path of length 0:</a:t>
            </a:r>
          </a:p>
          <a:p>
            <a:pPr>
              <a:buFontTx/>
              <a:buNone/>
            </a:pPr>
            <a:r>
              <a:rPr lang="en-US" altLang="en-US" dirty="0">
                <a:latin typeface="Arial" charset="0"/>
                <a:cs typeface="Arial" charset="0"/>
              </a:rPr>
              <a:t>		</a:t>
            </a:r>
            <a:r>
              <a:rPr lang="en-US" altLang="en-US" dirty="0">
                <a:latin typeface="Times New Roman" panose="02020603050405020304" pitchFamily="18" charset="0"/>
                <a:cs typeface="Times New Roman" panose="02020603050405020304" pitchFamily="18" charset="0"/>
              </a:rPr>
              <a:t>(A)</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43809" y="2883765"/>
            <a:ext cx="3313357" cy="2151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2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a:latin typeface="Arial" charset="0"/>
                <a:cs typeface="Arial" charset="0"/>
              </a:rPr>
              <a:t>Simple paths</a:t>
            </a:r>
          </a:p>
        </p:txBody>
      </p:sp>
      <p:sp>
        <p:nvSpPr>
          <p:cNvPr id="243715"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A </a:t>
            </a:r>
            <a:r>
              <a:rPr lang="en-US" altLang="en-US" i="1" dirty="0">
                <a:latin typeface="Arial" charset="0"/>
                <a:cs typeface="Arial" charset="0"/>
              </a:rPr>
              <a:t>simple path</a:t>
            </a:r>
            <a:r>
              <a:rPr lang="en-US" altLang="en-US" dirty="0">
                <a:latin typeface="Arial" charset="0"/>
                <a:cs typeface="Arial" charset="0"/>
              </a:rPr>
              <a:t> has no repetitions other than perhaps the first and last vertices</a:t>
            </a:r>
          </a:p>
          <a:p>
            <a:pPr>
              <a:buFont typeface="Arial" charset="0"/>
              <a:buNone/>
            </a:pPr>
            <a:endParaRPr lang="en-US" altLang="en-US" dirty="0">
              <a:latin typeface="Arial" charset="0"/>
              <a:cs typeface="Arial" charset="0"/>
            </a:endParaRPr>
          </a:p>
          <a:p>
            <a:pPr>
              <a:buNone/>
            </a:pPr>
            <a:r>
              <a:rPr lang="en-US" altLang="en-US" dirty="0">
                <a:latin typeface="Arial" charset="0"/>
                <a:cs typeface="Arial" charset="0"/>
              </a:rPr>
              <a:t>	A </a:t>
            </a:r>
            <a:r>
              <a:rPr lang="en-US" altLang="en-US" i="1" dirty="0">
                <a:latin typeface="Arial" charset="0"/>
                <a:cs typeface="Arial" charset="0"/>
              </a:rPr>
              <a:t>simple cycle</a:t>
            </a:r>
            <a:r>
              <a:rPr lang="en-US" altLang="en-US" dirty="0">
                <a:latin typeface="Arial" charset="0"/>
                <a:cs typeface="Arial" charset="0"/>
              </a:rPr>
              <a:t> is a simple path of at least two vertices with the first and last vertices equal</a:t>
            </a:r>
            <a:endParaRPr lang="en-US" altLang="en-US" i="1" dirty="0">
              <a:latin typeface="Arial" charset="0"/>
              <a:cs typeface="Arial" charset="0"/>
            </a:endParaRPr>
          </a:p>
          <a:p>
            <a:pPr lvl="1"/>
            <a:r>
              <a:rPr lang="en-US" altLang="en-US" dirty="0">
                <a:latin typeface="Arial" charset="0"/>
                <a:cs typeface="Arial" charset="0"/>
              </a:rPr>
              <a:t>Note:  these definitions are not universal</a:t>
            </a:r>
          </a:p>
        </p:txBody>
      </p:sp>
    </p:spTree>
    <p:extLst>
      <p:ext uri="{BB962C8B-B14F-4D97-AF65-F5344CB8AC3E}">
        <p14:creationId xmlns:p14="http://schemas.microsoft.com/office/powerpoint/2010/main" val="1163610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371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37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latin typeface="Arial" charset="0"/>
                <a:cs typeface="Arial" charset="0"/>
              </a:rPr>
              <a:t>Connectedness</a:t>
            </a:r>
          </a:p>
        </p:txBody>
      </p:sp>
      <p:sp>
        <p:nvSpPr>
          <p:cNvPr id="23555"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Two vertices </a:t>
            </a:r>
            <a:r>
              <a:rPr lang="en-US" altLang="en-US" i="1" dirty="0">
                <a:latin typeface="Times New Roman" pitchFamily="18" charset="0"/>
                <a:cs typeface="Arial" charset="0"/>
              </a:rPr>
              <a:t>v</a:t>
            </a:r>
            <a:r>
              <a:rPr lang="en-US" altLang="en-US" i="1" baseline="-25000" dirty="0">
                <a:latin typeface="Times New Roman" pitchFamily="18" charset="0"/>
                <a:cs typeface="Arial" charset="0"/>
              </a:rPr>
              <a:t>i</a:t>
            </a:r>
            <a:r>
              <a:rPr lang="en-US" altLang="en-US" dirty="0">
                <a:latin typeface="Arial" charset="0"/>
                <a:cs typeface="Arial" charset="0"/>
              </a:rPr>
              <a:t>,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j</a:t>
            </a:r>
            <a:r>
              <a:rPr lang="en-US" altLang="en-US" dirty="0">
                <a:latin typeface="Arial" charset="0"/>
                <a:cs typeface="Arial" charset="0"/>
              </a:rPr>
              <a:t> are said to be </a:t>
            </a:r>
            <a:r>
              <a:rPr lang="en-US" altLang="en-US" i="1" dirty="0">
                <a:latin typeface="Arial" charset="0"/>
                <a:cs typeface="Arial" charset="0"/>
              </a:rPr>
              <a:t>connected</a:t>
            </a:r>
            <a:r>
              <a:rPr lang="en-US" altLang="en-US" dirty="0">
                <a:latin typeface="Arial" charset="0"/>
                <a:cs typeface="Arial" charset="0"/>
              </a:rPr>
              <a:t> if there exists a path from </a:t>
            </a:r>
            <a:r>
              <a:rPr lang="en-US" altLang="en-US" i="1" dirty="0">
                <a:latin typeface="Times New Roman" pitchFamily="18" charset="0"/>
                <a:cs typeface="Arial" charset="0"/>
              </a:rPr>
              <a:t>v</a:t>
            </a:r>
            <a:r>
              <a:rPr lang="en-US" altLang="en-US" i="1" baseline="-25000" dirty="0">
                <a:latin typeface="Times New Roman" pitchFamily="18" charset="0"/>
                <a:cs typeface="Arial" charset="0"/>
              </a:rPr>
              <a:t>i</a:t>
            </a:r>
            <a:r>
              <a:rPr lang="en-US" altLang="en-US" dirty="0">
                <a:latin typeface="Arial" charset="0"/>
                <a:cs typeface="Arial" charset="0"/>
              </a:rPr>
              <a:t> to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j</a:t>
            </a:r>
            <a:endParaRPr lang="en-US" altLang="en-US" dirty="0">
              <a:latin typeface="Arial" charset="0"/>
              <a:cs typeface="Arial" charset="0"/>
            </a:endParaRPr>
          </a:p>
          <a:p>
            <a:endParaRPr lang="en-US" altLang="en-US" dirty="0">
              <a:latin typeface="Arial" charset="0"/>
              <a:cs typeface="Arial" charset="0"/>
            </a:endParaRPr>
          </a:p>
          <a:p>
            <a:pPr>
              <a:buFont typeface="Arial" charset="0"/>
              <a:buNone/>
            </a:pPr>
            <a:r>
              <a:rPr lang="en-US" altLang="en-US" dirty="0">
                <a:latin typeface="Arial" charset="0"/>
                <a:cs typeface="Arial" charset="0"/>
              </a:rPr>
              <a:t>	A graph is connected if there exists a path between any two vertices</a:t>
            </a:r>
          </a:p>
        </p:txBody>
      </p:sp>
      <p:pic>
        <p:nvPicPr>
          <p:cNvPr id="302083" name="Picture 3" descr="C:\Users\dwharder\Desktop\v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250718"/>
            <a:ext cx="2806700" cy="2729202"/>
          </a:xfrm>
          <a:prstGeom prst="rect">
            <a:avLst/>
          </a:prstGeom>
          <a:noFill/>
          <a:extLst>
            <a:ext uri="{909E8E84-426E-40DD-AFC4-6F175D3DCCD1}">
              <a14:hiddenFill xmlns:a14="http://schemas.microsoft.com/office/drawing/2010/main">
                <a:solidFill>
                  <a:srgbClr val="FFFFFF"/>
                </a:solidFill>
              </a14:hiddenFill>
            </a:ext>
          </a:extLst>
        </p:spPr>
      </p:pic>
      <p:pic>
        <p:nvPicPr>
          <p:cNvPr id="302084" name="Picture 4" descr="C:\Users\dwharder\Desktop\v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19672" y="3250718"/>
            <a:ext cx="2806700" cy="27292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68855" y="5989987"/>
            <a:ext cx="2108334" cy="369332"/>
          </a:xfrm>
          <a:prstGeom prst="rect">
            <a:avLst/>
          </a:prstGeom>
        </p:spPr>
        <p:txBody>
          <a:bodyPr wrap="none">
            <a:spAutoFit/>
          </a:bodyPr>
          <a:lstStyle/>
          <a:p>
            <a:r>
              <a:rPr lang="en-US" altLang="en-US" dirty="0"/>
              <a:t>A connected graph</a:t>
            </a:r>
            <a:endParaRPr lang="en-CA" dirty="0"/>
          </a:p>
        </p:txBody>
      </p:sp>
      <p:sp>
        <p:nvSpPr>
          <p:cNvPr id="7" name="Rectangle 6"/>
          <p:cNvSpPr/>
          <p:nvPr/>
        </p:nvSpPr>
        <p:spPr>
          <a:xfrm>
            <a:off x="4978415" y="5979920"/>
            <a:ext cx="2569934" cy="369332"/>
          </a:xfrm>
          <a:prstGeom prst="rect">
            <a:avLst/>
          </a:prstGeom>
        </p:spPr>
        <p:txBody>
          <a:bodyPr wrap="none">
            <a:spAutoFit/>
          </a:bodyPr>
          <a:lstStyle/>
          <a:p>
            <a:r>
              <a:rPr lang="en-US" altLang="en-US" dirty="0"/>
              <a:t>An unconnected graph</a:t>
            </a:r>
            <a:endParaRPr lang="en-CA" dirty="0"/>
          </a:p>
        </p:txBody>
      </p:sp>
    </p:spTree>
    <p:extLst>
      <p:ext uri="{BB962C8B-B14F-4D97-AF65-F5344CB8AC3E}">
        <p14:creationId xmlns:p14="http://schemas.microsoft.com/office/powerpoint/2010/main" val="72200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20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20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Picture 3" descr="C:\Users\dwharder\Desktop\v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3348871"/>
            <a:ext cx="3815383" cy="3464505"/>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2"/>
          <p:cNvSpPr>
            <a:spLocks noGrp="1" noChangeArrowheads="1"/>
          </p:cNvSpPr>
          <p:nvPr>
            <p:ph type="title"/>
          </p:nvPr>
        </p:nvSpPr>
        <p:spPr/>
        <p:txBody>
          <a:bodyPr/>
          <a:lstStyle/>
          <a:p>
            <a:r>
              <a:rPr lang="en-US" altLang="en-US" dirty="0">
                <a:latin typeface="Arial" charset="0"/>
                <a:cs typeface="Arial" charset="0"/>
              </a:rPr>
              <a:t>Weighted graphs</a:t>
            </a:r>
          </a:p>
        </p:txBody>
      </p:sp>
      <p:sp>
        <p:nvSpPr>
          <p:cNvPr id="25603"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A weight may be associated with each edge in a graph</a:t>
            </a:r>
          </a:p>
          <a:p>
            <a:pPr lvl="1"/>
            <a:r>
              <a:rPr lang="en-US" altLang="en-US" dirty="0">
                <a:latin typeface="Arial" charset="0"/>
                <a:cs typeface="Arial" charset="0"/>
              </a:rPr>
              <a:t>This could represent distance, energy consumption, cost, etc.</a:t>
            </a:r>
          </a:p>
          <a:p>
            <a:pPr lvl="1"/>
            <a:r>
              <a:rPr lang="en-US" altLang="en-US" dirty="0">
                <a:latin typeface="Arial" charset="0"/>
                <a:cs typeface="Arial" charset="0"/>
              </a:rPr>
              <a:t>Such a graph is called a </a:t>
            </a:r>
            <a:r>
              <a:rPr lang="en-US" altLang="en-US" i="1" dirty="0">
                <a:latin typeface="Arial" charset="0"/>
                <a:cs typeface="Arial" charset="0"/>
              </a:rPr>
              <a:t>weighted graph</a:t>
            </a:r>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Pictorially, we will represent weights by numbers next to the edges</a:t>
            </a:r>
          </a:p>
        </p:txBody>
      </p:sp>
    </p:spTree>
    <p:extLst>
      <p:ext uri="{BB962C8B-B14F-4D97-AF65-F5344CB8AC3E}">
        <p14:creationId xmlns:p14="http://schemas.microsoft.com/office/powerpoint/2010/main" val="63346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dirty="0">
                <a:latin typeface="Arial" charset="0"/>
                <a:cs typeface="Arial" charset="0"/>
              </a:rPr>
              <a:t>Weighted graphs</a:t>
            </a:r>
          </a:p>
        </p:txBody>
      </p:sp>
      <p:sp>
        <p:nvSpPr>
          <p:cNvPr id="27651"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The </a:t>
            </a:r>
            <a:r>
              <a:rPr lang="en-US" altLang="en-US" i="1" dirty="0">
                <a:latin typeface="Arial" charset="0"/>
                <a:cs typeface="Arial" charset="0"/>
              </a:rPr>
              <a:t>length</a:t>
            </a:r>
            <a:r>
              <a:rPr lang="en-US" altLang="en-US" dirty="0">
                <a:latin typeface="Arial" charset="0"/>
                <a:cs typeface="Arial" charset="0"/>
              </a:rPr>
              <a:t> of a path within a weighted graph is the sum of all of the edges which make up the path</a:t>
            </a:r>
          </a:p>
          <a:p>
            <a:pPr lvl="1"/>
            <a:r>
              <a:rPr lang="en-US" altLang="en-US" dirty="0">
                <a:latin typeface="Arial" charset="0"/>
                <a:cs typeface="Arial" charset="0"/>
              </a:rPr>
              <a:t>The length of the path </a:t>
            </a:r>
            <a:r>
              <a:rPr lang="en-US" altLang="en-US" dirty="0">
                <a:latin typeface="Times New Roman" panose="02020603050405020304" pitchFamily="18" charset="0"/>
                <a:cs typeface="Times New Roman" panose="02020603050405020304" pitchFamily="18" charset="0"/>
              </a:rPr>
              <a:t>(A, D, G)</a:t>
            </a:r>
            <a:r>
              <a:rPr lang="en-US" altLang="en-US" dirty="0">
                <a:latin typeface="Arial" charset="0"/>
                <a:cs typeface="Arial" charset="0"/>
              </a:rPr>
              <a:t> in the following graph is </a:t>
            </a:r>
            <a:r>
              <a:rPr lang="en-US" altLang="en-US" dirty="0">
                <a:latin typeface="Times New Roman" panose="02020603050405020304" pitchFamily="18" charset="0"/>
                <a:cs typeface="Times New Roman" panose="02020603050405020304" pitchFamily="18" charset="0"/>
              </a:rPr>
              <a:t>5.1 + 3.7 = 8.8</a:t>
            </a:r>
          </a:p>
          <a:p>
            <a:endParaRPr lang="en-US" altLang="en-US" dirty="0">
              <a:latin typeface="Arial" charset="0"/>
              <a:cs typeface="Arial" charset="0"/>
            </a:endParaRPr>
          </a:p>
        </p:txBody>
      </p:sp>
      <p:pic>
        <p:nvPicPr>
          <p:cNvPr id="5" name="Picture 3" descr="C:\Users\dwharder\Desktop\v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3348871"/>
            <a:ext cx="3815383" cy="346450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3779912" y="3861048"/>
            <a:ext cx="1440160" cy="252028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525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a:latin typeface="Arial" charset="0"/>
                <a:cs typeface="Arial" charset="0"/>
              </a:rPr>
              <a:t>Weighted graphs</a:t>
            </a:r>
          </a:p>
        </p:txBody>
      </p:sp>
      <p:sp>
        <p:nvSpPr>
          <p:cNvPr id="28675"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Different paths may have different weights</a:t>
            </a:r>
          </a:p>
          <a:p>
            <a:pPr lvl="1"/>
            <a:r>
              <a:rPr lang="en-US" altLang="en-US" dirty="0">
                <a:latin typeface="Arial" charset="0"/>
                <a:cs typeface="Arial" charset="0"/>
              </a:rPr>
              <a:t>Another path is </a:t>
            </a:r>
            <a:r>
              <a:rPr lang="en-US" altLang="en-US" dirty="0">
                <a:latin typeface="Times New Roman" panose="02020603050405020304" pitchFamily="18" charset="0"/>
                <a:cs typeface="Times New Roman" panose="02020603050405020304" pitchFamily="18" charset="0"/>
              </a:rPr>
              <a:t>(A, C, F, G)</a:t>
            </a:r>
            <a:r>
              <a:rPr lang="en-US" altLang="en-US" dirty="0">
                <a:latin typeface="Arial" charset="0"/>
                <a:cs typeface="Arial" charset="0"/>
              </a:rPr>
              <a:t> with length </a:t>
            </a:r>
            <a:r>
              <a:rPr lang="en-US" altLang="en-US" dirty="0">
                <a:latin typeface="Times New Roman" panose="02020603050405020304" pitchFamily="18" charset="0"/>
                <a:cs typeface="Times New Roman" panose="02020603050405020304" pitchFamily="18" charset="0"/>
              </a:rPr>
              <a:t>1.2 + 1.4 + 4.5 = 7.1</a:t>
            </a:r>
          </a:p>
        </p:txBody>
      </p:sp>
      <p:pic>
        <p:nvPicPr>
          <p:cNvPr id="5" name="Picture 3" descr="C:\Users\dwharder\Desktop\v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3348871"/>
            <a:ext cx="3815383" cy="346450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3779912" y="6381328"/>
            <a:ext cx="1440160"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3068299" y="5089590"/>
            <a:ext cx="720080" cy="1300205"/>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068299" y="3877982"/>
            <a:ext cx="720080" cy="1220076"/>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171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altLang="en-US" dirty="0">
                <a:latin typeface="Arial" charset="0"/>
                <a:cs typeface="Arial" charset="0"/>
              </a:rPr>
              <a:t>Weighted graphs</a:t>
            </a:r>
          </a:p>
        </p:txBody>
      </p:sp>
      <p:sp>
        <p:nvSpPr>
          <p:cNvPr id="29700"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Problem: find the shortest path between two vertices</a:t>
            </a:r>
          </a:p>
          <a:p>
            <a:pPr lvl="1"/>
            <a:r>
              <a:rPr lang="en-US" altLang="en-US" dirty="0">
                <a:latin typeface="Arial" charset="0"/>
                <a:cs typeface="Arial" charset="0"/>
              </a:rPr>
              <a:t>Here, the shortest path from </a:t>
            </a:r>
            <a:r>
              <a:rPr lang="en-US" altLang="en-US" dirty="0">
                <a:latin typeface="Times New Roman" panose="02020603050405020304" pitchFamily="18" charset="0"/>
                <a:cs typeface="Times New Roman" panose="02020603050405020304" pitchFamily="18" charset="0"/>
              </a:rPr>
              <a:t>A</a:t>
            </a:r>
            <a:r>
              <a:rPr lang="en-US" altLang="en-US" dirty="0">
                <a:latin typeface="Arial" charset="0"/>
                <a:cs typeface="Arial" charset="0"/>
              </a:rPr>
              <a:t> to </a:t>
            </a:r>
            <a:r>
              <a:rPr lang="en-US" altLang="en-US" dirty="0">
                <a:latin typeface="Times New Roman" panose="02020603050405020304" pitchFamily="18" charset="0"/>
                <a:cs typeface="Times New Roman" panose="02020603050405020304" pitchFamily="18" charset="0"/>
              </a:rPr>
              <a:t>G</a:t>
            </a:r>
            <a:r>
              <a:rPr lang="en-US" altLang="en-US" dirty="0">
                <a:latin typeface="Arial" charset="0"/>
                <a:cs typeface="Arial" charset="0"/>
              </a:rPr>
              <a:t> is </a:t>
            </a:r>
            <a:r>
              <a:rPr lang="en-US" altLang="en-US" dirty="0">
                <a:latin typeface="Times New Roman" panose="02020603050405020304" pitchFamily="18" charset="0"/>
                <a:cs typeface="Times New Roman" panose="02020603050405020304" pitchFamily="18" charset="0"/>
              </a:rPr>
              <a:t>(A, C, F, D, E, G)</a:t>
            </a:r>
            <a:r>
              <a:rPr lang="en-US" altLang="en-US" dirty="0">
                <a:latin typeface="Arial" charset="0"/>
                <a:cs typeface="Arial" charset="0"/>
              </a:rPr>
              <a:t> with length </a:t>
            </a:r>
            <a:r>
              <a:rPr lang="en-US" altLang="en-US" dirty="0">
                <a:latin typeface="Times New Roman" panose="02020603050405020304" pitchFamily="18" charset="0"/>
                <a:cs typeface="Times New Roman" panose="02020603050405020304" pitchFamily="18" charset="0"/>
              </a:rPr>
              <a:t>5.7</a:t>
            </a:r>
          </a:p>
        </p:txBody>
      </p:sp>
      <p:pic>
        <p:nvPicPr>
          <p:cNvPr id="303107" name="Picture 3" descr="C:\Users\dwharder\Desktop\v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3348871"/>
            <a:ext cx="3815383" cy="346450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flipH="1">
            <a:off x="5275146" y="5098058"/>
            <a:ext cx="720080" cy="128327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flipV="1">
            <a:off x="3068299" y="5089590"/>
            <a:ext cx="720080" cy="1300205"/>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068299" y="3877982"/>
            <a:ext cx="720080" cy="1220076"/>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788379" y="5098058"/>
            <a:ext cx="747096" cy="1283270"/>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518541" y="5106525"/>
            <a:ext cx="1476686" cy="0"/>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707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latin typeface="Arial" charset="0"/>
                <a:cs typeface="Arial" charset="0"/>
              </a:rPr>
              <a:t>Outline</a:t>
            </a:r>
          </a:p>
        </p:txBody>
      </p:sp>
      <p:sp>
        <p:nvSpPr>
          <p:cNvPr id="3075"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We will define an Undirected Graph ADT as a collection of </a:t>
            </a:r>
            <a:r>
              <a:rPr lang="en-US" altLang="en-US" i="1" dirty="0">
                <a:latin typeface="Arial" charset="0"/>
                <a:cs typeface="Arial" charset="0"/>
              </a:rPr>
              <a:t>vertices</a:t>
            </a:r>
          </a:p>
          <a:p>
            <a:pPr algn="ctr">
              <a:buFont typeface="Arial" charset="0"/>
              <a:buNone/>
            </a:pPr>
            <a:r>
              <a:rPr lang="en-US" altLang="en-US" i="1" dirty="0">
                <a:latin typeface="Times New Roman" pitchFamily="18" charset="0"/>
                <a:cs typeface="Arial" charset="0"/>
              </a:rPr>
              <a:t>V</a:t>
            </a:r>
            <a:r>
              <a:rPr lang="en-US" altLang="en-US" dirty="0">
                <a:latin typeface="Times New Roman" pitchFamily="18" charset="0"/>
                <a:cs typeface="Arial" charset="0"/>
              </a:rPr>
              <a:t> = {</a:t>
            </a:r>
            <a:r>
              <a:rPr lang="en-US" altLang="en-US" i="1" dirty="0">
                <a:latin typeface="Times New Roman" pitchFamily="18" charset="0"/>
                <a:cs typeface="Arial" charset="0"/>
              </a:rPr>
              <a:t>v</a:t>
            </a:r>
            <a:r>
              <a:rPr lang="en-US" altLang="en-US" baseline="-25000" dirty="0">
                <a:latin typeface="Times New Roman" pitchFamily="18" charset="0"/>
                <a:cs typeface="Arial" charset="0"/>
              </a:rPr>
              <a:t>1</a:t>
            </a:r>
            <a:r>
              <a:rPr lang="en-US" altLang="en-US" dirty="0">
                <a:latin typeface="Times New Roman" pitchFamily="18" charset="0"/>
                <a:cs typeface="Arial" charset="0"/>
              </a:rPr>
              <a:t>, </a:t>
            </a:r>
            <a:r>
              <a:rPr lang="en-US" altLang="en-US" i="1" dirty="0">
                <a:latin typeface="Times New Roman" pitchFamily="18" charset="0"/>
                <a:cs typeface="Arial" charset="0"/>
              </a:rPr>
              <a:t>v</a:t>
            </a:r>
            <a:r>
              <a:rPr lang="en-US" altLang="en-US" baseline="-25000" dirty="0">
                <a:latin typeface="Times New Roman" pitchFamily="18" charset="0"/>
                <a:cs typeface="Arial" charset="0"/>
              </a:rPr>
              <a:t>2</a:t>
            </a:r>
            <a:r>
              <a:rPr lang="en-US" altLang="en-US" dirty="0">
                <a:latin typeface="Times New Roman" pitchFamily="18" charset="0"/>
                <a:cs typeface="Arial" charset="0"/>
              </a:rPr>
              <a:t>, ...,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n</a:t>
            </a:r>
            <a:r>
              <a:rPr lang="en-US" altLang="en-US" dirty="0">
                <a:latin typeface="Times New Roman" pitchFamily="18" charset="0"/>
                <a:cs typeface="Arial" charset="0"/>
              </a:rPr>
              <a:t>}</a:t>
            </a:r>
          </a:p>
          <a:p>
            <a:pPr lvl="1"/>
            <a:r>
              <a:rPr lang="en-US" altLang="en-US" dirty="0">
                <a:latin typeface="Arial" charset="0"/>
                <a:cs typeface="Arial" charset="0"/>
              </a:rPr>
              <a:t>The number of vertices is denoted by</a:t>
            </a:r>
          </a:p>
          <a:p>
            <a:pPr algn="ctr">
              <a:buFontTx/>
              <a:buNone/>
            </a:pPr>
            <a:r>
              <a:rPr lang="en-US" altLang="en-US" dirty="0">
                <a:latin typeface="Times New Roman" pitchFamily="18" charset="0"/>
                <a:cs typeface="Arial" charset="0"/>
              </a:rPr>
              <a:t>|</a:t>
            </a:r>
            <a:r>
              <a:rPr lang="en-US" altLang="en-US" i="1" dirty="0">
                <a:latin typeface="Times New Roman" pitchFamily="18" charset="0"/>
                <a:cs typeface="Arial" charset="0"/>
              </a:rPr>
              <a:t>V</a:t>
            </a:r>
            <a:r>
              <a:rPr lang="en-US" altLang="en-US" dirty="0">
                <a:latin typeface="Times New Roman" pitchFamily="18" charset="0"/>
                <a:cs typeface="Arial" charset="0"/>
              </a:rPr>
              <a:t>| = </a:t>
            </a:r>
            <a:r>
              <a:rPr lang="en-US" altLang="en-US" i="1" dirty="0">
                <a:latin typeface="Times New Roman" pitchFamily="18" charset="0"/>
                <a:cs typeface="Arial" charset="0"/>
              </a:rPr>
              <a:t>n</a:t>
            </a:r>
          </a:p>
          <a:p>
            <a:pPr lvl="1"/>
            <a:r>
              <a:rPr lang="en-US" altLang="en-US" dirty="0">
                <a:latin typeface="Arial" charset="0"/>
                <a:cs typeface="Arial" charset="0"/>
              </a:rPr>
              <a:t>Associated with this is a collection </a:t>
            </a:r>
            <a:r>
              <a:rPr lang="en-US" altLang="en-US" i="1" dirty="0">
                <a:latin typeface="Times New Roman" pitchFamily="18" charset="0"/>
                <a:cs typeface="Arial" charset="0"/>
              </a:rPr>
              <a:t>E</a:t>
            </a:r>
            <a:r>
              <a:rPr lang="en-US" altLang="en-US" dirty="0">
                <a:latin typeface="Arial" charset="0"/>
                <a:cs typeface="Arial" charset="0"/>
              </a:rPr>
              <a:t> of </a:t>
            </a:r>
            <a:r>
              <a:rPr lang="en-US" altLang="en-US" u="sng" dirty="0">
                <a:latin typeface="Arial" charset="0"/>
                <a:cs typeface="Arial" charset="0"/>
              </a:rPr>
              <a:t>unordered</a:t>
            </a:r>
            <a:r>
              <a:rPr lang="en-US" altLang="en-US" dirty="0">
                <a:latin typeface="Arial" charset="0"/>
                <a:cs typeface="Arial" charset="0"/>
              </a:rPr>
              <a:t> pairs </a:t>
            </a:r>
            <a:r>
              <a:rPr lang="en-US" altLang="en-US" dirty="0">
                <a:latin typeface="Times New Roman" pitchFamily="18" charset="0"/>
                <a:cs typeface="Arial" charset="0"/>
              </a:rPr>
              <a:t>{</a:t>
            </a:r>
            <a:r>
              <a:rPr lang="en-US" altLang="en-US" i="1" dirty="0">
                <a:latin typeface="Times New Roman" pitchFamily="18" charset="0"/>
                <a:cs typeface="Arial" charset="0"/>
              </a:rPr>
              <a:t>v</a:t>
            </a:r>
            <a:r>
              <a:rPr lang="en-US" altLang="en-US" i="1" baseline="-25000" dirty="0">
                <a:latin typeface="Times New Roman" pitchFamily="18" charset="0"/>
                <a:cs typeface="Arial" charset="0"/>
              </a:rPr>
              <a:t>i</a:t>
            </a:r>
            <a:r>
              <a:rPr lang="en-US" altLang="en-US" dirty="0">
                <a:latin typeface="Times New Roman" pitchFamily="18" charset="0"/>
                <a:cs typeface="Arial" charset="0"/>
              </a:rPr>
              <a:t>,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j</a:t>
            </a:r>
            <a:r>
              <a:rPr lang="en-US" altLang="en-US" dirty="0">
                <a:latin typeface="Times New Roman" pitchFamily="18" charset="0"/>
                <a:cs typeface="Arial" charset="0"/>
              </a:rPr>
              <a:t>}</a:t>
            </a:r>
            <a:r>
              <a:rPr lang="en-US" altLang="en-US" dirty="0">
                <a:latin typeface="Arial" charset="0"/>
                <a:cs typeface="Arial" charset="0"/>
              </a:rPr>
              <a:t> termed </a:t>
            </a:r>
            <a:r>
              <a:rPr lang="en-US" altLang="en-US" i="1" dirty="0">
                <a:latin typeface="Arial" charset="0"/>
                <a:cs typeface="Arial" charset="0"/>
              </a:rPr>
              <a:t>edges</a:t>
            </a:r>
            <a:r>
              <a:rPr lang="en-US" altLang="en-US" dirty="0">
                <a:latin typeface="Arial" charset="0"/>
                <a:cs typeface="Arial" charset="0"/>
              </a:rPr>
              <a:t> which connect the vertices</a:t>
            </a:r>
          </a:p>
          <a:p>
            <a:pPr lvl="1"/>
            <a:endParaRPr lang="en-US" altLang="en-US" dirty="0">
              <a:latin typeface="Arial" charset="0"/>
              <a:cs typeface="Arial" charset="0"/>
            </a:endParaRPr>
          </a:p>
          <a:p>
            <a:pPr marL="355600" indent="-355600">
              <a:buNone/>
            </a:pPr>
            <a:r>
              <a:rPr lang="en-US" altLang="en-US" dirty="0">
                <a:latin typeface="Arial" charset="0"/>
                <a:cs typeface="Arial" charset="0"/>
              </a:rPr>
              <a:t>	There are a number of data structures that can be used to implement abstract undirected graphs</a:t>
            </a:r>
          </a:p>
          <a:p>
            <a:pPr lvl="1"/>
            <a:r>
              <a:rPr lang="en-US" altLang="en-US" dirty="0">
                <a:latin typeface="Arial" charset="0"/>
                <a:cs typeface="Arial" charset="0"/>
              </a:rPr>
              <a:t>Adjacency matrices</a:t>
            </a:r>
          </a:p>
          <a:p>
            <a:pPr lvl="1"/>
            <a:r>
              <a:rPr lang="en-US" altLang="en-US" dirty="0">
                <a:latin typeface="Arial" charset="0"/>
                <a:cs typeface="Arial" charset="0"/>
              </a:rPr>
              <a:t>Adjacency lists</a:t>
            </a:r>
          </a:p>
          <a:p>
            <a:pPr>
              <a:buFontTx/>
              <a:buNone/>
            </a:pPr>
            <a:endParaRPr lang="en-US" altLang="en-US" dirty="0">
              <a:latin typeface="Arial" charset="0"/>
              <a:cs typeface="Arial" charset="0"/>
            </a:endParaRPr>
          </a:p>
        </p:txBody>
      </p:sp>
    </p:spTree>
    <p:extLst>
      <p:ext uri="{BB962C8B-B14F-4D97-AF65-F5344CB8AC3E}">
        <p14:creationId xmlns:p14="http://schemas.microsoft.com/office/powerpoint/2010/main" val="1607592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Trees</a:t>
            </a:r>
          </a:p>
        </p:txBody>
      </p:sp>
      <p:sp>
        <p:nvSpPr>
          <p:cNvPr id="3" name="Content Placeholder 2"/>
          <p:cNvSpPr>
            <a:spLocks noGrp="1"/>
          </p:cNvSpPr>
          <p:nvPr>
            <p:ph idx="1"/>
          </p:nvPr>
        </p:nvSpPr>
        <p:spPr/>
        <p:txBody>
          <a:bodyPr>
            <a:normAutofit lnSpcReduction="10000"/>
          </a:bodyPr>
          <a:lstStyle/>
          <a:p>
            <a:pPr marL="357188" indent="-357188">
              <a:buNone/>
            </a:pPr>
            <a:r>
              <a:rPr lang="en-CA" dirty="0"/>
              <a:t>	A graph is a tree if it is connected and there is a unique path between any two vertices</a:t>
            </a:r>
          </a:p>
          <a:p>
            <a:pPr lvl="1"/>
            <a:r>
              <a:rPr lang="en-CA" dirty="0"/>
              <a:t>Three trees on the same eight vertices</a:t>
            </a:r>
          </a:p>
          <a:p>
            <a:pPr marL="357188" indent="-357188">
              <a:buNone/>
            </a:pPr>
            <a:endParaRPr lang="en-CA" dirty="0"/>
          </a:p>
          <a:p>
            <a:pPr marL="357188" indent="-357188">
              <a:buNone/>
            </a:pPr>
            <a:endParaRPr lang="en-CA" dirty="0"/>
          </a:p>
          <a:p>
            <a:pPr marL="357188" indent="-357188">
              <a:buNone/>
            </a:pPr>
            <a:endParaRPr lang="en-CA" dirty="0"/>
          </a:p>
          <a:p>
            <a:pPr marL="357188" indent="-357188">
              <a:buNone/>
            </a:pPr>
            <a:endParaRPr lang="en-CA" dirty="0"/>
          </a:p>
          <a:p>
            <a:pPr marL="357188" indent="-357188">
              <a:buNone/>
            </a:pPr>
            <a:endParaRPr lang="en-CA" dirty="0"/>
          </a:p>
          <a:p>
            <a:pPr marL="357188" indent="-357188">
              <a:buNone/>
            </a:pPr>
            <a:endParaRPr lang="en-CA" dirty="0"/>
          </a:p>
          <a:p>
            <a:pPr marL="357188" indent="-357188">
              <a:buNone/>
            </a:pPr>
            <a:r>
              <a:rPr lang="en-CA" dirty="0"/>
              <a:t>	Consequences:</a:t>
            </a:r>
          </a:p>
          <a:p>
            <a:pPr lvl="1"/>
            <a:r>
              <a:rPr lang="en-CA" dirty="0"/>
              <a:t>The number of edges is </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E</a:t>
            </a:r>
            <a:r>
              <a:rPr lang="en-CA" dirty="0">
                <a:latin typeface="Times New Roman" panose="02020603050405020304" pitchFamily="18" charset="0"/>
                <a:cs typeface="Times New Roman" panose="02020603050405020304" pitchFamily="18" charset="0"/>
              </a:rPr>
              <a:t>| = |</a:t>
            </a:r>
            <a:r>
              <a:rPr lang="en-CA" i="1" dirty="0">
                <a:latin typeface="Times New Roman" panose="02020603050405020304" pitchFamily="18" charset="0"/>
                <a:cs typeface="Times New Roman" panose="02020603050405020304" pitchFamily="18" charset="0"/>
              </a:rPr>
              <a:t>V</a:t>
            </a:r>
            <a:r>
              <a:rPr lang="en-CA" dirty="0">
                <a:latin typeface="Times New Roman" panose="02020603050405020304" pitchFamily="18" charset="0"/>
                <a:cs typeface="Times New Roman" panose="02020603050405020304" pitchFamily="18" charset="0"/>
              </a:rPr>
              <a:t>| – 1 </a:t>
            </a:r>
          </a:p>
          <a:p>
            <a:pPr lvl="1"/>
            <a:r>
              <a:rPr lang="en-CA" dirty="0"/>
              <a:t>The graph is </a:t>
            </a:r>
            <a:r>
              <a:rPr lang="en-CA" i="1" dirty="0"/>
              <a:t>acyclic</a:t>
            </a:r>
            <a:r>
              <a:rPr lang="en-CA" dirty="0"/>
              <a:t>, that is, it does not contain any cycles</a:t>
            </a:r>
          </a:p>
          <a:p>
            <a:pPr lvl="1"/>
            <a:r>
              <a:rPr lang="en-CA" dirty="0"/>
              <a:t>Adding one more edge must create a cycle</a:t>
            </a:r>
          </a:p>
          <a:p>
            <a:pPr lvl="1"/>
            <a:r>
              <a:rPr lang="en-CA" dirty="0"/>
              <a:t>Removing any one edge creates two disjoint non-empty sub-graphs</a:t>
            </a:r>
          </a:p>
        </p:txBody>
      </p:sp>
      <p:pic>
        <p:nvPicPr>
          <p:cNvPr id="306178" name="Picture 2" descr="C:\Users\dwharder\Desktop\a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29" y="2780928"/>
            <a:ext cx="7884195" cy="181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352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Trees</a:t>
            </a:r>
          </a:p>
        </p:txBody>
      </p:sp>
      <p:sp>
        <p:nvSpPr>
          <p:cNvPr id="3" name="Content Placeholder 2"/>
          <p:cNvSpPr>
            <a:spLocks noGrp="1"/>
          </p:cNvSpPr>
          <p:nvPr>
            <p:ph idx="1"/>
          </p:nvPr>
        </p:nvSpPr>
        <p:spPr/>
        <p:txBody>
          <a:bodyPr/>
          <a:lstStyle/>
          <a:p>
            <a:pPr marL="357188" indent="-357188">
              <a:buNone/>
            </a:pPr>
            <a:r>
              <a:rPr lang="en-CA" dirty="0"/>
              <a:t>	Any tree can be converted into a rooted tree by:</a:t>
            </a:r>
          </a:p>
          <a:p>
            <a:pPr lvl="1"/>
            <a:r>
              <a:rPr lang="en-CA" dirty="0"/>
              <a:t>Choosing any vertex to be the root</a:t>
            </a:r>
          </a:p>
          <a:p>
            <a:pPr lvl="1"/>
            <a:r>
              <a:rPr lang="en-CA" dirty="0"/>
              <a:t>Defining its neighboring vertices as its children</a:t>
            </a:r>
          </a:p>
          <a:p>
            <a:pPr marL="357188" indent="-357188">
              <a:buNone/>
            </a:pPr>
            <a:r>
              <a:rPr lang="en-CA" dirty="0"/>
              <a:t>	and then recursively defining:</a:t>
            </a:r>
          </a:p>
          <a:p>
            <a:pPr lvl="1"/>
            <a:r>
              <a:rPr lang="en-CA" dirty="0"/>
              <a:t>All neighboring vertices other than that one designated its parent are now defined to be that vertices children</a:t>
            </a:r>
          </a:p>
          <a:p>
            <a:pPr lvl="1"/>
            <a:endParaRPr lang="en-CA" dirty="0"/>
          </a:p>
          <a:p>
            <a:pPr marL="357188" indent="-357188">
              <a:buNone/>
            </a:pPr>
            <a:r>
              <a:rPr lang="en-CA" dirty="0"/>
              <a:t>	Given this tree, here are three rooted trees associated with it</a:t>
            </a:r>
          </a:p>
        </p:txBody>
      </p:sp>
      <p:pic>
        <p:nvPicPr>
          <p:cNvPr id="30720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35896" y="4437112"/>
            <a:ext cx="5422486" cy="2319533"/>
          </a:xfrm>
          <a:prstGeom prst="rect">
            <a:avLst/>
          </a:prstGeom>
          <a:noFill/>
          <a:extLst>
            <a:ext uri="{909E8E84-426E-40DD-AFC4-6F175D3DCCD1}">
              <a14:hiddenFill xmlns:a14="http://schemas.microsoft.com/office/drawing/2010/main">
                <a:solidFill>
                  <a:srgbClr val="FFFFFF"/>
                </a:solidFill>
              </a14:hiddenFill>
            </a:ext>
          </a:extLst>
        </p:spPr>
      </p:pic>
      <p:pic>
        <p:nvPicPr>
          <p:cNvPr id="30720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7247" y="4539999"/>
            <a:ext cx="2259368" cy="2057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28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0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08226" name="Picture 2" descr="C:\Users\dwharder\Desktop\a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938" y="3717032"/>
            <a:ext cx="3711577" cy="29523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Forests</a:t>
            </a:r>
          </a:p>
        </p:txBody>
      </p:sp>
      <p:sp>
        <p:nvSpPr>
          <p:cNvPr id="3" name="Content Placeholder 2"/>
          <p:cNvSpPr>
            <a:spLocks noGrp="1"/>
          </p:cNvSpPr>
          <p:nvPr>
            <p:ph idx="1"/>
          </p:nvPr>
        </p:nvSpPr>
        <p:spPr/>
        <p:txBody>
          <a:bodyPr/>
          <a:lstStyle/>
          <a:p>
            <a:pPr marL="357188" indent="-357188">
              <a:buNone/>
            </a:pPr>
            <a:r>
              <a:rPr lang="en-CA" dirty="0"/>
              <a:t>	A forest is any graph that has no cycles</a:t>
            </a:r>
          </a:p>
          <a:p>
            <a:pPr marL="357188" indent="-357188">
              <a:buNone/>
            </a:pPr>
            <a:endParaRPr lang="en-CA" dirty="0"/>
          </a:p>
          <a:p>
            <a:pPr marL="357188" indent="-357188">
              <a:buNone/>
            </a:pPr>
            <a:r>
              <a:rPr lang="en-CA" dirty="0"/>
              <a:t>	Consequences:</a:t>
            </a:r>
          </a:p>
          <a:p>
            <a:pPr lvl="1"/>
            <a:r>
              <a:rPr lang="en-CA" dirty="0"/>
              <a:t>The number of edges is </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E</a:t>
            </a:r>
            <a:r>
              <a:rPr lang="en-CA" dirty="0">
                <a:latin typeface="Times New Roman" panose="02020603050405020304" pitchFamily="18" charset="0"/>
                <a:cs typeface="Times New Roman" panose="02020603050405020304" pitchFamily="18" charset="0"/>
              </a:rPr>
              <a:t>| &lt; |</a:t>
            </a:r>
            <a:r>
              <a:rPr lang="en-CA" i="1" dirty="0">
                <a:latin typeface="Times New Roman" panose="02020603050405020304" pitchFamily="18" charset="0"/>
                <a:cs typeface="Times New Roman" panose="02020603050405020304" pitchFamily="18" charset="0"/>
              </a:rPr>
              <a:t>V</a:t>
            </a:r>
            <a:r>
              <a:rPr lang="en-CA" dirty="0">
                <a:latin typeface="Times New Roman" panose="02020603050405020304" pitchFamily="18" charset="0"/>
                <a:cs typeface="Times New Roman" panose="02020603050405020304" pitchFamily="18" charset="0"/>
              </a:rPr>
              <a:t>| </a:t>
            </a:r>
          </a:p>
          <a:p>
            <a:pPr lvl="1"/>
            <a:r>
              <a:rPr lang="en-CA" dirty="0"/>
              <a:t>The number of trees is </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V</a:t>
            </a:r>
            <a:r>
              <a:rPr lang="en-CA" dirty="0">
                <a:latin typeface="Times New Roman" panose="02020603050405020304" pitchFamily="18" charset="0"/>
                <a:cs typeface="Times New Roman" panose="02020603050405020304" pitchFamily="18" charset="0"/>
              </a:rPr>
              <a:t>| – |</a:t>
            </a:r>
            <a:r>
              <a:rPr lang="en-CA" i="1" dirty="0">
                <a:latin typeface="Times New Roman" panose="02020603050405020304" pitchFamily="18" charset="0"/>
                <a:cs typeface="Times New Roman" panose="02020603050405020304" pitchFamily="18" charset="0"/>
              </a:rPr>
              <a:t>E</a:t>
            </a:r>
            <a:r>
              <a:rPr lang="en-CA" dirty="0">
                <a:latin typeface="Times New Roman" panose="02020603050405020304" pitchFamily="18" charset="0"/>
                <a:cs typeface="Times New Roman" panose="02020603050405020304" pitchFamily="18" charset="0"/>
              </a:rPr>
              <a:t>|</a:t>
            </a:r>
            <a:endParaRPr lang="en-CA" dirty="0"/>
          </a:p>
          <a:p>
            <a:pPr lvl="1"/>
            <a:r>
              <a:rPr lang="en-CA" dirty="0"/>
              <a:t>Removing any one edge adds one more tree to the forest</a:t>
            </a:r>
          </a:p>
          <a:p>
            <a:pPr marL="357188" indent="-357188">
              <a:buNone/>
            </a:pPr>
            <a:endParaRPr lang="en-CA" dirty="0"/>
          </a:p>
          <a:p>
            <a:pPr marL="357188" indent="-357188">
              <a:buNone/>
            </a:pPr>
            <a:r>
              <a:rPr lang="en-CA" dirty="0"/>
              <a:t>	Here is a forest with 22 vertices and 18 edges</a:t>
            </a:r>
          </a:p>
          <a:p>
            <a:pPr lvl="1"/>
            <a:r>
              <a:rPr lang="en-CA" dirty="0"/>
              <a:t>There are four trees</a:t>
            </a:r>
          </a:p>
        </p:txBody>
      </p:sp>
    </p:spTree>
    <p:extLst>
      <p:ext uri="{BB962C8B-B14F-4D97-AF65-F5344CB8AC3E}">
        <p14:creationId xmlns:p14="http://schemas.microsoft.com/office/powerpoint/2010/main" val="342869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8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dirty="0">
                <a:latin typeface="Arial" charset="0"/>
                <a:cs typeface="Arial" charset="0"/>
              </a:rPr>
              <a:t>Directed graphs</a:t>
            </a:r>
          </a:p>
        </p:txBody>
      </p:sp>
      <p:sp>
        <p:nvSpPr>
          <p:cNvPr id="30723"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In a </a:t>
            </a:r>
            <a:r>
              <a:rPr lang="en-US" altLang="en-US" i="1" dirty="0">
                <a:latin typeface="Arial" charset="0"/>
                <a:cs typeface="Arial" charset="0"/>
              </a:rPr>
              <a:t>directed graph</a:t>
            </a:r>
            <a:r>
              <a:rPr lang="en-US" altLang="en-US" dirty="0">
                <a:latin typeface="Arial" charset="0"/>
                <a:cs typeface="Arial" charset="0"/>
              </a:rPr>
              <a:t>, the edges on a graph are associated with a direction</a:t>
            </a:r>
          </a:p>
          <a:p>
            <a:pPr lvl="1"/>
            <a:r>
              <a:rPr lang="en-US" altLang="en-US" dirty="0">
                <a:latin typeface="Arial" charset="0"/>
                <a:cs typeface="Arial" charset="0"/>
              </a:rPr>
              <a:t>Edges are ordered pairs </a:t>
            </a:r>
            <a:r>
              <a:rPr lang="en-US" altLang="en-US" dirty="0">
                <a:latin typeface="Times New Roman" pitchFamily="18" charset="0"/>
                <a:cs typeface="Arial" charset="0"/>
              </a:rPr>
              <a:t>(</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j</a:t>
            </a:r>
            <a:r>
              <a:rPr lang="en-US" altLang="en-US" dirty="0">
                <a:latin typeface="Times New Roman" pitchFamily="18" charset="0"/>
                <a:cs typeface="Arial" charset="0"/>
              </a:rPr>
              <a:t>,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k</a:t>
            </a:r>
            <a:r>
              <a:rPr lang="en-US" altLang="en-US" dirty="0">
                <a:latin typeface="Times New Roman" pitchFamily="18" charset="0"/>
                <a:cs typeface="Arial" charset="0"/>
              </a:rPr>
              <a:t>)</a:t>
            </a:r>
            <a:r>
              <a:rPr lang="en-US" altLang="en-US" dirty="0">
                <a:latin typeface="Arial" charset="0"/>
                <a:cs typeface="Arial" charset="0"/>
              </a:rPr>
              <a:t> denoting a connection from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j</a:t>
            </a:r>
            <a:r>
              <a:rPr lang="en-US" altLang="en-US" dirty="0">
                <a:latin typeface="Arial" charset="0"/>
                <a:cs typeface="Arial" charset="0"/>
              </a:rPr>
              <a:t> to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k</a:t>
            </a:r>
            <a:r>
              <a:rPr lang="en-US" altLang="en-US" i="1" dirty="0">
                <a:latin typeface="Arial" charset="0"/>
                <a:cs typeface="Arial" charset="0"/>
              </a:rPr>
              <a:t> </a:t>
            </a:r>
          </a:p>
          <a:p>
            <a:pPr lvl="1"/>
            <a:r>
              <a:rPr lang="en-US" altLang="en-US" dirty="0">
                <a:latin typeface="Arial" charset="0"/>
                <a:cs typeface="Arial" charset="0"/>
              </a:rPr>
              <a:t>The edge </a:t>
            </a:r>
            <a:r>
              <a:rPr lang="en-US" altLang="en-US" dirty="0">
                <a:latin typeface="Times New Roman" pitchFamily="18" charset="0"/>
                <a:cs typeface="Arial" charset="0"/>
              </a:rPr>
              <a:t>(</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j</a:t>
            </a:r>
            <a:r>
              <a:rPr lang="en-US" altLang="en-US" dirty="0">
                <a:latin typeface="Times New Roman" pitchFamily="18" charset="0"/>
                <a:cs typeface="Arial" charset="0"/>
              </a:rPr>
              <a:t>,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k</a:t>
            </a:r>
            <a:r>
              <a:rPr lang="en-US" altLang="en-US" dirty="0">
                <a:latin typeface="Times New Roman" pitchFamily="18" charset="0"/>
                <a:cs typeface="Arial" charset="0"/>
              </a:rPr>
              <a:t>) </a:t>
            </a:r>
            <a:r>
              <a:rPr lang="en-US" altLang="en-US" dirty="0">
                <a:latin typeface="Arial" charset="0"/>
                <a:cs typeface="Arial" charset="0"/>
              </a:rPr>
              <a:t>is different from the edge </a:t>
            </a:r>
            <a:r>
              <a:rPr lang="en-US" altLang="en-US" dirty="0">
                <a:latin typeface="Times New Roman" pitchFamily="18" charset="0"/>
                <a:cs typeface="Arial" charset="0"/>
              </a:rPr>
              <a:t>(</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k</a:t>
            </a:r>
            <a:r>
              <a:rPr lang="en-US" altLang="en-US" dirty="0">
                <a:latin typeface="Times New Roman" pitchFamily="18" charset="0"/>
                <a:cs typeface="Arial" charset="0"/>
              </a:rPr>
              <a:t>,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j</a:t>
            </a:r>
            <a:r>
              <a:rPr lang="en-US" altLang="en-US" dirty="0">
                <a:latin typeface="Times New Roman" pitchFamily="18" charset="0"/>
                <a:cs typeface="Arial" charset="0"/>
              </a:rPr>
              <a:t>)</a:t>
            </a:r>
            <a:endParaRPr lang="en-US" altLang="en-US" i="1" baseline="-25000" dirty="0">
              <a:latin typeface="Times New Roman" pitchFamily="18" charset="0"/>
              <a:cs typeface="Arial" charset="0"/>
            </a:endParaRPr>
          </a:p>
          <a:p>
            <a:pPr lvl="1"/>
            <a:endParaRPr lang="en-US" altLang="en-US" i="1" baseline="-25000" dirty="0">
              <a:latin typeface="Times New Roman" pitchFamily="18" charset="0"/>
              <a:cs typeface="Arial" charset="0"/>
            </a:endParaRPr>
          </a:p>
          <a:p>
            <a:pPr>
              <a:buFont typeface="Arial" charset="0"/>
              <a:buNone/>
            </a:pPr>
            <a:r>
              <a:rPr lang="en-US" altLang="en-US" dirty="0">
                <a:latin typeface="Arial" charset="0"/>
                <a:cs typeface="Arial" charset="0"/>
              </a:rPr>
              <a:t>	Streets are directed graphs:</a:t>
            </a:r>
          </a:p>
          <a:p>
            <a:pPr lvl="1"/>
            <a:r>
              <a:rPr lang="en-US" altLang="en-US" dirty="0">
                <a:latin typeface="Arial" charset="0"/>
                <a:cs typeface="Arial" charset="0"/>
              </a:rPr>
              <a:t>In most cases, you can go two ways unless it is a one-way street</a:t>
            </a:r>
          </a:p>
        </p:txBody>
      </p:sp>
    </p:spTree>
    <p:extLst>
      <p:ext uri="{BB962C8B-B14F-4D97-AF65-F5344CB8AC3E}">
        <p14:creationId xmlns:p14="http://schemas.microsoft.com/office/powerpoint/2010/main" val="289789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a:latin typeface="Arial" charset="0"/>
                <a:cs typeface="Arial" charset="0"/>
              </a:rPr>
              <a:t>Directed graphs</a:t>
            </a:r>
          </a:p>
        </p:txBody>
      </p:sp>
      <p:sp>
        <p:nvSpPr>
          <p:cNvPr id="3075" name="Rectangle 3"/>
          <p:cNvSpPr>
            <a:spLocks noGrp="1" noChangeArrowheads="1"/>
          </p:cNvSpPr>
          <p:nvPr>
            <p:ph type="body" idx="1"/>
          </p:nvPr>
        </p:nvSpPr>
        <p:spPr/>
        <p:txBody>
          <a:bodyPr/>
          <a:lstStyle/>
          <a:p>
            <a:pPr>
              <a:buNone/>
            </a:pPr>
            <a:r>
              <a:rPr lang="en-US" altLang="en-US" dirty="0">
                <a:latin typeface="Arial" charset="0"/>
                <a:cs typeface="Arial" charset="0"/>
              </a:rPr>
              <a:t>	Given our graph of nine vertices </a:t>
            </a:r>
            <a:r>
              <a:rPr lang="en-US" altLang="en-US" i="1" dirty="0">
                <a:latin typeface="Times New Roman" panose="02020603050405020304" pitchFamily="18" charset="0"/>
                <a:cs typeface="Times New Roman" panose="02020603050405020304" pitchFamily="18" charset="0"/>
              </a:rPr>
              <a:t>V</a:t>
            </a:r>
            <a:r>
              <a:rPr lang="en-US" altLang="en-US" dirty="0">
                <a:latin typeface="Times New Roman" panose="02020603050405020304" pitchFamily="18" charset="0"/>
                <a:cs typeface="Times New Roman" panose="02020603050405020304" pitchFamily="18" charset="0"/>
              </a:rPr>
              <a:t> = {</a:t>
            </a:r>
            <a:r>
              <a:rPr lang="en-US" altLang="en-US" i="1" dirty="0">
                <a:latin typeface="Times New Roman" pitchFamily="18" charset="0"/>
                <a:cs typeface="Times New Roman" panose="02020603050405020304" pitchFamily="18" charset="0"/>
              </a:rPr>
              <a:t>v</a:t>
            </a:r>
            <a:r>
              <a:rPr lang="en-US" altLang="en-US" baseline="-25000" dirty="0">
                <a:latin typeface="Times New Roman" pitchFamily="18" charset="0"/>
                <a:cs typeface="Times New Roman" panose="02020603050405020304" pitchFamily="18" charset="0"/>
              </a:rPr>
              <a:t>1</a:t>
            </a:r>
            <a:r>
              <a:rPr lang="en-US" altLang="en-US" dirty="0">
                <a:latin typeface="Times New Roman" pitchFamily="18" charset="0"/>
                <a:cs typeface="Times New Roman" panose="02020603050405020304" pitchFamily="18" charset="0"/>
              </a:rPr>
              <a:t>, </a:t>
            </a:r>
            <a:r>
              <a:rPr lang="en-US" altLang="en-US" i="1" dirty="0">
                <a:latin typeface="Times New Roman" pitchFamily="18" charset="0"/>
                <a:cs typeface="Times New Roman" panose="02020603050405020304" pitchFamily="18" charset="0"/>
              </a:rPr>
              <a:t>v</a:t>
            </a:r>
            <a:r>
              <a:rPr lang="en-US" altLang="en-US" baseline="-25000" dirty="0">
                <a:latin typeface="Times New Roman" pitchFamily="18" charset="0"/>
                <a:cs typeface="Times New Roman" panose="02020603050405020304" pitchFamily="18" charset="0"/>
              </a:rPr>
              <a:t>2</a:t>
            </a:r>
            <a:r>
              <a:rPr lang="en-US" altLang="en-US" dirty="0">
                <a:latin typeface="Times New Roman" pitchFamily="18" charset="0"/>
                <a:cs typeface="Times New Roman" panose="02020603050405020304" pitchFamily="18" charset="0"/>
              </a:rPr>
              <a:t>, </a:t>
            </a:r>
            <a:r>
              <a:rPr lang="en-US" altLang="en-US" i="1" dirty="0">
                <a:latin typeface="Times New Roman" pitchFamily="18" charset="0"/>
                <a:cs typeface="Times New Roman" panose="02020603050405020304" pitchFamily="18" charset="0"/>
              </a:rPr>
              <a:t>…v</a:t>
            </a:r>
            <a:r>
              <a:rPr lang="en-US" altLang="en-US" baseline="-25000" dirty="0">
                <a:latin typeface="Times New Roman" pitchFamily="18" charset="0"/>
                <a:cs typeface="Times New Roman" panose="02020603050405020304" pitchFamily="18" charset="0"/>
              </a:rPr>
              <a:t>9</a:t>
            </a:r>
            <a:r>
              <a:rPr lang="en-US" altLang="en-US" dirty="0">
                <a:latin typeface="Times New Roman" pitchFamily="18" charset="0"/>
                <a:cs typeface="Times New Roman" panose="02020603050405020304" pitchFamily="18" charset="0"/>
              </a:rPr>
              <a:t>}</a:t>
            </a:r>
          </a:p>
          <a:p>
            <a:pPr lvl="1"/>
            <a:r>
              <a:rPr lang="en-US" altLang="en-US" dirty="0">
                <a:latin typeface="Arial" charset="0"/>
                <a:cs typeface="Arial" charset="0"/>
              </a:rPr>
              <a:t>These six pairs </a:t>
            </a:r>
            <a:r>
              <a:rPr lang="en-US" altLang="en-US" dirty="0">
                <a:solidFill>
                  <a:srgbClr val="0070C0"/>
                </a:solidFill>
                <a:latin typeface="Times New Roman" pitchFamily="18" charset="0"/>
                <a:cs typeface="Times New Roman" pitchFamily="18" charset="0"/>
              </a:rPr>
              <a:t>(</a:t>
            </a:r>
            <a:r>
              <a:rPr lang="en-US" altLang="en-US" i="1" dirty="0" err="1">
                <a:solidFill>
                  <a:srgbClr val="0070C0"/>
                </a:solidFill>
                <a:latin typeface="Times New Roman" pitchFamily="18" charset="0"/>
                <a:cs typeface="Times New Roman" pitchFamily="18" charset="0"/>
              </a:rPr>
              <a:t>v</a:t>
            </a:r>
            <a:r>
              <a:rPr lang="en-US" altLang="en-US" i="1" baseline="-25000" dirty="0" err="1">
                <a:solidFill>
                  <a:srgbClr val="0070C0"/>
                </a:solidFill>
                <a:latin typeface="Times New Roman" pitchFamily="18" charset="0"/>
                <a:cs typeface="Times New Roman" pitchFamily="18" charset="0"/>
              </a:rPr>
              <a:t>j</a:t>
            </a:r>
            <a:r>
              <a:rPr lang="en-US" altLang="en-US" dirty="0">
                <a:solidFill>
                  <a:srgbClr val="0070C0"/>
                </a:solidFill>
                <a:latin typeface="Times New Roman" pitchFamily="18" charset="0"/>
                <a:cs typeface="Times New Roman" pitchFamily="18" charset="0"/>
              </a:rPr>
              <a:t> , </a:t>
            </a:r>
            <a:r>
              <a:rPr lang="en-US" altLang="en-US" i="1" dirty="0" err="1">
                <a:solidFill>
                  <a:srgbClr val="0070C0"/>
                </a:solidFill>
                <a:latin typeface="Times New Roman" pitchFamily="18" charset="0"/>
                <a:cs typeface="Times New Roman" pitchFamily="18" charset="0"/>
              </a:rPr>
              <a:t>v</a:t>
            </a:r>
            <a:r>
              <a:rPr lang="en-US" altLang="en-US" i="1" baseline="-25000" dirty="0" err="1">
                <a:solidFill>
                  <a:srgbClr val="0070C0"/>
                </a:solidFill>
                <a:latin typeface="Times New Roman" pitchFamily="18" charset="0"/>
                <a:cs typeface="Times New Roman" pitchFamily="18" charset="0"/>
              </a:rPr>
              <a:t>k</a:t>
            </a:r>
            <a:r>
              <a:rPr lang="en-US" altLang="en-US" dirty="0">
                <a:solidFill>
                  <a:srgbClr val="0070C0"/>
                </a:solidFill>
                <a:latin typeface="Times New Roman" pitchFamily="18" charset="0"/>
                <a:cs typeface="Times New Roman" pitchFamily="18" charset="0"/>
              </a:rPr>
              <a:t>)</a:t>
            </a:r>
            <a:r>
              <a:rPr lang="en-US" altLang="en-US" dirty="0">
                <a:solidFill>
                  <a:srgbClr val="0070C0"/>
                </a:solidFill>
                <a:latin typeface="Arial" charset="0"/>
                <a:cs typeface="Arial" charset="0"/>
              </a:rPr>
              <a:t> </a:t>
            </a:r>
            <a:r>
              <a:rPr lang="en-US" altLang="en-US" dirty="0">
                <a:latin typeface="Arial" charset="0"/>
                <a:cs typeface="Arial" charset="0"/>
              </a:rPr>
              <a:t>are </a:t>
            </a:r>
            <a:r>
              <a:rPr lang="en-US" altLang="en-US" i="1" dirty="0">
                <a:latin typeface="Arial" charset="0"/>
                <a:cs typeface="Arial" charset="0"/>
              </a:rPr>
              <a:t>directed</a:t>
            </a:r>
            <a:r>
              <a:rPr lang="en-US" altLang="en-US" dirty="0">
                <a:latin typeface="Arial" charset="0"/>
                <a:cs typeface="Arial" charset="0"/>
              </a:rPr>
              <a:t> </a:t>
            </a:r>
            <a:r>
              <a:rPr lang="en-US" altLang="en-US" i="1" dirty="0">
                <a:latin typeface="Arial" charset="0"/>
                <a:cs typeface="Arial" charset="0"/>
              </a:rPr>
              <a:t>edges</a:t>
            </a:r>
          </a:p>
          <a:p>
            <a:pPr algn="ctr">
              <a:buFont typeface="Arial" charset="0"/>
              <a:buNone/>
            </a:pPr>
            <a:r>
              <a:rPr lang="en-US" altLang="en-US" i="1" dirty="0">
                <a:solidFill>
                  <a:srgbClr val="0070C0"/>
                </a:solidFill>
                <a:latin typeface="Times New Roman" pitchFamily="18" charset="0"/>
                <a:cs typeface="Arial" charset="0"/>
              </a:rPr>
              <a:t>E</a:t>
            </a:r>
            <a:r>
              <a:rPr lang="en-US" altLang="en-US" dirty="0">
                <a:solidFill>
                  <a:srgbClr val="0070C0"/>
                </a:solidFill>
                <a:latin typeface="Times New Roman" pitchFamily="18" charset="0"/>
                <a:cs typeface="Arial" charset="0"/>
              </a:rPr>
              <a:t> = {(</a:t>
            </a:r>
            <a:r>
              <a:rPr lang="en-US" altLang="en-US" i="1" dirty="0">
                <a:solidFill>
                  <a:srgbClr val="0070C0"/>
                </a:solidFill>
                <a:latin typeface="Times New Roman" pitchFamily="18" charset="0"/>
                <a:cs typeface="Arial" charset="0"/>
              </a:rPr>
              <a:t>v</a:t>
            </a:r>
            <a:r>
              <a:rPr lang="en-US" altLang="en-US" baseline="-25000" dirty="0">
                <a:solidFill>
                  <a:srgbClr val="0070C0"/>
                </a:solidFill>
                <a:latin typeface="Times New Roman" pitchFamily="18" charset="0"/>
                <a:cs typeface="Arial" charset="0"/>
              </a:rPr>
              <a:t>1</a:t>
            </a:r>
            <a:r>
              <a:rPr lang="en-US" altLang="en-US" dirty="0">
                <a:solidFill>
                  <a:srgbClr val="0070C0"/>
                </a:solidFill>
                <a:latin typeface="Times New Roman" pitchFamily="18" charset="0"/>
                <a:cs typeface="Arial" charset="0"/>
              </a:rPr>
              <a:t>, </a:t>
            </a:r>
            <a:r>
              <a:rPr lang="en-US" altLang="en-US" i="1" dirty="0">
                <a:solidFill>
                  <a:srgbClr val="0070C0"/>
                </a:solidFill>
                <a:latin typeface="Times New Roman" pitchFamily="18" charset="0"/>
                <a:cs typeface="Arial" charset="0"/>
              </a:rPr>
              <a:t>v</a:t>
            </a:r>
            <a:r>
              <a:rPr lang="en-US" altLang="en-US" baseline="-25000" dirty="0">
                <a:solidFill>
                  <a:srgbClr val="0070C0"/>
                </a:solidFill>
                <a:latin typeface="Times New Roman" pitchFamily="18" charset="0"/>
                <a:cs typeface="Arial" charset="0"/>
              </a:rPr>
              <a:t>2</a:t>
            </a:r>
            <a:r>
              <a:rPr lang="en-US" altLang="en-US" dirty="0">
                <a:solidFill>
                  <a:srgbClr val="0070C0"/>
                </a:solidFill>
                <a:latin typeface="Times New Roman" pitchFamily="18" charset="0"/>
                <a:cs typeface="Arial" charset="0"/>
              </a:rPr>
              <a:t>), (</a:t>
            </a:r>
            <a:r>
              <a:rPr lang="en-US" altLang="en-US" i="1" dirty="0">
                <a:solidFill>
                  <a:srgbClr val="0070C0"/>
                </a:solidFill>
                <a:latin typeface="Times New Roman" pitchFamily="18" charset="0"/>
                <a:cs typeface="Arial" charset="0"/>
              </a:rPr>
              <a:t>v</a:t>
            </a:r>
            <a:r>
              <a:rPr lang="en-US" altLang="en-US" baseline="-25000" dirty="0">
                <a:solidFill>
                  <a:srgbClr val="0070C0"/>
                </a:solidFill>
                <a:latin typeface="Times New Roman" pitchFamily="18" charset="0"/>
                <a:cs typeface="Arial" charset="0"/>
              </a:rPr>
              <a:t>3</a:t>
            </a:r>
            <a:r>
              <a:rPr lang="en-US" altLang="en-US" dirty="0">
                <a:solidFill>
                  <a:srgbClr val="0070C0"/>
                </a:solidFill>
                <a:latin typeface="Times New Roman" pitchFamily="18" charset="0"/>
                <a:cs typeface="Arial" charset="0"/>
              </a:rPr>
              <a:t>, </a:t>
            </a:r>
            <a:r>
              <a:rPr lang="en-US" altLang="en-US" i="1" dirty="0">
                <a:solidFill>
                  <a:srgbClr val="0070C0"/>
                </a:solidFill>
                <a:latin typeface="Times New Roman" pitchFamily="18" charset="0"/>
                <a:cs typeface="Arial" charset="0"/>
              </a:rPr>
              <a:t>v</a:t>
            </a:r>
            <a:r>
              <a:rPr lang="en-US" altLang="en-US" baseline="-25000" dirty="0">
                <a:solidFill>
                  <a:srgbClr val="0070C0"/>
                </a:solidFill>
                <a:latin typeface="Times New Roman" pitchFamily="18" charset="0"/>
                <a:cs typeface="Arial" charset="0"/>
              </a:rPr>
              <a:t>5</a:t>
            </a:r>
            <a:r>
              <a:rPr lang="en-US" altLang="en-US" dirty="0">
                <a:solidFill>
                  <a:srgbClr val="0070C0"/>
                </a:solidFill>
                <a:latin typeface="Times New Roman" pitchFamily="18" charset="0"/>
                <a:cs typeface="Arial" charset="0"/>
              </a:rPr>
              <a:t>), (</a:t>
            </a:r>
            <a:r>
              <a:rPr lang="en-US" altLang="en-US" i="1" dirty="0">
                <a:solidFill>
                  <a:srgbClr val="0070C0"/>
                </a:solidFill>
                <a:latin typeface="Times New Roman" pitchFamily="18" charset="0"/>
                <a:cs typeface="Arial" charset="0"/>
              </a:rPr>
              <a:t>v</a:t>
            </a:r>
            <a:r>
              <a:rPr lang="en-US" altLang="en-US" baseline="-25000" dirty="0">
                <a:solidFill>
                  <a:srgbClr val="0070C0"/>
                </a:solidFill>
                <a:latin typeface="Times New Roman" pitchFamily="18" charset="0"/>
                <a:cs typeface="Arial" charset="0"/>
              </a:rPr>
              <a:t>5</a:t>
            </a:r>
            <a:r>
              <a:rPr lang="en-US" altLang="en-US" dirty="0">
                <a:solidFill>
                  <a:srgbClr val="0070C0"/>
                </a:solidFill>
                <a:latin typeface="Times New Roman" pitchFamily="18" charset="0"/>
                <a:cs typeface="Arial" charset="0"/>
              </a:rPr>
              <a:t>, </a:t>
            </a:r>
            <a:r>
              <a:rPr lang="en-US" altLang="en-US" i="1" dirty="0">
                <a:solidFill>
                  <a:srgbClr val="0070C0"/>
                </a:solidFill>
                <a:latin typeface="Times New Roman" pitchFamily="18" charset="0"/>
                <a:cs typeface="Arial" charset="0"/>
              </a:rPr>
              <a:t>v</a:t>
            </a:r>
            <a:r>
              <a:rPr lang="en-US" altLang="en-US" baseline="-25000" dirty="0">
                <a:solidFill>
                  <a:srgbClr val="0070C0"/>
                </a:solidFill>
                <a:latin typeface="Times New Roman" pitchFamily="18" charset="0"/>
                <a:cs typeface="Arial" charset="0"/>
              </a:rPr>
              <a:t>3</a:t>
            </a:r>
            <a:r>
              <a:rPr lang="en-US" altLang="en-US" dirty="0">
                <a:solidFill>
                  <a:srgbClr val="0070C0"/>
                </a:solidFill>
                <a:latin typeface="Times New Roman" pitchFamily="18" charset="0"/>
                <a:cs typeface="Arial" charset="0"/>
              </a:rPr>
              <a:t>), (</a:t>
            </a:r>
            <a:r>
              <a:rPr lang="en-US" altLang="en-US" i="1" dirty="0">
                <a:solidFill>
                  <a:srgbClr val="0070C0"/>
                </a:solidFill>
                <a:latin typeface="Times New Roman" pitchFamily="18" charset="0"/>
                <a:cs typeface="Arial" charset="0"/>
              </a:rPr>
              <a:t>v</a:t>
            </a:r>
            <a:r>
              <a:rPr lang="en-US" altLang="en-US" baseline="-25000" dirty="0">
                <a:solidFill>
                  <a:srgbClr val="0070C0"/>
                </a:solidFill>
                <a:latin typeface="Times New Roman" pitchFamily="18" charset="0"/>
                <a:cs typeface="Arial" charset="0"/>
              </a:rPr>
              <a:t>6</a:t>
            </a:r>
            <a:r>
              <a:rPr lang="en-US" altLang="en-US" dirty="0">
                <a:solidFill>
                  <a:srgbClr val="0070C0"/>
                </a:solidFill>
                <a:latin typeface="Times New Roman" pitchFamily="18" charset="0"/>
                <a:cs typeface="Arial" charset="0"/>
              </a:rPr>
              <a:t>, </a:t>
            </a:r>
            <a:r>
              <a:rPr lang="en-US" altLang="en-US" i="1" dirty="0">
                <a:solidFill>
                  <a:srgbClr val="0070C0"/>
                </a:solidFill>
                <a:latin typeface="Times New Roman" pitchFamily="18" charset="0"/>
                <a:cs typeface="Arial" charset="0"/>
              </a:rPr>
              <a:t>v</a:t>
            </a:r>
            <a:r>
              <a:rPr lang="en-US" altLang="en-US" baseline="-25000" dirty="0">
                <a:solidFill>
                  <a:srgbClr val="0070C0"/>
                </a:solidFill>
                <a:latin typeface="Times New Roman" pitchFamily="18" charset="0"/>
                <a:cs typeface="Arial" charset="0"/>
              </a:rPr>
              <a:t>9</a:t>
            </a:r>
            <a:r>
              <a:rPr lang="en-US" altLang="en-US" dirty="0">
                <a:solidFill>
                  <a:srgbClr val="0070C0"/>
                </a:solidFill>
                <a:latin typeface="Times New Roman" pitchFamily="18" charset="0"/>
                <a:cs typeface="Arial" charset="0"/>
              </a:rPr>
              <a:t>), (</a:t>
            </a:r>
            <a:r>
              <a:rPr lang="en-US" altLang="en-US" i="1" dirty="0">
                <a:solidFill>
                  <a:srgbClr val="0070C0"/>
                </a:solidFill>
                <a:latin typeface="Times New Roman" pitchFamily="18" charset="0"/>
                <a:cs typeface="Arial" charset="0"/>
              </a:rPr>
              <a:t>v</a:t>
            </a:r>
            <a:r>
              <a:rPr lang="en-US" altLang="en-US" baseline="-25000" dirty="0">
                <a:solidFill>
                  <a:srgbClr val="0070C0"/>
                </a:solidFill>
                <a:latin typeface="Times New Roman" pitchFamily="18" charset="0"/>
                <a:cs typeface="Arial" charset="0"/>
              </a:rPr>
              <a:t>8</a:t>
            </a:r>
            <a:r>
              <a:rPr lang="en-US" altLang="en-US" dirty="0">
                <a:solidFill>
                  <a:srgbClr val="0070C0"/>
                </a:solidFill>
                <a:latin typeface="Times New Roman" pitchFamily="18" charset="0"/>
                <a:cs typeface="Arial" charset="0"/>
              </a:rPr>
              <a:t>, </a:t>
            </a:r>
            <a:r>
              <a:rPr lang="en-US" altLang="en-US" i="1" dirty="0">
                <a:solidFill>
                  <a:srgbClr val="0070C0"/>
                </a:solidFill>
                <a:latin typeface="Times New Roman" pitchFamily="18" charset="0"/>
                <a:cs typeface="Arial" charset="0"/>
              </a:rPr>
              <a:t>v</a:t>
            </a:r>
            <a:r>
              <a:rPr lang="en-US" altLang="en-US" baseline="-25000" dirty="0">
                <a:solidFill>
                  <a:srgbClr val="0070C0"/>
                </a:solidFill>
                <a:latin typeface="Times New Roman" pitchFamily="18" charset="0"/>
                <a:cs typeface="Arial" charset="0"/>
              </a:rPr>
              <a:t>4</a:t>
            </a:r>
            <a:r>
              <a:rPr lang="en-US" altLang="en-US" dirty="0">
                <a:solidFill>
                  <a:srgbClr val="0070C0"/>
                </a:solidFill>
                <a:latin typeface="Times New Roman" pitchFamily="18" charset="0"/>
                <a:cs typeface="Arial" charset="0"/>
              </a:rPr>
              <a:t>), (</a:t>
            </a:r>
            <a:r>
              <a:rPr lang="en-US" altLang="en-US" i="1" dirty="0">
                <a:solidFill>
                  <a:srgbClr val="0070C0"/>
                </a:solidFill>
                <a:latin typeface="Times New Roman" pitchFamily="18" charset="0"/>
                <a:cs typeface="Arial" charset="0"/>
              </a:rPr>
              <a:t>v</a:t>
            </a:r>
            <a:r>
              <a:rPr lang="en-US" altLang="en-US" baseline="-25000" dirty="0">
                <a:solidFill>
                  <a:srgbClr val="0070C0"/>
                </a:solidFill>
                <a:latin typeface="Times New Roman" pitchFamily="18" charset="0"/>
                <a:cs typeface="Arial" charset="0"/>
              </a:rPr>
              <a:t>9</a:t>
            </a:r>
            <a:r>
              <a:rPr lang="en-US" altLang="en-US" dirty="0">
                <a:solidFill>
                  <a:srgbClr val="0070C0"/>
                </a:solidFill>
                <a:latin typeface="Times New Roman" pitchFamily="18" charset="0"/>
                <a:cs typeface="Arial" charset="0"/>
              </a:rPr>
              <a:t>, </a:t>
            </a:r>
            <a:r>
              <a:rPr lang="en-US" altLang="en-US" i="1" dirty="0">
                <a:solidFill>
                  <a:srgbClr val="0070C0"/>
                </a:solidFill>
                <a:latin typeface="Times New Roman" pitchFamily="18" charset="0"/>
                <a:cs typeface="Arial" charset="0"/>
              </a:rPr>
              <a:t>v</a:t>
            </a:r>
            <a:r>
              <a:rPr lang="en-US" altLang="en-US" baseline="-25000" dirty="0">
                <a:solidFill>
                  <a:srgbClr val="0070C0"/>
                </a:solidFill>
                <a:latin typeface="Times New Roman" pitchFamily="18" charset="0"/>
                <a:cs typeface="Arial" charset="0"/>
              </a:rPr>
              <a:t>4</a:t>
            </a:r>
            <a:r>
              <a:rPr lang="en-US" altLang="en-US" dirty="0">
                <a:solidFill>
                  <a:srgbClr val="0070C0"/>
                </a:solidFill>
                <a:latin typeface="Times New Roman" pitchFamily="18" charset="0"/>
                <a:cs typeface="Arial" charset="0"/>
              </a:rPr>
              <a:t>)}</a:t>
            </a:r>
          </a:p>
          <a:p>
            <a:pPr>
              <a:buFontTx/>
              <a:buNone/>
            </a:pPr>
            <a:endParaRPr lang="en-US" altLang="en-US" dirty="0">
              <a:latin typeface="Arial" charset="0"/>
              <a:cs typeface="Arial" charset="0"/>
            </a:endParaRPr>
          </a:p>
        </p:txBody>
      </p:sp>
      <p:pic>
        <p:nvPicPr>
          <p:cNvPr id="9220" name="Picture 2" descr="C:\Users\dwharder\Desktop\kk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3462338"/>
            <a:ext cx="287972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425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r>
              <a:rPr lang="en-US" altLang="en-US" dirty="0">
                <a:latin typeface="Arial" charset="0"/>
                <a:cs typeface="Arial" charset="0"/>
              </a:rPr>
              <a:t>Directed graphs</a:t>
            </a:r>
          </a:p>
        </p:txBody>
      </p:sp>
      <p:sp>
        <p:nvSpPr>
          <p:cNvPr id="1029"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The maximum number of directed edges in a directed graph is</a:t>
            </a:r>
          </a:p>
        </p:txBody>
      </p:sp>
      <p:graphicFrame>
        <p:nvGraphicFramePr>
          <p:cNvPr id="1026" name="Object 2"/>
          <p:cNvGraphicFramePr>
            <a:graphicFrameLocks noChangeAspect="1"/>
          </p:cNvGraphicFramePr>
          <p:nvPr>
            <p:extLst>
              <p:ext uri="{D42A27DB-BD31-4B8C-83A1-F6EECF244321}">
                <p14:modId xmlns:p14="http://schemas.microsoft.com/office/powerpoint/2010/main" val="519936639"/>
              </p:ext>
            </p:extLst>
          </p:nvPr>
        </p:nvGraphicFramePr>
        <p:xfrm>
          <a:off x="1691680" y="2276872"/>
          <a:ext cx="5386387" cy="909638"/>
        </p:xfrm>
        <a:graphic>
          <a:graphicData uri="http://schemas.openxmlformats.org/presentationml/2006/ole">
            <mc:AlternateContent xmlns:mc="http://schemas.openxmlformats.org/markup-compatibility/2006">
              <mc:Choice xmlns:v="urn:schemas-microsoft-com:vml" Requires="v">
                <p:oleObj spid="_x0000_s305175" name="Equation" r:id="rId5" imgW="2781000" imgH="469800" progId="Equation.DSMT4">
                  <p:embed/>
                </p:oleObj>
              </mc:Choice>
              <mc:Fallback>
                <p:oleObj name="Equation" r:id="rId5" imgW="2781000" imgH="469800" progId="Equation.DSMT4">
                  <p:embed/>
                  <p:pic>
                    <p:nvPicPr>
                      <p:cNvPr id="0" name=""/>
                      <p:cNvPicPr>
                        <a:picLocks noChangeAspect="1" noChangeArrowheads="1"/>
                      </p:cNvPicPr>
                      <p:nvPr/>
                    </p:nvPicPr>
                    <p:blipFill>
                      <a:blip r:embed="rId6"/>
                      <a:srcRect/>
                      <a:stretch>
                        <a:fillRect/>
                      </a:stretch>
                    </p:blipFill>
                    <p:spPr bwMode="auto">
                      <a:xfrm>
                        <a:off x="1691680" y="2276872"/>
                        <a:ext cx="5386387" cy="909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79363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a:latin typeface="Arial" charset="0"/>
                <a:cs typeface="Arial" charset="0"/>
              </a:rPr>
              <a:t>In and out degrees</a:t>
            </a:r>
          </a:p>
        </p:txBody>
      </p:sp>
      <p:sp>
        <p:nvSpPr>
          <p:cNvPr id="35843"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The degree of a vertex must be modified to consider both cases:</a:t>
            </a:r>
          </a:p>
          <a:p>
            <a:pPr lvl="1"/>
            <a:r>
              <a:rPr lang="en-US" altLang="en-US" dirty="0">
                <a:latin typeface="Arial" charset="0"/>
                <a:cs typeface="Arial" charset="0"/>
              </a:rPr>
              <a:t>The </a:t>
            </a:r>
            <a:r>
              <a:rPr lang="en-US" altLang="en-US" i="1" dirty="0">
                <a:latin typeface="Arial" charset="0"/>
                <a:cs typeface="Arial" charset="0"/>
              </a:rPr>
              <a:t>out-degree</a:t>
            </a:r>
            <a:r>
              <a:rPr lang="en-US" altLang="en-US" dirty="0">
                <a:latin typeface="Arial" charset="0"/>
                <a:cs typeface="Arial" charset="0"/>
              </a:rPr>
              <a:t> of a vertex is the number of vertices which are adjacent to the given vertex</a:t>
            </a:r>
          </a:p>
          <a:p>
            <a:pPr lvl="1"/>
            <a:r>
              <a:rPr lang="en-US" altLang="en-US" dirty="0">
                <a:latin typeface="Arial" charset="0"/>
                <a:cs typeface="Arial" charset="0"/>
              </a:rPr>
              <a:t>The </a:t>
            </a:r>
            <a:r>
              <a:rPr lang="en-US" altLang="en-US" i="1" dirty="0">
                <a:latin typeface="Arial" charset="0"/>
                <a:cs typeface="Arial" charset="0"/>
              </a:rPr>
              <a:t>in-degree</a:t>
            </a:r>
            <a:r>
              <a:rPr lang="en-US" altLang="en-US" dirty="0">
                <a:latin typeface="Arial" charset="0"/>
                <a:cs typeface="Arial" charset="0"/>
              </a:rPr>
              <a:t> of a vertex is the number of vertices which this vertex is adjacent to</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In this graph:</a:t>
            </a:r>
          </a:p>
          <a:p>
            <a:pPr marL="342900" lvl="1" indent="-342900">
              <a:buNone/>
            </a:pPr>
            <a:r>
              <a:rPr lang="en-US" altLang="en-US" dirty="0">
                <a:latin typeface="Arial" charset="0"/>
                <a:cs typeface="Arial" charset="0"/>
              </a:rPr>
              <a:t>		</a:t>
            </a:r>
            <a:r>
              <a:rPr lang="en-US" altLang="en-US" dirty="0" err="1">
                <a:latin typeface="Times New Roman" panose="02020603050405020304" pitchFamily="18" charset="0"/>
                <a:cs typeface="Times New Roman" panose="02020603050405020304" pitchFamily="18" charset="0"/>
              </a:rPr>
              <a:t>in_degree</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baseline="-25000" dirty="0">
                <a:latin typeface="Times New Roman" panose="02020603050405020304" pitchFamily="18" charset="0"/>
                <a:cs typeface="Times New Roman" panose="02020603050405020304" pitchFamily="18" charset="0"/>
              </a:rPr>
              <a:t>1</a:t>
            </a:r>
            <a:r>
              <a:rPr lang="en-US" altLang="en-US" dirty="0">
                <a:latin typeface="Times New Roman" panose="02020603050405020304" pitchFamily="18" charset="0"/>
                <a:cs typeface="Times New Roman" panose="02020603050405020304" pitchFamily="18" charset="0"/>
              </a:rPr>
              <a:t>) = 0	</a:t>
            </a:r>
            <a:r>
              <a:rPr lang="en-US" altLang="en-US" dirty="0" err="1">
                <a:latin typeface="Times New Roman" panose="02020603050405020304" pitchFamily="18" charset="0"/>
                <a:cs typeface="Times New Roman" panose="02020603050405020304" pitchFamily="18" charset="0"/>
              </a:rPr>
              <a:t>out_degree</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baseline="-25000" dirty="0">
                <a:latin typeface="Times New Roman" panose="02020603050405020304" pitchFamily="18" charset="0"/>
                <a:cs typeface="Times New Roman" panose="02020603050405020304" pitchFamily="18" charset="0"/>
              </a:rPr>
              <a:t>1</a:t>
            </a:r>
            <a:r>
              <a:rPr lang="en-US" altLang="en-US" dirty="0">
                <a:latin typeface="Times New Roman" panose="02020603050405020304" pitchFamily="18" charset="0"/>
                <a:cs typeface="Times New Roman" panose="02020603050405020304" pitchFamily="18" charset="0"/>
              </a:rPr>
              <a:t>) = 2</a:t>
            </a:r>
          </a:p>
          <a:p>
            <a:pPr marL="342900" lvl="1" indent="-342900">
              <a:buNone/>
            </a:pPr>
            <a:r>
              <a:rPr lang="en-US" altLang="en-US" dirty="0">
                <a:latin typeface="Arial" charset="0"/>
                <a:cs typeface="Arial" charset="0"/>
              </a:rPr>
              <a:t>		</a:t>
            </a:r>
            <a:r>
              <a:rPr lang="en-US" altLang="en-US" dirty="0" err="1">
                <a:latin typeface="Times New Roman" panose="02020603050405020304" pitchFamily="18" charset="0"/>
                <a:cs typeface="Times New Roman" panose="02020603050405020304" pitchFamily="18" charset="0"/>
              </a:rPr>
              <a:t>in_degree</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baseline="-25000" dirty="0">
                <a:latin typeface="Times New Roman" panose="02020603050405020304" pitchFamily="18" charset="0"/>
                <a:cs typeface="Times New Roman" panose="02020603050405020304" pitchFamily="18" charset="0"/>
              </a:rPr>
              <a:t>5</a:t>
            </a:r>
            <a:r>
              <a:rPr lang="en-US" altLang="en-US" dirty="0">
                <a:latin typeface="Times New Roman" panose="02020603050405020304" pitchFamily="18" charset="0"/>
                <a:cs typeface="Times New Roman" panose="02020603050405020304" pitchFamily="18" charset="0"/>
              </a:rPr>
              <a:t>) = 2	</a:t>
            </a:r>
            <a:r>
              <a:rPr lang="en-US" altLang="en-US" dirty="0" err="1">
                <a:latin typeface="Times New Roman" panose="02020603050405020304" pitchFamily="18" charset="0"/>
                <a:cs typeface="Times New Roman" panose="02020603050405020304" pitchFamily="18" charset="0"/>
              </a:rPr>
              <a:t>out_degree</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baseline="-25000" dirty="0">
                <a:latin typeface="Times New Roman" panose="02020603050405020304" pitchFamily="18" charset="0"/>
                <a:cs typeface="Times New Roman" panose="02020603050405020304" pitchFamily="18" charset="0"/>
              </a:rPr>
              <a:t>5</a:t>
            </a:r>
            <a:r>
              <a:rPr lang="en-US" altLang="en-US" dirty="0">
                <a:latin typeface="Times New Roman" panose="02020603050405020304" pitchFamily="18" charset="0"/>
                <a:cs typeface="Times New Roman" panose="02020603050405020304" pitchFamily="18" charset="0"/>
              </a:rPr>
              <a:t>) = 3</a:t>
            </a:r>
          </a:p>
          <a:p>
            <a:pPr marL="342900" lvl="1" indent="-342900">
              <a:buNone/>
            </a:pPr>
            <a:endParaRPr lang="en-US" altLang="en-US" dirty="0">
              <a:latin typeface="Times New Roman" panose="02020603050405020304" pitchFamily="18" charset="0"/>
              <a:cs typeface="Times New Roman" panose="02020603050405020304" pitchFamily="18" charset="0"/>
            </a:endParaRPr>
          </a:p>
          <a:p>
            <a:pPr>
              <a:buFont typeface="Arial" charset="0"/>
              <a:buNone/>
            </a:pPr>
            <a:endParaRPr lang="en-US" altLang="en-US" dirty="0">
              <a:latin typeface="Arial" charset="0"/>
              <a:cs typeface="Arial" charset="0"/>
            </a:endParaRPr>
          </a:p>
        </p:txBody>
      </p:sp>
      <p:pic>
        <p:nvPicPr>
          <p:cNvPr id="304130" name="Picture 2" descr="C:\Users\dwharder\Desktop\v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224507"/>
            <a:ext cx="3383335" cy="329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05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a:latin typeface="Arial" charset="0"/>
                <a:cs typeface="Arial" charset="0"/>
              </a:rPr>
              <a:t>Sources and sinks</a:t>
            </a:r>
          </a:p>
        </p:txBody>
      </p:sp>
      <p:sp>
        <p:nvSpPr>
          <p:cNvPr id="35843"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Some definitions:</a:t>
            </a:r>
          </a:p>
          <a:p>
            <a:pPr lvl="1"/>
            <a:r>
              <a:rPr lang="en-US" altLang="en-US" dirty="0">
                <a:latin typeface="Arial" charset="0"/>
                <a:cs typeface="Arial" charset="0"/>
              </a:rPr>
              <a:t>Vertices with an in-degree of zero are described as </a:t>
            </a:r>
            <a:r>
              <a:rPr lang="en-US" altLang="en-US" i="1" dirty="0">
                <a:latin typeface="Arial" charset="0"/>
                <a:cs typeface="Arial" charset="0"/>
              </a:rPr>
              <a:t>sources</a:t>
            </a:r>
            <a:endParaRPr lang="en-US" altLang="en-US" dirty="0">
              <a:latin typeface="Arial" charset="0"/>
              <a:cs typeface="Arial" charset="0"/>
            </a:endParaRPr>
          </a:p>
          <a:p>
            <a:pPr lvl="1"/>
            <a:r>
              <a:rPr lang="en-US" altLang="en-US" dirty="0">
                <a:latin typeface="Arial" charset="0"/>
                <a:cs typeface="Arial" charset="0"/>
              </a:rPr>
              <a:t>Vertices with an out-degree of zero are described as </a:t>
            </a:r>
            <a:r>
              <a:rPr lang="en-US" altLang="en-US" i="1" dirty="0">
                <a:latin typeface="Arial" charset="0"/>
                <a:cs typeface="Arial" charset="0"/>
              </a:rPr>
              <a:t>sinks</a:t>
            </a:r>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In this graph:</a:t>
            </a:r>
          </a:p>
          <a:p>
            <a:pPr lvl="1"/>
            <a:r>
              <a:rPr lang="en-US" altLang="en-US" dirty="0">
                <a:solidFill>
                  <a:prstClr val="black"/>
                </a:solidFill>
                <a:latin typeface="Arial" charset="0"/>
                <a:cs typeface="Arial" charset="0"/>
              </a:rPr>
              <a:t>Sources:	</a:t>
            </a:r>
            <a:r>
              <a:rPr lang="en-US" altLang="en-US" sz="2400" i="1" dirty="0">
                <a:latin typeface="Times New Roman" panose="02020603050405020304" pitchFamily="18" charset="0"/>
                <a:cs typeface="Times New Roman" panose="02020603050405020304" pitchFamily="18" charset="0"/>
              </a:rPr>
              <a:t>v</a:t>
            </a:r>
            <a:r>
              <a:rPr lang="en-US" altLang="en-US" sz="2000" baseline="-25000" dirty="0">
                <a:latin typeface="Times New Roman" panose="02020603050405020304" pitchFamily="18" charset="0"/>
                <a:cs typeface="Times New Roman" panose="02020603050405020304" pitchFamily="18" charset="0"/>
              </a:rPr>
              <a:t>1</a:t>
            </a:r>
            <a:r>
              <a:rPr lang="en-US" altLang="en-US" dirty="0">
                <a:latin typeface="Arial" charset="0"/>
                <a:cs typeface="Arial" charset="0"/>
              </a:rPr>
              <a:t>, </a:t>
            </a:r>
            <a:r>
              <a:rPr lang="en-US" altLang="en-US" sz="2400" i="1" dirty="0">
                <a:solidFill>
                  <a:prstClr val="black"/>
                </a:solidFill>
                <a:latin typeface="Times New Roman" panose="02020603050405020304" pitchFamily="18" charset="0"/>
                <a:cs typeface="Times New Roman" panose="02020603050405020304" pitchFamily="18" charset="0"/>
              </a:rPr>
              <a:t>v</a:t>
            </a:r>
            <a:r>
              <a:rPr lang="en-US" altLang="en-US" sz="2000" baseline="-25000" dirty="0">
                <a:solidFill>
                  <a:prstClr val="black"/>
                </a:solidFill>
                <a:latin typeface="Times New Roman" panose="02020603050405020304" pitchFamily="18" charset="0"/>
                <a:cs typeface="Times New Roman" panose="02020603050405020304" pitchFamily="18" charset="0"/>
              </a:rPr>
              <a:t>6</a:t>
            </a:r>
            <a:r>
              <a:rPr lang="en-US" altLang="en-US" dirty="0">
                <a:latin typeface="Arial" charset="0"/>
                <a:cs typeface="Arial" charset="0"/>
              </a:rPr>
              <a:t>, </a:t>
            </a:r>
            <a:r>
              <a:rPr lang="en-US" altLang="en-US" sz="2400" i="1" dirty="0">
                <a:solidFill>
                  <a:prstClr val="black"/>
                </a:solidFill>
                <a:latin typeface="Times New Roman" panose="02020603050405020304" pitchFamily="18" charset="0"/>
                <a:cs typeface="Times New Roman" panose="02020603050405020304" pitchFamily="18" charset="0"/>
              </a:rPr>
              <a:t>v</a:t>
            </a:r>
            <a:r>
              <a:rPr lang="en-US" altLang="en-US" baseline="-25000" dirty="0">
                <a:solidFill>
                  <a:prstClr val="black"/>
                </a:solidFill>
                <a:latin typeface="Times New Roman" panose="02020603050405020304" pitchFamily="18" charset="0"/>
                <a:cs typeface="Times New Roman" panose="02020603050405020304" pitchFamily="18" charset="0"/>
              </a:rPr>
              <a:t>7</a:t>
            </a:r>
            <a:r>
              <a:rPr lang="en-US" altLang="en-US" dirty="0">
                <a:latin typeface="Arial" charset="0"/>
                <a:cs typeface="Arial" charset="0"/>
              </a:rPr>
              <a:t> </a:t>
            </a:r>
          </a:p>
          <a:p>
            <a:pPr lvl="1"/>
            <a:r>
              <a:rPr lang="en-US" altLang="en-US" dirty="0">
                <a:solidFill>
                  <a:prstClr val="black"/>
                </a:solidFill>
                <a:latin typeface="Arial" charset="0"/>
                <a:cs typeface="Arial" charset="0"/>
              </a:rPr>
              <a:t>Sinks:	</a:t>
            </a:r>
            <a:r>
              <a:rPr lang="en-US" altLang="en-US" sz="2400" i="1" dirty="0">
                <a:latin typeface="Times New Roman" panose="02020603050405020304" pitchFamily="18" charset="0"/>
                <a:cs typeface="Times New Roman" panose="02020603050405020304" pitchFamily="18" charset="0"/>
              </a:rPr>
              <a:t>v</a:t>
            </a:r>
            <a:r>
              <a:rPr lang="en-US" altLang="en-US" sz="2000" baseline="-25000" dirty="0">
                <a:latin typeface="Times New Roman" panose="02020603050405020304" pitchFamily="18" charset="0"/>
                <a:cs typeface="Times New Roman" panose="02020603050405020304" pitchFamily="18" charset="0"/>
              </a:rPr>
              <a:t>2</a:t>
            </a:r>
            <a:r>
              <a:rPr lang="en-US" altLang="en-US" dirty="0">
                <a:latin typeface="Arial" charset="0"/>
                <a:cs typeface="Arial" charset="0"/>
              </a:rPr>
              <a:t>, </a:t>
            </a:r>
            <a:r>
              <a:rPr lang="en-US" altLang="en-US" sz="2400" i="1" dirty="0">
                <a:solidFill>
                  <a:prstClr val="black"/>
                </a:solidFill>
                <a:latin typeface="Times New Roman" panose="02020603050405020304" pitchFamily="18" charset="0"/>
                <a:cs typeface="Times New Roman" panose="02020603050405020304" pitchFamily="18" charset="0"/>
              </a:rPr>
              <a:t>v</a:t>
            </a:r>
            <a:r>
              <a:rPr lang="en-US" altLang="en-US" sz="2000" baseline="-25000" dirty="0">
                <a:solidFill>
                  <a:prstClr val="black"/>
                </a:solidFill>
                <a:latin typeface="Times New Roman" panose="02020603050405020304" pitchFamily="18" charset="0"/>
                <a:cs typeface="Times New Roman" panose="02020603050405020304" pitchFamily="18" charset="0"/>
              </a:rPr>
              <a:t>9</a:t>
            </a:r>
            <a:r>
              <a:rPr lang="en-US" altLang="en-US" dirty="0">
                <a:latin typeface="Arial" charset="0"/>
                <a:cs typeface="Arial" charset="0"/>
              </a:rPr>
              <a:t> </a:t>
            </a:r>
          </a:p>
          <a:p>
            <a:pPr lvl="1"/>
            <a:endParaRPr lang="en-US" altLang="en-US" dirty="0">
              <a:latin typeface="Arial" charset="0"/>
              <a:cs typeface="Arial" charset="0"/>
            </a:endParaRPr>
          </a:p>
        </p:txBody>
      </p:sp>
      <p:pic>
        <p:nvPicPr>
          <p:cNvPr id="304130" name="Picture 2" descr="C:\Users\dwharder\Desktop\v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224507"/>
            <a:ext cx="3383335" cy="329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42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latin typeface="Arial" charset="0"/>
                <a:cs typeface="Arial" charset="0"/>
              </a:rPr>
              <a:t>Paths</a:t>
            </a:r>
          </a:p>
        </p:txBody>
      </p:sp>
      <p:sp>
        <p:nvSpPr>
          <p:cNvPr id="251907"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A path in a directed graph is an ordered sequence of vertices </a:t>
            </a:r>
          </a:p>
          <a:p>
            <a:pPr>
              <a:buFontTx/>
              <a:buNone/>
            </a:pPr>
            <a:r>
              <a:rPr lang="en-US" altLang="en-US" dirty="0">
                <a:latin typeface="Arial" charset="0"/>
                <a:cs typeface="Arial" charset="0"/>
              </a:rPr>
              <a:t>        (</a:t>
            </a:r>
            <a:r>
              <a:rPr lang="en-US" altLang="en-US" i="1" dirty="0">
                <a:latin typeface="Times New Roman" pitchFamily="18" charset="0"/>
                <a:cs typeface="Arial" charset="0"/>
              </a:rPr>
              <a:t>v</a:t>
            </a:r>
            <a:r>
              <a:rPr lang="en-US" altLang="en-US" baseline="-25000" dirty="0">
                <a:latin typeface="Times New Roman" pitchFamily="18" charset="0"/>
                <a:cs typeface="Arial" charset="0"/>
              </a:rPr>
              <a:t>0</a:t>
            </a:r>
            <a:r>
              <a:rPr lang="en-US" altLang="en-US" dirty="0">
                <a:latin typeface="Times New Roman" pitchFamily="18" charset="0"/>
                <a:cs typeface="Arial" charset="0"/>
              </a:rPr>
              <a:t>, </a:t>
            </a:r>
            <a:r>
              <a:rPr lang="en-US" altLang="en-US" i="1" dirty="0">
                <a:latin typeface="Times New Roman" pitchFamily="18" charset="0"/>
                <a:cs typeface="Arial" charset="0"/>
              </a:rPr>
              <a:t>v</a:t>
            </a:r>
            <a:r>
              <a:rPr lang="en-US" altLang="en-US" baseline="-25000" dirty="0">
                <a:latin typeface="Times New Roman" pitchFamily="18" charset="0"/>
                <a:cs typeface="Arial" charset="0"/>
              </a:rPr>
              <a:t>1</a:t>
            </a:r>
            <a:r>
              <a:rPr lang="en-US" altLang="en-US" dirty="0">
                <a:latin typeface="Times New Roman" pitchFamily="18" charset="0"/>
                <a:cs typeface="Arial" charset="0"/>
              </a:rPr>
              <a:t>, </a:t>
            </a:r>
            <a:r>
              <a:rPr lang="en-US" altLang="en-US" i="1" dirty="0">
                <a:latin typeface="Times New Roman" pitchFamily="18" charset="0"/>
                <a:cs typeface="Arial" charset="0"/>
              </a:rPr>
              <a:t>v</a:t>
            </a:r>
            <a:r>
              <a:rPr lang="en-US" altLang="en-US" baseline="-25000" dirty="0">
                <a:latin typeface="Times New Roman" pitchFamily="18" charset="0"/>
                <a:cs typeface="Arial" charset="0"/>
              </a:rPr>
              <a:t>2</a:t>
            </a:r>
            <a:r>
              <a:rPr lang="en-US" altLang="en-US" dirty="0">
                <a:latin typeface="Times New Roman" pitchFamily="18" charset="0"/>
                <a:cs typeface="Arial" charset="0"/>
              </a:rPr>
              <a:t>, ...,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k</a:t>
            </a:r>
            <a:r>
              <a:rPr lang="en-US" altLang="en-US" dirty="0">
                <a:latin typeface="Times New Roman" pitchFamily="18" charset="0"/>
                <a:cs typeface="Arial" charset="0"/>
              </a:rPr>
              <a:t>)</a:t>
            </a:r>
            <a:endParaRPr lang="en-US" altLang="en-US" dirty="0">
              <a:latin typeface="Arial" charset="0"/>
              <a:cs typeface="Arial" charset="0"/>
            </a:endParaRPr>
          </a:p>
          <a:p>
            <a:pPr>
              <a:buFontTx/>
              <a:buNone/>
            </a:pPr>
            <a:r>
              <a:rPr lang="en-US" altLang="en-US" dirty="0">
                <a:latin typeface="Arial" charset="0"/>
                <a:cs typeface="Arial" charset="0"/>
              </a:rPr>
              <a:t>	where </a:t>
            </a:r>
            <a:r>
              <a:rPr lang="en-US" altLang="en-US" dirty="0">
                <a:latin typeface="Times New Roman" pitchFamily="18" charset="0"/>
                <a:cs typeface="Arial" charset="0"/>
              </a:rPr>
              <a:t>(</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j</a:t>
            </a:r>
            <a:r>
              <a:rPr lang="en-US" altLang="en-US" baseline="-25000" dirty="0">
                <a:latin typeface="Times New Roman" pitchFamily="18" charset="0"/>
                <a:cs typeface="Arial" charset="0"/>
              </a:rPr>
              <a:t> – 1</a:t>
            </a:r>
            <a:r>
              <a:rPr lang="en-US" altLang="en-US" dirty="0">
                <a:latin typeface="Times New Roman" pitchFamily="18" charset="0"/>
                <a:cs typeface="Arial" charset="0"/>
              </a:rPr>
              <a:t>,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j</a:t>
            </a:r>
            <a:r>
              <a:rPr lang="en-US" altLang="en-US" dirty="0">
                <a:latin typeface="Times New Roman" pitchFamily="18" charset="0"/>
                <a:cs typeface="Arial" charset="0"/>
              </a:rPr>
              <a:t>)</a:t>
            </a:r>
            <a:r>
              <a:rPr lang="en-US" altLang="en-US" baseline="30000" dirty="0">
                <a:latin typeface="Arial" charset="0"/>
                <a:cs typeface="Arial" charset="0"/>
              </a:rPr>
              <a:t> </a:t>
            </a:r>
            <a:r>
              <a:rPr lang="en-US" altLang="en-US" dirty="0">
                <a:latin typeface="Arial" charset="0"/>
                <a:cs typeface="Arial" charset="0"/>
              </a:rPr>
              <a:t>is an edge for </a:t>
            </a:r>
            <a:r>
              <a:rPr lang="en-US" altLang="en-US" i="1" dirty="0">
                <a:latin typeface="Times New Roman" pitchFamily="18" charset="0"/>
                <a:cs typeface="Arial" charset="0"/>
              </a:rPr>
              <a:t>j</a:t>
            </a:r>
            <a:r>
              <a:rPr lang="en-US" altLang="en-US" dirty="0">
                <a:latin typeface="Times New Roman" pitchFamily="18" charset="0"/>
                <a:cs typeface="Arial" charset="0"/>
              </a:rPr>
              <a:t> = 1, ..., </a:t>
            </a:r>
            <a:r>
              <a:rPr lang="en-US" altLang="en-US" i="1" dirty="0">
                <a:latin typeface="Times New Roman" pitchFamily="18" charset="0"/>
                <a:cs typeface="Arial" charset="0"/>
              </a:rPr>
              <a:t>k</a:t>
            </a:r>
            <a:endParaRPr lang="en-US" altLang="en-US" dirty="0">
              <a:latin typeface="Times New Roman" pitchFamily="18" charset="0"/>
              <a:cs typeface="Arial" charset="0"/>
            </a:endParaRPr>
          </a:p>
          <a:p>
            <a:pPr marL="457200" lvl="1" indent="0">
              <a:buNone/>
            </a:pPr>
            <a:endParaRPr lang="en-US" altLang="en-US" i="1" dirty="0">
              <a:latin typeface="Times New Roman" pitchFamily="18" charset="0"/>
              <a:cs typeface="Arial" charset="0"/>
            </a:endParaRPr>
          </a:p>
          <a:p>
            <a:pPr marL="360363" indent="-360363">
              <a:buNone/>
            </a:pPr>
            <a:r>
              <a:rPr lang="en-US" altLang="en-US" i="1" dirty="0">
                <a:latin typeface="Times New Roman" pitchFamily="18" charset="0"/>
                <a:cs typeface="Arial" charset="0"/>
              </a:rPr>
              <a:t>	</a:t>
            </a:r>
            <a:r>
              <a:rPr lang="en-US" altLang="en-US" dirty="0">
                <a:latin typeface="Arial" charset="0"/>
                <a:cs typeface="Arial" charset="0"/>
              </a:rPr>
              <a:t>A path of length 5 in this graph is</a:t>
            </a:r>
            <a:br>
              <a:rPr lang="en-US" altLang="en-US" dirty="0">
                <a:latin typeface="Arial" charset="0"/>
                <a:cs typeface="Arial" charset="0"/>
              </a:rPr>
            </a:br>
            <a:r>
              <a:rPr lang="en-US" altLang="en-US" dirty="0">
                <a:latin typeface="Arial" charset="0"/>
                <a:cs typeface="Arial" charset="0"/>
              </a:rPr>
              <a:t>	</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baseline="-25000" dirty="0">
                <a:latin typeface="Times New Roman" panose="02020603050405020304" pitchFamily="18" charset="0"/>
                <a:cs typeface="Times New Roman" panose="02020603050405020304" pitchFamily="18" charset="0"/>
              </a:rPr>
              <a:t>1</a:t>
            </a:r>
            <a:r>
              <a:rPr lang="en-US" altLang="en-US"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v</a:t>
            </a:r>
            <a:r>
              <a:rPr lang="en-US" altLang="en-US" baseline="-25000" dirty="0">
                <a:latin typeface="Times New Roman" panose="02020603050405020304" pitchFamily="18" charset="0"/>
                <a:cs typeface="Times New Roman" panose="02020603050405020304" pitchFamily="18" charset="0"/>
              </a:rPr>
              <a:t>4</a:t>
            </a:r>
            <a:r>
              <a:rPr lang="en-US" altLang="en-US"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v</a:t>
            </a:r>
            <a:r>
              <a:rPr lang="en-US" altLang="en-US" baseline="-25000" dirty="0">
                <a:latin typeface="Times New Roman" panose="02020603050405020304" pitchFamily="18" charset="0"/>
                <a:cs typeface="Times New Roman" panose="02020603050405020304" pitchFamily="18" charset="0"/>
              </a:rPr>
              <a:t>5</a:t>
            </a:r>
            <a:r>
              <a:rPr lang="en-US" altLang="en-US"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v</a:t>
            </a:r>
            <a:r>
              <a:rPr lang="en-US" altLang="en-US" baseline="-25000" dirty="0">
                <a:latin typeface="Times New Roman" panose="02020603050405020304" pitchFamily="18" charset="0"/>
                <a:cs typeface="Times New Roman" panose="02020603050405020304" pitchFamily="18" charset="0"/>
              </a:rPr>
              <a:t>3</a:t>
            </a:r>
            <a:r>
              <a:rPr lang="en-US" altLang="en-US"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v</a:t>
            </a:r>
            <a:r>
              <a:rPr lang="en-US" altLang="en-US" baseline="-25000" dirty="0">
                <a:latin typeface="Times New Roman" panose="02020603050405020304" pitchFamily="18" charset="0"/>
                <a:cs typeface="Times New Roman" panose="02020603050405020304" pitchFamily="18" charset="0"/>
              </a:rPr>
              <a:t>5</a:t>
            </a:r>
            <a:r>
              <a:rPr lang="en-US" altLang="en-US"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v</a:t>
            </a:r>
            <a:r>
              <a:rPr lang="en-US" altLang="en-US" baseline="-25000"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a:t>
            </a:r>
            <a:r>
              <a:rPr lang="en-US" altLang="en-US" dirty="0">
                <a:latin typeface="Arial" charset="0"/>
                <a:cs typeface="Arial" charset="0"/>
              </a:rPr>
              <a:t> </a:t>
            </a:r>
            <a:r>
              <a:rPr lang="en-US" altLang="en-US" i="1" dirty="0">
                <a:latin typeface="Times New Roman" pitchFamily="18" charset="0"/>
                <a:cs typeface="Arial" charset="0"/>
              </a:rPr>
              <a:t> </a:t>
            </a:r>
          </a:p>
          <a:p>
            <a:pPr marL="360363" indent="-360363">
              <a:buNone/>
            </a:pPr>
            <a:endParaRPr lang="en-US" altLang="en-US" i="1" dirty="0">
              <a:latin typeface="Times New Roman" pitchFamily="18" charset="0"/>
              <a:cs typeface="Arial" charset="0"/>
            </a:endParaRPr>
          </a:p>
          <a:p>
            <a:pPr marL="360363" indent="-360363">
              <a:buNone/>
            </a:pPr>
            <a:r>
              <a:rPr lang="en-US" altLang="en-US" dirty="0">
                <a:latin typeface="Arial" charset="0"/>
                <a:cs typeface="Arial" charset="0"/>
              </a:rPr>
              <a:t>	A simple cycle of length 3 is</a:t>
            </a:r>
            <a:br>
              <a:rPr lang="en-US" altLang="en-US" dirty="0">
                <a:latin typeface="Arial" charset="0"/>
                <a:cs typeface="Arial" charset="0"/>
              </a:rPr>
            </a:br>
            <a:r>
              <a:rPr lang="en-US" altLang="en-US" dirty="0">
                <a:latin typeface="Arial" charset="0"/>
                <a:cs typeface="Arial" charset="0"/>
              </a:rPr>
              <a:t>	</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anose="02020603050405020304" pitchFamily="18" charset="0"/>
                <a:cs typeface="Times New Roman" panose="02020603050405020304" pitchFamily="18" charset="0"/>
              </a:rPr>
              <a:t>v</a:t>
            </a:r>
            <a:r>
              <a:rPr lang="en-US" altLang="en-US" baseline="-25000" dirty="0">
                <a:latin typeface="Times New Roman" panose="02020603050405020304" pitchFamily="18" charset="0"/>
                <a:cs typeface="Times New Roman" panose="02020603050405020304" pitchFamily="18" charset="0"/>
              </a:rPr>
              <a:t>8</a:t>
            </a:r>
            <a:r>
              <a:rPr lang="en-US" altLang="en-US"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v</a:t>
            </a:r>
            <a:r>
              <a:rPr lang="en-US" altLang="en-US" baseline="-25000" dirty="0">
                <a:latin typeface="Times New Roman" panose="02020603050405020304" pitchFamily="18" charset="0"/>
                <a:cs typeface="Times New Roman" panose="02020603050405020304" pitchFamily="18" charset="0"/>
              </a:rPr>
              <a:t>4</a:t>
            </a:r>
            <a:r>
              <a:rPr lang="en-US" altLang="en-US"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v</a:t>
            </a:r>
            <a:r>
              <a:rPr lang="en-US" altLang="en-US" baseline="-25000" dirty="0">
                <a:latin typeface="Times New Roman" panose="02020603050405020304" pitchFamily="18" charset="0"/>
                <a:cs typeface="Times New Roman" panose="02020603050405020304" pitchFamily="18" charset="0"/>
              </a:rPr>
              <a:t>5</a:t>
            </a:r>
            <a:r>
              <a:rPr lang="en-US" altLang="en-US"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v</a:t>
            </a:r>
            <a:r>
              <a:rPr lang="en-US" altLang="en-US" baseline="-25000" dirty="0">
                <a:latin typeface="Times New Roman" panose="02020603050405020304" pitchFamily="18" charset="0"/>
                <a:cs typeface="Times New Roman" panose="02020603050405020304" pitchFamily="18" charset="0"/>
              </a:rPr>
              <a:t>8</a:t>
            </a:r>
            <a:r>
              <a:rPr lang="en-US" altLang="en-US" dirty="0">
                <a:latin typeface="Times New Roman" panose="02020603050405020304" pitchFamily="18" charset="0"/>
                <a:cs typeface="Times New Roman" panose="02020603050405020304" pitchFamily="18" charset="0"/>
              </a:rPr>
              <a:t>)</a:t>
            </a:r>
            <a:r>
              <a:rPr lang="en-US" altLang="en-US" dirty="0">
                <a:latin typeface="Arial" charset="0"/>
                <a:cs typeface="Arial" charset="0"/>
              </a:rPr>
              <a:t> </a:t>
            </a:r>
            <a:r>
              <a:rPr lang="en-US" altLang="en-US" i="1" dirty="0">
                <a:latin typeface="Times New Roman" pitchFamily="18" charset="0"/>
                <a:cs typeface="Arial" charset="0"/>
              </a:rPr>
              <a:t> </a:t>
            </a:r>
            <a:endParaRPr lang="en-US" altLang="en-US" dirty="0">
              <a:latin typeface="Arial" charset="0"/>
              <a:cs typeface="Arial" charset="0"/>
            </a:endParaRPr>
          </a:p>
          <a:p>
            <a:pPr marL="360363" indent="-360363">
              <a:buNone/>
            </a:pPr>
            <a:endParaRPr lang="en-US" altLang="en-US" dirty="0">
              <a:latin typeface="Arial" charset="0"/>
              <a:cs typeface="Arial" charset="0"/>
            </a:endParaRPr>
          </a:p>
        </p:txBody>
      </p:sp>
      <p:pic>
        <p:nvPicPr>
          <p:cNvPr id="4" name="Picture 2" descr="C:\Users\dwharder\Desktop\v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224507"/>
            <a:ext cx="3383335" cy="329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74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90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19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6" name="Picture 2" descr="C:\Users\dwharder\Desktop\v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224507"/>
            <a:ext cx="3383335" cy="3293035"/>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p:cNvSpPr>
            <a:spLocks noGrp="1" noChangeArrowheads="1"/>
          </p:cNvSpPr>
          <p:nvPr>
            <p:ph type="title"/>
          </p:nvPr>
        </p:nvSpPr>
        <p:spPr/>
        <p:txBody>
          <a:bodyPr/>
          <a:lstStyle/>
          <a:p>
            <a:r>
              <a:rPr lang="en-US" altLang="en-US">
                <a:latin typeface="Arial" charset="0"/>
                <a:cs typeface="Arial" charset="0"/>
              </a:rPr>
              <a:t>Connectedness</a:t>
            </a:r>
          </a:p>
        </p:txBody>
      </p:sp>
      <p:sp>
        <p:nvSpPr>
          <p:cNvPr id="23555"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Two vertices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j</a:t>
            </a:r>
            <a:r>
              <a:rPr lang="en-US" altLang="en-US" dirty="0">
                <a:latin typeface="Arial" charset="0"/>
                <a:cs typeface="Arial" charset="0"/>
              </a:rPr>
              <a:t>,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k</a:t>
            </a:r>
            <a:r>
              <a:rPr lang="en-US" altLang="en-US" dirty="0">
                <a:latin typeface="Arial" charset="0"/>
                <a:cs typeface="Arial" charset="0"/>
              </a:rPr>
              <a:t> are said to be </a:t>
            </a:r>
            <a:r>
              <a:rPr lang="en-US" altLang="en-US" i="1" dirty="0">
                <a:latin typeface="Arial" charset="0"/>
                <a:cs typeface="Arial" charset="0"/>
              </a:rPr>
              <a:t>connected</a:t>
            </a:r>
            <a:r>
              <a:rPr lang="en-US" altLang="en-US" dirty="0">
                <a:latin typeface="Arial" charset="0"/>
                <a:cs typeface="Arial" charset="0"/>
              </a:rPr>
              <a:t> if there exists a path from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j</a:t>
            </a:r>
            <a:r>
              <a:rPr lang="en-US" altLang="en-US" dirty="0">
                <a:latin typeface="Arial" charset="0"/>
                <a:cs typeface="Arial" charset="0"/>
              </a:rPr>
              <a:t> to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k</a:t>
            </a:r>
            <a:endParaRPr lang="en-US" altLang="en-US" dirty="0">
              <a:latin typeface="Arial" charset="0"/>
              <a:cs typeface="Arial" charset="0"/>
            </a:endParaRPr>
          </a:p>
          <a:p>
            <a:pPr lvl="1"/>
            <a:r>
              <a:rPr lang="en-US" altLang="en-US" dirty="0">
                <a:latin typeface="Arial" charset="0"/>
                <a:cs typeface="Arial" charset="0"/>
              </a:rPr>
              <a:t>A graph is </a:t>
            </a:r>
            <a:r>
              <a:rPr lang="en-US" altLang="en-US" i="1" dirty="0">
                <a:latin typeface="Arial" charset="0"/>
                <a:cs typeface="Arial" charset="0"/>
              </a:rPr>
              <a:t>strongly connected </a:t>
            </a:r>
            <a:r>
              <a:rPr lang="en-US" altLang="en-US" dirty="0">
                <a:latin typeface="Arial" charset="0"/>
                <a:cs typeface="Arial" charset="0"/>
              </a:rPr>
              <a:t>if there exists a directed path between any two vertices</a:t>
            </a:r>
          </a:p>
          <a:p>
            <a:pPr lvl="1"/>
            <a:r>
              <a:rPr lang="en-US" altLang="en-US" dirty="0">
                <a:latin typeface="Arial" charset="0"/>
                <a:cs typeface="Arial" charset="0"/>
              </a:rPr>
              <a:t>A graph is </a:t>
            </a:r>
            <a:r>
              <a:rPr lang="en-US" altLang="en-US" i="1" dirty="0">
                <a:latin typeface="Arial" charset="0"/>
                <a:cs typeface="Arial" charset="0"/>
              </a:rPr>
              <a:t>weakly connected</a:t>
            </a:r>
            <a:r>
              <a:rPr lang="en-US" altLang="en-US" dirty="0">
                <a:latin typeface="Arial" charset="0"/>
                <a:cs typeface="Arial" charset="0"/>
              </a:rPr>
              <a:t> if there exists a path between any two vertices that ignores the direction</a:t>
            </a:r>
          </a:p>
          <a:p>
            <a:pPr lvl="1"/>
            <a:endParaRPr lang="en-US" altLang="en-US" dirty="0">
              <a:latin typeface="Arial" charset="0"/>
              <a:cs typeface="Arial" charset="0"/>
            </a:endParaRPr>
          </a:p>
          <a:p>
            <a:pPr marL="360363" indent="-360363">
              <a:buNone/>
            </a:pPr>
            <a:r>
              <a:rPr lang="en-US" altLang="en-US" dirty="0">
                <a:latin typeface="Arial" charset="0"/>
                <a:cs typeface="Arial" charset="0"/>
              </a:rPr>
              <a:t>	In this graph:</a:t>
            </a:r>
          </a:p>
          <a:p>
            <a:pPr lvl="1"/>
            <a:r>
              <a:rPr lang="en-US" altLang="en-US" dirty="0">
                <a:latin typeface="Arial" charset="0"/>
                <a:cs typeface="Arial" charset="0"/>
              </a:rPr>
              <a:t>The sub-graph </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itchFamily="18" charset="0"/>
                <a:cs typeface="Times New Roman" panose="02020603050405020304" pitchFamily="18" charset="0"/>
              </a:rPr>
              <a:t>v</a:t>
            </a:r>
            <a:r>
              <a:rPr lang="en-US" altLang="en-US" baseline="-25000" dirty="0">
                <a:latin typeface="Times New Roman" pitchFamily="18" charset="0"/>
                <a:cs typeface="Times New Roman" panose="02020603050405020304" pitchFamily="18" charset="0"/>
              </a:rPr>
              <a:t>3</a:t>
            </a:r>
            <a:r>
              <a:rPr lang="en-US" altLang="en-US" dirty="0">
                <a:latin typeface="Times New Roman" pitchFamily="18" charset="0"/>
                <a:cs typeface="Times New Roman" panose="02020603050405020304" pitchFamily="18" charset="0"/>
              </a:rPr>
              <a:t>, </a:t>
            </a:r>
            <a:r>
              <a:rPr lang="en-US" altLang="en-US" i="1" dirty="0">
                <a:latin typeface="Times New Roman" pitchFamily="18" charset="0"/>
                <a:cs typeface="Times New Roman" panose="02020603050405020304" pitchFamily="18" charset="0"/>
              </a:rPr>
              <a:t>v</a:t>
            </a:r>
            <a:r>
              <a:rPr lang="en-US" altLang="en-US" baseline="-25000" dirty="0">
                <a:latin typeface="Times New Roman" pitchFamily="18" charset="0"/>
                <a:cs typeface="Times New Roman" panose="02020603050405020304" pitchFamily="18" charset="0"/>
              </a:rPr>
              <a:t>4</a:t>
            </a:r>
            <a:r>
              <a:rPr lang="en-US" altLang="en-US" dirty="0">
                <a:latin typeface="Times New Roman" pitchFamily="18" charset="0"/>
                <a:cs typeface="Times New Roman" panose="02020603050405020304" pitchFamily="18" charset="0"/>
              </a:rPr>
              <a:t>, </a:t>
            </a:r>
            <a:r>
              <a:rPr lang="en-US" altLang="en-US" i="1" dirty="0">
                <a:latin typeface="Times New Roman" pitchFamily="18" charset="0"/>
                <a:cs typeface="Times New Roman" panose="02020603050405020304" pitchFamily="18" charset="0"/>
              </a:rPr>
              <a:t>v</a:t>
            </a:r>
            <a:r>
              <a:rPr lang="en-US" altLang="en-US" baseline="-25000" dirty="0">
                <a:latin typeface="Times New Roman" pitchFamily="18" charset="0"/>
                <a:cs typeface="Times New Roman" panose="02020603050405020304" pitchFamily="18" charset="0"/>
              </a:rPr>
              <a:t>5</a:t>
            </a:r>
            <a:r>
              <a:rPr lang="en-US" altLang="en-US" dirty="0">
                <a:latin typeface="Times New Roman" pitchFamily="18" charset="0"/>
                <a:cs typeface="Times New Roman" panose="02020603050405020304" pitchFamily="18" charset="0"/>
              </a:rPr>
              <a:t>, </a:t>
            </a:r>
            <a:r>
              <a:rPr lang="en-US" altLang="en-US" i="1" dirty="0">
                <a:latin typeface="Times New Roman" pitchFamily="18" charset="0"/>
                <a:cs typeface="Times New Roman" panose="02020603050405020304" pitchFamily="18" charset="0"/>
              </a:rPr>
              <a:t>v</a:t>
            </a:r>
            <a:r>
              <a:rPr lang="en-US" altLang="en-US" baseline="-25000" dirty="0">
                <a:latin typeface="Times New Roman" pitchFamily="18" charset="0"/>
                <a:cs typeface="Times New Roman" panose="02020603050405020304" pitchFamily="18" charset="0"/>
              </a:rPr>
              <a:t>8</a:t>
            </a:r>
            <a:r>
              <a:rPr lang="en-US" altLang="en-US" dirty="0">
                <a:latin typeface="Times New Roman" pitchFamily="18" charset="0"/>
                <a:cs typeface="Times New Roman" panose="02020603050405020304" pitchFamily="18" charset="0"/>
              </a:rPr>
              <a:t>} </a:t>
            </a:r>
            <a:r>
              <a:rPr lang="en-US" altLang="en-US" dirty="0">
                <a:latin typeface="Arial" charset="0"/>
                <a:cs typeface="Arial" charset="0"/>
              </a:rPr>
              <a:t>is strongly</a:t>
            </a:r>
            <a:br>
              <a:rPr lang="en-US" altLang="en-US" dirty="0">
                <a:latin typeface="Arial" charset="0"/>
                <a:cs typeface="Arial" charset="0"/>
              </a:rPr>
            </a:br>
            <a:r>
              <a:rPr lang="en-US" altLang="en-US" dirty="0">
                <a:latin typeface="Arial" charset="0"/>
                <a:cs typeface="Arial" charset="0"/>
              </a:rPr>
              <a:t>connected</a:t>
            </a:r>
          </a:p>
          <a:p>
            <a:pPr lvl="1"/>
            <a:r>
              <a:rPr lang="en-US" altLang="en-US" dirty="0">
                <a:latin typeface="Arial" charset="0"/>
                <a:cs typeface="Arial" charset="0"/>
              </a:rPr>
              <a:t>The sub-graph </a:t>
            </a:r>
            <a:r>
              <a:rPr lang="en-US" altLang="en-US" dirty="0">
                <a:latin typeface="Times New Roman" panose="02020603050405020304" pitchFamily="18" charset="0"/>
                <a:cs typeface="Times New Roman" panose="02020603050405020304" pitchFamily="18" charset="0"/>
              </a:rPr>
              <a:t>{</a:t>
            </a:r>
            <a:r>
              <a:rPr lang="en-US" altLang="en-US" i="1" dirty="0">
                <a:latin typeface="Times New Roman" pitchFamily="18" charset="0"/>
                <a:cs typeface="Times New Roman" panose="02020603050405020304" pitchFamily="18" charset="0"/>
              </a:rPr>
              <a:t>v</a:t>
            </a:r>
            <a:r>
              <a:rPr lang="en-US" altLang="en-US" baseline="-25000" dirty="0">
                <a:latin typeface="Times New Roman" pitchFamily="18" charset="0"/>
                <a:cs typeface="Times New Roman" panose="02020603050405020304" pitchFamily="18" charset="0"/>
              </a:rPr>
              <a:t>1</a:t>
            </a:r>
            <a:r>
              <a:rPr lang="en-US" altLang="en-US" dirty="0">
                <a:latin typeface="Times New Roman" pitchFamily="18" charset="0"/>
                <a:cs typeface="Times New Roman" panose="02020603050405020304" pitchFamily="18" charset="0"/>
              </a:rPr>
              <a:t>, </a:t>
            </a:r>
            <a:r>
              <a:rPr lang="en-US" altLang="en-US" i="1" dirty="0">
                <a:latin typeface="Times New Roman" pitchFamily="18" charset="0"/>
                <a:cs typeface="Times New Roman" panose="02020603050405020304" pitchFamily="18" charset="0"/>
              </a:rPr>
              <a:t>v</a:t>
            </a:r>
            <a:r>
              <a:rPr lang="en-US" altLang="en-US" baseline="-25000" dirty="0">
                <a:latin typeface="Times New Roman" pitchFamily="18" charset="0"/>
                <a:cs typeface="Times New Roman" panose="02020603050405020304" pitchFamily="18" charset="0"/>
              </a:rPr>
              <a:t>2</a:t>
            </a:r>
            <a:r>
              <a:rPr lang="en-US" altLang="en-US" dirty="0">
                <a:latin typeface="Times New Roman" pitchFamily="18" charset="0"/>
                <a:cs typeface="Times New Roman" panose="02020603050405020304" pitchFamily="18" charset="0"/>
              </a:rPr>
              <a:t>, </a:t>
            </a:r>
            <a:r>
              <a:rPr lang="en-US" altLang="en-US" i="1" dirty="0">
                <a:latin typeface="Times New Roman" pitchFamily="18" charset="0"/>
                <a:cs typeface="Times New Roman" panose="02020603050405020304" pitchFamily="18" charset="0"/>
              </a:rPr>
              <a:t>v</a:t>
            </a:r>
            <a:r>
              <a:rPr lang="en-US" altLang="en-US" baseline="-25000" dirty="0">
                <a:latin typeface="Times New Roman" pitchFamily="18" charset="0"/>
                <a:cs typeface="Times New Roman" panose="02020603050405020304" pitchFamily="18" charset="0"/>
              </a:rPr>
              <a:t>3</a:t>
            </a:r>
            <a:r>
              <a:rPr lang="en-US" altLang="en-US" dirty="0">
                <a:latin typeface="Times New Roman" pitchFamily="18" charset="0"/>
                <a:cs typeface="Times New Roman" panose="02020603050405020304" pitchFamily="18" charset="0"/>
              </a:rPr>
              <a:t>, </a:t>
            </a:r>
            <a:r>
              <a:rPr lang="en-US" altLang="en-US" i="1" dirty="0">
                <a:latin typeface="Times New Roman" pitchFamily="18" charset="0"/>
                <a:cs typeface="Times New Roman" panose="02020603050405020304" pitchFamily="18" charset="0"/>
              </a:rPr>
              <a:t>v</a:t>
            </a:r>
            <a:r>
              <a:rPr lang="en-US" altLang="en-US" baseline="-25000" dirty="0">
                <a:latin typeface="Times New Roman" pitchFamily="18" charset="0"/>
                <a:cs typeface="Times New Roman" panose="02020603050405020304" pitchFamily="18" charset="0"/>
              </a:rPr>
              <a:t>4</a:t>
            </a:r>
            <a:r>
              <a:rPr lang="en-US" altLang="en-US" dirty="0">
                <a:latin typeface="Times New Roman" pitchFamily="18" charset="0"/>
                <a:cs typeface="Times New Roman" panose="02020603050405020304" pitchFamily="18" charset="0"/>
              </a:rPr>
              <a:t>, </a:t>
            </a:r>
            <a:r>
              <a:rPr lang="en-US" altLang="en-US" i="1" dirty="0">
                <a:latin typeface="Times New Roman" pitchFamily="18" charset="0"/>
                <a:cs typeface="Times New Roman" panose="02020603050405020304" pitchFamily="18" charset="0"/>
              </a:rPr>
              <a:t>v</a:t>
            </a:r>
            <a:r>
              <a:rPr lang="en-US" altLang="en-US" baseline="-25000" dirty="0">
                <a:latin typeface="Times New Roman" pitchFamily="18" charset="0"/>
                <a:cs typeface="Times New Roman" panose="02020603050405020304" pitchFamily="18" charset="0"/>
              </a:rPr>
              <a:t>5</a:t>
            </a:r>
            <a:r>
              <a:rPr lang="en-US" altLang="en-US" dirty="0">
                <a:latin typeface="Times New Roman" pitchFamily="18" charset="0"/>
                <a:cs typeface="Times New Roman" panose="02020603050405020304" pitchFamily="18" charset="0"/>
              </a:rPr>
              <a:t>, </a:t>
            </a:r>
            <a:r>
              <a:rPr lang="en-US" altLang="en-US" i="1" dirty="0">
                <a:latin typeface="Times New Roman" pitchFamily="18" charset="0"/>
                <a:cs typeface="Times New Roman" panose="02020603050405020304" pitchFamily="18" charset="0"/>
              </a:rPr>
              <a:t>v</a:t>
            </a:r>
            <a:r>
              <a:rPr lang="en-US" altLang="en-US" baseline="-25000" dirty="0">
                <a:latin typeface="Times New Roman" pitchFamily="18" charset="0"/>
                <a:cs typeface="Times New Roman" panose="02020603050405020304" pitchFamily="18" charset="0"/>
              </a:rPr>
              <a:t>8</a:t>
            </a:r>
            <a:r>
              <a:rPr lang="en-US" altLang="en-US" dirty="0">
                <a:latin typeface="Times New Roman" pitchFamily="18" charset="0"/>
                <a:cs typeface="Times New Roman" panose="02020603050405020304" pitchFamily="18" charset="0"/>
              </a:rPr>
              <a:t>} </a:t>
            </a:r>
            <a:r>
              <a:rPr lang="en-US" altLang="en-US" dirty="0">
                <a:latin typeface="Arial" charset="0"/>
                <a:cs typeface="Arial" charset="0"/>
              </a:rPr>
              <a:t>is</a:t>
            </a:r>
            <a:br>
              <a:rPr lang="en-US" altLang="en-US" dirty="0">
                <a:latin typeface="Arial" charset="0"/>
                <a:cs typeface="Arial" charset="0"/>
              </a:rPr>
            </a:br>
            <a:r>
              <a:rPr lang="en-US" altLang="en-US" dirty="0">
                <a:latin typeface="Arial" charset="0"/>
                <a:cs typeface="Arial" charset="0"/>
              </a:rPr>
              <a:t>weakly connected</a:t>
            </a:r>
          </a:p>
          <a:p>
            <a:pPr lvl="1"/>
            <a:endParaRPr lang="en-US" altLang="en-US" dirty="0">
              <a:latin typeface="Arial" charset="0"/>
              <a:cs typeface="Arial" charset="0"/>
            </a:endParaRPr>
          </a:p>
        </p:txBody>
      </p:sp>
    </p:spTree>
    <p:extLst>
      <p:ext uri="{BB962C8B-B14F-4D97-AF65-F5344CB8AC3E}">
        <p14:creationId xmlns:p14="http://schemas.microsoft.com/office/powerpoint/2010/main" val="399818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latin typeface="Arial" charset="0"/>
                <a:cs typeface="Arial" charset="0"/>
              </a:rPr>
              <a:t>Graphs</a:t>
            </a:r>
          </a:p>
        </p:txBody>
      </p:sp>
      <p:sp>
        <p:nvSpPr>
          <p:cNvPr id="3075"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Consider this collection of vertices </a:t>
            </a:r>
            <a:endParaRPr lang="en-US" altLang="en-US" i="1" dirty="0">
              <a:latin typeface="Arial" charset="0"/>
              <a:cs typeface="Arial" charset="0"/>
            </a:endParaRPr>
          </a:p>
          <a:p>
            <a:pPr algn="ctr">
              <a:buFont typeface="Arial" charset="0"/>
              <a:buNone/>
            </a:pPr>
            <a:r>
              <a:rPr lang="en-US" altLang="en-US" i="1" dirty="0">
                <a:latin typeface="Times New Roman" pitchFamily="18" charset="0"/>
                <a:cs typeface="Arial" charset="0"/>
              </a:rPr>
              <a:t>V</a:t>
            </a:r>
            <a:r>
              <a:rPr lang="en-US" altLang="en-US" dirty="0">
                <a:latin typeface="Times New Roman" pitchFamily="18" charset="0"/>
                <a:cs typeface="Arial" charset="0"/>
              </a:rPr>
              <a:t> = {</a:t>
            </a:r>
            <a:r>
              <a:rPr lang="en-US" altLang="en-US" i="1" dirty="0">
                <a:latin typeface="Times New Roman" pitchFamily="18" charset="0"/>
                <a:cs typeface="Arial" charset="0"/>
              </a:rPr>
              <a:t>v</a:t>
            </a:r>
            <a:r>
              <a:rPr lang="en-US" altLang="en-US" baseline="-25000" dirty="0">
                <a:latin typeface="Times New Roman" pitchFamily="18" charset="0"/>
                <a:cs typeface="Arial" charset="0"/>
              </a:rPr>
              <a:t>1</a:t>
            </a:r>
            <a:r>
              <a:rPr lang="en-US" altLang="en-US" dirty="0">
                <a:latin typeface="Times New Roman" pitchFamily="18" charset="0"/>
                <a:cs typeface="Arial" charset="0"/>
              </a:rPr>
              <a:t>, </a:t>
            </a:r>
            <a:r>
              <a:rPr lang="en-US" altLang="en-US" i="1" dirty="0">
                <a:latin typeface="Times New Roman" pitchFamily="18" charset="0"/>
                <a:cs typeface="Arial" charset="0"/>
              </a:rPr>
              <a:t>v</a:t>
            </a:r>
            <a:r>
              <a:rPr lang="en-US" altLang="en-US" baseline="-25000" dirty="0">
                <a:latin typeface="Times New Roman" pitchFamily="18" charset="0"/>
                <a:cs typeface="Arial" charset="0"/>
              </a:rPr>
              <a:t>2</a:t>
            </a:r>
            <a:r>
              <a:rPr lang="en-US" altLang="en-US" dirty="0">
                <a:latin typeface="Times New Roman" pitchFamily="18" charset="0"/>
                <a:cs typeface="Arial" charset="0"/>
              </a:rPr>
              <a:t>, ..., </a:t>
            </a:r>
            <a:r>
              <a:rPr lang="en-US" altLang="en-US" i="1" dirty="0">
                <a:latin typeface="Times New Roman" pitchFamily="18" charset="0"/>
                <a:cs typeface="Arial" charset="0"/>
              </a:rPr>
              <a:t>v</a:t>
            </a:r>
            <a:r>
              <a:rPr lang="en-US" altLang="en-US" baseline="-25000" dirty="0">
                <a:latin typeface="Times New Roman" pitchFamily="18" charset="0"/>
                <a:cs typeface="Arial" charset="0"/>
              </a:rPr>
              <a:t>9</a:t>
            </a:r>
            <a:r>
              <a:rPr lang="en-US" altLang="en-US" dirty="0">
                <a:latin typeface="Times New Roman" pitchFamily="18" charset="0"/>
                <a:cs typeface="Arial" charset="0"/>
              </a:rPr>
              <a:t>}</a:t>
            </a:r>
          </a:p>
          <a:p>
            <a:pPr marL="355600" indent="-355600">
              <a:buNone/>
            </a:pPr>
            <a:r>
              <a:rPr lang="en-US" altLang="en-US" dirty="0">
                <a:latin typeface="Arial" charset="0"/>
                <a:cs typeface="Arial" charset="0"/>
              </a:rPr>
              <a:t>	where </a:t>
            </a:r>
            <a:r>
              <a:rPr lang="en-US" altLang="en-US" dirty="0">
                <a:latin typeface="Times New Roman" pitchFamily="18" charset="0"/>
                <a:cs typeface="Arial" charset="0"/>
              </a:rPr>
              <a:t>|</a:t>
            </a:r>
            <a:r>
              <a:rPr lang="en-US" altLang="en-US" i="1" dirty="0">
                <a:latin typeface="Times New Roman" pitchFamily="18" charset="0"/>
                <a:cs typeface="Arial" charset="0"/>
              </a:rPr>
              <a:t>V</a:t>
            </a:r>
            <a:r>
              <a:rPr lang="en-US" altLang="en-US" dirty="0">
                <a:latin typeface="Times New Roman" pitchFamily="18" charset="0"/>
                <a:cs typeface="Arial" charset="0"/>
              </a:rPr>
              <a:t>| = </a:t>
            </a:r>
            <a:r>
              <a:rPr lang="en-US" altLang="en-US" i="1" dirty="0">
                <a:latin typeface="Times New Roman" pitchFamily="18" charset="0"/>
                <a:cs typeface="Arial" charset="0"/>
              </a:rPr>
              <a:t>n</a:t>
            </a:r>
          </a:p>
          <a:p>
            <a:pPr>
              <a:buFontTx/>
              <a:buNone/>
            </a:pPr>
            <a:endParaRPr lang="en-US" altLang="en-US" dirty="0">
              <a:latin typeface="Arial" charset="0"/>
              <a:cs typeface="Arial" charset="0"/>
            </a:endParaRPr>
          </a:p>
        </p:txBody>
      </p:sp>
      <p:pic>
        <p:nvPicPr>
          <p:cNvPr id="8196" name="Picture 2" descr="C:\Users\dwharder\Desktop\kk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3462338"/>
            <a:ext cx="287972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337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6" name="Picture 2" descr="C:\Users\dwharder\Desktop\v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3224507"/>
            <a:ext cx="3383335" cy="3293035"/>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p:cNvSpPr>
            <a:spLocks noGrp="1" noChangeArrowheads="1"/>
          </p:cNvSpPr>
          <p:nvPr>
            <p:ph type="title"/>
          </p:nvPr>
        </p:nvSpPr>
        <p:spPr/>
        <p:txBody>
          <a:bodyPr/>
          <a:lstStyle/>
          <a:p>
            <a:r>
              <a:rPr lang="en-US" altLang="en-US" dirty="0">
                <a:latin typeface="Arial" charset="0"/>
                <a:cs typeface="Arial" charset="0"/>
              </a:rPr>
              <a:t>Weighted directed graphs</a:t>
            </a:r>
          </a:p>
        </p:txBody>
      </p:sp>
      <p:sp>
        <p:nvSpPr>
          <p:cNvPr id="23555"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In a weighted directed graphs, each edge is associated with a value</a:t>
            </a:r>
          </a:p>
          <a:p>
            <a:pPr>
              <a:buFont typeface="Arial" charset="0"/>
              <a:buNone/>
            </a:pPr>
            <a:endParaRPr lang="en-US" altLang="en-US" dirty="0">
              <a:latin typeface="Arial" charset="0"/>
              <a:cs typeface="Arial" charset="0"/>
            </a:endParaRPr>
          </a:p>
          <a:p>
            <a:pPr>
              <a:buNone/>
            </a:pPr>
            <a:r>
              <a:rPr lang="en-US" altLang="en-US" dirty="0">
                <a:latin typeface="Arial" charset="0"/>
                <a:cs typeface="Arial" charset="0"/>
              </a:rPr>
              <a:t>	Unlike weighted undirected graphs, if both </a:t>
            </a:r>
            <a:r>
              <a:rPr lang="en-US" altLang="en-US" dirty="0">
                <a:latin typeface="Times New Roman" pitchFamily="18" charset="0"/>
                <a:cs typeface="Arial" charset="0"/>
              </a:rPr>
              <a:t>(</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j</a:t>
            </a:r>
            <a:r>
              <a:rPr lang="en-US" altLang="en-US" dirty="0">
                <a:latin typeface="Arial" charset="0"/>
                <a:cs typeface="Arial" charset="0"/>
              </a:rPr>
              <a:t>,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k</a:t>
            </a:r>
            <a:r>
              <a:rPr lang="en-US" altLang="en-US" dirty="0">
                <a:latin typeface="Times New Roman" pitchFamily="18" charset="0"/>
                <a:cs typeface="Arial" charset="0"/>
              </a:rPr>
              <a:t>)</a:t>
            </a:r>
            <a:r>
              <a:rPr lang="en-US" altLang="en-US" dirty="0">
                <a:latin typeface="Arial" charset="0"/>
                <a:cs typeface="Arial" charset="0"/>
              </a:rPr>
              <a:t> and </a:t>
            </a:r>
            <a:r>
              <a:rPr lang="en-US" altLang="en-US" dirty="0">
                <a:latin typeface="Times New Roman" pitchFamily="18" charset="0"/>
                <a:cs typeface="Arial" charset="0"/>
              </a:rPr>
              <a:t>(</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j</a:t>
            </a:r>
            <a:r>
              <a:rPr lang="en-US" altLang="en-US" dirty="0">
                <a:latin typeface="Times New Roman" pitchFamily="18" charset="0"/>
                <a:cs typeface="Arial" charset="0"/>
              </a:rPr>
              <a:t>, </a:t>
            </a:r>
            <a:r>
              <a:rPr lang="en-US" altLang="en-US" i="1" dirty="0" err="1">
                <a:latin typeface="Times New Roman" pitchFamily="18" charset="0"/>
                <a:cs typeface="Arial" charset="0"/>
              </a:rPr>
              <a:t>v</a:t>
            </a:r>
            <a:r>
              <a:rPr lang="en-US" altLang="en-US" i="1" baseline="-25000" dirty="0" err="1">
                <a:latin typeface="Times New Roman" pitchFamily="18" charset="0"/>
                <a:cs typeface="Arial" charset="0"/>
              </a:rPr>
              <a:t>k</a:t>
            </a:r>
            <a:r>
              <a:rPr lang="en-US" altLang="en-US" dirty="0">
                <a:latin typeface="Times New Roman" pitchFamily="18" charset="0"/>
                <a:cs typeface="Arial" charset="0"/>
              </a:rPr>
              <a:t>)</a:t>
            </a:r>
            <a:r>
              <a:rPr lang="en-US" altLang="en-US" dirty="0">
                <a:latin typeface="Arial" charset="0"/>
                <a:cs typeface="Arial" charset="0"/>
              </a:rPr>
              <a:t> are edges, it is not required that they have the same weight</a:t>
            </a:r>
          </a:p>
        </p:txBody>
      </p:sp>
      <p:sp>
        <p:nvSpPr>
          <p:cNvPr id="2" name="Rectangle 1"/>
          <p:cNvSpPr/>
          <p:nvPr/>
        </p:nvSpPr>
        <p:spPr>
          <a:xfrm>
            <a:off x="5220072" y="4217017"/>
            <a:ext cx="473206" cy="369332"/>
          </a:xfrm>
          <a:prstGeom prst="rect">
            <a:avLst/>
          </a:prstGeom>
        </p:spPr>
        <p:txBody>
          <a:bodyPr wrap="none">
            <a:spAutoFit/>
          </a:bodyPr>
          <a:lstStyle/>
          <a:p>
            <a:r>
              <a:rPr lang="en-US" altLang="en-US" b="1" dirty="0">
                <a:solidFill>
                  <a:srgbClr val="FF0000"/>
                </a:solidFill>
                <a:latin typeface="Times New Roman" pitchFamily="18" charset="0"/>
              </a:rPr>
              <a:t>6.7</a:t>
            </a:r>
            <a:endParaRPr lang="en-CA" b="1" dirty="0">
              <a:solidFill>
                <a:srgbClr val="FF0000"/>
              </a:solidFill>
            </a:endParaRPr>
          </a:p>
        </p:txBody>
      </p:sp>
      <p:sp>
        <p:nvSpPr>
          <p:cNvPr id="7" name="Rectangle 6"/>
          <p:cNvSpPr/>
          <p:nvPr/>
        </p:nvSpPr>
        <p:spPr>
          <a:xfrm>
            <a:off x="6012160" y="3347700"/>
            <a:ext cx="473206" cy="369332"/>
          </a:xfrm>
          <a:prstGeom prst="rect">
            <a:avLst/>
          </a:prstGeom>
        </p:spPr>
        <p:txBody>
          <a:bodyPr wrap="none">
            <a:spAutoFit/>
          </a:bodyPr>
          <a:lstStyle/>
          <a:p>
            <a:r>
              <a:rPr lang="en-US" altLang="en-US" b="1" dirty="0">
                <a:solidFill>
                  <a:srgbClr val="FF0000"/>
                </a:solidFill>
                <a:latin typeface="Times New Roman" pitchFamily="18" charset="0"/>
              </a:rPr>
              <a:t>6.4</a:t>
            </a:r>
            <a:endParaRPr lang="en-CA" b="1" dirty="0">
              <a:solidFill>
                <a:srgbClr val="FF0000"/>
              </a:solidFill>
            </a:endParaRPr>
          </a:p>
        </p:txBody>
      </p:sp>
      <p:sp>
        <p:nvSpPr>
          <p:cNvPr id="8" name="Rectangle 7"/>
          <p:cNvSpPr/>
          <p:nvPr/>
        </p:nvSpPr>
        <p:spPr>
          <a:xfrm>
            <a:off x="5971002" y="4005064"/>
            <a:ext cx="473206" cy="369332"/>
          </a:xfrm>
          <a:prstGeom prst="rect">
            <a:avLst/>
          </a:prstGeom>
        </p:spPr>
        <p:txBody>
          <a:bodyPr wrap="none">
            <a:spAutoFit/>
          </a:bodyPr>
          <a:lstStyle/>
          <a:p>
            <a:r>
              <a:rPr lang="en-US" b="1" dirty="0">
                <a:solidFill>
                  <a:srgbClr val="FF0000"/>
                </a:solidFill>
                <a:latin typeface="Times New Roman" pitchFamily="18" charset="0"/>
              </a:rPr>
              <a:t>7.5</a:t>
            </a:r>
            <a:endParaRPr lang="en-CA" b="1" dirty="0">
              <a:solidFill>
                <a:srgbClr val="FF0000"/>
              </a:solidFill>
            </a:endParaRPr>
          </a:p>
        </p:txBody>
      </p:sp>
      <p:sp>
        <p:nvSpPr>
          <p:cNvPr id="9" name="Rectangle 8"/>
          <p:cNvSpPr/>
          <p:nvPr/>
        </p:nvSpPr>
        <p:spPr>
          <a:xfrm>
            <a:off x="5754978" y="5541516"/>
            <a:ext cx="473206" cy="369332"/>
          </a:xfrm>
          <a:prstGeom prst="rect">
            <a:avLst/>
          </a:prstGeom>
        </p:spPr>
        <p:txBody>
          <a:bodyPr wrap="none">
            <a:spAutoFit/>
          </a:bodyPr>
          <a:lstStyle/>
          <a:p>
            <a:r>
              <a:rPr lang="en-US" b="1" dirty="0">
                <a:solidFill>
                  <a:srgbClr val="FF0000"/>
                </a:solidFill>
                <a:latin typeface="Times New Roman" pitchFamily="18" charset="0"/>
              </a:rPr>
              <a:t>5.4</a:t>
            </a:r>
            <a:endParaRPr lang="en-CA" b="1" dirty="0">
              <a:solidFill>
                <a:srgbClr val="FF0000"/>
              </a:solidFill>
            </a:endParaRPr>
          </a:p>
        </p:txBody>
      </p:sp>
      <p:sp>
        <p:nvSpPr>
          <p:cNvPr id="10" name="Rectangle 9"/>
          <p:cNvSpPr/>
          <p:nvPr/>
        </p:nvSpPr>
        <p:spPr>
          <a:xfrm>
            <a:off x="6588224" y="5517232"/>
            <a:ext cx="473206" cy="369332"/>
          </a:xfrm>
          <a:prstGeom prst="rect">
            <a:avLst/>
          </a:prstGeom>
        </p:spPr>
        <p:txBody>
          <a:bodyPr wrap="none">
            <a:spAutoFit/>
          </a:bodyPr>
          <a:lstStyle/>
          <a:p>
            <a:r>
              <a:rPr lang="en-US" b="1" dirty="0">
                <a:solidFill>
                  <a:srgbClr val="FF0000"/>
                </a:solidFill>
                <a:latin typeface="Times New Roman" pitchFamily="18" charset="0"/>
              </a:rPr>
              <a:t>4.5</a:t>
            </a:r>
            <a:endParaRPr lang="en-CA" b="1" dirty="0">
              <a:solidFill>
                <a:srgbClr val="FF0000"/>
              </a:solidFill>
            </a:endParaRPr>
          </a:p>
        </p:txBody>
      </p:sp>
      <p:sp>
        <p:nvSpPr>
          <p:cNvPr id="11" name="Rectangle 10"/>
          <p:cNvSpPr/>
          <p:nvPr/>
        </p:nvSpPr>
        <p:spPr>
          <a:xfrm>
            <a:off x="6084168" y="4797152"/>
            <a:ext cx="473206" cy="369332"/>
          </a:xfrm>
          <a:prstGeom prst="rect">
            <a:avLst/>
          </a:prstGeom>
        </p:spPr>
        <p:txBody>
          <a:bodyPr wrap="none">
            <a:spAutoFit/>
          </a:bodyPr>
          <a:lstStyle/>
          <a:p>
            <a:r>
              <a:rPr lang="en-US" altLang="en-US" b="1" dirty="0">
                <a:solidFill>
                  <a:srgbClr val="FF0000"/>
                </a:solidFill>
                <a:latin typeface="Times New Roman" pitchFamily="18" charset="0"/>
              </a:rPr>
              <a:t>4.1</a:t>
            </a:r>
            <a:endParaRPr lang="en-CA" b="1" dirty="0">
              <a:solidFill>
                <a:srgbClr val="FF0000"/>
              </a:solidFill>
            </a:endParaRPr>
          </a:p>
        </p:txBody>
      </p:sp>
      <p:sp>
        <p:nvSpPr>
          <p:cNvPr id="12" name="Rectangle 11"/>
          <p:cNvSpPr/>
          <p:nvPr/>
        </p:nvSpPr>
        <p:spPr>
          <a:xfrm>
            <a:off x="6804248" y="4101356"/>
            <a:ext cx="473206" cy="369332"/>
          </a:xfrm>
          <a:prstGeom prst="rect">
            <a:avLst/>
          </a:prstGeom>
        </p:spPr>
        <p:txBody>
          <a:bodyPr wrap="none">
            <a:spAutoFit/>
          </a:bodyPr>
          <a:lstStyle/>
          <a:p>
            <a:r>
              <a:rPr lang="en-US" altLang="en-US" b="1" dirty="0">
                <a:solidFill>
                  <a:srgbClr val="FF0000"/>
                </a:solidFill>
                <a:latin typeface="Times New Roman" pitchFamily="18" charset="0"/>
              </a:rPr>
              <a:t>7.3</a:t>
            </a:r>
            <a:endParaRPr lang="en-CA" b="1" dirty="0">
              <a:solidFill>
                <a:srgbClr val="FF0000"/>
              </a:solidFill>
            </a:endParaRPr>
          </a:p>
        </p:txBody>
      </p:sp>
      <p:sp>
        <p:nvSpPr>
          <p:cNvPr id="13" name="Rectangle 12"/>
          <p:cNvSpPr/>
          <p:nvPr/>
        </p:nvSpPr>
        <p:spPr>
          <a:xfrm>
            <a:off x="7368262" y="4005064"/>
            <a:ext cx="473206" cy="369332"/>
          </a:xfrm>
          <a:prstGeom prst="rect">
            <a:avLst/>
          </a:prstGeom>
        </p:spPr>
        <p:txBody>
          <a:bodyPr wrap="none">
            <a:spAutoFit/>
          </a:bodyPr>
          <a:lstStyle/>
          <a:p>
            <a:r>
              <a:rPr lang="en-US" b="1" dirty="0">
                <a:solidFill>
                  <a:srgbClr val="FF0000"/>
                </a:solidFill>
                <a:latin typeface="Times New Roman" pitchFamily="18" charset="0"/>
              </a:rPr>
              <a:t>6.8</a:t>
            </a:r>
            <a:endParaRPr lang="en-CA" b="1" dirty="0">
              <a:solidFill>
                <a:srgbClr val="FF0000"/>
              </a:solidFill>
            </a:endParaRPr>
          </a:p>
        </p:txBody>
      </p:sp>
      <p:sp>
        <p:nvSpPr>
          <p:cNvPr id="14" name="Rectangle 13"/>
          <p:cNvSpPr/>
          <p:nvPr/>
        </p:nvSpPr>
        <p:spPr>
          <a:xfrm>
            <a:off x="7872318" y="4437112"/>
            <a:ext cx="473206" cy="369332"/>
          </a:xfrm>
          <a:prstGeom prst="rect">
            <a:avLst/>
          </a:prstGeom>
        </p:spPr>
        <p:txBody>
          <a:bodyPr wrap="none">
            <a:spAutoFit/>
          </a:bodyPr>
          <a:lstStyle/>
          <a:p>
            <a:r>
              <a:rPr lang="en-US" altLang="en-US" b="1" dirty="0">
                <a:solidFill>
                  <a:srgbClr val="FF0000"/>
                </a:solidFill>
                <a:latin typeface="Times New Roman" pitchFamily="18" charset="0"/>
              </a:rPr>
              <a:t>5.9</a:t>
            </a:r>
            <a:endParaRPr lang="en-CA" b="1" dirty="0">
              <a:solidFill>
                <a:srgbClr val="FF0000"/>
              </a:solidFill>
            </a:endParaRPr>
          </a:p>
        </p:txBody>
      </p:sp>
      <p:sp>
        <p:nvSpPr>
          <p:cNvPr id="15" name="Rectangle 14"/>
          <p:cNvSpPr/>
          <p:nvPr/>
        </p:nvSpPr>
        <p:spPr>
          <a:xfrm>
            <a:off x="7956376" y="5325492"/>
            <a:ext cx="473206" cy="369332"/>
          </a:xfrm>
          <a:prstGeom prst="rect">
            <a:avLst/>
          </a:prstGeom>
        </p:spPr>
        <p:txBody>
          <a:bodyPr wrap="none">
            <a:spAutoFit/>
          </a:bodyPr>
          <a:lstStyle/>
          <a:p>
            <a:r>
              <a:rPr lang="en-US" b="1" dirty="0">
                <a:solidFill>
                  <a:srgbClr val="FF0000"/>
                </a:solidFill>
                <a:latin typeface="Times New Roman" pitchFamily="18" charset="0"/>
              </a:rPr>
              <a:t>4.7</a:t>
            </a:r>
            <a:endParaRPr lang="en-CA" b="1" dirty="0">
              <a:solidFill>
                <a:srgbClr val="FF0000"/>
              </a:solidFill>
            </a:endParaRPr>
          </a:p>
        </p:txBody>
      </p:sp>
      <p:sp>
        <p:nvSpPr>
          <p:cNvPr id="16" name="Rectangle 15"/>
          <p:cNvSpPr/>
          <p:nvPr/>
        </p:nvSpPr>
        <p:spPr>
          <a:xfrm>
            <a:off x="7308304" y="5157192"/>
            <a:ext cx="473206" cy="369332"/>
          </a:xfrm>
          <a:prstGeom prst="rect">
            <a:avLst/>
          </a:prstGeom>
        </p:spPr>
        <p:txBody>
          <a:bodyPr wrap="none">
            <a:spAutoFit/>
          </a:bodyPr>
          <a:lstStyle/>
          <a:p>
            <a:r>
              <a:rPr lang="en-US" altLang="en-US" b="1" dirty="0">
                <a:solidFill>
                  <a:srgbClr val="FF0000"/>
                </a:solidFill>
                <a:latin typeface="Times New Roman" pitchFamily="18" charset="0"/>
              </a:rPr>
              <a:t>3.2</a:t>
            </a:r>
            <a:endParaRPr lang="en-CA" b="1" dirty="0">
              <a:solidFill>
                <a:srgbClr val="FF0000"/>
              </a:solidFill>
            </a:endParaRPr>
          </a:p>
        </p:txBody>
      </p:sp>
    </p:spTree>
    <p:extLst>
      <p:ext uri="{BB962C8B-B14F-4D97-AF65-F5344CB8AC3E}">
        <p14:creationId xmlns:p14="http://schemas.microsoft.com/office/powerpoint/2010/main" val="1165196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dirty="0">
                <a:latin typeface="Arial" charset="0"/>
                <a:cs typeface="Arial" charset="0"/>
              </a:rPr>
              <a:t>Directed acyclic graphs</a:t>
            </a:r>
          </a:p>
        </p:txBody>
      </p:sp>
      <p:sp>
        <p:nvSpPr>
          <p:cNvPr id="37891"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A </a:t>
            </a:r>
            <a:r>
              <a:rPr lang="en-US" altLang="en-US" i="1" dirty="0">
                <a:latin typeface="Arial" charset="0"/>
                <a:cs typeface="Arial" charset="0"/>
              </a:rPr>
              <a:t>directed acyclic graph</a:t>
            </a:r>
            <a:r>
              <a:rPr lang="en-US" altLang="en-US" dirty="0">
                <a:latin typeface="Arial" charset="0"/>
                <a:cs typeface="Arial" charset="0"/>
              </a:rPr>
              <a:t> is a directed graph which has no cycles</a:t>
            </a:r>
          </a:p>
          <a:p>
            <a:pPr lvl="1"/>
            <a:r>
              <a:rPr lang="en-US" altLang="en-US" dirty="0">
                <a:latin typeface="Arial" charset="0"/>
                <a:cs typeface="Arial" charset="0"/>
              </a:rPr>
              <a:t>These are commonly referred to as DAGs</a:t>
            </a:r>
          </a:p>
          <a:p>
            <a:pPr lvl="1"/>
            <a:r>
              <a:rPr lang="en-US" altLang="en-US" dirty="0">
                <a:latin typeface="Arial" charset="0"/>
                <a:cs typeface="Arial" charset="0"/>
              </a:rPr>
              <a:t>They are graphical representations of partial orders on a finite number of elements</a:t>
            </a:r>
          </a:p>
          <a:p>
            <a:pPr>
              <a:buFont typeface="Arial" charset="0"/>
              <a:buNone/>
            </a:pPr>
            <a:r>
              <a:rPr lang="en-US" altLang="en-US" dirty="0">
                <a:latin typeface="Arial" charset="0"/>
                <a:cs typeface="Arial" charset="0"/>
              </a:rPr>
              <a:t>	These two are DAGs:</a:t>
            </a:r>
          </a:p>
          <a:p>
            <a:pPr>
              <a:buFont typeface="Arial" charset="0"/>
              <a:buNone/>
            </a:pPr>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This directed graph is not acyclic:</a:t>
            </a:r>
          </a:p>
        </p:txBody>
      </p:sp>
      <p:pic>
        <p:nvPicPr>
          <p:cNvPr id="37892" name="Picture 6" descr="dag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5449" y="3408414"/>
            <a:ext cx="5830887" cy="123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dag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5962" y="5157192"/>
            <a:ext cx="2914230" cy="127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88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89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dirty="0">
                <a:latin typeface="Arial" charset="0"/>
                <a:cs typeface="Arial" charset="0"/>
              </a:rPr>
              <a:t>Directed acyclic graphs</a:t>
            </a:r>
          </a:p>
        </p:txBody>
      </p:sp>
      <p:sp>
        <p:nvSpPr>
          <p:cNvPr id="39939"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Applications of directed acyclic graphs include:</a:t>
            </a:r>
          </a:p>
          <a:p>
            <a:pPr lvl="1"/>
            <a:r>
              <a:rPr lang="en-US" altLang="en-US" dirty="0">
                <a:latin typeface="Arial" charset="0"/>
                <a:cs typeface="Arial" charset="0"/>
              </a:rPr>
              <a:t>The parse tree constructed by a compiler</a:t>
            </a:r>
          </a:p>
          <a:p>
            <a:pPr lvl="1"/>
            <a:r>
              <a:rPr lang="en-US" altLang="en-US" dirty="0">
                <a:latin typeface="Arial" charset="0"/>
                <a:cs typeface="Arial" charset="0"/>
              </a:rPr>
              <a:t>A reference graph that can be garbage collected using simple reference counting</a:t>
            </a:r>
          </a:p>
          <a:p>
            <a:pPr lvl="1"/>
            <a:r>
              <a:rPr lang="en-US" altLang="en-US" dirty="0">
                <a:latin typeface="Arial" charset="0"/>
                <a:cs typeface="Arial" charset="0"/>
              </a:rPr>
              <a:t>Dependency graphs such as those used in instruction scheduling and </a:t>
            </a:r>
            <a:r>
              <a:rPr lang="en-US" altLang="en-US" b="1" dirty="0" err="1">
                <a:latin typeface="Courier New" pitchFamily="49" charset="0"/>
                <a:cs typeface="Arial" charset="0"/>
              </a:rPr>
              <a:t>makefiles</a:t>
            </a:r>
            <a:endParaRPr lang="en-US" altLang="en-US" b="1" dirty="0">
              <a:latin typeface="Courier New" pitchFamily="49" charset="0"/>
              <a:cs typeface="Arial" charset="0"/>
            </a:endParaRPr>
          </a:p>
          <a:p>
            <a:pPr lvl="1"/>
            <a:r>
              <a:rPr lang="en-US" altLang="en-US" dirty="0">
                <a:latin typeface="Arial" charset="0"/>
                <a:cs typeface="Arial" charset="0"/>
              </a:rPr>
              <a:t>Dependency graphs between classes formed by inheritance relationships in object-oriented programming languages</a:t>
            </a:r>
          </a:p>
          <a:p>
            <a:pPr lvl="1"/>
            <a:r>
              <a:rPr lang="en-US" altLang="en-US" dirty="0">
                <a:latin typeface="Arial" charset="0"/>
                <a:cs typeface="Arial" charset="0"/>
              </a:rPr>
              <a:t>Information categorization systems, such as folders in a computer</a:t>
            </a:r>
          </a:p>
          <a:p>
            <a:pPr lvl="1"/>
            <a:r>
              <a:rPr lang="en-US" altLang="en-US" dirty="0">
                <a:latin typeface="Arial" charset="0"/>
                <a:cs typeface="Arial" charset="0"/>
              </a:rPr>
              <a:t>Directed acyclic word graph data structure to memory-efficiently store a set of strings (words)</a:t>
            </a:r>
          </a:p>
          <a:p>
            <a:pPr>
              <a:buFontTx/>
              <a:buNone/>
            </a:pPr>
            <a:r>
              <a:rPr lang="en-US" altLang="en-US" sz="1800" dirty="0">
                <a:solidFill>
                  <a:schemeClr val="bg2"/>
                </a:solidFill>
                <a:latin typeface="Arial" charset="0"/>
                <a:cs typeface="Arial" charset="0"/>
              </a:rPr>
              <a:t>Reference:  http://en.wikipedia.org/wiki/Directed_acyclic_graph</a:t>
            </a:r>
          </a:p>
        </p:txBody>
      </p:sp>
    </p:spTree>
    <p:extLst>
      <p:ext uri="{BB962C8B-B14F-4D97-AF65-F5344CB8AC3E}">
        <p14:creationId xmlns:p14="http://schemas.microsoft.com/office/powerpoint/2010/main" val="3134415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Representations</a:t>
            </a:r>
          </a:p>
        </p:txBody>
      </p:sp>
      <p:sp>
        <p:nvSpPr>
          <p:cNvPr id="3" name="Content Placeholder 2"/>
          <p:cNvSpPr>
            <a:spLocks noGrp="1"/>
          </p:cNvSpPr>
          <p:nvPr>
            <p:ph idx="1"/>
          </p:nvPr>
        </p:nvSpPr>
        <p:spPr/>
        <p:txBody>
          <a:bodyPr/>
          <a:lstStyle/>
          <a:p>
            <a:pPr marL="357188" indent="-357188">
              <a:buNone/>
            </a:pPr>
            <a:r>
              <a:rPr lang="en-CA" dirty="0"/>
              <a:t>	How do we store the adjacency relations?</a:t>
            </a:r>
          </a:p>
          <a:p>
            <a:pPr lvl="1"/>
            <a:r>
              <a:rPr lang="en-CA" dirty="0"/>
              <a:t>Binary-relation list</a:t>
            </a:r>
          </a:p>
          <a:p>
            <a:pPr lvl="1"/>
            <a:r>
              <a:rPr lang="en-CA" dirty="0"/>
              <a:t>Adjacency matrix</a:t>
            </a:r>
          </a:p>
          <a:p>
            <a:pPr lvl="1"/>
            <a:r>
              <a:rPr lang="en-CA" dirty="0"/>
              <a:t>Adjacency list</a:t>
            </a:r>
          </a:p>
        </p:txBody>
      </p:sp>
      <p:pic>
        <p:nvPicPr>
          <p:cNvPr id="4" name="Picture 2" descr="C:\Users\dwharder\Desktop\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145" y="3224507"/>
            <a:ext cx="3383335" cy="3293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818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2" descr="C:\Users\dwharder\Desktop\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145" y="3224507"/>
            <a:ext cx="3383335" cy="32930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Binary-relation list</a:t>
            </a:r>
          </a:p>
        </p:txBody>
      </p:sp>
      <p:sp>
        <p:nvSpPr>
          <p:cNvPr id="3" name="Content Placeholder 2"/>
          <p:cNvSpPr>
            <a:spLocks noGrp="1"/>
          </p:cNvSpPr>
          <p:nvPr>
            <p:ph idx="1"/>
          </p:nvPr>
        </p:nvSpPr>
        <p:spPr/>
        <p:txBody>
          <a:bodyPr/>
          <a:lstStyle/>
          <a:p>
            <a:pPr marL="357188" indent="-357188">
              <a:buNone/>
            </a:pPr>
            <a:r>
              <a:rPr lang="en-CA" dirty="0"/>
              <a:t>	The most inefficient is a relation list:</a:t>
            </a:r>
          </a:p>
          <a:p>
            <a:pPr lvl="1"/>
            <a:r>
              <a:rPr lang="en-CA" dirty="0"/>
              <a:t>A container storing the edges</a:t>
            </a:r>
          </a:p>
          <a:p>
            <a:pPr marL="457200" lvl="1" indent="0">
              <a:buNone/>
            </a:pPr>
            <a:r>
              <a:rPr lang="en-CA" dirty="0"/>
              <a:t>   	   </a:t>
            </a:r>
            <a:r>
              <a:rPr lang="en-CA" dirty="0">
                <a:latin typeface="Times New Roman" panose="02020603050405020304" pitchFamily="18" charset="0"/>
                <a:cs typeface="Times New Roman" panose="02020603050405020304" pitchFamily="18" charset="0"/>
              </a:rPr>
              <a:t>{(1, 2), (1, 4), (3, 5), (4, 2), (4, 5), (5, 2), (5, 3), (5, 8), (6, 9), (7, 9), (8, 4)}</a:t>
            </a:r>
          </a:p>
          <a:p>
            <a:pPr marL="457200" lvl="1" indent="0">
              <a:buNone/>
            </a:pPr>
            <a:endParaRPr lang="en-CA" dirty="0"/>
          </a:p>
          <a:p>
            <a:pPr lvl="1"/>
            <a:r>
              <a:rPr lang="en-CA" dirty="0"/>
              <a:t>Requires </a:t>
            </a:r>
            <a:r>
              <a:rPr lang="en-CA" dirty="0">
                <a:latin typeface="Symbol" panose="05050102010706020507" pitchFamily="18" charset="2"/>
                <a:cs typeface="Times New Roman" panose="02020603050405020304" pitchFamily="18" charset="0"/>
              </a:rPr>
              <a:t>Q</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E</a:t>
            </a:r>
            <a:r>
              <a:rPr lang="en-CA" dirty="0">
                <a:latin typeface="Times New Roman" panose="02020603050405020304" pitchFamily="18" charset="0"/>
                <a:cs typeface="Times New Roman" panose="02020603050405020304" pitchFamily="18" charset="0"/>
              </a:rPr>
              <a:t>|)</a:t>
            </a:r>
            <a:r>
              <a:rPr lang="en-CA" dirty="0"/>
              <a:t> memory</a:t>
            </a:r>
          </a:p>
          <a:p>
            <a:pPr lvl="1"/>
            <a:r>
              <a:rPr lang="en-CA" dirty="0"/>
              <a:t>Determining if </a:t>
            </a:r>
            <a:r>
              <a:rPr lang="en-CA" i="1" dirty="0" err="1">
                <a:latin typeface="Times New Roman" panose="02020603050405020304" pitchFamily="18" charset="0"/>
                <a:cs typeface="Times New Roman" panose="02020603050405020304" pitchFamily="18" charset="0"/>
              </a:rPr>
              <a:t>v</a:t>
            </a:r>
            <a:r>
              <a:rPr lang="en-CA" i="1" baseline="-25000" dirty="0" err="1">
                <a:latin typeface="Times New Roman" panose="02020603050405020304" pitchFamily="18" charset="0"/>
                <a:cs typeface="Times New Roman" panose="02020603050405020304" pitchFamily="18" charset="0"/>
              </a:rPr>
              <a:t>j</a:t>
            </a:r>
            <a:r>
              <a:rPr lang="en-CA" dirty="0"/>
              <a:t> is adjacent to</a:t>
            </a:r>
            <a:r>
              <a:rPr lang="en-CA" dirty="0">
                <a:latin typeface="Times New Roman" panose="02020603050405020304" pitchFamily="18" charset="0"/>
                <a:cs typeface="Times New Roman" panose="02020603050405020304" pitchFamily="18" charset="0"/>
              </a:rPr>
              <a:t> </a:t>
            </a:r>
            <a:r>
              <a:rPr lang="en-CA" i="1" dirty="0" err="1">
                <a:latin typeface="Times New Roman" panose="02020603050405020304" pitchFamily="18" charset="0"/>
                <a:cs typeface="Times New Roman" panose="02020603050405020304" pitchFamily="18" charset="0"/>
              </a:rPr>
              <a:t>v</a:t>
            </a:r>
            <a:r>
              <a:rPr lang="en-CA" i="1" baseline="-25000" dirty="0" err="1">
                <a:latin typeface="Times New Roman" panose="02020603050405020304" pitchFamily="18" charset="0"/>
                <a:cs typeface="Times New Roman" panose="02020603050405020304" pitchFamily="18" charset="0"/>
              </a:rPr>
              <a:t>k</a:t>
            </a:r>
            <a:r>
              <a:rPr lang="en-CA" dirty="0"/>
              <a:t> is </a:t>
            </a:r>
            <a:r>
              <a:rPr lang="en-CA" dirty="0">
                <a:latin typeface="Times New Roman" panose="02020603050405020304" pitchFamily="18" charset="0"/>
                <a:cs typeface="Times New Roman" panose="02020603050405020304" pitchFamily="18" charset="0"/>
              </a:rPr>
              <a:t>O(|</a:t>
            </a:r>
            <a:r>
              <a:rPr lang="en-CA" i="1" dirty="0">
                <a:latin typeface="Times New Roman" panose="02020603050405020304" pitchFamily="18" charset="0"/>
                <a:cs typeface="Times New Roman" panose="02020603050405020304" pitchFamily="18" charset="0"/>
              </a:rPr>
              <a:t>E</a:t>
            </a:r>
            <a:r>
              <a:rPr lang="en-CA" dirty="0">
                <a:latin typeface="Times New Roman" panose="02020603050405020304" pitchFamily="18" charset="0"/>
                <a:cs typeface="Times New Roman" panose="02020603050405020304" pitchFamily="18" charset="0"/>
              </a:rPr>
              <a:t>|)</a:t>
            </a:r>
          </a:p>
          <a:p>
            <a:pPr lvl="1"/>
            <a:r>
              <a:rPr lang="en-CA" dirty="0"/>
              <a:t>Finding all neighbors of </a:t>
            </a:r>
            <a:r>
              <a:rPr lang="en-CA" i="1" dirty="0" err="1">
                <a:latin typeface="Times New Roman" panose="02020603050405020304" pitchFamily="18" charset="0"/>
                <a:cs typeface="Times New Roman" panose="02020603050405020304" pitchFamily="18" charset="0"/>
              </a:rPr>
              <a:t>v</a:t>
            </a:r>
            <a:r>
              <a:rPr lang="en-CA" i="1" baseline="-25000" dirty="0" err="1">
                <a:latin typeface="Times New Roman" panose="02020603050405020304" pitchFamily="18" charset="0"/>
                <a:cs typeface="Times New Roman" panose="02020603050405020304" pitchFamily="18" charset="0"/>
              </a:rPr>
              <a:t>j</a:t>
            </a:r>
            <a:r>
              <a:rPr lang="en-CA" dirty="0"/>
              <a:t> is </a:t>
            </a:r>
            <a:r>
              <a:rPr lang="en-CA" dirty="0">
                <a:latin typeface="Symbol" panose="05050102010706020507" pitchFamily="18" charset="2"/>
                <a:cs typeface="Times New Roman" panose="02020603050405020304" pitchFamily="18" charset="0"/>
              </a:rPr>
              <a:t>Q</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E</a:t>
            </a:r>
            <a:r>
              <a:rPr lang="en-CA" dirty="0">
                <a:latin typeface="Times New Roman" panose="02020603050405020304" pitchFamily="18" charset="0"/>
                <a:cs typeface="Times New Roman" panose="02020603050405020304" pitchFamily="18" charset="0"/>
              </a:rPr>
              <a:t>|)</a:t>
            </a:r>
            <a:endParaRPr lang="en-CA" dirty="0"/>
          </a:p>
          <a:p>
            <a:pPr lvl="1"/>
            <a:endParaRPr lang="en-CA" dirty="0"/>
          </a:p>
          <a:p>
            <a:pPr lvl="1"/>
            <a:endParaRPr lang="en-CA" dirty="0"/>
          </a:p>
          <a:p>
            <a:pPr marL="457200" lvl="1" indent="0">
              <a:buNone/>
            </a:pPr>
            <a:endParaRPr lang="en-CA" dirty="0"/>
          </a:p>
        </p:txBody>
      </p:sp>
    </p:spTree>
    <p:extLst>
      <p:ext uri="{BB962C8B-B14F-4D97-AF65-F5344CB8AC3E}">
        <p14:creationId xmlns:p14="http://schemas.microsoft.com/office/powerpoint/2010/main" val="2060062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2" descr="C:\Users\dwharder\Desktop\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145" y="3224507"/>
            <a:ext cx="3383335" cy="32930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Adjacency matrix</a:t>
            </a:r>
          </a:p>
        </p:txBody>
      </p:sp>
      <p:sp>
        <p:nvSpPr>
          <p:cNvPr id="3" name="Content Placeholder 2"/>
          <p:cNvSpPr>
            <a:spLocks noGrp="1"/>
          </p:cNvSpPr>
          <p:nvPr>
            <p:ph idx="1"/>
          </p:nvPr>
        </p:nvSpPr>
        <p:spPr/>
        <p:txBody>
          <a:bodyPr>
            <a:normAutofit fontScale="92500" lnSpcReduction="10000"/>
          </a:bodyPr>
          <a:lstStyle/>
          <a:p>
            <a:pPr marL="357188" indent="-357188">
              <a:buNone/>
            </a:pPr>
            <a:r>
              <a:rPr lang="en-CA" dirty="0"/>
              <a:t>	Requiring more memory but also faster, an adjacency matrix</a:t>
            </a:r>
          </a:p>
          <a:p>
            <a:pPr lvl="1"/>
            <a:r>
              <a:rPr lang="en-CA" dirty="0"/>
              <a:t>The matrix entry </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j</a:t>
            </a:r>
            <a:r>
              <a:rPr lang="en-CA" dirty="0">
                <a:latin typeface="Times New Roman" panose="02020603050405020304" pitchFamily="18" charset="0"/>
                <a:cs typeface="Times New Roman" panose="02020603050405020304" pitchFamily="18" charset="0"/>
              </a:rPr>
              <a:t>, </a:t>
            </a:r>
            <a:r>
              <a:rPr lang="en-CA" i="1" dirty="0">
                <a:latin typeface="Times New Roman" panose="02020603050405020304" pitchFamily="18" charset="0"/>
                <a:cs typeface="Times New Roman" panose="02020603050405020304" pitchFamily="18" charset="0"/>
              </a:rPr>
              <a:t>k</a:t>
            </a:r>
            <a:r>
              <a:rPr lang="en-CA" dirty="0">
                <a:latin typeface="Times New Roman" panose="02020603050405020304" pitchFamily="18" charset="0"/>
                <a:cs typeface="Times New Roman" panose="02020603050405020304" pitchFamily="18" charset="0"/>
              </a:rPr>
              <a:t>)</a:t>
            </a:r>
            <a:r>
              <a:rPr lang="en-CA" dirty="0"/>
              <a:t> is set to true if there is an edge </a:t>
            </a:r>
            <a:r>
              <a:rPr lang="en-CA" dirty="0">
                <a:latin typeface="Times New Roman" panose="02020603050405020304" pitchFamily="18" charset="0"/>
                <a:cs typeface="Times New Roman" panose="02020603050405020304" pitchFamily="18" charset="0"/>
              </a:rPr>
              <a:t>(</a:t>
            </a:r>
            <a:r>
              <a:rPr lang="en-CA" i="1" dirty="0" err="1">
                <a:latin typeface="Times New Roman" panose="02020603050405020304" pitchFamily="18" charset="0"/>
                <a:cs typeface="Times New Roman" panose="02020603050405020304" pitchFamily="18" charset="0"/>
              </a:rPr>
              <a:t>v</a:t>
            </a:r>
            <a:r>
              <a:rPr lang="en-CA" i="1" baseline="-25000" dirty="0" err="1">
                <a:latin typeface="Times New Roman" panose="02020603050405020304" pitchFamily="18" charset="0"/>
                <a:cs typeface="Times New Roman" panose="02020603050405020304" pitchFamily="18" charset="0"/>
              </a:rPr>
              <a:t>j</a:t>
            </a:r>
            <a:r>
              <a:rPr lang="en-CA" dirty="0">
                <a:latin typeface="Times New Roman" panose="02020603050405020304" pitchFamily="18" charset="0"/>
                <a:cs typeface="Times New Roman" panose="02020603050405020304" pitchFamily="18" charset="0"/>
              </a:rPr>
              <a:t>, </a:t>
            </a:r>
            <a:r>
              <a:rPr lang="en-CA" i="1" dirty="0" err="1">
                <a:latin typeface="Times New Roman" panose="02020603050405020304" pitchFamily="18" charset="0"/>
                <a:cs typeface="Times New Roman" panose="02020603050405020304" pitchFamily="18" charset="0"/>
              </a:rPr>
              <a:t>v</a:t>
            </a:r>
            <a:r>
              <a:rPr lang="en-CA" i="1" baseline="-25000" dirty="0" err="1">
                <a:latin typeface="Times New Roman" panose="02020603050405020304" pitchFamily="18" charset="0"/>
                <a:cs typeface="Times New Roman" panose="02020603050405020304" pitchFamily="18" charset="0"/>
              </a:rPr>
              <a:t>k</a:t>
            </a:r>
            <a:r>
              <a:rPr lang="en-CA" dirty="0">
                <a:latin typeface="Times New Roman" panose="02020603050405020304" pitchFamily="18" charset="0"/>
                <a:cs typeface="Times New Roman" panose="02020603050405020304" pitchFamily="18" charset="0"/>
              </a:rPr>
              <a:t>)</a:t>
            </a:r>
          </a:p>
          <a:p>
            <a:pPr marL="457200" lvl="1" indent="0">
              <a:buNone/>
            </a:pPr>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sz="800" dirty="0"/>
          </a:p>
          <a:p>
            <a:pPr lvl="1"/>
            <a:endParaRPr lang="en-CA" sz="2800" dirty="0"/>
          </a:p>
          <a:p>
            <a:pPr lvl="1"/>
            <a:endParaRPr lang="en-CA" dirty="0"/>
          </a:p>
          <a:p>
            <a:pPr lvl="1"/>
            <a:r>
              <a:rPr lang="en-CA" dirty="0"/>
              <a:t>Requires </a:t>
            </a:r>
            <a:r>
              <a:rPr lang="en-CA" dirty="0">
                <a:latin typeface="Symbol" panose="05050102010706020507" pitchFamily="18" charset="2"/>
                <a:cs typeface="Times New Roman" panose="02020603050405020304" pitchFamily="18" charset="0"/>
              </a:rPr>
              <a:t>Q</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V</a:t>
            </a:r>
            <a:r>
              <a:rPr lang="en-CA" dirty="0">
                <a:latin typeface="Times New Roman" panose="02020603050405020304" pitchFamily="18" charset="0"/>
                <a:cs typeface="Times New Roman" panose="02020603050405020304" pitchFamily="18" charset="0"/>
              </a:rPr>
              <a:t>|</a:t>
            </a:r>
            <a:r>
              <a:rPr lang="en-CA" baseline="30000" dirty="0">
                <a:latin typeface="Times New Roman" panose="02020603050405020304" pitchFamily="18" charset="0"/>
                <a:cs typeface="Times New Roman" panose="02020603050405020304" pitchFamily="18" charset="0"/>
              </a:rPr>
              <a:t>2</a:t>
            </a:r>
            <a:r>
              <a:rPr lang="en-CA" dirty="0">
                <a:latin typeface="Times New Roman" panose="02020603050405020304" pitchFamily="18" charset="0"/>
                <a:cs typeface="Times New Roman" panose="02020603050405020304" pitchFamily="18" charset="0"/>
              </a:rPr>
              <a:t>)</a:t>
            </a:r>
            <a:r>
              <a:rPr lang="en-CA" dirty="0"/>
              <a:t> memory</a:t>
            </a:r>
          </a:p>
          <a:p>
            <a:pPr lvl="1"/>
            <a:r>
              <a:rPr lang="en-CA" dirty="0"/>
              <a:t>Determining if </a:t>
            </a:r>
            <a:r>
              <a:rPr lang="en-CA" i="1" dirty="0" err="1">
                <a:latin typeface="Times New Roman" panose="02020603050405020304" pitchFamily="18" charset="0"/>
                <a:cs typeface="Times New Roman" panose="02020603050405020304" pitchFamily="18" charset="0"/>
              </a:rPr>
              <a:t>v</a:t>
            </a:r>
            <a:r>
              <a:rPr lang="en-CA" i="1" baseline="-25000" dirty="0" err="1">
                <a:latin typeface="Times New Roman" panose="02020603050405020304" pitchFamily="18" charset="0"/>
                <a:cs typeface="Times New Roman" panose="02020603050405020304" pitchFamily="18" charset="0"/>
              </a:rPr>
              <a:t>j</a:t>
            </a:r>
            <a:r>
              <a:rPr lang="en-CA" dirty="0"/>
              <a:t> is adjacent to</a:t>
            </a:r>
            <a:r>
              <a:rPr lang="en-CA" dirty="0">
                <a:latin typeface="Times New Roman" panose="02020603050405020304" pitchFamily="18" charset="0"/>
                <a:cs typeface="Times New Roman" panose="02020603050405020304" pitchFamily="18" charset="0"/>
              </a:rPr>
              <a:t> </a:t>
            </a:r>
            <a:r>
              <a:rPr lang="en-CA" i="1" dirty="0" err="1">
                <a:latin typeface="Times New Roman" panose="02020603050405020304" pitchFamily="18" charset="0"/>
                <a:cs typeface="Times New Roman" panose="02020603050405020304" pitchFamily="18" charset="0"/>
              </a:rPr>
              <a:t>v</a:t>
            </a:r>
            <a:r>
              <a:rPr lang="en-CA" i="1" baseline="-25000" dirty="0" err="1">
                <a:latin typeface="Times New Roman" panose="02020603050405020304" pitchFamily="18" charset="0"/>
                <a:cs typeface="Times New Roman" panose="02020603050405020304" pitchFamily="18" charset="0"/>
              </a:rPr>
              <a:t>k</a:t>
            </a:r>
            <a:r>
              <a:rPr lang="en-CA" dirty="0"/>
              <a:t> is </a:t>
            </a:r>
            <a:r>
              <a:rPr lang="en-CA" dirty="0">
                <a:latin typeface="Times New Roman" panose="02020603050405020304" pitchFamily="18" charset="0"/>
                <a:cs typeface="Times New Roman" panose="02020603050405020304" pitchFamily="18" charset="0"/>
              </a:rPr>
              <a:t>O(1)</a:t>
            </a:r>
          </a:p>
          <a:p>
            <a:pPr lvl="1"/>
            <a:r>
              <a:rPr lang="en-CA" dirty="0"/>
              <a:t>Finding all neighbors of </a:t>
            </a:r>
            <a:r>
              <a:rPr lang="en-CA" i="1" dirty="0" err="1">
                <a:latin typeface="Times New Roman" panose="02020603050405020304" pitchFamily="18" charset="0"/>
                <a:cs typeface="Times New Roman" panose="02020603050405020304" pitchFamily="18" charset="0"/>
              </a:rPr>
              <a:t>v</a:t>
            </a:r>
            <a:r>
              <a:rPr lang="en-CA" i="1" baseline="-25000" dirty="0" err="1">
                <a:latin typeface="Times New Roman" panose="02020603050405020304" pitchFamily="18" charset="0"/>
                <a:cs typeface="Times New Roman" panose="02020603050405020304" pitchFamily="18" charset="0"/>
              </a:rPr>
              <a:t>j</a:t>
            </a:r>
            <a:r>
              <a:rPr lang="en-CA" dirty="0"/>
              <a:t> is </a:t>
            </a:r>
            <a:r>
              <a:rPr lang="en-CA" dirty="0">
                <a:latin typeface="Symbol" panose="05050102010706020507" pitchFamily="18" charset="2"/>
                <a:cs typeface="Times New Roman" panose="02020603050405020304" pitchFamily="18" charset="0"/>
              </a:rPr>
              <a:t>Q</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V</a:t>
            </a:r>
            <a:r>
              <a:rPr lang="en-CA" dirty="0">
                <a:latin typeface="Times New Roman" panose="02020603050405020304" pitchFamily="18" charset="0"/>
                <a:cs typeface="Times New Roman" panose="02020603050405020304" pitchFamily="18" charset="0"/>
              </a:rPr>
              <a:t>|)</a:t>
            </a:r>
            <a:endParaRPr lang="en-CA" dirty="0"/>
          </a:p>
          <a:p>
            <a:pPr marL="457200" lvl="1" indent="0">
              <a:buNone/>
            </a:pP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3172550189"/>
              </p:ext>
            </p:extLst>
          </p:nvPr>
        </p:nvGraphicFramePr>
        <p:xfrm>
          <a:off x="827584" y="2348880"/>
          <a:ext cx="4104460" cy="3158400"/>
        </p:xfrm>
        <a:graphic>
          <a:graphicData uri="http://schemas.openxmlformats.org/drawingml/2006/table">
            <a:tbl>
              <a:tblPr firstRow="1" bandRow="1">
                <a:tableStyleId>{2D5ABB26-0587-4C30-8999-92F81FD0307C}</a:tableStyleId>
              </a:tblPr>
              <a:tblGrid>
                <a:gridCol w="410446">
                  <a:extLst>
                    <a:ext uri="{9D8B030D-6E8A-4147-A177-3AD203B41FA5}">
                      <a16:colId xmlns:a16="http://schemas.microsoft.com/office/drawing/2014/main" val="20000"/>
                    </a:ext>
                  </a:extLst>
                </a:gridCol>
                <a:gridCol w="410446">
                  <a:extLst>
                    <a:ext uri="{9D8B030D-6E8A-4147-A177-3AD203B41FA5}">
                      <a16:colId xmlns:a16="http://schemas.microsoft.com/office/drawing/2014/main" val="20001"/>
                    </a:ext>
                  </a:extLst>
                </a:gridCol>
                <a:gridCol w="410446">
                  <a:extLst>
                    <a:ext uri="{9D8B030D-6E8A-4147-A177-3AD203B41FA5}">
                      <a16:colId xmlns:a16="http://schemas.microsoft.com/office/drawing/2014/main" val="20002"/>
                    </a:ext>
                  </a:extLst>
                </a:gridCol>
                <a:gridCol w="410446">
                  <a:extLst>
                    <a:ext uri="{9D8B030D-6E8A-4147-A177-3AD203B41FA5}">
                      <a16:colId xmlns:a16="http://schemas.microsoft.com/office/drawing/2014/main" val="20003"/>
                    </a:ext>
                  </a:extLst>
                </a:gridCol>
                <a:gridCol w="410446">
                  <a:extLst>
                    <a:ext uri="{9D8B030D-6E8A-4147-A177-3AD203B41FA5}">
                      <a16:colId xmlns:a16="http://schemas.microsoft.com/office/drawing/2014/main" val="20004"/>
                    </a:ext>
                  </a:extLst>
                </a:gridCol>
                <a:gridCol w="410446">
                  <a:extLst>
                    <a:ext uri="{9D8B030D-6E8A-4147-A177-3AD203B41FA5}">
                      <a16:colId xmlns:a16="http://schemas.microsoft.com/office/drawing/2014/main" val="20005"/>
                    </a:ext>
                  </a:extLst>
                </a:gridCol>
                <a:gridCol w="410446">
                  <a:extLst>
                    <a:ext uri="{9D8B030D-6E8A-4147-A177-3AD203B41FA5}">
                      <a16:colId xmlns:a16="http://schemas.microsoft.com/office/drawing/2014/main" val="20006"/>
                    </a:ext>
                  </a:extLst>
                </a:gridCol>
                <a:gridCol w="410446">
                  <a:extLst>
                    <a:ext uri="{9D8B030D-6E8A-4147-A177-3AD203B41FA5}">
                      <a16:colId xmlns:a16="http://schemas.microsoft.com/office/drawing/2014/main" val="20007"/>
                    </a:ext>
                  </a:extLst>
                </a:gridCol>
                <a:gridCol w="410446">
                  <a:extLst>
                    <a:ext uri="{9D8B030D-6E8A-4147-A177-3AD203B41FA5}">
                      <a16:colId xmlns:a16="http://schemas.microsoft.com/office/drawing/2014/main" val="20008"/>
                    </a:ext>
                  </a:extLst>
                </a:gridCol>
                <a:gridCol w="410446">
                  <a:extLst>
                    <a:ext uri="{9D8B030D-6E8A-4147-A177-3AD203B41FA5}">
                      <a16:colId xmlns:a16="http://schemas.microsoft.com/office/drawing/2014/main" val="20009"/>
                    </a:ext>
                  </a:extLst>
                </a:gridCol>
              </a:tblGrid>
              <a:tr h="309634">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tcPr>
                </a:tc>
                <a:tc>
                  <a:txBody>
                    <a:bodyPr/>
                    <a:lstStyle/>
                    <a:p>
                      <a:pPr algn="ctr"/>
                      <a:r>
                        <a:rPr lang="en-CA" sz="1600" dirty="0">
                          <a:latin typeface="Times New Roman" panose="02020603050405020304" pitchFamily="18" charset="0"/>
                          <a:cs typeface="Times New Roman" panose="02020603050405020304" pitchFamily="18" charset="0"/>
                        </a:rPr>
                        <a:t>1</a:t>
                      </a:r>
                    </a:p>
                  </a:txBody>
                  <a:tcPr marL="36000" marR="36000" marT="36000" marB="36000">
                    <a:lnL w="12700" cap="flat" cmpd="sng" algn="ctr">
                      <a:solidFill>
                        <a:schemeClr val="bg1">
                          <a:lumMod val="50000"/>
                        </a:schemeClr>
                      </a:solidFill>
                      <a:prstDash val="solid"/>
                      <a:round/>
                      <a:headEnd type="none" w="med" len="med"/>
                      <a:tailEnd type="none" w="med" len="med"/>
                    </a:lnL>
                    <a:lnB w="12700" cap="flat" cmpd="sng" algn="ctr">
                      <a:solidFill>
                        <a:schemeClr val="bg1">
                          <a:lumMod val="50000"/>
                        </a:schemeClr>
                      </a:solidFill>
                      <a:prstDash val="solid"/>
                      <a:round/>
                      <a:headEnd type="none" w="med" len="med"/>
                      <a:tailEnd type="none" w="med" len="med"/>
                    </a:lnB>
                  </a:tcPr>
                </a:tc>
                <a:tc>
                  <a:txBody>
                    <a:bodyPr/>
                    <a:lstStyle/>
                    <a:p>
                      <a:pPr algn="ctr"/>
                      <a:r>
                        <a:rPr lang="en-CA" sz="1600" dirty="0">
                          <a:latin typeface="Times New Roman" panose="02020603050405020304" pitchFamily="18" charset="0"/>
                          <a:cs typeface="Times New Roman" panose="02020603050405020304" pitchFamily="18" charset="0"/>
                        </a:rPr>
                        <a:t>2</a:t>
                      </a:r>
                    </a:p>
                  </a:txBody>
                  <a:tcPr marL="36000" marR="36000" marT="36000" marB="36000">
                    <a:lnB w="12700" cap="flat" cmpd="sng" algn="ctr">
                      <a:solidFill>
                        <a:schemeClr val="bg1">
                          <a:lumMod val="50000"/>
                        </a:schemeClr>
                      </a:solidFill>
                      <a:prstDash val="solid"/>
                      <a:round/>
                      <a:headEnd type="none" w="med" len="med"/>
                      <a:tailEnd type="none" w="med" len="med"/>
                    </a:lnB>
                  </a:tcPr>
                </a:tc>
                <a:tc>
                  <a:txBody>
                    <a:bodyPr/>
                    <a:lstStyle/>
                    <a:p>
                      <a:pPr algn="ctr"/>
                      <a:r>
                        <a:rPr lang="en-CA" sz="1600" dirty="0">
                          <a:latin typeface="Times New Roman" panose="02020603050405020304" pitchFamily="18" charset="0"/>
                          <a:cs typeface="Times New Roman" panose="02020603050405020304" pitchFamily="18" charset="0"/>
                        </a:rPr>
                        <a:t>3</a:t>
                      </a:r>
                    </a:p>
                  </a:txBody>
                  <a:tcPr marL="36000" marR="36000" marT="36000" marB="36000">
                    <a:lnB w="12700" cap="flat" cmpd="sng" algn="ctr">
                      <a:solidFill>
                        <a:schemeClr val="bg1">
                          <a:lumMod val="50000"/>
                        </a:schemeClr>
                      </a:solidFill>
                      <a:prstDash val="solid"/>
                      <a:round/>
                      <a:headEnd type="none" w="med" len="med"/>
                      <a:tailEnd type="none" w="med" len="med"/>
                    </a:lnB>
                  </a:tcPr>
                </a:tc>
                <a:tc>
                  <a:txBody>
                    <a:bodyPr/>
                    <a:lstStyle/>
                    <a:p>
                      <a:pPr algn="ctr"/>
                      <a:r>
                        <a:rPr lang="en-CA" sz="1600" dirty="0">
                          <a:latin typeface="Times New Roman" panose="02020603050405020304" pitchFamily="18" charset="0"/>
                          <a:cs typeface="Times New Roman" panose="02020603050405020304" pitchFamily="18" charset="0"/>
                        </a:rPr>
                        <a:t>4</a:t>
                      </a:r>
                    </a:p>
                  </a:txBody>
                  <a:tcPr marL="36000" marR="36000" marT="36000" marB="36000">
                    <a:lnB w="12700" cap="flat" cmpd="sng" algn="ctr">
                      <a:solidFill>
                        <a:schemeClr val="bg1">
                          <a:lumMod val="50000"/>
                        </a:schemeClr>
                      </a:solidFill>
                      <a:prstDash val="solid"/>
                      <a:round/>
                      <a:headEnd type="none" w="med" len="med"/>
                      <a:tailEnd type="none" w="med" len="med"/>
                    </a:lnB>
                  </a:tcPr>
                </a:tc>
                <a:tc>
                  <a:txBody>
                    <a:bodyPr/>
                    <a:lstStyle/>
                    <a:p>
                      <a:pPr algn="ctr"/>
                      <a:r>
                        <a:rPr lang="en-CA" sz="1600" dirty="0">
                          <a:latin typeface="Times New Roman" panose="02020603050405020304" pitchFamily="18" charset="0"/>
                          <a:cs typeface="Times New Roman" panose="02020603050405020304" pitchFamily="18" charset="0"/>
                        </a:rPr>
                        <a:t>5</a:t>
                      </a:r>
                    </a:p>
                  </a:txBody>
                  <a:tcPr marL="36000" marR="36000" marT="36000" marB="36000">
                    <a:lnB w="12700" cap="flat" cmpd="sng" algn="ctr">
                      <a:solidFill>
                        <a:schemeClr val="bg1">
                          <a:lumMod val="50000"/>
                        </a:schemeClr>
                      </a:solidFill>
                      <a:prstDash val="solid"/>
                      <a:round/>
                      <a:headEnd type="none" w="med" len="med"/>
                      <a:tailEnd type="none" w="med" len="med"/>
                    </a:lnB>
                  </a:tcPr>
                </a:tc>
                <a:tc>
                  <a:txBody>
                    <a:bodyPr/>
                    <a:lstStyle/>
                    <a:p>
                      <a:pPr algn="ctr"/>
                      <a:r>
                        <a:rPr lang="en-CA" sz="1600" dirty="0">
                          <a:latin typeface="Times New Roman" panose="02020603050405020304" pitchFamily="18" charset="0"/>
                          <a:cs typeface="Times New Roman" panose="02020603050405020304" pitchFamily="18" charset="0"/>
                        </a:rPr>
                        <a:t>6</a:t>
                      </a:r>
                    </a:p>
                  </a:txBody>
                  <a:tcPr marL="36000" marR="36000" marT="36000" marB="36000">
                    <a:lnB w="12700" cap="flat" cmpd="sng" algn="ctr">
                      <a:solidFill>
                        <a:schemeClr val="bg1">
                          <a:lumMod val="50000"/>
                        </a:schemeClr>
                      </a:solidFill>
                      <a:prstDash val="solid"/>
                      <a:round/>
                      <a:headEnd type="none" w="med" len="med"/>
                      <a:tailEnd type="none" w="med" len="med"/>
                    </a:lnB>
                  </a:tcPr>
                </a:tc>
                <a:tc>
                  <a:txBody>
                    <a:bodyPr/>
                    <a:lstStyle/>
                    <a:p>
                      <a:pPr algn="ctr"/>
                      <a:r>
                        <a:rPr lang="en-CA" sz="1600" dirty="0">
                          <a:latin typeface="Times New Roman" panose="02020603050405020304" pitchFamily="18" charset="0"/>
                          <a:cs typeface="Times New Roman" panose="02020603050405020304" pitchFamily="18" charset="0"/>
                        </a:rPr>
                        <a:t>7</a:t>
                      </a:r>
                    </a:p>
                  </a:txBody>
                  <a:tcPr marL="36000" marR="36000" marT="36000" marB="36000">
                    <a:lnB w="12700" cap="flat" cmpd="sng" algn="ctr">
                      <a:solidFill>
                        <a:schemeClr val="bg1">
                          <a:lumMod val="50000"/>
                        </a:schemeClr>
                      </a:solidFill>
                      <a:prstDash val="solid"/>
                      <a:round/>
                      <a:headEnd type="none" w="med" len="med"/>
                      <a:tailEnd type="none" w="med" len="med"/>
                    </a:lnB>
                  </a:tcPr>
                </a:tc>
                <a:tc>
                  <a:txBody>
                    <a:bodyPr/>
                    <a:lstStyle/>
                    <a:p>
                      <a:pPr algn="ctr"/>
                      <a:r>
                        <a:rPr lang="en-CA" sz="1600" dirty="0">
                          <a:latin typeface="Times New Roman" panose="02020603050405020304" pitchFamily="18" charset="0"/>
                          <a:cs typeface="Times New Roman" panose="02020603050405020304" pitchFamily="18" charset="0"/>
                        </a:rPr>
                        <a:t>8</a:t>
                      </a:r>
                    </a:p>
                  </a:txBody>
                  <a:tcPr marL="36000" marR="36000" marT="36000" marB="36000">
                    <a:lnB w="12700" cap="flat" cmpd="sng" algn="ctr">
                      <a:solidFill>
                        <a:schemeClr val="bg1">
                          <a:lumMod val="50000"/>
                        </a:schemeClr>
                      </a:solidFill>
                      <a:prstDash val="solid"/>
                      <a:round/>
                      <a:headEnd type="none" w="med" len="med"/>
                      <a:tailEnd type="none" w="med" len="med"/>
                    </a:lnB>
                  </a:tcPr>
                </a:tc>
                <a:tc>
                  <a:txBody>
                    <a:bodyPr/>
                    <a:lstStyle/>
                    <a:p>
                      <a:pPr algn="ctr"/>
                      <a:r>
                        <a:rPr lang="en-CA" sz="1600" dirty="0">
                          <a:latin typeface="Times New Roman" panose="02020603050405020304" pitchFamily="18" charset="0"/>
                          <a:cs typeface="Times New Roman" panose="02020603050405020304" pitchFamily="18" charset="0"/>
                        </a:rPr>
                        <a:t>9</a:t>
                      </a:r>
                    </a:p>
                  </a:txBody>
                  <a:tcPr marL="36000" marR="36000" marT="36000" marB="36000">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309634">
                <a:tc>
                  <a:txBody>
                    <a:bodyPr/>
                    <a:lstStyle/>
                    <a:p>
                      <a:pPr algn="ctr"/>
                      <a:r>
                        <a:rPr lang="en-CA" sz="1600" dirty="0">
                          <a:latin typeface="Times New Roman" panose="02020603050405020304" pitchFamily="18" charset="0"/>
                          <a:cs typeface="Times New Roman" panose="02020603050405020304" pitchFamily="18" charset="0"/>
                        </a:rPr>
                        <a:t>1</a:t>
                      </a:r>
                    </a:p>
                  </a:txBody>
                  <a:tcPr marL="36000" marR="36000" marT="36000" marB="36000">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tcPr>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tcPr>
                </a:tc>
                <a:tc>
                  <a:txBody>
                    <a:bodyPr/>
                    <a:lstStyle/>
                    <a:p>
                      <a:pPr algn="ctr"/>
                      <a:r>
                        <a:rPr lang="en-CA" sz="1600" dirty="0">
                          <a:latin typeface="Times New Roman" panose="02020603050405020304" pitchFamily="18" charset="0"/>
                          <a:cs typeface="Times New Roman" panose="02020603050405020304" pitchFamily="18" charset="0"/>
                        </a:rPr>
                        <a:t>T</a:t>
                      </a:r>
                    </a:p>
                  </a:txBody>
                  <a:tcPr marL="36000" marR="36000" marT="36000" marB="36000">
                    <a:lnT w="12700" cap="flat" cmpd="sng" algn="ctr">
                      <a:solidFill>
                        <a:schemeClr val="bg1">
                          <a:lumMod val="50000"/>
                        </a:schemeClr>
                      </a:solidFill>
                      <a:prstDash val="solid"/>
                      <a:round/>
                      <a:headEnd type="none" w="med" len="med"/>
                      <a:tailEnd type="none" w="med" len="med"/>
                    </a:lnT>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lnT w="12700" cap="flat" cmpd="sng" algn="ctr">
                      <a:solidFill>
                        <a:schemeClr val="bg1">
                          <a:lumMod val="50000"/>
                        </a:schemeClr>
                      </a:solidFill>
                      <a:prstDash val="solid"/>
                      <a:round/>
                      <a:headEnd type="none" w="med" len="med"/>
                      <a:tailEnd type="none" w="med" len="med"/>
                    </a:lnT>
                  </a:tcPr>
                </a:tc>
                <a:tc>
                  <a:txBody>
                    <a:bodyPr/>
                    <a:lstStyle/>
                    <a:p>
                      <a:pPr algn="ctr"/>
                      <a:r>
                        <a:rPr lang="en-CA" sz="1600" dirty="0">
                          <a:latin typeface="Times New Roman" panose="02020603050405020304" pitchFamily="18" charset="0"/>
                          <a:cs typeface="Times New Roman" panose="02020603050405020304" pitchFamily="18" charset="0"/>
                        </a:rPr>
                        <a:t>T</a:t>
                      </a:r>
                    </a:p>
                  </a:txBody>
                  <a:tcPr marL="36000" marR="36000" marT="36000" marB="36000">
                    <a:lnT w="12700" cap="flat" cmpd="sng" algn="ctr">
                      <a:solidFill>
                        <a:schemeClr val="bg1">
                          <a:lumMod val="50000"/>
                        </a:schemeClr>
                      </a:solidFill>
                      <a:prstDash val="solid"/>
                      <a:round/>
                      <a:headEnd type="none" w="med" len="med"/>
                      <a:tailEnd type="none" w="med" len="med"/>
                    </a:lnT>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lnT w="12700" cap="flat" cmpd="sng" algn="ctr">
                      <a:solidFill>
                        <a:schemeClr val="bg1">
                          <a:lumMod val="50000"/>
                        </a:schemeClr>
                      </a:solidFill>
                      <a:prstDash val="solid"/>
                      <a:round/>
                      <a:headEnd type="none" w="med" len="med"/>
                      <a:tailEnd type="none" w="med" len="med"/>
                    </a:lnT>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lnT w="12700" cap="flat" cmpd="sng" algn="ctr">
                      <a:solidFill>
                        <a:schemeClr val="bg1">
                          <a:lumMod val="50000"/>
                        </a:schemeClr>
                      </a:solidFill>
                      <a:prstDash val="solid"/>
                      <a:round/>
                      <a:headEnd type="none" w="med" len="med"/>
                      <a:tailEnd type="none" w="med" len="med"/>
                    </a:lnT>
                  </a:tcPr>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lnT w="12700" cap="flat" cmpd="sng" algn="ctr">
                      <a:solidFill>
                        <a:schemeClr val="bg1">
                          <a:lumMod val="50000"/>
                        </a:schemeClr>
                      </a:solidFill>
                      <a:prstDash val="solid"/>
                      <a:round/>
                      <a:headEnd type="none" w="med" len="med"/>
                      <a:tailEnd type="none" w="med" len="med"/>
                    </a:lnT>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lnT w="12700" cap="flat" cmpd="sng" algn="ctr">
                      <a:solidFill>
                        <a:schemeClr val="bg1">
                          <a:lumMod val="50000"/>
                        </a:schemeClr>
                      </a:solidFill>
                      <a:prstDash val="solid"/>
                      <a:round/>
                      <a:headEnd type="none" w="med" len="med"/>
                      <a:tailEnd type="none" w="med" len="med"/>
                    </a:lnT>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10001"/>
                  </a:ext>
                </a:extLst>
              </a:tr>
              <a:tr h="309634">
                <a:tc>
                  <a:txBody>
                    <a:bodyPr/>
                    <a:lstStyle/>
                    <a:p>
                      <a:pPr algn="ctr"/>
                      <a:r>
                        <a:rPr lang="en-CA" sz="1600" dirty="0">
                          <a:latin typeface="Times New Roman" panose="02020603050405020304" pitchFamily="18" charset="0"/>
                          <a:cs typeface="Times New Roman" panose="02020603050405020304" pitchFamily="18" charset="0"/>
                        </a:rPr>
                        <a:t>2</a:t>
                      </a:r>
                    </a:p>
                  </a:txBody>
                  <a:tcPr marL="36000" marR="36000" marT="36000" marB="36000">
                    <a:lnR w="12700" cap="flat" cmpd="sng" algn="ctr">
                      <a:solidFill>
                        <a:schemeClr val="bg1">
                          <a:lumMod val="50000"/>
                        </a:schemeClr>
                      </a:solidFill>
                      <a:prstDash val="solid"/>
                      <a:round/>
                      <a:headEnd type="none" w="med" len="med"/>
                      <a:tailEnd type="none" w="med" len="med"/>
                    </a:lnR>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lnL w="12700" cap="flat" cmpd="sng" algn="ctr">
                      <a:solidFill>
                        <a:schemeClr val="bg1">
                          <a:lumMod val="50000"/>
                        </a:schemeClr>
                      </a:solidFill>
                      <a:prstDash val="solid"/>
                      <a:round/>
                      <a:headEnd type="none" w="med" len="med"/>
                      <a:tailEnd type="none" w="med" len="med"/>
                    </a:lnL>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n>
                          <a:solidFill>
                            <a:schemeClr val="bg1">
                              <a:lumMod val="75000"/>
                            </a:schemeClr>
                          </a:solidFill>
                        </a:ln>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extLst>
                  <a:ext uri="{0D108BD9-81ED-4DB2-BD59-A6C34878D82A}">
                    <a16:rowId xmlns:a16="http://schemas.microsoft.com/office/drawing/2014/main" val="10002"/>
                  </a:ext>
                </a:extLst>
              </a:tr>
              <a:tr h="309634">
                <a:tc>
                  <a:txBody>
                    <a:bodyPr/>
                    <a:lstStyle/>
                    <a:p>
                      <a:pPr algn="ctr"/>
                      <a:r>
                        <a:rPr lang="en-CA" sz="1600" dirty="0">
                          <a:latin typeface="Times New Roman" panose="02020603050405020304" pitchFamily="18" charset="0"/>
                          <a:cs typeface="Times New Roman" panose="02020603050405020304" pitchFamily="18" charset="0"/>
                        </a:rPr>
                        <a:t>3</a:t>
                      </a:r>
                    </a:p>
                  </a:txBody>
                  <a:tcPr marL="36000" marR="36000" marT="36000" marB="36000">
                    <a:lnR w="12700" cap="flat" cmpd="sng" algn="ctr">
                      <a:solidFill>
                        <a:schemeClr val="bg1">
                          <a:lumMod val="50000"/>
                        </a:schemeClr>
                      </a:solidFill>
                      <a:prstDash val="solid"/>
                      <a:round/>
                      <a:headEnd type="none" w="med" len="med"/>
                      <a:tailEnd type="none" w="med" len="med"/>
                    </a:lnR>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lnL w="12700" cap="flat" cmpd="sng" algn="ctr">
                      <a:solidFill>
                        <a:schemeClr val="bg1">
                          <a:lumMod val="50000"/>
                        </a:schemeClr>
                      </a:solidFill>
                      <a:prstDash val="solid"/>
                      <a:round/>
                      <a:headEnd type="none" w="med" len="med"/>
                      <a:tailEnd type="none" w="med" len="med"/>
                    </a:lnL>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r>
                        <a:rPr lang="en-CA" sz="1600" dirty="0">
                          <a:latin typeface="Times New Roman" panose="02020603050405020304" pitchFamily="18" charset="0"/>
                          <a:cs typeface="Times New Roman" panose="02020603050405020304" pitchFamily="18" charset="0"/>
                        </a:rPr>
                        <a:t>T</a:t>
                      </a: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extLst>
                  <a:ext uri="{0D108BD9-81ED-4DB2-BD59-A6C34878D82A}">
                    <a16:rowId xmlns:a16="http://schemas.microsoft.com/office/drawing/2014/main" val="10003"/>
                  </a:ext>
                </a:extLst>
              </a:tr>
              <a:tr h="309634">
                <a:tc>
                  <a:txBody>
                    <a:bodyPr/>
                    <a:lstStyle/>
                    <a:p>
                      <a:pPr algn="ctr"/>
                      <a:r>
                        <a:rPr lang="en-CA" sz="1600" dirty="0">
                          <a:latin typeface="Times New Roman" panose="02020603050405020304" pitchFamily="18" charset="0"/>
                          <a:cs typeface="Times New Roman" panose="02020603050405020304" pitchFamily="18" charset="0"/>
                        </a:rPr>
                        <a:t>4</a:t>
                      </a:r>
                    </a:p>
                  </a:txBody>
                  <a:tcPr marL="36000" marR="36000" marT="36000" marB="36000">
                    <a:lnR w="12700" cap="flat" cmpd="sng" algn="ctr">
                      <a:solidFill>
                        <a:schemeClr val="bg1">
                          <a:lumMod val="50000"/>
                        </a:schemeClr>
                      </a:solidFill>
                      <a:prstDash val="solid"/>
                      <a:round/>
                      <a:headEnd type="none" w="med" len="med"/>
                      <a:tailEnd type="none" w="med" len="med"/>
                    </a:lnR>
                  </a:tcPr>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lnL w="12700" cap="flat" cmpd="sng" algn="ctr">
                      <a:solidFill>
                        <a:schemeClr val="bg1">
                          <a:lumMod val="50000"/>
                        </a:schemeClr>
                      </a:solidFill>
                      <a:prstDash val="solid"/>
                      <a:round/>
                      <a:headEnd type="none" w="med" len="med"/>
                      <a:tailEnd type="none" w="med" len="med"/>
                    </a:lnL>
                  </a:tcPr>
                </a:tc>
                <a:tc>
                  <a:txBody>
                    <a:bodyPr/>
                    <a:lstStyle/>
                    <a:p>
                      <a:pPr algn="ctr"/>
                      <a:r>
                        <a:rPr lang="en-CA" sz="1600" dirty="0">
                          <a:latin typeface="Times New Roman" panose="02020603050405020304" pitchFamily="18" charset="0"/>
                          <a:cs typeface="Times New Roman" panose="02020603050405020304" pitchFamily="18" charset="0"/>
                        </a:rPr>
                        <a:t>T</a:t>
                      </a: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r>
                        <a:rPr lang="en-CA" sz="1600" dirty="0">
                          <a:latin typeface="Times New Roman" panose="02020603050405020304" pitchFamily="18" charset="0"/>
                          <a:cs typeface="Times New Roman" panose="02020603050405020304" pitchFamily="18" charset="0"/>
                        </a:rPr>
                        <a:t>T</a:t>
                      </a: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extLst>
                  <a:ext uri="{0D108BD9-81ED-4DB2-BD59-A6C34878D82A}">
                    <a16:rowId xmlns:a16="http://schemas.microsoft.com/office/drawing/2014/main" val="10004"/>
                  </a:ext>
                </a:extLst>
              </a:tr>
              <a:tr h="309634">
                <a:tc>
                  <a:txBody>
                    <a:bodyPr/>
                    <a:lstStyle/>
                    <a:p>
                      <a:pPr algn="ctr"/>
                      <a:r>
                        <a:rPr lang="en-CA" sz="1600" dirty="0">
                          <a:latin typeface="Times New Roman" panose="02020603050405020304" pitchFamily="18" charset="0"/>
                          <a:cs typeface="Times New Roman" panose="02020603050405020304" pitchFamily="18" charset="0"/>
                        </a:rPr>
                        <a:t>5</a:t>
                      </a:r>
                    </a:p>
                  </a:txBody>
                  <a:tcPr marL="36000" marR="36000" marT="36000" marB="36000">
                    <a:lnR w="12700" cap="flat" cmpd="sng" algn="ctr">
                      <a:solidFill>
                        <a:schemeClr val="bg1">
                          <a:lumMod val="50000"/>
                        </a:schemeClr>
                      </a:solidFill>
                      <a:prstDash val="solid"/>
                      <a:round/>
                      <a:headEnd type="none" w="med" len="med"/>
                      <a:tailEnd type="none" w="med" len="med"/>
                    </a:lnR>
                  </a:tcPr>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lnL w="12700" cap="flat" cmpd="sng" algn="ctr">
                      <a:solidFill>
                        <a:schemeClr val="bg1">
                          <a:lumMod val="50000"/>
                        </a:schemeClr>
                      </a:solidFill>
                      <a:prstDash val="solid"/>
                      <a:round/>
                      <a:headEnd type="none" w="med" len="med"/>
                      <a:tailEnd type="none" w="med" len="med"/>
                    </a:lnL>
                  </a:tcPr>
                </a:tc>
                <a:tc>
                  <a:txBody>
                    <a:bodyPr/>
                    <a:lstStyle/>
                    <a:p>
                      <a:pPr algn="ctr"/>
                      <a:r>
                        <a:rPr lang="en-CA" sz="1600" dirty="0">
                          <a:latin typeface="Times New Roman" panose="02020603050405020304" pitchFamily="18" charset="0"/>
                          <a:cs typeface="Times New Roman" panose="02020603050405020304" pitchFamily="18" charset="0"/>
                        </a:rPr>
                        <a:t>T</a:t>
                      </a:r>
                    </a:p>
                  </a:txBody>
                  <a:tcPr marL="36000" marR="36000" marT="36000" marB="36000"/>
                </a:tc>
                <a:tc>
                  <a:txBody>
                    <a:bodyPr/>
                    <a:lstStyle/>
                    <a:p>
                      <a:pPr algn="ctr"/>
                      <a:r>
                        <a:rPr lang="en-CA" sz="1600" dirty="0">
                          <a:latin typeface="Times New Roman" panose="02020603050405020304" pitchFamily="18" charset="0"/>
                          <a:cs typeface="Times New Roman" panose="02020603050405020304" pitchFamily="18" charset="0"/>
                        </a:rPr>
                        <a:t>T</a:t>
                      </a: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r>
                        <a:rPr lang="en-CA" sz="1600" dirty="0">
                          <a:latin typeface="Times New Roman" panose="02020603050405020304" pitchFamily="18" charset="0"/>
                          <a:cs typeface="Times New Roman" panose="02020603050405020304" pitchFamily="18" charset="0"/>
                        </a:rPr>
                        <a:t>T</a:t>
                      </a: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extLst>
                  <a:ext uri="{0D108BD9-81ED-4DB2-BD59-A6C34878D82A}">
                    <a16:rowId xmlns:a16="http://schemas.microsoft.com/office/drawing/2014/main" val="10005"/>
                  </a:ext>
                </a:extLst>
              </a:tr>
              <a:tr h="309634">
                <a:tc>
                  <a:txBody>
                    <a:bodyPr/>
                    <a:lstStyle/>
                    <a:p>
                      <a:pPr algn="ctr"/>
                      <a:r>
                        <a:rPr lang="en-CA" sz="1600" dirty="0">
                          <a:latin typeface="Times New Roman" panose="02020603050405020304" pitchFamily="18" charset="0"/>
                          <a:cs typeface="Times New Roman" panose="02020603050405020304" pitchFamily="18" charset="0"/>
                        </a:rPr>
                        <a:t>6</a:t>
                      </a:r>
                    </a:p>
                  </a:txBody>
                  <a:tcPr marL="36000" marR="36000" marT="36000" marB="36000">
                    <a:lnR w="12700" cap="flat" cmpd="sng" algn="ctr">
                      <a:solidFill>
                        <a:schemeClr val="bg1">
                          <a:lumMod val="50000"/>
                        </a:schemeClr>
                      </a:solidFill>
                      <a:prstDash val="solid"/>
                      <a:round/>
                      <a:headEnd type="none" w="med" len="med"/>
                      <a:tailEnd type="none" w="med" len="med"/>
                    </a:lnR>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lnL w="12700" cap="flat" cmpd="sng" algn="ctr">
                      <a:solidFill>
                        <a:schemeClr val="bg1">
                          <a:lumMod val="50000"/>
                        </a:schemeClr>
                      </a:solidFill>
                      <a:prstDash val="solid"/>
                      <a:round/>
                      <a:headEnd type="none" w="med" len="med"/>
                      <a:tailEnd type="none" w="med" len="med"/>
                    </a:lnL>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r>
                        <a:rPr lang="en-CA" sz="1600" dirty="0">
                          <a:latin typeface="Times New Roman" panose="02020603050405020304" pitchFamily="18" charset="0"/>
                          <a:cs typeface="Times New Roman" panose="02020603050405020304" pitchFamily="18" charset="0"/>
                        </a:rPr>
                        <a:t>T</a:t>
                      </a:r>
                    </a:p>
                  </a:txBody>
                  <a:tcPr marL="36000" marR="36000" marT="36000" marB="36000"/>
                </a:tc>
                <a:extLst>
                  <a:ext uri="{0D108BD9-81ED-4DB2-BD59-A6C34878D82A}">
                    <a16:rowId xmlns:a16="http://schemas.microsoft.com/office/drawing/2014/main" val="10006"/>
                  </a:ext>
                </a:extLst>
              </a:tr>
              <a:tr h="309634">
                <a:tc>
                  <a:txBody>
                    <a:bodyPr/>
                    <a:lstStyle/>
                    <a:p>
                      <a:pPr algn="ctr"/>
                      <a:r>
                        <a:rPr lang="en-CA" sz="1600" dirty="0">
                          <a:latin typeface="Times New Roman" panose="02020603050405020304" pitchFamily="18" charset="0"/>
                          <a:cs typeface="Times New Roman" panose="02020603050405020304" pitchFamily="18" charset="0"/>
                        </a:rPr>
                        <a:t>7</a:t>
                      </a:r>
                    </a:p>
                  </a:txBody>
                  <a:tcPr marL="36000" marR="36000" marT="36000" marB="36000">
                    <a:lnR w="12700" cap="flat" cmpd="sng" algn="ctr">
                      <a:solidFill>
                        <a:schemeClr val="bg1">
                          <a:lumMod val="50000"/>
                        </a:schemeClr>
                      </a:solidFill>
                      <a:prstDash val="solid"/>
                      <a:round/>
                      <a:headEnd type="none" w="med" len="med"/>
                      <a:tailEnd type="none" w="med" len="med"/>
                    </a:lnR>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lnL w="12700" cap="flat" cmpd="sng" algn="ctr">
                      <a:solidFill>
                        <a:schemeClr val="bg1">
                          <a:lumMod val="50000"/>
                        </a:schemeClr>
                      </a:solidFill>
                      <a:prstDash val="solid"/>
                      <a:round/>
                      <a:headEnd type="none" w="med" len="med"/>
                      <a:tailEnd type="none" w="med" len="med"/>
                    </a:lnL>
                  </a:tcPr>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r>
                        <a:rPr lang="en-CA" sz="1600" dirty="0">
                          <a:latin typeface="Times New Roman" panose="02020603050405020304" pitchFamily="18" charset="0"/>
                          <a:cs typeface="Times New Roman" panose="02020603050405020304" pitchFamily="18" charset="0"/>
                        </a:rPr>
                        <a:t>T</a:t>
                      </a:r>
                    </a:p>
                  </a:txBody>
                  <a:tcPr marL="36000" marR="36000" marT="36000" marB="36000"/>
                </a:tc>
                <a:extLst>
                  <a:ext uri="{0D108BD9-81ED-4DB2-BD59-A6C34878D82A}">
                    <a16:rowId xmlns:a16="http://schemas.microsoft.com/office/drawing/2014/main" val="10007"/>
                  </a:ext>
                </a:extLst>
              </a:tr>
              <a:tr h="309634">
                <a:tc>
                  <a:txBody>
                    <a:bodyPr/>
                    <a:lstStyle/>
                    <a:p>
                      <a:pPr algn="ctr"/>
                      <a:r>
                        <a:rPr lang="en-CA" sz="1600" dirty="0">
                          <a:latin typeface="Times New Roman" panose="02020603050405020304" pitchFamily="18" charset="0"/>
                          <a:cs typeface="Times New Roman" panose="02020603050405020304" pitchFamily="18" charset="0"/>
                        </a:rPr>
                        <a:t>8</a:t>
                      </a:r>
                    </a:p>
                  </a:txBody>
                  <a:tcPr marL="36000" marR="36000" marT="36000" marB="36000">
                    <a:lnR w="12700" cap="flat" cmpd="sng" algn="ctr">
                      <a:solidFill>
                        <a:schemeClr val="bg1">
                          <a:lumMod val="50000"/>
                        </a:schemeClr>
                      </a:solidFill>
                      <a:prstDash val="solid"/>
                      <a:round/>
                      <a:headEnd type="none" w="med" len="med"/>
                      <a:tailEnd type="none" w="med" len="med"/>
                    </a:lnR>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lnL w="12700" cap="flat" cmpd="sng" algn="ctr">
                      <a:solidFill>
                        <a:schemeClr val="bg1">
                          <a:lumMod val="50000"/>
                        </a:schemeClr>
                      </a:solidFill>
                      <a:prstDash val="solid"/>
                      <a:round/>
                      <a:headEnd type="none" w="med" len="med"/>
                      <a:tailEnd type="none" w="med" len="med"/>
                    </a:lnL>
                  </a:tcPr>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r>
                        <a:rPr lang="en-CA" sz="1600" dirty="0">
                          <a:latin typeface="Times New Roman" panose="02020603050405020304" pitchFamily="18" charset="0"/>
                          <a:cs typeface="Times New Roman" panose="02020603050405020304" pitchFamily="18" charset="0"/>
                        </a:rPr>
                        <a:t>T</a:t>
                      </a: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extLst>
                  <a:ext uri="{0D108BD9-81ED-4DB2-BD59-A6C34878D82A}">
                    <a16:rowId xmlns:a16="http://schemas.microsoft.com/office/drawing/2014/main" val="10008"/>
                  </a:ext>
                </a:extLst>
              </a:tr>
              <a:tr h="309634">
                <a:tc>
                  <a:txBody>
                    <a:bodyPr/>
                    <a:lstStyle/>
                    <a:p>
                      <a:pPr algn="ctr"/>
                      <a:r>
                        <a:rPr lang="en-CA" sz="1600" dirty="0">
                          <a:latin typeface="Times New Roman" panose="02020603050405020304" pitchFamily="18" charset="0"/>
                          <a:cs typeface="Times New Roman" panose="02020603050405020304" pitchFamily="18" charset="0"/>
                        </a:rPr>
                        <a:t>9</a:t>
                      </a:r>
                    </a:p>
                  </a:txBody>
                  <a:tcPr marL="36000" marR="36000" marT="36000" marB="36000">
                    <a:lnR w="12700" cap="flat" cmpd="sng" algn="ctr">
                      <a:solidFill>
                        <a:schemeClr val="bg1">
                          <a:lumMod val="50000"/>
                        </a:schemeClr>
                      </a:solidFill>
                      <a:prstDash val="solid"/>
                      <a:round/>
                      <a:headEnd type="none" w="med" len="med"/>
                      <a:tailEnd type="none" w="med" len="med"/>
                    </a:lnR>
                  </a:tcPr>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lnL w="12700" cap="flat" cmpd="sng" algn="ctr">
                      <a:solidFill>
                        <a:schemeClr val="bg1">
                          <a:lumMod val="50000"/>
                        </a:schemeClr>
                      </a:solidFill>
                      <a:prstDash val="solid"/>
                      <a:round/>
                      <a:headEnd type="none" w="med" len="med"/>
                      <a:tailEnd type="none" w="med" len="med"/>
                    </a:lnL>
                  </a:tcPr>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a:latin typeface="Times New Roman" panose="02020603050405020304" pitchFamily="18" charset="0"/>
                        <a:cs typeface="Times New Roman" panose="02020603050405020304" pitchFamily="18" charset="0"/>
                      </a:endParaRPr>
                    </a:p>
                  </a:txBody>
                  <a:tcPr marL="36000" marR="36000" marT="36000" marB="36000"/>
                </a:tc>
                <a:tc>
                  <a:txBody>
                    <a:bodyPr/>
                    <a:lstStyle/>
                    <a:p>
                      <a:pPr algn="ctr"/>
                      <a:endParaRPr lang="en-CA" sz="1600" dirty="0">
                        <a:latin typeface="Times New Roman" panose="02020603050405020304" pitchFamily="18" charset="0"/>
                        <a:cs typeface="Times New Roman" panose="02020603050405020304" pitchFamily="18" charset="0"/>
                      </a:endParaRPr>
                    </a:p>
                  </a:txBody>
                  <a:tcPr marL="36000" marR="36000" marT="36000" marB="3600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1976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4" name="Picture 2" descr="C:\Users\dwharder\Desktop\v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9145" y="3224507"/>
            <a:ext cx="3383335" cy="32930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Adjacency list</a:t>
            </a:r>
          </a:p>
        </p:txBody>
      </p:sp>
      <p:sp>
        <p:nvSpPr>
          <p:cNvPr id="3" name="Content Placeholder 2"/>
          <p:cNvSpPr>
            <a:spLocks noGrp="1"/>
          </p:cNvSpPr>
          <p:nvPr>
            <p:ph idx="1"/>
          </p:nvPr>
        </p:nvSpPr>
        <p:spPr/>
        <p:txBody>
          <a:bodyPr>
            <a:normAutofit fontScale="92500" lnSpcReduction="10000"/>
          </a:bodyPr>
          <a:lstStyle/>
          <a:p>
            <a:pPr marL="357188" indent="-357188">
              <a:buNone/>
            </a:pPr>
            <a:r>
              <a:rPr lang="en-CA" dirty="0"/>
              <a:t>	Most efficient for algorithms is an adjacency list</a:t>
            </a:r>
          </a:p>
          <a:p>
            <a:pPr lvl="1"/>
            <a:r>
              <a:rPr lang="en-CA" dirty="0"/>
              <a:t>Each vertex is associated with a list of its neighbors</a:t>
            </a:r>
            <a:endParaRPr lang="en-CA" dirty="0">
              <a:latin typeface="Times New Roman" panose="02020603050405020304" pitchFamily="18" charset="0"/>
              <a:cs typeface="Times New Roman" panose="02020603050405020304" pitchFamily="18" charset="0"/>
            </a:endParaRPr>
          </a:p>
          <a:p>
            <a:pPr marL="457200" lvl="1" indent="0">
              <a:buNone/>
            </a:pPr>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dirty="0"/>
          </a:p>
          <a:p>
            <a:pPr lvl="1"/>
            <a:endParaRPr lang="en-CA" sz="1050" dirty="0"/>
          </a:p>
          <a:p>
            <a:pPr lvl="1"/>
            <a:endParaRPr lang="en-CA" dirty="0"/>
          </a:p>
          <a:p>
            <a:pPr lvl="1"/>
            <a:r>
              <a:rPr lang="en-CA" dirty="0"/>
              <a:t>Requires </a:t>
            </a:r>
            <a:r>
              <a:rPr lang="en-CA" dirty="0">
                <a:latin typeface="Symbol" panose="05050102010706020507" pitchFamily="18" charset="2"/>
                <a:cs typeface="Times New Roman" panose="02020603050405020304" pitchFamily="18" charset="0"/>
              </a:rPr>
              <a:t>Q</a:t>
            </a:r>
            <a:r>
              <a:rPr lang="en-CA" dirty="0">
                <a:latin typeface="Times New Roman" panose="02020603050405020304" pitchFamily="18" charset="0"/>
                <a:cs typeface="Times New Roman" panose="02020603050405020304" pitchFamily="18" charset="0"/>
              </a:rPr>
              <a:t>(|</a:t>
            </a:r>
            <a:r>
              <a:rPr lang="en-CA" i="1" dirty="0">
                <a:latin typeface="Times New Roman" panose="02020603050405020304" pitchFamily="18" charset="0"/>
                <a:cs typeface="Times New Roman" panose="02020603050405020304" pitchFamily="18" charset="0"/>
              </a:rPr>
              <a:t>V</a:t>
            </a:r>
            <a:r>
              <a:rPr lang="en-CA" dirty="0">
                <a:latin typeface="Times New Roman" panose="02020603050405020304" pitchFamily="18" charset="0"/>
                <a:cs typeface="Times New Roman" panose="02020603050405020304" pitchFamily="18" charset="0"/>
              </a:rPr>
              <a:t>| + |</a:t>
            </a:r>
            <a:r>
              <a:rPr lang="en-CA" i="1" dirty="0">
                <a:latin typeface="Times New Roman" panose="02020603050405020304" pitchFamily="18" charset="0"/>
                <a:cs typeface="Times New Roman" panose="02020603050405020304" pitchFamily="18" charset="0"/>
              </a:rPr>
              <a:t>E</a:t>
            </a:r>
            <a:r>
              <a:rPr lang="en-CA" dirty="0">
                <a:latin typeface="Times New Roman" panose="02020603050405020304" pitchFamily="18" charset="0"/>
                <a:cs typeface="Times New Roman" panose="02020603050405020304" pitchFamily="18" charset="0"/>
              </a:rPr>
              <a:t>|)</a:t>
            </a:r>
            <a:r>
              <a:rPr lang="en-CA" dirty="0"/>
              <a:t> memory</a:t>
            </a:r>
          </a:p>
          <a:p>
            <a:pPr lvl="1"/>
            <a:r>
              <a:rPr lang="en-CA" dirty="0"/>
              <a:t>On average:</a:t>
            </a:r>
          </a:p>
          <a:p>
            <a:pPr lvl="2"/>
            <a:r>
              <a:rPr lang="en-CA" dirty="0"/>
              <a:t>Determining if </a:t>
            </a:r>
            <a:r>
              <a:rPr lang="en-CA" i="1" dirty="0" err="1">
                <a:latin typeface="Times New Roman" panose="02020603050405020304" pitchFamily="18" charset="0"/>
                <a:cs typeface="Times New Roman" panose="02020603050405020304" pitchFamily="18" charset="0"/>
              </a:rPr>
              <a:t>v</a:t>
            </a:r>
            <a:r>
              <a:rPr lang="en-CA" i="1" baseline="-25000" dirty="0" err="1">
                <a:latin typeface="Times New Roman" panose="02020603050405020304" pitchFamily="18" charset="0"/>
                <a:cs typeface="Times New Roman" panose="02020603050405020304" pitchFamily="18" charset="0"/>
              </a:rPr>
              <a:t>j</a:t>
            </a:r>
            <a:r>
              <a:rPr lang="en-CA" dirty="0"/>
              <a:t> is adjacent to</a:t>
            </a:r>
            <a:r>
              <a:rPr lang="en-CA" dirty="0">
                <a:latin typeface="Times New Roman" panose="02020603050405020304" pitchFamily="18" charset="0"/>
                <a:cs typeface="Times New Roman" panose="02020603050405020304" pitchFamily="18" charset="0"/>
              </a:rPr>
              <a:t> </a:t>
            </a:r>
            <a:r>
              <a:rPr lang="en-CA" i="1" dirty="0" err="1">
                <a:latin typeface="Times New Roman" panose="02020603050405020304" pitchFamily="18" charset="0"/>
                <a:cs typeface="Times New Roman" panose="02020603050405020304" pitchFamily="18" charset="0"/>
              </a:rPr>
              <a:t>v</a:t>
            </a:r>
            <a:r>
              <a:rPr lang="en-CA" i="1" baseline="-25000" dirty="0" err="1">
                <a:latin typeface="Times New Roman" panose="02020603050405020304" pitchFamily="18" charset="0"/>
                <a:cs typeface="Times New Roman" panose="02020603050405020304" pitchFamily="18" charset="0"/>
              </a:rPr>
              <a:t>k</a:t>
            </a:r>
            <a:r>
              <a:rPr lang="en-CA" dirty="0"/>
              <a:t> is </a:t>
            </a:r>
          </a:p>
          <a:p>
            <a:pPr lvl="2"/>
            <a:endParaRPr lang="en-CA" dirty="0"/>
          </a:p>
          <a:p>
            <a:pPr lvl="2"/>
            <a:r>
              <a:rPr lang="en-CA" dirty="0"/>
              <a:t>Finding all neighbors of </a:t>
            </a:r>
            <a:r>
              <a:rPr lang="en-CA" i="1" dirty="0" err="1">
                <a:latin typeface="Times New Roman" panose="02020603050405020304" pitchFamily="18" charset="0"/>
                <a:cs typeface="Times New Roman" panose="02020603050405020304" pitchFamily="18" charset="0"/>
              </a:rPr>
              <a:t>v</a:t>
            </a:r>
            <a:r>
              <a:rPr lang="en-CA" i="1" baseline="-25000" dirty="0" err="1">
                <a:latin typeface="Times New Roman" panose="02020603050405020304" pitchFamily="18" charset="0"/>
                <a:cs typeface="Times New Roman" panose="02020603050405020304" pitchFamily="18" charset="0"/>
              </a:rPr>
              <a:t>j</a:t>
            </a:r>
            <a:r>
              <a:rPr lang="en-CA" dirty="0"/>
              <a:t> is </a:t>
            </a:r>
          </a:p>
        </p:txBody>
      </p:sp>
      <p:sp>
        <p:nvSpPr>
          <p:cNvPr id="6" name="TextBox 5"/>
          <p:cNvSpPr txBox="1"/>
          <p:nvPr/>
        </p:nvSpPr>
        <p:spPr>
          <a:xfrm>
            <a:off x="1907704" y="2276872"/>
            <a:ext cx="1996059" cy="2585323"/>
          </a:xfrm>
          <a:prstGeom prst="rect">
            <a:avLst/>
          </a:prstGeom>
          <a:noFill/>
        </p:spPr>
        <p:txBody>
          <a:bodyPr wrap="none" rtlCol="0">
            <a:spAutoFit/>
          </a:bodyPr>
          <a:lstStyle/>
          <a:p>
            <a:r>
              <a:rPr lang="en-CA" dirty="0">
                <a:latin typeface="Times New Roman" panose="02020603050405020304" pitchFamily="18" charset="0"/>
                <a:cs typeface="Times New Roman" panose="02020603050405020304" pitchFamily="18" charset="0"/>
              </a:rPr>
              <a:t>1    • → 2 → 4</a:t>
            </a:r>
          </a:p>
          <a:p>
            <a:r>
              <a:rPr lang="en-CA" dirty="0">
                <a:latin typeface="Times New Roman" panose="02020603050405020304" pitchFamily="18" charset="0"/>
                <a:cs typeface="Times New Roman" panose="02020603050405020304" pitchFamily="18" charset="0"/>
              </a:rPr>
              <a:t>2    •</a:t>
            </a:r>
          </a:p>
          <a:p>
            <a:r>
              <a:rPr lang="en-CA" dirty="0">
                <a:latin typeface="Times New Roman" panose="02020603050405020304" pitchFamily="18" charset="0"/>
                <a:cs typeface="Times New Roman" panose="02020603050405020304" pitchFamily="18" charset="0"/>
              </a:rPr>
              <a:t>3    • → 5</a:t>
            </a:r>
          </a:p>
          <a:p>
            <a:r>
              <a:rPr lang="en-CA" dirty="0">
                <a:latin typeface="Times New Roman" panose="02020603050405020304" pitchFamily="18" charset="0"/>
                <a:cs typeface="Times New Roman" panose="02020603050405020304" pitchFamily="18" charset="0"/>
              </a:rPr>
              <a:t>4    • → 2 → 5</a:t>
            </a:r>
          </a:p>
          <a:p>
            <a:r>
              <a:rPr lang="en-CA" dirty="0">
                <a:latin typeface="Times New Roman" panose="02020603050405020304" pitchFamily="18" charset="0"/>
                <a:cs typeface="Times New Roman" panose="02020603050405020304" pitchFamily="18" charset="0"/>
              </a:rPr>
              <a:t>5    • → 2 → 3 → 8</a:t>
            </a:r>
          </a:p>
          <a:p>
            <a:pPr lvl="0"/>
            <a:r>
              <a:rPr lang="en-CA" dirty="0">
                <a:solidFill>
                  <a:prstClr val="black"/>
                </a:solidFill>
                <a:latin typeface="Times New Roman" panose="02020603050405020304" pitchFamily="18" charset="0"/>
                <a:cs typeface="Times New Roman" panose="02020603050405020304" pitchFamily="18" charset="0"/>
              </a:rPr>
              <a:t>6    • → 9</a:t>
            </a:r>
          </a:p>
          <a:p>
            <a:pPr lvl="0"/>
            <a:r>
              <a:rPr lang="en-CA" dirty="0">
                <a:solidFill>
                  <a:prstClr val="black"/>
                </a:solidFill>
                <a:latin typeface="Times New Roman" panose="02020603050405020304" pitchFamily="18" charset="0"/>
                <a:cs typeface="Times New Roman" panose="02020603050405020304" pitchFamily="18" charset="0"/>
              </a:rPr>
              <a:t>7    • → 9</a:t>
            </a:r>
          </a:p>
          <a:p>
            <a:pPr lvl="0"/>
            <a:r>
              <a:rPr lang="en-CA" dirty="0">
                <a:solidFill>
                  <a:prstClr val="black"/>
                </a:solidFill>
                <a:latin typeface="Times New Roman" panose="02020603050405020304" pitchFamily="18" charset="0"/>
                <a:cs typeface="Times New Roman" panose="02020603050405020304" pitchFamily="18" charset="0"/>
              </a:rPr>
              <a:t>8    • → 4</a:t>
            </a:r>
          </a:p>
          <a:p>
            <a:pPr lvl="0"/>
            <a:r>
              <a:rPr lang="en-CA" dirty="0">
                <a:solidFill>
                  <a:prstClr val="black"/>
                </a:solidFill>
                <a:latin typeface="Times New Roman" panose="02020603050405020304" pitchFamily="18" charset="0"/>
                <a:cs typeface="Times New Roman" panose="02020603050405020304" pitchFamily="18" charset="0"/>
              </a:rPr>
              <a:t>9    •</a:t>
            </a:r>
          </a:p>
        </p:txBody>
      </p:sp>
      <p:graphicFrame>
        <p:nvGraphicFramePr>
          <p:cNvPr id="7" name="Object 6"/>
          <p:cNvGraphicFramePr>
            <a:graphicFrameLocks noChangeAspect="1"/>
          </p:cNvGraphicFramePr>
          <p:nvPr>
            <p:extLst>
              <p:ext uri="{D42A27DB-BD31-4B8C-83A1-F6EECF244321}">
                <p14:modId xmlns:p14="http://schemas.microsoft.com/office/powerpoint/2010/main" val="2011813302"/>
              </p:ext>
            </p:extLst>
          </p:nvPr>
        </p:nvGraphicFramePr>
        <p:xfrm>
          <a:off x="4699000" y="2420888"/>
          <a:ext cx="1385168" cy="741412"/>
        </p:xfrm>
        <a:graphic>
          <a:graphicData uri="http://schemas.openxmlformats.org/presentationml/2006/ole">
            <mc:AlternateContent xmlns:mc="http://schemas.openxmlformats.org/markup-compatibility/2006">
              <mc:Choice xmlns:v="urn:schemas-microsoft-com:vml" Requires="v">
                <p:oleObj spid="_x0000_s306211" name="Equation" r:id="rId5" imgW="914400" imgH="190080" progId="Equation.DSMT4">
                  <p:embed/>
                </p:oleObj>
              </mc:Choice>
              <mc:Fallback>
                <p:oleObj name="Equation" r:id="rId5" imgW="914400" imgH="190080" progId="Equation.DSMT4">
                  <p:embed/>
                  <p:pic>
                    <p:nvPicPr>
                      <p:cNvPr id="0" name=""/>
                      <p:cNvPicPr/>
                      <p:nvPr/>
                    </p:nvPicPr>
                    <p:blipFill>
                      <a:blip r:embed="rId6"/>
                      <a:stretch>
                        <a:fillRect/>
                      </a:stretch>
                    </p:blipFill>
                    <p:spPr>
                      <a:xfrm>
                        <a:off x="4699000" y="2420888"/>
                        <a:ext cx="1385168" cy="74141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92295892"/>
              </p:ext>
            </p:extLst>
          </p:nvPr>
        </p:nvGraphicFramePr>
        <p:xfrm>
          <a:off x="4089953" y="5560431"/>
          <a:ext cx="1035194" cy="711696"/>
        </p:xfrm>
        <a:graphic>
          <a:graphicData uri="http://schemas.openxmlformats.org/presentationml/2006/ole">
            <mc:AlternateContent xmlns:mc="http://schemas.openxmlformats.org/markup-compatibility/2006">
              <mc:Choice xmlns:v="urn:schemas-microsoft-com:vml" Requires="v">
                <p:oleObj spid="_x0000_s306212" name="Equation" r:id="rId7" imgW="609480" imgH="419040" progId="Equation.DSMT4">
                  <p:embed/>
                </p:oleObj>
              </mc:Choice>
              <mc:Fallback>
                <p:oleObj name="Equation" r:id="rId7" imgW="609480" imgH="419040" progId="Equation.DSMT4">
                  <p:embed/>
                  <p:pic>
                    <p:nvPicPr>
                      <p:cNvPr id="0" name=""/>
                      <p:cNvPicPr/>
                      <p:nvPr/>
                    </p:nvPicPr>
                    <p:blipFill>
                      <a:blip r:embed="rId8"/>
                      <a:stretch>
                        <a:fillRect/>
                      </a:stretch>
                    </p:blipFill>
                    <p:spPr>
                      <a:xfrm>
                        <a:off x="4089953" y="5560431"/>
                        <a:ext cx="1035194" cy="711696"/>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04801195"/>
              </p:ext>
            </p:extLst>
          </p:nvPr>
        </p:nvGraphicFramePr>
        <p:xfrm>
          <a:off x="4572000" y="4994698"/>
          <a:ext cx="1035194" cy="711696"/>
        </p:xfrm>
        <a:graphic>
          <a:graphicData uri="http://schemas.openxmlformats.org/presentationml/2006/ole">
            <mc:AlternateContent xmlns:mc="http://schemas.openxmlformats.org/markup-compatibility/2006">
              <mc:Choice xmlns:v="urn:schemas-microsoft-com:vml" Requires="v">
                <p:oleObj spid="_x0000_s306213" name="Equation" r:id="rId9" imgW="609480" imgH="419040" progId="Equation.DSMT4">
                  <p:embed/>
                </p:oleObj>
              </mc:Choice>
              <mc:Fallback>
                <p:oleObj name="Equation" r:id="rId9" imgW="609480" imgH="419040" progId="Equation.DSMT4">
                  <p:embed/>
                  <p:pic>
                    <p:nvPicPr>
                      <p:cNvPr id="0" name=""/>
                      <p:cNvPicPr/>
                      <p:nvPr/>
                    </p:nvPicPr>
                    <p:blipFill>
                      <a:blip r:embed="rId10"/>
                      <a:stretch>
                        <a:fillRect/>
                      </a:stretch>
                    </p:blipFill>
                    <p:spPr>
                      <a:xfrm>
                        <a:off x="4572000" y="4994698"/>
                        <a:ext cx="1035194" cy="711696"/>
                      </a:xfrm>
                      <a:prstGeom prst="rect">
                        <a:avLst/>
                      </a:prstGeom>
                    </p:spPr>
                  </p:pic>
                </p:oleObj>
              </mc:Fallback>
            </mc:AlternateContent>
          </a:graphicData>
        </a:graphic>
      </p:graphicFrame>
    </p:spTree>
    <p:extLst>
      <p:ext uri="{BB962C8B-B14F-4D97-AF65-F5344CB8AC3E}">
        <p14:creationId xmlns:p14="http://schemas.microsoft.com/office/powerpoint/2010/main" val="989014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Graph ADT</a:t>
            </a:r>
          </a:p>
        </p:txBody>
      </p:sp>
      <p:sp>
        <p:nvSpPr>
          <p:cNvPr id="3" name="Content Placeholder 2"/>
          <p:cNvSpPr>
            <a:spLocks noGrp="1"/>
          </p:cNvSpPr>
          <p:nvPr>
            <p:ph idx="1"/>
          </p:nvPr>
        </p:nvSpPr>
        <p:spPr/>
        <p:txBody>
          <a:bodyPr/>
          <a:lstStyle/>
          <a:p>
            <a:pPr marL="357188" indent="-357188">
              <a:buNone/>
            </a:pPr>
            <a:r>
              <a:rPr lang="en-CA" dirty="0"/>
              <a:t>	The Graph ADT describes a container storing an adjacency relation</a:t>
            </a:r>
          </a:p>
          <a:p>
            <a:pPr lvl="1"/>
            <a:r>
              <a:rPr lang="en-CA" dirty="0"/>
              <a:t>Queries include:</a:t>
            </a:r>
          </a:p>
          <a:p>
            <a:pPr lvl="2"/>
            <a:r>
              <a:rPr lang="en-CA" dirty="0"/>
              <a:t>The number of vertices</a:t>
            </a:r>
          </a:p>
          <a:p>
            <a:pPr lvl="2"/>
            <a:r>
              <a:rPr lang="en-CA" dirty="0"/>
              <a:t>The number of edges</a:t>
            </a:r>
          </a:p>
          <a:p>
            <a:pPr lvl="2"/>
            <a:r>
              <a:rPr lang="en-CA" dirty="0"/>
              <a:t>List the vertices adjacent to a given vertex</a:t>
            </a:r>
          </a:p>
          <a:p>
            <a:pPr lvl="2"/>
            <a:r>
              <a:rPr lang="en-CA" dirty="0"/>
              <a:t>Are two vertices adjacent?</a:t>
            </a:r>
          </a:p>
          <a:p>
            <a:pPr lvl="2"/>
            <a:r>
              <a:rPr lang="en-CA" dirty="0"/>
              <a:t>Are two vertices connected?</a:t>
            </a:r>
          </a:p>
          <a:p>
            <a:pPr lvl="2"/>
            <a:endParaRPr lang="en-CA" dirty="0"/>
          </a:p>
          <a:p>
            <a:pPr lvl="1"/>
            <a:r>
              <a:rPr lang="en-CA" dirty="0"/>
              <a:t>Modifications include:</a:t>
            </a:r>
          </a:p>
          <a:p>
            <a:pPr lvl="2"/>
            <a:r>
              <a:rPr lang="en-CA" dirty="0"/>
              <a:t>Inserting or removing an edge</a:t>
            </a:r>
          </a:p>
          <a:p>
            <a:pPr lvl="2"/>
            <a:r>
              <a:rPr lang="en-CA" dirty="0"/>
              <a:t>Inserting or removing a vertex (and all edges containing that vertex) </a:t>
            </a:r>
          </a:p>
          <a:p>
            <a:pPr lvl="2"/>
            <a:endParaRPr lang="en-CA" dirty="0"/>
          </a:p>
          <a:p>
            <a:pPr marL="357188" indent="-357188">
              <a:buNone/>
            </a:pPr>
            <a:r>
              <a:rPr lang="en-CA" dirty="0"/>
              <a:t>	The run-time of these operations will depend on the representation</a:t>
            </a:r>
          </a:p>
          <a:p>
            <a:pPr lvl="2"/>
            <a:endParaRPr lang="en-CA" dirty="0"/>
          </a:p>
        </p:txBody>
      </p:sp>
    </p:spTree>
    <p:extLst>
      <p:ext uri="{BB962C8B-B14F-4D97-AF65-F5344CB8AC3E}">
        <p14:creationId xmlns:p14="http://schemas.microsoft.com/office/powerpoint/2010/main" val="3792014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latin typeface="Arial" charset="0"/>
                <a:cs typeface="Arial" charset="0"/>
              </a:rPr>
              <a:t>Summary</a:t>
            </a:r>
          </a:p>
        </p:txBody>
      </p:sp>
      <p:sp>
        <p:nvSpPr>
          <p:cNvPr id="45059"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In this topic, we have covered:</a:t>
            </a:r>
          </a:p>
          <a:p>
            <a:pPr lvl="1"/>
            <a:r>
              <a:rPr lang="en-US" altLang="en-US" dirty="0">
                <a:latin typeface="Arial" charset="0"/>
                <a:cs typeface="Arial" charset="0"/>
              </a:rPr>
              <a:t>Basic graph definitions</a:t>
            </a:r>
          </a:p>
          <a:p>
            <a:pPr lvl="2"/>
            <a:r>
              <a:rPr lang="en-US" altLang="en-US" dirty="0">
                <a:latin typeface="Arial" charset="0"/>
                <a:cs typeface="Arial" charset="0"/>
              </a:rPr>
              <a:t>Vertex, edge, degree, adjacency </a:t>
            </a:r>
          </a:p>
          <a:p>
            <a:pPr lvl="1"/>
            <a:r>
              <a:rPr lang="en-US" altLang="en-US" dirty="0">
                <a:latin typeface="Arial" charset="0"/>
                <a:cs typeface="Arial" charset="0"/>
              </a:rPr>
              <a:t>Paths, simple paths, and cycles</a:t>
            </a:r>
          </a:p>
          <a:p>
            <a:pPr lvl="1"/>
            <a:r>
              <a:rPr lang="en-US" altLang="en-US" dirty="0">
                <a:latin typeface="Arial" charset="0"/>
                <a:cs typeface="Arial" charset="0"/>
              </a:rPr>
              <a:t>Connectedness</a:t>
            </a:r>
          </a:p>
          <a:p>
            <a:pPr lvl="1"/>
            <a:r>
              <a:rPr lang="en-US" altLang="en-US" dirty="0">
                <a:latin typeface="Arial" charset="0"/>
                <a:cs typeface="Arial" charset="0"/>
              </a:rPr>
              <a:t>Weighted graphs</a:t>
            </a:r>
          </a:p>
          <a:p>
            <a:pPr lvl="1"/>
            <a:r>
              <a:rPr lang="en-US" altLang="en-US" dirty="0">
                <a:latin typeface="Arial" charset="0"/>
                <a:cs typeface="Arial" charset="0"/>
              </a:rPr>
              <a:t>Directed graphs</a:t>
            </a:r>
          </a:p>
          <a:p>
            <a:pPr lvl="1"/>
            <a:r>
              <a:rPr lang="en-US" altLang="en-US" dirty="0">
                <a:latin typeface="Arial" charset="0"/>
                <a:cs typeface="Arial" charset="0"/>
              </a:rPr>
              <a:t>Directed acyclic graphs</a:t>
            </a:r>
          </a:p>
          <a:p>
            <a:pPr>
              <a:buFont typeface="Arial" charset="0"/>
              <a:buNone/>
            </a:pPr>
            <a:endParaRPr lang="en-US" altLang="en-US" dirty="0">
              <a:latin typeface="Arial" charset="0"/>
              <a:cs typeface="Arial" charset="0"/>
            </a:endParaRPr>
          </a:p>
          <a:p>
            <a:pPr>
              <a:buFont typeface="Arial" charset="0"/>
              <a:buNone/>
            </a:pPr>
            <a:r>
              <a:rPr lang="en-US" altLang="en-US" dirty="0">
                <a:latin typeface="Arial" charset="0"/>
                <a:cs typeface="Arial" charset="0"/>
              </a:rPr>
              <a:t>	We will continue by looking at a number of problems related to graphs</a:t>
            </a:r>
          </a:p>
        </p:txBody>
      </p:sp>
    </p:spTree>
    <p:extLst>
      <p:ext uri="{BB962C8B-B14F-4D97-AF65-F5344CB8AC3E}">
        <p14:creationId xmlns:p14="http://schemas.microsoft.com/office/powerpoint/2010/main" val="1695174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a:latin typeface="Arial" charset="0"/>
                <a:cs typeface="Arial" charset="0"/>
              </a:rPr>
              <a:t>	Wikipedia, http://en.wikipedia.org/wiki/Adjacency_matrix</a:t>
            </a:r>
          </a:p>
          <a:p>
            <a:pPr marL="533400" indent="-533400">
              <a:buFontTx/>
              <a:buNone/>
              <a:defRPr/>
            </a:pPr>
            <a:r>
              <a:rPr lang="en-US" sz="1400" dirty="0">
                <a:latin typeface="Arial" charset="0"/>
                <a:cs typeface="Arial" charset="0"/>
              </a:rPr>
              <a:t>		          http://en.wikipedia.org/wiki/Adjacency_list</a:t>
            </a:r>
          </a:p>
          <a:p>
            <a:pPr marL="533400" indent="-533400">
              <a:buFontTx/>
              <a:buNone/>
              <a:defRPr/>
            </a:pPr>
            <a:endParaRPr lang="en-US" sz="1400" dirty="0">
              <a:latin typeface="Arial" charset="0"/>
              <a:cs typeface="Arial" charset="0"/>
            </a:endParaRPr>
          </a:p>
          <a:p>
            <a:pPr marL="533400" indent="-533400">
              <a:buFontTx/>
              <a:buNone/>
            </a:pPr>
            <a:r>
              <a:rPr lang="en-US" altLang="en-US" sz="1400" dirty="0">
                <a:latin typeface="Arial" charset="0"/>
                <a:cs typeface="Arial" charset="0"/>
              </a:rPr>
              <a:t>[1]	Donald E. Knuth, </a:t>
            </a:r>
            <a:r>
              <a:rPr lang="en-US" altLang="en-US" sz="1400" i="1" dirty="0">
                <a:latin typeface="Arial" charset="0"/>
                <a:cs typeface="Arial" charset="0"/>
              </a:rPr>
              <a:t>The Art of Computer Programming, Volume 1:  Fundamental Algorithms</a:t>
            </a:r>
            <a:r>
              <a:rPr lang="en-US" altLang="en-US" sz="1400" dirty="0">
                <a:latin typeface="Arial" charset="0"/>
                <a:cs typeface="Arial" charset="0"/>
              </a:rPr>
              <a:t>, 3</a:t>
            </a:r>
            <a:r>
              <a:rPr lang="en-US" altLang="en-US" sz="1400" baseline="30000" dirty="0">
                <a:latin typeface="Arial" charset="0"/>
                <a:cs typeface="Arial" charset="0"/>
              </a:rPr>
              <a:t>rd</a:t>
            </a:r>
            <a:r>
              <a:rPr lang="en-US" altLang="en-US" sz="1400" dirty="0">
                <a:latin typeface="Arial" charset="0"/>
                <a:cs typeface="Arial" charset="0"/>
              </a:rPr>
              <a:t> Ed., Addison Wesley, 1997, §2.2.1, p.238.</a:t>
            </a:r>
          </a:p>
          <a:p>
            <a:pPr marL="533400" indent="-533400">
              <a:buFontTx/>
              <a:buNone/>
            </a:pPr>
            <a:r>
              <a:rPr lang="en-US" altLang="en-US" sz="1400" dirty="0">
                <a:latin typeface="Arial" charset="0"/>
                <a:cs typeface="Arial" charset="0"/>
              </a:rPr>
              <a:t>[2]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1990, §11.1, p.200.</a:t>
            </a:r>
          </a:p>
          <a:p>
            <a:pPr marL="533400" indent="-533400">
              <a:buFontTx/>
              <a:buNone/>
            </a:pPr>
            <a:r>
              <a:rPr lang="en-US" altLang="en-US" sz="1400" dirty="0">
                <a:latin typeface="Arial" charset="0"/>
                <a:cs typeface="Arial" charset="0"/>
              </a:rPr>
              <a:t>[3]	Weiss, Data Structures and Algorithm Analysis in C++, 3</a:t>
            </a:r>
            <a:r>
              <a:rPr lang="en-US" altLang="en-US" sz="1400" baseline="30000" dirty="0">
                <a:latin typeface="Arial" charset="0"/>
                <a:cs typeface="Arial" charset="0"/>
              </a:rPr>
              <a:t>rd</a:t>
            </a:r>
            <a:r>
              <a:rPr lang="en-US" altLang="en-US" sz="1400" dirty="0">
                <a:latin typeface="Arial" charset="0"/>
                <a:cs typeface="Arial" charset="0"/>
              </a:rPr>
              <a:t> Ed., Addison Wesley, §3.6, p.94.</a:t>
            </a:r>
          </a:p>
          <a:p>
            <a:pPr marL="533400" indent="-533400">
              <a:buFontTx/>
              <a:buNone/>
            </a:pPr>
            <a:r>
              <a:rPr lang="en-US" altLang="en-US" sz="1400" dirty="0">
                <a:latin typeface="Arial" charset="0"/>
                <a:cs typeface="Arial" charset="0"/>
              </a:rPr>
              <a:t>[4]	</a:t>
            </a:r>
            <a:r>
              <a:rPr lang="en-CA" sz="1400" dirty="0"/>
              <a:t>David H. Laidlaw, Course Notes, http://cs.brown.edu/courses/cs016/lectures/13%20Graphs.pdf</a:t>
            </a:r>
            <a:endParaRPr lang="en-US" altLang="en-US" sz="1400" dirty="0">
              <a:latin typeface="Arial" charset="0"/>
              <a:cs typeface="Arial" charset="0"/>
            </a:endParaRPr>
          </a:p>
          <a:p>
            <a:pPr marL="533400" indent="-533400">
              <a:buFontTx/>
              <a:buNone/>
            </a:pPr>
            <a:endParaRPr lang="en-US" altLang="en-US" sz="1400" dirty="0">
              <a:latin typeface="Arial" charset="0"/>
              <a:cs typeface="Arial" charset="0"/>
            </a:endParaRP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a:solidFill>
                  <a:schemeClr val="tx1">
                    <a:lumMod val="65000"/>
                    <a:lumOff val="35000"/>
                  </a:schemeClr>
                </a:solidFill>
                <a:latin typeface="Arial" charset="0"/>
                <a:cs typeface="Arial" charset="0"/>
              </a:rPr>
              <a:t>	These slides are provided for the ECE 250</a:t>
            </a:r>
            <a:r>
              <a:rPr lang="en-US" sz="1400" i="1" dirty="0">
                <a:solidFill>
                  <a:schemeClr val="tx1">
                    <a:lumMod val="65000"/>
                    <a:lumOff val="35000"/>
                  </a:schemeClr>
                </a:solidFill>
                <a:latin typeface="Arial" charset="0"/>
                <a:cs typeface="Arial" charset="0"/>
              </a:rPr>
              <a:t> Algorithms and Data Structures</a:t>
            </a:r>
            <a:r>
              <a:rPr lang="en-US" sz="1400" dirty="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10242" name="Picture 2" descr="C:\Users\dwharder\Desktop\kk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3462338"/>
            <a:ext cx="287972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2"/>
          <p:cNvSpPr>
            <a:spLocks noGrp="1" noChangeArrowheads="1"/>
          </p:cNvSpPr>
          <p:nvPr>
            <p:ph type="title"/>
          </p:nvPr>
        </p:nvSpPr>
        <p:spPr/>
        <p:txBody>
          <a:bodyPr/>
          <a:lstStyle/>
          <a:p>
            <a:r>
              <a:rPr lang="en-US" altLang="en-US" dirty="0">
                <a:latin typeface="Arial" charset="0"/>
                <a:cs typeface="Arial" charset="0"/>
              </a:rPr>
              <a:t>Undirected graphs</a:t>
            </a:r>
          </a:p>
        </p:txBody>
      </p:sp>
      <p:sp>
        <p:nvSpPr>
          <p:cNvPr id="3075"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Associated with these vertices are </a:t>
            </a:r>
            <a:r>
              <a:rPr lang="en-US" altLang="en-US" i="1" dirty="0">
                <a:solidFill>
                  <a:srgbClr val="0070C0"/>
                </a:solidFill>
                <a:latin typeface="Times New Roman" panose="02020603050405020304" pitchFamily="18" charset="0"/>
                <a:cs typeface="Times New Roman" panose="02020603050405020304" pitchFamily="18" charset="0"/>
              </a:rPr>
              <a:t>|E</a:t>
            </a:r>
            <a:r>
              <a:rPr lang="en-US" altLang="en-US" dirty="0">
                <a:solidFill>
                  <a:srgbClr val="0070C0"/>
                </a:solidFill>
                <a:latin typeface="Times New Roman" panose="02020603050405020304" pitchFamily="18" charset="0"/>
                <a:cs typeface="Times New Roman" panose="02020603050405020304" pitchFamily="18" charset="0"/>
              </a:rPr>
              <a:t>| = 5</a:t>
            </a:r>
            <a:r>
              <a:rPr lang="en-US" altLang="en-US" dirty="0">
                <a:solidFill>
                  <a:srgbClr val="0070C0"/>
                </a:solidFill>
                <a:latin typeface="Arial" charset="0"/>
                <a:cs typeface="Arial" charset="0"/>
              </a:rPr>
              <a:t> </a:t>
            </a:r>
            <a:r>
              <a:rPr lang="en-US" altLang="en-US" dirty="0">
                <a:latin typeface="Arial" charset="0"/>
                <a:cs typeface="Arial" charset="0"/>
              </a:rPr>
              <a:t>edges</a:t>
            </a:r>
            <a:endParaRPr lang="en-US" altLang="en-US" i="1" dirty="0">
              <a:latin typeface="Arial" charset="0"/>
              <a:cs typeface="Arial" charset="0"/>
            </a:endParaRPr>
          </a:p>
          <a:p>
            <a:pPr algn="ctr">
              <a:buFont typeface="Arial" charset="0"/>
              <a:buNone/>
            </a:pPr>
            <a:r>
              <a:rPr lang="en-US" altLang="en-US" i="1" dirty="0">
                <a:solidFill>
                  <a:srgbClr val="0070C0"/>
                </a:solidFill>
                <a:latin typeface="Times New Roman" pitchFamily="18" charset="0"/>
                <a:cs typeface="Arial" charset="0"/>
              </a:rPr>
              <a:t>E</a:t>
            </a:r>
            <a:r>
              <a:rPr lang="en-US" altLang="en-US" dirty="0">
                <a:solidFill>
                  <a:srgbClr val="0070C0"/>
                </a:solidFill>
                <a:latin typeface="Times New Roman" pitchFamily="18" charset="0"/>
                <a:cs typeface="Arial" charset="0"/>
              </a:rPr>
              <a:t> = {{</a:t>
            </a:r>
            <a:r>
              <a:rPr lang="en-US" altLang="en-US" i="1" dirty="0">
                <a:solidFill>
                  <a:srgbClr val="0070C0"/>
                </a:solidFill>
                <a:latin typeface="Times New Roman" pitchFamily="18" charset="0"/>
                <a:cs typeface="Arial" charset="0"/>
              </a:rPr>
              <a:t>v</a:t>
            </a:r>
            <a:r>
              <a:rPr lang="en-US" altLang="en-US" baseline="-25000" dirty="0">
                <a:solidFill>
                  <a:srgbClr val="0070C0"/>
                </a:solidFill>
                <a:latin typeface="Times New Roman" pitchFamily="18" charset="0"/>
                <a:cs typeface="Arial" charset="0"/>
              </a:rPr>
              <a:t>1</a:t>
            </a:r>
            <a:r>
              <a:rPr lang="en-US" altLang="en-US" dirty="0">
                <a:solidFill>
                  <a:srgbClr val="0070C0"/>
                </a:solidFill>
                <a:latin typeface="Times New Roman" pitchFamily="18" charset="0"/>
                <a:cs typeface="Arial" charset="0"/>
              </a:rPr>
              <a:t>, </a:t>
            </a:r>
            <a:r>
              <a:rPr lang="en-US" altLang="en-US" i="1" dirty="0">
                <a:solidFill>
                  <a:srgbClr val="0070C0"/>
                </a:solidFill>
                <a:latin typeface="Times New Roman" pitchFamily="18" charset="0"/>
                <a:cs typeface="Arial" charset="0"/>
              </a:rPr>
              <a:t>v</a:t>
            </a:r>
            <a:r>
              <a:rPr lang="en-US" altLang="en-US" baseline="-25000" dirty="0">
                <a:solidFill>
                  <a:srgbClr val="0070C0"/>
                </a:solidFill>
                <a:latin typeface="Times New Roman" pitchFamily="18" charset="0"/>
                <a:cs typeface="Arial" charset="0"/>
              </a:rPr>
              <a:t>2</a:t>
            </a:r>
            <a:r>
              <a:rPr lang="en-US" altLang="en-US" dirty="0">
                <a:solidFill>
                  <a:srgbClr val="0070C0"/>
                </a:solidFill>
                <a:latin typeface="Times New Roman" pitchFamily="18" charset="0"/>
                <a:cs typeface="Arial" charset="0"/>
              </a:rPr>
              <a:t>}, {</a:t>
            </a:r>
            <a:r>
              <a:rPr lang="en-US" altLang="en-US" i="1" dirty="0">
                <a:solidFill>
                  <a:srgbClr val="0070C0"/>
                </a:solidFill>
                <a:latin typeface="Times New Roman" pitchFamily="18" charset="0"/>
                <a:cs typeface="Arial" charset="0"/>
              </a:rPr>
              <a:t>v</a:t>
            </a:r>
            <a:r>
              <a:rPr lang="en-US" altLang="en-US" baseline="-25000" dirty="0">
                <a:solidFill>
                  <a:srgbClr val="0070C0"/>
                </a:solidFill>
                <a:latin typeface="Times New Roman" pitchFamily="18" charset="0"/>
                <a:cs typeface="Arial" charset="0"/>
              </a:rPr>
              <a:t>3</a:t>
            </a:r>
            <a:r>
              <a:rPr lang="en-US" altLang="en-US" dirty="0">
                <a:solidFill>
                  <a:srgbClr val="0070C0"/>
                </a:solidFill>
                <a:latin typeface="Times New Roman" pitchFamily="18" charset="0"/>
                <a:cs typeface="Arial" charset="0"/>
              </a:rPr>
              <a:t>, </a:t>
            </a:r>
            <a:r>
              <a:rPr lang="en-US" altLang="en-US" i="1" dirty="0">
                <a:solidFill>
                  <a:srgbClr val="0070C0"/>
                </a:solidFill>
                <a:latin typeface="Times New Roman" pitchFamily="18" charset="0"/>
                <a:cs typeface="Arial" charset="0"/>
              </a:rPr>
              <a:t>v</a:t>
            </a:r>
            <a:r>
              <a:rPr lang="en-US" altLang="en-US" baseline="-25000" dirty="0">
                <a:solidFill>
                  <a:srgbClr val="0070C0"/>
                </a:solidFill>
                <a:latin typeface="Times New Roman" pitchFamily="18" charset="0"/>
                <a:cs typeface="Arial" charset="0"/>
              </a:rPr>
              <a:t>5</a:t>
            </a:r>
            <a:r>
              <a:rPr lang="en-US" altLang="en-US" dirty="0">
                <a:solidFill>
                  <a:srgbClr val="0070C0"/>
                </a:solidFill>
                <a:latin typeface="Times New Roman" pitchFamily="18" charset="0"/>
                <a:cs typeface="Arial" charset="0"/>
              </a:rPr>
              <a:t>}, {</a:t>
            </a:r>
            <a:r>
              <a:rPr lang="en-US" altLang="en-US" i="1" dirty="0">
                <a:solidFill>
                  <a:srgbClr val="0070C0"/>
                </a:solidFill>
                <a:latin typeface="Times New Roman" pitchFamily="18" charset="0"/>
                <a:cs typeface="Arial" charset="0"/>
              </a:rPr>
              <a:t>v</a:t>
            </a:r>
            <a:r>
              <a:rPr lang="en-US" altLang="en-US" baseline="-25000" dirty="0">
                <a:solidFill>
                  <a:srgbClr val="0070C0"/>
                </a:solidFill>
                <a:latin typeface="Times New Roman" pitchFamily="18" charset="0"/>
                <a:cs typeface="Arial" charset="0"/>
              </a:rPr>
              <a:t>4</a:t>
            </a:r>
            <a:r>
              <a:rPr lang="en-US" altLang="en-US" dirty="0">
                <a:solidFill>
                  <a:srgbClr val="0070C0"/>
                </a:solidFill>
                <a:latin typeface="Times New Roman" pitchFamily="18" charset="0"/>
                <a:cs typeface="Arial" charset="0"/>
              </a:rPr>
              <a:t>, </a:t>
            </a:r>
            <a:r>
              <a:rPr lang="en-US" altLang="en-US" i="1" dirty="0">
                <a:solidFill>
                  <a:srgbClr val="0070C0"/>
                </a:solidFill>
                <a:latin typeface="Times New Roman" pitchFamily="18" charset="0"/>
                <a:cs typeface="Arial" charset="0"/>
              </a:rPr>
              <a:t>v</a:t>
            </a:r>
            <a:r>
              <a:rPr lang="en-US" altLang="en-US" baseline="-25000" dirty="0">
                <a:solidFill>
                  <a:srgbClr val="0070C0"/>
                </a:solidFill>
                <a:latin typeface="Times New Roman" pitchFamily="18" charset="0"/>
                <a:cs typeface="Arial" charset="0"/>
              </a:rPr>
              <a:t>8</a:t>
            </a:r>
            <a:r>
              <a:rPr lang="en-US" altLang="en-US" dirty="0">
                <a:solidFill>
                  <a:srgbClr val="0070C0"/>
                </a:solidFill>
                <a:latin typeface="Times New Roman" pitchFamily="18" charset="0"/>
                <a:cs typeface="Arial" charset="0"/>
              </a:rPr>
              <a:t>}, {</a:t>
            </a:r>
            <a:r>
              <a:rPr lang="en-US" altLang="en-US" i="1" dirty="0">
                <a:solidFill>
                  <a:srgbClr val="0070C0"/>
                </a:solidFill>
                <a:latin typeface="Times New Roman" pitchFamily="18" charset="0"/>
                <a:cs typeface="Arial" charset="0"/>
              </a:rPr>
              <a:t>v</a:t>
            </a:r>
            <a:r>
              <a:rPr lang="en-US" altLang="en-US" baseline="-25000" dirty="0">
                <a:solidFill>
                  <a:srgbClr val="0070C0"/>
                </a:solidFill>
                <a:latin typeface="Times New Roman" pitchFamily="18" charset="0"/>
                <a:cs typeface="Arial" charset="0"/>
              </a:rPr>
              <a:t>4</a:t>
            </a:r>
            <a:r>
              <a:rPr lang="en-US" altLang="en-US" dirty="0">
                <a:solidFill>
                  <a:srgbClr val="0070C0"/>
                </a:solidFill>
                <a:latin typeface="Times New Roman" pitchFamily="18" charset="0"/>
                <a:cs typeface="Arial" charset="0"/>
              </a:rPr>
              <a:t>, </a:t>
            </a:r>
            <a:r>
              <a:rPr lang="en-US" altLang="en-US" i="1" dirty="0">
                <a:solidFill>
                  <a:srgbClr val="0070C0"/>
                </a:solidFill>
                <a:latin typeface="Times New Roman" pitchFamily="18" charset="0"/>
                <a:cs typeface="Arial" charset="0"/>
              </a:rPr>
              <a:t>v</a:t>
            </a:r>
            <a:r>
              <a:rPr lang="en-US" altLang="en-US" baseline="-25000" dirty="0">
                <a:solidFill>
                  <a:srgbClr val="0070C0"/>
                </a:solidFill>
                <a:latin typeface="Times New Roman" pitchFamily="18" charset="0"/>
                <a:cs typeface="Arial" charset="0"/>
              </a:rPr>
              <a:t>9</a:t>
            </a:r>
            <a:r>
              <a:rPr lang="en-US" altLang="en-US" dirty="0">
                <a:solidFill>
                  <a:srgbClr val="0070C0"/>
                </a:solidFill>
                <a:latin typeface="Times New Roman" pitchFamily="18" charset="0"/>
                <a:cs typeface="Arial" charset="0"/>
              </a:rPr>
              <a:t>}, {</a:t>
            </a:r>
            <a:r>
              <a:rPr lang="en-US" altLang="en-US" i="1" dirty="0">
                <a:solidFill>
                  <a:srgbClr val="0070C0"/>
                </a:solidFill>
                <a:latin typeface="Times New Roman" pitchFamily="18" charset="0"/>
                <a:cs typeface="Arial" charset="0"/>
              </a:rPr>
              <a:t>v</a:t>
            </a:r>
            <a:r>
              <a:rPr lang="en-US" altLang="en-US" baseline="-25000" dirty="0">
                <a:solidFill>
                  <a:srgbClr val="0070C0"/>
                </a:solidFill>
                <a:latin typeface="Times New Roman" pitchFamily="18" charset="0"/>
                <a:cs typeface="Arial" charset="0"/>
              </a:rPr>
              <a:t>6</a:t>
            </a:r>
            <a:r>
              <a:rPr lang="en-US" altLang="en-US" dirty="0">
                <a:solidFill>
                  <a:srgbClr val="0070C0"/>
                </a:solidFill>
                <a:latin typeface="Times New Roman" pitchFamily="18" charset="0"/>
                <a:cs typeface="Arial" charset="0"/>
              </a:rPr>
              <a:t>, </a:t>
            </a:r>
            <a:r>
              <a:rPr lang="en-US" altLang="en-US" i="1" dirty="0">
                <a:solidFill>
                  <a:srgbClr val="0070C0"/>
                </a:solidFill>
                <a:latin typeface="Times New Roman" pitchFamily="18" charset="0"/>
                <a:cs typeface="Arial" charset="0"/>
              </a:rPr>
              <a:t>v</a:t>
            </a:r>
            <a:r>
              <a:rPr lang="en-US" altLang="en-US" baseline="-25000" dirty="0">
                <a:solidFill>
                  <a:srgbClr val="0070C0"/>
                </a:solidFill>
                <a:latin typeface="Times New Roman" pitchFamily="18" charset="0"/>
                <a:cs typeface="Arial" charset="0"/>
              </a:rPr>
              <a:t>9</a:t>
            </a:r>
            <a:r>
              <a:rPr lang="en-US" altLang="en-US" dirty="0">
                <a:solidFill>
                  <a:srgbClr val="0070C0"/>
                </a:solidFill>
                <a:latin typeface="Times New Roman" pitchFamily="18" charset="0"/>
                <a:cs typeface="Arial" charset="0"/>
              </a:rPr>
              <a:t>}}</a:t>
            </a:r>
          </a:p>
          <a:p>
            <a:pPr lvl="1"/>
            <a:r>
              <a:rPr lang="en-US" altLang="en-US" dirty="0">
                <a:latin typeface="Arial" charset="0"/>
                <a:cs typeface="Arial" charset="0"/>
              </a:rPr>
              <a:t>The pair </a:t>
            </a:r>
            <a:r>
              <a:rPr lang="en-US" altLang="en-US" dirty="0">
                <a:solidFill>
                  <a:srgbClr val="0070C0"/>
                </a:solidFill>
                <a:latin typeface="Times New Roman" pitchFamily="18" charset="0"/>
                <a:cs typeface="Times New Roman" pitchFamily="18" charset="0"/>
              </a:rPr>
              <a:t>{</a:t>
            </a:r>
            <a:r>
              <a:rPr lang="en-US" altLang="en-US" i="1" dirty="0" err="1">
                <a:solidFill>
                  <a:srgbClr val="0070C0"/>
                </a:solidFill>
                <a:latin typeface="Times New Roman" pitchFamily="18" charset="0"/>
                <a:cs typeface="Times New Roman" pitchFamily="18" charset="0"/>
              </a:rPr>
              <a:t>v</a:t>
            </a:r>
            <a:r>
              <a:rPr lang="en-US" altLang="en-US" i="1" baseline="-25000" dirty="0" err="1">
                <a:solidFill>
                  <a:srgbClr val="0070C0"/>
                </a:solidFill>
                <a:latin typeface="Times New Roman" pitchFamily="18" charset="0"/>
                <a:cs typeface="Times New Roman" pitchFamily="18" charset="0"/>
              </a:rPr>
              <a:t>j</a:t>
            </a:r>
            <a:r>
              <a:rPr lang="en-US" altLang="en-US" dirty="0">
                <a:solidFill>
                  <a:srgbClr val="0070C0"/>
                </a:solidFill>
                <a:latin typeface="Times New Roman" pitchFamily="18" charset="0"/>
                <a:cs typeface="Times New Roman" pitchFamily="18" charset="0"/>
              </a:rPr>
              <a:t> , </a:t>
            </a:r>
            <a:r>
              <a:rPr lang="en-US" altLang="en-US" i="1" dirty="0" err="1">
                <a:solidFill>
                  <a:srgbClr val="0070C0"/>
                </a:solidFill>
                <a:latin typeface="Times New Roman" pitchFamily="18" charset="0"/>
                <a:cs typeface="Times New Roman" pitchFamily="18" charset="0"/>
              </a:rPr>
              <a:t>v</a:t>
            </a:r>
            <a:r>
              <a:rPr lang="en-US" altLang="en-US" i="1" baseline="-25000" dirty="0" err="1">
                <a:solidFill>
                  <a:srgbClr val="0070C0"/>
                </a:solidFill>
                <a:latin typeface="Times New Roman" pitchFamily="18" charset="0"/>
                <a:cs typeface="Times New Roman" pitchFamily="18" charset="0"/>
              </a:rPr>
              <a:t>k</a:t>
            </a:r>
            <a:r>
              <a:rPr lang="en-US" altLang="en-US" dirty="0">
                <a:solidFill>
                  <a:srgbClr val="0070C0"/>
                </a:solidFill>
                <a:latin typeface="Times New Roman" pitchFamily="18" charset="0"/>
                <a:cs typeface="Times New Roman" pitchFamily="18" charset="0"/>
              </a:rPr>
              <a:t>}</a:t>
            </a:r>
            <a:r>
              <a:rPr lang="en-US" altLang="en-US" dirty="0">
                <a:solidFill>
                  <a:srgbClr val="0070C0"/>
                </a:solidFill>
                <a:latin typeface="Arial" charset="0"/>
                <a:cs typeface="Arial" charset="0"/>
              </a:rPr>
              <a:t> </a:t>
            </a:r>
            <a:r>
              <a:rPr lang="en-US" altLang="en-US" dirty="0">
                <a:latin typeface="Arial" charset="0"/>
                <a:cs typeface="Arial" charset="0"/>
              </a:rPr>
              <a:t>indicates that both vertex </a:t>
            </a:r>
            <a:r>
              <a:rPr lang="en-US" altLang="en-US" i="1" dirty="0" err="1">
                <a:latin typeface="Times New Roman" pitchFamily="18" charset="0"/>
                <a:cs typeface="Times New Roman" pitchFamily="18" charset="0"/>
              </a:rPr>
              <a:t>v</a:t>
            </a:r>
            <a:r>
              <a:rPr lang="en-US" altLang="en-US" i="1" baseline="-25000" dirty="0" err="1">
                <a:latin typeface="Times New Roman" pitchFamily="18" charset="0"/>
                <a:cs typeface="Times New Roman" pitchFamily="18" charset="0"/>
              </a:rPr>
              <a:t>j</a:t>
            </a:r>
            <a:r>
              <a:rPr lang="en-US" altLang="en-US" dirty="0">
                <a:latin typeface="Arial" charset="0"/>
                <a:cs typeface="Arial" charset="0"/>
              </a:rPr>
              <a:t> is adjacent to vertex </a:t>
            </a:r>
            <a:r>
              <a:rPr lang="en-US" altLang="en-US" i="1" dirty="0" err="1">
                <a:latin typeface="Times New Roman" pitchFamily="18" charset="0"/>
                <a:cs typeface="Times New Roman" pitchFamily="18" charset="0"/>
              </a:rPr>
              <a:t>v</a:t>
            </a:r>
            <a:r>
              <a:rPr lang="en-US" altLang="en-US" i="1" baseline="-25000" dirty="0" err="1">
                <a:latin typeface="Times New Roman" pitchFamily="18" charset="0"/>
                <a:cs typeface="Times New Roman" pitchFamily="18" charset="0"/>
              </a:rPr>
              <a:t>k</a:t>
            </a:r>
            <a:r>
              <a:rPr lang="en-US" altLang="en-US" dirty="0">
                <a:latin typeface="Arial" charset="0"/>
                <a:cs typeface="Arial" charset="0"/>
              </a:rPr>
              <a:t> and vertex </a:t>
            </a:r>
            <a:r>
              <a:rPr lang="en-US" altLang="en-US" i="1" dirty="0" err="1">
                <a:latin typeface="Times New Roman" pitchFamily="18" charset="0"/>
                <a:cs typeface="Times New Roman" pitchFamily="18" charset="0"/>
              </a:rPr>
              <a:t>v</a:t>
            </a:r>
            <a:r>
              <a:rPr lang="en-US" altLang="en-US" i="1" baseline="-25000" dirty="0" err="1">
                <a:latin typeface="Times New Roman" pitchFamily="18" charset="0"/>
                <a:cs typeface="Times New Roman" pitchFamily="18" charset="0"/>
              </a:rPr>
              <a:t>k</a:t>
            </a:r>
            <a:r>
              <a:rPr lang="en-US" altLang="en-US" dirty="0">
                <a:latin typeface="Arial" charset="0"/>
                <a:cs typeface="Arial" charset="0"/>
              </a:rPr>
              <a:t> is adjacent to vertex </a:t>
            </a:r>
            <a:r>
              <a:rPr lang="en-US" altLang="en-US" i="1" dirty="0" err="1">
                <a:latin typeface="Times New Roman" pitchFamily="18" charset="0"/>
                <a:cs typeface="Times New Roman" pitchFamily="18" charset="0"/>
              </a:rPr>
              <a:t>v</a:t>
            </a:r>
            <a:r>
              <a:rPr lang="en-US" altLang="en-US" i="1" baseline="-25000" dirty="0" err="1">
                <a:latin typeface="Times New Roman" pitchFamily="18" charset="0"/>
                <a:cs typeface="Times New Roman" pitchFamily="18" charset="0"/>
              </a:rPr>
              <a:t>j</a:t>
            </a:r>
            <a:r>
              <a:rPr lang="en-US" altLang="en-US" dirty="0">
                <a:latin typeface="Arial" charset="0"/>
                <a:cs typeface="Arial" charset="0"/>
              </a:rPr>
              <a:t> </a:t>
            </a:r>
          </a:p>
        </p:txBody>
      </p:sp>
    </p:spTree>
    <p:extLst>
      <p:ext uri="{BB962C8B-B14F-4D97-AF65-F5344CB8AC3E}">
        <p14:creationId xmlns:p14="http://schemas.microsoft.com/office/powerpoint/2010/main" val="2588779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r>
              <a:rPr lang="en-US" altLang="en-US" dirty="0">
                <a:latin typeface="Arial" charset="0"/>
                <a:cs typeface="Arial" charset="0"/>
              </a:rPr>
              <a:t>Undirected graphs</a:t>
            </a:r>
          </a:p>
        </p:txBody>
      </p:sp>
      <p:sp>
        <p:nvSpPr>
          <p:cNvPr id="1029"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We will assume in this course that a vertex is never adjacent to itself</a:t>
            </a:r>
          </a:p>
          <a:p>
            <a:pPr lvl="1"/>
            <a:r>
              <a:rPr lang="en-US" altLang="en-US" dirty="0">
                <a:latin typeface="Arial" charset="0"/>
                <a:cs typeface="Arial" charset="0"/>
              </a:rPr>
              <a:t>For example, </a:t>
            </a:r>
            <a:r>
              <a:rPr lang="en-US" altLang="en-US" dirty="0">
                <a:solidFill>
                  <a:srgbClr val="0070C0"/>
                </a:solidFill>
                <a:latin typeface="Times New Roman" pitchFamily="18" charset="0"/>
                <a:cs typeface="Arial" charset="0"/>
              </a:rPr>
              <a:t>{</a:t>
            </a:r>
            <a:r>
              <a:rPr lang="en-US" altLang="en-US" i="1" dirty="0">
                <a:solidFill>
                  <a:srgbClr val="0070C0"/>
                </a:solidFill>
                <a:latin typeface="Times New Roman" pitchFamily="18" charset="0"/>
                <a:cs typeface="Arial" charset="0"/>
              </a:rPr>
              <a:t>v</a:t>
            </a:r>
            <a:r>
              <a:rPr lang="en-US" altLang="en-US" baseline="-25000" dirty="0">
                <a:solidFill>
                  <a:srgbClr val="0070C0"/>
                </a:solidFill>
                <a:latin typeface="Times New Roman" pitchFamily="18" charset="0"/>
                <a:cs typeface="Arial" charset="0"/>
              </a:rPr>
              <a:t>1</a:t>
            </a:r>
            <a:r>
              <a:rPr lang="en-US" altLang="en-US" dirty="0">
                <a:solidFill>
                  <a:srgbClr val="0070C0"/>
                </a:solidFill>
                <a:latin typeface="Times New Roman" pitchFamily="18" charset="0"/>
                <a:cs typeface="Arial" charset="0"/>
              </a:rPr>
              <a:t>, </a:t>
            </a:r>
            <a:r>
              <a:rPr lang="en-US" altLang="en-US" i="1" dirty="0">
                <a:solidFill>
                  <a:srgbClr val="0070C0"/>
                </a:solidFill>
                <a:latin typeface="Times New Roman" pitchFamily="18" charset="0"/>
                <a:cs typeface="Arial" charset="0"/>
              </a:rPr>
              <a:t>v</a:t>
            </a:r>
            <a:r>
              <a:rPr lang="en-US" altLang="en-US" baseline="-25000" dirty="0">
                <a:solidFill>
                  <a:srgbClr val="0070C0"/>
                </a:solidFill>
                <a:latin typeface="Times New Roman" pitchFamily="18" charset="0"/>
                <a:cs typeface="Arial" charset="0"/>
              </a:rPr>
              <a:t>1</a:t>
            </a:r>
            <a:r>
              <a:rPr lang="en-US" altLang="en-US" dirty="0">
                <a:solidFill>
                  <a:srgbClr val="0070C0"/>
                </a:solidFill>
                <a:latin typeface="Times New Roman" pitchFamily="18" charset="0"/>
                <a:cs typeface="Arial" charset="0"/>
              </a:rPr>
              <a:t>}</a:t>
            </a:r>
            <a:r>
              <a:rPr lang="en-US" altLang="en-US" dirty="0">
                <a:latin typeface="Arial" charset="0"/>
                <a:cs typeface="Arial" charset="0"/>
              </a:rPr>
              <a:t> will not define an edge </a:t>
            </a:r>
          </a:p>
          <a:p>
            <a:endParaRPr lang="en-US" altLang="en-US" dirty="0">
              <a:latin typeface="Arial" charset="0"/>
              <a:cs typeface="Arial" charset="0"/>
            </a:endParaRPr>
          </a:p>
          <a:p>
            <a:pPr>
              <a:buFont typeface="Arial" charset="0"/>
              <a:buNone/>
            </a:pPr>
            <a:r>
              <a:rPr lang="en-US" altLang="en-US" dirty="0">
                <a:latin typeface="Arial" charset="0"/>
                <a:cs typeface="Arial" charset="0"/>
              </a:rPr>
              <a:t>	The maximum number of edges in an undirected graph is</a:t>
            </a:r>
          </a:p>
        </p:txBody>
      </p:sp>
      <p:graphicFrame>
        <p:nvGraphicFramePr>
          <p:cNvPr id="1026" name="Object 2"/>
          <p:cNvGraphicFramePr>
            <a:graphicFrameLocks noChangeAspect="1"/>
          </p:cNvGraphicFramePr>
          <p:nvPr>
            <p:extLst>
              <p:ext uri="{D42A27DB-BD31-4B8C-83A1-F6EECF244321}">
                <p14:modId xmlns:p14="http://schemas.microsoft.com/office/powerpoint/2010/main" val="2045061498"/>
              </p:ext>
            </p:extLst>
          </p:nvPr>
        </p:nvGraphicFramePr>
        <p:xfrm>
          <a:off x="2616200" y="3032125"/>
          <a:ext cx="3689350" cy="909638"/>
        </p:xfrm>
        <a:graphic>
          <a:graphicData uri="http://schemas.openxmlformats.org/presentationml/2006/ole">
            <mc:AlternateContent xmlns:mc="http://schemas.openxmlformats.org/markup-compatibility/2006">
              <mc:Choice xmlns:v="urn:schemas-microsoft-com:vml" Requires="v">
                <p:oleObj spid="_x0000_s298016" name="Equation" r:id="rId5" imgW="1904760" imgH="469800" progId="Equation.DSMT4">
                  <p:embed/>
                </p:oleObj>
              </mc:Choice>
              <mc:Fallback>
                <p:oleObj name="Equation" r:id="rId5" imgW="1904760" imgH="469800" progId="Equation.DSMT4">
                  <p:embed/>
                  <p:pic>
                    <p:nvPicPr>
                      <p:cNvPr id="0" name=""/>
                      <p:cNvPicPr>
                        <a:picLocks noChangeAspect="1" noChangeArrowheads="1"/>
                      </p:cNvPicPr>
                      <p:nvPr/>
                    </p:nvPicPr>
                    <p:blipFill>
                      <a:blip r:embed="rId6"/>
                      <a:srcRect/>
                      <a:stretch>
                        <a:fillRect/>
                      </a:stretch>
                    </p:blipFill>
                    <p:spPr bwMode="auto">
                      <a:xfrm>
                        <a:off x="2616200" y="3032125"/>
                        <a:ext cx="3689350" cy="909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88010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a:latin typeface="Arial" charset="0"/>
                <a:cs typeface="Arial" charset="0"/>
              </a:rPr>
              <a:t>An undirected graph</a:t>
            </a:r>
          </a:p>
        </p:txBody>
      </p:sp>
      <p:sp>
        <p:nvSpPr>
          <p:cNvPr id="11267"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Example: given the </a:t>
            </a:r>
            <a:r>
              <a:rPr lang="en-US" altLang="en-US" dirty="0">
                <a:latin typeface="Times New Roman" pitchFamily="18" charset="0"/>
                <a:cs typeface="Arial" charset="0"/>
              </a:rPr>
              <a:t>|</a:t>
            </a:r>
            <a:r>
              <a:rPr lang="en-US" altLang="en-US" i="1" dirty="0">
                <a:latin typeface="Times New Roman" pitchFamily="18" charset="0"/>
                <a:cs typeface="Arial" charset="0"/>
              </a:rPr>
              <a:t>V</a:t>
            </a:r>
            <a:r>
              <a:rPr lang="en-US" altLang="en-US" dirty="0">
                <a:latin typeface="Times New Roman" pitchFamily="18" charset="0"/>
                <a:cs typeface="Arial" charset="0"/>
              </a:rPr>
              <a:t>| = 7</a:t>
            </a:r>
            <a:r>
              <a:rPr lang="en-US" altLang="en-US" dirty="0">
                <a:latin typeface="Arial" charset="0"/>
                <a:cs typeface="Arial" charset="0"/>
              </a:rPr>
              <a:t> vertices</a:t>
            </a:r>
          </a:p>
          <a:p>
            <a:pPr algn="ctr">
              <a:buFontTx/>
              <a:buNone/>
            </a:pPr>
            <a:r>
              <a:rPr lang="en-US" altLang="en-US" i="1" dirty="0">
                <a:latin typeface="Times New Roman" pitchFamily="18" charset="0"/>
                <a:cs typeface="Arial" charset="0"/>
              </a:rPr>
              <a:t>V</a:t>
            </a:r>
            <a:r>
              <a:rPr lang="en-US" altLang="en-US" dirty="0">
                <a:latin typeface="Times New Roman" pitchFamily="18" charset="0"/>
                <a:cs typeface="Arial" charset="0"/>
              </a:rPr>
              <a:t> = {A, B, C, D, E, F, G}	</a:t>
            </a:r>
          </a:p>
          <a:p>
            <a:pPr>
              <a:buFontTx/>
              <a:buNone/>
            </a:pPr>
            <a:r>
              <a:rPr lang="en-US" altLang="en-US" dirty="0">
                <a:latin typeface="Arial" charset="0"/>
                <a:cs typeface="Arial" charset="0"/>
              </a:rPr>
              <a:t>	and the </a:t>
            </a:r>
            <a:r>
              <a:rPr lang="en-US" altLang="en-US" dirty="0">
                <a:latin typeface="Times New Roman" pitchFamily="18" charset="0"/>
                <a:cs typeface="Arial" charset="0"/>
              </a:rPr>
              <a:t>|</a:t>
            </a:r>
            <a:r>
              <a:rPr lang="en-US" altLang="en-US" i="1" dirty="0">
                <a:latin typeface="Times New Roman" pitchFamily="18" charset="0"/>
                <a:cs typeface="Arial" charset="0"/>
              </a:rPr>
              <a:t>E</a:t>
            </a:r>
            <a:r>
              <a:rPr lang="en-US" altLang="en-US" dirty="0">
                <a:latin typeface="Times New Roman" pitchFamily="18" charset="0"/>
                <a:cs typeface="Arial" charset="0"/>
              </a:rPr>
              <a:t>| = 9 </a:t>
            </a:r>
            <a:r>
              <a:rPr lang="en-US" altLang="en-US" dirty="0">
                <a:latin typeface="Arial" charset="0"/>
                <a:cs typeface="Arial" charset="0"/>
              </a:rPr>
              <a:t>edges</a:t>
            </a:r>
          </a:p>
          <a:p>
            <a:pPr>
              <a:buFontTx/>
              <a:buNone/>
            </a:pPr>
            <a:r>
              <a:rPr lang="en-US" altLang="en-US" sz="1800" i="1" dirty="0">
                <a:latin typeface="Times New Roman" pitchFamily="18" charset="0"/>
                <a:cs typeface="Arial" charset="0"/>
              </a:rPr>
              <a:t>	    E</a:t>
            </a:r>
            <a:r>
              <a:rPr lang="en-US" altLang="en-US" sz="1800" dirty="0">
                <a:latin typeface="Times New Roman" pitchFamily="18" charset="0"/>
                <a:cs typeface="Arial" charset="0"/>
              </a:rPr>
              <a:t> = {{A, B}, {A, D}, {A, E}, {B, C}, {B, D}, {B, E}, {C, E}, {C, F}, {D, E}}</a:t>
            </a:r>
          </a:p>
          <a:p>
            <a:pPr>
              <a:buFontTx/>
              <a:buNone/>
            </a:pPr>
            <a:endParaRPr lang="en-US" altLang="en-US" dirty="0">
              <a:latin typeface="Arial" charset="0"/>
              <a:cs typeface="Arial" charset="0"/>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43808" y="3068992"/>
            <a:ext cx="3311326" cy="215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2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latin typeface="Arial" charset="0"/>
                <a:cs typeface="Arial" charset="0"/>
              </a:rPr>
              <a:t>Degree</a:t>
            </a:r>
          </a:p>
        </p:txBody>
      </p:sp>
      <p:sp>
        <p:nvSpPr>
          <p:cNvPr id="12291" name="Rectangle 3"/>
          <p:cNvSpPr>
            <a:spLocks noGrp="1" noChangeArrowheads="1"/>
          </p:cNvSpPr>
          <p:nvPr>
            <p:ph type="body" idx="1"/>
          </p:nvPr>
        </p:nvSpPr>
        <p:spPr/>
        <p:txBody>
          <a:bodyPr>
            <a:normAutofit lnSpcReduction="10000"/>
          </a:bodyPr>
          <a:lstStyle/>
          <a:p>
            <a:pPr>
              <a:buFont typeface="Arial" charset="0"/>
              <a:buNone/>
            </a:pPr>
            <a:r>
              <a:rPr lang="en-US" altLang="en-US" dirty="0">
                <a:latin typeface="Arial" charset="0"/>
                <a:cs typeface="Arial" charset="0"/>
              </a:rPr>
              <a:t>	The degree of a vertex is defined as the number of adjacent vertices</a:t>
            </a:r>
          </a:p>
          <a:p>
            <a:pPr marL="457200" lvl="1" indent="0">
              <a:buNone/>
            </a:pPr>
            <a:r>
              <a:rPr lang="en-US" altLang="en-US" dirty="0">
                <a:latin typeface="Times New Roman" panose="02020603050405020304" pitchFamily="18" charset="0"/>
                <a:cs typeface="Times New Roman" panose="02020603050405020304" pitchFamily="18" charset="0"/>
              </a:rPr>
              <a:t>	degree(A) = degree(D) = degree(C) = 3</a:t>
            </a:r>
          </a:p>
          <a:p>
            <a:pPr marL="457200" lvl="1" indent="0">
              <a:buNone/>
            </a:pPr>
            <a:r>
              <a:rPr lang="en-US" altLang="en-US" dirty="0">
                <a:latin typeface="Arial" charset="0"/>
                <a:cs typeface="Arial" charset="0"/>
              </a:rPr>
              <a:t>	</a:t>
            </a:r>
            <a:r>
              <a:rPr lang="en-US" altLang="en-US" dirty="0">
                <a:latin typeface="Times New Roman" panose="02020603050405020304" pitchFamily="18" charset="0"/>
                <a:cs typeface="Times New Roman" panose="02020603050405020304" pitchFamily="18" charset="0"/>
              </a:rPr>
              <a:t>degree(B) = degree(E) = 4</a:t>
            </a:r>
          </a:p>
          <a:p>
            <a:pPr marL="457200" lvl="1" indent="0">
              <a:buNone/>
            </a:pPr>
            <a:r>
              <a:rPr lang="en-US" altLang="en-US" dirty="0">
                <a:latin typeface="Times New Roman" panose="02020603050405020304" pitchFamily="18" charset="0"/>
                <a:cs typeface="Times New Roman" panose="02020603050405020304" pitchFamily="18" charset="0"/>
              </a:rPr>
              <a:t>	degree(F) = 1</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	degree(G) = 0</a:t>
            </a:r>
          </a:p>
          <a:p>
            <a:pPr lvl="0">
              <a:buNone/>
            </a:pPr>
            <a:endParaRPr lang="en-US" altLang="en-US" dirty="0">
              <a:solidFill>
                <a:prstClr val="black"/>
              </a:solidFill>
              <a:latin typeface="Arial" charset="0"/>
              <a:cs typeface="Arial" charset="0"/>
            </a:endParaRPr>
          </a:p>
          <a:p>
            <a:pPr lvl="0">
              <a:buNone/>
            </a:pPr>
            <a:endParaRPr lang="en-US" altLang="en-US" dirty="0">
              <a:solidFill>
                <a:prstClr val="black"/>
              </a:solidFill>
              <a:latin typeface="Arial" charset="0"/>
              <a:cs typeface="Arial" charset="0"/>
            </a:endParaRPr>
          </a:p>
          <a:p>
            <a:pPr lvl="0">
              <a:buNone/>
            </a:pPr>
            <a:endParaRPr lang="en-US" altLang="en-US" dirty="0">
              <a:solidFill>
                <a:prstClr val="black"/>
              </a:solidFill>
              <a:latin typeface="Arial" charset="0"/>
              <a:cs typeface="Arial" charset="0"/>
            </a:endParaRPr>
          </a:p>
          <a:p>
            <a:pPr lvl="0">
              <a:buNone/>
            </a:pPr>
            <a:endParaRPr lang="en-US" altLang="en-US" dirty="0">
              <a:solidFill>
                <a:prstClr val="black"/>
              </a:solidFill>
              <a:latin typeface="Arial" charset="0"/>
              <a:cs typeface="Arial" charset="0"/>
            </a:endParaRPr>
          </a:p>
          <a:p>
            <a:pPr lvl="0">
              <a:buNone/>
            </a:pPr>
            <a:endParaRPr lang="en-US" altLang="en-US" dirty="0">
              <a:solidFill>
                <a:prstClr val="black"/>
              </a:solidFill>
              <a:latin typeface="Arial" charset="0"/>
              <a:cs typeface="Arial" charset="0"/>
            </a:endParaRPr>
          </a:p>
          <a:p>
            <a:pPr lvl="0">
              <a:buNone/>
            </a:pPr>
            <a:endParaRPr lang="en-US" altLang="en-US" dirty="0">
              <a:solidFill>
                <a:prstClr val="black"/>
              </a:solidFill>
              <a:latin typeface="Arial" charset="0"/>
              <a:cs typeface="Arial" charset="0"/>
            </a:endParaRPr>
          </a:p>
          <a:p>
            <a:pPr lvl="0">
              <a:buNone/>
            </a:pPr>
            <a:endParaRPr lang="en-US" altLang="en-US" dirty="0">
              <a:solidFill>
                <a:prstClr val="black"/>
              </a:solidFill>
              <a:latin typeface="Arial" charset="0"/>
              <a:cs typeface="Arial" charset="0"/>
            </a:endParaRPr>
          </a:p>
          <a:p>
            <a:pPr lvl="0">
              <a:buNone/>
            </a:pPr>
            <a:r>
              <a:rPr lang="en-US" altLang="en-US" dirty="0">
                <a:solidFill>
                  <a:prstClr val="black"/>
                </a:solidFill>
                <a:latin typeface="Arial" charset="0"/>
                <a:cs typeface="Arial" charset="0"/>
              </a:rPr>
              <a:t>	Those vertices adjacent to a given vertex are its </a:t>
            </a:r>
            <a:r>
              <a:rPr lang="en-US" altLang="en-US" i="1" dirty="0">
                <a:solidFill>
                  <a:prstClr val="black"/>
                </a:solidFill>
                <a:latin typeface="Arial" charset="0"/>
                <a:cs typeface="Arial" charset="0"/>
              </a:rPr>
              <a:t>neighbors</a:t>
            </a:r>
          </a:p>
          <a:p>
            <a:pPr marL="457200" lvl="1" indent="0">
              <a:buNone/>
            </a:pPr>
            <a:endParaRPr lang="en-US" altLang="en-US" dirty="0">
              <a:latin typeface="Arial" charset="0"/>
              <a:cs typeface="Arial" charset="0"/>
            </a:endParaRPr>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843808" y="3068992"/>
            <a:ext cx="3311326" cy="2150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041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latin typeface="Arial" charset="0"/>
                <a:cs typeface="Arial" charset="0"/>
              </a:rPr>
              <a:t>Sub-graphs</a:t>
            </a:r>
          </a:p>
        </p:txBody>
      </p:sp>
      <p:sp>
        <p:nvSpPr>
          <p:cNvPr id="12291"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A </a:t>
            </a:r>
            <a:r>
              <a:rPr lang="en-US" altLang="en-US" i="1" dirty="0">
                <a:latin typeface="Arial" charset="0"/>
                <a:cs typeface="Arial" charset="0"/>
              </a:rPr>
              <a:t>sub-graph</a:t>
            </a:r>
            <a:r>
              <a:rPr lang="en-US" altLang="en-US" dirty="0">
                <a:latin typeface="Arial" charset="0"/>
                <a:cs typeface="Arial" charset="0"/>
              </a:rPr>
              <a:t> of a graph is a subset of the vertices and a subset of the edges that connected the subset of vertices in the original graph</a:t>
            </a:r>
          </a:p>
          <a:p>
            <a:pPr>
              <a:buFont typeface="Arial" charset="0"/>
              <a:buNone/>
            </a:pPr>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endParaRPr lang="en-US" altLang="en-US" dirty="0">
              <a:latin typeface="Arial" charset="0"/>
              <a:cs typeface="Arial" charset="0"/>
            </a:endParaRPr>
          </a:p>
        </p:txBody>
      </p:sp>
      <p:pic>
        <p:nvPicPr>
          <p:cNvPr id="306179" name="Picture 3" descr="C:\Users\dwharder\Desktop\v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3068960"/>
            <a:ext cx="3309057" cy="2149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300192" y="5013176"/>
            <a:ext cx="2646144" cy="1718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700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latin typeface="Arial" charset="0"/>
                <a:cs typeface="Arial" charset="0"/>
              </a:rPr>
              <a:t>Vertex-induced sub-graphs</a:t>
            </a:r>
          </a:p>
        </p:txBody>
      </p:sp>
      <p:sp>
        <p:nvSpPr>
          <p:cNvPr id="12291" name="Rectangle 3"/>
          <p:cNvSpPr>
            <a:spLocks noGrp="1" noChangeArrowheads="1"/>
          </p:cNvSpPr>
          <p:nvPr>
            <p:ph type="body" idx="1"/>
          </p:nvPr>
        </p:nvSpPr>
        <p:spPr/>
        <p:txBody>
          <a:bodyPr/>
          <a:lstStyle/>
          <a:p>
            <a:pPr>
              <a:buFont typeface="Arial" charset="0"/>
              <a:buNone/>
            </a:pPr>
            <a:r>
              <a:rPr lang="en-US" altLang="en-US" dirty="0">
                <a:latin typeface="Arial" charset="0"/>
                <a:cs typeface="Arial" charset="0"/>
              </a:rPr>
              <a:t>	A </a:t>
            </a:r>
            <a:r>
              <a:rPr lang="en-US" altLang="en-US" i="1" dirty="0">
                <a:latin typeface="Arial" charset="0"/>
                <a:cs typeface="Arial" charset="0"/>
              </a:rPr>
              <a:t>vertex-induced</a:t>
            </a:r>
            <a:r>
              <a:rPr lang="en-US" altLang="en-US" dirty="0">
                <a:latin typeface="Arial" charset="0"/>
                <a:cs typeface="Arial" charset="0"/>
              </a:rPr>
              <a:t> </a:t>
            </a:r>
            <a:r>
              <a:rPr lang="en-US" altLang="en-US" i="1" dirty="0">
                <a:latin typeface="Arial" charset="0"/>
                <a:cs typeface="Arial" charset="0"/>
              </a:rPr>
              <a:t>sub-graph</a:t>
            </a:r>
            <a:r>
              <a:rPr lang="en-US" altLang="en-US" dirty="0">
                <a:latin typeface="Arial" charset="0"/>
                <a:cs typeface="Arial" charset="0"/>
              </a:rPr>
              <a:t> is a subset of the vertices where the edges are all edges in the original graph that originally connected the selected subset of vertices</a:t>
            </a:r>
          </a:p>
          <a:p>
            <a:pPr>
              <a:buFont typeface="Arial" charset="0"/>
              <a:buNone/>
            </a:pPr>
            <a:endParaRPr lang="en-US" altLang="en-US" dirty="0">
              <a:latin typeface="Arial" charset="0"/>
              <a:cs typeface="Arial" charset="0"/>
            </a:endParaRPr>
          </a:p>
        </p:txBody>
      </p:sp>
      <p:pic>
        <p:nvPicPr>
          <p:cNvPr id="7" name="Picture 2" descr="C:\Users\dwharder\Desktop\v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119" y="3068960"/>
            <a:ext cx="3309057" cy="2149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300192" y="5013176"/>
            <a:ext cx="2646144" cy="1718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66249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17171</TotalTime>
  <Words>185</Words>
  <Application>Microsoft Office PowerPoint</Application>
  <PresentationFormat>On-screen Show (4:3)</PresentationFormat>
  <Paragraphs>361</Paragraphs>
  <Slides>39</Slides>
  <Notes>31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ＭＳ Ｐゴシック</vt:lpstr>
      <vt:lpstr>Arial</vt:lpstr>
      <vt:lpstr>Calibri</vt:lpstr>
      <vt:lpstr>Courier New</vt:lpstr>
      <vt:lpstr>Symbol</vt:lpstr>
      <vt:lpstr>Times New Roman</vt:lpstr>
      <vt:lpstr>Custom Design</vt:lpstr>
      <vt:lpstr>Equation</vt:lpstr>
      <vt:lpstr>Outline</vt:lpstr>
      <vt:lpstr>Outline</vt:lpstr>
      <vt:lpstr>Graphs</vt:lpstr>
      <vt:lpstr>Undirected graphs</vt:lpstr>
      <vt:lpstr>Undirected graphs</vt:lpstr>
      <vt:lpstr>An undirected graph</vt:lpstr>
      <vt:lpstr>Degree</vt:lpstr>
      <vt:lpstr>Sub-graphs</vt:lpstr>
      <vt:lpstr>Vertex-induced sub-graphs</vt:lpstr>
      <vt:lpstr>Paths</vt:lpstr>
      <vt:lpstr>Paths</vt:lpstr>
      <vt:lpstr>Paths</vt:lpstr>
      <vt:lpstr>Paths</vt:lpstr>
      <vt:lpstr>Simple paths</vt:lpstr>
      <vt:lpstr>Connectedness</vt:lpstr>
      <vt:lpstr>Weighted graphs</vt:lpstr>
      <vt:lpstr>Weighted graphs</vt:lpstr>
      <vt:lpstr>Weighted graphs</vt:lpstr>
      <vt:lpstr>Weighted graphs</vt:lpstr>
      <vt:lpstr>Trees</vt:lpstr>
      <vt:lpstr>Trees</vt:lpstr>
      <vt:lpstr>Forests</vt:lpstr>
      <vt:lpstr>Directed graphs</vt:lpstr>
      <vt:lpstr>Directed graphs</vt:lpstr>
      <vt:lpstr>Directed graphs</vt:lpstr>
      <vt:lpstr>In and out degrees</vt:lpstr>
      <vt:lpstr>Sources and sinks</vt:lpstr>
      <vt:lpstr>Paths</vt:lpstr>
      <vt:lpstr>Connectedness</vt:lpstr>
      <vt:lpstr>Weighted directed graphs</vt:lpstr>
      <vt:lpstr>Directed acyclic graphs</vt:lpstr>
      <vt:lpstr>Directed acyclic graphs</vt:lpstr>
      <vt:lpstr>Representations</vt:lpstr>
      <vt:lpstr>Binary-relation list</vt:lpstr>
      <vt:lpstr>Adjacency matrix</vt:lpstr>
      <vt:lpstr>Adjacency list</vt:lpstr>
      <vt:lpstr>The Graph ADT</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Ali elgamal</cp:lastModifiedBy>
  <cp:revision>1327</cp:revision>
  <dcterms:created xsi:type="dcterms:W3CDTF">2009-09-11T23:00:44Z</dcterms:created>
  <dcterms:modified xsi:type="dcterms:W3CDTF">2016-03-29T00:28:00Z</dcterms:modified>
</cp:coreProperties>
</file>