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72"/>
  </p:notesMasterIdLst>
  <p:handoutMasterIdLst>
    <p:handoutMasterId r:id="rId73"/>
  </p:handoutMasterIdLst>
  <p:sldIdLst>
    <p:sldId id="470" r:id="rId2"/>
    <p:sldId id="472" r:id="rId3"/>
    <p:sldId id="473" r:id="rId4"/>
    <p:sldId id="474" r:id="rId5"/>
    <p:sldId id="475" r:id="rId6"/>
    <p:sldId id="476" r:id="rId7"/>
    <p:sldId id="477" r:id="rId8"/>
    <p:sldId id="478" r:id="rId9"/>
    <p:sldId id="479" r:id="rId10"/>
    <p:sldId id="480" r:id="rId11"/>
    <p:sldId id="481" r:id="rId12"/>
    <p:sldId id="482" r:id="rId13"/>
    <p:sldId id="483" r:id="rId14"/>
    <p:sldId id="484" r:id="rId15"/>
    <p:sldId id="485" r:id="rId16"/>
    <p:sldId id="486" r:id="rId17"/>
    <p:sldId id="487" r:id="rId18"/>
    <p:sldId id="488" r:id="rId19"/>
    <p:sldId id="489" r:id="rId20"/>
    <p:sldId id="490" r:id="rId21"/>
    <p:sldId id="491" r:id="rId22"/>
    <p:sldId id="492" r:id="rId23"/>
    <p:sldId id="493" r:id="rId24"/>
    <p:sldId id="494" r:id="rId25"/>
    <p:sldId id="495" r:id="rId26"/>
    <p:sldId id="496" r:id="rId27"/>
    <p:sldId id="497" r:id="rId28"/>
    <p:sldId id="498" r:id="rId29"/>
    <p:sldId id="499" r:id="rId30"/>
    <p:sldId id="500" r:id="rId31"/>
    <p:sldId id="501" r:id="rId32"/>
    <p:sldId id="502" r:id="rId33"/>
    <p:sldId id="503" r:id="rId34"/>
    <p:sldId id="504" r:id="rId35"/>
    <p:sldId id="505" r:id="rId36"/>
    <p:sldId id="506" r:id="rId37"/>
    <p:sldId id="507" r:id="rId38"/>
    <p:sldId id="508" r:id="rId39"/>
    <p:sldId id="509" r:id="rId40"/>
    <p:sldId id="510" r:id="rId41"/>
    <p:sldId id="511" r:id="rId42"/>
    <p:sldId id="512" r:id="rId43"/>
    <p:sldId id="513" r:id="rId44"/>
    <p:sldId id="514" r:id="rId45"/>
    <p:sldId id="515" r:id="rId46"/>
    <p:sldId id="516" r:id="rId47"/>
    <p:sldId id="517" r:id="rId48"/>
    <p:sldId id="518" r:id="rId49"/>
    <p:sldId id="519" r:id="rId50"/>
    <p:sldId id="520" r:id="rId51"/>
    <p:sldId id="521" r:id="rId52"/>
    <p:sldId id="522" r:id="rId53"/>
    <p:sldId id="523" r:id="rId54"/>
    <p:sldId id="524" r:id="rId55"/>
    <p:sldId id="525" r:id="rId56"/>
    <p:sldId id="526" r:id="rId57"/>
    <p:sldId id="527" r:id="rId58"/>
    <p:sldId id="528" r:id="rId59"/>
    <p:sldId id="529" r:id="rId60"/>
    <p:sldId id="530" r:id="rId61"/>
    <p:sldId id="531" r:id="rId62"/>
    <p:sldId id="532" r:id="rId63"/>
    <p:sldId id="533" r:id="rId64"/>
    <p:sldId id="534" r:id="rId65"/>
    <p:sldId id="535" r:id="rId66"/>
    <p:sldId id="536" r:id="rId67"/>
    <p:sldId id="537" r:id="rId68"/>
    <p:sldId id="539" r:id="rId69"/>
    <p:sldId id="538" r:id="rId70"/>
    <p:sldId id="373" r:id="rId7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3" autoAdjust="0"/>
    <p:restoredTop sz="94660"/>
  </p:normalViewPr>
  <p:slideViewPr>
    <p:cSldViewPr>
      <p:cViewPr varScale="1">
        <p:scale>
          <a:sx n="106" d="100"/>
          <a:sy n="106" d="100"/>
        </p:scale>
        <p:origin x="524" y="68"/>
      </p:cViewPr>
      <p:guideLst>
        <p:guide orient="horz" pos="2160"/>
        <p:guide pos="2880"/>
      </p:guideLst>
    </p:cSldViewPr>
  </p:slideViewPr>
  <p:notesTextViewPr>
    <p:cViewPr>
      <p:scale>
        <a:sx n="100" d="100"/>
        <a:sy n="100" d="100"/>
      </p:scale>
      <p:origin x="0" y="0"/>
    </p:cViewPr>
  </p:notesTextViewPr>
  <p:notesViewPr>
    <p:cSldViewPr>
      <p:cViewPr varScale="1">
        <p:scale>
          <a:sx n="67" d="100"/>
          <a:sy n="67" d="100"/>
        </p:scale>
        <p:origin x="-254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0F04F0-ED99-4A7D-AD7F-22DD5823387D}" type="datetimeFigureOut">
              <a:rPr lang="en-CA" smtClean="0"/>
              <a:t>2016-03-29</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EDBF7C-66B1-4946-B091-A4A819905A03}" type="slidenum">
              <a:rPr lang="en-CA" smtClean="0"/>
              <a:t>‹#›</a:t>
            </a:fld>
            <a:endParaRPr lang="en-CA"/>
          </a:p>
        </p:txBody>
      </p:sp>
    </p:spTree>
    <p:extLst>
      <p:ext uri="{BB962C8B-B14F-4D97-AF65-F5344CB8AC3E}">
        <p14:creationId xmlns:p14="http://schemas.microsoft.com/office/powerpoint/2010/main" val="4158506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3/29/2016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26719816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70</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rPr>
              <a:t>Matrix Data Structures</a:t>
            </a:r>
          </a:p>
        </p:txBody>
      </p:sp>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CA" dirty="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hf sldNum="0" hd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p:txBody>
          <a:bodyPr>
            <a:normAutofit/>
          </a:bodyPr>
          <a:lstStyle/>
          <a:p>
            <a:r>
              <a:rPr lang="en-US" altLang="en-US" dirty="0"/>
              <a:t>Outline</a:t>
            </a:r>
          </a:p>
        </p:txBody>
      </p:sp>
      <p:sp>
        <p:nvSpPr>
          <p:cNvPr id="465923" name="Rectangle 3"/>
          <p:cNvSpPr>
            <a:spLocks noGrp="1" noChangeArrowheads="1"/>
          </p:cNvSpPr>
          <p:nvPr>
            <p:ph type="body" idx="1"/>
          </p:nvPr>
        </p:nvSpPr>
        <p:spPr/>
        <p:txBody>
          <a:bodyPr/>
          <a:lstStyle/>
          <a:p>
            <a:r>
              <a:rPr lang="en-US" altLang="en-US" dirty="0"/>
              <a:t>In this topic, we will cover the representation of graphs on a computer</a:t>
            </a:r>
          </a:p>
          <a:p>
            <a:r>
              <a:rPr lang="en-US" altLang="en-US" dirty="0"/>
              <a:t>We will examine:</a:t>
            </a:r>
          </a:p>
          <a:p>
            <a:pPr lvl="1"/>
            <a:r>
              <a:rPr lang="en-US" altLang="en-US" dirty="0"/>
              <a:t>an adjacency matrix representation</a:t>
            </a:r>
          </a:p>
          <a:p>
            <a:pPr lvl="1"/>
            <a:r>
              <a:rPr lang="en-US" altLang="en-US" dirty="0"/>
              <a:t>smaller representations and pointer arithmetic</a:t>
            </a:r>
          </a:p>
          <a:p>
            <a:pPr lvl="1"/>
            <a:r>
              <a:rPr lang="en-US" altLang="en-US" dirty="0"/>
              <a:t>sparse matrices and linked lists</a:t>
            </a:r>
          </a:p>
        </p:txBody>
      </p:sp>
    </p:spTree>
    <p:extLst>
      <p:ext uri="{BB962C8B-B14F-4D97-AF65-F5344CB8AC3E}">
        <p14:creationId xmlns:p14="http://schemas.microsoft.com/office/powerpoint/2010/main" val="4168865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81284" name="Picture 4" descr="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9638" y="2930525"/>
            <a:ext cx="4100512" cy="3451225"/>
          </a:xfrm>
          <a:prstGeom prst="rect">
            <a:avLst/>
          </a:prstGeom>
          <a:noFill/>
          <a:extLst>
            <a:ext uri="{909E8E84-426E-40DD-AFC4-6F175D3DCCD1}">
              <a14:hiddenFill xmlns:a14="http://schemas.microsoft.com/office/drawing/2010/main">
                <a:solidFill>
                  <a:srgbClr val="FFFFFF"/>
                </a:solidFill>
              </a14:hiddenFill>
            </a:ext>
          </a:extLst>
        </p:spPr>
      </p:pic>
      <p:sp>
        <p:nvSpPr>
          <p:cNvPr id="481282" name="Rectangle 2"/>
          <p:cNvSpPr>
            <a:spLocks noGrp="1" noChangeArrowheads="1"/>
          </p:cNvSpPr>
          <p:nvPr>
            <p:ph type="title"/>
          </p:nvPr>
        </p:nvSpPr>
        <p:spPr/>
        <p:txBody>
          <a:bodyPr>
            <a:normAutofit/>
          </a:bodyPr>
          <a:lstStyle/>
          <a:p>
            <a:r>
              <a:rPr lang="en-US" altLang="en-US" dirty="0"/>
              <a:t>Adjacency Matrix</a:t>
            </a:r>
          </a:p>
        </p:txBody>
      </p:sp>
      <p:sp>
        <p:nvSpPr>
          <p:cNvPr id="481283" name="Rectangle 3"/>
          <p:cNvSpPr>
            <a:spLocks noGrp="1" noChangeArrowheads="1"/>
          </p:cNvSpPr>
          <p:nvPr>
            <p:ph type="body" idx="1"/>
          </p:nvPr>
        </p:nvSpPr>
        <p:spPr/>
        <p:txBody>
          <a:bodyPr/>
          <a:lstStyle/>
          <a:p>
            <a:pPr marL="400050" lvl="1" indent="0">
              <a:buNone/>
            </a:pPr>
            <a:r>
              <a:rPr lang="en-US" altLang="en-US" sz="2000" dirty="0"/>
              <a:t>However, because we must store 16 of these pointers-to-doubles, it makes sense that we store these in an array</a:t>
            </a:r>
          </a:p>
          <a:p>
            <a:pPr marL="0" indent="0">
              <a:buNone/>
            </a:pPr>
            <a:endParaRPr lang="en-US" altLang="en-US" dirty="0"/>
          </a:p>
          <a:p>
            <a:pPr marL="400050" lvl="1" indent="0">
              <a:buNone/>
            </a:pPr>
            <a:r>
              <a:rPr lang="en-US" altLang="en-US" sz="2000" dirty="0"/>
              <a:t>What is the declaration</a:t>
            </a:r>
            <a:br>
              <a:rPr lang="en-US" altLang="en-US" sz="2000" dirty="0"/>
            </a:br>
            <a:r>
              <a:rPr lang="en-US" altLang="en-US" sz="2000" dirty="0"/>
              <a:t>of this array?</a:t>
            </a:r>
          </a:p>
          <a:p>
            <a:pPr marL="0" indent="0">
              <a:buNone/>
            </a:pPr>
            <a:endParaRPr lang="en-US" altLang="en-US" sz="2400" dirty="0"/>
          </a:p>
          <a:p>
            <a:pPr marL="400050" lvl="1" indent="0">
              <a:buNone/>
            </a:pPr>
            <a:r>
              <a:rPr lang="en-US" altLang="en-US" sz="2000" dirty="0"/>
              <a:t>Well, we must store a</a:t>
            </a:r>
            <a:br>
              <a:rPr lang="en-US" altLang="en-US" sz="2000" dirty="0"/>
            </a:br>
            <a:r>
              <a:rPr lang="en-US" altLang="en-US" sz="2000" dirty="0"/>
              <a:t>   </a:t>
            </a:r>
            <a:r>
              <a:rPr lang="en-US" altLang="en-US" sz="2400" i="1" dirty="0"/>
              <a:t>pointer to a pointer to a double</a:t>
            </a:r>
          </a:p>
          <a:p>
            <a:pPr marL="0" indent="0">
              <a:buNone/>
            </a:pPr>
            <a:endParaRPr lang="en-US" altLang="en-US" sz="2400" dirty="0"/>
          </a:p>
          <a:p>
            <a:pPr marL="400050" lvl="1" indent="0">
              <a:buNone/>
            </a:pPr>
            <a:r>
              <a:rPr lang="en-US" altLang="en-US" sz="2000" dirty="0"/>
              <a:t>That is:</a:t>
            </a:r>
            <a:r>
              <a:rPr lang="en-US" altLang="en-US" sz="2000" i="1" dirty="0"/>
              <a:t>  </a:t>
            </a:r>
            <a:r>
              <a:rPr lang="en-US" altLang="en-US" sz="2000" dirty="0">
                <a:latin typeface="Consolas" panose="020B0609020204030204" pitchFamily="49" charset="0"/>
                <a:cs typeface="Consolas" panose="020B0609020204030204" pitchFamily="49" charset="0"/>
              </a:rPr>
              <a:t>double **</a:t>
            </a:r>
          </a:p>
        </p:txBody>
      </p:sp>
    </p:spTree>
    <p:extLst>
      <p:ext uri="{BB962C8B-B14F-4D97-AF65-F5344CB8AC3E}">
        <p14:creationId xmlns:p14="http://schemas.microsoft.com/office/powerpoint/2010/main" val="143010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80260" name="Picture 4" descr="d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9638" y="2930525"/>
            <a:ext cx="4100512" cy="3451225"/>
          </a:xfrm>
          <a:prstGeom prst="rect">
            <a:avLst/>
          </a:prstGeom>
          <a:noFill/>
          <a:extLst>
            <a:ext uri="{909E8E84-426E-40DD-AFC4-6F175D3DCCD1}">
              <a14:hiddenFill xmlns:a14="http://schemas.microsoft.com/office/drawing/2010/main">
                <a:solidFill>
                  <a:srgbClr val="FFFFFF"/>
                </a:solidFill>
              </a14:hiddenFill>
            </a:ext>
          </a:extLst>
        </p:spPr>
      </p:pic>
      <p:sp>
        <p:nvSpPr>
          <p:cNvPr id="480258" name="Rectangle 2"/>
          <p:cNvSpPr>
            <a:spLocks noGrp="1" noChangeArrowheads="1"/>
          </p:cNvSpPr>
          <p:nvPr>
            <p:ph type="title"/>
          </p:nvPr>
        </p:nvSpPr>
        <p:spPr/>
        <p:txBody>
          <a:bodyPr>
            <a:normAutofit/>
          </a:bodyPr>
          <a:lstStyle/>
          <a:p>
            <a:r>
              <a:rPr lang="en-US" altLang="en-US" dirty="0"/>
              <a:t>Adjacency Matrix</a:t>
            </a:r>
          </a:p>
        </p:txBody>
      </p:sp>
      <p:sp>
        <p:nvSpPr>
          <p:cNvPr id="480259" name="Rectangle 3"/>
          <p:cNvSpPr>
            <a:spLocks noGrp="1" noChangeArrowheads="1"/>
          </p:cNvSpPr>
          <p:nvPr>
            <p:ph type="body" idx="1"/>
          </p:nvPr>
        </p:nvSpPr>
        <p:spPr/>
        <p:txBody>
          <a:bodyPr>
            <a:normAutofit/>
          </a:bodyPr>
          <a:lstStyle/>
          <a:p>
            <a:pPr marL="400050" lvl="1" indent="0">
              <a:buNone/>
            </a:pPr>
            <a:r>
              <a:rPr lang="en-US" altLang="en-US" sz="2000" dirty="0"/>
              <a:t>Thus, the address of the first array must be declared to be:</a:t>
            </a:r>
          </a:p>
          <a:p>
            <a:pPr lvl="1">
              <a:buFontTx/>
              <a:buNone/>
            </a:pPr>
            <a:r>
              <a:rPr lang="en-US" altLang="en-US" sz="2000" b="1" dirty="0">
                <a:latin typeface="Courier New" pitchFamily="49" charset="0"/>
              </a:rPr>
              <a:t>double **matrix;</a:t>
            </a:r>
          </a:p>
        </p:txBody>
      </p:sp>
    </p:spTree>
    <p:extLst>
      <p:ext uri="{BB962C8B-B14F-4D97-AF65-F5344CB8AC3E}">
        <p14:creationId xmlns:p14="http://schemas.microsoft.com/office/powerpoint/2010/main" val="789713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p:txBody>
          <a:bodyPr>
            <a:normAutofit/>
          </a:bodyPr>
          <a:lstStyle/>
          <a:p>
            <a:r>
              <a:rPr lang="en-US" altLang="en-US" dirty="0"/>
              <a:t>Adjacency Matrix</a:t>
            </a:r>
          </a:p>
        </p:txBody>
      </p:sp>
      <p:sp>
        <p:nvSpPr>
          <p:cNvPr id="484355" name="Rectangle 3"/>
          <p:cNvSpPr>
            <a:spLocks noGrp="1" noChangeArrowheads="1"/>
          </p:cNvSpPr>
          <p:nvPr>
            <p:ph type="body" idx="1"/>
          </p:nvPr>
        </p:nvSpPr>
        <p:spPr/>
        <p:txBody>
          <a:bodyPr/>
          <a:lstStyle/>
          <a:p>
            <a:pPr marL="400050" lvl="1" indent="0">
              <a:buNone/>
            </a:pPr>
            <a:r>
              <a:rPr lang="en-US" altLang="en-US" sz="2000" dirty="0"/>
              <a:t>The next question is memory allocation</a:t>
            </a:r>
          </a:p>
          <a:p>
            <a:pPr lvl="1"/>
            <a:endParaRPr lang="en-US" altLang="en-US" sz="2000" dirty="0"/>
          </a:p>
          <a:p>
            <a:pPr marL="400050" lvl="1" indent="0">
              <a:buNone/>
            </a:pPr>
            <a:r>
              <a:rPr lang="en-US" altLang="en-US" sz="2000" dirty="0"/>
              <a:t>First, we must allocate the memory for the array of pointers to doubles:</a:t>
            </a:r>
          </a:p>
          <a:p>
            <a:pPr lvl="1">
              <a:buFontTx/>
              <a:buNone/>
            </a:pPr>
            <a:r>
              <a:rPr lang="en-US" altLang="en-US" dirty="0"/>
              <a:t>	</a:t>
            </a:r>
            <a:r>
              <a:rPr lang="en-US" altLang="en-US" b="1" dirty="0">
                <a:latin typeface="Courier New" pitchFamily="49" charset="0"/>
              </a:rPr>
              <a:t>matrix = new double * [16];</a:t>
            </a:r>
            <a:endParaRPr lang="en-US" altLang="en-US" dirty="0"/>
          </a:p>
        </p:txBody>
      </p:sp>
      <p:pic>
        <p:nvPicPr>
          <p:cNvPr id="484356" name="Picture 4" descr="d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063" y="4137025"/>
            <a:ext cx="3095625" cy="2605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364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p:txBody>
          <a:bodyPr>
            <a:normAutofit/>
          </a:bodyPr>
          <a:lstStyle/>
          <a:p>
            <a:r>
              <a:rPr lang="en-US" altLang="en-US" dirty="0"/>
              <a:t>Adjacency Matrix</a:t>
            </a:r>
          </a:p>
        </p:txBody>
      </p:sp>
      <p:sp>
        <p:nvSpPr>
          <p:cNvPr id="485379" name="Rectangle 3"/>
          <p:cNvSpPr>
            <a:spLocks noGrp="1" noChangeArrowheads="1"/>
          </p:cNvSpPr>
          <p:nvPr>
            <p:ph type="body" idx="1"/>
          </p:nvPr>
        </p:nvSpPr>
        <p:spPr/>
        <p:txBody>
          <a:bodyPr/>
          <a:lstStyle/>
          <a:p>
            <a:pPr marL="400050" lvl="1" indent="0">
              <a:buNone/>
            </a:pPr>
            <a:r>
              <a:rPr lang="en-US" altLang="en-US" sz="2000" dirty="0"/>
              <a:t>Next, to each entry of this matrix, we must assign the memory allocated for an array of doubles</a:t>
            </a:r>
          </a:p>
          <a:p>
            <a:pPr marL="400050" lvl="1" indent="0">
              <a:buNone/>
            </a:pPr>
            <a:endParaRPr lang="en-US" altLang="en-US" dirty="0"/>
          </a:p>
          <a:p>
            <a:pPr lvl="1">
              <a:buFontTx/>
              <a:buNone/>
            </a:pPr>
            <a:r>
              <a:rPr lang="en-US" altLang="en-US" dirty="0"/>
              <a:t>	</a:t>
            </a:r>
            <a:r>
              <a:rPr lang="en-US" altLang="en-US" b="1" dirty="0">
                <a:latin typeface="Courier New" pitchFamily="49" charset="0"/>
              </a:rPr>
              <a:t>for ( </a:t>
            </a:r>
            <a:r>
              <a:rPr lang="en-US" altLang="en-US" b="1" dirty="0" err="1">
                <a:latin typeface="Courier New" pitchFamily="49" charset="0"/>
              </a:rPr>
              <a:t>int</a:t>
            </a:r>
            <a:r>
              <a:rPr lang="en-US" altLang="en-US" b="1" dirty="0">
                <a:latin typeface="Courier New" pitchFamily="49" charset="0"/>
              </a:rPr>
              <a:t> </a:t>
            </a:r>
            <a:r>
              <a:rPr lang="en-US" altLang="en-US" b="1" dirty="0" err="1">
                <a:latin typeface="Courier New" pitchFamily="49" charset="0"/>
              </a:rPr>
              <a:t>i</a:t>
            </a:r>
            <a:r>
              <a:rPr lang="en-US" altLang="en-US" b="1" dirty="0">
                <a:latin typeface="Courier New" pitchFamily="49" charset="0"/>
              </a:rPr>
              <a:t> = 0; </a:t>
            </a:r>
            <a:r>
              <a:rPr lang="en-US" altLang="en-US" b="1" dirty="0" err="1">
                <a:latin typeface="Courier New" pitchFamily="49" charset="0"/>
              </a:rPr>
              <a:t>i</a:t>
            </a:r>
            <a:r>
              <a:rPr lang="en-US" altLang="en-US" b="1" dirty="0">
                <a:latin typeface="Courier New" pitchFamily="49" charset="0"/>
              </a:rPr>
              <a:t> &lt; 16; ++</a:t>
            </a:r>
            <a:r>
              <a:rPr lang="en-US" altLang="en-US" b="1" dirty="0" err="1">
                <a:latin typeface="Courier New" pitchFamily="49" charset="0"/>
              </a:rPr>
              <a:t>i</a:t>
            </a:r>
            <a:r>
              <a:rPr lang="en-US" altLang="en-US" b="1" dirty="0">
                <a:latin typeface="Courier New" pitchFamily="49" charset="0"/>
              </a:rPr>
              <a:t> ) {</a:t>
            </a:r>
          </a:p>
          <a:p>
            <a:pPr lvl="1">
              <a:buFontTx/>
              <a:buNone/>
            </a:pPr>
            <a:r>
              <a:rPr lang="en-US" altLang="en-US" b="1" dirty="0">
                <a:latin typeface="Courier New" pitchFamily="49" charset="0"/>
              </a:rPr>
              <a:t>     matrix[</a:t>
            </a:r>
            <a:r>
              <a:rPr lang="en-US" altLang="en-US" b="1" dirty="0" err="1">
                <a:latin typeface="Courier New" pitchFamily="49" charset="0"/>
              </a:rPr>
              <a:t>i</a:t>
            </a:r>
            <a:r>
              <a:rPr lang="en-US" altLang="en-US" b="1" dirty="0">
                <a:latin typeface="Courier New" pitchFamily="49" charset="0"/>
              </a:rPr>
              <a:t>] = new double[16];</a:t>
            </a:r>
          </a:p>
          <a:p>
            <a:pPr lvl="1">
              <a:buFontTx/>
              <a:buNone/>
            </a:pPr>
            <a:r>
              <a:rPr lang="en-US" altLang="en-US" b="1" dirty="0">
                <a:latin typeface="Courier New" pitchFamily="49" charset="0"/>
              </a:rPr>
              <a:t> }</a:t>
            </a:r>
            <a:endParaRPr lang="en-US" altLang="en-US" dirty="0"/>
          </a:p>
        </p:txBody>
      </p:sp>
      <p:pic>
        <p:nvPicPr>
          <p:cNvPr id="485380" name="Picture 4" descr="d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063" y="4137025"/>
            <a:ext cx="3095625" cy="2605088"/>
          </a:xfrm>
          <a:prstGeom prst="rect">
            <a:avLst/>
          </a:prstGeom>
          <a:noFill/>
          <a:extLst>
            <a:ext uri="{909E8E84-426E-40DD-AFC4-6F175D3DCCD1}">
              <a14:hiddenFill xmlns:a14="http://schemas.microsoft.com/office/drawing/2010/main">
                <a:solidFill>
                  <a:srgbClr val="FFFFFF"/>
                </a:solidFill>
              </a14:hiddenFill>
            </a:ext>
          </a:extLst>
        </p:spPr>
      </p:pic>
      <p:pic>
        <p:nvPicPr>
          <p:cNvPr id="485381" name="Picture 5" descr="d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063" y="4137025"/>
            <a:ext cx="3095625" cy="2605088"/>
          </a:xfrm>
          <a:prstGeom prst="rect">
            <a:avLst/>
          </a:prstGeom>
          <a:noFill/>
          <a:extLst>
            <a:ext uri="{909E8E84-426E-40DD-AFC4-6F175D3DCCD1}">
              <a14:hiddenFill xmlns:a14="http://schemas.microsoft.com/office/drawing/2010/main">
                <a:solidFill>
                  <a:srgbClr val="FFFFFF"/>
                </a:solidFill>
              </a14:hiddenFill>
            </a:ext>
          </a:extLst>
        </p:spPr>
      </p:pic>
      <p:pic>
        <p:nvPicPr>
          <p:cNvPr id="485382" name="Picture 6" descr="d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0063" y="4137025"/>
            <a:ext cx="3095625" cy="2605088"/>
          </a:xfrm>
          <a:prstGeom prst="rect">
            <a:avLst/>
          </a:prstGeom>
          <a:noFill/>
          <a:extLst>
            <a:ext uri="{909E8E84-426E-40DD-AFC4-6F175D3DCCD1}">
              <a14:hiddenFill xmlns:a14="http://schemas.microsoft.com/office/drawing/2010/main">
                <a:solidFill>
                  <a:srgbClr val="FFFFFF"/>
                </a:solidFill>
              </a14:hiddenFill>
            </a:ext>
          </a:extLst>
        </p:spPr>
      </p:pic>
      <p:pic>
        <p:nvPicPr>
          <p:cNvPr id="485383" name="Picture 7" descr="d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0063" y="4137025"/>
            <a:ext cx="3095625" cy="2605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942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53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853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p:txBody>
          <a:bodyPr>
            <a:normAutofit/>
          </a:bodyPr>
          <a:lstStyle/>
          <a:p>
            <a:r>
              <a:rPr lang="en-US" altLang="en-US" dirty="0"/>
              <a:t>Adjacency Matrix</a:t>
            </a:r>
          </a:p>
        </p:txBody>
      </p:sp>
      <p:sp>
        <p:nvSpPr>
          <p:cNvPr id="494595" name="Rectangle 3"/>
          <p:cNvSpPr>
            <a:spLocks noGrp="1" noChangeArrowheads="1"/>
          </p:cNvSpPr>
          <p:nvPr>
            <p:ph type="body" idx="1"/>
          </p:nvPr>
        </p:nvSpPr>
        <p:spPr/>
        <p:txBody>
          <a:bodyPr>
            <a:normAutofit/>
          </a:bodyPr>
          <a:lstStyle/>
          <a:p>
            <a:pPr marL="400050" lvl="1" indent="0">
              <a:buNone/>
            </a:pPr>
            <a:r>
              <a:rPr lang="en-US" altLang="en-US" sz="2000" dirty="0"/>
              <a:t>Accessing a matrix is done through a double index, </a:t>
            </a:r>
            <a:r>
              <a:rPr lang="en-US" altLang="en-US" sz="2000" i="1" dirty="0"/>
              <a:t>e</a:t>
            </a:r>
            <a:r>
              <a:rPr lang="en-US" altLang="en-US" sz="2000" dirty="0"/>
              <a:t>.</a:t>
            </a:r>
            <a:r>
              <a:rPr lang="en-US" altLang="en-US" sz="2000" i="1" dirty="0"/>
              <a:t>g</a:t>
            </a:r>
            <a:r>
              <a:rPr lang="en-US" altLang="en-US" sz="2000" dirty="0"/>
              <a:t>., </a:t>
            </a:r>
            <a:r>
              <a:rPr lang="en-US" altLang="en-US" sz="2000" b="1" dirty="0">
                <a:latin typeface="Consolas" panose="020B0609020204030204" pitchFamily="49" charset="0"/>
                <a:cs typeface="Consolas" panose="020B0609020204030204" pitchFamily="49" charset="0"/>
              </a:rPr>
              <a:t>matrix[3][4]</a:t>
            </a:r>
            <a:endParaRPr lang="en-US" altLang="en-US" sz="1600" dirty="0">
              <a:latin typeface="Consolas" panose="020B0609020204030204" pitchFamily="49" charset="0"/>
              <a:cs typeface="Consolas" panose="020B0609020204030204" pitchFamily="49" charset="0"/>
            </a:endParaRPr>
          </a:p>
          <a:p>
            <a:pPr marL="400050" lvl="1" indent="0">
              <a:buNone/>
            </a:pPr>
            <a:endParaRPr lang="en-US" altLang="en-US" sz="2000" dirty="0"/>
          </a:p>
          <a:p>
            <a:pPr marL="400050" lvl="1" indent="0">
              <a:buNone/>
            </a:pPr>
            <a:r>
              <a:rPr lang="en-US" altLang="en-US" sz="2000" dirty="0"/>
              <a:t>You can interpret this as </a:t>
            </a:r>
            <a:r>
              <a:rPr lang="en-US" altLang="en-US" sz="2000" b="1" dirty="0">
                <a:latin typeface="Consolas" panose="020B0609020204030204" pitchFamily="49" charset="0"/>
                <a:cs typeface="Consolas" panose="020B0609020204030204" pitchFamily="49" charset="0"/>
              </a:rPr>
              <a:t>(matrix[3])[4]</a:t>
            </a:r>
            <a:endParaRPr lang="en-US" altLang="en-US" sz="16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784641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p:txBody>
          <a:bodyPr>
            <a:normAutofit/>
          </a:bodyPr>
          <a:lstStyle/>
          <a:p>
            <a:r>
              <a:rPr lang="en-US" altLang="en-US" dirty="0"/>
              <a:t>Adjacency Matrix</a:t>
            </a:r>
          </a:p>
        </p:txBody>
      </p:sp>
      <p:sp>
        <p:nvSpPr>
          <p:cNvPr id="495619" name="Rectangle 3"/>
          <p:cNvSpPr>
            <a:spLocks noGrp="1" noChangeArrowheads="1"/>
          </p:cNvSpPr>
          <p:nvPr>
            <p:ph type="body" idx="1"/>
          </p:nvPr>
        </p:nvSpPr>
        <p:spPr/>
        <p:txBody>
          <a:bodyPr>
            <a:normAutofit/>
          </a:bodyPr>
          <a:lstStyle/>
          <a:p>
            <a:pPr marL="400050" lvl="1" indent="0">
              <a:buNone/>
            </a:pPr>
            <a:r>
              <a:rPr lang="en-US" altLang="en-US" sz="2000" dirty="0"/>
              <a:t>Recall that in </a:t>
            </a:r>
            <a:r>
              <a:rPr lang="en-US" altLang="en-US" sz="2000" b="1" dirty="0">
                <a:latin typeface="Consolas" panose="020B0609020204030204" pitchFamily="49" charset="0"/>
                <a:cs typeface="Consolas" panose="020B0609020204030204" pitchFamily="49" charset="0"/>
              </a:rPr>
              <a:t>matrix[3][4]</a:t>
            </a:r>
            <a:r>
              <a:rPr lang="en-US" altLang="en-US" sz="2000" dirty="0"/>
              <a:t>, the variable </a:t>
            </a:r>
            <a:r>
              <a:rPr lang="en-US" altLang="en-US" sz="2000" dirty="0">
                <a:latin typeface="Consolas" panose="020B0609020204030204" pitchFamily="49" charset="0"/>
                <a:cs typeface="Consolas" panose="020B0609020204030204" pitchFamily="49" charset="0"/>
              </a:rPr>
              <a:t>matrix</a:t>
            </a:r>
            <a:r>
              <a:rPr lang="en-US" altLang="en-US" sz="2000" dirty="0"/>
              <a:t> is a pointer-to-a-pointer-to-a-double:</a:t>
            </a:r>
          </a:p>
        </p:txBody>
      </p:sp>
      <p:pic>
        <p:nvPicPr>
          <p:cNvPr id="495620" name="Picture 4" descr="v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146425"/>
            <a:ext cx="4100513" cy="345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307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p:txBody>
          <a:bodyPr>
            <a:normAutofit/>
          </a:bodyPr>
          <a:lstStyle/>
          <a:p>
            <a:r>
              <a:rPr lang="en-US" altLang="en-US" dirty="0"/>
              <a:t>Adjacency Matrix</a:t>
            </a:r>
          </a:p>
        </p:txBody>
      </p:sp>
      <p:sp>
        <p:nvSpPr>
          <p:cNvPr id="497667" name="Rectangle 3"/>
          <p:cNvSpPr>
            <a:spLocks noGrp="1" noChangeArrowheads="1"/>
          </p:cNvSpPr>
          <p:nvPr>
            <p:ph type="body" idx="1"/>
          </p:nvPr>
        </p:nvSpPr>
        <p:spPr/>
        <p:txBody>
          <a:bodyPr>
            <a:normAutofit/>
          </a:bodyPr>
          <a:lstStyle/>
          <a:p>
            <a:pPr marL="400050" lvl="1" indent="0">
              <a:buNone/>
            </a:pPr>
            <a:r>
              <a:rPr lang="en-US" altLang="en-US" sz="2000" dirty="0"/>
              <a:t>Therefore, </a:t>
            </a:r>
            <a:r>
              <a:rPr lang="en-US" altLang="en-US" sz="2000" b="1" dirty="0">
                <a:solidFill>
                  <a:srgbClr val="CC0099"/>
                </a:solidFill>
                <a:latin typeface="Consolas" panose="020B0609020204030204" pitchFamily="49" charset="0"/>
                <a:cs typeface="Consolas" panose="020B0609020204030204" pitchFamily="49" charset="0"/>
              </a:rPr>
              <a:t>matrix</a:t>
            </a:r>
            <a:r>
              <a:rPr lang="en-US" altLang="en-US" sz="2000" b="1" dirty="0">
                <a:latin typeface="Consolas" panose="020B0609020204030204" pitchFamily="49" charset="0"/>
                <a:cs typeface="Consolas" panose="020B0609020204030204" pitchFamily="49" charset="0"/>
              </a:rPr>
              <a:t>[</a:t>
            </a:r>
            <a:r>
              <a:rPr lang="en-US" altLang="en-US" sz="2000" b="1" dirty="0">
                <a:solidFill>
                  <a:srgbClr val="FF0000"/>
                </a:solidFill>
                <a:latin typeface="Consolas" panose="020B0609020204030204" pitchFamily="49" charset="0"/>
                <a:cs typeface="Consolas" panose="020B0609020204030204" pitchFamily="49" charset="0"/>
              </a:rPr>
              <a:t>3</a:t>
            </a:r>
            <a:r>
              <a:rPr lang="en-US" altLang="en-US" sz="2000" b="1" dirty="0">
                <a:latin typeface="Consolas" panose="020B0609020204030204" pitchFamily="49" charset="0"/>
                <a:cs typeface="Consolas" panose="020B0609020204030204" pitchFamily="49" charset="0"/>
              </a:rPr>
              <a:t>]</a:t>
            </a:r>
            <a:r>
              <a:rPr lang="en-US" altLang="en-US" sz="2000" dirty="0"/>
              <a:t> is a pointer-to-a-double:</a:t>
            </a:r>
          </a:p>
        </p:txBody>
      </p:sp>
      <p:pic>
        <p:nvPicPr>
          <p:cNvPr id="497668" name="Picture 4" descr="v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146425"/>
            <a:ext cx="4100513" cy="345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771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normAutofit/>
          </a:bodyPr>
          <a:lstStyle/>
          <a:p>
            <a:r>
              <a:rPr lang="en-US" altLang="en-US" dirty="0"/>
              <a:t>Adjacency Matrix</a:t>
            </a:r>
          </a:p>
        </p:txBody>
      </p:sp>
      <p:sp>
        <p:nvSpPr>
          <p:cNvPr id="496643" name="Rectangle 3"/>
          <p:cNvSpPr>
            <a:spLocks noGrp="1" noChangeArrowheads="1"/>
          </p:cNvSpPr>
          <p:nvPr>
            <p:ph type="body" idx="1"/>
          </p:nvPr>
        </p:nvSpPr>
        <p:spPr/>
        <p:txBody>
          <a:bodyPr>
            <a:normAutofit/>
          </a:bodyPr>
          <a:lstStyle/>
          <a:p>
            <a:pPr marL="400050" lvl="1" indent="0">
              <a:buNone/>
            </a:pPr>
            <a:r>
              <a:rPr lang="en-US" altLang="en-US" sz="2000" dirty="0"/>
              <a:t>And consequently, </a:t>
            </a:r>
            <a:r>
              <a:rPr lang="en-US" altLang="en-US" sz="2000" b="1" dirty="0">
                <a:solidFill>
                  <a:srgbClr val="CC0099"/>
                </a:solidFill>
                <a:latin typeface="Consolas" panose="020B0609020204030204" pitchFamily="49" charset="0"/>
                <a:cs typeface="Consolas" panose="020B0609020204030204" pitchFamily="49" charset="0"/>
              </a:rPr>
              <a:t>matrix</a:t>
            </a:r>
            <a:r>
              <a:rPr lang="en-US" altLang="en-US" sz="2000" b="1" dirty="0">
                <a:latin typeface="Consolas" panose="020B0609020204030204" pitchFamily="49" charset="0"/>
                <a:cs typeface="Consolas" panose="020B0609020204030204" pitchFamily="49" charset="0"/>
              </a:rPr>
              <a:t>[</a:t>
            </a:r>
            <a:r>
              <a:rPr lang="en-US" altLang="en-US" sz="2000" b="1" dirty="0">
                <a:solidFill>
                  <a:srgbClr val="FF0000"/>
                </a:solidFill>
                <a:latin typeface="Consolas" panose="020B0609020204030204" pitchFamily="49" charset="0"/>
                <a:cs typeface="Consolas" panose="020B0609020204030204" pitchFamily="49" charset="0"/>
              </a:rPr>
              <a:t>3</a:t>
            </a:r>
            <a:r>
              <a:rPr lang="en-US" altLang="en-US" sz="2000" b="1" dirty="0">
                <a:latin typeface="Consolas" panose="020B0609020204030204" pitchFamily="49" charset="0"/>
                <a:cs typeface="Consolas" panose="020B0609020204030204" pitchFamily="49" charset="0"/>
              </a:rPr>
              <a:t>][</a:t>
            </a:r>
            <a:r>
              <a:rPr lang="en-US" altLang="en-US" sz="2000" b="1" dirty="0">
                <a:solidFill>
                  <a:schemeClr val="hlink"/>
                </a:solidFill>
                <a:latin typeface="Consolas" panose="020B0609020204030204" pitchFamily="49" charset="0"/>
                <a:cs typeface="Consolas" panose="020B0609020204030204" pitchFamily="49" charset="0"/>
              </a:rPr>
              <a:t>4</a:t>
            </a:r>
            <a:r>
              <a:rPr lang="en-US" altLang="en-US" sz="2000" b="1" dirty="0">
                <a:latin typeface="Consolas" panose="020B0609020204030204" pitchFamily="49" charset="0"/>
                <a:cs typeface="Consolas" panose="020B0609020204030204" pitchFamily="49" charset="0"/>
              </a:rPr>
              <a:t>]</a:t>
            </a:r>
            <a:r>
              <a:rPr lang="en-US" altLang="en-US" sz="2000" dirty="0"/>
              <a:t> is a double:</a:t>
            </a:r>
          </a:p>
          <a:p>
            <a:endParaRPr lang="en-US" altLang="en-US" sz="2400" dirty="0"/>
          </a:p>
        </p:txBody>
      </p:sp>
      <p:pic>
        <p:nvPicPr>
          <p:cNvPr id="496644" name="Picture 4" descr="v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146425"/>
            <a:ext cx="4100513" cy="345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080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93570" name="Rectangle 2"/>
          <p:cNvSpPr>
            <a:spLocks noGrp="1" noChangeArrowheads="1"/>
          </p:cNvSpPr>
          <p:nvPr>
            <p:ph type="title"/>
          </p:nvPr>
        </p:nvSpPr>
        <p:spPr/>
        <p:txBody>
          <a:bodyPr>
            <a:normAutofit/>
          </a:bodyPr>
          <a:lstStyle/>
          <a:p>
            <a:r>
              <a:rPr lang="en-US" altLang="en-US" dirty="0"/>
              <a:t>C++ Notation Warning</a:t>
            </a:r>
          </a:p>
        </p:txBody>
      </p:sp>
      <p:sp>
        <p:nvSpPr>
          <p:cNvPr id="493571" name="Rectangle 3"/>
          <p:cNvSpPr>
            <a:spLocks noGrp="1" noChangeArrowheads="1"/>
          </p:cNvSpPr>
          <p:nvPr>
            <p:ph type="body" idx="1"/>
          </p:nvPr>
        </p:nvSpPr>
        <p:spPr/>
        <p:txBody>
          <a:bodyPr/>
          <a:lstStyle/>
          <a:p>
            <a:pPr marL="400050" lvl="1" indent="0">
              <a:buNone/>
            </a:pPr>
            <a:r>
              <a:rPr lang="en-US" altLang="en-US" sz="2000" dirty="0"/>
              <a:t>Do not use </a:t>
            </a:r>
            <a:r>
              <a:rPr lang="en-US" altLang="en-US" sz="2000" b="1" dirty="0">
                <a:latin typeface="Consolas" panose="020B0609020204030204" pitchFamily="49" charset="0"/>
                <a:cs typeface="Consolas" panose="020B0609020204030204" pitchFamily="49" charset="0"/>
              </a:rPr>
              <a:t>matrix[3, 4]</a:t>
            </a:r>
            <a:r>
              <a:rPr lang="en-US" altLang="en-US" sz="2000" dirty="0"/>
              <a:t> because:</a:t>
            </a:r>
          </a:p>
          <a:p>
            <a:pPr lvl="1"/>
            <a:r>
              <a:rPr lang="en-US" altLang="en-US" dirty="0"/>
              <a:t>in C++, the comma operator evaluates the operands in order from left-to-right</a:t>
            </a:r>
          </a:p>
          <a:p>
            <a:pPr lvl="1"/>
            <a:r>
              <a:rPr lang="en-US" altLang="en-US" dirty="0"/>
              <a:t>the </a:t>
            </a:r>
            <a:r>
              <a:rPr lang="en-US" altLang="en-US" i="1" dirty="0"/>
              <a:t>value</a:t>
            </a:r>
            <a:r>
              <a:rPr lang="en-US" altLang="en-US" dirty="0"/>
              <a:t> is the last one</a:t>
            </a:r>
          </a:p>
          <a:p>
            <a:pPr marL="0" indent="0">
              <a:buNone/>
            </a:pPr>
            <a:endParaRPr lang="en-US" altLang="en-US" dirty="0"/>
          </a:p>
          <a:p>
            <a:pPr marL="400050" lvl="1" indent="0">
              <a:buNone/>
            </a:pPr>
            <a:r>
              <a:rPr lang="en-US" altLang="en-US" sz="2000" dirty="0"/>
              <a:t>Therefore, </a:t>
            </a:r>
            <a:r>
              <a:rPr lang="en-US" altLang="en-US" sz="2000" b="1" dirty="0">
                <a:latin typeface="Consolas" panose="020B0609020204030204" pitchFamily="49" charset="0"/>
                <a:cs typeface="Consolas" panose="020B0609020204030204" pitchFamily="49" charset="0"/>
              </a:rPr>
              <a:t>matrix[3, 4]</a:t>
            </a:r>
            <a:r>
              <a:rPr lang="en-US" altLang="en-US" sz="2000" dirty="0"/>
              <a:t> is equivalent to calling </a:t>
            </a:r>
            <a:r>
              <a:rPr lang="en-US" altLang="en-US" sz="2000" b="1" dirty="0">
                <a:latin typeface="Consolas" panose="020B0609020204030204" pitchFamily="49" charset="0"/>
                <a:cs typeface="Consolas" panose="020B0609020204030204" pitchFamily="49" charset="0"/>
              </a:rPr>
              <a:t>matrix[4]</a:t>
            </a:r>
            <a:endParaRPr lang="en-US" altLang="en-US" sz="2000" dirty="0">
              <a:latin typeface="Consolas" panose="020B0609020204030204" pitchFamily="49" charset="0"/>
              <a:cs typeface="Consolas" panose="020B0609020204030204" pitchFamily="49" charset="0"/>
            </a:endParaRPr>
          </a:p>
          <a:p>
            <a:pPr marL="0" indent="0">
              <a:buNone/>
            </a:pPr>
            <a:endParaRPr lang="en-US" altLang="en-US" sz="2400" dirty="0"/>
          </a:p>
          <a:p>
            <a:pPr marL="400050" lvl="1" indent="0">
              <a:buNone/>
            </a:pPr>
            <a:r>
              <a:rPr lang="en-US" altLang="en-US" sz="2000" dirty="0"/>
              <a:t>Try it:</a:t>
            </a:r>
          </a:p>
          <a:p>
            <a:pPr lvl="1">
              <a:buFontTx/>
              <a:buNone/>
            </a:pPr>
            <a:r>
              <a:rPr lang="en-US" altLang="en-US" b="1" dirty="0">
                <a:latin typeface="Courier New" pitchFamily="49" charset="0"/>
              </a:rPr>
              <a:t>		</a:t>
            </a:r>
            <a:r>
              <a:rPr lang="en-US" altLang="en-US" b="1" dirty="0" err="1">
                <a:latin typeface="Courier New" pitchFamily="49" charset="0"/>
              </a:rPr>
              <a:t>int</a:t>
            </a:r>
            <a:r>
              <a:rPr lang="en-US" altLang="en-US" b="1" dirty="0">
                <a:latin typeface="Courier New" pitchFamily="49" charset="0"/>
              </a:rPr>
              <a:t> </a:t>
            </a:r>
            <a:r>
              <a:rPr lang="en-US" altLang="en-US" b="1" dirty="0" err="1">
                <a:latin typeface="Courier New" pitchFamily="49" charset="0"/>
              </a:rPr>
              <a:t>i</a:t>
            </a:r>
            <a:r>
              <a:rPr lang="en-US" altLang="en-US" b="1" dirty="0">
                <a:latin typeface="Courier New" pitchFamily="49" charset="0"/>
              </a:rPr>
              <a:t> = (3, 4);</a:t>
            </a:r>
          </a:p>
          <a:p>
            <a:pPr lvl="1">
              <a:buFontTx/>
              <a:buNone/>
            </a:pPr>
            <a:r>
              <a:rPr lang="en-US" altLang="en-US" b="1" dirty="0">
                <a:latin typeface="Courier New" pitchFamily="49" charset="0"/>
              </a:rPr>
              <a:t>		</a:t>
            </a:r>
            <a:r>
              <a:rPr lang="en-US" altLang="en-US" b="1" dirty="0" err="1">
                <a:latin typeface="Courier New" pitchFamily="49" charset="0"/>
              </a:rPr>
              <a:t>cout</a:t>
            </a:r>
            <a:r>
              <a:rPr lang="en-US" altLang="en-US" b="1" dirty="0">
                <a:latin typeface="Courier New" pitchFamily="49" charset="0"/>
              </a:rPr>
              <a:t> &lt;&lt; </a:t>
            </a:r>
            <a:r>
              <a:rPr lang="en-US" altLang="en-US" b="1" dirty="0" err="1">
                <a:latin typeface="Courier New" pitchFamily="49" charset="0"/>
              </a:rPr>
              <a:t>i</a:t>
            </a:r>
            <a:r>
              <a:rPr lang="en-US" altLang="en-US" b="1" dirty="0">
                <a:latin typeface="Courier New" pitchFamily="49" charset="0"/>
              </a:rPr>
              <a:t> &lt;&lt; </a:t>
            </a:r>
            <a:r>
              <a:rPr lang="en-US" altLang="en-US" b="1" dirty="0" err="1">
                <a:latin typeface="Courier New" pitchFamily="49" charset="0"/>
              </a:rPr>
              <a:t>endl</a:t>
            </a:r>
            <a:r>
              <a:rPr lang="en-US" altLang="en-US" b="1" dirty="0">
                <a:latin typeface="Courier New" pitchFamily="49" charset="0"/>
              </a:rPr>
              <a:t>;</a:t>
            </a:r>
          </a:p>
        </p:txBody>
      </p:sp>
    </p:spTree>
    <p:extLst>
      <p:ext uri="{BB962C8B-B14F-4D97-AF65-F5344CB8AC3E}">
        <p14:creationId xmlns:p14="http://schemas.microsoft.com/office/powerpoint/2010/main" val="651365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p:txBody>
          <a:bodyPr>
            <a:normAutofit/>
          </a:bodyPr>
          <a:lstStyle/>
          <a:p>
            <a:r>
              <a:rPr lang="en-US" altLang="en-US" dirty="0"/>
              <a:t>C++ Notation Warning</a:t>
            </a:r>
          </a:p>
        </p:txBody>
      </p:sp>
      <p:sp>
        <p:nvSpPr>
          <p:cNvPr id="534531" name="Rectangle 3"/>
          <p:cNvSpPr>
            <a:spLocks noGrp="1" noChangeArrowheads="1"/>
          </p:cNvSpPr>
          <p:nvPr>
            <p:ph type="body" idx="1"/>
          </p:nvPr>
        </p:nvSpPr>
        <p:spPr/>
        <p:txBody>
          <a:bodyPr/>
          <a:lstStyle/>
          <a:p>
            <a:pPr marL="400050" lvl="1" indent="0">
              <a:buNone/>
            </a:pPr>
            <a:r>
              <a:rPr lang="en-US" altLang="en-US" sz="2000" dirty="0"/>
              <a:t>Many things will compile if you try to use this notation:</a:t>
            </a:r>
          </a:p>
          <a:p>
            <a:pPr lvl="1">
              <a:buFontTx/>
              <a:buNone/>
            </a:pPr>
            <a:r>
              <a:rPr lang="en-US" altLang="en-US" b="1" dirty="0">
                <a:latin typeface="Courier New" pitchFamily="49" charset="0"/>
              </a:rPr>
              <a:t>		</a:t>
            </a:r>
            <a:r>
              <a:rPr lang="en-US" altLang="en-US" dirty="0">
                <a:latin typeface="Consolas" panose="020B0609020204030204" pitchFamily="49" charset="0"/>
                <a:cs typeface="Consolas" panose="020B0609020204030204" pitchFamily="49" charset="0"/>
              </a:rPr>
              <a:t>matrix = new double[N, N];</a:t>
            </a:r>
          </a:p>
          <a:p>
            <a:pPr>
              <a:buFontTx/>
              <a:buNone/>
            </a:pPr>
            <a:r>
              <a:rPr lang="en-US" altLang="en-US" dirty="0"/>
              <a:t>	will allocate an array of </a:t>
            </a:r>
            <a:r>
              <a:rPr lang="en-US" altLang="en-US" i="1" dirty="0">
                <a:latin typeface="Times New Roman" pitchFamily="18" charset="0"/>
              </a:rPr>
              <a:t>N</a:t>
            </a:r>
            <a:r>
              <a:rPr lang="en-US" altLang="en-US" dirty="0"/>
              <a:t> doubles, just like:</a:t>
            </a:r>
          </a:p>
          <a:p>
            <a:pPr>
              <a:buFontTx/>
              <a:buNone/>
            </a:pPr>
            <a:r>
              <a:rPr lang="en-US" altLang="en-US" sz="2800" dirty="0"/>
              <a:t>	</a:t>
            </a:r>
            <a:r>
              <a:rPr lang="en-US" altLang="en-US" sz="2800" b="1" dirty="0">
                <a:latin typeface="Courier New" pitchFamily="49" charset="0"/>
              </a:rPr>
              <a:t>	</a:t>
            </a:r>
            <a:r>
              <a:rPr lang="en-US" altLang="en-US" b="1" dirty="0">
                <a:latin typeface="Consolas" panose="020B0609020204030204" pitchFamily="49" charset="0"/>
                <a:cs typeface="Consolas" panose="020B0609020204030204" pitchFamily="49" charset="0"/>
              </a:rPr>
              <a:t>matrix = new double[N];</a:t>
            </a:r>
          </a:p>
          <a:p>
            <a:pPr marL="0" indent="0">
              <a:buNone/>
            </a:pPr>
            <a:endParaRPr lang="en-US" altLang="en-US" dirty="0"/>
          </a:p>
          <a:p>
            <a:pPr marL="400050" lvl="1" indent="0">
              <a:buNone/>
            </a:pPr>
            <a:r>
              <a:rPr lang="en-US" altLang="en-US" sz="2000" dirty="0"/>
              <a:t>However, this is likely not to do what you really expect...	</a:t>
            </a:r>
          </a:p>
        </p:txBody>
      </p:sp>
    </p:spTree>
    <p:extLst>
      <p:ext uri="{BB962C8B-B14F-4D97-AF65-F5344CB8AC3E}">
        <p14:creationId xmlns:p14="http://schemas.microsoft.com/office/powerpoint/2010/main" val="3006105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p:txBody>
          <a:bodyPr>
            <a:normAutofit/>
          </a:bodyPr>
          <a:lstStyle/>
          <a:p>
            <a:r>
              <a:rPr lang="en-US" altLang="en-US" sz="3200" dirty="0"/>
              <a:t> </a:t>
            </a:r>
            <a:r>
              <a:rPr lang="en-US" altLang="en-US" dirty="0"/>
              <a:t>Background</a:t>
            </a:r>
          </a:p>
        </p:txBody>
      </p:sp>
      <p:sp>
        <p:nvSpPr>
          <p:cNvPr id="555011" name="Rectangle 3"/>
          <p:cNvSpPr>
            <a:spLocks noGrp="1" noChangeArrowheads="1"/>
          </p:cNvSpPr>
          <p:nvPr>
            <p:ph type="body" idx="1"/>
          </p:nvPr>
        </p:nvSpPr>
        <p:spPr/>
        <p:txBody>
          <a:bodyPr/>
          <a:lstStyle/>
          <a:p>
            <a:r>
              <a:rPr lang="en-US" altLang="en-US" dirty="0"/>
              <a:t>We will look at techniques for storing the edges of a graph</a:t>
            </a:r>
          </a:p>
          <a:p>
            <a:endParaRPr lang="en-US" altLang="en-US" dirty="0"/>
          </a:p>
          <a:p>
            <a:r>
              <a:rPr lang="en-US" altLang="en-US" dirty="0"/>
              <a:t>We will focus on weighted graphs, however, for unweighted graphs, one can easily use </a:t>
            </a:r>
            <a:r>
              <a:rPr lang="en-US" altLang="en-US" b="1" dirty="0">
                <a:latin typeface="Courier New" pitchFamily="49" charset="0"/>
              </a:rPr>
              <a:t>bool</a:t>
            </a:r>
            <a:r>
              <a:rPr lang="en-US" altLang="en-US" dirty="0"/>
              <a:t> in place of </a:t>
            </a:r>
            <a:r>
              <a:rPr lang="en-US" altLang="en-US" b="1" dirty="0">
                <a:latin typeface="Courier New" pitchFamily="49" charset="0"/>
              </a:rPr>
              <a:t>double</a:t>
            </a:r>
          </a:p>
        </p:txBody>
      </p:sp>
    </p:spTree>
    <p:extLst>
      <p:ext uri="{BB962C8B-B14F-4D97-AF65-F5344CB8AC3E}">
        <p14:creationId xmlns:p14="http://schemas.microsoft.com/office/powerpoint/2010/main" val="1501608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98690" name="Rectangle 2"/>
          <p:cNvSpPr>
            <a:spLocks noGrp="1" noChangeArrowheads="1"/>
          </p:cNvSpPr>
          <p:nvPr>
            <p:ph type="title"/>
          </p:nvPr>
        </p:nvSpPr>
        <p:spPr/>
        <p:txBody>
          <a:bodyPr>
            <a:normAutofit/>
          </a:bodyPr>
          <a:lstStyle/>
          <a:p>
            <a:r>
              <a:rPr lang="en-US" altLang="en-US" dirty="0"/>
              <a:t>Adjacency Matrix</a:t>
            </a:r>
          </a:p>
        </p:txBody>
      </p:sp>
      <p:sp>
        <p:nvSpPr>
          <p:cNvPr id="498691" name="Rectangle 3"/>
          <p:cNvSpPr>
            <a:spLocks noGrp="1" noChangeArrowheads="1"/>
          </p:cNvSpPr>
          <p:nvPr>
            <p:ph type="body" idx="1"/>
          </p:nvPr>
        </p:nvSpPr>
        <p:spPr/>
        <p:txBody>
          <a:bodyPr>
            <a:normAutofit/>
          </a:bodyPr>
          <a:lstStyle/>
          <a:p>
            <a:pPr marL="400050" lvl="1" indent="0">
              <a:buNone/>
            </a:pPr>
            <a:r>
              <a:rPr lang="en-US" altLang="en-US" sz="2000" dirty="0"/>
              <a:t>Now, once you’ve used the matrix, you must also delete it...</a:t>
            </a:r>
          </a:p>
        </p:txBody>
      </p:sp>
    </p:spTree>
    <p:extLst>
      <p:ext uri="{BB962C8B-B14F-4D97-AF65-F5344CB8AC3E}">
        <p14:creationId xmlns:p14="http://schemas.microsoft.com/office/powerpoint/2010/main" val="3357362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89476" name="Picture 4" descr="d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5538" y="3217863"/>
            <a:ext cx="4100512" cy="3451225"/>
          </a:xfrm>
          <a:prstGeom prst="rect">
            <a:avLst/>
          </a:prstGeom>
          <a:noFill/>
          <a:extLst>
            <a:ext uri="{909E8E84-426E-40DD-AFC4-6F175D3DCCD1}">
              <a14:hiddenFill xmlns:a14="http://schemas.microsoft.com/office/drawing/2010/main">
                <a:solidFill>
                  <a:srgbClr val="FFFFFF"/>
                </a:solidFill>
              </a14:hiddenFill>
            </a:ext>
          </a:extLst>
        </p:spPr>
      </p:pic>
      <p:sp>
        <p:nvSpPr>
          <p:cNvPr id="489474" name="Rectangle 2"/>
          <p:cNvSpPr>
            <a:spLocks noGrp="1" noChangeArrowheads="1"/>
          </p:cNvSpPr>
          <p:nvPr>
            <p:ph type="title"/>
          </p:nvPr>
        </p:nvSpPr>
        <p:spPr/>
        <p:txBody>
          <a:bodyPr>
            <a:normAutofit/>
          </a:bodyPr>
          <a:lstStyle/>
          <a:p>
            <a:r>
              <a:rPr lang="en-US" altLang="en-US" dirty="0"/>
              <a:t>Adjacency Matrix</a:t>
            </a:r>
          </a:p>
        </p:txBody>
      </p:sp>
      <p:sp>
        <p:nvSpPr>
          <p:cNvPr id="489475" name="Rectangle 3"/>
          <p:cNvSpPr>
            <a:spLocks noGrp="1" noChangeArrowheads="1"/>
          </p:cNvSpPr>
          <p:nvPr>
            <p:ph type="body" idx="1"/>
          </p:nvPr>
        </p:nvSpPr>
        <p:spPr/>
        <p:txBody>
          <a:bodyPr/>
          <a:lstStyle/>
          <a:p>
            <a:pPr marL="400050" lvl="1" indent="0">
              <a:buNone/>
            </a:pPr>
            <a:r>
              <a:rPr lang="en-US" altLang="en-US" sz="2000" dirty="0"/>
              <a:t>Recall that for each call to </a:t>
            </a:r>
            <a:r>
              <a:rPr lang="en-US" altLang="en-US" sz="2000" dirty="0">
                <a:latin typeface="Consolas" panose="020B0609020204030204" pitchFamily="49" charset="0"/>
                <a:cs typeface="Consolas" panose="020B0609020204030204" pitchFamily="49" charset="0"/>
              </a:rPr>
              <a:t>new[]</a:t>
            </a:r>
            <a:r>
              <a:rPr lang="en-US" altLang="en-US" sz="2000" dirty="0"/>
              <a:t>,you must have a corresponding call to </a:t>
            </a:r>
            <a:r>
              <a:rPr lang="en-US" altLang="en-US" sz="2000" dirty="0">
                <a:latin typeface="Consolas" panose="020B0609020204030204" pitchFamily="49" charset="0"/>
                <a:cs typeface="Consolas" panose="020B0609020204030204" pitchFamily="49" charset="0"/>
              </a:rPr>
              <a:t>delete[]</a:t>
            </a:r>
            <a:r>
              <a:rPr lang="en-US" altLang="en-US" sz="2000" dirty="0"/>
              <a:t> </a:t>
            </a:r>
          </a:p>
          <a:p>
            <a:pPr marL="400050" lvl="1" indent="0">
              <a:buNone/>
            </a:pPr>
            <a:endParaRPr lang="en-US" altLang="en-US" sz="2000" dirty="0"/>
          </a:p>
          <a:p>
            <a:pPr marL="400050" lvl="1" indent="0">
              <a:buNone/>
            </a:pPr>
            <a:r>
              <a:rPr lang="en-US" altLang="en-US" sz="2000" dirty="0"/>
              <a:t>Therefore, we must use</a:t>
            </a:r>
            <a:br>
              <a:rPr lang="en-US" altLang="en-US" sz="2000" dirty="0"/>
            </a:br>
            <a:r>
              <a:rPr lang="en-US" altLang="en-US" sz="2000" dirty="0"/>
              <a:t>a for-loop to delete the</a:t>
            </a:r>
            <a:br>
              <a:rPr lang="en-US" altLang="en-US" sz="2000" dirty="0"/>
            </a:br>
            <a:r>
              <a:rPr lang="en-US" altLang="en-US" sz="2000" dirty="0"/>
              <a:t>arrays</a:t>
            </a:r>
          </a:p>
          <a:p>
            <a:pPr lvl="1"/>
            <a:r>
              <a:rPr lang="en-US" altLang="en-US" dirty="0"/>
              <a:t>implementation up to you</a:t>
            </a:r>
          </a:p>
        </p:txBody>
      </p:sp>
      <p:sp>
        <p:nvSpPr>
          <p:cNvPr id="489477" name="Line 5"/>
          <p:cNvSpPr>
            <a:spLocks noChangeShapeType="1"/>
          </p:cNvSpPr>
          <p:nvPr/>
        </p:nvSpPr>
        <p:spPr bwMode="auto">
          <a:xfrm>
            <a:off x="6804025" y="32131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78" name="Line 6"/>
          <p:cNvSpPr>
            <a:spLocks noChangeShapeType="1"/>
          </p:cNvSpPr>
          <p:nvPr/>
        </p:nvSpPr>
        <p:spPr bwMode="auto">
          <a:xfrm flipV="1">
            <a:off x="6804025" y="32131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79" name="Line 7"/>
          <p:cNvSpPr>
            <a:spLocks noChangeShapeType="1"/>
          </p:cNvSpPr>
          <p:nvPr/>
        </p:nvSpPr>
        <p:spPr bwMode="auto">
          <a:xfrm>
            <a:off x="6804025" y="34290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80" name="Line 8"/>
          <p:cNvSpPr>
            <a:spLocks noChangeShapeType="1"/>
          </p:cNvSpPr>
          <p:nvPr/>
        </p:nvSpPr>
        <p:spPr bwMode="auto">
          <a:xfrm flipV="1">
            <a:off x="6804025" y="34290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81" name="Line 9"/>
          <p:cNvSpPr>
            <a:spLocks noChangeShapeType="1"/>
          </p:cNvSpPr>
          <p:nvPr/>
        </p:nvSpPr>
        <p:spPr bwMode="auto">
          <a:xfrm>
            <a:off x="6804025" y="36449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82" name="Line 10"/>
          <p:cNvSpPr>
            <a:spLocks noChangeShapeType="1"/>
          </p:cNvSpPr>
          <p:nvPr/>
        </p:nvSpPr>
        <p:spPr bwMode="auto">
          <a:xfrm flipV="1">
            <a:off x="6804025" y="36449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83" name="Line 11"/>
          <p:cNvSpPr>
            <a:spLocks noChangeShapeType="1"/>
          </p:cNvSpPr>
          <p:nvPr/>
        </p:nvSpPr>
        <p:spPr bwMode="auto">
          <a:xfrm>
            <a:off x="6804025" y="38608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84" name="Line 12"/>
          <p:cNvSpPr>
            <a:spLocks noChangeShapeType="1"/>
          </p:cNvSpPr>
          <p:nvPr/>
        </p:nvSpPr>
        <p:spPr bwMode="auto">
          <a:xfrm flipV="1">
            <a:off x="6804025" y="38608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85" name="Line 13"/>
          <p:cNvSpPr>
            <a:spLocks noChangeShapeType="1"/>
          </p:cNvSpPr>
          <p:nvPr/>
        </p:nvSpPr>
        <p:spPr bwMode="auto">
          <a:xfrm>
            <a:off x="6804025" y="40767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86" name="Line 14"/>
          <p:cNvSpPr>
            <a:spLocks noChangeShapeType="1"/>
          </p:cNvSpPr>
          <p:nvPr/>
        </p:nvSpPr>
        <p:spPr bwMode="auto">
          <a:xfrm flipV="1">
            <a:off x="6804025" y="40767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87" name="Line 15"/>
          <p:cNvSpPr>
            <a:spLocks noChangeShapeType="1"/>
          </p:cNvSpPr>
          <p:nvPr/>
        </p:nvSpPr>
        <p:spPr bwMode="auto">
          <a:xfrm>
            <a:off x="6804025" y="42926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88" name="Line 16"/>
          <p:cNvSpPr>
            <a:spLocks noChangeShapeType="1"/>
          </p:cNvSpPr>
          <p:nvPr/>
        </p:nvSpPr>
        <p:spPr bwMode="auto">
          <a:xfrm flipV="1">
            <a:off x="6804025" y="42926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89" name="Line 17"/>
          <p:cNvSpPr>
            <a:spLocks noChangeShapeType="1"/>
          </p:cNvSpPr>
          <p:nvPr/>
        </p:nvSpPr>
        <p:spPr bwMode="auto">
          <a:xfrm>
            <a:off x="6804025" y="45085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90" name="Line 18"/>
          <p:cNvSpPr>
            <a:spLocks noChangeShapeType="1"/>
          </p:cNvSpPr>
          <p:nvPr/>
        </p:nvSpPr>
        <p:spPr bwMode="auto">
          <a:xfrm flipV="1">
            <a:off x="6804025" y="45085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91" name="Line 19"/>
          <p:cNvSpPr>
            <a:spLocks noChangeShapeType="1"/>
          </p:cNvSpPr>
          <p:nvPr/>
        </p:nvSpPr>
        <p:spPr bwMode="auto">
          <a:xfrm>
            <a:off x="6804025" y="47244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92" name="Line 20"/>
          <p:cNvSpPr>
            <a:spLocks noChangeShapeType="1"/>
          </p:cNvSpPr>
          <p:nvPr/>
        </p:nvSpPr>
        <p:spPr bwMode="auto">
          <a:xfrm flipV="1">
            <a:off x="6804025" y="47244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93" name="Line 21"/>
          <p:cNvSpPr>
            <a:spLocks noChangeShapeType="1"/>
          </p:cNvSpPr>
          <p:nvPr/>
        </p:nvSpPr>
        <p:spPr bwMode="auto">
          <a:xfrm>
            <a:off x="6804025" y="49403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94" name="Line 22"/>
          <p:cNvSpPr>
            <a:spLocks noChangeShapeType="1"/>
          </p:cNvSpPr>
          <p:nvPr/>
        </p:nvSpPr>
        <p:spPr bwMode="auto">
          <a:xfrm flipV="1">
            <a:off x="6804025" y="49403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95" name="Line 23"/>
          <p:cNvSpPr>
            <a:spLocks noChangeShapeType="1"/>
          </p:cNvSpPr>
          <p:nvPr/>
        </p:nvSpPr>
        <p:spPr bwMode="auto">
          <a:xfrm>
            <a:off x="6804025" y="51562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96" name="Line 24"/>
          <p:cNvSpPr>
            <a:spLocks noChangeShapeType="1"/>
          </p:cNvSpPr>
          <p:nvPr/>
        </p:nvSpPr>
        <p:spPr bwMode="auto">
          <a:xfrm flipV="1">
            <a:off x="6804025" y="51562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97" name="Line 25"/>
          <p:cNvSpPr>
            <a:spLocks noChangeShapeType="1"/>
          </p:cNvSpPr>
          <p:nvPr/>
        </p:nvSpPr>
        <p:spPr bwMode="auto">
          <a:xfrm>
            <a:off x="6804025" y="53721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98" name="Line 26"/>
          <p:cNvSpPr>
            <a:spLocks noChangeShapeType="1"/>
          </p:cNvSpPr>
          <p:nvPr/>
        </p:nvSpPr>
        <p:spPr bwMode="auto">
          <a:xfrm flipV="1">
            <a:off x="6804025" y="53721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99" name="Line 27"/>
          <p:cNvSpPr>
            <a:spLocks noChangeShapeType="1"/>
          </p:cNvSpPr>
          <p:nvPr/>
        </p:nvSpPr>
        <p:spPr bwMode="auto">
          <a:xfrm>
            <a:off x="6804025" y="55880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500" name="Line 28"/>
          <p:cNvSpPr>
            <a:spLocks noChangeShapeType="1"/>
          </p:cNvSpPr>
          <p:nvPr/>
        </p:nvSpPr>
        <p:spPr bwMode="auto">
          <a:xfrm flipV="1">
            <a:off x="6804025" y="55880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501" name="Line 29"/>
          <p:cNvSpPr>
            <a:spLocks noChangeShapeType="1"/>
          </p:cNvSpPr>
          <p:nvPr/>
        </p:nvSpPr>
        <p:spPr bwMode="auto">
          <a:xfrm>
            <a:off x="6804025" y="58039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502" name="Line 30"/>
          <p:cNvSpPr>
            <a:spLocks noChangeShapeType="1"/>
          </p:cNvSpPr>
          <p:nvPr/>
        </p:nvSpPr>
        <p:spPr bwMode="auto">
          <a:xfrm flipV="1">
            <a:off x="6804025" y="58039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503" name="Line 31"/>
          <p:cNvSpPr>
            <a:spLocks noChangeShapeType="1"/>
          </p:cNvSpPr>
          <p:nvPr/>
        </p:nvSpPr>
        <p:spPr bwMode="auto">
          <a:xfrm>
            <a:off x="6804025" y="60198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504" name="Line 32"/>
          <p:cNvSpPr>
            <a:spLocks noChangeShapeType="1"/>
          </p:cNvSpPr>
          <p:nvPr/>
        </p:nvSpPr>
        <p:spPr bwMode="auto">
          <a:xfrm flipV="1">
            <a:off x="6804025" y="60198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505" name="Line 33"/>
          <p:cNvSpPr>
            <a:spLocks noChangeShapeType="1"/>
          </p:cNvSpPr>
          <p:nvPr/>
        </p:nvSpPr>
        <p:spPr bwMode="auto">
          <a:xfrm>
            <a:off x="6804025" y="62357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506" name="Line 34"/>
          <p:cNvSpPr>
            <a:spLocks noChangeShapeType="1"/>
          </p:cNvSpPr>
          <p:nvPr/>
        </p:nvSpPr>
        <p:spPr bwMode="auto">
          <a:xfrm flipV="1">
            <a:off x="6804025" y="62357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507" name="Line 35"/>
          <p:cNvSpPr>
            <a:spLocks noChangeShapeType="1"/>
          </p:cNvSpPr>
          <p:nvPr/>
        </p:nvSpPr>
        <p:spPr bwMode="auto">
          <a:xfrm>
            <a:off x="6804025" y="64516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508" name="Line 36"/>
          <p:cNvSpPr>
            <a:spLocks noChangeShapeType="1"/>
          </p:cNvSpPr>
          <p:nvPr/>
        </p:nvSpPr>
        <p:spPr bwMode="auto">
          <a:xfrm flipV="1">
            <a:off x="6804025" y="64516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509" name="Line 37"/>
          <p:cNvSpPr>
            <a:spLocks noChangeShapeType="1"/>
          </p:cNvSpPr>
          <p:nvPr/>
        </p:nvSpPr>
        <p:spPr bwMode="auto">
          <a:xfrm>
            <a:off x="5795963" y="3860800"/>
            <a:ext cx="215900" cy="21605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510" name="Line 38"/>
          <p:cNvSpPr>
            <a:spLocks noChangeShapeType="1"/>
          </p:cNvSpPr>
          <p:nvPr/>
        </p:nvSpPr>
        <p:spPr bwMode="auto">
          <a:xfrm flipV="1">
            <a:off x="5795963" y="3860800"/>
            <a:ext cx="215900" cy="21605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Tree>
    <p:extLst>
      <p:ext uri="{BB962C8B-B14F-4D97-AF65-F5344CB8AC3E}">
        <p14:creationId xmlns:p14="http://schemas.microsoft.com/office/powerpoint/2010/main" val="38773287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94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947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947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948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948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948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8948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948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948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948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8948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8948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8948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89490"/>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8949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8949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8949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8949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8949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8949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8949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8949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8949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8950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8950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8950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8950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8950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8950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8950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8950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89508"/>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8950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895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477" grpId="0" animBg="1"/>
      <p:bldP spid="489478" grpId="0" animBg="1"/>
      <p:bldP spid="489479" grpId="0" animBg="1"/>
      <p:bldP spid="489480" grpId="0" animBg="1"/>
      <p:bldP spid="489481" grpId="0" animBg="1"/>
      <p:bldP spid="489482" grpId="0" animBg="1"/>
      <p:bldP spid="489483" grpId="0" animBg="1"/>
      <p:bldP spid="489484" grpId="0" animBg="1"/>
      <p:bldP spid="489485" grpId="0" animBg="1"/>
      <p:bldP spid="489486" grpId="0" animBg="1"/>
      <p:bldP spid="489487" grpId="0" animBg="1"/>
      <p:bldP spid="489488" grpId="0" animBg="1"/>
      <p:bldP spid="489489" grpId="0" animBg="1"/>
      <p:bldP spid="489490" grpId="0" animBg="1"/>
      <p:bldP spid="489491" grpId="0" animBg="1"/>
      <p:bldP spid="489492" grpId="0" animBg="1"/>
      <p:bldP spid="489493" grpId="0" animBg="1"/>
      <p:bldP spid="489494" grpId="0" animBg="1"/>
      <p:bldP spid="489495" grpId="0" animBg="1"/>
      <p:bldP spid="489496" grpId="0" animBg="1"/>
      <p:bldP spid="489497" grpId="0" animBg="1"/>
      <p:bldP spid="489498" grpId="0" animBg="1"/>
      <p:bldP spid="489499" grpId="0" animBg="1"/>
      <p:bldP spid="489500" grpId="0" animBg="1"/>
      <p:bldP spid="489501" grpId="0" animBg="1"/>
      <p:bldP spid="489502" grpId="0" animBg="1"/>
      <p:bldP spid="489503" grpId="0" animBg="1"/>
      <p:bldP spid="489504" grpId="0" animBg="1"/>
      <p:bldP spid="489505" grpId="0" animBg="1"/>
      <p:bldP spid="489506" grpId="0" animBg="1"/>
      <p:bldP spid="489507" grpId="0" animBg="1"/>
      <p:bldP spid="489508" grpId="0" animBg="1"/>
      <p:bldP spid="489509" grpId="0" animBg="1"/>
      <p:bldP spid="4895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p:txBody>
          <a:bodyPr>
            <a:normAutofit/>
          </a:bodyPr>
          <a:lstStyle/>
          <a:p>
            <a:r>
              <a:rPr lang="en-US" altLang="en-US" dirty="0"/>
              <a:t> Default Values</a:t>
            </a:r>
            <a:endParaRPr lang="en-US" altLang="en-US" sz="2000" dirty="0"/>
          </a:p>
        </p:txBody>
      </p:sp>
      <p:sp>
        <p:nvSpPr>
          <p:cNvPr id="527363" name="Rectangle 3"/>
          <p:cNvSpPr>
            <a:spLocks noGrp="1" noChangeArrowheads="1"/>
          </p:cNvSpPr>
          <p:nvPr>
            <p:ph type="body" idx="1"/>
          </p:nvPr>
        </p:nvSpPr>
        <p:spPr/>
        <p:txBody>
          <a:bodyPr/>
          <a:lstStyle/>
          <a:p>
            <a:pPr marL="400050" lvl="1" indent="0">
              <a:buNone/>
            </a:pPr>
            <a:r>
              <a:rPr lang="en-US" altLang="en-US" sz="2000" dirty="0"/>
              <a:t>Question: what do we do about vertices which are not connected?</a:t>
            </a:r>
          </a:p>
          <a:p>
            <a:pPr lvl="1"/>
            <a:r>
              <a:rPr lang="en-US" altLang="en-US" dirty="0"/>
              <a:t>the value </a:t>
            </a:r>
            <a:r>
              <a:rPr lang="en-US" altLang="en-US" dirty="0">
                <a:latin typeface="Times New Roman" pitchFamily="18" charset="0"/>
              </a:rPr>
              <a:t>0</a:t>
            </a:r>
            <a:endParaRPr lang="en-US" altLang="en-US" dirty="0"/>
          </a:p>
          <a:p>
            <a:pPr lvl="1"/>
            <a:r>
              <a:rPr lang="en-US" altLang="en-US" dirty="0"/>
              <a:t>a negative number, </a:t>
            </a:r>
            <a:r>
              <a:rPr lang="en-US" altLang="en-US" i="1" dirty="0"/>
              <a:t>e</a:t>
            </a:r>
            <a:r>
              <a:rPr lang="en-US" altLang="en-US" dirty="0"/>
              <a:t>.</a:t>
            </a:r>
            <a:r>
              <a:rPr lang="en-US" altLang="en-US" i="1" dirty="0"/>
              <a:t>g</a:t>
            </a:r>
            <a:r>
              <a:rPr lang="en-US" altLang="en-US" dirty="0"/>
              <a:t>., </a:t>
            </a:r>
            <a:r>
              <a:rPr lang="en-US" altLang="en-US" dirty="0">
                <a:latin typeface="Times New Roman" pitchFamily="18" charset="0"/>
              </a:rPr>
              <a:t>–1</a:t>
            </a:r>
          </a:p>
          <a:p>
            <a:pPr lvl="1"/>
            <a:r>
              <a:rPr lang="en-US" altLang="en-US" dirty="0"/>
              <a:t>positive infinity: </a:t>
            </a:r>
            <a:r>
              <a:rPr lang="en-US" altLang="en-US" dirty="0">
                <a:latin typeface="Times New Roman" pitchFamily="18" charset="0"/>
              </a:rPr>
              <a:t>∞</a:t>
            </a:r>
            <a:endParaRPr lang="en-US" altLang="en-US" dirty="0"/>
          </a:p>
          <a:p>
            <a:pPr marL="0" indent="0">
              <a:buNone/>
            </a:pPr>
            <a:endParaRPr lang="en-US" altLang="en-US" dirty="0"/>
          </a:p>
          <a:p>
            <a:pPr marL="400050" lvl="1" indent="0">
              <a:buNone/>
            </a:pPr>
            <a:r>
              <a:rPr lang="en-US" altLang="en-US" sz="2000" dirty="0"/>
              <a:t>The last is the most logical, in that it makes sense that two vertices which are not connected have an infinite distance between them</a:t>
            </a:r>
          </a:p>
        </p:txBody>
      </p:sp>
    </p:spTree>
    <p:extLst>
      <p:ext uri="{BB962C8B-B14F-4D97-AF65-F5344CB8AC3E}">
        <p14:creationId xmlns:p14="http://schemas.microsoft.com/office/powerpoint/2010/main" val="3217481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p:txBody>
          <a:bodyPr>
            <a:normAutofit/>
          </a:bodyPr>
          <a:lstStyle/>
          <a:p>
            <a:r>
              <a:rPr lang="en-US" altLang="en-US" dirty="0"/>
              <a:t> Default Values</a:t>
            </a:r>
          </a:p>
        </p:txBody>
      </p:sp>
      <p:sp>
        <p:nvSpPr>
          <p:cNvPr id="528387" name="Rectangle 3"/>
          <p:cNvSpPr>
            <a:spLocks noGrp="1" noChangeArrowheads="1"/>
          </p:cNvSpPr>
          <p:nvPr>
            <p:ph type="body" idx="1"/>
          </p:nvPr>
        </p:nvSpPr>
        <p:spPr>
          <a:xfrm>
            <a:off x="457200" y="1600200"/>
            <a:ext cx="8686800" cy="4525963"/>
          </a:xfrm>
        </p:spPr>
        <p:txBody>
          <a:bodyPr/>
          <a:lstStyle/>
          <a:p>
            <a:pPr marL="400050" lvl="1" indent="0">
              <a:buNone/>
            </a:pPr>
            <a:r>
              <a:rPr lang="en-US" altLang="en-US" sz="2000" dirty="0"/>
              <a:t>To use infinity, you may declare a constant static member variable </a:t>
            </a:r>
            <a:r>
              <a:rPr lang="en-US" altLang="en-US" sz="2000" dirty="0">
                <a:latin typeface="Consolas" panose="020B0609020204030204" pitchFamily="49" charset="0"/>
                <a:cs typeface="Consolas" panose="020B0609020204030204" pitchFamily="49" charset="0"/>
              </a:rPr>
              <a:t>INF</a:t>
            </a:r>
            <a:r>
              <a:rPr lang="en-US" altLang="en-US" sz="2000" dirty="0"/>
              <a:t>:</a:t>
            </a:r>
          </a:p>
          <a:p>
            <a:pPr lvl="2">
              <a:buFontTx/>
              <a:buNone/>
            </a:pPr>
            <a:r>
              <a:rPr lang="en-US" altLang="en-US" sz="1800" dirty="0">
                <a:latin typeface="Consolas" panose="020B0609020204030204" pitchFamily="49" charset="0"/>
                <a:cs typeface="Consolas" panose="020B0609020204030204" pitchFamily="49" charset="0"/>
              </a:rPr>
              <a:t>#include &lt;limits&gt;</a:t>
            </a:r>
          </a:p>
          <a:p>
            <a:pPr lvl="2">
              <a:buFontTx/>
              <a:buNone/>
            </a:pPr>
            <a:endParaRPr lang="en-US" altLang="en-US" sz="1800" dirty="0">
              <a:latin typeface="Consolas" panose="020B0609020204030204" pitchFamily="49" charset="0"/>
              <a:cs typeface="Consolas" panose="020B0609020204030204" pitchFamily="49" charset="0"/>
            </a:endParaRPr>
          </a:p>
          <a:p>
            <a:pPr lvl="2">
              <a:buFontTx/>
              <a:buNone/>
            </a:pPr>
            <a:r>
              <a:rPr lang="en-US" altLang="en-US" sz="1800" dirty="0">
                <a:latin typeface="Consolas" panose="020B0609020204030204" pitchFamily="49" charset="0"/>
                <a:cs typeface="Consolas" panose="020B0609020204030204" pitchFamily="49" charset="0"/>
              </a:rPr>
              <a:t>class </a:t>
            </a:r>
            <a:r>
              <a:rPr lang="en-US" altLang="en-US" sz="1800" dirty="0" err="1">
                <a:latin typeface="Consolas" panose="020B0609020204030204" pitchFamily="49" charset="0"/>
                <a:cs typeface="Consolas" panose="020B0609020204030204" pitchFamily="49" charset="0"/>
              </a:rPr>
              <a:t>Weighted_graph</a:t>
            </a:r>
            <a:r>
              <a:rPr lang="en-US" altLang="en-US" sz="1800" dirty="0">
                <a:latin typeface="Consolas" panose="020B0609020204030204" pitchFamily="49" charset="0"/>
                <a:cs typeface="Consolas" panose="020B0609020204030204" pitchFamily="49" charset="0"/>
              </a:rPr>
              <a:t> {</a:t>
            </a:r>
          </a:p>
          <a:p>
            <a:pPr lvl="2">
              <a:buFontTx/>
              <a:buNone/>
            </a:pPr>
            <a:r>
              <a:rPr lang="en-US" altLang="en-US" sz="1800" dirty="0">
                <a:latin typeface="Consolas" panose="020B0609020204030204" pitchFamily="49" charset="0"/>
                <a:cs typeface="Consolas" panose="020B0609020204030204" pitchFamily="49" charset="0"/>
              </a:rPr>
              <a:t>    private:</a:t>
            </a:r>
          </a:p>
          <a:p>
            <a:pPr lvl="2">
              <a:buFontTx/>
              <a:buNone/>
            </a:pPr>
            <a:r>
              <a:rPr lang="en-US" altLang="en-US" sz="1800" dirty="0">
                <a:latin typeface="Consolas" panose="020B0609020204030204" pitchFamily="49" charset="0"/>
                <a:cs typeface="Consolas" panose="020B0609020204030204" pitchFamily="49" charset="0"/>
              </a:rPr>
              <a:t>        static </a:t>
            </a:r>
            <a:r>
              <a:rPr lang="en-US" altLang="en-US" sz="1800" dirty="0" err="1">
                <a:latin typeface="Consolas" panose="020B0609020204030204" pitchFamily="49" charset="0"/>
                <a:cs typeface="Consolas" panose="020B0609020204030204" pitchFamily="49" charset="0"/>
              </a:rPr>
              <a:t>const</a:t>
            </a:r>
            <a:r>
              <a:rPr lang="en-US" altLang="en-US" sz="1800" dirty="0">
                <a:latin typeface="Consolas" panose="020B0609020204030204" pitchFamily="49" charset="0"/>
                <a:cs typeface="Consolas" panose="020B0609020204030204" pitchFamily="49" charset="0"/>
              </a:rPr>
              <a:t> double INF;</a:t>
            </a:r>
          </a:p>
          <a:p>
            <a:pPr lvl="2">
              <a:buFontTx/>
              <a:buNone/>
            </a:pPr>
            <a:r>
              <a:rPr lang="en-US" altLang="en-US" sz="1800" dirty="0">
                <a:latin typeface="Consolas" panose="020B0609020204030204" pitchFamily="49" charset="0"/>
                <a:cs typeface="Consolas" panose="020B0609020204030204" pitchFamily="49" charset="0"/>
              </a:rPr>
              <a:t>        // ...</a:t>
            </a:r>
          </a:p>
          <a:p>
            <a:pPr lvl="2">
              <a:buFontTx/>
              <a:buNone/>
            </a:pPr>
            <a:r>
              <a:rPr lang="en-US" altLang="en-US" sz="1800" dirty="0">
                <a:latin typeface="Consolas" panose="020B0609020204030204" pitchFamily="49" charset="0"/>
                <a:cs typeface="Consolas" panose="020B0609020204030204" pitchFamily="49" charset="0"/>
              </a:rPr>
              <a:t>    // ...</a:t>
            </a:r>
          </a:p>
          <a:p>
            <a:pPr lvl="2">
              <a:buFontTx/>
              <a:buNone/>
            </a:pPr>
            <a:r>
              <a:rPr lang="en-US" altLang="en-US" sz="1800" dirty="0">
                <a:latin typeface="Consolas" panose="020B0609020204030204" pitchFamily="49" charset="0"/>
                <a:cs typeface="Consolas" panose="020B0609020204030204" pitchFamily="49" charset="0"/>
              </a:rPr>
              <a:t>};</a:t>
            </a:r>
          </a:p>
          <a:p>
            <a:pPr lvl="2">
              <a:buFontTx/>
              <a:buNone/>
            </a:pPr>
            <a:endParaRPr lang="en-US" altLang="en-US" sz="1800" dirty="0">
              <a:latin typeface="Consolas" panose="020B0609020204030204" pitchFamily="49" charset="0"/>
              <a:cs typeface="Consolas" panose="020B0609020204030204" pitchFamily="49" charset="0"/>
            </a:endParaRPr>
          </a:p>
          <a:p>
            <a:pPr lvl="2">
              <a:buFontTx/>
              <a:buNone/>
            </a:pPr>
            <a:r>
              <a:rPr lang="en-US" altLang="en-US" sz="1800" dirty="0" err="1">
                <a:latin typeface="Consolas" panose="020B0609020204030204" pitchFamily="49" charset="0"/>
                <a:cs typeface="Consolas" panose="020B0609020204030204" pitchFamily="49" charset="0"/>
              </a:rPr>
              <a:t>const</a:t>
            </a:r>
            <a:r>
              <a:rPr lang="en-US" altLang="en-US" sz="1800" dirty="0">
                <a:latin typeface="Consolas" panose="020B0609020204030204" pitchFamily="49" charset="0"/>
                <a:cs typeface="Consolas" panose="020B0609020204030204" pitchFamily="49" charset="0"/>
              </a:rPr>
              <a:t> double </a:t>
            </a:r>
            <a:r>
              <a:rPr lang="en-US" altLang="en-US" sz="1800" dirty="0" err="1">
                <a:latin typeface="Consolas" panose="020B0609020204030204" pitchFamily="49" charset="0"/>
                <a:cs typeface="Consolas" panose="020B0609020204030204" pitchFamily="49" charset="0"/>
              </a:rPr>
              <a:t>Weighted_graph</a:t>
            </a:r>
            <a:r>
              <a:rPr lang="en-US" altLang="en-US" sz="1800" dirty="0">
                <a:latin typeface="Consolas" panose="020B0609020204030204" pitchFamily="49" charset="0"/>
                <a:cs typeface="Consolas" panose="020B0609020204030204" pitchFamily="49" charset="0"/>
              </a:rPr>
              <a:t>::INF =</a:t>
            </a:r>
          </a:p>
          <a:p>
            <a:pPr lvl="2">
              <a:buFontTx/>
              <a:buNone/>
            </a:pPr>
            <a:r>
              <a:rPr lang="en-US" altLang="en-US" sz="1800" dirty="0">
                <a:latin typeface="Consolas" panose="020B0609020204030204" pitchFamily="49" charset="0"/>
                <a:cs typeface="Consolas" panose="020B0609020204030204" pitchFamily="49" charset="0"/>
              </a:rPr>
              <a:t>    </a:t>
            </a:r>
            <a:r>
              <a:rPr lang="en-US" altLang="en-US" sz="1800" dirty="0" err="1">
                <a:latin typeface="Consolas" panose="020B0609020204030204" pitchFamily="49" charset="0"/>
                <a:cs typeface="Consolas" panose="020B0609020204030204" pitchFamily="49" charset="0"/>
              </a:rPr>
              <a:t>std</a:t>
            </a:r>
            <a:r>
              <a:rPr lang="en-US" altLang="en-US" sz="1800" dirty="0">
                <a:latin typeface="Consolas" panose="020B0609020204030204" pitchFamily="49" charset="0"/>
                <a:cs typeface="Consolas" panose="020B0609020204030204" pitchFamily="49" charset="0"/>
              </a:rPr>
              <a:t>::</a:t>
            </a:r>
            <a:r>
              <a:rPr lang="en-US" altLang="en-US" sz="1800" dirty="0" err="1">
                <a:latin typeface="Consolas" panose="020B0609020204030204" pitchFamily="49" charset="0"/>
                <a:cs typeface="Consolas" panose="020B0609020204030204" pitchFamily="49" charset="0"/>
              </a:rPr>
              <a:t>numeric_limits</a:t>
            </a:r>
            <a:r>
              <a:rPr lang="en-US" altLang="en-US" sz="1800" dirty="0">
                <a:latin typeface="Consolas" panose="020B0609020204030204" pitchFamily="49" charset="0"/>
                <a:cs typeface="Consolas" panose="020B0609020204030204" pitchFamily="49" charset="0"/>
              </a:rPr>
              <a:t>&lt;double&gt;::infinity();</a:t>
            </a:r>
            <a:r>
              <a:rPr lang="en-US" altLang="en-US" sz="2000" dirty="0">
                <a:latin typeface="Consolas" panose="020B0609020204030204" pitchFamily="49" charset="0"/>
                <a:cs typeface="Consolas" panose="020B0609020204030204" pitchFamily="49" charset="0"/>
              </a:rPr>
              <a:t> </a:t>
            </a:r>
          </a:p>
        </p:txBody>
      </p:sp>
    </p:spTree>
    <p:extLst>
      <p:ext uri="{BB962C8B-B14F-4D97-AF65-F5344CB8AC3E}">
        <p14:creationId xmlns:p14="http://schemas.microsoft.com/office/powerpoint/2010/main" val="1038513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p:txBody>
          <a:bodyPr>
            <a:normAutofit/>
          </a:bodyPr>
          <a:lstStyle/>
          <a:p>
            <a:r>
              <a:rPr lang="en-US" altLang="en-US" dirty="0"/>
              <a:t> Default Values</a:t>
            </a:r>
          </a:p>
        </p:txBody>
      </p:sp>
      <p:sp>
        <p:nvSpPr>
          <p:cNvPr id="542723" name="Rectangle 3"/>
          <p:cNvSpPr>
            <a:spLocks noGrp="1" noChangeArrowheads="1"/>
          </p:cNvSpPr>
          <p:nvPr>
            <p:ph type="body" idx="1"/>
          </p:nvPr>
        </p:nvSpPr>
        <p:spPr/>
        <p:txBody>
          <a:bodyPr/>
          <a:lstStyle/>
          <a:p>
            <a:pPr marL="400050" lvl="1" indent="0">
              <a:buNone/>
            </a:pPr>
            <a:r>
              <a:rPr lang="en-US" altLang="en-US" sz="2000" dirty="0"/>
              <a:t>As defined in the IEEE 754 standard, the representation of the double-precision floating-point infinity eight bytes:</a:t>
            </a:r>
            <a:endParaRPr lang="en-US" altLang="en-US" dirty="0"/>
          </a:p>
          <a:p>
            <a:pPr lvl="1">
              <a:buFontTx/>
              <a:buNone/>
            </a:pPr>
            <a:r>
              <a:rPr lang="en-US" altLang="en-US" dirty="0"/>
              <a:t>	</a:t>
            </a:r>
            <a:r>
              <a:rPr lang="en-US" altLang="en-US" b="1" dirty="0">
                <a:latin typeface="Courier New" pitchFamily="49" charset="0"/>
              </a:rPr>
              <a:t>0x</a:t>
            </a:r>
            <a:r>
              <a:rPr lang="en-US" altLang="en-US" sz="1200" b="1" dirty="0">
                <a:latin typeface="Courier New" pitchFamily="49" charset="0"/>
              </a:rPr>
              <a:t> </a:t>
            </a:r>
            <a:r>
              <a:rPr lang="en-US" altLang="en-US" b="1" dirty="0">
                <a:latin typeface="Courier New" pitchFamily="49" charset="0"/>
              </a:rPr>
              <a:t>7F</a:t>
            </a:r>
            <a:r>
              <a:rPr lang="en-US" altLang="en-US" sz="1200" b="1" dirty="0">
                <a:latin typeface="Courier New" pitchFamily="49" charset="0"/>
              </a:rPr>
              <a:t> </a:t>
            </a:r>
            <a:r>
              <a:rPr lang="en-US" altLang="en-US" b="1" dirty="0">
                <a:latin typeface="Courier New" pitchFamily="49" charset="0"/>
              </a:rPr>
              <a:t>F0</a:t>
            </a:r>
            <a:r>
              <a:rPr lang="en-US" altLang="en-US" sz="1200" b="1" dirty="0">
                <a:latin typeface="Courier New" pitchFamily="49" charset="0"/>
              </a:rPr>
              <a:t> </a:t>
            </a:r>
            <a:r>
              <a:rPr lang="en-US" altLang="en-US" b="1" dirty="0">
                <a:latin typeface="Courier New" pitchFamily="49" charset="0"/>
              </a:rPr>
              <a:t>00</a:t>
            </a:r>
            <a:r>
              <a:rPr lang="en-US" altLang="en-US" sz="1200" b="1" dirty="0">
                <a:latin typeface="Courier New" pitchFamily="49" charset="0"/>
              </a:rPr>
              <a:t> </a:t>
            </a:r>
            <a:r>
              <a:rPr lang="en-US" altLang="en-US" b="1" dirty="0">
                <a:latin typeface="Courier New" pitchFamily="49" charset="0"/>
              </a:rPr>
              <a:t>00</a:t>
            </a:r>
            <a:r>
              <a:rPr lang="en-US" altLang="en-US" sz="1200" b="1" dirty="0">
                <a:latin typeface="Courier New" pitchFamily="49" charset="0"/>
              </a:rPr>
              <a:t> </a:t>
            </a:r>
            <a:r>
              <a:rPr lang="en-US" altLang="en-US" b="1" dirty="0">
                <a:latin typeface="Courier New" pitchFamily="49" charset="0"/>
              </a:rPr>
              <a:t>00</a:t>
            </a:r>
            <a:r>
              <a:rPr lang="en-US" altLang="en-US" sz="1200" b="1" dirty="0">
                <a:latin typeface="Courier New" pitchFamily="49" charset="0"/>
              </a:rPr>
              <a:t> </a:t>
            </a:r>
            <a:r>
              <a:rPr lang="en-US" altLang="en-US" b="1" dirty="0">
                <a:latin typeface="Courier New" pitchFamily="49" charset="0"/>
              </a:rPr>
              <a:t>00</a:t>
            </a:r>
            <a:r>
              <a:rPr lang="en-US" altLang="en-US" sz="1200" b="1" dirty="0">
                <a:latin typeface="Courier New" pitchFamily="49" charset="0"/>
              </a:rPr>
              <a:t> </a:t>
            </a:r>
            <a:r>
              <a:rPr lang="en-US" altLang="en-US" b="1" dirty="0">
                <a:latin typeface="Courier New" pitchFamily="49" charset="0"/>
              </a:rPr>
              <a:t>00</a:t>
            </a:r>
            <a:r>
              <a:rPr lang="en-US" altLang="en-US" sz="1200" b="1" dirty="0">
                <a:latin typeface="Courier New" pitchFamily="49" charset="0"/>
              </a:rPr>
              <a:t> </a:t>
            </a:r>
            <a:r>
              <a:rPr lang="en-US" altLang="en-US" b="1" dirty="0">
                <a:latin typeface="Courier New" pitchFamily="49" charset="0"/>
              </a:rPr>
              <a:t>00</a:t>
            </a:r>
          </a:p>
          <a:p>
            <a:pPr marL="0" indent="0">
              <a:buNone/>
            </a:pPr>
            <a:endParaRPr lang="en-US" altLang="en-US" dirty="0"/>
          </a:p>
          <a:p>
            <a:pPr marL="400050" lvl="1" indent="0">
              <a:buNone/>
            </a:pPr>
            <a:r>
              <a:rPr lang="en-US" altLang="en-US" sz="2000" dirty="0"/>
              <a:t>Incidentally, negative infinity is stored as:</a:t>
            </a:r>
          </a:p>
          <a:p>
            <a:pPr lvl="1">
              <a:buFontTx/>
              <a:buNone/>
            </a:pPr>
            <a:r>
              <a:rPr lang="en-US" altLang="en-US" dirty="0"/>
              <a:t>	</a:t>
            </a:r>
            <a:r>
              <a:rPr lang="en-US" altLang="en-US" b="1" dirty="0">
                <a:latin typeface="Courier New" pitchFamily="49" charset="0"/>
              </a:rPr>
              <a:t>0x</a:t>
            </a:r>
            <a:r>
              <a:rPr lang="en-US" altLang="en-US" sz="1200" b="1" dirty="0">
                <a:latin typeface="Courier New" pitchFamily="49" charset="0"/>
              </a:rPr>
              <a:t> </a:t>
            </a:r>
            <a:r>
              <a:rPr lang="en-US" altLang="en-US" b="1" dirty="0">
                <a:solidFill>
                  <a:srgbClr val="FF0000"/>
                </a:solidFill>
                <a:latin typeface="Courier New" pitchFamily="49" charset="0"/>
              </a:rPr>
              <a:t>F</a:t>
            </a:r>
            <a:r>
              <a:rPr lang="en-US" altLang="en-US" b="1" dirty="0">
                <a:latin typeface="Courier New" pitchFamily="49" charset="0"/>
              </a:rPr>
              <a:t>F</a:t>
            </a:r>
            <a:r>
              <a:rPr lang="en-US" altLang="en-US" sz="1200" b="1" dirty="0">
                <a:latin typeface="Courier New" pitchFamily="49" charset="0"/>
              </a:rPr>
              <a:t> </a:t>
            </a:r>
            <a:r>
              <a:rPr lang="en-US" altLang="en-US" b="1" dirty="0">
                <a:latin typeface="Courier New" pitchFamily="49" charset="0"/>
              </a:rPr>
              <a:t>F0</a:t>
            </a:r>
            <a:r>
              <a:rPr lang="en-US" altLang="en-US" sz="1200" b="1" dirty="0">
                <a:latin typeface="Courier New" pitchFamily="49" charset="0"/>
              </a:rPr>
              <a:t> </a:t>
            </a:r>
            <a:r>
              <a:rPr lang="en-US" altLang="en-US" b="1" dirty="0">
                <a:latin typeface="Courier New" pitchFamily="49" charset="0"/>
              </a:rPr>
              <a:t>00</a:t>
            </a:r>
            <a:r>
              <a:rPr lang="en-US" altLang="en-US" sz="1200" b="1" dirty="0">
                <a:latin typeface="Courier New" pitchFamily="49" charset="0"/>
              </a:rPr>
              <a:t> </a:t>
            </a:r>
            <a:r>
              <a:rPr lang="en-US" altLang="en-US" b="1" dirty="0">
                <a:latin typeface="Courier New" pitchFamily="49" charset="0"/>
              </a:rPr>
              <a:t>00</a:t>
            </a:r>
            <a:r>
              <a:rPr lang="en-US" altLang="en-US" sz="1200" b="1" dirty="0">
                <a:latin typeface="Courier New" pitchFamily="49" charset="0"/>
              </a:rPr>
              <a:t> </a:t>
            </a:r>
            <a:r>
              <a:rPr lang="en-US" altLang="en-US" b="1" dirty="0">
                <a:latin typeface="Courier New" pitchFamily="49" charset="0"/>
              </a:rPr>
              <a:t>00</a:t>
            </a:r>
            <a:r>
              <a:rPr lang="en-US" altLang="en-US" sz="1200" b="1" dirty="0">
                <a:latin typeface="Courier New" pitchFamily="49" charset="0"/>
              </a:rPr>
              <a:t> </a:t>
            </a:r>
            <a:r>
              <a:rPr lang="en-US" altLang="en-US" b="1" dirty="0">
                <a:latin typeface="Courier New" pitchFamily="49" charset="0"/>
              </a:rPr>
              <a:t>00</a:t>
            </a:r>
            <a:r>
              <a:rPr lang="en-US" altLang="en-US" sz="1200" b="1" dirty="0">
                <a:latin typeface="Courier New" pitchFamily="49" charset="0"/>
              </a:rPr>
              <a:t> </a:t>
            </a:r>
            <a:r>
              <a:rPr lang="en-US" altLang="en-US" b="1" dirty="0">
                <a:latin typeface="Courier New" pitchFamily="49" charset="0"/>
              </a:rPr>
              <a:t>00</a:t>
            </a:r>
            <a:r>
              <a:rPr lang="en-US" altLang="en-US" sz="1200" b="1" dirty="0">
                <a:latin typeface="Courier New" pitchFamily="49" charset="0"/>
              </a:rPr>
              <a:t> </a:t>
            </a:r>
            <a:r>
              <a:rPr lang="en-US" altLang="en-US" b="1" dirty="0">
                <a:latin typeface="Courier New" pitchFamily="49" charset="0"/>
              </a:rPr>
              <a:t>00</a:t>
            </a:r>
          </a:p>
          <a:p>
            <a:pPr lvl="1">
              <a:buFontTx/>
              <a:buNone/>
            </a:pPr>
            <a:endParaRPr lang="en-US" altLang="en-US" b="1" dirty="0">
              <a:latin typeface="Courier New" pitchFamily="49" charset="0"/>
            </a:endParaRPr>
          </a:p>
        </p:txBody>
      </p:sp>
    </p:spTree>
    <p:extLst>
      <p:ext uri="{BB962C8B-B14F-4D97-AF65-F5344CB8AC3E}">
        <p14:creationId xmlns:p14="http://schemas.microsoft.com/office/powerpoint/2010/main" val="3408740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29410" name="Rectangle 2"/>
          <p:cNvSpPr>
            <a:spLocks noGrp="1" noChangeArrowheads="1"/>
          </p:cNvSpPr>
          <p:nvPr>
            <p:ph type="title"/>
          </p:nvPr>
        </p:nvSpPr>
        <p:spPr/>
        <p:txBody>
          <a:bodyPr>
            <a:normAutofit/>
          </a:bodyPr>
          <a:lstStyle/>
          <a:p>
            <a:r>
              <a:rPr lang="en-US" altLang="en-US" dirty="0"/>
              <a:t> Default Values</a:t>
            </a:r>
          </a:p>
        </p:txBody>
      </p:sp>
      <p:sp>
        <p:nvSpPr>
          <p:cNvPr id="529411" name="Rectangle 3"/>
          <p:cNvSpPr>
            <a:spLocks noGrp="1" noChangeArrowheads="1"/>
          </p:cNvSpPr>
          <p:nvPr>
            <p:ph type="body" idx="1"/>
          </p:nvPr>
        </p:nvSpPr>
        <p:spPr/>
        <p:txBody>
          <a:bodyPr/>
          <a:lstStyle/>
          <a:p>
            <a:pPr marL="400050" lvl="1" indent="0">
              <a:buNone/>
            </a:pPr>
            <a:r>
              <a:rPr lang="en-US" altLang="en-US" sz="2000" dirty="0"/>
              <a:t>In this case, you can initialize your array as follows:</a:t>
            </a:r>
          </a:p>
          <a:p>
            <a:pPr marL="400050" lvl="1" indent="0">
              <a:buNone/>
            </a:pPr>
            <a:endParaRPr lang="en-US" altLang="en-US" sz="2000" dirty="0"/>
          </a:p>
          <a:p>
            <a:pPr lvl="1">
              <a:buFontTx/>
              <a:buNone/>
            </a:pPr>
            <a:r>
              <a:rPr lang="en-US" altLang="en-US" sz="2000" dirty="0">
                <a:latin typeface="Consolas" panose="020B0609020204030204" pitchFamily="49" charset="0"/>
                <a:cs typeface="Consolas" panose="020B0609020204030204" pitchFamily="49" charset="0"/>
              </a:rPr>
              <a:t>for ( </a:t>
            </a:r>
            <a:r>
              <a:rPr lang="en-US" altLang="en-US" sz="2000" dirty="0" err="1">
                <a:latin typeface="Consolas" panose="020B0609020204030204" pitchFamily="49" charset="0"/>
                <a:cs typeface="Consolas" panose="020B0609020204030204" pitchFamily="49" charset="0"/>
              </a:rPr>
              <a:t>int</a:t>
            </a:r>
            <a:r>
              <a:rPr lang="en-US" altLang="en-US" sz="2000" dirty="0">
                <a:latin typeface="Consolas" panose="020B0609020204030204" pitchFamily="49" charset="0"/>
                <a:cs typeface="Consolas" panose="020B0609020204030204" pitchFamily="49" charset="0"/>
              </a:rPr>
              <a:t> </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 0; </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&lt; N; ++</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 {</a:t>
            </a:r>
          </a:p>
          <a:p>
            <a:pPr lvl="1">
              <a:buFontTx/>
              <a:buNone/>
            </a:pPr>
            <a:r>
              <a:rPr lang="en-US" altLang="en-US" sz="2000" dirty="0">
                <a:latin typeface="Consolas" panose="020B0609020204030204" pitchFamily="49" charset="0"/>
                <a:cs typeface="Consolas" panose="020B0609020204030204" pitchFamily="49" charset="0"/>
              </a:rPr>
              <a:t>    for ( </a:t>
            </a:r>
            <a:r>
              <a:rPr lang="en-US" altLang="en-US" sz="2000" dirty="0" err="1">
                <a:latin typeface="Consolas" panose="020B0609020204030204" pitchFamily="49" charset="0"/>
                <a:cs typeface="Consolas" panose="020B0609020204030204" pitchFamily="49" charset="0"/>
              </a:rPr>
              <a:t>int</a:t>
            </a:r>
            <a:r>
              <a:rPr lang="en-US" altLang="en-US" sz="2000" dirty="0">
                <a:latin typeface="Consolas" panose="020B0609020204030204" pitchFamily="49" charset="0"/>
                <a:cs typeface="Consolas" panose="020B0609020204030204" pitchFamily="49" charset="0"/>
              </a:rPr>
              <a:t> j = 0; j &lt; N; ++j ) {</a:t>
            </a:r>
          </a:p>
          <a:p>
            <a:pPr lvl="1">
              <a:buFontTx/>
              <a:buNone/>
            </a:pPr>
            <a:r>
              <a:rPr lang="en-US" altLang="en-US" sz="2000" dirty="0">
                <a:latin typeface="Consolas" panose="020B0609020204030204" pitchFamily="49" charset="0"/>
                <a:cs typeface="Consolas" panose="020B0609020204030204" pitchFamily="49" charset="0"/>
              </a:rPr>
              <a:t>        matrix[</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][j] = INF;</a:t>
            </a:r>
          </a:p>
          <a:p>
            <a:pPr lvl="1">
              <a:buFontTx/>
              <a:buNone/>
            </a:pPr>
            <a:r>
              <a:rPr lang="en-US" altLang="en-US" sz="2000" dirty="0">
                <a:latin typeface="Consolas" panose="020B0609020204030204" pitchFamily="49" charset="0"/>
                <a:cs typeface="Consolas" panose="020B0609020204030204" pitchFamily="49" charset="0"/>
              </a:rPr>
              <a:t>    }</a:t>
            </a:r>
          </a:p>
          <a:p>
            <a:pPr lvl="1">
              <a:buFontTx/>
              <a:buNone/>
            </a:pPr>
            <a:endParaRPr lang="en-US" altLang="en-US" sz="2000" dirty="0">
              <a:latin typeface="Consolas" panose="020B0609020204030204" pitchFamily="49" charset="0"/>
              <a:cs typeface="Consolas" panose="020B0609020204030204" pitchFamily="49" charset="0"/>
            </a:endParaRPr>
          </a:p>
          <a:p>
            <a:pPr lvl="1">
              <a:buFontTx/>
              <a:buNone/>
            </a:pPr>
            <a:r>
              <a:rPr lang="en-US" altLang="en-US" sz="2000" dirty="0">
                <a:latin typeface="Consolas" panose="020B0609020204030204" pitchFamily="49" charset="0"/>
                <a:cs typeface="Consolas" panose="020B0609020204030204" pitchFamily="49" charset="0"/>
              </a:rPr>
              <a:t>    matrix[</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 0;</a:t>
            </a:r>
          </a:p>
          <a:p>
            <a:pPr lvl="1">
              <a:buFontTx/>
              <a:buNone/>
            </a:pPr>
            <a:r>
              <a:rPr lang="en-US" altLang="en-US" sz="2000" dirty="0">
                <a:latin typeface="Consolas" panose="020B0609020204030204" pitchFamily="49" charset="0"/>
                <a:cs typeface="Consolas" panose="020B0609020204030204" pitchFamily="49" charset="0"/>
              </a:rPr>
              <a:t>}</a:t>
            </a:r>
          </a:p>
          <a:p>
            <a:endParaRPr lang="en-US" altLang="en-US" dirty="0"/>
          </a:p>
          <a:p>
            <a:pPr marL="400050" lvl="1" indent="0">
              <a:buNone/>
            </a:pPr>
            <a:r>
              <a:rPr lang="en-US" altLang="en-US" sz="2000" dirty="0"/>
              <a:t>It makes intuitive sense that the distance from a node to itself is </a:t>
            </a:r>
            <a:r>
              <a:rPr lang="en-US" altLang="en-US" sz="2000" dirty="0">
                <a:latin typeface="Consolas" panose="020B0609020204030204" pitchFamily="49" charset="0"/>
                <a:cs typeface="Consolas" panose="020B0609020204030204" pitchFamily="49" charset="0"/>
              </a:rPr>
              <a:t>0</a:t>
            </a:r>
          </a:p>
        </p:txBody>
      </p:sp>
    </p:spTree>
    <p:extLst>
      <p:ext uri="{BB962C8B-B14F-4D97-AF65-F5344CB8AC3E}">
        <p14:creationId xmlns:p14="http://schemas.microsoft.com/office/powerpoint/2010/main" val="1668000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57058" name="Rectangle 2"/>
          <p:cNvSpPr>
            <a:spLocks noGrp="1" noChangeArrowheads="1"/>
          </p:cNvSpPr>
          <p:nvPr>
            <p:ph type="title"/>
          </p:nvPr>
        </p:nvSpPr>
        <p:spPr/>
        <p:txBody>
          <a:bodyPr>
            <a:normAutofit/>
          </a:bodyPr>
          <a:lstStyle/>
          <a:p>
            <a:r>
              <a:rPr lang="en-US" altLang="en-US" dirty="0"/>
              <a:t> Default Values</a:t>
            </a:r>
          </a:p>
        </p:txBody>
      </p:sp>
      <p:sp>
        <p:nvSpPr>
          <p:cNvPr id="557059" name="Rectangle 3"/>
          <p:cNvSpPr>
            <a:spLocks noGrp="1" noChangeArrowheads="1"/>
          </p:cNvSpPr>
          <p:nvPr>
            <p:ph type="body" idx="1"/>
          </p:nvPr>
        </p:nvSpPr>
        <p:spPr/>
        <p:txBody>
          <a:bodyPr/>
          <a:lstStyle/>
          <a:p>
            <a:pPr marL="400050" lvl="1" indent="0">
              <a:buNone/>
            </a:pPr>
            <a:r>
              <a:rPr lang="en-US" altLang="en-US" sz="2000" dirty="0"/>
              <a:t>If we are representing an </a:t>
            </a:r>
            <a:r>
              <a:rPr lang="en-US" altLang="en-US" sz="2000" dirty="0" err="1"/>
              <a:t>unweighted</a:t>
            </a:r>
            <a:r>
              <a:rPr lang="en-US" altLang="en-US" sz="2000" dirty="0"/>
              <a:t> graph, use Boolean values:</a:t>
            </a:r>
          </a:p>
          <a:p>
            <a:pPr lvl="1">
              <a:buFontTx/>
              <a:buNone/>
            </a:pPr>
            <a:endParaRPr lang="en-US" altLang="en-US" sz="2000" b="1" dirty="0">
              <a:latin typeface="Courier New" pitchFamily="49" charset="0"/>
            </a:endParaRPr>
          </a:p>
          <a:p>
            <a:pPr lvl="1">
              <a:buFontTx/>
              <a:buNone/>
            </a:pPr>
            <a:r>
              <a:rPr lang="en-US" altLang="en-US" sz="2000" dirty="0">
                <a:latin typeface="Consolas" panose="020B0609020204030204" pitchFamily="49" charset="0"/>
                <a:cs typeface="Consolas" panose="020B0609020204030204" pitchFamily="49" charset="0"/>
              </a:rPr>
              <a:t>for ( </a:t>
            </a:r>
            <a:r>
              <a:rPr lang="en-US" altLang="en-US" sz="2000" dirty="0" err="1">
                <a:latin typeface="Consolas" panose="020B0609020204030204" pitchFamily="49" charset="0"/>
                <a:cs typeface="Consolas" panose="020B0609020204030204" pitchFamily="49" charset="0"/>
              </a:rPr>
              <a:t>int</a:t>
            </a:r>
            <a:r>
              <a:rPr lang="en-US" altLang="en-US" sz="2000" dirty="0">
                <a:latin typeface="Consolas" panose="020B0609020204030204" pitchFamily="49" charset="0"/>
                <a:cs typeface="Consolas" panose="020B0609020204030204" pitchFamily="49" charset="0"/>
              </a:rPr>
              <a:t> </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 0; </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&lt; N; ++</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 {</a:t>
            </a:r>
          </a:p>
          <a:p>
            <a:pPr lvl="1">
              <a:buFontTx/>
              <a:buNone/>
            </a:pPr>
            <a:r>
              <a:rPr lang="en-US" altLang="en-US" sz="2000" dirty="0">
                <a:latin typeface="Consolas" panose="020B0609020204030204" pitchFamily="49" charset="0"/>
                <a:cs typeface="Consolas" panose="020B0609020204030204" pitchFamily="49" charset="0"/>
              </a:rPr>
              <a:t>    for ( </a:t>
            </a:r>
            <a:r>
              <a:rPr lang="en-US" altLang="en-US" sz="2000" dirty="0" err="1">
                <a:latin typeface="Consolas" panose="020B0609020204030204" pitchFamily="49" charset="0"/>
                <a:cs typeface="Consolas" panose="020B0609020204030204" pitchFamily="49" charset="0"/>
              </a:rPr>
              <a:t>int</a:t>
            </a:r>
            <a:r>
              <a:rPr lang="en-US" altLang="en-US" sz="2000" dirty="0">
                <a:latin typeface="Consolas" panose="020B0609020204030204" pitchFamily="49" charset="0"/>
                <a:cs typeface="Consolas" panose="020B0609020204030204" pitchFamily="49" charset="0"/>
              </a:rPr>
              <a:t> j = 0; j &lt; N; ++j ) {</a:t>
            </a:r>
          </a:p>
          <a:p>
            <a:pPr lvl="1">
              <a:buFontTx/>
              <a:buNone/>
            </a:pPr>
            <a:r>
              <a:rPr lang="en-US" altLang="en-US" sz="2000" dirty="0">
                <a:latin typeface="Consolas" panose="020B0609020204030204" pitchFamily="49" charset="0"/>
                <a:cs typeface="Consolas" panose="020B0609020204030204" pitchFamily="49" charset="0"/>
              </a:rPr>
              <a:t>        matrix[</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][j] = false;</a:t>
            </a:r>
          </a:p>
          <a:p>
            <a:pPr lvl="1">
              <a:buFontTx/>
              <a:buNone/>
            </a:pPr>
            <a:r>
              <a:rPr lang="en-US" altLang="en-US" sz="2000" dirty="0">
                <a:latin typeface="Consolas" panose="020B0609020204030204" pitchFamily="49" charset="0"/>
                <a:cs typeface="Consolas" panose="020B0609020204030204" pitchFamily="49" charset="0"/>
              </a:rPr>
              <a:t>    }</a:t>
            </a:r>
          </a:p>
          <a:p>
            <a:pPr lvl="1">
              <a:buFontTx/>
              <a:buNone/>
            </a:pPr>
            <a:endParaRPr lang="en-US" altLang="en-US" sz="2000" dirty="0">
              <a:latin typeface="Consolas" panose="020B0609020204030204" pitchFamily="49" charset="0"/>
              <a:cs typeface="Consolas" panose="020B0609020204030204" pitchFamily="49" charset="0"/>
            </a:endParaRPr>
          </a:p>
          <a:p>
            <a:pPr lvl="1">
              <a:buFontTx/>
              <a:buNone/>
            </a:pPr>
            <a:r>
              <a:rPr lang="en-US" altLang="en-US" sz="2000" dirty="0">
                <a:latin typeface="Consolas" panose="020B0609020204030204" pitchFamily="49" charset="0"/>
                <a:cs typeface="Consolas" panose="020B0609020204030204" pitchFamily="49" charset="0"/>
              </a:rPr>
              <a:t>    matrix[</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 true;</a:t>
            </a:r>
          </a:p>
          <a:p>
            <a:pPr lvl="1">
              <a:buFontTx/>
              <a:buNone/>
            </a:pPr>
            <a:r>
              <a:rPr lang="en-US" altLang="en-US" sz="2000" dirty="0">
                <a:latin typeface="Consolas" panose="020B0609020204030204" pitchFamily="49" charset="0"/>
                <a:cs typeface="Consolas" panose="020B0609020204030204" pitchFamily="49" charset="0"/>
              </a:rPr>
              <a:t>}</a:t>
            </a:r>
          </a:p>
          <a:p>
            <a:pPr lvl="1">
              <a:buFontTx/>
              <a:buNone/>
            </a:pPr>
            <a:endParaRPr lang="en-US" altLang="en-US" sz="2000" dirty="0">
              <a:latin typeface="Consolas" panose="020B0609020204030204" pitchFamily="49" charset="0"/>
              <a:cs typeface="Consolas" panose="020B0609020204030204" pitchFamily="49" charset="0"/>
            </a:endParaRPr>
          </a:p>
          <a:p>
            <a:pPr marL="400050" lvl="1" indent="0">
              <a:buNone/>
            </a:pPr>
            <a:r>
              <a:rPr lang="en-US" altLang="en-US" sz="2000" dirty="0"/>
              <a:t>It makes intuitive sense that a vertex is connected to itself</a:t>
            </a:r>
          </a:p>
        </p:txBody>
      </p:sp>
    </p:spTree>
    <p:extLst>
      <p:ext uri="{BB962C8B-B14F-4D97-AF65-F5344CB8AC3E}">
        <p14:creationId xmlns:p14="http://schemas.microsoft.com/office/powerpoint/2010/main" val="1955228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p:txBody>
          <a:bodyPr>
            <a:normAutofit/>
          </a:bodyPr>
          <a:lstStyle/>
          <a:p>
            <a:r>
              <a:rPr lang="en-US" altLang="en-US" dirty="0"/>
              <a:t>Adjacency Matrix</a:t>
            </a:r>
          </a:p>
        </p:txBody>
      </p:sp>
      <p:sp>
        <p:nvSpPr>
          <p:cNvPr id="531459" name="Rectangle 3"/>
          <p:cNvSpPr>
            <a:spLocks noGrp="1" noChangeArrowheads="1"/>
          </p:cNvSpPr>
          <p:nvPr>
            <p:ph type="body" idx="1"/>
          </p:nvPr>
        </p:nvSpPr>
        <p:spPr/>
        <p:txBody>
          <a:bodyPr>
            <a:normAutofit/>
          </a:bodyPr>
          <a:lstStyle/>
          <a:p>
            <a:pPr marL="400050" lvl="1" indent="0">
              <a:buNone/>
            </a:pPr>
            <a:r>
              <a:rPr lang="en-US" altLang="en-US" sz="2000" dirty="0"/>
              <a:t>Let us look at the representation of our example graph</a:t>
            </a:r>
          </a:p>
          <a:p>
            <a:pPr marL="400050" lvl="1" indent="0">
              <a:buNone/>
            </a:pPr>
            <a:r>
              <a:rPr lang="en-US" altLang="en-US" sz="2000" dirty="0"/>
              <a:t>Initially none of the edges are recorded:</a:t>
            </a:r>
          </a:p>
        </p:txBody>
      </p:sp>
      <p:pic>
        <p:nvPicPr>
          <p:cNvPr id="531460" name="Picture 4" descr="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75" y="3394075"/>
            <a:ext cx="5430838" cy="1906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137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32485" name="Picture 5" descr="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75" y="3394075"/>
            <a:ext cx="5430838" cy="1906588"/>
          </a:xfrm>
          <a:prstGeom prst="rect">
            <a:avLst/>
          </a:prstGeom>
          <a:noFill/>
          <a:extLst>
            <a:ext uri="{909E8E84-426E-40DD-AFC4-6F175D3DCCD1}">
              <a14:hiddenFill xmlns:a14="http://schemas.microsoft.com/office/drawing/2010/main">
                <a:solidFill>
                  <a:srgbClr val="FFFFFF"/>
                </a:solidFill>
              </a14:hiddenFill>
            </a:ext>
          </a:extLst>
        </p:spPr>
      </p:pic>
      <p:sp>
        <p:nvSpPr>
          <p:cNvPr id="532482" name="Rectangle 2"/>
          <p:cNvSpPr>
            <a:spLocks noGrp="1" noChangeArrowheads="1"/>
          </p:cNvSpPr>
          <p:nvPr>
            <p:ph type="title"/>
          </p:nvPr>
        </p:nvSpPr>
        <p:spPr/>
        <p:txBody>
          <a:bodyPr>
            <a:normAutofit/>
          </a:bodyPr>
          <a:lstStyle/>
          <a:p>
            <a:r>
              <a:rPr lang="en-US" altLang="en-US" dirty="0"/>
              <a:t>Adjacency Matrix</a:t>
            </a:r>
          </a:p>
        </p:txBody>
      </p:sp>
      <p:sp>
        <p:nvSpPr>
          <p:cNvPr id="532483" name="Rectangle 3"/>
          <p:cNvSpPr>
            <a:spLocks noGrp="1" noChangeArrowheads="1"/>
          </p:cNvSpPr>
          <p:nvPr>
            <p:ph type="body" idx="1"/>
          </p:nvPr>
        </p:nvSpPr>
        <p:spPr/>
        <p:txBody>
          <a:bodyPr/>
          <a:lstStyle/>
          <a:p>
            <a:pPr marL="400050" lvl="1" indent="0">
              <a:buNone/>
            </a:pPr>
            <a:r>
              <a:rPr lang="en-US" altLang="en-US" sz="2000" dirty="0"/>
              <a:t>To insert the edge between </a:t>
            </a:r>
            <a:r>
              <a:rPr lang="en-US" altLang="en-US" sz="2000" dirty="0">
                <a:latin typeface="Times New Roman" pitchFamily="18" charset="0"/>
              </a:rPr>
              <a:t>0</a:t>
            </a:r>
            <a:r>
              <a:rPr lang="en-US" altLang="en-US" sz="2000" dirty="0"/>
              <a:t> and </a:t>
            </a:r>
            <a:r>
              <a:rPr lang="en-US" altLang="en-US" sz="2000" dirty="0">
                <a:latin typeface="Times New Roman" pitchFamily="18" charset="0"/>
              </a:rPr>
              <a:t>1</a:t>
            </a:r>
            <a:r>
              <a:rPr lang="en-US" altLang="en-US" sz="2000" dirty="0"/>
              <a:t> with weight </a:t>
            </a:r>
            <a:r>
              <a:rPr lang="en-US" altLang="en-US" sz="2000" dirty="0">
                <a:latin typeface="Times New Roman" pitchFamily="18" charset="0"/>
              </a:rPr>
              <a:t>0.83</a:t>
            </a:r>
            <a:r>
              <a:rPr lang="en-US" altLang="en-US" sz="2000" dirty="0"/>
              <a:t>, we set</a:t>
            </a:r>
          </a:p>
          <a:p>
            <a:pPr lvl="1">
              <a:buFontTx/>
              <a:buNone/>
            </a:pPr>
            <a:r>
              <a:rPr lang="en-US" altLang="en-US" dirty="0"/>
              <a:t>	</a:t>
            </a:r>
            <a:r>
              <a:rPr lang="en-US" altLang="en-US" dirty="0">
                <a:latin typeface="Consolas" panose="020B0609020204030204" pitchFamily="49" charset="0"/>
                <a:cs typeface="Consolas" panose="020B0609020204030204" pitchFamily="49" charset="0"/>
              </a:rPr>
              <a:t>matrix[0][1] = matrix[1][0] = 0.83;</a:t>
            </a:r>
          </a:p>
        </p:txBody>
      </p:sp>
    </p:spTree>
    <p:extLst>
      <p:ext uri="{BB962C8B-B14F-4D97-AF65-F5344CB8AC3E}">
        <p14:creationId xmlns:p14="http://schemas.microsoft.com/office/powerpoint/2010/main" val="3857793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33510" name="Picture 6" descr="d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75" y="3394075"/>
            <a:ext cx="5430838" cy="1906588"/>
          </a:xfrm>
          <a:prstGeom prst="rect">
            <a:avLst/>
          </a:prstGeom>
          <a:noFill/>
          <a:extLst>
            <a:ext uri="{909E8E84-426E-40DD-AFC4-6F175D3DCCD1}">
              <a14:hiddenFill xmlns:a14="http://schemas.microsoft.com/office/drawing/2010/main">
                <a:solidFill>
                  <a:srgbClr val="FFFFFF"/>
                </a:solidFill>
              </a14:hiddenFill>
            </a:ext>
          </a:extLst>
        </p:spPr>
      </p:pic>
      <p:sp>
        <p:nvSpPr>
          <p:cNvPr id="533506" name="Rectangle 2"/>
          <p:cNvSpPr>
            <a:spLocks noGrp="1" noChangeArrowheads="1"/>
          </p:cNvSpPr>
          <p:nvPr>
            <p:ph type="title"/>
          </p:nvPr>
        </p:nvSpPr>
        <p:spPr/>
        <p:txBody>
          <a:bodyPr>
            <a:normAutofit/>
          </a:bodyPr>
          <a:lstStyle/>
          <a:p>
            <a:r>
              <a:rPr lang="en-US" altLang="en-US" dirty="0"/>
              <a:t>Adjacency Matrix</a:t>
            </a:r>
          </a:p>
        </p:txBody>
      </p:sp>
      <p:sp>
        <p:nvSpPr>
          <p:cNvPr id="533507" name="Rectangle 3"/>
          <p:cNvSpPr>
            <a:spLocks noGrp="1" noChangeArrowheads="1"/>
          </p:cNvSpPr>
          <p:nvPr>
            <p:ph type="body" idx="1"/>
          </p:nvPr>
        </p:nvSpPr>
        <p:spPr/>
        <p:txBody>
          <a:bodyPr>
            <a:normAutofit/>
          </a:bodyPr>
          <a:lstStyle/>
          <a:p>
            <a:pPr marL="400050" lvl="1" indent="0">
              <a:buNone/>
            </a:pPr>
            <a:r>
              <a:rPr lang="en-US" altLang="en-US" sz="2000" dirty="0"/>
              <a:t>The final result is shown as follows</a:t>
            </a:r>
          </a:p>
          <a:p>
            <a:pPr marL="400050" lvl="1" indent="0">
              <a:buNone/>
            </a:pPr>
            <a:endParaRPr lang="en-US" altLang="en-US" sz="2000" dirty="0"/>
          </a:p>
          <a:p>
            <a:pPr marL="400050" lvl="1" indent="0">
              <a:buNone/>
            </a:pPr>
            <a:r>
              <a:rPr lang="en-US" altLang="en-US" sz="2000" dirty="0"/>
              <a:t>Note, however, that these six arrays could be anywhere in memory...</a:t>
            </a:r>
          </a:p>
        </p:txBody>
      </p:sp>
    </p:spTree>
    <p:extLst>
      <p:ext uri="{BB962C8B-B14F-4D97-AF65-F5344CB8AC3E}">
        <p14:creationId xmlns:p14="http://schemas.microsoft.com/office/powerpoint/2010/main" val="2784230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23266" name="Rectangle 2"/>
          <p:cNvSpPr>
            <a:spLocks noGrp="1" noChangeArrowheads="1"/>
          </p:cNvSpPr>
          <p:nvPr>
            <p:ph type="title"/>
          </p:nvPr>
        </p:nvSpPr>
        <p:spPr/>
        <p:txBody>
          <a:bodyPr>
            <a:normAutofit/>
          </a:bodyPr>
          <a:lstStyle/>
          <a:p>
            <a:r>
              <a:rPr lang="en-US" altLang="en-US" sz="3200" dirty="0"/>
              <a:t> </a:t>
            </a:r>
            <a:r>
              <a:rPr lang="en-US" altLang="en-US" dirty="0"/>
              <a:t>Background</a:t>
            </a:r>
          </a:p>
        </p:txBody>
      </p:sp>
      <p:sp>
        <p:nvSpPr>
          <p:cNvPr id="523267" name="Rectangle 3"/>
          <p:cNvSpPr>
            <a:spLocks noGrp="1" noChangeArrowheads="1"/>
          </p:cNvSpPr>
          <p:nvPr>
            <p:ph type="body" idx="1"/>
          </p:nvPr>
        </p:nvSpPr>
        <p:spPr/>
        <p:txBody>
          <a:bodyPr/>
          <a:lstStyle/>
          <a:p>
            <a:r>
              <a:rPr lang="en-US" altLang="en-US"/>
              <a:t>To demonstrate these techniques, we will look at storing the edges of the following graph:</a:t>
            </a:r>
          </a:p>
        </p:txBody>
      </p:sp>
      <p:pic>
        <p:nvPicPr>
          <p:cNvPr id="523268" name="Picture 4" descr="d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3141663"/>
            <a:ext cx="2089150" cy="180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9873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p:txBody>
          <a:bodyPr>
            <a:normAutofit/>
          </a:bodyPr>
          <a:lstStyle/>
          <a:p>
            <a:r>
              <a:rPr lang="en-US" altLang="en-US" dirty="0"/>
              <a:t>Adjacency Matrix</a:t>
            </a:r>
          </a:p>
        </p:txBody>
      </p:sp>
      <p:sp>
        <p:nvSpPr>
          <p:cNvPr id="538627" name="Rectangle 3"/>
          <p:cNvSpPr>
            <a:spLocks noGrp="1" noChangeArrowheads="1"/>
          </p:cNvSpPr>
          <p:nvPr>
            <p:ph type="body" idx="1"/>
          </p:nvPr>
        </p:nvSpPr>
        <p:spPr/>
        <p:txBody>
          <a:bodyPr/>
          <a:lstStyle/>
          <a:p>
            <a:pPr marL="400050" lvl="1" indent="0">
              <a:buNone/>
            </a:pPr>
            <a:r>
              <a:rPr lang="en-US" altLang="en-US" sz="2000" dirty="0"/>
              <a:t>We have now looked at how we can store an adjacency graph in C++</a:t>
            </a:r>
          </a:p>
          <a:p>
            <a:pPr lvl="1"/>
            <a:endParaRPr lang="en-US" altLang="en-US" sz="2000" dirty="0"/>
          </a:p>
          <a:p>
            <a:pPr marL="400050" lvl="1" indent="0">
              <a:buNone/>
            </a:pPr>
            <a:r>
              <a:rPr lang="en-US" altLang="en-US" sz="2000" dirty="0"/>
              <a:t>Next, we will look at:</a:t>
            </a:r>
          </a:p>
          <a:p>
            <a:pPr lvl="1"/>
            <a:r>
              <a:rPr lang="en-US" altLang="en-US" dirty="0"/>
              <a:t>Two improvements for the array-of-arrays implementations, including:</a:t>
            </a:r>
          </a:p>
          <a:p>
            <a:pPr lvl="2"/>
            <a:r>
              <a:rPr lang="en-US" altLang="en-US" dirty="0"/>
              <a:t>allocating the memory for the matrix in a single contiguous block of code, and</a:t>
            </a:r>
          </a:p>
          <a:p>
            <a:pPr lvl="2"/>
            <a:r>
              <a:rPr lang="en-US" altLang="en-US" dirty="0"/>
              <a:t>a lower-triangular representation; and</a:t>
            </a:r>
          </a:p>
          <a:p>
            <a:pPr lvl="1"/>
            <a:r>
              <a:rPr lang="en-US" altLang="en-US" dirty="0"/>
              <a:t>A sparse linked-list implementation</a:t>
            </a:r>
          </a:p>
        </p:txBody>
      </p:sp>
    </p:spTree>
    <p:extLst>
      <p:ext uri="{BB962C8B-B14F-4D97-AF65-F5344CB8AC3E}">
        <p14:creationId xmlns:p14="http://schemas.microsoft.com/office/powerpoint/2010/main" val="4076150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39650" name="Rectangle 2"/>
          <p:cNvSpPr>
            <a:spLocks noGrp="1" noChangeArrowheads="1"/>
          </p:cNvSpPr>
          <p:nvPr>
            <p:ph type="title"/>
          </p:nvPr>
        </p:nvSpPr>
        <p:spPr/>
        <p:txBody>
          <a:bodyPr>
            <a:normAutofit/>
          </a:bodyPr>
          <a:lstStyle/>
          <a:p>
            <a:r>
              <a:rPr lang="en-US" altLang="en-US" dirty="0"/>
              <a:t>Adjacency Matrix Improvement</a:t>
            </a:r>
          </a:p>
        </p:txBody>
      </p:sp>
      <p:sp>
        <p:nvSpPr>
          <p:cNvPr id="539651" name="Rectangle 3"/>
          <p:cNvSpPr>
            <a:spLocks noGrp="1" noChangeArrowheads="1"/>
          </p:cNvSpPr>
          <p:nvPr>
            <p:ph type="body" idx="1"/>
          </p:nvPr>
        </p:nvSpPr>
        <p:spPr/>
        <p:txBody>
          <a:bodyPr/>
          <a:lstStyle/>
          <a:p>
            <a:pPr marL="400050" lvl="1" indent="0">
              <a:buNone/>
            </a:pPr>
            <a:r>
              <a:rPr lang="en-US" altLang="en-US" sz="2000" dirty="0"/>
              <a:t>To begin, we will look at the first improvement:</a:t>
            </a:r>
          </a:p>
          <a:p>
            <a:pPr lvl="1"/>
            <a:r>
              <a:rPr lang="en-US" altLang="en-US" dirty="0"/>
              <a:t>allocating all of the memory of the arrays in a single array with </a:t>
            </a:r>
            <a:r>
              <a:rPr lang="en-US" altLang="en-US" i="1" dirty="0">
                <a:latin typeface="Times New Roman" pitchFamily="18" charset="0"/>
              </a:rPr>
              <a:t>n</a:t>
            </a:r>
            <a:r>
              <a:rPr lang="en-US" altLang="en-US" baseline="30000" dirty="0">
                <a:latin typeface="Times New Roman" pitchFamily="18" charset="0"/>
              </a:rPr>
              <a:t>2</a:t>
            </a:r>
            <a:r>
              <a:rPr lang="en-US" altLang="en-US" dirty="0"/>
              <a:t> entries</a:t>
            </a:r>
          </a:p>
        </p:txBody>
      </p:sp>
    </p:spTree>
    <p:extLst>
      <p:ext uri="{BB962C8B-B14F-4D97-AF65-F5344CB8AC3E}">
        <p14:creationId xmlns:p14="http://schemas.microsoft.com/office/powerpoint/2010/main" val="31372389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p:txBody>
          <a:bodyPr>
            <a:normAutofit/>
          </a:bodyPr>
          <a:lstStyle/>
          <a:p>
            <a:r>
              <a:rPr lang="en-US" altLang="en-US" dirty="0"/>
              <a:t>Adjacency Matrix Improvement</a:t>
            </a:r>
          </a:p>
        </p:txBody>
      </p:sp>
      <p:sp>
        <p:nvSpPr>
          <p:cNvPr id="486403" name="Rectangle 3"/>
          <p:cNvSpPr>
            <a:spLocks noGrp="1" noChangeArrowheads="1"/>
          </p:cNvSpPr>
          <p:nvPr>
            <p:ph type="body" idx="1"/>
          </p:nvPr>
        </p:nvSpPr>
        <p:spPr/>
        <p:txBody>
          <a:bodyPr/>
          <a:lstStyle/>
          <a:p>
            <a:pPr marL="400050" lvl="1" indent="0">
              <a:buNone/>
            </a:pPr>
            <a:r>
              <a:rPr lang="en-US" altLang="en-US" sz="2000" dirty="0"/>
              <a:t>For those of you who would like to reduce the number of calls to </a:t>
            </a:r>
            <a:r>
              <a:rPr lang="en-US" altLang="en-US" sz="2000" b="1" dirty="0">
                <a:latin typeface="Courier New" pitchFamily="49" charset="0"/>
              </a:rPr>
              <a:t>new</a:t>
            </a:r>
            <a:r>
              <a:rPr lang="en-US" altLang="en-US" sz="2000" dirty="0"/>
              <a:t>, consider the following idea:</a:t>
            </a:r>
          </a:p>
          <a:p>
            <a:pPr lvl="1"/>
            <a:r>
              <a:rPr lang="en-US" altLang="en-US" dirty="0"/>
              <a:t>allocate an array of </a:t>
            </a:r>
            <a:r>
              <a:rPr lang="en-US" altLang="en-US" dirty="0">
                <a:latin typeface="Times New Roman" pitchFamily="18" charset="0"/>
              </a:rPr>
              <a:t>16</a:t>
            </a:r>
            <a:r>
              <a:rPr lang="en-US" altLang="en-US" dirty="0"/>
              <a:t> pointers to doubles</a:t>
            </a:r>
          </a:p>
          <a:p>
            <a:pPr lvl="1"/>
            <a:r>
              <a:rPr lang="en-US" altLang="en-US" dirty="0"/>
              <a:t>allocate an array of </a:t>
            </a:r>
            <a:r>
              <a:rPr lang="en-US" altLang="en-US" dirty="0">
                <a:latin typeface="Times New Roman" pitchFamily="18" charset="0"/>
              </a:rPr>
              <a:t>16</a:t>
            </a:r>
            <a:r>
              <a:rPr lang="en-US" altLang="en-US" baseline="30000" dirty="0">
                <a:latin typeface="Times New Roman" pitchFamily="18" charset="0"/>
              </a:rPr>
              <a:t>2</a:t>
            </a:r>
            <a:r>
              <a:rPr lang="en-US" altLang="en-US" dirty="0">
                <a:latin typeface="Times New Roman" pitchFamily="18" charset="0"/>
              </a:rPr>
              <a:t> = 256</a:t>
            </a:r>
            <a:r>
              <a:rPr lang="en-US" altLang="en-US" dirty="0"/>
              <a:t> doubles</a:t>
            </a:r>
          </a:p>
          <a:p>
            <a:pPr marL="0" indent="0">
              <a:buNone/>
            </a:pPr>
            <a:endParaRPr lang="en-US" altLang="en-US" dirty="0"/>
          </a:p>
          <a:p>
            <a:pPr marL="400050" lvl="1" indent="0">
              <a:buNone/>
            </a:pPr>
            <a:r>
              <a:rPr lang="en-US" altLang="en-US" sz="2000" dirty="0"/>
              <a:t>Then, assign to the 16 pointers in the first array the addresses of entries</a:t>
            </a:r>
            <a:endParaRPr lang="en-US" altLang="en-US" dirty="0"/>
          </a:p>
          <a:p>
            <a:pPr lvl="1">
              <a:buFontTx/>
              <a:buNone/>
            </a:pPr>
            <a:r>
              <a:rPr lang="en-US" altLang="en-US" dirty="0"/>
              <a:t>			0, 16, 32, 48, 64, ..., 240</a:t>
            </a:r>
          </a:p>
        </p:txBody>
      </p:sp>
    </p:spTree>
    <p:extLst>
      <p:ext uri="{BB962C8B-B14F-4D97-AF65-F5344CB8AC3E}">
        <p14:creationId xmlns:p14="http://schemas.microsoft.com/office/powerpoint/2010/main" val="24528864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p:txBody>
          <a:bodyPr>
            <a:normAutofit/>
          </a:bodyPr>
          <a:lstStyle/>
          <a:p>
            <a:r>
              <a:rPr lang="en-US" altLang="en-US" dirty="0"/>
              <a:t>Adjacency Matrix Improvement</a:t>
            </a:r>
          </a:p>
        </p:txBody>
      </p:sp>
      <p:sp>
        <p:nvSpPr>
          <p:cNvPr id="487427" name="Rectangle 3"/>
          <p:cNvSpPr>
            <a:spLocks noGrp="1" noChangeArrowheads="1"/>
          </p:cNvSpPr>
          <p:nvPr>
            <p:ph type="body" idx="1"/>
          </p:nvPr>
        </p:nvSpPr>
        <p:spPr/>
        <p:txBody>
          <a:bodyPr/>
          <a:lstStyle/>
          <a:p>
            <a:pPr marL="400050" lvl="1" indent="0">
              <a:buNone/>
            </a:pPr>
            <a:r>
              <a:rPr lang="en-US" altLang="en-US" sz="2000" dirty="0"/>
              <a:t>First, we allocate memory:</a:t>
            </a:r>
          </a:p>
          <a:p>
            <a:pPr lvl="1">
              <a:buFontTx/>
              <a:buNone/>
            </a:pPr>
            <a:r>
              <a:rPr lang="en-US" altLang="en-US" sz="1800" b="1" dirty="0">
                <a:latin typeface="Courier New" pitchFamily="49" charset="0"/>
              </a:rPr>
              <a:t>	matrix = new double * [16];</a:t>
            </a:r>
          </a:p>
          <a:p>
            <a:pPr lvl="1">
              <a:buFontTx/>
              <a:buNone/>
            </a:pPr>
            <a:r>
              <a:rPr lang="en-US" altLang="en-US" sz="1800" b="1" dirty="0">
                <a:latin typeface="Courier New" pitchFamily="49" charset="0"/>
              </a:rPr>
              <a:t>	double * </a:t>
            </a:r>
            <a:r>
              <a:rPr lang="en-US" altLang="en-US" sz="1800" b="1" dirty="0" err="1">
                <a:latin typeface="Courier New" pitchFamily="49" charset="0"/>
              </a:rPr>
              <a:t>tmp</a:t>
            </a:r>
            <a:r>
              <a:rPr lang="en-US" altLang="en-US" sz="1800" b="1" dirty="0">
                <a:latin typeface="Courier New" pitchFamily="49" charset="0"/>
              </a:rPr>
              <a:t> = new double[256];</a:t>
            </a:r>
          </a:p>
          <a:p>
            <a:pPr lvl="1">
              <a:buFontTx/>
              <a:buNone/>
            </a:pPr>
            <a:endParaRPr lang="en-US" altLang="en-US" sz="1800" b="1" dirty="0">
              <a:latin typeface="Courier New" pitchFamily="49" charset="0"/>
            </a:endParaRPr>
          </a:p>
        </p:txBody>
      </p:sp>
      <p:pic>
        <p:nvPicPr>
          <p:cNvPr id="487428" name="Picture 4" descr="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3775" y="2276475"/>
            <a:ext cx="1692275" cy="4027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299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88452" name="Picture 4" descr="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3775" y="2276475"/>
            <a:ext cx="1692275" cy="4027488"/>
          </a:xfrm>
          <a:prstGeom prst="rect">
            <a:avLst/>
          </a:prstGeom>
          <a:noFill/>
          <a:extLst>
            <a:ext uri="{909E8E84-426E-40DD-AFC4-6F175D3DCCD1}">
              <a14:hiddenFill xmlns:a14="http://schemas.microsoft.com/office/drawing/2010/main">
                <a:solidFill>
                  <a:srgbClr val="FFFFFF"/>
                </a:solidFill>
              </a14:hiddenFill>
            </a:ext>
          </a:extLst>
        </p:spPr>
      </p:pic>
      <p:pic>
        <p:nvPicPr>
          <p:cNvPr id="488457" name="Picture 9" descr="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3775" y="2276475"/>
            <a:ext cx="1692275" cy="4027488"/>
          </a:xfrm>
          <a:prstGeom prst="rect">
            <a:avLst/>
          </a:prstGeom>
          <a:noFill/>
          <a:extLst>
            <a:ext uri="{909E8E84-426E-40DD-AFC4-6F175D3DCCD1}">
              <a14:hiddenFill xmlns:a14="http://schemas.microsoft.com/office/drawing/2010/main">
                <a:solidFill>
                  <a:srgbClr val="FFFFFF"/>
                </a:solidFill>
              </a14:hiddenFill>
            </a:ext>
          </a:extLst>
        </p:spPr>
      </p:pic>
      <p:pic>
        <p:nvPicPr>
          <p:cNvPr id="488453" name="Picture 5" descr="p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3775" y="2276475"/>
            <a:ext cx="1692275" cy="4027488"/>
          </a:xfrm>
          <a:prstGeom prst="rect">
            <a:avLst/>
          </a:prstGeom>
          <a:noFill/>
          <a:extLst>
            <a:ext uri="{909E8E84-426E-40DD-AFC4-6F175D3DCCD1}">
              <a14:hiddenFill xmlns:a14="http://schemas.microsoft.com/office/drawing/2010/main">
                <a:solidFill>
                  <a:srgbClr val="FFFFFF"/>
                </a:solidFill>
              </a14:hiddenFill>
            </a:ext>
          </a:extLst>
        </p:spPr>
      </p:pic>
      <p:pic>
        <p:nvPicPr>
          <p:cNvPr id="488454" name="Picture 6" descr="p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3775" y="2276475"/>
            <a:ext cx="1692275" cy="4027488"/>
          </a:xfrm>
          <a:prstGeom prst="rect">
            <a:avLst/>
          </a:prstGeom>
          <a:noFill/>
          <a:extLst>
            <a:ext uri="{909E8E84-426E-40DD-AFC4-6F175D3DCCD1}">
              <a14:hiddenFill xmlns:a14="http://schemas.microsoft.com/office/drawing/2010/main">
                <a:solidFill>
                  <a:srgbClr val="FFFFFF"/>
                </a:solidFill>
              </a14:hiddenFill>
            </a:ext>
          </a:extLst>
        </p:spPr>
      </p:pic>
      <p:pic>
        <p:nvPicPr>
          <p:cNvPr id="488455" name="Picture 7" descr="p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3775" y="2276475"/>
            <a:ext cx="1692275" cy="4027488"/>
          </a:xfrm>
          <a:prstGeom prst="rect">
            <a:avLst/>
          </a:prstGeom>
          <a:noFill/>
          <a:extLst>
            <a:ext uri="{909E8E84-426E-40DD-AFC4-6F175D3DCCD1}">
              <a14:hiddenFill xmlns:a14="http://schemas.microsoft.com/office/drawing/2010/main">
                <a:solidFill>
                  <a:srgbClr val="FFFFFF"/>
                </a:solidFill>
              </a14:hiddenFill>
            </a:ext>
          </a:extLst>
        </p:spPr>
      </p:pic>
      <p:sp>
        <p:nvSpPr>
          <p:cNvPr id="488450" name="Rectangle 2"/>
          <p:cNvSpPr>
            <a:spLocks noGrp="1" noChangeArrowheads="1"/>
          </p:cNvSpPr>
          <p:nvPr>
            <p:ph type="title"/>
          </p:nvPr>
        </p:nvSpPr>
        <p:spPr/>
        <p:txBody>
          <a:bodyPr>
            <a:normAutofit/>
          </a:bodyPr>
          <a:lstStyle/>
          <a:p>
            <a:r>
              <a:rPr lang="en-US" altLang="en-US" dirty="0"/>
              <a:t>Adjacency Matrix Improvement</a:t>
            </a:r>
          </a:p>
        </p:txBody>
      </p:sp>
      <p:pic>
        <p:nvPicPr>
          <p:cNvPr id="488458" name="Picture 10" descr="g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3775" y="2281238"/>
            <a:ext cx="1692275" cy="4027487"/>
          </a:xfrm>
          <a:prstGeom prst="rect">
            <a:avLst/>
          </a:prstGeom>
          <a:noFill/>
          <a:extLst>
            <a:ext uri="{909E8E84-426E-40DD-AFC4-6F175D3DCCD1}">
              <a14:hiddenFill xmlns:a14="http://schemas.microsoft.com/office/drawing/2010/main">
                <a:solidFill>
                  <a:srgbClr val="FFFFFF"/>
                </a:solidFill>
              </a14:hiddenFill>
            </a:ext>
          </a:extLst>
        </p:spPr>
      </p:pic>
      <p:sp>
        <p:nvSpPr>
          <p:cNvPr id="488451" name="Rectangle 3"/>
          <p:cNvSpPr>
            <a:spLocks noGrp="1" noChangeArrowheads="1"/>
          </p:cNvSpPr>
          <p:nvPr>
            <p:ph type="body" idx="1"/>
          </p:nvPr>
        </p:nvSpPr>
        <p:spPr/>
        <p:txBody>
          <a:bodyPr/>
          <a:lstStyle/>
          <a:p>
            <a:pPr marL="400050" lvl="1" indent="0">
              <a:buNone/>
            </a:pPr>
            <a:r>
              <a:rPr lang="en-US" altLang="en-US" sz="2000" dirty="0"/>
              <a:t>Next, we allocate the addresses:</a:t>
            </a:r>
          </a:p>
          <a:p>
            <a:pPr lvl="1">
              <a:buFontTx/>
              <a:buNone/>
            </a:pPr>
            <a:r>
              <a:rPr lang="en-US" altLang="en-US" sz="1800" b="1" dirty="0">
                <a:solidFill>
                  <a:schemeClr val="bg2"/>
                </a:solidFill>
                <a:latin typeface="Courier New" pitchFamily="49" charset="0"/>
              </a:rPr>
              <a:t>	</a:t>
            </a:r>
            <a:r>
              <a:rPr lang="en-US" altLang="en-US" sz="1800" b="1" dirty="0">
                <a:solidFill>
                  <a:schemeClr val="bg1">
                    <a:lumMod val="65000"/>
                  </a:schemeClr>
                </a:solidFill>
                <a:latin typeface="Courier New" pitchFamily="49" charset="0"/>
              </a:rPr>
              <a:t>matrix = new double * [16];</a:t>
            </a:r>
          </a:p>
          <a:p>
            <a:pPr lvl="1">
              <a:buFontTx/>
              <a:buNone/>
            </a:pPr>
            <a:r>
              <a:rPr lang="en-US" altLang="en-US" sz="1800" b="1" dirty="0">
                <a:solidFill>
                  <a:schemeClr val="bg1">
                    <a:lumMod val="65000"/>
                  </a:schemeClr>
                </a:solidFill>
                <a:latin typeface="Courier New" pitchFamily="49" charset="0"/>
              </a:rPr>
              <a:t>	double * </a:t>
            </a:r>
            <a:r>
              <a:rPr lang="en-US" altLang="en-US" sz="1800" b="1" dirty="0" err="1">
                <a:solidFill>
                  <a:schemeClr val="bg1">
                    <a:lumMod val="65000"/>
                  </a:schemeClr>
                </a:solidFill>
                <a:latin typeface="Courier New" pitchFamily="49" charset="0"/>
              </a:rPr>
              <a:t>tmp</a:t>
            </a:r>
            <a:r>
              <a:rPr lang="en-US" altLang="en-US" sz="1800" b="1" dirty="0">
                <a:solidFill>
                  <a:schemeClr val="bg1">
                    <a:lumMod val="65000"/>
                  </a:schemeClr>
                </a:solidFill>
                <a:latin typeface="Courier New" pitchFamily="49" charset="0"/>
              </a:rPr>
              <a:t> = new double[256];</a:t>
            </a:r>
          </a:p>
          <a:p>
            <a:pPr lvl="1">
              <a:buFontTx/>
              <a:buNone/>
            </a:pPr>
            <a:endParaRPr lang="en-US" altLang="en-US" sz="1800" b="1" dirty="0">
              <a:solidFill>
                <a:schemeClr val="bg2"/>
              </a:solidFill>
              <a:latin typeface="Courier New" pitchFamily="49" charset="0"/>
            </a:endParaRPr>
          </a:p>
          <a:p>
            <a:pPr lvl="1">
              <a:buFontTx/>
              <a:buNone/>
            </a:pPr>
            <a:r>
              <a:rPr lang="en-US" altLang="en-US" sz="1800" dirty="0">
                <a:latin typeface="Consolas" panose="020B0609020204030204" pitchFamily="49" charset="0"/>
                <a:cs typeface="Consolas" panose="020B0609020204030204" pitchFamily="49" charset="0"/>
              </a:rPr>
              <a:t>  for ( </a:t>
            </a:r>
            <a:r>
              <a:rPr lang="en-US" altLang="en-US" sz="1800" dirty="0" err="1">
                <a:latin typeface="Consolas" panose="020B0609020204030204" pitchFamily="49" charset="0"/>
                <a:cs typeface="Consolas" panose="020B0609020204030204" pitchFamily="49" charset="0"/>
              </a:rPr>
              <a:t>int</a:t>
            </a:r>
            <a:r>
              <a:rPr lang="en-US" altLang="en-US" sz="1800" dirty="0">
                <a:latin typeface="Consolas" panose="020B0609020204030204" pitchFamily="49" charset="0"/>
                <a:cs typeface="Consolas" panose="020B0609020204030204" pitchFamily="49" charset="0"/>
              </a:rPr>
              <a:t> </a:t>
            </a:r>
            <a:r>
              <a:rPr lang="en-US" altLang="en-US" sz="1800" dirty="0" err="1">
                <a:latin typeface="Consolas" panose="020B0609020204030204" pitchFamily="49" charset="0"/>
                <a:cs typeface="Consolas" panose="020B0609020204030204" pitchFamily="49" charset="0"/>
              </a:rPr>
              <a:t>i</a:t>
            </a:r>
            <a:r>
              <a:rPr lang="en-US" altLang="en-US" sz="1800" dirty="0">
                <a:latin typeface="Consolas" panose="020B0609020204030204" pitchFamily="49" charset="0"/>
                <a:cs typeface="Consolas" panose="020B0609020204030204" pitchFamily="49" charset="0"/>
              </a:rPr>
              <a:t> = 0; </a:t>
            </a:r>
            <a:r>
              <a:rPr lang="en-US" altLang="en-US" sz="1800" dirty="0" err="1">
                <a:latin typeface="Consolas" panose="020B0609020204030204" pitchFamily="49" charset="0"/>
                <a:cs typeface="Consolas" panose="020B0609020204030204" pitchFamily="49" charset="0"/>
              </a:rPr>
              <a:t>i</a:t>
            </a:r>
            <a:r>
              <a:rPr lang="en-US" altLang="en-US" sz="1800" dirty="0">
                <a:latin typeface="Consolas" panose="020B0609020204030204" pitchFamily="49" charset="0"/>
                <a:cs typeface="Consolas" panose="020B0609020204030204" pitchFamily="49" charset="0"/>
              </a:rPr>
              <a:t> &lt; 16; ++</a:t>
            </a:r>
            <a:r>
              <a:rPr lang="en-US" altLang="en-US" sz="1800" dirty="0" err="1">
                <a:latin typeface="Consolas" panose="020B0609020204030204" pitchFamily="49" charset="0"/>
                <a:cs typeface="Consolas" panose="020B0609020204030204" pitchFamily="49" charset="0"/>
              </a:rPr>
              <a:t>i</a:t>
            </a:r>
            <a:r>
              <a:rPr lang="en-US" altLang="en-US" sz="1800" dirty="0">
                <a:latin typeface="Consolas" panose="020B0609020204030204" pitchFamily="49" charset="0"/>
                <a:cs typeface="Consolas" panose="020B0609020204030204" pitchFamily="49" charset="0"/>
              </a:rPr>
              <a:t> ) {</a:t>
            </a:r>
          </a:p>
          <a:p>
            <a:pPr lvl="1">
              <a:buFontTx/>
              <a:buNone/>
            </a:pPr>
            <a:r>
              <a:rPr lang="en-US" altLang="en-US" sz="1800" dirty="0">
                <a:latin typeface="Consolas" panose="020B0609020204030204" pitchFamily="49" charset="0"/>
                <a:cs typeface="Consolas" panose="020B0609020204030204" pitchFamily="49" charset="0"/>
              </a:rPr>
              <a:t>     matrix[</a:t>
            </a:r>
            <a:r>
              <a:rPr lang="en-US" altLang="en-US" sz="1800" dirty="0" err="1">
                <a:latin typeface="Consolas" panose="020B0609020204030204" pitchFamily="49" charset="0"/>
                <a:cs typeface="Consolas" panose="020B0609020204030204" pitchFamily="49" charset="0"/>
              </a:rPr>
              <a:t>i</a:t>
            </a:r>
            <a:r>
              <a:rPr lang="en-US" altLang="en-US" sz="1800" dirty="0">
                <a:latin typeface="Consolas" panose="020B0609020204030204" pitchFamily="49" charset="0"/>
                <a:cs typeface="Consolas" panose="020B0609020204030204" pitchFamily="49" charset="0"/>
              </a:rPr>
              <a:t>] = &amp;( </a:t>
            </a:r>
            <a:r>
              <a:rPr lang="en-US" altLang="en-US" sz="1800" dirty="0" err="1">
                <a:latin typeface="Consolas" panose="020B0609020204030204" pitchFamily="49" charset="0"/>
                <a:cs typeface="Consolas" panose="020B0609020204030204" pitchFamily="49" charset="0"/>
              </a:rPr>
              <a:t>tmp</a:t>
            </a:r>
            <a:r>
              <a:rPr lang="en-US" altLang="en-US" sz="1800" dirty="0">
                <a:latin typeface="Consolas" panose="020B0609020204030204" pitchFamily="49" charset="0"/>
                <a:cs typeface="Consolas" panose="020B0609020204030204" pitchFamily="49" charset="0"/>
              </a:rPr>
              <a:t>[16*</a:t>
            </a:r>
            <a:r>
              <a:rPr lang="en-US" altLang="en-US" sz="1800" dirty="0" err="1">
                <a:latin typeface="Consolas" panose="020B0609020204030204" pitchFamily="49" charset="0"/>
                <a:cs typeface="Consolas" panose="020B0609020204030204" pitchFamily="49" charset="0"/>
              </a:rPr>
              <a:t>i</a:t>
            </a:r>
            <a:r>
              <a:rPr lang="en-US" altLang="en-US" sz="1800" dirty="0">
                <a:latin typeface="Consolas" panose="020B0609020204030204" pitchFamily="49" charset="0"/>
                <a:cs typeface="Consolas" panose="020B0609020204030204" pitchFamily="49" charset="0"/>
              </a:rPr>
              <a:t>] );</a:t>
            </a:r>
          </a:p>
          <a:p>
            <a:pPr lvl="1">
              <a:buFontTx/>
              <a:buNone/>
            </a:pPr>
            <a:r>
              <a:rPr lang="en-US" altLang="en-US" sz="1800" dirty="0">
                <a:latin typeface="Consolas" panose="020B0609020204030204" pitchFamily="49" charset="0"/>
                <a:cs typeface="Consolas" panose="020B0609020204030204" pitchFamily="49" charset="0"/>
              </a:rPr>
              <a:t>  }</a:t>
            </a:r>
          </a:p>
          <a:p>
            <a:pPr marL="400050" lvl="1" indent="0">
              <a:buNone/>
            </a:pPr>
            <a:r>
              <a:rPr lang="en-US" altLang="en-US" sz="2000" dirty="0"/>
              <a:t>This assigns:</a:t>
            </a:r>
          </a:p>
          <a:p>
            <a:pPr lvl="1">
              <a:buFontTx/>
              <a:buNone/>
            </a:pPr>
            <a:r>
              <a:rPr lang="en-US" altLang="en-US" sz="1800" b="1" dirty="0">
                <a:latin typeface="Courier New" pitchFamily="49" charset="0"/>
              </a:rPr>
              <a:t>	</a:t>
            </a:r>
            <a:r>
              <a:rPr lang="en-US" altLang="en-US" sz="1800" dirty="0">
                <a:latin typeface="Consolas" panose="020B0609020204030204" pitchFamily="49" charset="0"/>
                <a:cs typeface="Consolas" panose="020B0609020204030204" pitchFamily="49" charset="0"/>
              </a:rPr>
              <a:t> matrix[ 0] = &amp;( </a:t>
            </a:r>
            <a:r>
              <a:rPr lang="en-US" altLang="en-US" sz="1800" dirty="0" err="1">
                <a:latin typeface="Consolas" panose="020B0609020204030204" pitchFamily="49" charset="0"/>
                <a:cs typeface="Consolas" panose="020B0609020204030204" pitchFamily="49" charset="0"/>
              </a:rPr>
              <a:t>tmp</a:t>
            </a:r>
            <a:r>
              <a:rPr lang="en-US" altLang="en-US" sz="1800" dirty="0">
                <a:latin typeface="Consolas" panose="020B0609020204030204" pitchFamily="49" charset="0"/>
                <a:cs typeface="Consolas" panose="020B0609020204030204" pitchFamily="49" charset="0"/>
              </a:rPr>
              <a:t>[  0] );</a:t>
            </a:r>
          </a:p>
          <a:p>
            <a:pPr lvl="1">
              <a:buFontTx/>
              <a:buNone/>
            </a:pPr>
            <a:r>
              <a:rPr lang="en-US" altLang="en-US" sz="1800" dirty="0">
                <a:latin typeface="Consolas" panose="020B0609020204030204" pitchFamily="49" charset="0"/>
                <a:cs typeface="Consolas" panose="020B0609020204030204" pitchFamily="49" charset="0"/>
              </a:rPr>
              <a:t>	 matrix[ 1] = &amp;( </a:t>
            </a:r>
            <a:r>
              <a:rPr lang="en-US" altLang="en-US" sz="1800" dirty="0" err="1">
                <a:latin typeface="Consolas" panose="020B0609020204030204" pitchFamily="49" charset="0"/>
                <a:cs typeface="Consolas" panose="020B0609020204030204" pitchFamily="49" charset="0"/>
              </a:rPr>
              <a:t>tmp</a:t>
            </a:r>
            <a:r>
              <a:rPr lang="en-US" altLang="en-US" sz="1800" dirty="0">
                <a:latin typeface="Consolas" panose="020B0609020204030204" pitchFamily="49" charset="0"/>
                <a:cs typeface="Consolas" panose="020B0609020204030204" pitchFamily="49" charset="0"/>
              </a:rPr>
              <a:t>[ 16] );</a:t>
            </a:r>
          </a:p>
          <a:p>
            <a:pPr lvl="1">
              <a:buFontTx/>
              <a:buNone/>
            </a:pPr>
            <a:r>
              <a:rPr lang="en-US" altLang="en-US" sz="1800" dirty="0">
                <a:latin typeface="Consolas" panose="020B0609020204030204" pitchFamily="49" charset="0"/>
                <a:cs typeface="Consolas" panose="020B0609020204030204" pitchFamily="49" charset="0"/>
              </a:rPr>
              <a:t>	 matrix[ 2] = &amp;( </a:t>
            </a:r>
            <a:r>
              <a:rPr lang="en-US" altLang="en-US" sz="1800" dirty="0" err="1">
                <a:latin typeface="Consolas" panose="020B0609020204030204" pitchFamily="49" charset="0"/>
                <a:cs typeface="Consolas" panose="020B0609020204030204" pitchFamily="49" charset="0"/>
              </a:rPr>
              <a:t>tmp</a:t>
            </a:r>
            <a:r>
              <a:rPr lang="en-US" altLang="en-US" sz="1800" dirty="0">
                <a:latin typeface="Consolas" panose="020B0609020204030204" pitchFamily="49" charset="0"/>
                <a:cs typeface="Consolas" panose="020B0609020204030204" pitchFamily="49" charset="0"/>
              </a:rPr>
              <a:t>[ 32] );</a:t>
            </a:r>
          </a:p>
          <a:p>
            <a:pPr lvl="1">
              <a:buFontTx/>
              <a:buNone/>
            </a:pPr>
            <a:r>
              <a:rPr lang="en-US" altLang="en-US" sz="700" dirty="0">
                <a:latin typeface="Consolas" panose="020B0609020204030204" pitchFamily="49" charset="0"/>
                <a:cs typeface="Consolas" panose="020B0609020204030204" pitchFamily="49" charset="0"/>
              </a:rPr>
              <a:t>			         .</a:t>
            </a:r>
          </a:p>
          <a:p>
            <a:pPr lvl="1">
              <a:buFontTx/>
              <a:buNone/>
            </a:pPr>
            <a:r>
              <a:rPr lang="en-US" altLang="en-US" sz="700" dirty="0">
                <a:latin typeface="Consolas" panose="020B0609020204030204" pitchFamily="49" charset="0"/>
                <a:cs typeface="Consolas" panose="020B0609020204030204" pitchFamily="49" charset="0"/>
              </a:rPr>
              <a:t>			         .</a:t>
            </a:r>
          </a:p>
          <a:p>
            <a:pPr lvl="1">
              <a:buFontTx/>
              <a:buNone/>
            </a:pPr>
            <a:r>
              <a:rPr lang="en-US" altLang="en-US" sz="700" dirty="0">
                <a:latin typeface="Consolas" panose="020B0609020204030204" pitchFamily="49" charset="0"/>
                <a:cs typeface="Consolas" panose="020B0609020204030204" pitchFamily="49" charset="0"/>
              </a:rPr>
              <a:t>			         .</a:t>
            </a:r>
          </a:p>
          <a:p>
            <a:pPr lvl="1">
              <a:buFontTx/>
              <a:buNone/>
            </a:pPr>
            <a:r>
              <a:rPr lang="en-US" altLang="en-US" sz="1800" dirty="0">
                <a:latin typeface="Consolas" panose="020B0609020204030204" pitchFamily="49" charset="0"/>
                <a:cs typeface="Consolas" panose="020B0609020204030204" pitchFamily="49" charset="0"/>
              </a:rPr>
              <a:t>	 matrix[15] = &amp;( </a:t>
            </a:r>
            <a:r>
              <a:rPr lang="en-US" altLang="en-US" sz="1800" dirty="0" err="1">
                <a:latin typeface="Consolas" panose="020B0609020204030204" pitchFamily="49" charset="0"/>
                <a:cs typeface="Consolas" panose="020B0609020204030204" pitchFamily="49" charset="0"/>
              </a:rPr>
              <a:t>tmp</a:t>
            </a:r>
            <a:r>
              <a:rPr lang="en-US" altLang="en-US" sz="1800" dirty="0">
                <a:latin typeface="Consolas" panose="020B0609020204030204" pitchFamily="49" charset="0"/>
                <a:cs typeface="Consolas" panose="020B0609020204030204" pitchFamily="49" charset="0"/>
              </a:rPr>
              <a:t>[240] );</a:t>
            </a:r>
          </a:p>
        </p:txBody>
      </p:sp>
    </p:spTree>
    <p:extLst>
      <p:ext uri="{BB962C8B-B14F-4D97-AF65-F5344CB8AC3E}">
        <p14:creationId xmlns:p14="http://schemas.microsoft.com/office/powerpoint/2010/main" val="20479739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84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8451">
                                            <p:txEl>
                                              <p:pRg st="8" end="8"/>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884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8451">
                                            <p:txEl>
                                              <p:pRg st="9" end="9"/>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8845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8451">
                                            <p:txEl>
                                              <p:pRg st="10" end="1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8845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88451">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88451">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88451">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8845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90506" name="Picture 10" descr="d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276475"/>
            <a:ext cx="1692275" cy="4027488"/>
          </a:xfrm>
          <a:prstGeom prst="rect">
            <a:avLst/>
          </a:prstGeom>
          <a:noFill/>
          <a:extLst>
            <a:ext uri="{909E8E84-426E-40DD-AFC4-6F175D3DCCD1}">
              <a14:hiddenFill xmlns:a14="http://schemas.microsoft.com/office/drawing/2010/main">
                <a:solidFill>
                  <a:srgbClr val="FFFFFF"/>
                </a:solidFill>
              </a14:hiddenFill>
            </a:ext>
          </a:extLst>
        </p:spPr>
      </p:pic>
      <p:sp>
        <p:nvSpPr>
          <p:cNvPr id="490498" name="Rectangle 2"/>
          <p:cNvSpPr>
            <a:spLocks noGrp="1" noChangeArrowheads="1"/>
          </p:cNvSpPr>
          <p:nvPr>
            <p:ph type="title"/>
          </p:nvPr>
        </p:nvSpPr>
        <p:spPr/>
        <p:txBody>
          <a:bodyPr>
            <a:normAutofit/>
          </a:bodyPr>
          <a:lstStyle/>
          <a:p>
            <a:r>
              <a:rPr lang="en-US" altLang="en-US" dirty="0"/>
              <a:t>Adjacency Matrix Improvement</a:t>
            </a:r>
          </a:p>
        </p:txBody>
      </p:sp>
      <p:sp>
        <p:nvSpPr>
          <p:cNvPr id="490499" name="Rectangle 3"/>
          <p:cNvSpPr>
            <a:spLocks noGrp="1" noChangeArrowheads="1"/>
          </p:cNvSpPr>
          <p:nvPr>
            <p:ph type="body" idx="1"/>
          </p:nvPr>
        </p:nvSpPr>
        <p:spPr/>
        <p:txBody>
          <a:bodyPr/>
          <a:lstStyle/>
          <a:p>
            <a:pPr marL="400050" lvl="1" indent="0">
              <a:buNone/>
            </a:pPr>
            <a:r>
              <a:rPr lang="en-US" altLang="en-US" sz="2000" dirty="0"/>
              <a:t>Deleting this array is easier:</a:t>
            </a:r>
          </a:p>
          <a:p>
            <a:pPr lvl="1">
              <a:buFontTx/>
              <a:buNone/>
            </a:pPr>
            <a:r>
              <a:rPr lang="en-US" altLang="en-US" sz="2400" b="1" dirty="0">
                <a:latin typeface="Courier New" pitchFamily="49" charset="0"/>
              </a:rPr>
              <a:t>	</a:t>
            </a:r>
            <a:r>
              <a:rPr lang="en-US" altLang="en-US" sz="2000" dirty="0">
                <a:latin typeface="Consolas" panose="020B0609020204030204" pitchFamily="49" charset="0"/>
                <a:cs typeface="Consolas" panose="020B0609020204030204" pitchFamily="49" charset="0"/>
              </a:rPr>
              <a:t>delete [] matrix[0];</a:t>
            </a:r>
          </a:p>
          <a:p>
            <a:pPr lvl="1">
              <a:buFontTx/>
              <a:buNone/>
            </a:pPr>
            <a:r>
              <a:rPr lang="en-US" altLang="en-US" sz="2000" dirty="0">
                <a:latin typeface="Consolas" panose="020B0609020204030204" pitchFamily="49" charset="0"/>
                <a:cs typeface="Consolas" panose="020B0609020204030204" pitchFamily="49" charset="0"/>
              </a:rPr>
              <a:t>	delete [] matrix;</a:t>
            </a:r>
          </a:p>
        </p:txBody>
      </p:sp>
      <p:sp>
        <p:nvSpPr>
          <p:cNvPr id="490501" name="Line 5"/>
          <p:cNvSpPr>
            <a:spLocks noChangeShapeType="1"/>
          </p:cNvSpPr>
          <p:nvPr/>
        </p:nvSpPr>
        <p:spPr bwMode="auto">
          <a:xfrm>
            <a:off x="6732588" y="2852738"/>
            <a:ext cx="215900" cy="216058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90502" name="Line 6"/>
          <p:cNvSpPr>
            <a:spLocks noChangeShapeType="1"/>
          </p:cNvSpPr>
          <p:nvPr/>
        </p:nvSpPr>
        <p:spPr bwMode="auto">
          <a:xfrm flipV="1">
            <a:off x="6732588" y="2852738"/>
            <a:ext cx="215900" cy="216058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90503" name="Line 7"/>
          <p:cNvSpPr>
            <a:spLocks noChangeShapeType="1"/>
          </p:cNvSpPr>
          <p:nvPr/>
        </p:nvSpPr>
        <p:spPr bwMode="auto">
          <a:xfrm>
            <a:off x="7380288" y="2420938"/>
            <a:ext cx="215900" cy="374491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90504" name="Line 8"/>
          <p:cNvSpPr>
            <a:spLocks noChangeShapeType="1"/>
          </p:cNvSpPr>
          <p:nvPr/>
        </p:nvSpPr>
        <p:spPr bwMode="auto">
          <a:xfrm flipV="1">
            <a:off x="7380288" y="2420938"/>
            <a:ext cx="215900" cy="374491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Tree>
    <p:extLst>
      <p:ext uri="{BB962C8B-B14F-4D97-AF65-F5344CB8AC3E}">
        <p14:creationId xmlns:p14="http://schemas.microsoft.com/office/powerpoint/2010/main" val="31364492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05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050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9050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05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01" grpId="0" animBg="1"/>
      <p:bldP spid="490502" grpId="0" animBg="1"/>
      <p:bldP spid="490503" grpId="0" animBg="1"/>
      <p:bldP spid="49050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35554" name="Rectangle 2"/>
          <p:cNvSpPr>
            <a:spLocks noGrp="1" noChangeArrowheads="1"/>
          </p:cNvSpPr>
          <p:nvPr>
            <p:ph type="title"/>
          </p:nvPr>
        </p:nvSpPr>
        <p:spPr/>
        <p:txBody>
          <a:bodyPr>
            <a:normAutofit/>
          </a:bodyPr>
          <a:lstStyle/>
          <a:p>
            <a:r>
              <a:rPr lang="en-US" altLang="en-US" dirty="0"/>
              <a:t>Adjacency Matrix Improvement</a:t>
            </a:r>
          </a:p>
        </p:txBody>
      </p:sp>
      <p:sp>
        <p:nvSpPr>
          <p:cNvPr id="535555" name="Rectangle 3"/>
          <p:cNvSpPr>
            <a:spLocks noGrp="1" noChangeArrowheads="1"/>
          </p:cNvSpPr>
          <p:nvPr>
            <p:ph type="body" idx="1"/>
          </p:nvPr>
        </p:nvSpPr>
        <p:spPr/>
        <p:txBody>
          <a:bodyPr>
            <a:normAutofit/>
          </a:bodyPr>
          <a:lstStyle/>
          <a:p>
            <a:pPr marL="400050" lvl="1" indent="0">
              <a:buNone/>
            </a:pPr>
            <a:r>
              <a:rPr lang="en-US" altLang="en-US" sz="2000" dirty="0"/>
              <a:t>Our sample graph would be represented as follows:</a:t>
            </a:r>
          </a:p>
        </p:txBody>
      </p:sp>
      <p:pic>
        <p:nvPicPr>
          <p:cNvPr id="535556" name="Picture 4" descr="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75" y="3068638"/>
            <a:ext cx="8994775" cy="157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4271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40674" name="Rectangle 2"/>
          <p:cNvSpPr>
            <a:spLocks noGrp="1" noChangeArrowheads="1"/>
          </p:cNvSpPr>
          <p:nvPr>
            <p:ph type="title"/>
          </p:nvPr>
        </p:nvSpPr>
        <p:spPr/>
        <p:txBody>
          <a:bodyPr>
            <a:normAutofit/>
          </a:bodyPr>
          <a:lstStyle/>
          <a:p>
            <a:r>
              <a:rPr lang="en-US" altLang="en-US" dirty="0"/>
              <a:t>Lower-triangular adjacency matrix</a:t>
            </a:r>
          </a:p>
        </p:txBody>
      </p:sp>
      <p:sp>
        <p:nvSpPr>
          <p:cNvPr id="540675" name="Rectangle 3"/>
          <p:cNvSpPr>
            <a:spLocks noGrp="1" noChangeArrowheads="1"/>
          </p:cNvSpPr>
          <p:nvPr>
            <p:ph type="body" idx="1"/>
          </p:nvPr>
        </p:nvSpPr>
        <p:spPr/>
        <p:txBody>
          <a:bodyPr/>
          <a:lstStyle/>
          <a:p>
            <a:pPr marL="400050" lvl="1" indent="0">
              <a:buNone/>
            </a:pPr>
            <a:r>
              <a:rPr lang="en-US" altLang="en-US" sz="2000" dirty="0"/>
              <a:t>Next we will look at another improvement which can be used for undirected graphs</a:t>
            </a:r>
          </a:p>
          <a:p>
            <a:pPr marL="400050" lvl="1" indent="0">
              <a:buNone/>
            </a:pPr>
            <a:endParaRPr lang="en-US" altLang="en-US" sz="2000" dirty="0"/>
          </a:p>
          <a:p>
            <a:pPr marL="400050" lvl="1" indent="0">
              <a:buNone/>
            </a:pPr>
            <a:r>
              <a:rPr lang="en-US" altLang="en-US" sz="2000" dirty="0"/>
              <a:t>We will store only half of the entries</a:t>
            </a:r>
          </a:p>
          <a:p>
            <a:pPr lvl="1"/>
            <a:r>
              <a:rPr lang="en-US" altLang="en-US" dirty="0"/>
              <a:t>To do this, we must also learn about pointer arithmetic</a:t>
            </a:r>
          </a:p>
        </p:txBody>
      </p:sp>
    </p:spTree>
    <p:extLst>
      <p:ext uri="{BB962C8B-B14F-4D97-AF65-F5344CB8AC3E}">
        <p14:creationId xmlns:p14="http://schemas.microsoft.com/office/powerpoint/2010/main" val="74874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09954" name="Rectangle 2"/>
          <p:cNvSpPr>
            <a:spLocks noGrp="1" noChangeArrowheads="1"/>
          </p:cNvSpPr>
          <p:nvPr>
            <p:ph type="title"/>
          </p:nvPr>
        </p:nvSpPr>
        <p:spPr/>
        <p:txBody>
          <a:bodyPr>
            <a:normAutofit/>
          </a:bodyPr>
          <a:lstStyle/>
          <a:p>
            <a:r>
              <a:rPr lang="en-US" altLang="en-US" dirty="0"/>
              <a:t>Lower-triangular adjacency matrix</a:t>
            </a:r>
          </a:p>
        </p:txBody>
      </p:sp>
      <p:sp>
        <p:nvSpPr>
          <p:cNvPr id="509955" name="Rectangle 3"/>
          <p:cNvSpPr>
            <a:spLocks noGrp="1" noChangeArrowheads="1"/>
          </p:cNvSpPr>
          <p:nvPr>
            <p:ph type="body" idx="1"/>
          </p:nvPr>
        </p:nvSpPr>
        <p:spPr/>
        <p:txBody>
          <a:bodyPr>
            <a:normAutofit/>
          </a:bodyPr>
          <a:lstStyle/>
          <a:p>
            <a:pPr marL="400050" lvl="1" indent="0">
              <a:buNone/>
            </a:pPr>
            <a:r>
              <a:rPr lang="en-US" altLang="en-US" sz="2000" dirty="0"/>
              <a:t>Note also that we are not storing a directed graph:  therefore, we really need only store half of the matrix</a:t>
            </a:r>
          </a:p>
          <a:p>
            <a:pPr lvl="1"/>
            <a:endParaRPr lang="en-US" altLang="en-US" sz="2000" dirty="0"/>
          </a:p>
          <a:p>
            <a:pPr marL="400050" lvl="1" indent="0">
              <a:buNone/>
            </a:pPr>
            <a:r>
              <a:rPr lang="en-US" altLang="en-US" sz="2000" dirty="0"/>
              <a:t>Thus, instead of 256 entries, we really only require 120 entries</a:t>
            </a:r>
          </a:p>
        </p:txBody>
      </p:sp>
      <p:pic>
        <p:nvPicPr>
          <p:cNvPr id="509958" name="Picture 6" descr="ArraysOfArra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3284538"/>
            <a:ext cx="2373312" cy="2373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5450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p:txBody>
          <a:bodyPr>
            <a:normAutofit/>
          </a:bodyPr>
          <a:lstStyle/>
          <a:p>
            <a:r>
              <a:rPr lang="en-US" altLang="en-US" dirty="0"/>
              <a:t>Lower-triangular adjacency matrix</a:t>
            </a:r>
          </a:p>
        </p:txBody>
      </p:sp>
      <p:sp>
        <p:nvSpPr>
          <p:cNvPr id="510979" name="Rectangle 3"/>
          <p:cNvSpPr>
            <a:spLocks noGrp="1" noChangeArrowheads="1"/>
          </p:cNvSpPr>
          <p:nvPr>
            <p:ph type="body" idx="1"/>
          </p:nvPr>
        </p:nvSpPr>
        <p:spPr/>
        <p:txBody>
          <a:bodyPr/>
          <a:lstStyle/>
          <a:p>
            <a:pPr marL="400050" lvl="1" indent="0">
              <a:buNone/>
            </a:pPr>
            <a:r>
              <a:rPr lang="en-US" altLang="en-US" sz="2000" dirty="0"/>
              <a:t>The memory allocation for this would be straight-forward, too:</a:t>
            </a:r>
          </a:p>
          <a:p>
            <a:pPr lvl="1">
              <a:buFontTx/>
              <a:buNone/>
            </a:pPr>
            <a:r>
              <a:rPr lang="en-US" altLang="en-US" sz="2400" b="1" dirty="0">
                <a:latin typeface="Courier New" pitchFamily="49" charset="0"/>
              </a:rPr>
              <a:t>	</a:t>
            </a:r>
            <a:r>
              <a:rPr lang="en-US" altLang="en-US" sz="2000" dirty="0">
                <a:latin typeface="Consolas" panose="020B0609020204030204" pitchFamily="49" charset="0"/>
                <a:cs typeface="Consolas" panose="020B0609020204030204" pitchFamily="49" charset="0"/>
              </a:rPr>
              <a:t>matrix = new double * [16];</a:t>
            </a:r>
          </a:p>
          <a:p>
            <a:pPr lvl="1">
              <a:buFontTx/>
              <a:buNone/>
            </a:pPr>
            <a:r>
              <a:rPr lang="en-US" altLang="en-US" sz="2000" dirty="0">
                <a:latin typeface="Consolas" panose="020B0609020204030204" pitchFamily="49" charset="0"/>
                <a:cs typeface="Consolas" panose="020B0609020204030204" pitchFamily="49" charset="0"/>
              </a:rPr>
              <a:t>	matrix[0] = 0;</a:t>
            </a:r>
          </a:p>
          <a:p>
            <a:pPr lvl="1">
              <a:buFontTx/>
              <a:buNone/>
            </a:pPr>
            <a:r>
              <a:rPr lang="en-US" altLang="en-US" sz="2000" dirty="0">
                <a:latin typeface="Consolas" panose="020B0609020204030204" pitchFamily="49" charset="0"/>
                <a:cs typeface="Consolas" panose="020B0609020204030204" pitchFamily="49" charset="0"/>
              </a:rPr>
              <a:t>	matrix[1] = new double[120];</a:t>
            </a:r>
          </a:p>
          <a:p>
            <a:pPr lvl="1">
              <a:buFontTx/>
              <a:buNone/>
            </a:pPr>
            <a:endParaRPr lang="en-US" altLang="en-US" sz="2000" dirty="0">
              <a:latin typeface="Consolas" panose="020B0609020204030204" pitchFamily="49" charset="0"/>
              <a:cs typeface="Consolas" panose="020B0609020204030204" pitchFamily="49" charset="0"/>
            </a:endParaRPr>
          </a:p>
          <a:p>
            <a:pPr lvl="1">
              <a:buFontTx/>
              <a:buNone/>
            </a:pPr>
            <a:r>
              <a:rPr lang="en-US" altLang="en-US" sz="2000" dirty="0">
                <a:latin typeface="Consolas" panose="020B0609020204030204" pitchFamily="49" charset="0"/>
                <a:cs typeface="Consolas" panose="020B0609020204030204" pitchFamily="49" charset="0"/>
              </a:rPr>
              <a:t>	for( </a:t>
            </a:r>
            <a:r>
              <a:rPr lang="en-US" altLang="en-US" sz="2000" dirty="0" err="1">
                <a:latin typeface="Consolas" panose="020B0609020204030204" pitchFamily="49" charset="0"/>
                <a:cs typeface="Consolas" panose="020B0609020204030204" pitchFamily="49" charset="0"/>
              </a:rPr>
              <a:t>int</a:t>
            </a:r>
            <a:r>
              <a:rPr lang="en-US" altLang="en-US" sz="2000" dirty="0">
                <a:latin typeface="Consolas" panose="020B0609020204030204" pitchFamily="49" charset="0"/>
                <a:cs typeface="Consolas" panose="020B0609020204030204" pitchFamily="49" charset="0"/>
              </a:rPr>
              <a:t> </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 2; </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&lt; 16; ++</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 {</a:t>
            </a:r>
          </a:p>
          <a:p>
            <a:pPr lvl="1">
              <a:buFontTx/>
              <a:buNone/>
            </a:pPr>
            <a:r>
              <a:rPr lang="en-US" altLang="en-US" sz="2000" dirty="0">
                <a:latin typeface="Consolas" panose="020B0609020204030204" pitchFamily="49" charset="0"/>
                <a:cs typeface="Consolas" panose="020B0609020204030204" pitchFamily="49" charset="0"/>
              </a:rPr>
              <a:t>	    matrix[</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 matrix[</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 1] + </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- 1;</a:t>
            </a:r>
          </a:p>
          <a:p>
            <a:pPr lvl="1">
              <a:buFontTx/>
              <a:buNone/>
            </a:pPr>
            <a:r>
              <a:rPr lang="en-US" altLang="en-US" sz="2000" dirty="0">
                <a:latin typeface="Consolas" panose="020B0609020204030204" pitchFamily="49" charset="0"/>
                <a:cs typeface="Consolas" panose="020B0609020204030204" pitchFamily="49" charset="0"/>
              </a:rPr>
              <a:t>	}</a:t>
            </a:r>
          </a:p>
        </p:txBody>
      </p:sp>
    </p:spTree>
    <p:extLst>
      <p:ext uri="{BB962C8B-B14F-4D97-AF65-F5344CB8AC3E}">
        <p14:creationId xmlns:p14="http://schemas.microsoft.com/office/powerpoint/2010/main" val="1377764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normAutofit/>
          </a:bodyPr>
          <a:lstStyle/>
          <a:p>
            <a:r>
              <a:rPr lang="en-US" altLang="en-US" dirty="0"/>
              <a:t>Adjacency Matrix</a:t>
            </a:r>
          </a:p>
        </p:txBody>
      </p:sp>
      <p:sp>
        <p:nvSpPr>
          <p:cNvPr id="200707" name="Rectangle 3"/>
          <p:cNvSpPr>
            <a:spLocks noGrp="1" noChangeArrowheads="1"/>
          </p:cNvSpPr>
          <p:nvPr>
            <p:ph type="body" idx="1"/>
          </p:nvPr>
        </p:nvSpPr>
        <p:spPr/>
        <p:txBody>
          <a:bodyPr/>
          <a:lstStyle/>
          <a:p>
            <a:pPr marL="400050" lvl="1" indent="0">
              <a:buNone/>
            </a:pPr>
            <a:r>
              <a:rPr lang="en-US" altLang="en-US" sz="2000" dirty="0"/>
              <a:t>A graph of </a:t>
            </a:r>
            <a:r>
              <a:rPr lang="en-US" altLang="en-US" sz="2000" i="1" dirty="0">
                <a:latin typeface="Times New Roman" pitchFamily="18" charset="0"/>
              </a:rPr>
              <a:t>n</a:t>
            </a:r>
            <a:r>
              <a:rPr lang="en-US" altLang="en-US" sz="2000" dirty="0"/>
              <a:t> vertices may have up to </a:t>
            </a:r>
          </a:p>
          <a:p>
            <a:endParaRPr lang="en-US" altLang="en-US" dirty="0"/>
          </a:p>
          <a:p>
            <a:endParaRPr lang="en-US" altLang="en-US" dirty="0"/>
          </a:p>
          <a:p>
            <a:pPr>
              <a:buFontTx/>
              <a:buNone/>
            </a:pPr>
            <a:r>
              <a:rPr lang="en-US" altLang="en-US" dirty="0"/>
              <a:t>	edges</a:t>
            </a:r>
          </a:p>
          <a:p>
            <a:endParaRPr lang="en-US" altLang="en-US" dirty="0"/>
          </a:p>
          <a:p>
            <a:pPr marL="400050" lvl="1" indent="0">
              <a:buNone/>
            </a:pPr>
            <a:r>
              <a:rPr lang="en-US" altLang="en-US" sz="2000" dirty="0"/>
              <a:t>The first straight-forward implementation is an adjacency matrix</a:t>
            </a:r>
          </a:p>
        </p:txBody>
      </p:sp>
      <p:graphicFrame>
        <p:nvGraphicFramePr>
          <p:cNvPr id="200710" name="Object 6"/>
          <p:cNvGraphicFramePr>
            <a:graphicFrameLocks noChangeAspect="1"/>
          </p:cNvGraphicFramePr>
          <p:nvPr>
            <p:extLst>
              <p:ext uri="{D42A27DB-BD31-4B8C-83A1-F6EECF244321}">
                <p14:modId xmlns:p14="http://schemas.microsoft.com/office/powerpoint/2010/main" val="4273578125"/>
              </p:ext>
            </p:extLst>
          </p:nvPr>
        </p:nvGraphicFramePr>
        <p:xfrm>
          <a:off x="3347864" y="2060848"/>
          <a:ext cx="2675756" cy="838345"/>
        </p:xfrm>
        <a:graphic>
          <a:graphicData uri="http://schemas.openxmlformats.org/presentationml/2006/ole">
            <mc:AlternateContent xmlns:mc="http://schemas.openxmlformats.org/markup-compatibility/2006">
              <mc:Choice xmlns:v="urn:schemas-microsoft-com:vml" Requires="v">
                <p:oleObj spid="_x0000_s296974" name="Equation" r:id="rId4" imgW="1460160" imgH="457200" progId="Equation.3">
                  <p:embed/>
                </p:oleObj>
              </mc:Choice>
              <mc:Fallback>
                <p:oleObj name="Equation" r:id="rId4" imgW="146016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4" y="2060848"/>
                        <a:ext cx="2675756" cy="83834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8916299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p:txBody>
          <a:bodyPr>
            <a:normAutofit/>
          </a:bodyPr>
          <a:lstStyle/>
          <a:p>
            <a:r>
              <a:rPr lang="en-US" altLang="en-US" dirty="0"/>
              <a:t>Lower-triangular adjacency matrix</a:t>
            </a:r>
          </a:p>
        </p:txBody>
      </p:sp>
      <p:sp>
        <p:nvSpPr>
          <p:cNvPr id="513027" name="Rectangle 3"/>
          <p:cNvSpPr>
            <a:spLocks noGrp="1" noChangeArrowheads="1"/>
          </p:cNvSpPr>
          <p:nvPr>
            <p:ph type="body" idx="1"/>
          </p:nvPr>
        </p:nvSpPr>
        <p:spPr/>
        <p:txBody>
          <a:bodyPr/>
          <a:lstStyle/>
          <a:p>
            <a:r>
              <a:rPr lang="en-US" altLang="en-US"/>
              <a:t>What we are using here is pointer arithmetic:</a:t>
            </a:r>
          </a:p>
          <a:p>
            <a:pPr lvl="1"/>
            <a:r>
              <a:rPr lang="en-US" altLang="en-US"/>
              <a:t>in C/C++, you can add values to a pointer</a:t>
            </a:r>
          </a:p>
          <a:p>
            <a:pPr lvl="1"/>
            <a:r>
              <a:rPr lang="en-US" altLang="en-US"/>
              <a:t>the question is, what does it mean to set:</a:t>
            </a:r>
          </a:p>
          <a:p>
            <a:pPr lvl="2">
              <a:buFontTx/>
              <a:buNone/>
            </a:pPr>
            <a:r>
              <a:rPr lang="en-US" altLang="en-US" b="1">
                <a:latin typeface="Courier New" pitchFamily="49" charset="0"/>
              </a:rPr>
              <a:t> 		ptr = ptr + 1;</a:t>
            </a:r>
          </a:p>
          <a:p>
            <a:pPr lvl="1">
              <a:buFontTx/>
              <a:buNone/>
            </a:pPr>
            <a:r>
              <a:rPr lang="en-US" altLang="en-US"/>
              <a:t>	or</a:t>
            </a:r>
          </a:p>
          <a:p>
            <a:pPr lvl="2">
              <a:buFontTx/>
              <a:buNone/>
            </a:pPr>
            <a:r>
              <a:rPr lang="en-US" altLang="en-US" b="1">
                <a:latin typeface="Courier New" pitchFamily="49" charset="0"/>
              </a:rPr>
              <a:t>		ptr = ptr + 2;</a:t>
            </a:r>
          </a:p>
        </p:txBody>
      </p:sp>
    </p:spTree>
    <p:extLst>
      <p:ext uri="{BB962C8B-B14F-4D97-AF65-F5344CB8AC3E}">
        <p14:creationId xmlns:p14="http://schemas.microsoft.com/office/powerpoint/2010/main" val="35782215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p:txBody>
          <a:bodyPr>
            <a:normAutofit/>
          </a:bodyPr>
          <a:lstStyle/>
          <a:p>
            <a:r>
              <a:rPr lang="en-US" altLang="en-US" dirty="0"/>
              <a:t>Lower-triangular adjacency matrix</a:t>
            </a:r>
          </a:p>
        </p:txBody>
      </p:sp>
      <p:sp>
        <p:nvSpPr>
          <p:cNvPr id="516099" name="Rectangle 3"/>
          <p:cNvSpPr>
            <a:spLocks noGrp="1" noChangeArrowheads="1"/>
          </p:cNvSpPr>
          <p:nvPr>
            <p:ph type="body" idx="1"/>
          </p:nvPr>
        </p:nvSpPr>
        <p:spPr/>
        <p:txBody>
          <a:bodyPr/>
          <a:lstStyle/>
          <a:p>
            <a:r>
              <a:rPr lang="en-US" altLang="en-US"/>
              <a:t>Suppose we have a pointer-to-a-double:</a:t>
            </a:r>
          </a:p>
          <a:p>
            <a:pPr>
              <a:buFontTx/>
              <a:buNone/>
            </a:pPr>
            <a:r>
              <a:rPr lang="en-US" altLang="en-US"/>
              <a:t>		</a:t>
            </a:r>
            <a:r>
              <a:rPr lang="en-US" altLang="en-US" sz="2400" b="1">
                <a:latin typeface="Courier New" pitchFamily="49" charset="0"/>
              </a:rPr>
              <a:t>double * ptr = new double( 3.14 );</a:t>
            </a:r>
          </a:p>
          <a:p>
            <a:pPr>
              <a:buFontTx/>
              <a:buNone/>
            </a:pPr>
            <a:r>
              <a:rPr lang="en-US" altLang="en-US"/>
              <a:t>	where:</a:t>
            </a:r>
          </a:p>
          <a:p>
            <a:pPr lvl="1"/>
            <a:r>
              <a:rPr lang="en-US" altLang="en-US"/>
              <a:t>the pointer has a value of </a:t>
            </a:r>
            <a:r>
              <a:rPr lang="en-US" altLang="en-US" sz="2400" b="1">
                <a:latin typeface="Courier New" pitchFamily="49" charset="0"/>
              </a:rPr>
              <a:t>0x53A1D780</a:t>
            </a:r>
            <a:r>
              <a:rPr lang="en-US" altLang="en-US"/>
              <a:t>, and</a:t>
            </a:r>
          </a:p>
          <a:p>
            <a:pPr lvl="1"/>
            <a:r>
              <a:rPr lang="en-US" altLang="en-US"/>
              <a:t>the representation of 3.14 is </a:t>
            </a:r>
            <a:r>
              <a:rPr lang="en-US" altLang="en-US" sz="2400" b="1">
                <a:latin typeface="Courier New" pitchFamily="49" charset="0"/>
              </a:rPr>
              <a:t>0x40091Eb851EB851F</a:t>
            </a:r>
            <a:endParaRPr lang="en-US" altLang="en-US"/>
          </a:p>
          <a:p>
            <a:pPr lvl="1"/>
            <a:endParaRPr lang="en-US" altLang="en-US"/>
          </a:p>
        </p:txBody>
      </p:sp>
      <p:pic>
        <p:nvPicPr>
          <p:cNvPr id="516100" name="Picture 4" descr="x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4797425"/>
            <a:ext cx="3671888" cy="1539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0043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p:txBody>
          <a:bodyPr>
            <a:noAutofit/>
          </a:bodyPr>
          <a:lstStyle/>
          <a:p>
            <a:r>
              <a:rPr lang="en-US" altLang="en-US" dirty="0"/>
              <a:t>Lower-triangular adjacency matrix</a:t>
            </a:r>
          </a:p>
        </p:txBody>
      </p:sp>
      <p:sp>
        <p:nvSpPr>
          <p:cNvPr id="517123" name="Rectangle 3"/>
          <p:cNvSpPr>
            <a:spLocks noGrp="1" noChangeArrowheads="1"/>
          </p:cNvSpPr>
          <p:nvPr>
            <p:ph type="body" idx="1"/>
          </p:nvPr>
        </p:nvSpPr>
        <p:spPr/>
        <p:txBody>
          <a:bodyPr/>
          <a:lstStyle/>
          <a:p>
            <a:r>
              <a:rPr lang="en-US" altLang="en-US"/>
              <a:t>If we just added one to the address, then this would give us the value </a:t>
            </a:r>
            <a:r>
              <a:rPr lang="en-US" altLang="en-US" sz="2800" b="1">
                <a:latin typeface="Courier New" pitchFamily="49" charset="0"/>
              </a:rPr>
              <a:t>0x53A1D781</a:t>
            </a:r>
            <a:r>
              <a:rPr lang="en-US" altLang="en-US"/>
              <a:t>, but this contains no useful information...</a:t>
            </a:r>
          </a:p>
        </p:txBody>
      </p:sp>
      <p:pic>
        <p:nvPicPr>
          <p:cNvPr id="517124" name="Picture 4" descr="x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4797425"/>
            <a:ext cx="3671888" cy="1539875"/>
          </a:xfrm>
          <a:prstGeom prst="rect">
            <a:avLst/>
          </a:prstGeom>
          <a:noFill/>
          <a:extLst>
            <a:ext uri="{909E8E84-426E-40DD-AFC4-6F175D3DCCD1}">
              <a14:hiddenFill xmlns:a14="http://schemas.microsoft.com/office/drawing/2010/main">
                <a:solidFill>
                  <a:srgbClr val="FFFFFF"/>
                </a:solidFill>
              </a14:hiddenFill>
            </a:ext>
          </a:extLst>
        </p:spPr>
      </p:pic>
      <p:sp>
        <p:nvSpPr>
          <p:cNvPr id="517125" name="Oval 5"/>
          <p:cNvSpPr>
            <a:spLocks noChangeArrowheads="1"/>
          </p:cNvSpPr>
          <p:nvPr/>
        </p:nvSpPr>
        <p:spPr bwMode="auto">
          <a:xfrm>
            <a:off x="3203575" y="4581525"/>
            <a:ext cx="431800" cy="201612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Tree>
    <p:extLst>
      <p:ext uri="{BB962C8B-B14F-4D97-AF65-F5344CB8AC3E}">
        <p14:creationId xmlns:p14="http://schemas.microsoft.com/office/powerpoint/2010/main" val="14444556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p:txBody>
          <a:bodyPr>
            <a:normAutofit/>
          </a:bodyPr>
          <a:lstStyle/>
          <a:p>
            <a:r>
              <a:rPr lang="en-US" altLang="en-US" dirty="0"/>
              <a:t>Lower-triangular adjacency matrix</a:t>
            </a:r>
          </a:p>
        </p:txBody>
      </p:sp>
      <p:sp>
        <p:nvSpPr>
          <p:cNvPr id="518147" name="Rectangle 3"/>
          <p:cNvSpPr>
            <a:spLocks noGrp="1" noChangeArrowheads="1"/>
          </p:cNvSpPr>
          <p:nvPr>
            <p:ph type="body" idx="1"/>
          </p:nvPr>
        </p:nvSpPr>
        <p:spPr/>
        <p:txBody>
          <a:bodyPr/>
          <a:lstStyle/>
          <a:p>
            <a:r>
              <a:rPr lang="en-US" altLang="en-US"/>
              <a:t>The only logical interpretation of </a:t>
            </a:r>
            <a:r>
              <a:rPr lang="en-US" altLang="en-US" sz="2800" b="1">
                <a:latin typeface="Courier New" pitchFamily="49" charset="0"/>
              </a:rPr>
              <a:t>ptr + 1</a:t>
            </a:r>
            <a:r>
              <a:rPr lang="en-US" altLang="en-US"/>
              <a:t> is to go to the </a:t>
            </a:r>
            <a:r>
              <a:rPr lang="en-US" altLang="en-US" i="1"/>
              <a:t>next</a:t>
            </a:r>
            <a:r>
              <a:rPr lang="en-US" altLang="en-US"/>
              <a:t> location a different double could exist, </a:t>
            </a:r>
            <a:r>
              <a:rPr lang="en-US" altLang="en-US" i="1"/>
              <a:t>i</a:t>
            </a:r>
            <a:r>
              <a:rPr lang="en-US" altLang="en-US"/>
              <a:t>.</a:t>
            </a:r>
            <a:r>
              <a:rPr lang="en-US" altLang="en-US" i="1"/>
              <a:t>e</a:t>
            </a:r>
            <a:r>
              <a:rPr lang="en-US" altLang="en-US"/>
              <a:t>.,  </a:t>
            </a:r>
            <a:r>
              <a:rPr lang="en-US" altLang="en-US" sz="2800" b="1">
                <a:latin typeface="Courier New" pitchFamily="49" charset="0"/>
              </a:rPr>
              <a:t>0x53A1D78</a:t>
            </a:r>
            <a:r>
              <a:rPr lang="en-US" altLang="en-US" sz="2800" b="1">
                <a:solidFill>
                  <a:srgbClr val="FF0000"/>
                </a:solidFill>
                <a:latin typeface="Courier New" pitchFamily="49" charset="0"/>
              </a:rPr>
              <a:t>8</a:t>
            </a:r>
            <a:endParaRPr lang="en-US" altLang="en-US">
              <a:solidFill>
                <a:srgbClr val="FF0000"/>
              </a:solidFill>
            </a:endParaRPr>
          </a:p>
        </p:txBody>
      </p:sp>
      <p:pic>
        <p:nvPicPr>
          <p:cNvPr id="518148" name="Picture 4" descr="x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4797425"/>
            <a:ext cx="3671888" cy="1539875"/>
          </a:xfrm>
          <a:prstGeom prst="rect">
            <a:avLst/>
          </a:prstGeom>
          <a:noFill/>
          <a:extLst>
            <a:ext uri="{909E8E84-426E-40DD-AFC4-6F175D3DCCD1}">
              <a14:hiddenFill xmlns:a14="http://schemas.microsoft.com/office/drawing/2010/main">
                <a:solidFill>
                  <a:srgbClr val="FFFFFF"/>
                </a:solidFill>
              </a14:hiddenFill>
            </a:ext>
          </a:extLst>
        </p:spPr>
      </p:pic>
      <p:sp>
        <p:nvSpPr>
          <p:cNvPr id="518149" name="Oval 5"/>
          <p:cNvSpPr>
            <a:spLocks noChangeArrowheads="1"/>
          </p:cNvSpPr>
          <p:nvPr/>
        </p:nvSpPr>
        <p:spPr bwMode="auto">
          <a:xfrm>
            <a:off x="6011863" y="4581525"/>
            <a:ext cx="431800" cy="201612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Tree>
    <p:extLst>
      <p:ext uri="{BB962C8B-B14F-4D97-AF65-F5344CB8AC3E}">
        <p14:creationId xmlns:p14="http://schemas.microsoft.com/office/powerpoint/2010/main" val="716385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p:txBody>
          <a:bodyPr>
            <a:normAutofit/>
          </a:bodyPr>
          <a:lstStyle/>
          <a:p>
            <a:r>
              <a:rPr lang="en-US" altLang="en-US" dirty="0"/>
              <a:t>Lower-triangular adjacency matrix</a:t>
            </a:r>
          </a:p>
        </p:txBody>
      </p:sp>
      <p:sp>
        <p:nvSpPr>
          <p:cNvPr id="519171" name="Rectangle 3"/>
          <p:cNvSpPr>
            <a:spLocks noGrp="1" noChangeArrowheads="1"/>
          </p:cNvSpPr>
          <p:nvPr>
            <p:ph type="body" idx="1"/>
          </p:nvPr>
        </p:nvSpPr>
        <p:spPr/>
        <p:txBody>
          <a:bodyPr/>
          <a:lstStyle/>
          <a:p>
            <a:pPr marL="400050" lvl="1" indent="0">
              <a:buNone/>
            </a:pPr>
            <a:r>
              <a:rPr lang="en-US" altLang="en-US" sz="2000" dirty="0"/>
              <a:t>Therefore, if we define:</a:t>
            </a:r>
          </a:p>
          <a:p>
            <a:pPr lvl="1">
              <a:buFontTx/>
              <a:buNone/>
            </a:pPr>
            <a:r>
              <a:rPr lang="en-US" altLang="en-US" dirty="0"/>
              <a:t>	double * array = new double[4];</a:t>
            </a:r>
          </a:p>
          <a:p>
            <a:pPr>
              <a:buFontTx/>
              <a:buNone/>
            </a:pPr>
            <a:r>
              <a:rPr lang="en-US" altLang="en-US" dirty="0"/>
              <a:t>	then the following are all equivalent:</a:t>
            </a:r>
          </a:p>
          <a:p>
            <a:pPr>
              <a:buFontTx/>
              <a:buNone/>
            </a:pPr>
            <a:r>
              <a:rPr lang="en-US" altLang="en-US" b="1" dirty="0">
                <a:latin typeface="Courier New" pitchFamily="49" charset="0"/>
              </a:rPr>
              <a:t>		array[0]		*array</a:t>
            </a:r>
          </a:p>
          <a:p>
            <a:pPr>
              <a:buFontTx/>
              <a:buNone/>
            </a:pPr>
            <a:r>
              <a:rPr lang="en-US" altLang="en-US" b="1" dirty="0">
                <a:latin typeface="Courier New" pitchFamily="49" charset="0"/>
              </a:rPr>
              <a:t>		array[1]		*(array + 1)</a:t>
            </a:r>
          </a:p>
          <a:p>
            <a:pPr>
              <a:buFontTx/>
              <a:buNone/>
            </a:pPr>
            <a:r>
              <a:rPr lang="en-US" altLang="en-US" b="1" dirty="0">
                <a:latin typeface="Courier New" pitchFamily="49" charset="0"/>
              </a:rPr>
              <a:t>		array[2]		*(array + 2)</a:t>
            </a:r>
          </a:p>
          <a:p>
            <a:pPr>
              <a:buFontTx/>
              <a:buNone/>
            </a:pPr>
            <a:r>
              <a:rPr lang="en-US" altLang="en-US" b="1" dirty="0">
                <a:latin typeface="Courier New" pitchFamily="49" charset="0"/>
              </a:rPr>
              <a:t>		array[3]		*(array + 3)</a:t>
            </a:r>
          </a:p>
        </p:txBody>
      </p:sp>
    </p:spTree>
    <p:extLst>
      <p:ext uri="{BB962C8B-B14F-4D97-AF65-F5344CB8AC3E}">
        <p14:creationId xmlns:p14="http://schemas.microsoft.com/office/powerpoint/2010/main" val="36901137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p:txBody>
          <a:bodyPr>
            <a:normAutofit/>
          </a:bodyPr>
          <a:lstStyle/>
          <a:p>
            <a:r>
              <a:rPr lang="en-US" altLang="en-US" dirty="0"/>
              <a:t>Lower-triangular adjacency matrix</a:t>
            </a:r>
          </a:p>
        </p:txBody>
      </p:sp>
      <p:sp>
        <p:nvSpPr>
          <p:cNvPr id="521219" name="Rectangle 3"/>
          <p:cNvSpPr>
            <a:spLocks noGrp="1" noChangeArrowheads="1"/>
          </p:cNvSpPr>
          <p:nvPr>
            <p:ph type="body" idx="1"/>
          </p:nvPr>
        </p:nvSpPr>
        <p:spPr/>
        <p:txBody>
          <a:bodyPr/>
          <a:lstStyle/>
          <a:p>
            <a:r>
              <a:rPr lang="en-US" altLang="en-US" dirty="0"/>
              <a:t>Thus, the following code simply adds appropriate amounts to the pointer:</a:t>
            </a:r>
          </a:p>
          <a:p>
            <a:pPr lvl="1">
              <a:buFontTx/>
              <a:buNone/>
            </a:pPr>
            <a:endParaRPr lang="en-US" altLang="en-US" dirty="0">
              <a:latin typeface="Consolas" panose="020B0609020204030204" pitchFamily="49" charset="0"/>
              <a:cs typeface="Consolas" panose="020B0609020204030204" pitchFamily="49" charset="0"/>
            </a:endParaRPr>
          </a:p>
          <a:p>
            <a:pPr lvl="2">
              <a:buFontTx/>
              <a:buNone/>
            </a:pPr>
            <a:r>
              <a:rPr lang="en-US" altLang="en-US" sz="1800" dirty="0">
                <a:latin typeface="Consolas" panose="020B0609020204030204" pitchFamily="49" charset="0"/>
                <a:cs typeface="Consolas" panose="020B0609020204030204" pitchFamily="49" charset="0"/>
              </a:rPr>
              <a:t>	matrix = new double *[N];</a:t>
            </a:r>
          </a:p>
          <a:p>
            <a:pPr lvl="2">
              <a:buFontTx/>
              <a:buNone/>
            </a:pPr>
            <a:r>
              <a:rPr lang="en-US" altLang="en-US" sz="1800" dirty="0">
                <a:latin typeface="Consolas" panose="020B0609020204030204" pitchFamily="49" charset="0"/>
                <a:cs typeface="Consolas" panose="020B0609020204030204" pitchFamily="49" charset="0"/>
              </a:rPr>
              <a:t>	matrix[0] = </a:t>
            </a:r>
            <a:r>
              <a:rPr lang="en-US" altLang="en-US" sz="1800" dirty="0" err="1">
                <a:latin typeface="Consolas" panose="020B0609020204030204" pitchFamily="49" charset="0"/>
                <a:cs typeface="Consolas" panose="020B0609020204030204" pitchFamily="49" charset="0"/>
              </a:rPr>
              <a:t>nullptr</a:t>
            </a:r>
            <a:r>
              <a:rPr lang="en-US" altLang="en-US" sz="1800" dirty="0">
                <a:latin typeface="Consolas" panose="020B0609020204030204" pitchFamily="49" charset="0"/>
                <a:cs typeface="Consolas" panose="020B0609020204030204" pitchFamily="49" charset="0"/>
              </a:rPr>
              <a:t>;</a:t>
            </a:r>
          </a:p>
          <a:p>
            <a:pPr lvl="2">
              <a:buFontTx/>
              <a:buNone/>
            </a:pPr>
            <a:r>
              <a:rPr lang="en-US" altLang="en-US" sz="1800" dirty="0">
                <a:latin typeface="Consolas" panose="020B0609020204030204" pitchFamily="49" charset="0"/>
                <a:cs typeface="Consolas" panose="020B0609020204030204" pitchFamily="49" charset="0"/>
              </a:rPr>
              <a:t>	matrix[1] = new double[N*(N – 1)/2];</a:t>
            </a:r>
          </a:p>
          <a:p>
            <a:pPr lvl="2">
              <a:buFontTx/>
              <a:buNone/>
            </a:pPr>
            <a:endParaRPr lang="en-US" altLang="en-US" sz="1800" dirty="0">
              <a:latin typeface="Consolas" panose="020B0609020204030204" pitchFamily="49" charset="0"/>
              <a:cs typeface="Consolas" panose="020B0609020204030204" pitchFamily="49" charset="0"/>
            </a:endParaRPr>
          </a:p>
          <a:p>
            <a:pPr lvl="2">
              <a:buFontTx/>
              <a:buNone/>
            </a:pPr>
            <a:r>
              <a:rPr lang="en-US" altLang="en-US" sz="1800" dirty="0">
                <a:latin typeface="Consolas" panose="020B0609020204030204" pitchFamily="49" charset="0"/>
                <a:cs typeface="Consolas" panose="020B0609020204030204" pitchFamily="49" charset="0"/>
              </a:rPr>
              <a:t>	for( </a:t>
            </a:r>
            <a:r>
              <a:rPr lang="en-US" altLang="en-US" sz="1800" dirty="0" err="1">
                <a:latin typeface="Consolas" panose="020B0609020204030204" pitchFamily="49" charset="0"/>
                <a:cs typeface="Consolas" panose="020B0609020204030204" pitchFamily="49" charset="0"/>
              </a:rPr>
              <a:t>int</a:t>
            </a:r>
            <a:r>
              <a:rPr lang="en-US" altLang="en-US" sz="1800" dirty="0">
                <a:latin typeface="Consolas" panose="020B0609020204030204" pitchFamily="49" charset="0"/>
                <a:cs typeface="Consolas" panose="020B0609020204030204" pitchFamily="49" charset="0"/>
              </a:rPr>
              <a:t> </a:t>
            </a:r>
            <a:r>
              <a:rPr lang="en-US" altLang="en-US" sz="1800" dirty="0" err="1">
                <a:latin typeface="Consolas" panose="020B0609020204030204" pitchFamily="49" charset="0"/>
                <a:cs typeface="Consolas" panose="020B0609020204030204" pitchFamily="49" charset="0"/>
              </a:rPr>
              <a:t>i</a:t>
            </a:r>
            <a:r>
              <a:rPr lang="en-US" altLang="en-US" sz="1800" dirty="0">
                <a:latin typeface="Consolas" panose="020B0609020204030204" pitchFamily="49" charset="0"/>
                <a:cs typeface="Consolas" panose="020B0609020204030204" pitchFamily="49" charset="0"/>
              </a:rPr>
              <a:t> = 2; </a:t>
            </a:r>
            <a:r>
              <a:rPr lang="en-US" altLang="en-US" sz="1800" dirty="0" err="1">
                <a:latin typeface="Consolas" panose="020B0609020204030204" pitchFamily="49" charset="0"/>
                <a:cs typeface="Consolas" panose="020B0609020204030204" pitchFamily="49" charset="0"/>
              </a:rPr>
              <a:t>i</a:t>
            </a:r>
            <a:r>
              <a:rPr lang="en-US" altLang="en-US" sz="1800" dirty="0">
                <a:latin typeface="Consolas" panose="020B0609020204030204" pitchFamily="49" charset="0"/>
                <a:cs typeface="Consolas" panose="020B0609020204030204" pitchFamily="49" charset="0"/>
              </a:rPr>
              <a:t> &lt; N; ++</a:t>
            </a:r>
            <a:r>
              <a:rPr lang="en-US" altLang="en-US" sz="1800" dirty="0" err="1">
                <a:latin typeface="Consolas" panose="020B0609020204030204" pitchFamily="49" charset="0"/>
                <a:cs typeface="Consolas" panose="020B0609020204030204" pitchFamily="49" charset="0"/>
              </a:rPr>
              <a:t>i</a:t>
            </a:r>
            <a:r>
              <a:rPr lang="en-US" altLang="en-US" sz="1800" dirty="0">
                <a:latin typeface="Consolas" panose="020B0609020204030204" pitchFamily="49" charset="0"/>
                <a:cs typeface="Consolas" panose="020B0609020204030204" pitchFamily="49" charset="0"/>
              </a:rPr>
              <a:t> ) {</a:t>
            </a:r>
          </a:p>
          <a:p>
            <a:pPr lvl="2">
              <a:buFontTx/>
              <a:buNone/>
            </a:pPr>
            <a:r>
              <a:rPr lang="en-US" altLang="en-US" sz="1800" dirty="0">
                <a:latin typeface="Consolas" panose="020B0609020204030204" pitchFamily="49" charset="0"/>
                <a:cs typeface="Consolas" panose="020B0609020204030204" pitchFamily="49" charset="0"/>
              </a:rPr>
              <a:t>	    matrix[</a:t>
            </a:r>
            <a:r>
              <a:rPr lang="en-US" altLang="en-US" sz="1800" dirty="0" err="1">
                <a:latin typeface="Consolas" panose="020B0609020204030204" pitchFamily="49" charset="0"/>
                <a:cs typeface="Consolas" panose="020B0609020204030204" pitchFamily="49" charset="0"/>
              </a:rPr>
              <a:t>i</a:t>
            </a:r>
            <a:r>
              <a:rPr lang="en-US" altLang="en-US" sz="1800" dirty="0">
                <a:latin typeface="Consolas" panose="020B0609020204030204" pitchFamily="49" charset="0"/>
                <a:cs typeface="Consolas" panose="020B0609020204030204" pitchFamily="49" charset="0"/>
              </a:rPr>
              <a:t>] = matrix[</a:t>
            </a:r>
            <a:r>
              <a:rPr lang="en-US" altLang="en-US" sz="1800" dirty="0" err="1">
                <a:latin typeface="Consolas" panose="020B0609020204030204" pitchFamily="49" charset="0"/>
                <a:cs typeface="Consolas" panose="020B0609020204030204" pitchFamily="49" charset="0"/>
              </a:rPr>
              <a:t>i</a:t>
            </a:r>
            <a:r>
              <a:rPr lang="en-US" altLang="en-US" sz="1800" dirty="0">
                <a:latin typeface="Consolas" panose="020B0609020204030204" pitchFamily="49" charset="0"/>
                <a:cs typeface="Consolas" panose="020B0609020204030204" pitchFamily="49" charset="0"/>
              </a:rPr>
              <a:t> – 1] + </a:t>
            </a:r>
            <a:r>
              <a:rPr lang="en-US" altLang="en-US" sz="1800" dirty="0" err="1">
                <a:latin typeface="Consolas" panose="020B0609020204030204" pitchFamily="49" charset="0"/>
                <a:cs typeface="Consolas" panose="020B0609020204030204" pitchFamily="49" charset="0"/>
              </a:rPr>
              <a:t>i</a:t>
            </a:r>
            <a:r>
              <a:rPr lang="en-US" altLang="en-US" sz="1800" dirty="0">
                <a:latin typeface="Consolas" panose="020B0609020204030204" pitchFamily="49" charset="0"/>
                <a:cs typeface="Consolas" panose="020B0609020204030204" pitchFamily="49" charset="0"/>
              </a:rPr>
              <a:t> - 1;</a:t>
            </a:r>
          </a:p>
          <a:p>
            <a:pPr lvl="2">
              <a:buFontTx/>
              <a:buNone/>
            </a:pPr>
            <a:r>
              <a:rPr lang="en-US" altLang="en-US" sz="1800" dirty="0">
                <a:latin typeface="Consolas" panose="020B0609020204030204" pitchFamily="49" charset="0"/>
                <a:cs typeface="Consolas" panose="020B0609020204030204" pitchFamily="49" charset="0"/>
              </a:rPr>
              <a:t>	}</a:t>
            </a:r>
          </a:p>
          <a:p>
            <a:pPr>
              <a:buFontTx/>
              <a:buNone/>
            </a:pPr>
            <a:endParaRPr lang="en-US" altLang="en-US" dirty="0"/>
          </a:p>
        </p:txBody>
      </p:sp>
    </p:spTree>
    <p:extLst>
      <p:ext uri="{BB962C8B-B14F-4D97-AF65-F5344CB8AC3E}">
        <p14:creationId xmlns:p14="http://schemas.microsoft.com/office/powerpoint/2010/main" val="33042559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p:txBody>
          <a:bodyPr>
            <a:normAutofit/>
          </a:bodyPr>
          <a:lstStyle/>
          <a:p>
            <a:r>
              <a:rPr lang="en-US" altLang="en-US" dirty="0"/>
              <a:t>Lower-triangular adjacency matrix</a:t>
            </a:r>
          </a:p>
        </p:txBody>
      </p:sp>
      <p:sp>
        <p:nvSpPr>
          <p:cNvPr id="512003" name="Rectangle 3"/>
          <p:cNvSpPr>
            <a:spLocks noGrp="1" noChangeArrowheads="1"/>
          </p:cNvSpPr>
          <p:nvPr>
            <p:ph type="body" idx="1"/>
          </p:nvPr>
        </p:nvSpPr>
        <p:spPr/>
        <p:txBody>
          <a:bodyPr>
            <a:normAutofit lnSpcReduction="10000"/>
          </a:bodyPr>
          <a:lstStyle/>
          <a:p>
            <a:pPr marL="358775" indent="-358775">
              <a:buNone/>
            </a:pPr>
            <a:r>
              <a:rPr lang="en-US" altLang="en-US" dirty="0"/>
              <a:t>	Visually, we have, for </a:t>
            </a:r>
            <a:r>
              <a:rPr lang="en-US" altLang="en-US" i="1" dirty="0">
                <a:latin typeface="Times New Roman" pitchFamily="18" charset="0"/>
              </a:rPr>
              <a:t>N</a:t>
            </a:r>
            <a:r>
              <a:rPr lang="en-US" altLang="en-US" dirty="0">
                <a:latin typeface="Times New Roman" pitchFamily="18" charset="0"/>
              </a:rPr>
              <a:t> = 16</a:t>
            </a:r>
            <a:r>
              <a:rPr lang="en-US" altLang="en-US" dirty="0"/>
              <a:t>, the following:</a:t>
            </a:r>
          </a:p>
          <a:p>
            <a:pPr lvl="1">
              <a:buFontTx/>
              <a:buNone/>
            </a:pPr>
            <a:r>
              <a:rPr lang="en-US" altLang="en-US" sz="1800" dirty="0">
                <a:latin typeface="Consolas" panose="020B0609020204030204" pitchFamily="49" charset="0"/>
                <a:cs typeface="Consolas" panose="020B0609020204030204" pitchFamily="49" charset="0"/>
              </a:rPr>
              <a:t>	matrix[0] = </a:t>
            </a:r>
            <a:r>
              <a:rPr lang="en-US" altLang="en-US" sz="1800" dirty="0" err="1">
                <a:latin typeface="Consolas" panose="020B0609020204030204" pitchFamily="49" charset="0"/>
                <a:cs typeface="Consolas" panose="020B0609020204030204" pitchFamily="49" charset="0"/>
              </a:rPr>
              <a:t>nullptr</a:t>
            </a:r>
            <a:r>
              <a:rPr lang="en-US" altLang="en-US" sz="1800" dirty="0">
                <a:latin typeface="Consolas" panose="020B0609020204030204" pitchFamily="49" charset="0"/>
                <a:cs typeface="Consolas" panose="020B0609020204030204" pitchFamily="49" charset="0"/>
              </a:rPr>
              <a:t>;</a:t>
            </a:r>
          </a:p>
          <a:p>
            <a:pPr lvl="1">
              <a:buFontTx/>
              <a:buNone/>
            </a:pPr>
            <a:r>
              <a:rPr lang="en-US" altLang="en-US" sz="1800" dirty="0">
                <a:latin typeface="Consolas" panose="020B0609020204030204" pitchFamily="49" charset="0"/>
                <a:cs typeface="Consolas" panose="020B0609020204030204" pitchFamily="49" charset="0"/>
              </a:rPr>
              <a:t>	matrix[1] = &amp;( </a:t>
            </a:r>
            <a:r>
              <a:rPr lang="en-US" altLang="en-US" sz="1800" dirty="0" err="1">
                <a:latin typeface="Consolas" panose="020B0609020204030204" pitchFamily="49" charset="0"/>
                <a:cs typeface="Consolas" panose="020B0609020204030204" pitchFamily="49" charset="0"/>
              </a:rPr>
              <a:t>tmp</a:t>
            </a:r>
            <a:r>
              <a:rPr lang="en-US" altLang="en-US" sz="1800" dirty="0">
                <a:latin typeface="Consolas" panose="020B0609020204030204" pitchFamily="49" charset="0"/>
                <a:cs typeface="Consolas" panose="020B0609020204030204" pitchFamily="49" charset="0"/>
              </a:rPr>
              <a:t>[0] );</a:t>
            </a:r>
          </a:p>
          <a:p>
            <a:pPr lvl="1">
              <a:buFontTx/>
              <a:buNone/>
            </a:pPr>
            <a:r>
              <a:rPr lang="en-US" altLang="en-US" sz="1800" dirty="0">
                <a:latin typeface="Consolas" panose="020B0609020204030204" pitchFamily="49" charset="0"/>
                <a:cs typeface="Consolas" panose="020B0609020204030204" pitchFamily="49" charset="0"/>
              </a:rPr>
              <a:t>	matrix[2] = &amp;( </a:t>
            </a:r>
            <a:r>
              <a:rPr lang="en-US" altLang="en-US" sz="1800" dirty="0" err="1">
                <a:latin typeface="Consolas" panose="020B0609020204030204" pitchFamily="49" charset="0"/>
                <a:cs typeface="Consolas" panose="020B0609020204030204" pitchFamily="49" charset="0"/>
              </a:rPr>
              <a:t>tmp</a:t>
            </a:r>
            <a:r>
              <a:rPr lang="en-US" altLang="en-US" sz="1800" dirty="0">
                <a:latin typeface="Consolas" panose="020B0609020204030204" pitchFamily="49" charset="0"/>
                <a:cs typeface="Consolas" panose="020B0609020204030204" pitchFamily="49" charset="0"/>
              </a:rPr>
              <a:t>[</a:t>
            </a:r>
            <a:r>
              <a:rPr lang="en-US" altLang="en-US" sz="1800" dirty="0">
                <a:solidFill>
                  <a:srgbClr val="996633"/>
                </a:solidFill>
                <a:latin typeface="Consolas" panose="020B0609020204030204" pitchFamily="49" charset="0"/>
                <a:cs typeface="Consolas" panose="020B0609020204030204" pitchFamily="49" charset="0"/>
              </a:rPr>
              <a:t>1</a:t>
            </a:r>
            <a:r>
              <a:rPr lang="en-US" altLang="en-US" sz="1800" dirty="0">
                <a:latin typeface="Consolas" panose="020B0609020204030204" pitchFamily="49" charset="0"/>
                <a:cs typeface="Consolas" panose="020B0609020204030204" pitchFamily="49" charset="0"/>
              </a:rPr>
              <a:t>] );</a:t>
            </a:r>
          </a:p>
          <a:p>
            <a:pPr lvl="1">
              <a:buFontTx/>
              <a:buNone/>
            </a:pPr>
            <a:r>
              <a:rPr lang="en-US" altLang="en-US" sz="1800" dirty="0">
                <a:latin typeface="Consolas" panose="020B0609020204030204" pitchFamily="49" charset="0"/>
                <a:cs typeface="Consolas" panose="020B0609020204030204" pitchFamily="49" charset="0"/>
              </a:rPr>
              <a:t>	matrix[3] = &amp;( </a:t>
            </a:r>
            <a:r>
              <a:rPr lang="en-US" altLang="en-US" sz="1800" dirty="0" err="1">
                <a:latin typeface="Consolas" panose="020B0609020204030204" pitchFamily="49" charset="0"/>
                <a:cs typeface="Consolas" panose="020B0609020204030204" pitchFamily="49" charset="0"/>
              </a:rPr>
              <a:t>tmp</a:t>
            </a:r>
            <a:r>
              <a:rPr lang="en-US" altLang="en-US" sz="1800" dirty="0">
                <a:latin typeface="Consolas" panose="020B0609020204030204" pitchFamily="49" charset="0"/>
                <a:cs typeface="Consolas" panose="020B0609020204030204" pitchFamily="49" charset="0"/>
              </a:rPr>
              <a:t>[</a:t>
            </a:r>
            <a:r>
              <a:rPr lang="en-US" altLang="en-US" sz="1800" dirty="0">
                <a:solidFill>
                  <a:srgbClr val="FF0000"/>
                </a:solidFill>
                <a:latin typeface="Consolas" panose="020B0609020204030204" pitchFamily="49" charset="0"/>
                <a:cs typeface="Consolas" panose="020B0609020204030204" pitchFamily="49" charset="0"/>
              </a:rPr>
              <a:t>3</a:t>
            </a:r>
            <a:r>
              <a:rPr lang="en-US" altLang="en-US" sz="1800" dirty="0">
                <a:latin typeface="Consolas" panose="020B0609020204030204" pitchFamily="49" charset="0"/>
                <a:cs typeface="Consolas" panose="020B0609020204030204" pitchFamily="49" charset="0"/>
              </a:rPr>
              <a:t>] );</a:t>
            </a:r>
          </a:p>
          <a:p>
            <a:pPr lvl="1">
              <a:buFontTx/>
              <a:buNone/>
            </a:pPr>
            <a:r>
              <a:rPr lang="en-US" altLang="en-US" sz="1800" dirty="0">
                <a:latin typeface="Consolas" panose="020B0609020204030204" pitchFamily="49" charset="0"/>
                <a:cs typeface="Consolas" panose="020B0609020204030204" pitchFamily="49" charset="0"/>
              </a:rPr>
              <a:t>	matrix[4] = &amp;( </a:t>
            </a:r>
            <a:r>
              <a:rPr lang="en-US" altLang="en-US" sz="1800" dirty="0" err="1">
                <a:latin typeface="Consolas" panose="020B0609020204030204" pitchFamily="49" charset="0"/>
                <a:cs typeface="Consolas" panose="020B0609020204030204" pitchFamily="49" charset="0"/>
              </a:rPr>
              <a:t>tmp</a:t>
            </a:r>
            <a:r>
              <a:rPr lang="en-US" altLang="en-US" sz="1800" dirty="0">
                <a:latin typeface="Consolas" panose="020B0609020204030204" pitchFamily="49" charset="0"/>
                <a:cs typeface="Consolas" panose="020B0609020204030204" pitchFamily="49" charset="0"/>
              </a:rPr>
              <a:t>[</a:t>
            </a:r>
            <a:r>
              <a:rPr lang="en-US" altLang="en-US" sz="1800" dirty="0">
                <a:solidFill>
                  <a:srgbClr val="FF9900"/>
                </a:solidFill>
                <a:latin typeface="Consolas" panose="020B0609020204030204" pitchFamily="49" charset="0"/>
                <a:cs typeface="Consolas" panose="020B0609020204030204" pitchFamily="49" charset="0"/>
              </a:rPr>
              <a:t>6</a:t>
            </a:r>
            <a:r>
              <a:rPr lang="en-US" altLang="en-US" sz="1800" dirty="0">
                <a:latin typeface="Consolas" panose="020B0609020204030204" pitchFamily="49" charset="0"/>
                <a:cs typeface="Consolas" panose="020B0609020204030204" pitchFamily="49" charset="0"/>
              </a:rPr>
              <a:t>] );</a:t>
            </a:r>
          </a:p>
          <a:p>
            <a:pPr lvl="1">
              <a:buFontTx/>
              <a:buNone/>
            </a:pPr>
            <a:r>
              <a:rPr lang="en-US" altLang="en-US" sz="1800" dirty="0">
                <a:latin typeface="Consolas" panose="020B0609020204030204" pitchFamily="49" charset="0"/>
                <a:cs typeface="Consolas" panose="020B0609020204030204" pitchFamily="49" charset="0"/>
              </a:rPr>
              <a:t>	matrix[5] = &amp;( </a:t>
            </a:r>
            <a:r>
              <a:rPr lang="en-US" altLang="en-US" sz="1800" dirty="0" err="1">
                <a:latin typeface="Consolas" panose="020B0609020204030204" pitchFamily="49" charset="0"/>
                <a:cs typeface="Consolas" panose="020B0609020204030204" pitchFamily="49" charset="0"/>
              </a:rPr>
              <a:t>tmp</a:t>
            </a:r>
            <a:r>
              <a:rPr lang="en-US" altLang="en-US" sz="1800" dirty="0">
                <a:latin typeface="Consolas" panose="020B0609020204030204" pitchFamily="49" charset="0"/>
                <a:cs typeface="Consolas" panose="020B0609020204030204" pitchFamily="49" charset="0"/>
              </a:rPr>
              <a:t>[</a:t>
            </a:r>
            <a:r>
              <a:rPr lang="en-US" altLang="en-US" sz="1800" dirty="0">
                <a:solidFill>
                  <a:srgbClr val="FFFF00"/>
                </a:solidFill>
                <a:latin typeface="Consolas" panose="020B0609020204030204" pitchFamily="49" charset="0"/>
                <a:cs typeface="Consolas" panose="020B0609020204030204" pitchFamily="49" charset="0"/>
              </a:rPr>
              <a:t>10</a:t>
            </a:r>
            <a:r>
              <a:rPr lang="en-US" altLang="en-US" sz="1800" dirty="0">
                <a:latin typeface="Consolas" panose="020B0609020204030204" pitchFamily="49" charset="0"/>
                <a:cs typeface="Consolas" panose="020B0609020204030204" pitchFamily="49" charset="0"/>
              </a:rPr>
              <a:t>] );</a:t>
            </a:r>
          </a:p>
          <a:p>
            <a:pPr lvl="1">
              <a:buFontTx/>
              <a:buNone/>
            </a:pPr>
            <a:r>
              <a:rPr lang="en-US" altLang="en-US" sz="1800" dirty="0">
                <a:latin typeface="Consolas" panose="020B0609020204030204" pitchFamily="49" charset="0"/>
                <a:cs typeface="Consolas" panose="020B0609020204030204" pitchFamily="49" charset="0"/>
              </a:rPr>
              <a:t>	matrix[6] = &amp;( </a:t>
            </a:r>
            <a:r>
              <a:rPr lang="en-US" altLang="en-US" sz="1800" dirty="0" err="1">
                <a:latin typeface="Consolas" panose="020B0609020204030204" pitchFamily="49" charset="0"/>
                <a:cs typeface="Consolas" panose="020B0609020204030204" pitchFamily="49" charset="0"/>
              </a:rPr>
              <a:t>tmp</a:t>
            </a:r>
            <a:r>
              <a:rPr lang="en-US" altLang="en-US" sz="1800" dirty="0">
                <a:latin typeface="Consolas" panose="020B0609020204030204" pitchFamily="49" charset="0"/>
                <a:cs typeface="Consolas" panose="020B0609020204030204" pitchFamily="49" charset="0"/>
              </a:rPr>
              <a:t>[</a:t>
            </a:r>
            <a:r>
              <a:rPr lang="en-US" altLang="en-US" sz="1800" dirty="0">
                <a:solidFill>
                  <a:srgbClr val="00CC00"/>
                </a:solidFill>
                <a:latin typeface="Consolas" panose="020B0609020204030204" pitchFamily="49" charset="0"/>
                <a:cs typeface="Consolas" panose="020B0609020204030204" pitchFamily="49" charset="0"/>
              </a:rPr>
              <a:t>15</a:t>
            </a:r>
            <a:r>
              <a:rPr lang="en-US" altLang="en-US" sz="1800" dirty="0">
                <a:latin typeface="Consolas" panose="020B0609020204030204" pitchFamily="49" charset="0"/>
                <a:cs typeface="Consolas" panose="020B0609020204030204" pitchFamily="49" charset="0"/>
              </a:rPr>
              <a:t>] );</a:t>
            </a:r>
          </a:p>
          <a:p>
            <a:pPr lvl="1">
              <a:buFontTx/>
              <a:buNone/>
            </a:pPr>
            <a:r>
              <a:rPr lang="en-US" altLang="en-US" sz="1800" dirty="0">
                <a:latin typeface="Consolas" panose="020B0609020204030204" pitchFamily="49" charset="0"/>
                <a:cs typeface="Consolas" panose="020B0609020204030204" pitchFamily="49" charset="0"/>
              </a:rPr>
              <a:t>	matrix[7] = &amp;( </a:t>
            </a:r>
            <a:r>
              <a:rPr lang="en-US" altLang="en-US" sz="1800" dirty="0" err="1">
                <a:latin typeface="Consolas" panose="020B0609020204030204" pitchFamily="49" charset="0"/>
                <a:cs typeface="Consolas" panose="020B0609020204030204" pitchFamily="49" charset="0"/>
              </a:rPr>
              <a:t>tmp</a:t>
            </a:r>
            <a:r>
              <a:rPr lang="en-US" altLang="en-US" sz="1800" dirty="0">
                <a:latin typeface="Consolas" panose="020B0609020204030204" pitchFamily="49" charset="0"/>
                <a:cs typeface="Consolas" panose="020B0609020204030204" pitchFamily="49" charset="0"/>
              </a:rPr>
              <a:t>[</a:t>
            </a:r>
            <a:r>
              <a:rPr lang="en-US" altLang="en-US" sz="1800" dirty="0">
                <a:solidFill>
                  <a:schemeClr val="hlink"/>
                </a:solidFill>
                <a:latin typeface="Consolas" panose="020B0609020204030204" pitchFamily="49" charset="0"/>
                <a:cs typeface="Consolas" panose="020B0609020204030204" pitchFamily="49" charset="0"/>
              </a:rPr>
              <a:t>21</a:t>
            </a:r>
            <a:r>
              <a:rPr lang="en-US" altLang="en-US" sz="1800" dirty="0">
                <a:latin typeface="Consolas" panose="020B0609020204030204" pitchFamily="49" charset="0"/>
                <a:cs typeface="Consolas" panose="020B0609020204030204" pitchFamily="49" charset="0"/>
              </a:rPr>
              <a:t>] );</a:t>
            </a:r>
          </a:p>
          <a:p>
            <a:pPr lvl="1">
              <a:buFontTx/>
              <a:buNone/>
            </a:pPr>
            <a:r>
              <a:rPr lang="en-US" altLang="en-US" sz="1800" dirty="0">
                <a:latin typeface="Consolas" panose="020B0609020204030204" pitchFamily="49" charset="0"/>
                <a:cs typeface="Consolas" panose="020B0609020204030204" pitchFamily="49" charset="0"/>
              </a:rPr>
              <a:t>	matrix[7] = &amp;( </a:t>
            </a:r>
            <a:r>
              <a:rPr lang="en-US" altLang="en-US" sz="1800" dirty="0" err="1">
                <a:latin typeface="Consolas" panose="020B0609020204030204" pitchFamily="49" charset="0"/>
                <a:cs typeface="Consolas" panose="020B0609020204030204" pitchFamily="49" charset="0"/>
              </a:rPr>
              <a:t>tmp</a:t>
            </a:r>
            <a:r>
              <a:rPr lang="en-US" altLang="en-US" sz="1800" dirty="0">
                <a:latin typeface="Consolas" panose="020B0609020204030204" pitchFamily="49" charset="0"/>
                <a:cs typeface="Consolas" panose="020B0609020204030204" pitchFamily="49" charset="0"/>
              </a:rPr>
              <a:t>[</a:t>
            </a:r>
            <a:r>
              <a:rPr lang="en-US" altLang="en-US" sz="1800" dirty="0">
                <a:solidFill>
                  <a:srgbClr val="CC3399"/>
                </a:solidFill>
                <a:latin typeface="Consolas" panose="020B0609020204030204" pitchFamily="49" charset="0"/>
                <a:cs typeface="Consolas" panose="020B0609020204030204" pitchFamily="49" charset="0"/>
              </a:rPr>
              <a:t>28</a:t>
            </a:r>
            <a:r>
              <a:rPr lang="en-US" altLang="en-US" sz="1800" dirty="0">
                <a:latin typeface="Consolas" panose="020B0609020204030204" pitchFamily="49" charset="0"/>
                <a:cs typeface="Consolas" panose="020B0609020204030204" pitchFamily="49" charset="0"/>
              </a:rPr>
              <a:t>] );</a:t>
            </a:r>
          </a:p>
          <a:p>
            <a:pPr lvl="1">
              <a:buFontTx/>
              <a:buNone/>
            </a:pPr>
            <a:r>
              <a:rPr lang="en-US" altLang="en-US" sz="1800" dirty="0">
                <a:latin typeface="Consolas" panose="020B0609020204030204" pitchFamily="49" charset="0"/>
                <a:cs typeface="Consolas" panose="020B0609020204030204" pitchFamily="49" charset="0"/>
              </a:rPr>
              <a:t>	          .</a:t>
            </a:r>
          </a:p>
          <a:p>
            <a:pPr lvl="1">
              <a:buFontTx/>
              <a:buNone/>
            </a:pPr>
            <a:r>
              <a:rPr lang="en-US" altLang="en-US" sz="1800" dirty="0">
                <a:latin typeface="Consolas" panose="020B0609020204030204" pitchFamily="49" charset="0"/>
                <a:cs typeface="Consolas" panose="020B0609020204030204" pitchFamily="49" charset="0"/>
              </a:rPr>
              <a:t>	          .</a:t>
            </a:r>
          </a:p>
          <a:p>
            <a:pPr lvl="1">
              <a:buFontTx/>
              <a:buNone/>
            </a:pPr>
            <a:r>
              <a:rPr lang="en-US" altLang="en-US" sz="1800" dirty="0">
                <a:latin typeface="Consolas" panose="020B0609020204030204" pitchFamily="49" charset="0"/>
                <a:cs typeface="Consolas" panose="020B0609020204030204" pitchFamily="49" charset="0"/>
              </a:rPr>
              <a:t>	          .</a:t>
            </a:r>
          </a:p>
          <a:p>
            <a:pPr lvl="1">
              <a:buFontTx/>
              <a:buNone/>
            </a:pPr>
            <a:r>
              <a:rPr lang="en-US" altLang="en-US" sz="1800" dirty="0">
                <a:latin typeface="Consolas" panose="020B0609020204030204" pitchFamily="49" charset="0"/>
                <a:cs typeface="Consolas" panose="020B0609020204030204" pitchFamily="49" charset="0"/>
              </a:rPr>
              <a:t>	matrix[15] = &amp;( </a:t>
            </a:r>
            <a:r>
              <a:rPr lang="en-US" altLang="en-US" sz="1800" dirty="0" err="1">
                <a:latin typeface="Consolas" panose="020B0609020204030204" pitchFamily="49" charset="0"/>
                <a:cs typeface="Consolas" panose="020B0609020204030204" pitchFamily="49" charset="0"/>
              </a:rPr>
              <a:t>tmp</a:t>
            </a:r>
            <a:r>
              <a:rPr lang="en-US" altLang="en-US" sz="1800" dirty="0">
                <a:latin typeface="Consolas" panose="020B0609020204030204" pitchFamily="49" charset="0"/>
                <a:cs typeface="Consolas" panose="020B0609020204030204" pitchFamily="49" charset="0"/>
              </a:rPr>
              <a:t>[105] );</a:t>
            </a:r>
          </a:p>
        </p:txBody>
      </p:sp>
      <p:pic>
        <p:nvPicPr>
          <p:cNvPr id="512005" name="Picture 5" descr="bla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2565400"/>
            <a:ext cx="1692275" cy="4027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6169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p:txBody>
          <a:bodyPr>
            <a:normAutofit/>
          </a:bodyPr>
          <a:lstStyle/>
          <a:p>
            <a:r>
              <a:rPr lang="en-US" altLang="en-US" dirty="0"/>
              <a:t>Lower-triangular adjacency matrix</a:t>
            </a:r>
          </a:p>
        </p:txBody>
      </p:sp>
      <p:sp>
        <p:nvSpPr>
          <p:cNvPr id="530435" name="Rectangle 3"/>
          <p:cNvSpPr>
            <a:spLocks noGrp="1" noChangeArrowheads="1"/>
          </p:cNvSpPr>
          <p:nvPr>
            <p:ph type="body" idx="1"/>
          </p:nvPr>
        </p:nvSpPr>
        <p:spPr/>
        <p:txBody>
          <a:bodyPr/>
          <a:lstStyle/>
          <a:p>
            <a:pPr marL="358775" indent="-358775">
              <a:buNone/>
            </a:pPr>
            <a:r>
              <a:rPr lang="en-US" altLang="en-US" dirty="0"/>
              <a:t>	The only thing that we would have to do is ensure that we always put the larger number first:</a:t>
            </a:r>
          </a:p>
          <a:p>
            <a:pPr>
              <a:buFontTx/>
              <a:buNone/>
            </a:pPr>
            <a:endParaRPr lang="en-US" altLang="en-US" sz="1200" b="1" dirty="0">
              <a:latin typeface="Courier New" pitchFamily="49" charset="0"/>
            </a:endParaRPr>
          </a:p>
          <a:p>
            <a:pPr lvl="2">
              <a:buFontTx/>
              <a:buNone/>
            </a:pPr>
            <a:r>
              <a:rPr lang="en-US" altLang="en-US" sz="2000" dirty="0">
                <a:latin typeface="Consolas" panose="020B0609020204030204" pitchFamily="49" charset="0"/>
                <a:cs typeface="Consolas" panose="020B0609020204030204" pitchFamily="49" charset="0"/>
              </a:rPr>
              <a:t>void insert( </a:t>
            </a:r>
            <a:r>
              <a:rPr lang="en-US" altLang="en-US" sz="2000" dirty="0" err="1">
                <a:latin typeface="Consolas" panose="020B0609020204030204" pitchFamily="49" charset="0"/>
                <a:cs typeface="Consolas" panose="020B0609020204030204" pitchFamily="49" charset="0"/>
              </a:rPr>
              <a:t>int</a:t>
            </a:r>
            <a:r>
              <a:rPr lang="en-US" altLang="en-US" sz="2000" dirty="0">
                <a:latin typeface="Consolas" panose="020B0609020204030204" pitchFamily="49" charset="0"/>
                <a:cs typeface="Consolas" panose="020B0609020204030204" pitchFamily="49" charset="0"/>
              </a:rPr>
              <a:t> </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a:t>
            </a:r>
            <a:r>
              <a:rPr lang="en-US" altLang="en-US" sz="2000" dirty="0" err="1">
                <a:latin typeface="Consolas" panose="020B0609020204030204" pitchFamily="49" charset="0"/>
                <a:cs typeface="Consolas" panose="020B0609020204030204" pitchFamily="49" charset="0"/>
              </a:rPr>
              <a:t>int</a:t>
            </a:r>
            <a:r>
              <a:rPr lang="en-US" altLang="en-US" sz="2000" dirty="0">
                <a:latin typeface="Consolas" panose="020B0609020204030204" pitchFamily="49" charset="0"/>
                <a:cs typeface="Consolas" panose="020B0609020204030204" pitchFamily="49" charset="0"/>
              </a:rPr>
              <a:t> j, double w ) {</a:t>
            </a:r>
          </a:p>
          <a:p>
            <a:pPr lvl="2">
              <a:buFontTx/>
              <a:buNone/>
            </a:pPr>
            <a:r>
              <a:rPr lang="en-US" altLang="en-US" sz="2000" dirty="0">
                <a:latin typeface="Consolas" panose="020B0609020204030204" pitchFamily="49" charset="0"/>
                <a:cs typeface="Consolas" panose="020B0609020204030204" pitchFamily="49" charset="0"/>
              </a:rPr>
              <a:t>    if ( j &lt; </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 {</a:t>
            </a:r>
          </a:p>
          <a:p>
            <a:pPr lvl="2">
              <a:buFontTx/>
              <a:buNone/>
            </a:pPr>
            <a:r>
              <a:rPr lang="en-US" altLang="en-US" sz="2000" dirty="0">
                <a:latin typeface="Consolas" panose="020B0609020204030204" pitchFamily="49" charset="0"/>
                <a:cs typeface="Consolas" panose="020B0609020204030204" pitchFamily="49" charset="0"/>
              </a:rPr>
              <a:t>        matrix[</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][j] = w;</a:t>
            </a:r>
          </a:p>
          <a:p>
            <a:pPr lvl="2">
              <a:buFontTx/>
              <a:buNone/>
            </a:pPr>
            <a:r>
              <a:rPr lang="en-US" altLang="en-US" sz="2000" dirty="0">
                <a:latin typeface="Consolas" panose="020B0609020204030204" pitchFamily="49" charset="0"/>
                <a:cs typeface="Consolas" panose="020B0609020204030204" pitchFamily="49" charset="0"/>
              </a:rPr>
              <a:t>    } else {</a:t>
            </a:r>
          </a:p>
          <a:p>
            <a:pPr lvl="2">
              <a:buFontTx/>
              <a:buNone/>
            </a:pPr>
            <a:r>
              <a:rPr lang="en-US" altLang="en-US" sz="2000" dirty="0">
                <a:latin typeface="Consolas" panose="020B0609020204030204" pitchFamily="49" charset="0"/>
                <a:cs typeface="Consolas" panose="020B0609020204030204" pitchFamily="49" charset="0"/>
              </a:rPr>
              <a:t>        matrix[j][</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 w;</a:t>
            </a:r>
          </a:p>
          <a:p>
            <a:pPr lvl="2">
              <a:buFontTx/>
              <a:buNone/>
            </a:pPr>
            <a:r>
              <a:rPr lang="en-US" altLang="en-US" sz="2000" dirty="0">
                <a:latin typeface="Consolas" panose="020B0609020204030204" pitchFamily="49" charset="0"/>
                <a:cs typeface="Consolas" panose="020B0609020204030204" pitchFamily="49" charset="0"/>
              </a:rPr>
              <a:t>    }</a:t>
            </a:r>
          </a:p>
          <a:p>
            <a:pPr lvl="2">
              <a:buFontTx/>
              <a:buNone/>
            </a:pPr>
            <a:r>
              <a:rPr lang="en-US" altLang="en-US" sz="20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7739343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p:txBody>
          <a:bodyPr>
            <a:normAutofit/>
          </a:bodyPr>
          <a:lstStyle/>
          <a:p>
            <a:r>
              <a:rPr lang="en-US" altLang="en-US" dirty="0"/>
              <a:t>Lower-triangular adjacency matrix</a:t>
            </a:r>
          </a:p>
        </p:txBody>
      </p:sp>
      <p:sp>
        <p:nvSpPr>
          <p:cNvPr id="544771" name="Rectangle 3"/>
          <p:cNvSpPr>
            <a:spLocks noGrp="1" noChangeArrowheads="1"/>
          </p:cNvSpPr>
          <p:nvPr>
            <p:ph type="body" idx="1"/>
          </p:nvPr>
        </p:nvSpPr>
        <p:spPr/>
        <p:txBody>
          <a:bodyPr/>
          <a:lstStyle/>
          <a:p>
            <a:pPr marL="533400" indent="-533400"/>
            <a:r>
              <a:rPr lang="en-US" altLang="en-US"/>
              <a:t>A slightly less efficient way of writing this would be:</a:t>
            </a:r>
          </a:p>
          <a:p>
            <a:pPr marL="533400" indent="-533400">
              <a:buFontTx/>
              <a:buNone/>
            </a:pPr>
            <a:endParaRPr lang="en-US" altLang="en-US" sz="1200" b="1">
              <a:latin typeface="Courier New" pitchFamily="49" charset="0"/>
            </a:endParaRPr>
          </a:p>
          <a:p>
            <a:pPr marL="533400" indent="-533400">
              <a:buFontTx/>
              <a:buNone/>
            </a:pPr>
            <a:r>
              <a:rPr lang="en-US" altLang="en-US" sz="2000" b="1">
                <a:latin typeface="Courier New" pitchFamily="49" charset="0"/>
              </a:rPr>
              <a:t>void insert( int i, int j, double w ) {</a:t>
            </a:r>
          </a:p>
          <a:p>
            <a:pPr marL="533400" indent="-533400">
              <a:buFontTx/>
              <a:buNone/>
            </a:pPr>
            <a:r>
              <a:rPr lang="en-US" altLang="en-US" sz="2000" b="1">
                <a:latin typeface="Courier New" pitchFamily="49" charset="0"/>
              </a:rPr>
              <a:t>    matrix[max(i,j)][min(i,j)] = w;</a:t>
            </a:r>
          </a:p>
          <a:p>
            <a:pPr marL="533400" indent="-533400">
              <a:buFontTx/>
              <a:buNone/>
            </a:pPr>
            <a:r>
              <a:rPr lang="en-US" altLang="en-US" sz="2000" b="1">
                <a:latin typeface="Courier New" pitchFamily="49" charset="0"/>
              </a:rPr>
              <a:t>}</a:t>
            </a:r>
          </a:p>
          <a:p>
            <a:pPr marL="533400" indent="-533400">
              <a:buFontTx/>
              <a:buNone/>
            </a:pPr>
            <a:endParaRPr lang="en-US" altLang="en-US" sz="2000" b="1">
              <a:latin typeface="Courier New" pitchFamily="49" charset="0"/>
            </a:endParaRPr>
          </a:p>
          <a:p>
            <a:pPr marL="533400" indent="-533400"/>
            <a:r>
              <a:rPr lang="en-US" altLang="en-US"/>
              <a:t>The benefits (from the point-of-view of clarity) are much more significant...</a:t>
            </a:r>
          </a:p>
        </p:txBody>
      </p:sp>
    </p:spTree>
    <p:extLst>
      <p:ext uri="{BB962C8B-B14F-4D97-AF65-F5344CB8AC3E}">
        <p14:creationId xmlns:p14="http://schemas.microsoft.com/office/powerpoint/2010/main" val="21006919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p:txBody>
          <a:bodyPr>
            <a:normAutofit/>
          </a:bodyPr>
          <a:lstStyle/>
          <a:p>
            <a:r>
              <a:rPr lang="en-US" altLang="en-US" dirty="0"/>
              <a:t>Lower-triangular adjacency matrix</a:t>
            </a:r>
          </a:p>
        </p:txBody>
      </p:sp>
      <p:sp>
        <p:nvSpPr>
          <p:cNvPr id="536579" name="Rectangle 3"/>
          <p:cNvSpPr>
            <a:spLocks noGrp="1" noChangeArrowheads="1"/>
          </p:cNvSpPr>
          <p:nvPr>
            <p:ph type="body" idx="1"/>
          </p:nvPr>
        </p:nvSpPr>
        <p:spPr/>
        <p:txBody>
          <a:bodyPr/>
          <a:lstStyle/>
          <a:p>
            <a:r>
              <a:rPr lang="en-US" altLang="en-US"/>
              <a:t>Our example graph is stored</a:t>
            </a:r>
            <a:br>
              <a:rPr lang="en-US" altLang="en-US"/>
            </a:br>
            <a:r>
              <a:rPr lang="en-US" altLang="en-US"/>
              <a:t>using this representation as</a:t>
            </a:r>
            <a:br>
              <a:rPr lang="en-US" altLang="en-US"/>
            </a:br>
            <a:r>
              <a:rPr lang="en-US" altLang="en-US"/>
              <a:t>shown here</a:t>
            </a:r>
          </a:p>
          <a:p>
            <a:r>
              <a:rPr lang="en-US" altLang="en-US"/>
              <a:t>Notice that we do not store</a:t>
            </a:r>
            <a:br>
              <a:rPr lang="en-US" altLang="en-US"/>
            </a:br>
            <a:r>
              <a:rPr lang="en-US" altLang="en-US"/>
              <a:t>any 0’s, nor do we store</a:t>
            </a:r>
            <a:br>
              <a:rPr lang="en-US" altLang="en-US"/>
            </a:br>
            <a:r>
              <a:rPr lang="en-US" altLang="en-US"/>
              <a:t>any duplicate entries</a:t>
            </a:r>
          </a:p>
          <a:p>
            <a:r>
              <a:rPr lang="en-US" altLang="en-US"/>
              <a:t>The second array has only</a:t>
            </a:r>
            <a:br>
              <a:rPr lang="en-US" altLang="en-US"/>
            </a:br>
            <a:r>
              <a:rPr lang="en-US" altLang="en-US"/>
              <a:t>15 entries, versus 36</a:t>
            </a:r>
          </a:p>
        </p:txBody>
      </p:sp>
      <p:pic>
        <p:nvPicPr>
          <p:cNvPr id="536580" name="Picture 4" descr="b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2063750"/>
            <a:ext cx="2555875" cy="3309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440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normAutofit/>
          </a:bodyPr>
          <a:lstStyle/>
          <a:p>
            <a:r>
              <a:rPr lang="en-US" altLang="en-US" dirty="0"/>
              <a:t>Adjacency Matrix</a:t>
            </a:r>
          </a:p>
        </p:txBody>
      </p:sp>
      <p:sp>
        <p:nvSpPr>
          <p:cNvPr id="392195" name="Rectangle 3"/>
          <p:cNvSpPr>
            <a:spLocks noGrp="1" noChangeArrowheads="1"/>
          </p:cNvSpPr>
          <p:nvPr>
            <p:ph type="body" idx="1"/>
          </p:nvPr>
        </p:nvSpPr>
        <p:spPr/>
        <p:txBody>
          <a:bodyPr>
            <a:normAutofit/>
          </a:bodyPr>
          <a:lstStyle/>
          <a:p>
            <a:pPr marL="400050" lvl="1" indent="0">
              <a:buNone/>
            </a:pPr>
            <a:r>
              <a:rPr lang="en-US" altLang="en-US" sz="2000" dirty="0"/>
              <a:t>Define an </a:t>
            </a:r>
            <a:r>
              <a:rPr lang="en-US" altLang="en-US" sz="2000" i="1" dirty="0">
                <a:latin typeface="Times New Roman" pitchFamily="18" charset="0"/>
              </a:rPr>
              <a:t>n</a:t>
            </a:r>
            <a:r>
              <a:rPr lang="en-US" altLang="en-US" sz="2000" dirty="0">
                <a:latin typeface="Times New Roman" pitchFamily="18" charset="0"/>
              </a:rPr>
              <a:t> </a:t>
            </a:r>
            <a:r>
              <a:rPr lang="en-US" altLang="en-US" sz="2000" dirty="0">
                <a:latin typeface="Tahoma" panose="020B0604030504040204" pitchFamily="34" charset="0"/>
                <a:ea typeface="Tahoma" panose="020B0604030504040204" pitchFamily="34" charset="0"/>
                <a:cs typeface="Tahoma" panose="020B0604030504040204" pitchFamily="34" charset="0"/>
              </a:rPr>
              <a:t>×</a:t>
            </a:r>
            <a:r>
              <a:rPr lang="en-US" altLang="en-US" sz="2000" dirty="0">
                <a:latin typeface="Times New Roman" pitchFamily="18" charset="0"/>
              </a:rPr>
              <a:t> </a:t>
            </a:r>
            <a:r>
              <a:rPr lang="en-US" altLang="en-US" sz="2000" i="1" dirty="0">
                <a:latin typeface="Times New Roman" pitchFamily="18" charset="0"/>
              </a:rPr>
              <a:t>n</a:t>
            </a:r>
            <a:r>
              <a:rPr lang="en-US" altLang="en-US" sz="2000" dirty="0"/>
              <a:t> matrix </a:t>
            </a:r>
            <a:r>
              <a:rPr lang="en-US" altLang="en-US" sz="2000" b="1" dirty="0">
                <a:latin typeface="Times New Roman" pitchFamily="18" charset="0"/>
              </a:rPr>
              <a:t>A</a:t>
            </a:r>
            <a:r>
              <a:rPr lang="en-US" altLang="en-US" sz="2000" dirty="0">
                <a:latin typeface="Times New Roman" pitchFamily="18" charset="0"/>
              </a:rPr>
              <a:t> = (</a:t>
            </a:r>
            <a:r>
              <a:rPr lang="en-US" altLang="en-US" sz="2000" i="1" dirty="0" err="1">
                <a:latin typeface="Times New Roman" pitchFamily="18" charset="0"/>
              </a:rPr>
              <a:t>a</a:t>
            </a:r>
            <a:r>
              <a:rPr lang="en-US" altLang="en-US" sz="2000" i="1" baseline="-25000" dirty="0" err="1">
                <a:latin typeface="Times New Roman" pitchFamily="18" charset="0"/>
              </a:rPr>
              <a:t>ij</a:t>
            </a:r>
            <a:r>
              <a:rPr lang="en-US" altLang="en-US" sz="2000" dirty="0">
                <a:latin typeface="Times New Roman" pitchFamily="18" charset="0"/>
              </a:rPr>
              <a:t>)</a:t>
            </a:r>
            <a:r>
              <a:rPr lang="en-US" altLang="en-US" sz="2000" dirty="0"/>
              <a:t> and if the vertices </a:t>
            </a:r>
            <a:r>
              <a:rPr lang="en-US" altLang="en-US" sz="2000" i="1" dirty="0">
                <a:latin typeface="Times New Roman" pitchFamily="18" charset="0"/>
              </a:rPr>
              <a:t>v</a:t>
            </a:r>
            <a:r>
              <a:rPr lang="en-US" altLang="en-US" sz="2000" i="1" baseline="-25000" dirty="0">
                <a:latin typeface="Times New Roman" pitchFamily="18" charset="0"/>
              </a:rPr>
              <a:t>i</a:t>
            </a:r>
            <a:r>
              <a:rPr lang="en-US" altLang="en-US" sz="2000" dirty="0"/>
              <a:t> and </a:t>
            </a:r>
            <a:r>
              <a:rPr lang="en-US" altLang="en-US" sz="2000" i="1" dirty="0" err="1">
                <a:latin typeface="Times New Roman" pitchFamily="18" charset="0"/>
              </a:rPr>
              <a:t>v</a:t>
            </a:r>
            <a:r>
              <a:rPr lang="en-US" altLang="en-US" sz="2000" i="1" baseline="-25000" dirty="0" err="1">
                <a:latin typeface="Times New Roman" pitchFamily="18" charset="0"/>
              </a:rPr>
              <a:t>j</a:t>
            </a:r>
            <a:r>
              <a:rPr lang="en-US" altLang="en-US" sz="2000" dirty="0"/>
              <a:t> are connected with weight </a:t>
            </a:r>
            <a:r>
              <a:rPr lang="en-US" altLang="en-US" sz="2000" i="1" dirty="0">
                <a:latin typeface="Times New Roman" pitchFamily="18" charset="0"/>
              </a:rPr>
              <a:t>w</a:t>
            </a:r>
            <a:r>
              <a:rPr lang="en-US" altLang="en-US" sz="2000" dirty="0"/>
              <a:t>, then set </a:t>
            </a:r>
            <a:r>
              <a:rPr lang="en-US" altLang="en-US" sz="2000" i="1" dirty="0" err="1">
                <a:latin typeface="Times New Roman" pitchFamily="18" charset="0"/>
              </a:rPr>
              <a:t>a</a:t>
            </a:r>
            <a:r>
              <a:rPr lang="en-US" altLang="en-US" sz="2000" i="1" baseline="-25000" dirty="0" err="1">
                <a:latin typeface="Times New Roman" pitchFamily="18" charset="0"/>
              </a:rPr>
              <a:t>ij</a:t>
            </a:r>
            <a:r>
              <a:rPr lang="en-US" altLang="en-US" sz="2000" dirty="0">
                <a:latin typeface="Times New Roman" pitchFamily="18" charset="0"/>
              </a:rPr>
              <a:t> = </a:t>
            </a:r>
            <a:r>
              <a:rPr lang="en-US" altLang="en-US" sz="2000" i="1" dirty="0">
                <a:latin typeface="Times New Roman" pitchFamily="18" charset="0"/>
              </a:rPr>
              <a:t>w</a:t>
            </a:r>
            <a:r>
              <a:rPr lang="en-US" altLang="en-US" sz="2000" dirty="0"/>
              <a:t> and </a:t>
            </a:r>
            <a:r>
              <a:rPr lang="en-US" altLang="en-US" sz="2000" i="1" dirty="0" err="1">
                <a:latin typeface="Times New Roman" pitchFamily="18" charset="0"/>
              </a:rPr>
              <a:t>a</a:t>
            </a:r>
            <a:r>
              <a:rPr lang="en-US" altLang="en-US" sz="2000" i="1" baseline="-25000" dirty="0" err="1">
                <a:latin typeface="Times New Roman" pitchFamily="18" charset="0"/>
              </a:rPr>
              <a:t>ji</a:t>
            </a:r>
            <a:r>
              <a:rPr lang="en-US" altLang="en-US" sz="2000" dirty="0">
                <a:latin typeface="Times New Roman" pitchFamily="18" charset="0"/>
              </a:rPr>
              <a:t> = </a:t>
            </a:r>
            <a:r>
              <a:rPr lang="en-US" altLang="en-US" sz="2000" i="1" dirty="0">
                <a:latin typeface="Times New Roman" pitchFamily="18" charset="0"/>
              </a:rPr>
              <a:t>w</a:t>
            </a:r>
            <a:endParaRPr lang="en-US" altLang="en-US" sz="2000" dirty="0"/>
          </a:p>
          <a:p>
            <a:pPr marL="400050" lvl="1" indent="0">
              <a:buNone/>
            </a:pPr>
            <a:endParaRPr lang="en-US" altLang="en-US" sz="2000" dirty="0"/>
          </a:p>
          <a:p>
            <a:pPr marL="400050" lvl="1" indent="0">
              <a:buNone/>
            </a:pPr>
            <a:r>
              <a:rPr lang="en-US" altLang="en-US" sz="2000" dirty="0"/>
              <a:t>That is, the matrix is symmetric, </a:t>
            </a:r>
            <a:r>
              <a:rPr lang="en-US" altLang="en-US" sz="2000" i="1" dirty="0"/>
              <a:t>e</a:t>
            </a:r>
            <a:r>
              <a:rPr lang="en-US" altLang="en-US" sz="2000" dirty="0"/>
              <a:t>.</a:t>
            </a:r>
            <a:r>
              <a:rPr lang="en-US" altLang="en-US" sz="2000" i="1" dirty="0"/>
              <a:t>g</a:t>
            </a:r>
            <a:r>
              <a:rPr lang="en-US" altLang="en-US" sz="2000" dirty="0"/>
              <a:t>., </a:t>
            </a:r>
          </a:p>
        </p:txBody>
      </p:sp>
      <p:pic>
        <p:nvPicPr>
          <p:cNvPr id="392198" name="Picture 6" descr="xx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3933825"/>
            <a:ext cx="6124575" cy="235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9653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37605" name="Picture 5" descr="ss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2063750"/>
            <a:ext cx="2555875" cy="3309938"/>
          </a:xfrm>
          <a:prstGeom prst="rect">
            <a:avLst/>
          </a:prstGeom>
          <a:noFill/>
          <a:extLst>
            <a:ext uri="{909E8E84-426E-40DD-AFC4-6F175D3DCCD1}">
              <a14:hiddenFill xmlns:a14="http://schemas.microsoft.com/office/drawing/2010/main">
                <a:solidFill>
                  <a:srgbClr val="FFFFFF"/>
                </a:solidFill>
              </a14:hiddenFill>
            </a:ext>
          </a:extLst>
        </p:spPr>
      </p:pic>
      <p:sp>
        <p:nvSpPr>
          <p:cNvPr id="537602" name="Rectangle 2"/>
          <p:cNvSpPr>
            <a:spLocks noGrp="1" noChangeArrowheads="1"/>
          </p:cNvSpPr>
          <p:nvPr>
            <p:ph type="title"/>
          </p:nvPr>
        </p:nvSpPr>
        <p:spPr/>
        <p:txBody>
          <a:bodyPr>
            <a:normAutofit/>
          </a:bodyPr>
          <a:lstStyle/>
          <a:p>
            <a:r>
              <a:rPr lang="en-US" altLang="en-US" dirty="0"/>
              <a:t>Lower-triangular adjacency matrix</a:t>
            </a:r>
          </a:p>
        </p:txBody>
      </p:sp>
      <p:sp>
        <p:nvSpPr>
          <p:cNvPr id="537603" name="Rectangle 3"/>
          <p:cNvSpPr>
            <a:spLocks noGrp="1" noChangeArrowheads="1"/>
          </p:cNvSpPr>
          <p:nvPr>
            <p:ph type="body" idx="1"/>
          </p:nvPr>
        </p:nvSpPr>
        <p:spPr/>
        <p:txBody>
          <a:bodyPr/>
          <a:lstStyle/>
          <a:p>
            <a:r>
              <a:rPr lang="en-US" altLang="en-US" dirty="0"/>
              <a:t>To determine the weight of the</a:t>
            </a:r>
            <a:br>
              <a:rPr lang="en-US" altLang="en-US" dirty="0"/>
            </a:br>
            <a:r>
              <a:rPr lang="en-US" altLang="en-US" dirty="0"/>
              <a:t>edge connecting vertices 1 and</a:t>
            </a:r>
            <a:br>
              <a:rPr lang="en-US" altLang="en-US" dirty="0"/>
            </a:br>
            <a:r>
              <a:rPr lang="en-US" altLang="en-US" dirty="0"/>
              <a:t>4, we must look up the entry</a:t>
            </a:r>
            <a:br>
              <a:rPr lang="en-US" altLang="en-US" dirty="0"/>
            </a:br>
            <a:r>
              <a:rPr lang="en-US" altLang="en-US" dirty="0"/>
              <a:t>	</a:t>
            </a:r>
            <a:r>
              <a:rPr lang="en-US" altLang="en-US" b="1" dirty="0">
                <a:latin typeface="Courier New" pitchFamily="49" charset="0"/>
              </a:rPr>
              <a:t>matrix[4][1]</a:t>
            </a:r>
          </a:p>
        </p:txBody>
      </p:sp>
    </p:spTree>
    <p:extLst>
      <p:ext uri="{BB962C8B-B14F-4D97-AF65-F5344CB8AC3E}">
        <p14:creationId xmlns:p14="http://schemas.microsoft.com/office/powerpoint/2010/main" val="29917407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p:txBody>
          <a:bodyPr>
            <a:normAutofit/>
          </a:bodyPr>
          <a:lstStyle/>
          <a:p>
            <a:r>
              <a:rPr lang="en-US" altLang="en-US" dirty="0"/>
              <a:t>Beyond Array Bounds</a:t>
            </a:r>
          </a:p>
        </p:txBody>
      </p:sp>
      <p:sp>
        <p:nvSpPr>
          <p:cNvPr id="545795" name="Rectangle 3"/>
          <p:cNvSpPr>
            <a:spLocks noGrp="1" noChangeArrowheads="1"/>
          </p:cNvSpPr>
          <p:nvPr>
            <p:ph type="body" idx="1"/>
          </p:nvPr>
        </p:nvSpPr>
        <p:spPr/>
        <p:txBody>
          <a:bodyPr/>
          <a:lstStyle/>
          <a:p>
            <a:r>
              <a:rPr lang="en-US" altLang="en-US"/>
              <a:t>Until now, some of you may have gone beyond array bounds accidentally</a:t>
            </a:r>
          </a:p>
          <a:p>
            <a:r>
              <a:rPr lang="en-US" altLang="en-US"/>
              <a:t>Recall that</a:t>
            </a:r>
          </a:p>
          <a:p>
            <a:pPr>
              <a:buFontTx/>
              <a:buNone/>
            </a:pPr>
            <a:r>
              <a:rPr lang="en-US" altLang="en-US" sz="2400" b="1">
                <a:latin typeface="Courier New" pitchFamily="49" charset="0"/>
              </a:rPr>
              <a:t>			int * array = new int[10];</a:t>
            </a:r>
            <a:endParaRPr lang="en-US" altLang="en-US"/>
          </a:p>
          <a:p>
            <a:pPr>
              <a:buFontTx/>
              <a:buNone/>
            </a:pPr>
            <a:r>
              <a:rPr lang="en-US" altLang="en-US"/>
              <a:t>	allocates 40 bytes (4 bytes/int) and the entries are accessed with </a:t>
            </a:r>
            <a:r>
              <a:rPr lang="en-US" altLang="en-US" sz="2400" b="1">
                <a:latin typeface="Courier New" pitchFamily="49" charset="0"/>
              </a:rPr>
              <a:t>array[0]</a:t>
            </a:r>
            <a:r>
              <a:rPr lang="en-US" altLang="en-US"/>
              <a:t> through </a:t>
            </a:r>
            <a:r>
              <a:rPr lang="en-US" altLang="en-US" sz="2400" b="1">
                <a:latin typeface="Courier New" pitchFamily="49" charset="0"/>
              </a:rPr>
              <a:t>array[9]</a:t>
            </a:r>
            <a:r>
              <a:rPr lang="en-US" altLang="en-US"/>
              <a:t> </a:t>
            </a:r>
          </a:p>
        </p:txBody>
      </p:sp>
      <p:pic>
        <p:nvPicPr>
          <p:cNvPr id="545797" name="Picture 5" descr="x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25" y="5227638"/>
            <a:ext cx="8963025" cy="144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9725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p:txBody>
          <a:bodyPr>
            <a:normAutofit/>
          </a:bodyPr>
          <a:lstStyle/>
          <a:p>
            <a:r>
              <a:rPr lang="en-US" altLang="en-US" dirty="0"/>
              <a:t>Beyond Array Bounds</a:t>
            </a:r>
          </a:p>
        </p:txBody>
      </p:sp>
      <p:sp>
        <p:nvSpPr>
          <p:cNvPr id="546819" name="Rectangle 3"/>
          <p:cNvSpPr>
            <a:spLocks noGrp="1" noChangeArrowheads="1"/>
          </p:cNvSpPr>
          <p:nvPr>
            <p:ph type="body" idx="1"/>
          </p:nvPr>
        </p:nvSpPr>
        <p:spPr/>
        <p:txBody>
          <a:bodyPr/>
          <a:lstStyle/>
          <a:p>
            <a:r>
              <a:rPr lang="en-US" altLang="en-US"/>
              <a:t>If you try to access either </a:t>
            </a:r>
            <a:r>
              <a:rPr lang="en-US" altLang="en-US" sz="2800" b="1">
                <a:latin typeface="Courier New" pitchFamily="49" charset="0"/>
              </a:rPr>
              <a:t>array[10]</a:t>
            </a:r>
            <a:r>
              <a:rPr lang="en-US" altLang="en-US"/>
              <a:t> or </a:t>
            </a:r>
            <a:r>
              <a:rPr lang="en-US" altLang="en-US" sz="2800" b="1">
                <a:latin typeface="Courier New" pitchFamily="49" charset="0"/>
              </a:rPr>
              <a:t>array[-1]</a:t>
            </a:r>
            <a:r>
              <a:rPr lang="en-US" altLang="en-US"/>
              <a:t>, you are accessing memory which has not been allocated for this array</a:t>
            </a:r>
          </a:p>
          <a:p>
            <a:endParaRPr lang="en-US" altLang="en-US"/>
          </a:p>
          <a:p>
            <a:endParaRPr lang="en-US" altLang="en-US"/>
          </a:p>
          <a:p>
            <a:endParaRPr lang="en-US" altLang="en-US"/>
          </a:p>
        </p:txBody>
      </p:sp>
      <p:pic>
        <p:nvPicPr>
          <p:cNvPr id="546822" name="Picture 6" descr="x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25" y="3213100"/>
            <a:ext cx="8963025" cy="144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2958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p:txBody>
          <a:bodyPr>
            <a:normAutofit/>
          </a:bodyPr>
          <a:lstStyle/>
          <a:p>
            <a:r>
              <a:rPr lang="en-US" altLang="en-US" dirty="0"/>
              <a:t>Beyond Array Bounds</a:t>
            </a:r>
          </a:p>
        </p:txBody>
      </p:sp>
      <p:sp>
        <p:nvSpPr>
          <p:cNvPr id="550915" name="Rectangle 3"/>
          <p:cNvSpPr>
            <a:spLocks noGrp="1" noChangeArrowheads="1"/>
          </p:cNvSpPr>
          <p:nvPr>
            <p:ph type="body" idx="1"/>
          </p:nvPr>
        </p:nvSpPr>
        <p:spPr/>
        <p:txBody>
          <a:bodyPr/>
          <a:lstStyle/>
          <a:p>
            <a:r>
              <a:rPr lang="en-US" altLang="en-US"/>
              <a:t>This memory may be used:</a:t>
            </a:r>
          </a:p>
          <a:p>
            <a:pPr lvl="1"/>
            <a:r>
              <a:rPr lang="en-US" altLang="en-US"/>
              <a:t>for different local variables, or</a:t>
            </a:r>
          </a:p>
          <a:p>
            <a:pPr lvl="1"/>
            <a:r>
              <a:rPr lang="en-US" altLang="en-US"/>
              <a:t>by some other process</a:t>
            </a:r>
          </a:p>
          <a:p>
            <a:r>
              <a:rPr lang="en-US" altLang="en-US"/>
              <a:t>In the first case, you will have a bug which is very difficult to track down</a:t>
            </a:r>
          </a:p>
          <a:p>
            <a:pPr lvl="1"/>
            <a:r>
              <a:rPr lang="en-US" altLang="en-US" i="1"/>
              <a:t>e</a:t>
            </a:r>
            <a:r>
              <a:rPr lang="en-US" altLang="en-US"/>
              <a:t>.</a:t>
            </a:r>
            <a:r>
              <a:rPr lang="en-US" altLang="en-US" i="1"/>
              <a:t>g</a:t>
            </a:r>
            <a:r>
              <a:rPr lang="en-US" altLang="en-US"/>
              <a:t>., a variable will appear to change its value without an explicit assignment</a:t>
            </a:r>
          </a:p>
          <a:p>
            <a:r>
              <a:rPr lang="en-US" altLang="en-US"/>
              <a:t>In the second case, the OS will terminate your process (segmentation fault)</a:t>
            </a:r>
          </a:p>
        </p:txBody>
      </p:sp>
    </p:spTree>
    <p:extLst>
      <p:ext uri="{BB962C8B-B14F-4D97-AF65-F5344CB8AC3E}">
        <p14:creationId xmlns:p14="http://schemas.microsoft.com/office/powerpoint/2010/main" val="20169881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51938" name="Rectangle 2"/>
          <p:cNvSpPr>
            <a:spLocks noGrp="1" noChangeArrowheads="1"/>
          </p:cNvSpPr>
          <p:nvPr>
            <p:ph type="title"/>
          </p:nvPr>
        </p:nvSpPr>
        <p:spPr/>
        <p:txBody>
          <a:bodyPr>
            <a:normAutofit/>
          </a:bodyPr>
          <a:lstStyle/>
          <a:p>
            <a:r>
              <a:rPr lang="en-US" altLang="en-US" dirty="0"/>
              <a:t>Beyond Array Bounds</a:t>
            </a:r>
          </a:p>
        </p:txBody>
      </p:sp>
      <p:sp>
        <p:nvSpPr>
          <p:cNvPr id="551939" name="Rectangle 3"/>
          <p:cNvSpPr>
            <a:spLocks noGrp="1" noChangeArrowheads="1"/>
          </p:cNvSpPr>
          <p:nvPr>
            <p:ph type="body" idx="1"/>
          </p:nvPr>
        </p:nvSpPr>
        <p:spPr/>
        <p:txBody>
          <a:bodyPr/>
          <a:lstStyle/>
          <a:p>
            <a:r>
              <a:rPr lang="en-US" altLang="en-US"/>
              <a:t>Now we have a very explicit example of what happens if you go outside your expected array bounds</a:t>
            </a:r>
          </a:p>
          <a:p>
            <a:r>
              <a:rPr lang="en-US" altLang="en-US"/>
              <a:t>Notice that the value stored</a:t>
            </a:r>
            <a:br>
              <a:rPr lang="en-US" altLang="en-US"/>
            </a:br>
            <a:r>
              <a:rPr lang="en-US" altLang="en-US"/>
              <a:t>at </a:t>
            </a:r>
            <a:r>
              <a:rPr lang="en-US" altLang="en-US" sz="2800" b="1">
                <a:latin typeface="Courier New" pitchFamily="49" charset="0"/>
              </a:rPr>
              <a:t>matrix</a:t>
            </a:r>
            <a:r>
              <a:rPr lang="en-US" altLang="en-US" sz="2800" b="1">
                <a:solidFill>
                  <a:schemeClr val="hlink"/>
                </a:solidFill>
                <a:latin typeface="Courier New" pitchFamily="49" charset="0"/>
              </a:rPr>
              <a:t>[4]</a:t>
            </a:r>
            <a:r>
              <a:rPr lang="en-US" altLang="en-US" sz="2800" b="1">
                <a:latin typeface="Courier New" pitchFamily="49" charset="0"/>
              </a:rPr>
              <a:t>[1]</a:t>
            </a:r>
            <a:r>
              <a:rPr lang="en-US" altLang="en-US"/>
              <a:t> is </a:t>
            </a:r>
            <a:r>
              <a:rPr lang="en-US" altLang="en-US">
                <a:solidFill>
                  <a:schemeClr val="hlink"/>
                </a:solidFill>
              </a:rPr>
              <a:t>0.46</a:t>
            </a:r>
            <a:endParaRPr lang="en-US" altLang="en-US"/>
          </a:p>
          <a:p>
            <a:r>
              <a:rPr lang="en-US" altLang="en-US"/>
              <a:t>We can also access it using</a:t>
            </a:r>
            <a:br>
              <a:rPr lang="en-US" altLang="en-US"/>
            </a:br>
            <a:r>
              <a:rPr lang="en-US" altLang="en-US"/>
              <a:t>either:</a:t>
            </a:r>
          </a:p>
          <a:p>
            <a:pPr lvl="1">
              <a:buFontTx/>
              <a:buNone/>
            </a:pPr>
            <a:r>
              <a:rPr lang="en-US" altLang="en-US"/>
              <a:t>		</a:t>
            </a:r>
            <a:r>
              <a:rPr lang="en-US" altLang="en-US" b="1">
                <a:latin typeface="Courier New" pitchFamily="49" charset="0"/>
              </a:rPr>
              <a:t>matrix</a:t>
            </a:r>
            <a:r>
              <a:rPr lang="en-US" altLang="en-US" b="1">
                <a:solidFill>
                  <a:srgbClr val="00CC00"/>
                </a:solidFill>
                <a:latin typeface="Courier New" pitchFamily="49" charset="0"/>
              </a:rPr>
              <a:t>[3]</a:t>
            </a:r>
            <a:r>
              <a:rPr lang="en-US" altLang="en-US" b="1">
                <a:latin typeface="Courier New" pitchFamily="49" charset="0"/>
              </a:rPr>
              <a:t>[4]</a:t>
            </a:r>
          </a:p>
          <a:p>
            <a:pPr lvl="1">
              <a:buFontTx/>
              <a:buNone/>
            </a:pPr>
            <a:r>
              <a:rPr lang="en-US" altLang="en-US" b="1"/>
              <a:t>		</a:t>
            </a:r>
            <a:r>
              <a:rPr lang="en-US" altLang="en-US" b="1">
                <a:latin typeface="Courier New" pitchFamily="49" charset="0"/>
              </a:rPr>
              <a:t>matrix</a:t>
            </a:r>
            <a:r>
              <a:rPr lang="en-US" altLang="en-US" b="1">
                <a:solidFill>
                  <a:srgbClr val="CC3399"/>
                </a:solidFill>
                <a:latin typeface="Courier New" pitchFamily="49" charset="0"/>
              </a:rPr>
              <a:t>[5]</a:t>
            </a:r>
            <a:r>
              <a:rPr lang="en-US" altLang="en-US" b="1">
                <a:latin typeface="Courier New" pitchFamily="49" charset="0"/>
              </a:rPr>
              <a:t>[-3]</a:t>
            </a:r>
          </a:p>
        </p:txBody>
      </p:sp>
      <p:pic>
        <p:nvPicPr>
          <p:cNvPr id="551941" name="Picture 5" descr="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3284538"/>
            <a:ext cx="2587625" cy="3309937"/>
          </a:xfrm>
          <a:prstGeom prst="rect">
            <a:avLst/>
          </a:prstGeom>
          <a:noFill/>
          <a:extLst>
            <a:ext uri="{909E8E84-426E-40DD-AFC4-6F175D3DCCD1}">
              <a14:hiddenFill xmlns:a14="http://schemas.microsoft.com/office/drawing/2010/main">
                <a:solidFill>
                  <a:srgbClr val="FFFFFF"/>
                </a:solidFill>
              </a14:hiddenFill>
            </a:ext>
          </a:extLst>
        </p:spPr>
      </p:pic>
      <p:sp>
        <p:nvSpPr>
          <p:cNvPr id="551942" name="Oval 6"/>
          <p:cNvSpPr>
            <a:spLocks noChangeArrowheads="1"/>
          </p:cNvSpPr>
          <p:nvPr/>
        </p:nvSpPr>
        <p:spPr bwMode="auto">
          <a:xfrm>
            <a:off x="8459788" y="4797425"/>
            <a:ext cx="288925" cy="287338"/>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Tree>
    <p:extLst>
      <p:ext uri="{BB962C8B-B14F-4D97-AF65-F5344CB8AC3E}">
        <p14:creationId xmlns:p14="http://schemas.microsoft.com/office/powerpoint/2010/main" val="35861284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p:txBody>
          <a:bodyPr>
            <a:normAutofit/>
          </a:bodyPr>
          <a:lstStyle/>
          <a:p>
            <a:r>
              <a:rPr lang="en-US" altLang="en-US" dirty="0"/>
              <a:t>Beyond Array Bounds</a:t>
            </a:r>
          </a:p>
        </p:txBody>
      </p:sp>
      <p:sp>
        <p:nvSpPr>
          <p:cNvPr id="552963" name="Rectangle 3"/>
          <p:cNvSpPr>
            <a:spLocks noGrp="1" noChangeArrowheads="1"/>
          </p:cNvSpPr>
          <p:nvPr>
            <p:ph type="body" idx="1"/>
          </p:nvPr>
        </p:nvSpPr>
        <p:spPr/>
        <p:txBody>
          <a:bodyPr/>
          <a:lstStyle/>
          <a:p>
            <a:r>
              <a:rPr lang="en-US" altLang="en-US"/>
              <a:t>Thus, if you wanted to find the distance between vertices 3 and 4, if you access</a:t>
            </a:r>
            <a:br>
              <a:rPr lang="en-US" altLang="en-US"/>
            </a:br>
            <a:r>
              <a:rPr lang="en-US" altLang="en-US" sz="2800" b="1">
                <a:latin typeface="Courier New" pitchFamily="49" charset="0"/>
              </a:rPr>
              <a:t>matrix</a:t>
            </a:r>
            <a:r>
              <a:rPr lang="en-US" altLang="en-US" sz="2800" b="1">
                <a:solidFill>
                  <a:schemeClr val="hlink"/>
                </a:solidFill>
                <a:latin typeface="Courier New" pitchFamily="49" charset="0"/>
              </a:rPr>
              <a:t>[4]</a:t>
            </a:r>
            <a:r>
              <a:rPr lang="en-US" altLang="en-US" sz="2800" b="1">
                <a:latin typeface="Courier New" pitchFamily="49" charset="0"/>
              </a:rPr>
              <a:t>[3]</a:t>
            </a:r>
            <a:r>
              <a:rPr lang="en-US" altLang="en-US"/>
              <a:t>, you get is 0.24</a:t>
            </a:r>
          </a:p>
          <a:p>
            <a:r>
              <a:rPr lang="en-US" altLang="en-US"/>
              <a:t>If, however, you access</a:t>
            </a:r>
            <a:br>
              <a:rPr lang="en-US" altLang="en-US"/>
            </a:br>
            <a:r>
              <a:rPr lang="en-US" altLang="en-US" sz="2800" b="1">
                <a:latin typeface="Courier New" pitchFamily="49" charset="0"/>
              </a:rPr>
              <a:t>matrix</a:t>
            </a:r>
            <a:r>
              <a:rPr lang="en-US" altLang="en-US" sz="2800" b="1">
                <a:solidFill>
                  <a:srgbClr val="00CC00"/>
                </a:solidFill>
                <a:latin typeface="Courier New" pitchFamily="49" charset="0"/>
              </a:rPr>
              <a:t>[3]</a:t>
            </a:r>
            <a:r>
              <a:rPr lang="en-US" altLang="en-US" sz="2800" b="1">
                <a:latin typeface="Courier New" pitchFamily="49" charset="0"/>
              </a:rPr>
              <a:t>[4]</a:t>
            </a:r>
            <a:r>
              <a:rPr lang="en-US" altLang="en-US"/>
              <a:t>, you get 0.46</a:t>
            </a:r>
            <a:endParaRPr lang="en-US" altLang="en-US" b="1">
              <a:latin typeface="Courier New" pitchFamily="49" charset="0"/>
            </a:endParaRPr>
          </a:p>
        </p:txBody>
      </p:sp>
      <p:pic>
        <p:nvPicPr>
          <p:cNvPr id="552965" name="Picture 5" descr="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3284538"/>
            <a:ext cx="2587625" cy="3309937"/>
          </a:xfrm>
          <a:prstGeom prst="rect">
            <a:avLst/>
          </a:prstGeom>
          <a:noFill/>
          <a:extLst>
            <a:ext uri="{909E8E84-426E-40DD-AFC4-6F175D3DCCD1}">
              <a14:hiddenFill xmlns:a14="http://schemas.microsoft.com/office/drawing/2010/main">
                <a:solidFill>
                  <a:srgbClr val="FFFFFF"/>
                </a:solidFill>
              </a14:hiddenFill>
            </a:ext>
          </a:extLst>
        </p:spPr>
      </p:pic>
      <p:sp>
        <p:nvSpPr>
          <p:cNvPr id="552967" name="Oval 7"/>
          <p:cNvSpPr>
            <a:spLocks noChangeArrowheads="1"/>
          </p:cNvSpPr>
          <p:nvPr/>
        </p:nvSpPr>
        <p:spPr bwMode="auto">
          <a:xfrm>
            <a:off x="8459788" y="4797425"/>
            <a:ext cx="288925" cy="287338"/>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52968" name="Oval 8"/>
          <p:cNvSpPr>
            <a:spLocks noChangeArrowheads="1"/>
          </p:cNvSpPr>
          <p:nvPr/>
        </p:nvSpPr>
        <p:spPr bwMode="auto">
          <a:xfrm>
            <a:off x="8459788" y="5229225"/>
            <a:ext cx="288925" cy="287338"/>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Tree>
    <p:extLst>
      <p:ext uri="{BB962C8B-B14F-4D97-AF65-F5344CB8AC3E}">
        <p14:creationId xmlns:p14="http://schemas.microsoft.com/office/powerpoint/2010/main" val="34234662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p:txBody>
          <a:bodyPr>
            <a:normAutofit/>
          </a:bodyPr>
          <a:lstStyle/>
          <a:p>
            <a:r>
              <a:rPr lang="en-US" altLang="en-US" dirty="0"/>
              <a:t>Beyond Array Bounds</a:t>
            </a:r>
          </a:p>
        </p:txBody>
      </p:sp>
      <p:sp>
        <p:nvSpPr>
          <p:cNvPr id="553987" name="Rectangle 3"/>
          <p:cNvSpPr>
            <a:spLocks noGrp="1" noChangeArrowheads="1"/>
          </p:cNvSpPr>
          <p:nvPr>
            <p:ph type="body" idx="1"/>
          </p:nvPr>
        </p:nvSpPr>
        <p:spPr/>
        <p:txBody>
          <a:bodyPr/>
          <a:lstStyle/>
          <a:p>
            <a:r>
              <a:rPr lang="en-US" altLang="en-US"/>
              <a:t>Similarly, if you wanted to find the distance between vertices 2 and 3, if you access</a:t>
            </a:r>
            <a:br>
              <a:rPr lang="en-US" altLang="en-US"/>
            </a:br>
            <a:r>
              <a:rPr lang="en-US" altLang="en-US" sz="2800" b="1">
                <a:latin typeface="Courier New" pitchFamily="49" charset="0"/>
              </a:rPr>
              <a:t>matrix</a:t>
            </a:r>
            <a:r>
              <a:rPr lang="en-US" altLang="en-US" sz="2800" b="1">
                <a:solidFill>
                  <a:srgbClr val="00CC00"/>
                </a:solidFill>
                <a:latin typeface="Courier New" pitchFamily="49" charset="0"/>
              </a:rPr>
              <a:t>[3]</a:t>
            </a:r>
            <a:r>
              <a:rPr lang="en-US" altLang="en-US" sz="2800" b="1">
                <a:latin typeface="Courier New" pitchFamily="49" charset="0"/>
              </a:rPr>
              <a:t>[2]</a:t>
            </a:r>
            <a:r>
              <a:rPr lang="en-US" altLang="en-US"/>
              <a:t>, you get is 0.39</a:t>
            </a:r>
          </a:p>
          <a:p>
            <a:r>
              <a:rPr lang="en-US" altLang="en-US"/>
              <a:t>If, however, you access</a:t>
            </a:r>
            <a:br>
              <a:rPr lang="en-US" altLang="en-US"/>
            </a:br>
            <a:r>
              <a:rPr lang="en-US" altLang="en-US" sz="2800" b="1">
                <a:latin typeface="Courier New" pitchFamily="49" charset="0"/>
              </a:rPr>
              <a:t>matrix</a:t>
            </a:r>
            <a:r>
              <a:rPr lang="en-US" altLang="en-US" sz="2800" b="1">
                <a:solidFill>
                  <a:srgbClr val="FFFF00"/>
                </a:solidFill>
                <a:latin typeface="Courier New" pitchFamily="49" charset="0"/>
              </a:rPr>
              <a:t>[2]</a:t>
            </a:r>
            <a:r>
              <a:rPr lang="en-US" altLang="en-US" sz="2800" b="1">
                <a:latin typeface="Courier New" pitchFamily="49" charset="0"/>
              </a:rPr>
              <a:t>[3]</a:t>
            </a:r>
            <a:r>
              <a:rPr lang="en-US" altLang="en-US"/>
              <a:t>, you get 0.72</a:t>
            </a:r>
            <a:endParaRPr lang="en-US" altLang="en-US" b="1">
              <a:latin typeface="Courier New" pitchFamily="49" charset="0"/>
            </a:endParaRPr>
          </a:p>
        </p:txBody>
      </p:sp>
      <p:pic>
        <p:nvPicPr>
          <p:cNvPr id="553988" name="Picture 4" descr="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3284538"/>
            <a:ext cx="2587625" cy="3309937"/>
          </a:xfrm>
          <a:prstGeom prst="rect">
            <a:avLst/>
          </a:prstGeom>
          <a:noFill/>
          <a:extLst>
            <a:ext uri="{909E8E84-426E-40DD-AFC4-6F175D3DCCD1}">
              <a14:hiddenFill xmlns:a14="http://schemas.microsoft.com/office/drawing/2010/main">
                <a:solidFill>
                  <a:srgbClr val="FFFFFF"/>
                </a:solidFill>
              </a14:hiddenFill>
            </a:ext>
          </a:extLst>
        </p:spPr>
      </p:pic>
      <p:sp>
        <p:nvSpPr>
          <p:cNvPr id="553989" name="Oval 5"/>
          <p:cNvSpPr>
            <a:spLocks noChangeArrowheads="1"/>
          </p:cNvSpPr>
          <p:nvPr/>
        </p:nvSpPr>
        <p:spPr bwMode="auto">
          <a:xfrm>
            <a:off x="8459788" y="4365625"/>
            <a:ext cx="288925" cy="287338"/>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53990" name="Oval 6"/>
          <p:cNvSpPr>
            <a:spLocks noChangeArrowheads="1"/>
          </p:cNvSpPr>
          <p:nvPr/>
        </p:nvSpPr>
        <p:spPr bwMode="auto">
          <a:xfrm>
            <a:off x="8459788" y="4149725"/>
            <a:ext cx="288925" cy="287338"/>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Tree>
    <p:extLst>
      <p:ext uri="{BB962C8B-B14F-4D97-AF65-F5344CB8AC3E}">
        <p14:creationId xmlns:p14="http://schemas.microsoft.com/office/powerpoint/2010/main" val="16598108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41698" name="Rectangle 2"/>
          <p:cNvSpPr>
            <a:spLocks noGrp="1" noChangeArrowheads="1"/>
          </p:cNvSpPr>
          <p:nvPr>
            <p:ph type="title"/>
          </p:nvPr>
        </p:nvSpPr>
        <p:spPr/>
        <p:txBody>
          <a:bodyPr>
            <a:normAutofit/>
          </a:bodyPr>
          <a:lstStyle/>
          <a:p>
            <a:r>
              <a:rPr lang="en-US" altLang="en-US" dirty="0"/>
              <a:t> Sparse Matrices</a:t>
            </a:r>
          </a:p>
        </p:txBody>
      </p:sp>
      <p:sp>
        <p:nvSpPr>
          <p:cNvPr id="541699" name="Rectangle 3"/>
          <p:cNvSpPr>
            <a:spLocks noGrp="1" noChangeArrowheads="1"/>
          </p:cNvSpPr>
          <p:nvPr>
            <p:ph type="body" idx="1"/>
          </p:nvPr>
        </p:nvSpPr>
        <p:spPr/>
        <p:txBody>
          <a:bodyPr/>
          <a:lstStyle/>
          <a:p>
            <a:r>
              <a:rPr lang="en-US" altLang="en-US"/>
              <a:t>Finally we will consider the problem with sparse matrices and we will look at one implementation using linked lists</a:t>
            </a:r>
          </a:p>
        </p:txBody>
      </p:sp>
    </p:spTree>
    <p:extLst>
      <p:ext uri="{BB962C8B-B14F-4D97-AF65-F5344CB8AC3E}">
        <p14:creationId xmlns:p14="http://schemas.microsoft.com/office/powerpoint/2010/main" val="23442445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p:txBody>
          <a:bodyPr>
            <a:normAutofit/>
          </a:bodyPr>
          <a:lstStyle/>
          <a:p>
            <a:r>
              <a:rPr lang="en-US" altLang="en-US" dirty="0"/>
              <a:t> Sparse Matrices</a:t>
            </a:r>
          </a:p>
        </p:txBody>
      </p:sp>
      <p:sp>
        <p:nvSpPr>
          <p:cNvPr id="499715" name="Rectangle 3"/>
          <p:cNvSpPr>
            <a:spLocks noGrp="1" noChangeArrowheads="1"/>
          </p:cNvSpPr>
          <p:nvPr>
            <p:ph type="body" idx="1"/>
          </p:nvPr>
        </p:nvSpPr>
        <p:spPr/>
        <p:txBody>
          <a:bodyPr/>
          <a:lstStyle/>
          <a:p>
            <a:r>
              <a:rPr lang="en-US" altLang="en-US"/>
              <a:t>The memory required for creating an </a:t>
            </a:r>
            <a:r>
              <a:rPr lang="en-US" altLang="en-US" i="1">
                <a:latin typeface="Times New Roman" pitchFamily="18" charset="0"/>
              </a:rPr>
              <a:t>n</a:t>
            </a:r>
            <a:r>
              <a:rPr lang="en-US" altLang="en-US">
                <a:latin typeface="Times New Roman" pitchFamily="18" charset="0"/>
              </a:rPr>
              <a:t> × </a:t>
            </a:r>
            <a:r>
              <a:rPr lang="en-US" altLang="en-US" i="1">
                <a:latin typeface="Times New Roman" pitchFamily="18" charset="0"/>
              </a:rPr>
              <a:t>n</a:t>
            </a:r>
            <a:r>
              <a:rPr lang="en-US" altLang="en-US"/>
              <a:t> matrix using an array-of-arrays is:</a:t>
            </a:r>
          </a:p>
          <a:p>
            <a:pPr lvl="1">
              <a:buFontTx/>
              <a:buNone/>
            </a:pPr>
            <a:r>
              <a:rPr lang="en-US" altLang="en-US"/>
              <a:t>		</a:t>
            </a:r>
            <a:r>
              <a:rPr lang="en-US" altLang="en-US">
                <a:latin typeface="Times New Roman" pitchFamily="18" charset="0"/>
              </a:rPr>
              <a:t>4 bytes + 4</a:t>
            </a:r>
            <a:r>
              <a:rPr lang="en-US" altLang="en-US" i="1">
                <a:latin typeface="Times New Roman" pitchFamily="18" charset="0"/>
              </a:rPr>
              <a:t>n </a:t>
            </a:r>
            <a:r>
              <a:rPr lang="en-US" altLang="en-US">
                <a:latin typeface="Times New Roman" pitchFamily="18" charset="0"/>
              </a:rPr>
              <a:t>bytes + 8</a:t>
            </a:r>
            <a:r>
              <a:rPr lang="en-US" altLang="en-US" i="1">
                <a:latin typeface="Times New Roman" pitchFamily="18" charset="0"/>
              </a:rPr>
              <a:t>n</a:t>
            </a:r>
            <a:r>
              <a:rPr lang="en-US" altLang="en-US" baseline="30000">
                <a:latin typeface="Times New Roman" pitchFamily="18" charset="0"/>
              </a:rPr>
              <a:t>2</a:t>
            </a:r>
            <a:r>
              <a:rPr lang="en-US" altLang="en-US">
                <a:latin typeface="Times New Roman" pitchFamily="18" charset="0"/>
              </a:rPr>
              <a:t> bytes = </a:t>
            </a:r>
            <a:r>
              <a:rPr lang="en-US" altLang="en-US" b="1">
                <a:latin typeface="Symbol" pitchFamily="18" charset="2"/>
              </a:rPr>
              <a:t>Q</a:t>
            </a:r>
            <a:r>
              <a:rPr lang="en-US" altLang="en-US">
                <a:latin typeface="Times New Roman" pitchFamily="18" charset="0"/>
              </a:rPr>
              <a:t>(</a:t>
            </a:r>
            <a:r>
              <a:rPr lang="en-US" altLang="en-US" i="1">
                <a:latin typeface="Times New Roman" pitchFamily="18" charset="0"/>
              </a:rPr>
              <a:t>n</a:t>
            </a:r>
            <a:r>
              <a:rPr lang="en-US" altLang="en-US" baseline="30000">
                <a:latin typeface="Times New Roman" pitchFamily="18" charset="0"/>
              </a:rPr>
              <a:t>2</a:t>
            </a:r>
            <a:r>
              <a:rPr lang="en-US" altLang="en-US">
                <a:latin typeface="Times New Roman" pitchFamily="18" charset="0"/>
              </a:rPr>
              <a:t>) bytes</a:t>
            </a:r>
          </a:p>
          <a:p>
            <a:r>
              <a:rPr lang="en-US" altLang="en-US"/>
              <a:t>This could potentially waste a significant amount of memory:</a:t>
            </a:r>
          </a:p>
          <a:p>
            <a:pPr lvl="1"/>
            <a:r>
              <a:rPr lang="en-US" altLang="en-US"/>
              <a:t>consider all intersections in Canada as vertices and streets as edges</a:t>
            </a:r>
          </a:p>
          <a:p>
            <a:pPr lvl="1"/>
            <a:r>
              <a:rPr lang="en-US" altLang="en-US"/>
              <a:t>how could we estimate the number of intersections in Canada?</a:t>
            </a:r>
          </a:p>
        </p:txBody>
      </p:sp>
    </p:spTree>
    <p:extLst>
      <p:ext uri="{BB962C8B-B14F-4D97-AF65-F5344CB8AC3E}">
        <p14:creationId xmlns:p14="http://schemas.microsoft.com/office/powerpoint/2010/main" val="10453511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p:txBody>
          <a:bodyPr>
            <a:normAutofit/>
          </a:bodyPr>
          <a:lstStyle/>
          <a:p>
            <a:r>
              <a:rPr lang="en-US" altLang="en-US" dirty="0"/>
              <a:t> Sparse Matrices</a:t>
            </a:r>
          </a:p>
        </p:txBody>
      </p:sp>
      <p:sp>
        <p:nvSpPr>
          <p:cNvPr id="500739" name="Rectangle 3"/>
          <p:cNvSpPr>
            <a:spLocks noGrp="1" noChangeArrowheads="1"/>
          </p:cNvSpPr>
          <p:nvPr>
            <p:ph type="body" idx="1"/>
          </p:nvPr>
        </p:nvSpPr>
        <p:spPr/>
        <p:txBody>
          <a:bodyPr/>
          <a:lstStyle/>
          <a:p>
            <a:r>
              <a:rPr lang="en-US" altLang="en-US"/>
              <a:t>The population of Canada is ~33 million</a:t>
            </a:r>
          </a:p>
          <a:p>
            <a:r>
              <a:rPr lang="en-US" altLang="en-US"/>
              <a:t>Suppose we have one intersection per 10 houses and four occupants per house</a:t>
            </a:r>
          </a:p>
          <a:p>
            <a:r>
              <a:rPr lang="en-US" altLang="en-US"/>
              <a:t>Therefore, there are roughly</a:t>
            </a:r>
          </a:p>
          <a:p>
            <a:pPr lvl="1">
              <a:buFontTx/>
              <a:buNone/>
            </a:pPr>
            <a:r>
              <a:rPr lang="en-US" altLang="en-US">
                <a:latin typeface="Times New Roman" pitchFamily="18" charset="0"/>
              </a:rPr>
              <a:t>			33 million / 10 / 4 ≈ 800 000</a:t>
            </a:r>
            <a:r>
              <a:rPr lang="en-US" altLang="en-US"/>
              <a:t> </a:t>
            </a:r>
          </a:p>
          <a:p>
            <a:pPr>
              <a:buFontTx/>
              <a:buNone/>
            </a:pPr>
            <a:r>
              <a:rPr lang="en-US" altLang="en-US"/>
              <a:t>	intersections in Canada which would require </a:t>
            </a:r>
            <a:r>
              <a:rPr lang="en-US" altLang="en-US">
                <a:latin typeface="Times New Roman" pitchFamily="18" charset="0"/>
              </a:rPr>
              <a:t>4.66 TiB</a:t>
            </a:r>
            <a:r>
              <a:rPr lang="en-US" altLang="en-US"/>
              <a:t> of memory</a:t>
            </a:r>
          </a:p>
        </p:txBody>
      </p:sp>
    </p:spTree>
    <p:extLst>
      <p:ext uri="{BB962C8B-B14F-4D97-AF65-F5344CB8AC3E}">
        <p14:creationId xmlns:p14="http://schemas.microsoft.com/office/powerpoint/2010/main" val="987302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56034" name="Rectangle 2"/>
          <p:cNvSpPr>
            <a:spLocks noGrp="1" noChangeArrowheads="1"/>
          </p:cNvSpPr>
          <p:nvPr>
            <p:ph type="title"/>
          </p:nvPr>
        </p:nvSpPr>
        <p:spPr/>
        <p:txBody>
          <a:bodyPr>
            <a:normAutofit/>
          </a:bodyPr>
          <a:lstStyle/>
          <a:p>
            <a:r>
              <a:rPr lang="en-US" altLang="en-US" dirty="0"/>
              <a:t>Adjacency Matrix</a:t>
            </a:r>
          </a:p>
        </p:txBody>
      </p:sp>
      <p:sp>
        <p:nvSpPr>
          <p:cNvPr id="556035" name="Rectangle 3"/>
          <p:cNvSpPr>
            <a:spLocks noGrp="1" noChangeArrowheads="1"/>
          </p:cNvSpPr>
          <p:nvPr>
            <p:ph type="body" idx="1"/>
          </p:nvPr>
        </p:nvSpPr>
        <p:spPr/>
        <p:txBody>
          <a:bodyPr/>
          <a:lstStyle/>
          <a:p>
            <a:pPr marL="400050" lvl="1" indent="0">
              <a:buNone/>
            </a:pPr>
            <a:r>
              <a:rPr lang="en-US" altLang="en-US" sz="2000" dirty="0"/>
              <a:t>An unweighted graph may be saved as an array of Boolean values</a:t>
            </a:r>
          </a:p>
          <a:p>
            <a:pPr lvl="1"/>
            <a:r>
              <a:rPr lang="en-US" altLang="en-US" dirty="0"/>
              <a:t>vertices </a:t>
            </a:r>
            <a:r>
              <a:rPr lang="en-US" altLang="en-US" i="1" dirty="0">
                <a:latin typeface="Times New Roman" pitchFamily="18" charset="0"/>
              </a:rPr>
              <a:t>v</a:t>
            </a:r>
            <a:r>
              <a:rPr lang="en-US" altLang="en-US" i="1" baseline="-25000" dirty="0">
                <a:latin typeface="Times New Roman" pitchFamily="18" charset="0"/>
              </a:rPr>
              <a:t>i</a:t>
            </a:r>
            <a:r>
              <a:rPr lang="en-US" altLang="en-US" dirty="0"/>
              <a:t> and </a:t>
            </a:r>
            <a:r>
              <a:rPr lang="en-US" altLang="en-US" i="1" dirty="0" err="1">
                <a:latin typeface="Times New Roman" pitchFamily="18" charset="0"/>
              </a:rPr>
              <a:t>v</a:t>
            </a:r>
            <a:r>
              <a:rPr lang="en-US" altLang="en-US" i="1" baseline="-25000" dirty="0" err="1">
                <a:latin typeface="Times New Roman" pitchFamily="18" charset="0"/>
              </a:rPr>
              <a:t>j</a:t>
            </a:r>
            <a:r>
              <a:rPr lang="en-US" altLang="en-US" dirty="0"/>
              <a:t> are connected then set</a:t>
            </a:r>
            <a:br>
              <a:rPr lang="en-US" altLang="en-US" dirty="0"/>
            </a:br>
            <a:r>
              <a:rPr lang="en-US" altLang="en-US" dirty="0"/>
              <a:t>    </a:t>
            </a:r>
            <a:r>
              <a:rPr lang="en-US" altLang="en-US" i="1" dirty="0" err="1">
                <a:latin typeface="Times New Roman" pitchFamily="18" charset="0"/>
              </a:rPr>
              <a:t>a</a:t>
            </a:r>
            <a:r>
              <a:rPr lang="en-US" altLang="en-US" i="1" baseline="-25000" dirty="0" err="1">
                <a:latin typeface="Times New Roman" pitchFamily="18" charset="0"/>
              </a:rPr>
              <a:t>ij</a:t>
            </a:r>
            <a:r>
              <a:rPr lang="en-US" altLang="en-US" dirty="0">
                <a:latin typeface="Times New Roman" pitchFamily="18" charset="0"/>
              </a:rPr>
              <a:t> = </a:t>
            </a:r>
            <a:r>
              <a:rPr lang="en-US" altLang="en-US" i="1" dirty="0" err="1">
                <a:latin typeface="Times New Roman" pitchFamily="18" charset="0"/>
              </a:rPr>
              <a:t>a</a:t>
            </a:r>
            <a:r>
              <a:rPr lang="en-US" altLang="en-US" i="1" baseline="-25000" dirty="0" err="1">
                <a:latin typeface="Times New Roman" pitchFamily="18" charset="0"/>
              </a:rPr>
              <a:t>ji</a:t>
            </a:r>
            <a:r>
              <a:rPr lang="en-US" altLang="en-US" dirty="0">
                <a:latin typeface="Times New Roman" pitchFamily="18" charset="0"/>
              </a:rPr>
              <a:t> = </a:t>
            </a:r>
            <a:r>
              <a:rPr lang="en-US" altLang="en-US" i="1" dirty="0">
                <a:latin typeface="Times New Roman" pitchFamily="18" charset="0"/>
              </a:rPr>
              <a:t>true</a:t>
            </a:r>
            <a:endParaRPr lang="en-US" altLang="en-US" dirty="0"/>
          </a:p>
          <a:p>
            <a:pPr lvl="1"/>
            <a:endParaRPr lang="en-US" altLang="en-US" dirty="0"/>
          </a:p>
        </p:txBody>
      </p:sp>
      <p:pic>
        <p:nvPicPr>
          <p:cNvPr id="556036" name="Picture 4" descr="xx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3933825"/>
            <a:ext cx="6124575" cy="235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3628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p:txBody>
          <a:bodyPr>
            <a:normAutofit/>
          </a:bodyPr>
          <a:lstStyle/>
          <a:p>
            <a:r>
              <a:rPr lang="en-US" altLang="en-US" dirty="0"/>
              <a:t> Sparse Matrices</a:t>
            </a:r>
          </a:p>
        </p:txBody>
      </p:sp>
      <p:sp>
        <p:nvSpPr>
          <p:cNvPr id="501763" name="Rectangle 3"/>
          <p:cNvSpPr>
            <a:spLocks noGrp="1" noChangeArrowheads="1"/>
          </p:cNvSpPr>
          <p:nvPr>
            <p:ph type="body" idx="1"/>
          </p:nvPr>
        </p:nvSpPr>
        <p:spPr/>
        <p:txBody>
          <a:bodyPr/>
          <a:lstStyle/>
          <a:p>
            <a:r>
              <a:rPr lang="en-US" altLang="en-US"/>
              <a:t>Assume that each intersection connects, on average, four other intersections</a:t>
            </a:r>
          </a:p>
          <a:p>
            <a:r>
              <a:rPr lang="en-US" altLang="en-US"/>
              <a:t>Therefore, less than </a:t>
            </a:r>
            <a:r>
              <a:rPr lang="en-US" altLang="en-US">
                <a:latin typeface="Times New Roman" pitchFamily="18" charset="0"/>
              </a:rPr>
              <a:t>0.0005%</a:t>
            </a:r>
            <a:r>
              <a:rPr lang="en-US" altLang="en-US"/>
              <a:t> of the entries of the matrix are used to store connections</a:t>
            </a:r>
          </a:p>
          <a:p>
            <a:pPr lvl="1"/>
            <a:r>
              <a:rPr lang="en-US" altLang="en-US"/>
              <a:t>the rest are storing the value </a:t>
            </a:r>
            <a:r>
              <a:rPr lang="en-US" altLang="en-US" i="1"/>
              <a:t>infinity</a:t>
            </a:r>
          </a:p>
          <a:p>
            <a:endParaRPr lang="en-US" altLang="en-US"/>
          </a:p>
        </p:txBody>
      </p:sp>
    </p:spTree>
    <p:extLst>
      <p:ext uri="{BB962C8B-B14F-4D97-AF65-F5344CB8AC3E}">
        <p14:creationId xmlns:p14="http://schemas.microsoft.com/office/powerpoint/2010/main" val="38583135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p:txBody>
          <a:bodyPr>
            <a:normAutofit/>
          </a:bodyPr>
          <a:lstStyle/>
          <a:p>
            <a:r>
              <a:rPr lang="en-US" altLang="en-US" dirty="0"/>
              <a:t> Sparse Matrices</a:t>
            </a:r>
          </a:p>
        </p:txBody>
      </p:sp>
      <p:sp>
        <p:nvSpPr>
          <p:cNvPr id="502787" name="Rectangle 3"/>
          <p:cNvSpPr>
            <a:spLocks noGrp="1" noChangeArrowheads="1"/>
          </p:cNvSpPr>
          <p:nvPr>
            <p:ph type="body" idx="1"/>
          </p:nvPr>
        </p:nvSpPr>
        <p:spPr/>
        <p:txBody>
          <a:bodyPr/>
          <a:lstStyle/>
          <a:p>
            <a:r>
              <a:rPr lang="en-US" altLang="en-US"/>
              <a:t>Matrices where less than </a:t>
            </a:r>
            <a:r>
              <a:rPr lang="en-US" altLang="en-US">
                <a:latin typeface="Times New Roman" pitchFamily="18" charset="0"/>
              </a:rPr>
              <a:t>5%</a:t>
            </a:r>
            <a:r>
              <a:rPr lang="en-US" altLang="en-US"/>
              <a:t> of the entries are not the default value (either infinity or 0, or perhaps some other default value) are said to be </a:t>
            </a:r>
            <a:r>
              <a:rPr lang="en-US" altLang="en-US" i="1"/>
              <a:t>sparse</a:t>
            </a:r>
          </a:p>
          <a:p>
            <a:r>
              <a:rPr lang="en-US" altLang="en-US"/>
              <a:t>Matrices where most entries (25% or more) are not the default value are said to be </a:t>
            </a:r>
            <a:r>
              <a:rPr lang="en-US" altLang="en-US" i="1"/>
              <a:t>dense</a:t>
            </a:r>
            <a:r>
              <a:rPr lang="en-US" altLang="en-US"/>
              <a:t> </a:t>
            </a:r>
          </a:p>
          <a:p>
            <a:r>
              <a:rPr lang="en-US" altLang="en-US"/>
              <a:t>Clearly, these are not hard limits</a:t>
            </a:r>
          </a:p>
        </p:txBody>
      </p:sp>
    </p:spTree>
    <p:extLst>
      <p:ext uri="{BB962C8B-B14F-4D97-AF65-F5344CB8AC3E}">
        <p14:creationId xmlns:p14="http://schemas.microsoft.com/office/powerpoint/2010/main" val="24892483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04834" name="Rectangle 2"/>
          <p:cNvSpPr>
            <a:spLocks noGrp="1" noChangeArrowheads="1"/>
          </p:cNvSpPr>
          <p:nvPr>
            <p:ph type="title"/>
          </p:nvPr>
        </p:nvSpPr>
        <p:spPr/>
        <p:txBody>
          <a:bodyPr>
            <a:normAutofit/>
          </a:bodyPr>
          <a:lstStyle/>
          <a:p>
            <a:r>
              <a:rPr lang="en-US" altLang="en-US" dirty="0"/>
              <a:t> Sparse Matrices</a:t>
            </a:r>
          </a:p>
        </p:txBody>
      </p:sp>
      <p:sp>
        <p:nvSpPr>
          <p:cNvPr id="504835" name="Rectangle 3"/>
          <p:cNvSpPr>
            <a:spLocks noGrp="1" noChangeArrowheads="1"/>
          </p:cNvSpPr>
          <p:nvPr>
            <p:ph type="body" idx="1"/>
          </p:nvPr>
        </p:nvSpPr>
        <p:spPr/>
        <p:txBody>
          <a:bodyPr/>
          <a:lstStyle/>
          <a:p>
            <a:r>
              <a:rPr lang="en-US" altLang="en-US"/>
              <a:t>We will look at a very efficient sparse-matrix implementation with the last topic</a:t>
            </a:r>
          </a:p>
          <a:p>
            <a:r>
              <a:rPr lang="en-US" altLang="en-US"/>
              <a:t>Here, we will consider a simpler implementation:</a:t>
            </a:r>
          </a:p>
          <a:p>
            <a:pPr lvl="1"/>
            <a:r>
              <a:rPr lang="en-US" altLang="en-US"/>
              <a:t>use an array of linked lists to store edges</a:t>
            </a:r>
          </a:p>
          <a:p>
            <a:r>
              <a:rPr lang="en-US" altLang="en-US"/>
              <a:t>Note, however, that each node in a linked list must store two items of information:</a:t>
            </a:r>
          </a:p>
          <a:p>
            <a:pPr lvl="1"/>
            <a:r>
              <a:rPr lang="en-US" altLang="en-US"/>
              <a:t>the connecting vertex and the weight</a:t>
            </a:r>
          </a:p>
        </p:txBody>
      </p:sp>
    </p:spTree>
    <p:extLst>
      <p:ext uri="{BB962C8B-B14F-4D97-AF65-F5344CB8AC3E}">
        <p14:creationId xmlns:p14="http://schemas.microsoft.com/office/powerpoint/2010/main" val="27415172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p:txBody>
          <a:bodyPr>
            <a:normAutofit/>
          </a:bodyPr>
          <a:lstStyle/>
          <a:p>
            <a:r>
              <a:rPr lang="en-US" altLang="en-US" dirty="0"/>
              <a:t> Sparse Matrices</a:t>
            </a:r>
          </a:p>
        </p:txBody>
      </p:sp>
      <p:sp>
        <p:nvSpPr>
          <p:cNvPr id="505859" name="Rectangle 3"/>
          <p:cNvSpPr>
            <a:spLocks noGrp="1" noChangeArrowheads="1"/>
          </p:cNvSpPr>
          <p:nvPr>
            <p:ph type="body" idx="1"/>
          </p:nvPr>
        </p:nvSpPr>
        <p:spPr/>
        <p:txBody>
          <a:bodyPr/>
          <a:lstStyle/>
          <a:p>
            <a:r>
              <a:rPr lang="en-US" altLang="en-US" dirty="0"/>
              <a:t>One possible solution:</a:t>
            </a:r>
          </a:p>
          <a:p>
            <a:pPr lvl="1"/>
            <a:r>
              <a:rPr lang="en-US" altLang="en-US" dirty="0"/>
              <a:t>modify the </a:t>
            </a:r>
            <a:r>
              <a:rPr lang="en-US" altLang="en-US" sz="2400" b="1" dirty="0" err="1">
                <a:latin typeface="Courier New" pitchFamily="49" charset="0"/>
              </a:rPr>
              <a:t>SingleNode</a:t>
            </a:r>
            <a:r>
              <a:rPr lang="en-US" altLang="en-US" dirty="0"/>
              <a:t> data structure to store both an integer and a double:</a:t>
            </a:r>
          </a:p>
          <a:p>
            <a:pPr lvl="1">
              <a:buFontTx/>
              <a:buNone/>
            </a:pPr>
            <a:r>
              <a:rPr lang="en-US" altLang="en-US" sz="1400" b="1" dirty="0">
                <a:latin typeface="Courier New" pitchFamily="49" charset="0"/>
              </a:rPr>
              <a:t>class </a:t>
            </a:r>
            <a:r>
              <a:rPr lang="en-US" altLang="en-US" sz="1400" b="1" dirty="0" err="1">
                <a:latin typeface="Courier New" pitchFamily="49" charset="0"/>
              </a:rPr>
              <a:t>SingleNode</a:t>
            </a:r>
            <a:r>
              <a:rPr lang="en-US" altLang="en-US" sz="1400" b="1" dirty="0">
                <a:latin typeface="Courier New" pitchFamily="49" charset="0"/>
              </a:rPr>
              <a:t> {</a:t>
            </a:r>
          </a:p>
          <a:p>
            <a:pPr lvl="1">
              <a:buFontTx/>
              <a:buNone/>
            </a:pPr>
            <a:r>
              <a:rPr lang="en-US" altLang="en-US" sz="1400" b="1" dirty="0">
                <a:latin typeface="Courier New" pitchFamily="49" charset="0"/>
              </a:rPr>
              <a:t>    private:</a:t>
            </a:r>
          </a:p>
          <a:p>
            <a:pPr lvl="1">
              <a:buFontTx/>
              <a:buNone/>
            </a:pPr>
            <a:r>
              <a:rPr lang="en-US" altLang="en-US" sz="1400" b="1" dirty="0">
                <a:latin typeface="Courier New" pitchFamily="49" charset="0"/>
              </a:rPr>
              <a:t>        </a:t>
            </a:r>
            <a:r>
              <a:rPr lang="en-US" altLang="en-US" sz="1400" b="1" dirty="0" err="1">
                <a:latin typeface="Courier New" pitchFamily="49" charset="0"/>
              </a:rPr>
              <a:t>int</a:t>
            </a:r>
            <a:r>
              <a:rPr lang="en-US" altLang="en-US" sz="1400" b="1" dirty="0">
                <a:latin typeface="Courier New" pitchFamily="49" charset="0"/>
              </a:rPr>
              <a:t> </a:t>
            </a:r>
            <a:r>
              <a:rPr lang="en-US" altLang="en-US" sz="1400" b="1" dirty="0" err="1">
                <a:latin typeface="Courier New" pitchFamily="49" charset="0"/>
              </a:rPr>
              <a:t>adjacent_vertex</a:t>
            </a:r>
            <a:r>
              <a:rPr lang="en-US" altLang="en-US" sz="1400" b="1" dirty="0">
                <a:latin typeface="Courier New" pitchFamily="49" charset="0"/>
              </a:rPr>
              <a:t>;</a:t>
            </a:r>
          </a:p>
          <a:p>
            <a:pPr lvl="1">
              <a:buFontTx/>
              <a:buNone/>
            </a:pPr>
            <a:r>
              <a:rPr lang="en-US" altLang="en-US" sz="1400" b="1" dirty="0">
                <a:latin typeface="Courier New" pitchFamily="49" charset="0"/>
              </a:rPr>
              <a:t>        double </a:t>
            </a:r>
            <a:r>
              <a:rPr lang="en-US" altLang="en-US" sz="1400" b="1" dirty="0" err="1">
                <a:latin typeface="Courier New" pitchFamily="49" charset="0"/>
              </a:rPr>
              <a:t>edge_weight</a:t>
            </a:r>
            <a:r>
              <a:rPr lang="en-US" altLang="en-US" sz="1400" b="1" dirty="0">
                <a:latin typeface="Courier New" pitchFamily="49" charset="0"/>
              </a:rPr>
              <a:t>;</a:t>
            </a:r>
          </a:p>
          <a:p>
            <a:pPr lvl="1">
              <a:buFontTx/>
              <a:buNone/>
            </a:pPr>
            <a:r>
              <a:rPr lang="en-US" altLang="en-US" sz="1400" b="1" dirty="0">
                <a:latin typeface="Courier New" pitchFamily="49" charset="0"/>
              </a:rPr>
              <a:t>        </a:t>
            </a:r>
            <a:r>
              <a:rPr lang="en-US" altLang="en-US" sz="1400" b="1" dirty="0" err="1">
                <a:latin typeface="Courier New" pitchFamily="49" charset="0"/>
              </a:rPr>
              <a:t>SingleNode</a:t>
            </a:r>
            <a:r>
              <a:rPr lang="en-US" altLang="en-US" sz="1400" b="1" dirty="0">
                <a:latin typeface="Courier New" pitchFamily="49" charset="0"/>
              </a:rPr>
              <a:t> * </a:t>
            </a:r>
            <a:r>
              <a:rPr lang="en-US" altLang="en-US" sz="1400" b="1" dirty="0" err="1">
                <a:latin typeface="Courier New" pitchFamily="49" charset="0"/>
              </a:rPr>
              <a:t>next_node</a:t>
            </a:r>
            <a:r>
              <a:rPr lang="en-US" altLang="en-US" sz="1400" b="1" dirty="0">
                <a:latin typeface="Courier New" pitchFamily="49" charset="0"/>
              </a:rPr>
              <a:t>;</a:t>
            </a:r>
          </a:p>
          <a:p>
            <a:pPr lvl="1">
              <a:buFontTx/>
              <a:buNone/>
            </a:pPr>
            <a:r>
              <a:rPr lang="en-US" altLang="en-US" sz="1400" b="1" dirty="0">
                <a:latin typeface="Courier New" pitchFamily="49" charset="0"/>
              </a:rPr>
              <a:t>    public:</a:t>
            </a:r>
          </a:p>
          <a:p>
            <a:pPr lvl="1">
              <a:buFontTx/>
              <a:buNone/>
            </a:pPr>
            <a:r>
              <a:rPr lang="en-US" altLang="en-US" sz="1400" b="1" dirty="0">
                <a:latin typeface="Courier New" pitchFamily="49" charset="0"/>
              </a:rPr>
              <a:t>        </a:t>
            </a:r>
            <a:r>
              <a:rPr lang="en-US" altLang="en-US" sz="1400" b="1" dirty="0" err="1">
                <a:latin typeface="Courier New" pitchFamily="49" charset="0"/>
              </a:rPr>
              <a:t>SingleNode</a:t>
            </a:r>
            <a:r>
              <a:rPr lang="en-US" altLang="en-US" sz="1400" b="1" dirty="0">
                <a:latin typeface="Courier New" pitchFamily="49" charset="0"/>
              </a:rPr>
              <a:t>( </a:t>
            </a:r>
            <a:r>
              <a:rPr lang="en-US" altLang="en-US" sz="1400" b="1" dirty="0" err="1">
                <a:latin typeface="Courier New" pitchFamily="49" charset="0"/>
              </a:rPr>
              <a:t>int</a:t>
            </a:r>
            <a:r>
              <a:rPr lang="en-US" altLang="en-US" sz="1400" b="1" dirty="0">
                <a:latin typeface="Courier New" pitchFamily="49" charset="0"/>
              </a:rPr>
              <a:t>, double </a:t>
            </a:r>
            <a:r>
              <a:rPr lang="en-US" altLang="en-US" sz="1400" b="1" dirty="0" err="1">
                <a:latin typeface="Courier New" pitchFamily="49" charset="0"/>
              </a:rPr>
              <a:t>SingleNode</a:t>
            </a:r>
            <a:r>
              <a:rPr lang="en-US" altLang="en-US" sz="1400" b="1" dirty="0">
                <a:latin typeface="Courier New" pitchFamily="49" charset="0"/>
              </a:rPr>
              <a:t> = 0 );</a:t>
            </a:r>
          </a:p>
          <a:p>
            <a:pPr lvl="1">
              <a:buFontTx/>
              <a:buNone/>
            </a:pPr>
            <a:r>
              <a:rPr lang="en-US" altLang="en-US" sz="1400" b="1" dirty="0">
                <a:latin typeface="Courier New" pitchFamily="49" charset="0"/>
              </a:rPr>
              <a:t>        double weight() </a:t>
            </a:r>
            <a:r>
              <a:rPr lang="en-US" altLang="en-US" sz="1400" b="1" dirty="0" err="1">
                <a:latin typeface="Courier New" pitchFamily="49" charset="0"/>
              </a:rPr>
              <a:t>const</a:t>
            </a:r>
            <a:r>
              <a:rPr lang="en-US" altLang="en-US" sz="1400" b="1" dirty="0">
                <a:latin typeface="Courier New" pitchFamily="49" charset="0"/>
              </a:rPr>
              <a:t>;</a:t>
            </a:r>
          </a:p>
          <a:p>
            <a:pPr lvl="1">
              <a:buFontTx/>
              <a:buNone/>
            </a:pPr>
            <a:r>
              <a:rPr lang="en-US" altLang="en-US" sz="1400" b="1" dirty="0">
                <a:latin typeface="Courier New" pitchFamily="49" charset="0"/>
              </a:rPr>
              <a:t>        </a:t>
            </a:r>
            <a:r>
              <a:rPr lang="en-US" altLang="en-US" sz="1400" b="1" dirty="0" err="1">
                <a:latin typeface="Courier New" pitchFamily="49" charset="0"/>
              </a:rPr>
              <a:t>int</a:t>
            </a:r>
            <a:r>
              <a:rPr lang="en-US" altLang="en-US" sz="1400" b="1" dirty="0">
                <a:latin typeface="Courier New" pitchFamily="49" charset="0"/>
              </a:rPr>
              <a:t> vertex() </a:t>
            </a:r>
            <a:r>
              <a:rPr lang="en-US" altLang="en-US" sz="1400" b="1" dirty="0" err="1">
                <a:latin typeface="Courier New" pitchFamily="49" charset="0"/>
              </a:rPr>
              <a:t>const</a:t>
            </a:r>
            <a:r>
              <a:rPr lang="en-US" altLang="en-US" sz="1400" b="1" dirty="0">
                <a:latin typeface="Courier New" pitchFamily="49" charset="0"/>
              </a:rPr>
              <a:t>;</a:t>
            </a:r>
          </a:p>
          <a:p>
            <a:pPr lvl="1">
              <a:buFontTx/>
              <a:buNone/>
            </a:pPr>
            <a:r>
              <a:rPr lang="en-US" altLang="en-US" sz="1400" b="1" dirty="0">
                <a:latin typeface="Courier New" pitchFamily="49" charset="0"/>
              </a:rPr>
              <a:t>        </a:t>
            </a:r>
            <a:r>
              <a:rPr lang="en-US" altLang="en-US" sz="1400" b="1" dirty="0" err="1">
                <a:latin typeface="Courier New" pitchFamily="49" charset="0"/>
              </a:rPr>
              <a:t>SingleNode</a:t>
            </a:r>
            <a:r>
              <a:rPr lang="en-US" altLang="en-US" sz="1400" b="1" dirty="0">
                <a:latin typeface="Courier New" pitchFamily="49" charset="0"/>
              </a:rPr>
              <a:t> * next() </a:t>
            </a:r>
            <a:r>
              <a:rPr lang="en-US" altLang="en-US" sz="1400" b="1" dirty="0" err="1">
                <a:latin typeface="Courier New" pitchFamily="49" charset="0"/>
              </a:rPr>
              <a:t>const</a:t>
            </a:r>
            <a:r>
              <a:rPr lang="en-US" altLang="en-US" sz="1400" b="1" dirty="0">
                <a:latin typeface="Courier New" pitchFamily="49" charset="0"/>
              </a:rPr>
              <a:t>;</a:t>
            </a:r>
          </a:p>
          <a:p>
            <a:pPr lvl="1">
              <a:buFontTx/>
              <a:buNone/>
            </a:pPr>
            <a:r>
              <a:rPr lang="en-US" altLang="en-US" sz="1400" b="1" dirty="0">
                <a:latin typeface="Courier New" pitchFamily="49" charset="0"/>
              </a:rPr>
              <a:t>};</a:t>
            </a:r>
          </a:p>
          <a:p>
            <a:pPr lvl="1"/>
            <a:r>
              <a:rPr lang="en-US" altLang="en-US" dirty="0"/>
              <a:t>Inefficient</a:t>
            </a:r>
          </a:p>
        </p:txBody>
      </p:sp>
    </p:spTree>
    <p:extLst>
      <p:ext uri="{BB962C8B-B14F-4D97-AF65-F5344CB8AC3E}">
        <p14:creationId xmlns:p14="http://schemas.microsoft.com/office/powerpoint/2010/main" val="37985562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p:txBody>
          <a:bodyPr>
            <a:normAutofit/>
          </a:bodyPr>
          <a:lstStyle/>
          <a:p>
            <a:r>
              <a:rPr lang="en-US" altLang="en-US" dirty="0"/>
              <a:t> Sparse Matrices</a:t>
            </a:r>
          </a:p>
        </p:txBody>
      </p:sp>
      <p:sp>
        <p:nvSpPr>
          <p:cNvPr id="506883" name="Rectangle 3"/>
          <p:cNvSpPr>
            <a:spLocks noGrp="1" noChangeArrowheads="1"/>
          </p:cNvSpPr>
          <p:nvPr>
            <p:ph type="body" idx="1"/>
          </p:nvPr>
        </p:nvSpPr>
        <p:spPr/>
        <p:txBody>
          <a:bodyPr/>
          <a:lstStyle/>
          <a:p>
            <a:pPr marL="400050" lvl="1" indent="0">
              <a:buNone/>
            </a:pPr>
            <a:r>
              <a:rPr lang="en-US" altLang="en-US" sz="2000" dirty="0"/>
              <a:t>A better solution is to create a new class which stores a vertex-edge pair</a:t>
            </a:r>
            <a:endParaRPr lang="en-US" altLang="en-US" dirty="0"/>
          </a:p>
          <a:p>
            <a:pPr lvl="1">
              <a:buFontTx/>
              <a:buNone/>
            </a:pPr>
            <a:endParaRPr lang="en-US" altLang="en-US" sz="1400" b="1" dirty="0">
              <a:latin typeface="Courier New" pitchFamily="49" charset="0"/>
            </a:endParaRPr>
          </a:p>
          <a:p>
            <a:pPr lvl="1">
              <a:buFontTx/>
              <a:buNone/>
            </a:pPr>
            <a:r>
              <a:rPr lang="en-US" altLang="en-US" sz="1400" b="1" dirty="0">
                <a:latin typeface="Courier New" pitchFamily="49" charset="0"/>
              </a:rPr>
              <a:t>class Pair {</a:t>
            </a:r>
          </a:p>
          <a:p>
            <a:pPr lvl="1">
              <a:buFontTx/>
              <a:buNone/>
            </a:pPr>
            <a:r>
              <a:rPr lang="en-US" altLang="en-US" sz="1400" b="1" dirty="0">
                <a:latin typeface="Courier New" pitchFamily="49" charset="0"/>
              </a:rPr>
              <a:t>    private:</a:t>
            </a:r>
          </a:p>
          <a:p>
            <a:pPr lvl="1">
              <a:buFontTx/>
              <a:buNone/>
            </a:pPr>
            <a:r>
              <a:rPr lang="en-US" altLang="en-US" sz="1400" b="1" dirty="0">
                <a:latin typeface="Courier New" pitchFamily="49" charset="0"/>
              </a:rPr>
              <a:t>        double </a:t>
            </a:r>
            <a:r>
              <a:rPr lang="en-US" altLang="en-US" sz="1400" b="1" dirty="0" err="1">
                <a:latin typeface="Courier New" pitchFamily="49" charset="0"/>
              </a:rPr>
              <a:t>edge_weight</a:t>
            </a:r>
            <a:r>
              <a:rPr lang="en-US" altLang="en-US" sz="1400" b="1" dirty="0">
                <a:latin typeface="Courier New" pitchFamily="49" charset="0"/>
              </a:rPr>
              <a:t>;</a:t>
            </a:r>
          </a:p>
          <a:p>
            <a:pPr lvl="1">
              <a:buFontTx/>
              <a:buNone/>
            </a:pPr>
            <a:r>
              <a:rPr lang="en-US" altLang="en-US" sz="1400" b="1" dirty="0">
                <a:latin typeface="Courier New" pitchFamily="49" charset="0"/>
              </a:rPr>
              <a:t>        </a:t>
            </a:r>
            <a:r>
              <a:rPr lang="en-US" altLang="en-US" sz="1400" b="1" dirty="0" err="1">
                <a:latin typeface="Courier New" pitchFamily="49" charset="0"/>
              </a:rPr>
              <a:t>int</a:t>
            </a:r>
            <a:r>
              <a:rPr lang="en-US" altLang="en-US" sz="1400" b="1" dirty="0">
                <a:latin typeface="Courier New" pitchFamily="49" charset="0"/>
              </a:rPr>
              <a:t> </a:t>
            </a:r>
            <a:r>
              <a:rPr lang="en-US" altLang="en-US" sz="1400" b="1" dirty="0" err="1">
                <a:latin typeface="Courier New" pitchFamily="49" charset="0"/>
              </a:rPr>
              <a:t>adjacent_vertex</a:t>
            </a:r>
            <a:r>
              <a:rPr lang="en-US" altLang="en-US" sz="1400" b="1" dirty="0">
                <a:latin typeface="Courier New" pitchFamily="49" charset="0"/>
              </a:rPr>
              <a:t>;</a:t>
            </a:r>
          </a:p>
          <a:p>
            <a:pPr lvl="1">
              <a:buFontTx/>
              <a:buNone/>
            </a:pPr>
            <a:r>
              <a:rPr lang="en-US" altLang="en-US" sz="1400" b="1" dirty="0">
                <a:latin typeface="Courier New" pitchFamily="49" charset="0"/>
              </a:rPr>
              <a:t>    public:</a:t>
            </a:r>
          </a:p>
          <a:p>
            <a:pPr lvl="1">
              <a:buFontTx/>
              <a:buNone/>
            </a:pPr>
            <a:r>
              <a:rPr lang="en-US" altLang="en-US" sz="1400" b="1" dirty="0">
                <a:latin typeface="Courier New" pitchFamily="49" charset="0"/>
              </a:rPr>
              <a:t>        Pair( </a:t>
            </a:r>
            <a:r>
              <a:rPr lang="en-US" altLang="en-US" sz="1400" b="1" dirty="0" err="1">
                <a:latin typeface="Courier New" pitchFamily="49" charset="0"/>
              </a:rPr>
              <a:t>int</a:t>
            </a:r>
            <a:r>
              <a:rPr lang="en-US" altLang="en-US" sz="1400" b="1" dirty="0">
                <a:latin typeface="Courier New" pitchFamily="49" charset="0"/>
              </a:rPr>
              <a:t>, double );</a:t>
            </a:r>
          </a:p>
          <a:p>
            <a:pPr lvl="1">
              <a:buFontTx/>
              <a:buNone/>
            </a:pPr>
            <a:r>
              <a:rPr lang="en-US" altLang="en-US" sz="1400" b="1" dirty="0">
                <a:latin typeface="Courier New" pitchFamily="49" charset="0"/>
              </a:rPr>
              <a:t>        double weight() </a:t>
            </a:r>
            <a:r>
              <a:rPr lang="en-US" altLang="en-US" sz="1400" b="1" dirty="0" err="1">
                <a:latin typeface="Courier New" pitchFamily="49" charset="0"/>
              </a:rPr>
              <a:t>const</a:t>
            </a:r>
            <a:r>
              <a:rPr lang="en-US" altLang="en-US" sz="1400" b="1" dirty="0">
                <a:latin typeface="Courier New" pitchFamily="49" charset="0"/>
              </a:rPr>
              <a:t>;</a:t>
            </a:r>
          </a:p>
          <a:p>
            <a:pPr lvl="1">
              <a:buFontTx/>
              <a:buNone/>
            </a:pPr>
            <a:r>
              <a:rPr lang="en-US" altLang="en-US" sz="1400" b="1" dirty="0">
                <a:latin typeface="Courier New" pitchFamily="49" charset="0"/>
              </a:rPr>
              <a:t>        </a:t>
            </a:r>
            <a:r>
              <a:rPr lang="en-US" altLang="en-US" sz="1400" b="1" dirty="0" err="1">
                <a:latin typeface="Courier New" pitchFamily="49" charset="0"/>
              </a:rPr>
              <a:t>int</a:t>
            </a:r>
            <a:r>
              <a:rPr lang="en-US" altLang="en-US" sz="1400" b="1" dirty="0">
                <a:latin typeface="Courier New" pitchFamily="49" charset="0"/>
              </a:rPr>
              <a:t> vertex() </a:t>
            </a:r>
            <a:r>
              <a:rPr lang="en-US" altLang="en-US" sz="1400" b="1" dirty="0" err="1">
                <a:latin typeface="Courier New" pitchFamily="49" charset="0"/>
              </a:rPr>
              <a:t>const</a:t>
            </a:r>
            <a:r>
              <a:rPr lang="en-US" altLang="en-US" sz="1400" b="1" dirty="0">
                <a:latin typeface="Courier New" pitchFamily="49" charset="0"/>
              </a:rPr>
              <a:t>;</a:t>
            </a:r>
          </a:p>
          <a:p>
            <a:pPr lvl="1">
              <a:buFontTx/>
              <a:buNone/>
            </a:pPr>
            <a:r>
              <a:rPr lang="en-US" altLang="en-US" sz="1400" b="1" dirty="0">
                <a:latin typeface="Courier New" pitchFamily="49" charset="0"/>
              </a:rPr>
              <a:t>};</a:t>
            </a:r>
          </a:p>
          <a:p>
            <a:pPr lvl="1">
              <a:buFontTx/>
              <a:buNone/>
            </a:pPr>
            <a:endParaRPr lang="en-US" altLang="en-US" sz="1400" b="1" dirty="0">
              <a:latin typeface="Courier New" pitchFamily="49" charset="0"/>
            </a:endParaRPr>
          </a:p>
          <a:p>
            <a:pPr marL="400050" lvl="1" indent="0">
              <a:buNone/>
            </a:pPr>
            <a:r>
              <a:rPr lang="en-US" altLang="en-US" sz="2000" dirty="0"/>
              <a:t>Now create an array of linked-lists storing these pairs </a:t>
            </a:r>
          </a:p>
        </p:txBody>
      </p:sp>
    </p:spTree>
    <p:extLst>
      <p:ext uri="{BB962C8B-B14F-4D97-AF65-F5344CB8AC3E}">
        <p14:creationId xmlns:p14="http://schemas.microsoft.com/office/powerpoint/2010/main" val="37350610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p:txBody>
          <a:bodyPr>
            <a:normAutofit/>
          </a:bodyPr>
          <a:lstStyle/>
          <a:p>
            <a:r>
              <a:rPr lang="en-US" altLang="en-US" dirty="0"/>
              <a:t> Sparse Matrices</a:t>
            </a:r>
          </a:p>
        </p:txBody>
      </p:sp>
      <p:sp>
        <p:nvSpPr>
          <p:cNvPr id="507907" name="Rectangle 3"/>
          <p:cNvSpPr>
            <a:spLocks noGrp="1" noChangeArrowheads="1"/>
          </p:cNvSpPr>
          <p:nvPr>
            <p:ph type="body" idx="1"/>
          </p:nvPr>
        </p:nvSpPr>
        <p:spPr/>
        <p:txBody>
          <a:bodyPr/>
          <a:lstStyle/>
          <a:p>
            <a:pPr marL="400050" lvl="1" indent="0">
              <a:buNone/>
            </a:pPr>
            <a:r>
              <a:rPr lang="en-US" altLang="en-US" sz="2000" dirty="0"/>
              <a:t>Thus, we define and create the array:</a:t>
            </a:r>
          </a:p>
          <a:p>
            <a:pPr lvl="1">
              <a:buFontTx/>
              <a:buNone/>
            </a:pPr>
            <a:r>
              <a:rPr lang="en-US" altLang="en-US" sz="2400" b="1" dirty="0">
                <a:latin typeface="Courier New" pitchFamily="49" charset="0"/>
              </a:rPr>
              <a:t>	</a:t>
            </a:r>
            <a:r>
              <a:rPr lang="en-US" altLang="en-US" sz="2000" dirty="0" err="1">
                <a:latin typeface="Consolas" panose="020B0609020204030204" pitchFamily="49" charset="0"/>
                <a:cs typeface="Consolas" panose="020B0609020204030204" pitchFamily="49" charset="0"/>
              </a:rPr>
              <a:t>SingleList</a:t>
            </a:r>
            <a:r>
              <a:rPr lang="en-US" altLang="en-US" sz="2000" dirty="0">
                <a:latin typeface="Consolas" panose="020B0609020204030204" pitchFamily="49" charset="0"/>
                <a:cs typeface="Consolas" panose="020B0609020204030204" pitchFamily="49" charset="0"/>
              </a:rPr>
              <a:t>&lt;Pair&gt; * array;</a:t>
            </a:r>
          </a:p>
          <a:p>
            <a:pPr lvl="1">
              <a:buFontTx/>
              <a:buNone/>
            </a:pPr>
            <a:endParaRPr lang="en-US" altLang="en-US" sz="2000" dirty="0">
              <a:latin typeface="Consolas" panose="020B0609020204030204" pitchFamily="49" charset="0"/>
              <a:cs typeface="Consolas" panose="020B0609020204030204" pitchFamily="49" charset="0"/>
            </a:endParaRPr>
          </a:p>
          <a:p>
            <a:pPr lvl="1">
              <a:buFontTx/>
              <a:buNone/>
            </a:pPr>
            <a:r>
              <a:rPr lang="en-US" altLang="en-US" sz="2000" dirty="0">
                <a:latin typeface="Consolas" panose="020B0609020204030204" pitchFamily="49" charset="0"/>
                <a:cs typeface="Consolas" panose="020B0609020204030204" pitchFamily="49" charset="0"/>
              </a:rPr>
              <a:t>	array = new </a:t>
            </a:r>
            <a:r>
              <a:rPr lang="en-US" altLang="en-US" sz="2000" dirty="0" err="1">
                <a:latin typeface="Consolas" panose="020B0609020204030204" pitchFamily="49" charset="0"/>
                <a:cs typeface="Consolas" panose="020B0609020204030204" pitchFamily="49" charset="0"/>
              </a:rPr>
              <a:t>SingleList</a:t>
            </a:r>
            <a:r>
              <a:rPr lang="en-US" altLang="en-US" sz="2000" dirty="0">
                <a:latin typeface="Consolas" panose="020B0609020204030204" pitchFamily="49" charset="0"/>
                <a:cs typeface="Consolas" panose="020B0609020204030204" pitchFamily="49" charset="0"/>
              </a:rPr>
              <a:t>&lt;Pair&gt;[16];</a:t>
            </a:r>
          </a:p>
        </p:txBody>
      </p:sp>
      <p:pic>
        <p:nvPicPr>
          <p:cNvPr id="507908" name="Picture 4" descr="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3719513"/>
            <a:ext cx="2120900" cy="2373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60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p:txBody>
          <a:bodyPr>
            <a:normAutofit/>
          </a:bodyPr>
          <a:lstStyle/>
          <a:p>
            <a:r>
              <a:rPr lang="en-US" altLang="en-US" dirty="0"/>
              <a:t> Sparse Matrices</a:t>
            </a:r>
          </a:p>
        </p:txBody>
      </p:sp>
      <p:sp>
        <p:nvSpPr>
          <p:cNvPr id="508931" name="Rectangle 3"/>
          <p:cNvSpPr>
            <a:spLocks noGrp="1" noChangeArrowheads="1"/>
          </p:cNvSpPr>
          <p:nvPr>
            <p:ph type="body" idx="1"/>
          </p:nvPr>
        </p:nvSpPr>
        <p:spPr/>
        <p:txBody>
          <a:bodyPr/>
          <a:lstStyle/>
          <a:p>
            <a:pPr marL="400050" lvl="1" indent="0">
              <a:buNone/>
            </a:pPr>
            <a:r>
              <a:rPr lang="en-US" altLang="en-US" sz="2000" dirty="0"/>
              <a:t>As before, to reduce redundancy, we would only insert the entry into the entry corresponding with the larger vertex </a:t>
            </a:r>
          </a:p>
          <a:p>
            <a:pPr>
              <a:buFontTx/>
              <a:buNone/>
            </a:pPr>
            <a:endParaRPr lang="en-US" altLang="en-US" sz="2400" b="1" dirty="0">
              <a:latin typeface="Courier New" pitchFamily="49" charset="0"/>
            </a:endParaRPr>
          </a:p>
          <a:p>
            <a:pPr lvl="1">
              <a:buFontTx/>
              <a:buNone/>
            </a:pPr>
            <a:r>
              <a:rPr lang="en-US" altLang="en-US" sz="2000" dirty="0">
                <a:latin typeface="Consolas" panose="020B0609020204030204" pitchFamily="49" charset="0"/>
                <a:cs typeface="Consolas" panose="020B0609020204030204" pitchFamily="49" charset="0"/>
              </a:rPr>
              <a:t>void insert( </a:t>
            </a:r>
            <a:r>
              <a:rPr lang="en-US" altLang="en-US" sz="2000" dirty="0" err="1">
                <a:latin typeface="Consolas" panose="020B0609020204030204" pitchFamily="49" charset="0"/>
                <a:cs typeface="Consolas" panose="020B0609020204030204" pitchFamily="49" charset="0"/>
              </a:rPr>
              <a:t>int</a:t>
            </a:r>
            <a:r>
              <a:rPr lang="en-US" altLang="en-US" sz="2000" dirty="0">
                <a:latin typeface="Consolas" panose="020B0609020204030204" pitchFamily="49" charset="0"/>
                <a:cs typeface="Consolas" panose="020B0609020204030204" pitchFamily="49" charset="0"/>
              </a:rPr>
              <a:t> </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a:t>
            </a:r>
            <a:r>
              <a:rPr lang="en-US" altLang="en-US" sz="2000" dirty="0" err="1">
                <a:latin typeface="Consolas" panose="020B0609020204030204" pitchFamily="49" charset="0"/>
                <a:cs typeface="Consolas" panose="020B0609020204030204" pitchFamily="49" charset="0"/>
              </a:rPr>
              <a:t>int</a:t>
            </a:r>
            <a:r>
              <a:rPr lang="en-US" altLang="en-US" sz="2000" dirty="0">
                <a:latin typeface="Consolas" panose="020B0609020204030204" pitchFamily="49" charset="0"/>
                <a:cs typeface="Consolas" panose="020B0609020204030204" pitchFamily="49" charset="0"/>
              </a:rPr>
              <a:t> j, double w ) {</a:t>
            </a:r>
          </a:p>
          <a:p>
            <a:pPr lvl="1">
              <a:buFontTx/>
              <a:buNone/>
            </a:pPr>
            <a:r>
              <a:rPr lang="en-US" altLang="en-US" sz="2000" dirty="0">
                <a:latin typeface="Consolas" panose="020B0609020204030204" pitchFamily="49" charset="0"/>
                <a:cs typeface="Consolas" panose="020B0609020204030204" pitchFamily="49" charset="0"/>
              </a:rPr>
              <a:t>    if ( </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&lt; j ) {</a:t>
            </a:r>
          </a:p>
          <a:p>
            <a:pPr lvl="1">
              <a:buFontTx/>
              <a:buNone/>
            </a:pPr>
            <a:r>
              <a:rPr lang="en-US" altLang="en-US" sz="2000" dirty="0">
                <a:latin typeface="Consolas" panose="020B0609020204030204" pitchFamily="49" charset="0"/>
                <a:cs typeface="Consolas" panose="020B0609020204030204" pitchFamily="49" charset="0"/>
              </a:rPr>
              <a:t>        array[j].</a:t>
            </a:r>
            <a:r>
              <a:rPr lang="en-US" altLang="en-US" sz="2000" dirty="0" err="1">
                <a:latin typeface="Consolas" panose="020B0609020204030204" pitchFamily="49" charset="0"/>
                <a:cs typeface="Consolas" panose="020B0609020204030204" pitchFamily="49" charset="0"/>
              </a:rPr>
              <a:t>push_front</a:t>
            </a:r>
            <a:r>
              <a:rPr lang="en-US" altLang="en-US" sz="2000" dirty="0">
                <a:latin typeface="Consolas" panose="020B0609020204030204" pitchFamily="49" charset="0"/>
                <a:cs typeface="Consolas" panose="020B0609020204030204" pitchFamily="49" charset="0"/>
              </a:rPr>
              <a:t>( Pair(</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w) );</a:t>
            </a:r>
          </a:p>
          <a:p>
            <a:pPr lvl="1">
              <a:buFontTx/>
              <a:buNone/>
            </a:pPr>
            <a:r>
              <a:rPr lang="en-US" altLang="en-US" sz="2000" dirty="0">
                <a:latin typeface="Consolas" panose="020B0609020204030204" pitchFamily="49" charset="0"/>
                <a:cs typeface="Consolas" panose="020B0609020204030204" pitchFamily="49" charset="0"/>
              </a:rPr>
              <a:t>    } else {</a:t>
            </a:r>
          </a:p>
          <a:p>
            <a:pPr lvl="1">
              <a:buFontTx/>
              <a:buNone/>
            </a:pPr>
            <a:r>
              <a:rPr lang="en-US" altLang="en-US" sz="2000" dirty="0">
                <a:latin typeface="Consolas" panose="020B0609020204030204" pitchFamily="49" charset="0"/>
                <a:cs typeface="Consolas" panose="020B0609020204030204" pitchFamily="49" charset="0"/>
              </a:rPr>
              <a:t>        array[</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a:t>
            </a:r>
            <a:r>
              <a:rPr lang="en-US" altLang="en-US" sz="2000" dirty="0" err="1">
                <a:latin typeface="Consolas" panose="020B0609020204030204" pitchFamily="49" charset="0"/>
                <a:cs typeface="Consolas" panose="020B0609020204030204" pitchFamily="49" charset="0"/>
              </a:rPr>
              <a:t>push_front</a:t>
            </a:r>
            <a:r>
              <a:rPr lang="en-US" altLang="en-US" sz="2000" dirty="0">
                <a:latin typeface="Consolas" panose="020B0609020204030204" pitchFamily="49" charset="0"/>
                <a:cs typeface="Consolas" panose="020B0609020204030204" pitchFamily="49" charset="0"/>
              </a:rPr>
              <a:t>( Pair(j, w) );</a:t>
            </a:r>
          </a:p>
          <a:p>
            <a:pPr lvl="1">
              <a:buFontTx/>
              <a:buNone/>
            </a:pPr>
            <a:r>
              <a:rPr lang="en-US" altLang="en-US" sz="2000" dirty="0">
                <a:latin typeface="Consolas" panose="020B0609020204030204" pitchFamily="49" charset="0"/>
                <a:cs typeface="Consolas" panose="020B0609020204030204" pitchFamily="49" charset="0"/>
              </a:rPr>
              <a:t>    }</a:t>
            </a:r>
          </a:p>
          <a:p>
            <a:pPr lvl="1">
              <a:buFontTx/>
              <a:buNone/>
            </a:pPr>
            <a:r>
              <a:rPr lang="en-US" altLang="en-US" sz="2000" dirty="0">
                <a:latin typeface="Consolas" panose="020B0609020204030204" pitchFamily="49" charset="0"/>
                <a:cs typeface="Consolas" panose="020B0609020204030204" pitchFamily="49" charset="0"/>
              </a:rPr>
              <a:t>}</a:t>
            </a:r>
          </a:p>
          <a:p>
            <a:pPr lvl="1"/>
            <a:endParaRPr lang="en-US" altLang="en-US" sz="20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5260965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p:txBody>
          <a:bodyPr>
            <a:normAutofit/>
          </a:bodyPr>
          <a:lstStyle/>
          <a:p>
            <a:r>
              <a:rPr lang="en-US" altLang="en-US" dirty="0"/>
              <a:t> Sparse Matrices</a:t>
            </a:r>
          </a:p>
        </p:txBody>
      </p:sp>
      <p:sp>
        <p:nvSpPr>
          <p:cNvPr id="515075" name="Rectangle 3"/>
          <p:cNvSpPr>
            <a:spLocks noGrp="1" noChangeArrowheads="1"/>
          </p:cNvSpPr>
          <p:nvPr>
            <p:ph type="body" idx="1"/>
          </p:nvPr>
        </p:nvSpPr>
        <p:spPr/>
        <p:txBody>
          <a:bodyPr>
            <a:normAutofit/>
          </a:bodyPr>
          <a:lstStyle/>
          <a:p>
            <a:pPr marL="400050" lvl="1" indent="0">
              <a:buNone/>
            </a:pPr>
            <a:r>
              <a:rPr lang="en-US" altLang="en-US" sz="2000" dirty="0"/>
              <a:t>For example, the graph shown below would be stored as</a:t>
            </a:r>
          </a:p>
        </p:txBody>
      </p:sp>
      <p:pic>
        <p:nvPicPr>
          <p:cNvPr id="515077" name="Picture 5" descr="d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3644900"/>
            <a:ext cx="5362575" cy="1366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1789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p:txBody>
          <a:bodyPr>
            <a:normAutofit/>
          </a:bodyPr>
          <a:lstStyle/>
          <a:p>
            <a:r>
              <a:rPr lang="en-US" altLang="en-US" dirty="0"/>
              <a:t> Sparse Matrices</a:t>
            </a:r>
          </a:p>
        </p:txBody>
      </p:sp>
      <p:sp>
        <p:nvSpPr>
          <p:cNvPr id="515075" name="Rectangle 3"/>
          <p:cNvSpPr>
            <a:spLocks noGrp="1" noChangeArrowheads="1"/>
          </p:cNvSpPr>
          <p:nvPr>
            <p:ph type="body" idx="1"/>
          </p:nvPr>
        </p:nvSpPr>
        <p:spPr/>
        <p:txBody>
          <a:bodyPr>
            <a:normAutofit/>
          </a:bodyPr>
          <a:lstStyle/>
          <a:p>
            <a:pPr marL="400050" lvl="1" indent="0">
              <a:buNone/>
            </a:pPr>
            <a:r>
              <a:rPr lang="en-US" altLang="en-US" sz="2000" dirty="0"/>
              <a:t>Later, we will see an even more efficient implementation</a:t>
            </a:r>
          </a:p>
          <a:p>
            <a:pPr lvl="1" indent="-342900"/>
            <a:r>
              <a:rPr lang="en-US" altLang="en-US" dirty="0"/>
              <a:t>The old and new Yale sparse matrix formats</a:t>
            </a:r>
          </a:p>
        </p:txBody>
      </p:sp>
      <p:pic>
        <p:nvPicPr>
          <p:cNvPr id="515077" name="Picture 5" descr="d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3644900"/>
            <a:ext cx="5362575" cy="1366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0598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p:txBody>
          <a:bodyPr>
            <a:normAutofit/>
          </a:bodyPr>
          <a:lstStyle/>
          <a:p>
            <a:r>
              <a:rPr lang="en-US" altLang="en-US" dirty="0"/>
              <a:t>Summary</a:t>
            </a:r>
          </a:p>
        </p:txBody>
      </p:sp>
      <p:sp>
        <p:nvSpPr>
          <p:cNvPr id="503811" name="Rectangle 3"/>
          <p:cNvSpPr>
            <a:spLocks noGrp="1" noChangeArrowheads="1"/>
          </p:cNvSpPr>
          <p:nvPr>
            <p:ph type="body" idx="1"/>
          </p:nvPr>
        </p:nvSpPr>
        <p:spPr/>
        <p:txBody>
          <a:bodyPr/>
          <a:lstStyle/>
          <a:p>
            <a:r>
              <a:rPr lang="en-US" altLang="en-US"/>
              <a:t>We </a:t>
            </a:r>
            <a:r>
              <a:rPr lang="en-US" altLang="en-US" dirty="0"/>
              <a:t>have looked at a number of graph representations</a:t>
            </a:r>
          </a:p>
          <a:p>
            <a:r>
              <a:rPr lang="en-US" altLang="en-US" dirty="0"/>
              <a:t>C++ lacks a </a:t>
            </a:r>
            <a:r>
              <a:rPr lang="en-US" altLang="en-US" i="1" dirty="0"/>
              <a:t>matrix</a:t>
            </a:r>
            <a:r>
              <a:rPr lang="en-US" altLang="en-US" dirty="0"/>
              <a:t> data structure</a:t>
            </a:r>
          </a:p>
          <a:p>
            <a:pPr lvl="1"/>
            <a:r>
              <a:rPr lang="en-US" altLang="en-US" dirty="0"/>
              <a:t>must use array of arrays</a:t>
            </a:r>
          </a:p>
          <a:p>
            <a:r>
              <a:rPr lang="en-US" altLang="en-US" dirty="0"/>
              <a:t>The possible factors affecting your choice of data structure are:</a:t>
            </a:r>
          </a:p>
          <a:p>
            <a:pPr lvl="1"/>
            <a:r>
              <a:rPr lang="en-US" altLang="en-US" dirty="0"/>
              <a:t>weighted or unweighted graphs</a:t>
            </a:r>
          </a:p>
          <a:p>
            <a:pPr lvl="1"/>
            <a:r>
              <a:rPr lang="en-US" altLang="en-US" dirty="0"/>
              <a:t>directed or undirected graphs</a:t>
            </a:r>
          </a:p>
          <a:p>
            <a:pPr lvl="1"/>
            <a:r>
              <a:rPr lang="en-US" altLang="en-US" dirty="0"/>
              <a:t>dense or sparse graphs</a:t>
            </a:r>
          </a:p>
        </p:txBody>
      </p:sp>
    </p:spTree>
    <p:extLst>
      <p:ext uri="{BB962C8B-B14F-4D97-AF65-F5344CB8AC3E}">
        <p14:creationId xmlns:p14="http://schemas.microsoft.com/office/powerpoint/2010/main" val="62104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43746" name="Rectangle 2"/>
          <p:cNvSpPr>
            <a:spLocks noGrp="1" noChangeArrowheads="1"/>
          </p:cNvSpPr>
          <p:nvPr>
            <p:ph type="title"/>
          </p:nvPr>
        </p:nvSpPr>
        <p:spPr/>
        <p:txBody>
          <a:bodyPr>
            <a:normAutofit/>
          </a:bodyPr>
          <a:lstStyle/>
          <a:p>
            <a:r>
              <a:rPr lang="en-US" altLang="en-US" dirty="0"/>
              <a:t>Adjacency Matrix</a:t>
            </a:r>
          </a:p>
        </p:txBody>
      </p:sp>
      <p:sp>
        <p:nvSpPr>
          <p:cNvPr id="543747" name="Rectangle 3"/>
          <p:cNvSpPr>
            <a:spLocks noGrp="1" noChangeArrowheads="1"/>
          </p:cNvSpPr>
          <p:nvPr>
            <p:ph type="body" idx="1"/>
          </p:nvPr>
        </p:nvSpPr>
        <p:spPr/>
        <p:txBody>
          <a:bodyPr>
            <a:normAutofit/>
          </a:bodyPr>
          <a:lstStyle/>
          <a:p>
            <a:pPr marL="400050" lvl="1" indent="0">
              <a:buNone/>
            </a:pPr>
            <a:r>
              <a:rPr lang="en-US" altLang="en-US" sz="2000" dirty="0"/>
              <a:t>If the graph was directed, then the matrix would not necessarily be symmetric </a:t>
            </a:r>
          </a:p>
        </p:txBody>
      </p:sp>
      <p:pic>
        <p:nvPicPr>
          <p:cNvPr id="543749" name="Picture 5" descr="xx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3933825"/>
            <a:ext cx="6124575"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1943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FontTx/>
              <a:buNone/>
              <a:defRPr/>
            </a:pPr>
            <a:r>
              <a:rPr lang="en-US" sz="1400" dirty="0">
                <a:latin typeface="Arial" charset="0"/>
                <a:cs typeface="Arial" charset="0"/>
              </a:rPr>
              <a:t>	Wikipedia, http://en.wikipedia.org/wiki/Adjacency_matrix</a:t>
            </a:r>
          </a:p>
          <a:p>
            <a:pPr marL="533400" indent="-533400">
              <a:buFontTx/>
              <a:buNone/>
              <a:defRPr/>
            </a:pPr>
            <a:r>
              <a:rPr lang="en-US" sz="1400" dirty="0">
                <a:latin typeface="Arial" charset="0"/>
                <a:cs typeface="Arial" charset="0"/>
              </a:rPr>
              <a:t>		          http://en.wikipedia.org/wiki/Adjacency_list</a:t>
            </a:r>
          </a:p>
          <a:p>
            <a:pPr marL="533400" indent="-533400">
              <a:buFontTx/>
              <a:buNone/>
              <a:defRPr/>
            </a:pPr>
            <a:endParaRPr lang="en-US" sz="1400" dirty="0">
              <a:latin typeface="Arial" charset="0"/>
              <a:cs typeface="Arial" charset="0"/>
            </a:endParaRPr>
          </a:p>
          <a:p>
            <a:pPr marL="533400" indent="-533400" algn="just">
              <a:buFont typeface="Arial" charset="0"/>
              <a:buNone/>
              <a:defRPr/>
            </a:pPr>
            <a:r>
              <a:rPr lang="en-US" sz="1400" dirty="0">
                <a:solidFill>
                  <a:schemeClr val="tx1">
                    <a:lumMod val="65000"/>
                    <a:lumOff val="35000"/>
                  </a:schemeClr>
                </a:solidFill>
                <a:latin typeface="Arial" charset="0"/>
                <a:cs typeface="Arial" charset="0"/>
              </a:rPr>
              <a:t>	These slides are provided for the ECE 250</a:t>
            </a:r>
            <a:r>
              <a:rPr lang="en-US" sz="1400" i="1" dirty="0">
                <a:solidFill>
                  <a:schemeClr val="tx1">
                    <a:lumMod val="65000"/>
                    <a:lumOff val="35000"/>
                  </a:schemeClr>
                </a:solidFill>
                <a:latin typeface="Arial" charset="0"/>
                <a:cs typeface="Arial" charset="0"/>
              </a:rPr>
              <a:t> Algorithms and Data Structures</a:t>
            </a:r>
            <a:r>
              <a:rPr lang="en-US" sz="1400" dirty="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p:txBody>
          <a:bodyPr>
            <a:normAutofit/>
          </a:bodyPr>
          <a:lstStyle/>
          <a:p>
            <a:r>
              <a:rPr lang="en-US" altLang="en-US" dirty="0"/>
              <a:t>Adjacency Matrix</a:t>
            </a:r>
          </a:p>
        </p:txBody>
      </p:sp>
      <p:sp>
        <p:nvSpPr>
          <p:cNvPr id="476163" name="Rectangle 3"/>
          <p:cNvSpPr>
            <a:spLocks noGrp="1" noChangeArrowheads="1"/>
          </p:cNvSpPr>
          <p:nvPr>
            <p:ph type="body" idx="1"/>
          </p:nvPr>
        </p:nvSpPr>
        <p:spPr/>
        <p:txBody>
          <a:bodyPr>
            <a:normAutofit/>
          </a:bodyPr>
          <a:lstStyle/>
          <a:p>
            <a:pPr marL="400050" lvl="1" indent="0">
              <a:buNone/>
            </a:pPr>
            <a:r>
              <a:rPr lang="en-US" altLang="en-US" sz="2000" dirty="0"/>
              <a:t>First we must allocate memory for a two-dimensional array</a:t>
            </a:r>
          </a:p>
          <a:p>
            <a:pPr marL="400050" lvl="1" indent="0">
              <a:buNone/>
            </a:pPr>
            <a:endParaRPr lang="en-US" altLang="en-US" sz="2000" dirty="0"/>
          </a:p>
          <a:p>
            <a:pPr marL="400050" lvl="1" indent="0">
              <a:buNone/>
            </a:pPr>
            <a:r>
              <a:rPr lang="en-US" altLang="en-US" sz="2000" dirty="0"/>
              <a:t>C++ does not have native support for anything more than one-dimensional arrays, thus how do we store a two-dimensional array?</a:t>
            </a:r>
          </a:p>
          <a:p>
            <a:pPr lvl="1"/>
            <a:r>
              <a:rPr lang="en-US" altLang="en-US" dirty="0"/>
              <a:t>as an array of arrays</a:t>
            </a:r>
          </a:p>
        </p:txBody>
      </p:sp>
    </p:spTree>
    <p:extLst>
      <p:ext uri="{BB962C8B-B14F-4D97-AF65-F5344CB8AC3E}">
        <p14:creationId xmlns:p14="http://schemas.microsoft.com/office/powerpoint/2010/main" val="3742889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77188" name="Picture 4" descr="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9638" y="2930525"/>
            <a:ext cx="4100512" cy="3451225"/>
          </a:xfrm>
          <a:prstGeom prst="rect">
            <a:avLst/>
          </a:prstGeom>
          <a:noFill/>
          <a:extLst>
            <a:ext uri="{909E8E84-426E-40DD-AFC4-6F175D3DCCD1}">
              <a14:hiddenFill xmlns:a14="http://schemas.microsoft.com/office/drawing/2010/main">
                <a:solidFill>
                  <a:srgbClr val="FFFFFF"/>
                </a:solidFill>
              </a14:hiddenFill>
            </a:ext>
          </a:extLst>
        </p:spPr>
      </p:pic>
      <p:sp>
        <p:nvSpPr>
          <p:cNvPr id="477186" name="Rectangle 2"/>
          <p:cNvSpPr>
            <a:spLocks noGrp="1" noChangeArrowheads="1"/>
          </p:cNvSpPr>
          <p:nvPr>
            <p:ph type="title"/>
          </p:nvPr>
        </p:nvSpPr>
        <p:spPr/>
        <p:txBody>
          <a:bodyPr>
            <a:normAutofit/>
          </a:bodyPr>
          <a:lstStyle/>
          <a:p>
            <a:r>
              <a:rPr lang="en-US" altLang="en-US" dirty="0"/>
              <a:t>Adjacency Matrix</a:t>
            </a:r>
          </a:p>
        </p:txBody>
      </p:sp>
      <p:sp>
        <p:nvSpPr>
          <p:cNvPr id="477187" name="Rectangle 3"/>
          <p:cNvSpPr>
            <a:spLocks noGrp="1" noChangeArrowheads="1"/>
          </p:cNvSpPr>
          <p:nvPr>
            <p:ph type="body" idx="1"/>
          </p:nvPr>
        </p:nvSpPr>
        <p:spPr/>
        <p:txBody>
          <a:bodyPr/>
          <a:lstStyle/>
          <a:p>
            <a:pPr marL="400050" lvl="1" indent="0">
              <a:buNone/>
            </a:pPr>
            <a:r>
              <a:rPr lang="en-US" altLang="en-US" sz="2000" dirty="0"/>
              <a:t>Suppose we require a 16 </a:t>
            </a:r>
            <a:r>
              <a:rPr lang="en-US" altLang="en-US" sz="2000" dirty="0">
                <a:latin typeface="Tahoma" panose="020B0604030504040204" pitchFamily="34" charset="0"/>
                <a:ea typeface="Tahoma" panose="020B0604030504040204" pitchFamily="34" charset="0"/>
                <a:cs typeface="Tahoma" panose="020B0604030504040204" pitchFamily="34" charset="0"/>
              </a:rPr>
              <a:t>×</a:t>
            </a:r>
            <a:r>
              <a:rPr lang="en-US" altLang="en-US" sz="2000" dirty="0"/>
              <a:t> 16 matrix of double-precision floating-point numbers</a:t>
            </a:r>
          </a:p>
          <a:p>
            <a:endParaRPr lang="en-US" altLang="en-US" dirty="0"/>
          </a:p>
          <a:p>
            <a:pPr marL="400050" lvl="1" indent="0">
              <a:buNone/>
            </a:pPr>
            <a:r>
              <a:rPr lang="en-US" altLang="en-US" sz="2000" dirty="0"/>
              <a:t>Each row of the matrix can be represented by</a:t>
            </a:r>
            <a:br>
              <a:rPr lang="en-US" altLang="en-US" sz="2000" dirty="0"/>
            </a:br>
            <a:r>
              <a:rPr lang="en-US" altLang="en-US" sz="2000" dirty="0"/>
              <a:t>an array</a:t>
            </a:r>
          </a:p>
          <a:p>
            <a:pPr marL="0" indent="0">
              <a:buNone/>
            </a:pPr>
            <a:endParaRPr lang="en-US" altLang="en-US" dirty="0"/>
          </a:p>
          <a:p>
            <a:pPr marL="400050" lvl="1" indent="0">
              <a:buNone/>
            </a:pPr>
            <a:r>
              <a:rPr lang="en-US" altLang="en-US" sz="2000" dirty="0"/>
              <a:t>The address of the first entry must be stored</a:t>
            </a:r>
            <a:br>
              <a:rPr lang="en-US" altLang="en-US" sz="2000" dirty="0"/>
            </a:br>
            <a:r>
              <a:rPr lang="en-US" altLang="en-US" sz="2000" dirty="0"/>
              <a:t>in a pointer to a double:</a:t>
            </a:r>
          </a:p>
          <a:p>
            <a:pPr lvl="1">
              <a:buFontTx/>
              <a:buNone/>
            </a:pPr>
            <a:r>
              <a:rPr lang="en-US" altLang="en-US" dirty="0"/>
              <a:t>		</a:t>
            </a:r>
            <a:r>
              <a:rPr lang="en-US" altLang="en-US" b="1" dirty="0">
                <a:latin typeface="Courier New" pitchFamily="49" charset="0"/>
              </a:rPr>
              <a:t>double *</a:t>
            </a:r>
          </a:p>
        </p:txBody>
      </p:sp>
    </p:spTree>
    <p:extLst>
      <p:ext uri="{BB962C8B-B14F-4D97-AF65-F5344CB8AC3E}">
        <p14:creationId xmlns:p14="http://schemas.microsoft.com/office/powerpoint/2010/main" val="184373591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17760</TotalTime>
  <Words>2026</Words>
  <Application>Microsoft Office PowerPoint</Application>
  <PresentationFormat>On-screen Show (4:3)</PresentationFormat>
  <Paragraphs>410</Paragraphs>
  <Slides>70</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80" baseType="lpstr">
      <vt:lpstr>ＭＳ Ｐゴシック</vt:lpstr>
      <vt:lpstr>Arial</vt:lpstr>
      <vt:lpstr>Calibri</vt:lpstr>
      <vt:lpstr>Consolas</vt:lpstr>
      <vt:lpstr>Courier New</vt:lpstr>
      <vt:lpstr>Symbol</vt:lpstr>
      <vt:lpstr>Tahoma</vt:lpstr>
      <vt:lpstr>Times New Roman</vt:lpstr>
      <vt:lpstr>Custom Design</vt:lpstr>
      <vt:lpstr>Equation</vt:lpstr>
      <vt:lpstr>Outline</vt:lpstr>
      <vt:lpstr> Background</vt:lpstr>
      <vt:lpstr> Background</vt:lpstr>
      <vt:lpstr>Adjacency Matrix</vt:lpstr>
      <vt:lpstr>Adjacency Matrix</vt:lpstr>
      <vt:lpstr>Adjacency Matrix</vt:lpstr>
      <vt:lpstr>Adjacency Matrix</vt:lpstr>
      <vt:lpstr>Adjacency Matrix</vt:lpstr>
      <vt:lpstr>Adjacency Matrix</vt:lpstr>
      <vt:lpstr>Adjacency Matrix</vt:lpstr>
      <vt:lpstr>Adjacency Matrix</vt:lpstr>
      <vt:lpstr>Adjacency Matrix</vt:lpstr>
      <vt:lpstr>Adjacency Matrix</vt:lpstr>
      <vt:lpstr>Adjacency Matrix</vt:lpstr>
      <vt:lpstr>Adjacency Matrix</vt:lpstr>
      <vt:lpstr>Adjacency Matrix</vt:lpstr>
      <vt:lpstr>Adjacency Matrix</vt:lpstr>
      <vt:lpstr>C++ Notation Warning</vt:lpstr>
      <vt:lpstr>C++ Notation Warning</vt:lpstr>
      <vt:lpstr>Adjacency Matrix</vt:lpstr>
      <vt:lpstr>Adjacency Matrix</vt:lpstr>
      <vt:lpstr> Default Values</vt:lpstr>
      <vt:lpstr> Default Values</vt:lpstr>
      <vt:lpstr> Default Values</vt:lpstr>
      <vt:lpstr> Default Values</vt:lpstr>
      <vt:lpstr> Default Values</vt:lpstr>
      <vt:lpstr>Adjacency Matrix</vt:lpstr>
      <vt:lpstr>Adjacency Matrix</vt:lpstr>
      <vt:lpstr>Adjacency Matrix</vt:lpstr>
      <vt:lpstr>Adjacency Matrix</vt:lpstr>
      <vt:lpstr>Adjacency Matrix Improvement</vt:lpstr>
      <vt:lpstr>Adjacency Matrix Improvement</vt:lpstr>
      <vt:lpstr>Adjacency Matrix Improvement</vt:lpstr>
      <vt:lpstr>Adjacency Matrix Improvement</vt:lpstr>
      <vt:lpstr>Adjacency Matrix Improvement</vt:lpstr>
      <vt:lpstr>Adjacency Matrix Improvement</vt:lpstr>
      <vt:lpstr>Lower-triangular adjacency matrix</vt:lpstr>
      <vt:lpstr>Lower-triangular adjacency matrix</vt:lpstr>
      <vt:lpstr>Lower-triangular adjacency matrix</vt:lpstr>
      <vt:lpstr>Lower-triangular adjacency matrix</vt:lpstr>
      <vt:lpstr>Lower-triangular adjacency matrix</vt:lpstr>
      <vt:lpstr>Lower-triangular adjacency matrix</vt:lpstr>
      <vt:lpstr>Lower-triangular adjacency matrix</vt:lpstr>
      <vt:lpstr>Lower-triangular adjacency matrix</vt:lpstr>
      <vt:lpstr>Lower-triangular adjacency matrix</vt:lpstr>
      <vt:lpstr>Lower-triangular adjacency matrix</vt:lpstr>
      <vt:lpstr>Lower-triangular adjacency matrix</vt:lpstr>
      <vt:lpstr>Lower-triangular adjacency matrix</vt:lpstr>
      <vt:lpstr>Lower-triangular adjacency matrix</vt:lpstr>
      <vt:lpstr>Lower-triangular adjacency matrix</vt:lpstr>
      <vt:lpstr>Beyond Array Bounds</vt:lpstr>
      <vt:lpstr>Beyond Array Bounds</vt:lpstr>
      <vt:lpstr>Beyond Array Bounds</vt:lpstr>
      <vt:lpstr>Beyond Array Bounds</vt:lpstr>
      <vt:lpstr>Beyond Array Bounds</vt:lpstr>
      <vt:lpstr>Beyond Array Bounds</vt:lpstr>
      <vt:lpstr> Sparse Matrices</vt:lpstr>
      <vt:lpstr> Sparse Matrices</vt:lpstr>
      <vt:lpstr> Sparse Matrices</vt:lpstr>
      <vt:lpstr> Sparse Matrices</vt:lpstr>
      <vt:lpstr> Sparse Matrices</vt:lpstr>
      <vt:lpstr> Sparse Matrices</vt:lpstr>
      <vt:lpstr> Sparse Matrices</vt:lpstr>
      <vt:lpstr> Sparse Matrices</vt:lpstr>
      <vt:lpstr> Sparse Matrices</vt:lpstr>
      <vt:lpstr> Sparse Matrices</vt:lpstr>
      <vt:lpstr> Sparse Matrices</vt:lpstr>
      <vt:lpstr> Sparse Matrices</vt:lpstr>
      <vt:lpstr>Summary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Ali elgamal</cp:lastModifiedBy>
  <cp:revision>1296</cp:revision>
  <dcterms:created xsi:type="dcterms:W3CDTF">2009-09-11T23:00:44Z</dcterms:created>
  <dcterms:modified xsi:type="dcterms:W3CDTF">2016-03-29T16:40:15Z</dcterms:modified>
</cp:coreProperties>
</file>