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3"/>
  </p:notesMasterIdLst>
  <p:handoutMasterIdLst>
    <p:handoutMasterId r:id="rId24"/>
  </p:handoutMasterIdLst>
  <p:sldIdLst>
    <p:sldId id="419" r:id="rId2"/>
    <p:sldId id="420" r:id="rId3"/>
    <p:sldId id="421" r:id="rId4"/>
    <p:sldId id="422" r:id="rId5"/>
    <p:sldId id="423" r:id="rId6"/>
    <p:sldId id="424" r:id="rId7"/>
    <p:sldId id="426" r:id="rId8"/>
    <p:sldId id="427" r:id="rId9"/>
    <p:sldId id="428" r:id="rId10"/>
    <p:sldId id="439" r:id="rId11"/>
    <p:sldId id="429" r:id="rId12"/>
    <p:sldId id="430" r:id="rId13"/>
    <p:sldId id="437" r:id="rId14"/>
    <p:sldId id="431" r:id="rId15"/>
    <p:sldId id="432" r:id="rId16"/>
    <p:sldId id="433" r:id="rId17"/>
    <p:sldId id="434" r:id="rId18"/>
    <p:sldId id="435" r:id="rId19"/>
    <p:sldId id="436" r:id="rId20"/>
    <p:sldId id="438" r:id="rId21"/>
    <p:sldId id="373"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94660"/>
  </p:normalViewPr>
  <p:slideViewPr>
    <p:cSldViewPr>
      <p:cViewPr varScale="1">
        <p:scale>
          <a:sx n="106" d="100"/>
          <a:sy n="106" d="100"/>
        </p:scale>
        <p:origin x="820" y="68"/>
      </p:cViewPr>
      <p:guideLst>
        <p:guide orient="horz" pos="2160"/>
        <p:guide pos="2880"/>
      </p:guideLst>
    </p:cSldViewPr>
  </p:slideViewPr>
  <p:notesTextViewPr>
    <p:cViewPr>
      <p:scale>
        <a:sx n="100" d="100"/>
        <a:sy n="100" d="100"/>
      </p:scale>
      <p:origin x="0" y="0"/>
    </p:cViewPr>
  </p:notesTextViewPr>
  <p:notesViewPr>
    <p:cSldViewPr>
      <p:cViewPr varScale="1">
        <p:scale>
          <a:sx n="67" d="100"/>
          <a:sy n="67" d="100"/>
        </p:scale>
        <p:origin x="-254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0F04F0-ED99-4A7D-AD7F-22DD5823387D}" type="datetimeFigureOut">
              <a:rPr lang="en-CA" smtClean="0"/>
              <a:t>2016-04-11</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EDBF7C-66B1-4946-B091-A4A819905A03}" type="slidenum">
              <a:rPr lang="en-CA" smtClean="0"/>
              <a:t>‹#›</a:t>
            </a:fld>
            <a:endParaRPr lang="en-CA"/>
          </a:p>
        </p:txBody>
      </p:sp>
    </p:spTree>
    <p:extLst>
      <p:ext uri="{BB962C8B-B14F-4D97-AF65-F5344CB8AC3E}">
        <p14:creationId xmlns:p14="http://schemas.microsoft.com/office/powerpoint/2010/main" val="4158506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4/11/2016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2671981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20F1E90D-435A-438A-B560-00943601F080}" type="slidenum">
              <a:rPr lang="en-CA" smtClean="0"/>
              <a:pPr>
                <a:defRPr/>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08EBD467-3F35-4AB8-8018-E7D264A13200}" type="slidenum">
              <a:rPr lang="en-CA" smtClean="0"/>
              <a:pPr>
                <a:defRPr/>
              </a:pPr>
              <a:t>11</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278FB607-428E-4560-A8BC-CBE180BB9842}" type="slidenum">
              <a:rPr lang="en-CA" smtClean="0"/>
              <a:pPr>
                <a:defRPr/>
              </a:pPr>
              <a:t>12</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278FB607-428E-4560-A8BC-CBE180BB9842}" type="slidenum">
              <a:rPr lang="en-CA" smtClean="0"/>
              <a:pPr>
                <a:defRPr/>
              </a:pPr>
              <a:t>13</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61A0F1B5-9358-4811-A54C-A57D97F74670}" type="slidenum">
              <a:rPr lang="en-CA" smtClean="0"/>
              <a:pPr>
                <a:defRPr/>
              </a:pPr>
              <a:t>14</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02B9161E-5972-444C-A505-CF70DD02DADA}" type="slidenum">
              <a:rPr lang="en-CA" smtClean="0"/>
              <a:pPr>
                <a:defRPr/>
              </a:pPr>
              <a:t>15</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B3BD975B-27C9-4C4E-9C3E-CFFC5CBB1B73}" type="slidenum">
              <a:rPr lang="en-CA" smtClean="0"/>
              <a:pPr>
                <a:defRPr/>
              </a:pPr>
              <a:t>16</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C85EC59B-9E44-46D2-981C-7EC6BFEE6969}" type="slidenum">
              <a:rPr lang="en-CA" smtClean="0"/>
              <a:pPr>
                <a:defRPr/>
              </a:pPr>
              <a:t>17</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E56E7908-227E-44E7-BFA6-E08D1D87D736}" type="slidenum">
              <a:rPr lang="en-CA" smtClean="0"/>
              <a:pPr>
                <a:defRPr/>
              </a:pPr>
              <a:t>18</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E56E7908-227E-44E7-BFA6-E08D1D87D736}" type="slidenum">
              <a:rPr lang="en-CA" smtClean="0"/>
              <a:pPr>
                <a:defRPr/>
              </a:pPr>
              <a:t>19</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20F1E90D-435A-438A-B560-00943601F080}" type="slidenum">
              <a:rPr lang="en-CA" smtClean="0"/>
              <a:pPr>
                <a:defRPr/>
              </a:pPr>
              <a:t>20</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807D58FF-1BEC-4BA2-A98F-E8B874A614E6}" type="slidenum">
              <a:rPr lang="en-CA" smtClean="0"/>
              <a:pPr>
                <a:defRPr/>
              </a:pPr>
              <a:t>2</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a:p>
        </p:txBody>
      </p:sp>
      <p:sp>
        <p:nvSpPr>
          <p:cNvPr id="4" name="Slide Number Placeholder 3"/>
          <p:cNvSpPr>
            <a:spLocks noGrp="1"/>
          </p:cNvSpPr>
          <p:nvPr>
            <p:ph type="sldNum" sz="quarter" idx="5"/>
          </p:nvPr>
        </p:nvSpPr>
        <p:spPr/>
        <p:txBody>
          <a:bodyPr/>
          <a:lstStyle/>
          <a:p>
            <a:pPr>
              <a:defRPr/>
            </a:pPr>
            <a:fld id="{C9719500-C45E-434A-BC8A-8FFFDCB8ACC3}" type="slidenum">
              <a:rPr lang="en-CA" smtClean="0"/>
              <a:pPr>
                <a:defRPr/>
              </a:pPr>
              <a:t>21</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31F503D7-0614-4BCD-99F8-FCB902204E2A}" type="slidenum">
              <a:rPr lang="en-CA" smtClean="0"/>
              <a:pPr>
                <a:defRPr/>
              </a:pPr>
              <a:t>3</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6EF2E143-E477-4043-9082-220CEBB9C9FB}" type="slidenum">
              <a:rPr lang="en-CA" smtClean="0"/>
              <a:pPr>
                <a:defRPr/>
              </a:pPr>
              <a:t>4</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7B7D4367-C40E-4A39-94F6-D677EE39B6DD}" type="slidenum">
              <a:rPr lang="en-CA" smtClean="0"/>
              <a:pPr>
                <a:defRPr/>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353BFC80-3AA3-4250-A05E-120376CCE546}" type="slidenum">
              <a:rPr lang="en-CA" smtClean="0"/>
              <a:pPr>
                <a:defRPr/>
              </a:pPr>
              <a:t>6</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05BDEFDF-66A4-4034-A627-5C32E59F543A}" type="slidenum">
              <a:rPr lang="en-CA" smtClean="0"/>
              <a:pPr>
                <a:defRPr/>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5DBB9FC6-B1CE-46D9-A65A-59E0F3DFF4BE}" type="slidenum">
              <a:rPr lang="en-CA" smtClean="0"/>
              <a:pPr>
                <a:defRPr/>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D635B9B0-A10D-4586-9267-11A45CA7E3BA}" type="slidenum">
              <a:rPr lang="en-CA" smtClean="0"/>
              <a:pPr>
                <a:defRPr/>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dirty="0">
                <a:solidFill>
                  <a:schemeClr val="bg1"/>
                </a:solidFill>
                <a:latin typeface="Arial" pitchFamily="34" charset="0"/>
                <a:cs typeface="Arial" pitchFamily="34" charset="0"/>
              </a:rPr>
              <a:t>ECE 250 </a:t>
            </a:r>
            <a:r>
              <a:rPr lang="en-US" sz="2000" i="1" dirty="0">
                <a:solidFill>
                  <a:schemeClr val="bg1"/>
                </a:solidFill>
                <a:latin typeface="Arial" pitchFamily="34" charset="0"/>
                <a:cs typeface="Arial" pitchFamily="34" charset="0"/>
              </a:rPr>
              <a:t>Algorithms and Data Structures</a:t>
            </a:r>
          </a:p>
        </p:txBody>
      </p:sp>
      <p:sp>
        <p:nvSpPr>
          <p:cNvPr id="7" name="Text Box 14"/>
          <p:cNvSpPr txBox="1">
            <a:spLocks noChangeArrowheads="1"/>
          </p:cNvSpPr>
          <p:nvPr userDrawn="1"/>
        </p:nvSpPr>
        <p:spPr bwMode="auto">
          <a:xfrm>
            <a:off x="5472113" y="4365625"/>
            <a:ext cx="3671887" cy="2270125"/>
          </a:xfrm>
          <a:prstGeom prst="rect">
            <a:avLst/>
          </a:prstGeom>
          <a:noFill/>
          <a:ln w="9525">
            <a:noFill/>
            <a:miter lim="800000"/>
            <a:headEnd/>
            <a:tailEnd/>
          </a:ln>
          <a:effectLst>
            <a:outerShdw blurRad="50800" dist="25400" dir="2700000" algn="tl" rotWithShape="0">
              <a:prstClr val="black"/>
            </a:outerShdw>
          </a:effectLst>
        </p:spPr>
        <p:txBody>
          <a:bodyPr>
            <a:spAutoFit/>
          </a:bodyPr>
          <a:lstStyle/>
          <a:p>
            <a:pPr defTabSz="457200">
              <a:spcBef>
                <a:spcPct val="20000"/>
              </a:spcBef>
              <a:defRPr/>
            </a:pPr>
            <a:r>
              <a:rPr lang="en-US" sz="1200" b="1" kern="0" dirty="0">
                <a:solidFill>
                  <a:srgbClr val="FFFFFF"/>
                </a:solidFill>
                <a:latin typeface="Arial" pitchFamily="34" charset="0"/>
                <a:ea typeface="ＭＳ Ｐゴシック" charset="-128"/>
                <a:cs typeface="Arial" pitchFamily="34" charset="0"/>
              </a:rPr>
              <a:t>Douglas Wilhelm Harder, </a:t>
            </a:r>
            <a:r>
              <a:rPr lang="en-US" sz="1200" b="1" kern="0" dirty="0" err="1">
                <a:solidFill>
                  <a:srgbClr val="FFFFFF"/>
                </a:solidFill>
                <a:latin typeface="Arial" pitchFamily="34" charset="0"/>
                <a:ea typeface="ＭＳ Ｐゴシック" charset="-128"/>
                <a:cs typeface="Arial" pitchFamily="34" charset="0"/>
              </a:rPr>
              <a:t>M.Math</a:t>
            </a:r>
            <a:r>
              <a:rPr lang="en-US" sz="1200" b="1" kern="0" dirty="0">
                <a:solidFill>
                  <a:srgbClr val="FFFFFF"/>
                </a:solidFill>
                <a:latin typeface="Arial" pitchFamily="34" charset="0"/>
                <a:ea typeface="ＭＳ Ｐゴシック" charset="-128"/>
                <a:cs typeface="Arial" pitchFamily="34" charset="0"/>
              </a:rPr>
              <a:t>. LEL</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Department of Electrical and Computer Engineering</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University of Waterloo</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Waterloo, Ontario, Canada</a:t>
            </a:r>
          </a:p>
          <a:p>
            <a:pPr defTabSz="457200">
              <a:spcBef>
                <a:spcPct val="20000"/>
              </a:spcBef>
              <a:defRPr/>
            </a:pPr>
            <a:endParaRPr lang="en-US" sz="1100" kern="0" dirty="0">
              <a:solidFill>
                <a:srgbClr val="FFFFFF"/>
              </a:solidFill>
              <a:latin typeface="Arial" pitchFamily="34" charset="0"/>
              <a:ea typeface="ＭＳ Ｐゴシック" charset="-128"/>
              <a:cs typeface="Arial" pitchFamily="34" charset="0"/>
            </a:endParaRP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ece.uwaterloo.ca</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dwharder@alumni.uwaterloo.ca</a:t>
            </a:r>
          </a:p>
          <a:p>
            <a:pPr defTabSz="457200">
              <a:spcBef>
                <a:spcPct val="20000"/>
              </a:spcBef>
              <a:defRPr/>
            </a:pPr>
            <a:endParaRPr lang="en-CA" sz="900" dirty="0">
              <a:solidFill>
                <a:srgbClr val="FFFFFF"/>
              </a:solidFill>
              <a:latin typeface="Arial"/>
              <a:ea typeface="ＭＳ Ｐゴシック" charset="-128"/>
            </a:endParaRPr>
          </a:p>
          <a:p>
            <a:pPr defTabSz="457200">
              <a:spcBef>
                <a:spcPct val="20000"/>
              </a:spcBef>
              <a:defRPr/>
            </a:pPr>
            <a:r>
              <a:rPr lang="en-CA" sz="900" dirty="0">
                <a:solidFill>
                  <a:srgbClr val="FFFFFF"/>
                </a:solidFill>
                <a:latin typeface="Arial"/>
                <a:ea typeface="ＭＳ Ｐゴシック" charset="-128"/>
              </a:rPr>
              <a:t>© 2006-2013 by Douglas Wilhelm Harder.  Some rights reserved.</a:t>
            </a:r>
            <a:endParaRPr lang="en-US" sz="900" kern="0" dirty="0">
              <a:solidFill>
                <a:srgbClr val="FFFFFF"/>
              </a:solidFill>
              <a:latin typeface="Arial" pitchFamily="34" charset="0"/>
              <a:ea typeface="ＭＳ Ｐゴシック" charset="-128"/>
              <a:cs typeface="Arial" pitchFamily="34" charset="0"/>
            </a:endParaRPr>
          </a:p>
          <a:p>
            <a:pPr defTabSz="457200">
              <a:spcBef>
                <a:spcPct val="20000"/>
              </a:spcBef>
              <a:defRPr/>
            </a:pPr>
            <a:endParaRPr lang="en-CA" sz="2400" dirty="0">
              <a:solidFill>
                <a:srgbClr val="FFFFFF"/>
              </a:solidFill>
              <a:latin typeface="Arial"/>
              <a:ea typeface="ＭＳ Ｐゴシック" charset="-128"/>
            </a:endParaRPr>
          </a:p>
        </p:txBody>
      </p:sp>
      <p:pic>
        <p:nvPicPr>
          <p:cNvPr id="5" name="Picture 2" descr="C:\Users\dwharder\Desktop\cc.png"/>
          <p:cNvPicPr>
            <a:picLocks noChangeAspect="1" noChangeArrowheads="1"/>
          </p:cNvPicPr>
          <p:nvPr userDrawn="1"/>
        </p:nvPicPr>
        <p:blipFill>
          <a:blip r:embed="rId3" cstate="print"/>
          <a:srcRect/>
          <a:stretch>
            <a:fillRect/>
          </a:stretch>
        </p:blipFill>
        <p:spPr bwMode="auto">
          <a:xfrm>
            <a:off x="8297863" y="6373813"/>
            <a:ext cx="679450" cy="3302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493125" y="387350"/>
            <a:ext cx="400050" cy="304800"/>
          </a:xfrm>
          <a:prstGeom prst="rect">
            <a:avLst/>
          </a:prstGeom>
          <a:noFill/>
        </p:spPr>
        <p:txBody>
          <a:bodyPr wrap="none">
            <a:spAutoFit/>
          </a:bodyPr>
          <a:lstStyle/>
          <a:p>
            <a:pPr algn="r">
              <a:defRPr/>
            </a:pPr>
            <a:fld id="{CB04C21C-B0BC-4588-B282-CC300FAFEEC9}" type="slidenum">
              <a:rPr lang="en-CA" sz="1400">
                <a:solidFill>
                  <a:schemeClr val="tx1">
                    <a:lumMod val="50000"/>
                    <a:lumOff val="50000"/>
                  </a:schemeClr>
                </a:solidFill>
              </a:rPr>
              <a:pPr algn="r">
                <a:defRPr/>
              </a:pPr>
              <a:t>‹#›</a:t>
            </a:fld>
            <a:endParaRPr lang="en-CA" sz="1400">
              <a:solidFill>
                <a:schemeClr val="tx1">
                  <a:lumMod val="50000"/>
                  <a:lumOff val="50000"/>
                </a:schemeClr>
              </a:solidFill>
            </a:endParaRPr>
          </a:p>
        </p:txBody>
      </p:sp>
      <p:sp>
        <p:nvSpPr>
          <p:cNvPr id="7" name="Footer Placeholder 4"/>
          <p:cNvSpPr txBox="1">
            <a:spLocks/>
          </p:cNvSpPr>
          <p:nvPr userDrawn="1"/>
        </p:nvSpPr>
        <p:spPr>
          <a:xfrm>
            <a:off x="2916238" y="111125"/>
            <a:ext cx="5832475" cy="365125"/>
          </a:xfrm>
          <a:prstGeom prst="rect">
            <a:avLst/>
          </a:prstGeom>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chemeClr val="tx1">
                    <a:lumMod val="50000"/>
                    <a:lumOff val="50000"/>
                  </a:schemeClr>
                </a:solidFill>
                <a:effectLst/>
                <a:uLnTx/>
                <a:uFillTx/>
                <a:latin typeface="+mn-lt"/>
                <a:ea typeface="+mn-ea"/>
                <a:cs typeface="+mn-cs"/>
              </a:rPr>
              <a:t>Minimum spanning trees</a:t>
            </a: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sldNum="0" hdr="0" dt="0"/>
  <p:txStyles>
    <p:titleStyle>
      <a:lvl1pPr algn="ctr"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latin typeface="Arial" charset="0"/>
                <a:cs typeface="Arial" charset="0"/>
              </a:rPr>
              <a:t>Outline</a:t>
            </a:r>
          </a:p>
        </p:txBody>
      </p:sp>
      <p:sp>
        <p:nvSpPr>
          <p:cNvPr id="10243"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In this topic, we will</a:t>
            </a:r>
          </a:p>
          <a:p>
            <a:pPr lvl="1"/>
            <a:r>
              <a:rPr lang="en-US" altLang="en-US" dirty="0">
                <a:latin typeface="Arial" charset="0"/>
                <a:cs typeface="Arial" charset="0"/>
              </a:rPr>
              <a:t>Define a spanning tree</a:t>
            </a:r>
          </a:p>
          <a:p>
            <a:pPr lvl="1"/>
            <a:r>
              <a:rPr lang="en-US" altLang="en-US" dirty="0">
                <a:latin typeface="Arial" charset="0"/>
                <a:cs typeface="Arial" charset="0"/>
              </a:rPr>
              <a:t>Define the weight of a spanning tree in a weighted graph</a:t>
            </a:r>
          </a:p>
          <a:p>
            <a:pPr lvl="1"/>
            <a:r>
              <a:rPr lang="en-US" altLang="en-US" dirty="0">
                <a:latin typeface="Arial" charset="0"/>
                <a:cs typeface="Arial" charset="0"/>
              </a:rPr>
              <a:t>Define a minimum spanning tree</a:t>
            </a:r>
          </a:p>
          <a:p>
            <a:pPr lvl="1"/>
            <a:r>
              <a:rPr lang="en-US" altLang="en-US" dirty="0">
                <a:latin typeface="Arial" charset="0"/>
                <a:cs typeface="Arial" charset="0"/>
              </a:rPr>
              <a:t>Consider applications</a:t>
            </a:r>
          </a:p>
          <a:p>
            <a:pPr lvl="1"/>
            <a:r>
              <a:rPr lang="en-US" altLang="en-US" dirty="0">
                <a:latin typeface="Arial" charset="0"/>
                <a:cs typeface="Arial" charset="0"/>
              </a:rPr>
              <a:t>List possible algorithms</a:t>
            </a:r>
          </a:p>
        </p:txBody>
      </p:sp>
    </p:spTree>
    <p:extLst>
      <p:ext uri="{BB962C8B-B14F-4D97-AF65-F5344CB8AC3E}">
        <p14:creationId xmlns:p14="http://schemas.microsoft.com/office/powerpoint/2010/main" val="2254664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31" name="Picture 7" descr="A graph of fifteen nodes.  Eight of those nodes are connected forming a first connected sub-component, five others are connected forming a second connected sub-component, and the two remaining vertices are connected.  The actual connections are not that relevant as long as there is a path from one vertex to any other vertex within one connected sub-component." title="A disconnected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924944"/>
            <a:ext cx="3788395" cy="2671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Spanning forests</a:t>
            </a:r>
          </a:p>
        </p:txBody>
      </p:sp>
      <p:sp>
        <p:nvSpPr>
          <p:cNvPr id="3" name="Content Placeholder 2"/>
          <p:cNvSpPr>
            <a:spLocks noGrp="1"/>
          </p:cNvSpPr>
          <p:nvPr>
            <p:ph idx="1"/>
          </p:nvPr>
        </p:nvSpPr>
        <p:spPr/>
        <p:txBody>
          <a:bodyPr>
            <a:normAutofit fontScale="92500" lnSpcReduction="20000"/>
          </a:bodyPr>
          <a:lstStyle/>
          <a:p>
            <a:pPr marL="357188" indent="-357188">
              <a:buNone/>
            </a:pPr>
            <a:r>
              <a:rPr lang="en-CA" dirty="0"/>
              <a:t>	Suppose that a graph is composed of </a:t>
            </a:r>
            <a:r>
              <a:rPr lang="en-CA" i="1" dirty="0">
                <a:latin typeface="Times New Roman" panose="02020603050405020304" pitchFamily="18" charset="0"/>
                <a:cs typeface="Times New Roman" panose="02020603050405020304" pitchFamily="18" charset="0"/>
              </a:rPr>
              <a:t>N</a:t>
            </a:r>
            <a:r>
              <a:rPr lang="en-CA" dirty="0"/>
              <a:t> connected vertex-induced sub-graphs</a:t>
            </a:r>
          </a:p>
          <a:p>
            <a:pPr lvl="1"/>
            <a:r>
              <a:rPr lang="en-CA" dirty="0"/>
              <a:t>In this case, we may define a </a:t>
            </a:r>
            <a:r>
              <a:rPr lang="en-CA" i="1" dirty="0"/>
              <a:t>spanning forest</a:t>
            </a:r>
            <a:r>
              <a:rPr lang="en-CA" dirty="0"/>
              <a:t> as a collection of </a:t>
            </a:r>
            <a:r>
              <a:rPr lang="en-CA" i="1" dirty="0">
                <a:latin typeface="Times New Roman" panose="02020603050405020304" pitchFamily="18" charset="0"/>
                <a:cs typeface="Times New Roman" panose="02020603050405020304" pitchFamily="18" charset="0"/>
              </a:rPr>
              <a:t>N </a:t>
            </a:r>
            <a:r>
              <a:rPr lang="en-CA" dirty="0"/>
              <a:t>spanning trees, one for each connected vertex-induced sub-graph</a:t>
            </a:r>
          </a:p>
          <a:p>
            <a:pPr marL="357188" indent="-357188">
              <a:buNone/>
            </a:pPr>
            <a:endParaRPr lang="en-CA" dirty="0"/>
          </a:p>
          <a:p>
            <a:pPr marL="357188" indent="-357188">
              <a:buNone/>
            </a:pPr>
            <a:endParaRPr lang="en-CA" dirty="0"/>
          </a:p>
          <a:p>
            <a:pPr marL="357188" indent="-357188">
              <a:buNone/>
            </a:pPr>
            <a:endParaRPr lang="en-CA" dirty="0"/>
          </a:p>
          <a:p>
            <a:pPr marL="357188" indent="-357188">
              <a:buNone/>
            </a:pPr>
            <a:endParaRPr lang="en-CA" dirty="0"/>
          </a:p>
          <a:p>
            <a:pPr marL="357188" indent="-357188">
              <a:buNone/>
            </a:pPr>
            <a:endParaRPr lang="en-CA" dirty="0"/>
          </a:p>
          <a:p>
            <a:pPr marL="357188" indent="-357188">
              <a:buNone/>
            </a:pPr>
            <a:endParaRPr lang="en-CA" dirty="0"/>
          </a:p>
          <a:p>
            <a:pPr lvl="1"/>
            <a:endParaRPr lang="en-CA" dirty="0"/>
          </a:p>
          <a:p>
            <a:pPr lvl="1"/>
            <a:endParaRPr lang="en-CA" dirty="0"/>
          </a:p>
          <a:p>
            <a:pPr lvl="1"/>
            <a:endParaRPr lang="en-CA" dirty="0"/>
          </a:p>
          <a:p>
            <a:pPr lvl="1"/>
            <a:endParaRPr lang="en-CA" dirty="0"/>
          </a:p>
          <a:p>
            <a:pPr lvl="1"/>
            <a:endParaRPr lang="en-CA" dirty="0"/>
          </a:p>
          <a:p>
            <a:pPr lvl="1"/>
            <a:r>
              <a:rPr lang="en-CA" dirty="0"/>
              <a:t>A </a:t>
            </a:r>
            <a:r>
              <a:rPr lang="en-CA" i="1" dirty="0"/>
              <a:t>minimum spanning forest </a:t>
            </a:r>
            <a:r>
              <a:rPr lang="en-CA" dirty="0"/>
              <a:t>is therefore a collection of </a:t>
            </a:r>
            <a:r>
              <a:rPr lang="en-CA" i="1" dirty="0">
                <a:latin typeface="Times New Roman" panose="02020603050405020304" pitchFamily="18" charset="0"/>
                <a:cs typeface="Times New Roman" panose="02020603050405020304" pitchFamily="18" charset="0"/>
              </a:rPr>
              <a:t>N</a:t>
            </a:r>
            <a:r>
              <a:rPr lang="en-CA" dirty="0"/>
              <a:t> minimum spanning trees, one for each connected vertex-induced sub-graph</a:t>
            </a:r>
          </a:p>
        </p:txBody>
      </p:sp>
      <p:pic>
        <p:nvPicPr>
          <p:cNvPr id="1030" name="Picture 6" descr="A graph sub-divided into three connected sub-components.  In each of the sub-components, a spanning tree is highlighted.  Together, the three spanning trees create a spanning forest." title="A spanning fores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27784" y="2925214"/>
            <a:ext cx="3788395" cy="267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7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dirty="0">
                <a:latin typeface="Arial" charset="0"/>
                <a:cs typeface="Arial" charset="0"/>
              </a:rPr>
              <a:t>Unweighted graphs</a:t>
            </a:r>
          </a:p>
        </p:txBody>
      </p:sp>
      <p:sp>
        <p:nvSpPr>
          <p:cNvPr id="20483"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Observation</a:t>
            </a:r>
          </a:p>
          <a:p>
            <a:pPr lvl="1"/>
            <a:r>
              <a:rPr lang="en-US" altLang="en-US" dirty="0">
                <a:latin typeface="Arial" charset="0"/>
                <a:cs typeface="Arial" charset="0"/>
              </a:rPr>
              <a:t>In an unweighted graph, we give each edge a weight of 1</a:t>
            </a:r>
          </a:p>
          <a:p>
            <a:pPr lvl="1"/>
            <a:r>
              <a:rPr lang="en-US" altLang="en-US" dirty="0">
                <a:latin typeface="Arial" charset="0"/>
                <a:cs typeface="Arial" charset="0"/>
              </a:rPr>
              <a:t>Consequently, all minimum spanning trees have weight </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 – 1</a:t>
            </a:r>
          </a:p>
        </p:txBody>
      </p:sp>
    </p:spTree>
    <p:extLst>
      <p:ext uri="{BB962C8B-B14F-4D97-AF65-F5344CB8AC3E}">
        <p14:creationId xmlns:p14="http://schemas.microsoft.com/office/powerpoint/2010/main" val="4280010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latin typeface="Arial" charset="0"/>
                <a:cs typeface="Arial" charset="0"/>
              </a:rPr>
              <a:t>Application</a:t>
            </a:r>
          </a:p>
        </p:txBody>
      </p:sp>
      <p:sp>
        <p:nvSpPr>
          <p:cNvPr id="229379"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Consider supplying power to</a:t>
            </a:r>
          </a:p>
          <a:p>
            <a:pPr lvl="1"/>
            <a:r>
              <a:rPr lang="en-US" altLang="en-US">
                <a:latin typeface="Arial" charset="0"/>
                <a:cs typeface="Arial" charset="0"/>
              </a:rPr>
              <a:t>All circuit elements on a board</a:t>
            </a:r>
          </a:p>
          <a:p>
            <a:pPr lvl="1"/>
            <a:r>
              <a:rPr lang="en-US" altLang="en-US">
                <a:latin typeface="Arial" charset="0"/>
                <a:cs typeface="Arial" charset="0"/>
              </a:rPr>
              <a:t>A number of loads within a building</a:t>
            </a:r>
          </a:p>
          <a:p>
            <a:pPr>
              <a:buFont typeface="Arial" charset="0"/>
              <a:buNone/>
            </a:pPr>
            <a:endParaRPr lang="en-US" altLang="en-US">
              <a:latin typeface="Arial" charset="0"/>
              <a:cs typeface="Arial" charset="0"/>
            </a:endParaRPr>
          </a:p>
          <a:p>
            <a:pPr>
              <a:buFont typeface="Arial" charset="0"/>
              <a:buNone/>
            </a:pPr>
            <a:r>
              <a:rPr lang="en-US" altLang="en-US">
                <a:latin typeface="Arial" charset="0"/>
                <a:cs typeface="Arial" charset="0"/>
              </a:rPr>
              <a:t>	A minimum spanning tree will give the lowest-cost solution</a:t>
            </a:r>
          </a:p>
        </p:txBody>
      </p:sp>
      <p:pic>
        <p:nvPicPr>
          <p:cNvPr id="229381" name="Picture 5" descr="c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860800"/>
            <a:ext cx="455136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3" name="Text Box 7"/>
          <p:cNvSpPr txBox="1">
            <a:spLocks noChangeArrowheads="1"/>
          </p:cNvSpPr>
          <p:nvPr/>
        </p:nvSpPr>
        <p:spPr bwMode="auto">
          <a:xfrm>
            <a:off x="2543175" y="5975350"/>
            <a:ext cx="225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2"/>
                </a:solidFill>
              </a:rPr>
              <a:t>www.commedore.ca</a:t>
            </a:r>
          </a:p>
        </p:txBody>
      </p:sp>
      <p:sp>
        <p:nvSpPr>
          <p:cNvPr id="229384" name="Text Box 8"/>
          <p:cNvSpPr txBox="1">
            <a:spLocks noChangeArrowheads="1"/>
          </p:cNvSpPr>
          <p:nvPr/>
        </p:nvSpPr>
        <p:spPr bwMode="auto">
          <a:xfrm>
            <a:off x="7023100" y="5589588"/>
            <a:ext cx="179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2"/>
                </a:solidFill>
              </a:rPr>
              <a:t>www.kpmb.com</a:t>
            </a:r>
          </a:p>
        </p:txBody>
      </p:sp>
      <p:pic>
        <p:nvPicPr>
          <p:cNvPr id="22938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860800"/>
            <a:ext cx="36528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138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37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93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93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937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93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93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93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3" grpId="0"/>
      <p:bldP spid="22938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latin typeface="Arial" charset="0"/>
                <a:cs typeface="Arial" charset="0"/>
              </a:rPr>
              <a:t>Application</a:t>
            </a:r>
          </a:p>
        </p:txBody>
      </p:sp>
      <p:sp>
        <p:nvSpPr>
          <p:cNvPr id="229379" name="Rectangle 3"/>
          <p:cNvSpPr>
            <a:spLocks noGrp="1" noChangeArrowheads="1"/>
          </p:cNvSpPr>
          <p:nvPr>
            <p:ph type="body" idx="1"/>
          </p:nvPr>
        </p:nvSpPr>
        <p:spPr/>
        <p:txBody>
          <a:bodyPr/>
          <a:lstStyle/>
          <a:p>
            <a:pPr>
              <a:buNone/>
            </a:pPr>
            <a:r>
              <a:rPr lang="en-US" altLang="en-US" dirty="0">
                <a:latin typeface="Arial" charset="0"/>
                <a:cs typeface="Arial" charset="0"/>
              </a:rPr>
              <a:t>	The first application of a minimum spanning tree algorithm was by the Czech mathematician </a:t>
            </a:r>
            <a:r>
              <a:rPr lang="en-CA" dirty="0" err="1"/>
              <a:t>Otakar</a:t>
            </a:r>
            <a:r>
              <a:rPr lang="en-CA" dirty="0"/>
              <a:t> </a:t>
            </a:r>
            <a:r>
              <a:rPr lang="en-CA" dirty="0" err="1"/>
              <a:t>Borůvka</a:t>
            </a:r>
            <a:r>
              <a:rPr lang="en-CA" dirty="0"/>
              <a:t> who designed electricity grid in </a:t>
            </a:r>
            <a:r>
              <a:rPr lang="en-CA" dirty="0" err="1"/>
              <a:t>Morovia</a:t>
            </a:r>
            <a:r>
              <a:rPr lang="en-CA" dirty="0"/>
              <a:t> in 1926</a:t>
            </a:r>
            <a:endParaRPr lang="en-US" altLang="en-US" dirty="0">
              <a:latin typeface="Arial" charset="0"/>
              <a:cs typeface="Arial" charset="0"/>
            </a:endParaRPr>
          </a:p>
        </p:txBody>
      </p:sp>
      <p:sp>
        <p:nvSpPr>
          <p:cNvPr id="229383" name="Text Box 7"/>
          <p:cNvSpPr txBox="1">
            <a:spLocks noChangeArrowheads="1"/>
          </p:cNvSpPr>
          <p:nvPr/>
        </p:nvSpPr>
        <p:spPr bwMode="auto">
          <a:xfrm>
            <a:off x="2543175" y="5975350"/>
            <a:ext cx="225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2"/>
                </a:solidFill>
              </a:rPr>
              <a:t>www.commedore.ca</a:t>
            </a:r>
          </a:p>
        </p:txBody>
      </p:sp>
      <p:sp>
        <p:nvSpPr>
          <p:cNvPr id="229384" name="Text Box 8"/>
          <p:cNvSpPr txBox="1">
            <a:spLocks noChangeArrowheads="1"/>
          </p:cNvSpPr>
          <p:nvPr/>
        </p:nvSpPr>
        <p:spPr bwMode="auto">
          <a:xfrm>
            <a:off x="7023100" y="5589588"/>
            <a:ext cx="179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2"/>
                </a:solidFill>
              </a:rPr>
              <a:t>www.kpmb.com</a:t>
            </a:r>
          </a:p>
        </p:txBody>
      </p:sp>
      <p:pic>
        <p:nvPicPr>
          <p:cNvPr id="120834" name="Picture 2" descr="File:Moravia in EU.png"/>
          <p:cNvPicPr>
            <a:picLocks noChangeAspect="1" noChangeArrowheads="1"/>
          </p:cNvPicPr>
          <p:nvPr/>
        </p:nvPicPr>
        <p:blipFill rotWithShape="1">
          <a:blip r:embed="rId4">
            <a:extLst>
              <a:ext uri="{28A0092B-C50C-407E-A947-70E740481C1C}">
                <a14:useLocalDpi xmlns:a14="http://schemas.microsoft.com/office/drawing/2010/main" val="0"/>
              </a:ext>
            </a:extLst>
          </a:blip>
          <a:srcRect l="28081" t="10427" r="10480" b="18307"/>
          <a:stretch/>
        </p:blipFill>
        <p:spPr bwMode="auto">
          <a:xfrm>
            <a:off x="4644008" y="2896957"/>
            <a:ext cx="3489861" cy="329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026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93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9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3" grpId="0"/>
      <p:bldP spid="22938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latin typeface="Arial" charset="0"/>
                <a:cs typeface="Arial" charset="0"/>
              </a:rPr>
              <a:t>Application</a:t>
            </a:r>
          </a:p>
        </p:txBody>
      </p:sp>
      <p:sp>
        <p:nvSpPr>
          <p:cNvPr id="22531"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Consider attempting to find the best means of connecting a number of LANs</a:t>
            </a:r>
          </a:p>
          <a:p>
            <a:pPr lvl="1"/>
            <a:r>
              <a:rPr lang="en-US" altLang="en-US">
                <a:latin typeface="Arial" charset="0"/>
                <a:cs typeface="Arial" charset="0"/>
              </a:rPr>
              <a:t>Minimize the number</a:t>
            </a:r>
            <a:br>
              <a:rPr lang="en-US" altLang="en-US">
                <a:latin typeface="Arial" charset="0"/>
                <a:cs typeface="Arial" charset="0"/>
              </a:rPr>
            </a:br>
            <a:r>
              <a:rPr lang="en-US" altLang="en-US">
                <a:latin typeface="Arial" charset="0"/>
                <a:cs typeface="Arial" charset="0"/>
              </a:rPr>
              <a:t>of bridges</a:t>
            </a:r>
          </a:p>
          <a:p>
            <a:pPr lvl="1"/>
            <a:r>
              <a:rPr lang="en-US" altLang="en-US">
                <a:latin typeface="Arial" charset="0"/>
                <a:cs typeface="Arial" charset="0"/>
              </a:rPr>
              <a:t>Costs not strictly</a:t>
            </a:r>
            <a:br>
              <a:rPr lang="en-US" altLang="en-US">
                <a:latin typeface="Arial" charset="0"/>
                <a:cs typeface="Arial" charset="0"/>
              </a:rPr>
            </a:br>
            <a:r>
              <a:rPr lang="en-US" altLang="en-US">
                <a:latin typeface="Arial" charset="0"/>
                <a:cs typeface="Arial" charset="0"/>
              </a:rPr>
              <a:t>dependant on </a:t>
            </a:r>
            <a:br>
              <a:rPr lang="en-US" altLang="en-US">
                <a:latin typeface="Arial" charset="0"/>
                <a:cs typeface="Arial" charset="0"/>
              </a:rPr>
            </a:br>
            <a:r>
              <a:rPr lang="en-US" altLang="en-US">
                <a:latin typeface="Arial" charset="0"/>
                <a:cs typeface="Arial" charset="0"/>
              </a:rPr>
              <a:t>distances</a:t>
            </a:r>
          </a:p>
        </p:txBody>
      </p:sp>
      <p:pic>
        <p:nvPicPr>
          <p:cNvPr id="22532" name="Picture 4" descr="w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565400"/>
            <a:ext cx="433705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650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3554" name="Picture 5" descr="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565400"/>
            <a:ext cx="433705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p:nvPr>
        </p:nvSpPr>
        <p:spPr/>
        <p:txBody>
          <a:bodyPr/>
          <a:lstStyle/>
          <a:p>
            <a:r>
              <a:rPr lang="en-US" altLang="en-US">
                <a:latin typeface="Arial" charset="0"/>
                <a:cs typeface="Arial" charset="0"/>
              </a:rPr>
              <a:t>Application</a:t>
            </a:r>
          </a:p>
        </p:txBody>
      </p:sp>
      <p:sp>
        <p:nvSpPr>
          <p:cNvPr id="23556"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A minimum spanning tree will provide the optimal solution</a:t>
            </a:r>
          </a:p>
        </p:txBody>
      </p:sp>
    </p:spTree>
    <p:extLst>
      <p:ext uri="{BB962C8B-B14F-4D97-AF65-F5344CB8AC3E}">
        <p14:creationId xmlns:p14="http://schemas.microsoft.com/office/powerpoint/2010/main" val="2436838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latin typeface="Arial" charset="0"/>
                <a:cs typeface="Arial" charset="0"/>
              </a:rPr>
              <a:t>Application</a:t>
            </a:r>
          </a:p>
        </p:txBody>
      </p:sp>
      <p:sp>
        <p:nvSpPr>
          <p:cNvPr id="319491"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Consider an </a:t>
            </a:r>
            <a:r>
              <a:rPr lang="en-US" altLang="en-US" i="1">
                <a:latin typeface="Arial" charset="0"/>
                <a:cs typeface="Arial" charset="0"/>
              </a:rPr>
              <a:t>ad hoc</a:t>
            </a:r>
            <a:r>
              <a:rPr lang="en-US" altLang="en-US">
                <a:latin typeface="Arial" charset="0"/>
                <a:cs typeface="Arial" charset="0"/>
              </a:rPr>
              <a:t> wireless network</a:t>
            </a:r>
          </a:p>
          <a:p>
            <a:pPr lvl="1"/>
            <a:r>
              <a:rPr lang="en-US" altLang="en-US">
                <a:latin typeface="Arial" charset="0"/>
                <a:cs typeface="Arial" charset="0"/>
              </a:rPr>
              <a:t>Any two terminals can connect with any others</a:t>
            </a:r>
          </a:p>
          <a:p>
            <a:pPr>
              <a:buFont typeface="Arial" charset="0"/>
              <a:buNone/>
            </a:pPr>
            <a:r>
              <a:rPr lang="en-US" altLang="en-US">
                <a:latin typeface="Arial" charset="0"/>
                <a:cs typeface="Arial" charset="0"/>
              </a:rPr>
              <a:t>	</a:t>
            </a:r>
          </a:p>
          <a:p>
            <a:pPr>
              <a:buFont typeface="Arial" charset="0"/>
              <a:buNone/>
            </a:pPr>
            <a:r>
              <a:rPr lang="en-US" altLang="en-US">
                <a:latin typeface="Arial" charset="0"/>
                <a:cs typeface="Arial" charset="0"/>
              </a:rPr>
              <a:t>Problem:</a:t>
            </a:r>
          </a:p>
          <a:p>
            <a:pPr lvl="1"/>
            <a:r>
              <a:rPr lang="en-US" altLang="en-US">
                <a:latin typeface="Arial" charset="0"/>
                <a:cs typeface="Arial" charset="0"/>
              </a:rPr>
              <a:t>Errors in transmission increase with transmission length</a:t>
            </a:r>
          </a:p>
          <a:p>
            <a:pPr lvl="1"/>
            <a:r>
              <a:rPr lang="en-US" altLang="en-US">
                <a:latin typeface="Arial" charset="0"/>
                <a:cs typeface="Arial" charset="0"/>
              </a:rPr>
              <a:t>Can we find clusters of terminals which can communicate safely?</a:t>
            </a:r>
          </a:p>
        </p:txBody>
      </p:sp>
      <p:pic>
        <p:nvPicPr>
          <p:cNvPr id="24580" name="Picture 8" desc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9513" y="3898900"/>
            <a:ext cx="42465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540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949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949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9491">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19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latin typeface="Arial" charset="0"/>
                <a:cs typeface="Arial" charset="0"/>
              </a:rPr>
              <a:t>Application</a:t>
            </a:r>
          </a:p>
        </p:txBody>
      </p:sp>
      <p:sp>
        <p:nvSpPr>
          <p:cNvPr id="25603"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Find a minimum spanning tree</a:t>
            </a:r>
          </a:p>
        </p:txBody>
      </p:sp>
      <p:pic>
        <p:nvPicPr>
          <p:cNvPr id="25604" name="Picture 7" descr="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9513" y="3898900"/>
            <a:ext cx="42465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954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latin typeface="Arial" charset="0"/>
                <a:cs typeface="Arial" charset="0"/>
              </a:rPr>
              <a:t>Application</a:t>
            </a:r>
          </a:p>
        </p:txBody>
      </p:sp>
      <p:sp>
        <p:nvSpPr>
          <p:cNvPr id="26627"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Remove connections which are too long</a:t>
            </a:r>
          </a:p>
          <a:p>
            <a:pPr>
              <a:buFont typeface="Arial" charset="0"/>
              <a:buNone/>
            </a:pPr>
            <a:endParaRPr lang="en-US" altLang="en-US">
              <a:latin typeface="Arial" charset="0"/>
              <a:cs typeface="Arial" charset="0"/>
            </a:endParaRPr>
          </a:p>
          <a:p>
            <a:pPr>
              <a:buFont typeface="Arial" charset="0"/>
              <a:buNone/>
            </a:pPr>
            <a:r>
              <a:rPr lang="en-US" altLang="en-US">
                <a:latin typeface="Arial" charset="0"/>
                <a:cs typeface="Arial" charset="0"/>
              </a:rPr>
              <a:t>	This </a:t>
            </a:r>
            <a:r>
              <a:rPr lang="en-US" altLang="en-US" i="1">
                <a:latin typeface="Arial" charset="0"/>
                <a:cs typeface="Arial" charset="0"/>
              </a:rPr>
              <a:t>clusters </a:t>
            </a:r>
            <a:r>
              <a:rPr lang="en-US" altLang="en-US">
                <a:latin typeface="Arial" charset="0"/>
                <a:cs typeface="Arial" charset="0"/>
              </a:rPr>
              <a:t>terminals into smaller and more manageable sub-networks</a:t>
            </a:r>
          </a:p>
        </p:txBody>
      </p:sp>
      <p:pic>
        <p:nvPicPr>
          <p:cNvPr id="26628" name="Picture 16" descr="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9513" y="3898900"/>
            <a:ext cx="42465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Oval 17"/>
          <p:cNvSpPr>
            <a:spLocks noChangeArrowheads="1"/>
          </p:cNvSpPr>
          <p:nvPr/>
        </p:nvSpPr>
        <p:spPr bwMode="auto">
          <a:xfrm>
            <a:off x="2195513" y="4652963"/>
            <a:ext cx="1439862" cy="1152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CA" altLang="en-US"/>
          </a:p>
        </p:txBody>
      </p:sp>
      <p:sp>
        <p:nvSpPr>
          <p:cNvPr id="26630" name="Oval 18"/>
          <p:cNvSpPr>
            <a:spLocks noChangeArrowheads="1"/>
          </p:cNvSpPr>
          <p:nvPr/>
        </p:nvSpPr>
        <p:spPr bwMode="auto">
          <a:xfrm>
            <a:off x="3492500" y="3716338"/>
            <a:ext cx="1223963" cy="10080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CA" altLang="en-US"/>
          </a:p>
        </p:txBody>
      </p:sp>
      <p:sp>
        <p:nvSpPr>
          <p:cNvPr id="26631" name="Oval 19"/>
          <p:cNvSpPr>
            <a:spLocks noChangeArrowheads="1"/>
          </p:cNvSpPr>
          <p:nvPr/>
        </p:nvSpPr>
        <p:spPr bwMode="auto">
          <a:xfrm>
            <a:off x="4186238" y="4699000"/>
            <a:ext cx="2665412" cy="15128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CA" altLang="en-US"/>
          </a:p>
        </p:txBody>
      </p:sp>
    </p:spTree>
    <p:extLst>
      <p:ext uri="{BB962C8B-B14F-4D97-AF65-F5344CB8AC3E}">
        <p14:creationId xmlns:p14="http://schemas.microsoft.com/office/powerpoint/2010/main" val="2278688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dirty="0">
                <a:latin typeface="Arial" charset="0"/>
                <a:cs typeface="Arial" charset="0"/>
              </a:rPr>
              <a:t>Algorithms</a:t>
            </a:r>
          </a:p>
        </p:txBody>
      </p:sp>
      <p:sp>
        <p:nvSpPr>
          <p:cNvPr id="26627"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Two common algorithms for finding minimum spanning trees are:</a:t>
            </a:r>
          </a:p>
          <a:p>
            <a:pPr lvl="1"/>
            <a:r>
              <a:rPr lang="en-US" altLang="en-US" dirty="0">
                <a:latin typeface="Arial" charset="0"/>
                <a:cs typeface="Arial" charset="0"/>
              </a:rPr>
              <a:t>Prim’s algorithm</a:t>
            </a:r>
          </a:p>
          <a:p>
            <a:pPr lvl="1"/>
            <a:r>
              <a:rPr lang="en-US" altLang="en-US" dirty="0" err="1">
                <a:latin typeface="Arial" charset="0"/>
                <a:cs typeface="Arial" charset="0"/>
              </a:rPr>
              <a:t>Kruskal’s</a:t>
            </a:r>
            <a:r>
              <a:rPr lang="en-US" altLang="en-US" dirty="0">
                <a:latin typeface="Arial" charset="0"/>
                <a:cs typeface="Arial" charset="0"/>
              </a:rPr>
              <a:t> algorithm</a:t>
            </a:r>
          </a:p>
        </p:txBody>
      </p:sp>
    </p:spTree>
    <p:extLst>
      <p:ext uri="{BB962C8B-B14F-4D97-AF65-F5344CB8AC3E}">
        <p14:creationId xmlns:p14="http://schemas.microsoft.com/office/powerpoint/2010/main" val="978846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dirty="0">
                <a:latin typeface="Arial" charset="0"/>
                <a:cs typeface="Arial" charset="0"/>
              </a:rPr>
              <a:t>Spanning trees</a:t>
            </a:r>
          </a:p>
        </p:txBody>
      </p:sp>
      <p:sp>
        <p:nvSpPr>
          <p:cNvPr id="11267"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Given a connected graph with </a:t>
            </a:r>
            <a:r>
              <a:rPr lang="en-US" altLang="en-US">
                <a:latin typeface="Times New Roman" pitchFamily="18" charset="0"/>
                <a:cs typeface="Arial" charset="0"/>
              </a:rPr>
              <a:t>|V| = </a:t>
            </a:r>
            <a:r>
              <a:rPr lang="en-US" altLang="en-US" i="1">
                <a:latin typeface="Times New Roman" pitchFamily="18" charset="0"/>
                <a:cs typeface="Arial" charset="0"/>
              </a:rPr>
              <a:t>n</a:t>
            </a:r>
            <a:r>
              <a:rPr lang="en-US" altLang="en-US">
                <a:latin typeface="Arial" charset="0"/>
                <a:cs typeface="Arial" charset="0"/>
              </a:rPr>
              <a:t> vertices, a spanning tree is defined a collection of </a:t>
            </a:r>
            <a:r>
              <a:rPr lang="en-US" altLang="en-US" i="1">
                <a:latin typeface="Times New Roman" pitchFamily="18" charset="0"/>
                <a:cs typeface="Arial" charset="0"/>
              </a:rPr>
              <a:t>n</a:t>
            </a:r>
            <a:r>
              <a:rPr lang="en-US" altLang="en-US">
                <a:latin typeface="Times New Roman" pitchFamily="18" charset="0"/>
                <a:cs typeface="Arial" charset="0"/>
              </a:rPr>
              <a:t> – 1</a:t>
            </a:r>
            <a:r>
              <a:rPr lang="en-US" altLang="en-US">
                <a:latin typeface="Arial" charset="0"/>
                <a:cs typeface="Arial" charset="0"/>
              </a:rPr>
              <a:t> edges which connect all </a:t>
            </a:r>
            <a:r>
              <a:rPr lang="en-US" altLang="en-US" i="1">
                <a:latin typeface="Times New Roman" pitchFamily="18" charset="0"/>
                <a:cs typeface="Arial" charset="0"/>
              </a:rPr>
              <a:t>n</a:t>
            </a:r>
            <a:r>
              <a:rPr lang="en-US" altLang="en-US">
                <a:latin typeface="Arial" charset="0"/>
                <a:cs typeface="Arial" charset="0"/>
              </a:rPr>
              <a:t> vertices</a:t>
            </a:r>
          </a:p>
          <a:p>
            <a:pPr lvl="1"/>
            <a:r>
              <a:rPr lang="en-US" altLang="en-US">
                <a:latin typeface="Arial" charset="0"/>
                <a:cs typeface="Arial" charset="0"/>
              </a:rPr>
              <a:t>The </a:t>
            </a:r>
            <a:r>
              <a:rPr lang="en-US" altLang="en-US" i="1">
                <a:latin typeface="Times New Roman" pitchFamily="18" charset="0"/>
                <a:cs typeface="Arial" charset="0"/>
              </a:rPr>
              <a:t>n</a:t>
            </a:r>
            <a:r>
              <a:rPr lang="en-US" altLang="en-US">
                <a:latin typeface="Arial" charset="0"/>
                <a:cs typeface="Arial" charset="0"/>
              </a:rPr>
              <a:t> vertices and </a:t>
            </a:r>
            <a:r>
              <a:rPr lang="en-US" altLang="en-US" i="1">
                <a:latin typeface="Times New Roman" pitchFamily="18" charset="0"/>
                <a:cs typeface="Arial" charset="0"/>
              </a:rPr>
              <a:t>n</a:t>
            </a:r>
            <a:r>
              <a:rPr lang="en-US" altLang="en-US">
                <a:latin typeface="Times New Roman" pitchFamily="18" charset="0"/>
                <a:cs typeface="Arial" charset="0"/>
              </a:rPr>
              <a:t> – 1</a:t>
            </a:r>
            <a:r>
              <a:rPr lang="en-US" altLang="en-US">
                <a:latin typeface="Arial" charset="0"/>
                <a:cs typeface="Arial" charset="0"/>
              </a:rPr>
              <a:t> edges define a connected sub-graph</a:t>
            </a:r>
          </a:p>
          <a:p>
            <a:pPr>
              <a:buFont typeface="Arial" charset="0"/>
              <a:buNone/>
            </a:pPr>
            <a:endParaRPr lang="en-US" altLang="en-US">
              <a:latin typeface="Arial" charset="0"/>
              <a:cs typeface="Arial" charset="0"/>
            </a:endParaRPr>
          </a:p>
          <a:p>
            <a:pPr>
              <a:buFont typeface="Arial" charset="0"/>
              <a:buNone/>
            </a:pPr>
            <a:r>
              <a:rPr lang="en-US" altLang="en-US">
                <a:latin typeface="Arial" charset="0"/>
                <a:cs typeface="Arial" charset="0"/>
              </a:rPr>
              <a:t>	A spanning tree is not necessarily unique</a:t>
            </a:r>
          </a:p>
        </p:txBody>
      </p:sp>
    </p:spTree>
    <p:extLst>
      <p:ext uri="{BB962C8B-B14F-4D97-AF65-F5344CB8AC3E}">
        <p14:creationId xmlns:p14="http://schemas.microsoft.com/office/powerpoint/2010/main" val="138310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a:latin typeface="Arial" charset="0"/>
                <a:cs typeface="Arial" charset="0"/>
              </a:rPr>
              <a:t>Summary</a:t>
            </a:r>
          </a:p>
        </p:txBody>
      </p:sp>
      <p:sp>
        <p:nvSpPr>
          <p:cNvPr id="10243"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This topic covered</a:t>
            </a:r>
          </a:p>
          <a:p>
            <a:pPr lvl="1"/>
            <a:r>
              <a:rPr lang="en-US" altLang="en-US" dirty="0">
                <a:latin typeface="Arial" charset="0"/>
                <a:cs typeface="Arial" charset="0"/>
              </a:rPr>
              <a:t>The definition of spanning trees, weighted graphs, and minimum spanning trees</a:t>
            </a:r>
          </a:p>
          <a:p>
            <a:pPr lvl="1"/>
            <a:r>
              <a:rPr lang="en-US" altLang="en-US" dirty="0">
                <a:latin typeface="Arial" charset="0"/>
                <a:cs typeface="Arial" charset="0"/>
              </a:rPr>
              <a:t>Applications generally involve networks (electrical or communications)</a:t>
            </a:r>
          </a:p>
          <a:p>
            <a:pPr lvl="1"/>
            <a:r>
              <a:rPr lang="en-US" altLang="en-US" dirty="0">
                <a:latin typeface="Arial" charset="0"/>
                <a:cs typeface="Arial" charset="0"/>
              </a:rPr>
              <a:t>Two algorithms are Prim’s and </a:t>
            </a:r>
            <a:r>
              <a:rPr lang="en-US" altLang="en-US" dirty="0" err="1">
                <a:latin typeface="Arial" charset="0"/>
                <a:cs typeface="Arial" charset="0"/>
              </a:rPr>
              <a:t>Kruskal’s</a:t>
            </a:r>
            <a:endParaRPr lang="en-US" altLang="en-US" dirty="0">
              <a:latin typeface="Arial" charset="0"/>
              <a:cs typeface="Arial" charset="0"/>
            </a:endParaRPr>
          </a:p>
        </p:txBody>
      </p:sp>
    </p:spTree>
    <p:extLst>
      <p:ext uri="{BB962C8B-B14F-4D97-AF65-F5344CB8AC3E}">
        <p14:creationId xmlns:p14="http://schemas.microsoft.com/office/powerpoint/2010/main" val="1128132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atin typeface="Arial" charset="0"/>
                <a:cs typeface="Arial" charset="0"/>
              </a:rPr>
              <a:t>References</a:t>
            </a:r>
          </a:p>
        </p:txBody>
      </p:sp>
      <p:sp>
        <p:nvSpPr>
          <p:cNvPr id="20483" name="Rectangle 3"/>
          <p:cNvSpPr>
            <a:spLocks noGrp="1" noChangeArrowheads="1"/>
          </p:cNvSpPr>
          <p:nvPr>
            <p:ph type="body" idx="1"/>
          </p:nvPr>
        </p:nvSpPr>
        <p:spPr/>
        <p:txBody>
          <a:bodyPr/>
          <a:lstStyle/>
          <a:p>
            <a:pPr marL="533400" indent="-533400">
              <a:buFontTx/>
              <a:buNone/>
              <a:defRPr/>
            </a:pPr>
            <a:r>
              <a:rPr lang="en-US" sz="1400" dirty="0">
                <a:latin typeface="Arial" charset="0"/>
                <a:cs typeface="Arial" charset="0"/>
              </a:rPr>
              <a:t>	Wikipedia, http://en.wikipedia.org/wiki/Minimum_spanning_tree</a:t>
            </a:r>
          </a:p>
          <a:p>
            <a:pPr marL="533400" indent="-533400">
              <a:buFontTx/>
              <a:buNone/>
              <a:defRPr/>
            </a:pPr>
            <a:endParaRPr lang="en-US" sz="1400" dirty="0">
              <a:latin typeface="Arial" charset="0"/>
              <a:cs typeface="Arial" charset="0"/>
            </a:endParaRPr>
          </a:p>
          <a:p>
            <a:pPr marL="533400" indent="-533400" algn="just">
              <a:buFont typeface="Arial" charset="0"/>
              <a:buNone/>
              <a:defRPr/>
            </a:pPr>
            <a:r>
              <a:rPr lang="en-US" sz="1400" dirty="0">
                <a:solidFill>
                  <a:schemeClr val="tx1">
                    <a:lumMod val="65000"/>
                    <a:lumOff val="35000"/>
                  </a:schemeClr>
                </a:solidFill>
                <a:latin typeface="Arial" charset="0"/>
                <a:cs typeface="Arial" charset="0"/>
              </a:rPr>
              <a:t>	These slides are provided for the ECE 250</a:t>
            </a:r>
            <a:r>
              <a:rPr lang="en-US" sz="1400" i="1" dirty="0">
                <a:solidFill>
                  <a:schemeClr val="tx1">
                    <a:lumMod val="65000"/>
                    <a:lumOff val="35000"/>
                  </a:schemeClr>
                </a:solidFill>
                <a:latin typeface="Arial" charset="0"/>
                <a:cs typeface="Arial" charset="0"/>
              </a:rPr>
              <a:t> Algorithms and Data Structures</a:t>
            </a:r>
            <a:r>
              <a:rPr lang="en-US" sz="1400" dirty="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dirty="0">
                <a:latin typeface="Arial" charset="0"/>
                <a:cs typeface="Arial" charset="0"/>
              </a:rPr>
              <a:t>Spanning trees</a:t>
            </a:r>
          </a:p>
        </p:txBody>
      </p:sp>
      <p:sp>
        <p:nvSpPr>
          <p:cNvPr id="12291"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This graph has </a:t>
            </a:r>
            <a:r>
              <a:rPr lang="en-US" altLang="en-US">
                <a:latin typeface="Times New Roman" pitchFamily="18" charset="0"/>
                <a:cs typeface="Arial" charset="0"/>
              </a:rPr>
              <a:t>16</a:t>
            </a:r>
            <a:r>
              <a:rPr lang="en-US" altLang="en-US">
                <a:latin typeface="Arial" charset="0"/>
                <a:cs typeface="Arial" charset="0"/>
              </a:rPr>
              <a:t> vertices and </a:t>
            </a:r>
            <a:r>
              <a:rPr lang="en-US" altLang="en-US">
                <a:latin typeface="Times New Roman" pitchFamily="18" charset="0"/>
                <a:cs typeface="Arial" charset="0"/>
              </a:rPr>
              <a:t>35</a:t>
            </a:r>
            <a:r>
              <a:rPr lang="en-US" altLang="en-US">
                <a:latin typeface="Arial" charset="0"/>
                <a:cs typeface="Arial" charset="0"/>
              </a:rPr>
              <a:t> edges</a:t>
            </a:r>
          </a:p>
        </p:txBody>
      </p:sp>
      <p:pic>
        <p:nvPicPr>
          <p:cNvPr id="12292" name="Picture 7" descr="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213100"/>
            <a:ext cx="611981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041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a:latin typeface="Arial" charset="0"/>
                <a:cs typeface="Arial" charset="0"/>
              </a:rPr>
              <a:t>Spanning trees</a:t>
            </a:r>
          </a:p>
        </p:txBody>
      </p:sp>
      <p:sp>
        <p:nvSpPr>
          <p:cNvPr id="13315"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These </a:t>
            </a:r>
            <a:r>
              <a:rPr lang="en-US" altLang="en-US" dirty="0">
                <a:latin typeface="Times New Roman" pitchFamily="18" charset="0"/>
                <a:cs typeface="Arial" charset="0"/>
              </a:rPr>
              <a:t>15</a:t>
            </a:r>
            <a:r>
              <a:rPr lang="en-US" altLang="en-US" dirty="0">
                <a:latin typeface="Arial" charset="0"/>
                <a:cs typeface="Arial" charset="0"/>
              </a:rPr>
              <a:t> edges form a spanning tree</a:t>
            </a:r>
          </a:p>
        </p:txBody>
      </p:sp>
      <p:pic>
        <p:nvPicPr>
          <p:cNvPr id="13316" name="Picture 4" descr="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213100"/>
            <a:ext cx="611981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444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latin typeface="Arial" charset="0"/>
                <a:cs typeface="Arial" charset="0"/>
              </a:rPr>
              <a:t>Spanning trees</a:t>
            </a:r>
          </a:p>
        </p:txBody>
      </p:sp>
      <p:sp>
        <p:nvSpPr>
          <p:cNvPr id="14339"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As do these </a:t>
            </a:r>
            <a:r>
              <a:rPr lang="en-US" altLang="en-US">
                <a:latin typeface="Times New Roman" pitchFamily="18" charset="0"/>
                <a:cs typeface="Arial" charset="0"/>
              </a:rPr>
              <a:t>15</a:t>
            </a:r>
            <a:r>
              <a:rPr lang="en-US" altLang="en-US">
                <a:latin typeface="Arial" charset="0"/>
                <a:cs typeface="Arial" charset="0"/>
              </a:rPr>
              <a:t> edges:</a:t>
            </a:r>
          </a:p>
        </p:txBody>
      </p:sp>
      <p:pic>
        <p:nvPicPr>
          <p:cNvPr id="14340" name="Picture 7" descr="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213100"/>
            <a:ext cx="611981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433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dirty="0">
                <a:latin typeface="Arial" charset="0"/>
                <a:cs typeface="Arial" charset="0"/>
              </a:rPr>
              <a:t>Spanning trees</a:t>
            </a:r>
          </a:p>
        </p:txBody>
      </p:sp>
      <p:sp>
        <p:nvSpPr>
          <p:cNvPr id="15363"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Such a collection of edges is called a </a:t>
            </a:r>
            <a:r>
              <a:rPr lang="en-US" altLang="en-US" i="1">
                <a:latin typeface="Arial" charset="0"/>
                <a:cs typeface="Arial" charset="0"/>
              </a:rPr>
              <a:t>tree</a:t>
            </a:r>
            <a:r>
              <a:rPr lang="en-US" altLang="en-US">
                <a:latin typeface="Arial" charset="0"/>
                <a:cs typeface="Arial" charset="0"/>
              </a:rPr>
              <a:t> because if any vertex is taken to be the root, we form a tree by treating the adjacent vertices as children, and so on...</a:t>
            </a:r>
          </a:p>
        </p:txBody>
      </p:sp>
      <p:pic>
        <p:nvPicPr>
          <p:cNvPr id="15364" name="Picture 8" descr="st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952265"/>
            <a:ext cx="7273925"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379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a:latin typeface="Arial" charset="0"/>
                <a:cs typeface="Arial" charset="0"/>
              </a:rPr>
              <a:t>Spanning trees on weighted graphs</a:t>
            </a:r>
          </a:p>
        </p:txBody>
      </p:sp>
      <p:sp>
        <p:nvSpPr>
          <p:cNvPr id="17411"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The weight of a spanning tree is the sum of the weights on all the edges which comprise the spanning tree</a:t>
            </a:r>
          </a:p>
          <a:p>
            <a:pPr lvl="1"/>
            <a:r>
              <a:rPr lang="en-US" altLang="en-US">
                <a:latin typeface="Arial" charset="0"/>
                <a:cs typeface="Arial" charset="0"/>
              </a:rPr>
              <a:t>The weight of this spanning tree is 20</a:t>
            </a:r>
          </a:p>
        </p:txBody>
      </p:sp>
      <p:pic>
        <p:nvPicPr>
          <p:cNvPr id="17412" name="Picture 4" descr="st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962080"/>
            <a:ext cx="7278761" cy="19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804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latin typeface="Arial" charset="0"/>
                <a:cs typeface="Arial" charset="0"/>
              </a:rPr>
              <a:t>Minimum Spanning Trees</a:t>
            </a:r>
          </a:p>
        </p:txBody>
      </p:sp>
      <p:sp>
        <p:nvSpPr>
          <p:cNvPr id="18435"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Which spanning tree which minimizes the weight?</a:t>
            </a:r>
          </a:p>
          <a:p>
            <a:pPr lvl="1"/>
            <a:r>
              <a:rPr lang="en-US" altLang="en-US">
                <a:latin typeface="Arial" charset="0"/>
                <a:cs typeface="Arial" charset="0"/>
              </a:rPr>
              <a:t>Such a tree is termed a </a:t>
            </a:r>
            <a:r>
              <a:rPr lang="en-US" altLang="en-US" i="1">
                <a:latin typeface="Arial" charset="0"/>
                <a:cs typeface="Arial" charset="0"/>
              </a:rPr>
              <a:t>minimum spanning tree</a:t>
            </a:r>
          </a:p>
          <a:p>
            <a:pPr>
              <a:buFont typeface="Arial" charset="0"/>
              <a:buNone/>
            </a:pPr>
            <a:endParaRPr lang="en-US" altLang="en-US">
              <a:latin typeface="Arial" charset="0"/>
              <a:cs typeface="Arial" charset="0"/>
            </a:endParaRPr>
          </a:p>
          <a:p>
            <a:pPr>
              <a:buFont typeface="Arial" charset="0"/>
              <a:buNone/>
            </a:pPr>
            <a:r>
              <a:rPr lang="en-US" altLang="en-US">
                <a:latin typeface="Arial" charset="0"/>
                <a:cs typeface="Arial" charset="0"/>
              </a:rPr>
              <a:t>	The weight of this spanning tree is 14</a:t>
            </a:r>
          </a:p>
        </p:txBody>
      </p:sp>
      <p:pic>
        <p:nvPicPr>
          <p:cNvPr id="18436" name="Picture 7" descr="st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962080"/>
            <a:ext cx="7278761" cy="19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86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latin typeface="Arial" charset="0"/>
                <a:cs typeface="Arial" charset="0"/>
              </a:rPr>
              <a:t>Minimum Spanning Trees</a:t>
            </a:r>
          </a:p>
        </p:txBody>
      </p:sp>
      <p:sp>
        <p:nvSpPr>
          <p:cNvPr id="19459" name="Rectangle 3"/>
          <p:cNvSpPr>
            <a:spLocks noGrp="1" noChangeArrowheads="1"/>
          </p:cNvSpPr>
          <p:nvPr>
            <p:ph type="body" idx="1"/>
          </p:nvPr>
        </p:nvSpPr>
        <p:spPr/>
        <p:txBody>
          <a:bodyPr/>
          <a:lstStyle/>
          <a:p>
            <a:pPr>
              <a:buFont typeface="Arial" charset="0"/>
              <a:buNone/>
            </a:pPr>
            <a:r>
              <a:rPr lang="en-US" altLang="en-US">
                <a:latin typeface="Arial" charset="0"/>
                <a:cs typeface="Arial" charset="0"/>
              </a:rPr>
              <a:t>	If we use a different vertex as the root, we get a different tree, however, this is simply the result of one or more rotations</a:t>
            </a:r>
          </a:p>
        </p:txBody>
      </p:sp>
      <p:pic>
        <p:nvPicPr>
          <p:cNvPr id="19460" name="Picture 7" descr="st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962080"/>
            <a:ext cx="7278761" cy="19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88349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17009</TotalTime>
  <Words>60</Words>
  <Application>Microsoft Office PowerPoint</Application>
  <PresentationFormat>On-screen Show (4:3)</PresentationFormat>
  <Paragraphs>113</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ＭＳ Ｐゴシック</vt:lpstr>
      <vt:lpstr>Arial</vt:lpstr>
      <vt:lpstr>Calibri</vt:lpstr>
      <vt:lpstr>Times New Roman</vt:lpstr>
      <vt:lpstr>Custom Design</vt:lpstr>
      <vt:lpstr>Outline</vt:lpstr>
      <vt:lpstr>Spanning trees</vt:lpstr>
      <vt:lpstr>Spanning trees</vt:lpstr>
      <vt:lpstr>Spanning trees</vt:lpstr>
      <vt:lpstr>Spanning trees</vt:lpstr>
      <vt:lpstr>Spanning trees</vt:lpstr>
      <vt:lpstr>Spanning trees on weighted graphs</vt:lpstr>
      <vt:lpstr>Minimum Spanning Trees</vt:lpstr>
      <vt:lpstr>Minimum Spanning Trees</vt:lpstr>
      <vt:lpstr>Spanning forests</vt:lpstr>
      <vt:lpstr>Unweighted graphs</vt:lpstr>
      <vt:lpstr>Application</vt:lpstr>
      <vt:lpstr>Application</vt:lpstr>
      <vt:lpstr>Application</vt:lpstr>
      <vt:lpstr>Application</vt:lpstr>
      <vt:lpstr>Application</vt:lpstr>
      <vt:lpstr>Application</vt:lpstr>
      <vt:lpstr>Application</vt:lpstr>
      <vt:lpstr>Algorithms</vt:lpstr>
      <vt:lpstr>Summary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Ali elgamal</cp:lastModifiedBy>
  <cp:revision>1310</cp:revision>
  <dcterms:created xsi:type="dcterms:W3CDTF">2009-09-11T23:00:44Z</dcterms:created>
  <dcterms:modified xsi:type="dcterms:W3CDTF">2016-04-11T22:06:26Z</dcterms:modified>
</cp:coreProperties>
</file>