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2"/>
  </p:notesMasterIdLst>
  <p:sldIdLst>
    <p:sldId id="1533" r:id="rId2"/>
    <p:sldId id="1550" r:id="rId3"/>
    <p:sldId id="1608" r:id="rId4"/>
    <p:sldId id="1612" r:id="rId5"/>
    <p:sldId id="1613" r:id="rId6"/>
    <p:sldId id="1614" r:id="rId7"/>
    <p:sldId id="1609" r:id="rId8"/>
    <p:sldId id="1615" r:id="rId9"/>
    <p:sldId id="1616" r:id="rId10"/>
    <p:sldId id="1611" r:id="rId11"/>
    <p:sldId id="1618" r:id="rId12"/>
    <p:sldId id="1620" r:id="rId13"/>
    <p:sldId id="1619" r:id="rId14"/>
    <p:sldId id="1610" r:id="rId15"/>
    <p:sldId id="1621" r:id="rId16"/>
    <p:sldId id="1655" r:id="rId17"/>
    <p:sldId id="1551" r:id="rId18"/>
    <p:sldId id="1587" r:id="rId19"/>
    <p:sldId id="1588" r:id="rId20"/>
    <p:sldId id="1589" r:id="rId21"/>
    <p:sldId id="1552" r:id="rId22"/>
    <p:sldId id="1591" r:id="rId23"/>
    <p:sldId id="1590" r:id="rId24"/>
    <p:sldId id="1593" r:id="rId25"/>
    <p:sldId id="1594" r:id="rId26"/>
    <p:sldId id="1596" r:id="rId27"/>
    <p:sldId id="1597" r:id="rId28"/>
    <p:sldId id="1598" r:id="rId29"/>
    <p:sldId id="1599" r:id="rId30"/>
    <p:sldId id="1600" r:id="rId31"/>
    <p:sldId id="1601" r:id="rId32"/>
    <p:sldId id="1602" r:id="rId33"/>
    <p:sldId id="1603" r:id="rId34"/>
    <p:sldId id="1604" r:id="rId35"/>
    <p:sldId id="1605" r:id="rId36"/>
    <p:sldId id="1606" r:id="rId37"/>
    <p:sldId id="1607" r:id="rId38"/>
    <p:sldId id="1622" r:id="rId39"/>
    <p:sldId id="1624" r:id="rId40"/>
    <p:sldId id="1625" r:id="rId41"/>
    <p:sldId id="1626" r:id="rId42"/>
    <p:sldId id="1627" r:id="rId43"/>
    <p:sldId id="1628" r:id="rId44"/>
    <p:sldId id="1629" r:id="rId45"/>
    <p:sldId id="1630" r:id="rId46"/>
    <p:sldId id="1631" r:id="rId47"/>
    <p:sldId id="1632" r:id="rId48"/>
    <p:sldId id="1634" r:id="rId49"/>
    <p:sldId id="1633" r:id="rId50"/>
    <p:sldId id="1635" r:id="rId51"/>
    <p:sldId id="1636" r:id="rId52"/>
    <p:sldId id="1637" r:id="rId53"/>
    <p:sldId id="1638" r:id="rId54"/>
    <p:sldId id="1639" r:id="rId55"/>
    <p:sldId id="1641" r:id="rId56"/>
    <p:sldId id="1643" r:id="rId57"/>
    <p:sldId id="1644" r:id="rId58"/>
    <p:sldId id="1645" r:id="rId59"/>
    <p:sldId id="1647" r:id="rId60"/>
    <p:sldId id="1646" r:id="rId61"/>
    <p:sldId id="1648" r:id="rId62"/>
    <p:sldId id="1649" r:id="rId63"/>
    <p:sldId id="1650" r:id="rId64"/>
    <p:sldId id="1656" r:id="rId65"/>
    <p:sldId id="1652" r:id="rId66"/>
    <p:sldId id="1653" r:id="rId67"/>
    <p:sldId id="1584" r:id="rId68"/>
    <p:sldId id="1585" r:id="rId69"/>
    <p:sldId id="1654" r:id="rId70"/>
    <p:sldId id="1549"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FFCC00"/>
    <a:srgbClr val="C0C0C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4"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B0ED0-3F05-4DE9-9BB6-5DAF67D3C0E8}" type="datetimeFigureOut">
              <a:rPr lang="en-US"/>
              <a:pPr>
                <a:defRPr/>
              </a:pPr>
              <a:t>4/11/2016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C868D4-DCF3-40A0-ACD4-2C4E766CD14C}" type="slidenum">
              <a:rPr lang="en-CA"/>
              <a:pPr>
                <a:defRPr/>
              </a:pPr>
              <a:t>‹#›</a:t>
            </a:fld>
            <a:endParaRPr lang="en-CA"/>
          </a:p>
        </p:txBody>
      </p:sp>
    </p:spTree>
    <p:extLst>
      <p:ext uri="{BB962C8B-B14F-4D97-AF65-F5344CB8AC3E}">
        <p14:creationId xmlns:p14="http://schemas.microsoft.com/office/powerpoint/2010/main" val="3378773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1D019FEE-E5F3-4E7E-BDA8-797900D0A87E}"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24</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25</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26</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27</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28</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29</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30</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31</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32</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1BB27FF-0358-4CFD-B451-7B7F4DAB964F}"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34</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35</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36</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37</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38</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39</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40</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41</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42</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67E2A35-9E14-4081-8343-61B72524CE24}" type="slidenum">
              <a:rPr lang="en-CA" smtClean="0"/>
              <a:pPr>
                <a:defRPr/>
              </a:pPr>
              <a:t>17</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44</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45</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46</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47</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48</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49</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50</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51</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52</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67E2A35-9E14-4081-8343-61B72524CE24}" type="slidenum">
              <a:rPr lang="en-CA" smtClean="0"/>
              <a:pPr>
                <a:defRPr/>
              </a:pPr>
              <a:t>18</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54</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55</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56</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57</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58</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59</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60</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32ECAC9-64A7-4B09-8A26-A8783867771C}" type="slidenum">
              <a:rPr lang="en-CA" smtClean="0"/>
              <a:pPr>
                <a:defRPr/>
              </a:pPr>
              <a:t>61</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6C9F537-5F8B-44CA-BB34-C92F9C345FA1}" type="slidenum">
              <a:rPr lang="en-CA" smtClean="0"/>
              <a:pPr>
                <a:defRPr/>
              </a:pPr>
              <a:t>62</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6C9F537-5F8B-44CA-BB34-C92F9C345FA1}" type="slidenum">
              <a:rPr lang="en-CA" smtClean="0"/>
              <a:pPr>
                <a:defRPr/>
              </a:pPr>
              <a:t>63</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67E2A35-9E14-4081-8343-61B72524CE24}" type="slidenum">
              <a:rPr lang="en-CA" smtClean="0"/>
              <a:pPr>
                <a:defRPr/>
              </a:pPr>
              <a:t>19</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74D6C14-4C06-4DC2-8753-612D25E207F4}" type="slidenum">
              <a:rPr lang="en-CA" smtClean="0"/>
              <a:pPr>
                <a:defRPr/>
              </a:pPr>
              <a:t>67</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8F5488C-E6FC-4166-9C8F-C1AD1B519717}" type="slidenum">
              <a:rPr lang="en-CA" smtClean="0"/>
              <a:pPr>
                <a:defRPr/>
              </a:pPr>
              <a:t>68</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3185B20-8779-4A88-B535-53DE0ECD1324}" type="slidenum">
              <a:rPr lang="en-CA" smtClean="0"/>
              <a:pPr>
                <a:defRPr/>
              </a:pPr>
              <a:t>69</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ED7C7BDE-6D59-4D91-8374-2360AEC599A3}" type="slidenum">
              <a:rPr lang="en-CA" smtClean="0"/>
              <a:pPr>
                <a:defRPr/>
              </a:pPr>
              <a:t>70</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67E2A35-9E14-4081-8343-61B72524CE24}" type="slidenum">
              <a:rPr lang="en-CA" smtClean="0"/>
              <a:pPr>
                <a:defRPr/>
              </a:pPr>
              <a:t>20</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21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22</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775739A-D792-4778-869B-AF3B469182A6}" type="slidenum">
              <a:rPr lang="en-CA" smtClean="0"/>
              <a:pPr>
                <a:defRPr/>
              </a:pPr>
              <a:t>23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
        <p:nvSpPr>
          <p:cNvPr id="7"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5892799" y="4156363"/>
            <a:ext cx="3084137" cy="2567709"/>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493125" y="387350"/>
            <a:ext cx="400050" cy="304800"/>
          </a:xfrm>
          <a:prstGeom prst="rect">
            <a:avLst/>
          </a:prstGeom>
          <a:noFill/>
        </p:spPr>
        <p:txBody>
          <a:bodyPr wrap="none">
            <a:spAutoFit/>
          </a:bodyPr>
          <a:lstStyle/>
          <a:p>
            <a:pPr algn="r">
              <a:defRPr/>
            </a:pPr>
            <a:fld id="{42BEBB86-9713-454C-A45E-9660F4E8CAAE}"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2" name="Title 1"/>
          <p:cNvSpPr>
            <a:spLocks noGrp="1"/>
          </p:cNvSpPr>
          <p:nvPr>
            <p:ph type="title"/>
          </p:nvPr>
        </p:nvSpPr>
        <p:spPr/>
        <p:txBody>
          <a:bodyPr>
            <a:normAutofit/>
          </a:bodyPr>
          <a:lstStyle>
            <a:lvl1pPr>
              <a:defRPr sz="2800" b="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0"/>
          </p:nvPr>
        </p:nvSpPr>
        <p:spPr>
          <a:xfrm>
            <a:off x="2916238" y="111125"/>
            <a:ext cx="5832475" cy="365125"/>
          </a:xfrm>
        </p:spPr>
        <p:txBody>
          <a:bodyPr/>
          <a:lstStyle>
            <a:lvl1pPr algn="ctr" fontAlgn="auto">
              <a:spcBef>
                <a:spcPts val="0"/>
              </a:spcBef>
              <a:spcAft>
                <a:spcPts val="0"/>
              </a:spcAft>
              <a:defRPr sz="1600" smtClean="0">
                <a:solidFill>
                  <a:schemeClr val="tx1">
                    <a:lumMod val="50000"/>
                    <a:lumOff val="50000"/>
                  </a:schemeClr>
                </a:solidFill>
                <a:latin typeface="+mn-lt"/>
                <a:cs typeface="+mn-cs"/>
              </a:defRPr>
            </a:lvl1pPr>
          </a:lstStyle>
          <a:p>
            <a:pPr>
              <a:defRPr/>
            </a:pPr>
            <a:r>
              <a:rPr lang="en-CA"/>
              <a:t>All-pairs Shortest Path</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5" name="Footer Placeholder 4"/>
          <p:cNvSpPr>
            <a:spLocks noGrp="1"/>
          </p:cNvSpPr>
          <p:nvPr>
            <p:ph type="ftr" sz="quarter" idx="3"/>
          </p:nvPr>
        </p:nvSpPr>
        <p:spPr>
          <a:xfrm>
            <a:off x="4572000" y="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CA" dirty="0"/>
              <a:t>Dijkstra’s algorithm</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atin typeface="Arial" charset="0"/>
                <a:cs typeface="Arial" charset="0"/>
              </a:rPr>
              <a:t>Outline</a:t>
            </a:r>
            <a:endParaRPr lang="en-US" sz="4400">
              <a:latin typeface="Arial" charset="0"/>
              <a:cs typeface="Arial" charset="0"/>
            </a:endParaRPr>
          </a:p>
        </p:txBody>
      </p:sp>
      <p:sp>
        <p:nvSpPr>
          <p:cNvPr id="5123" name="Rectangle 3"/>
          <p:cNvSpPr>
            <a:spLocks noGrp="1" noChangeArrowheads="1"/>
          </p:cNvSpPr>
          <p:nvPr>
            <p:ph type="body" idx="1"/>
          </p:nvPr>
        </p:nvSpPr>
        <p:spPr/>
        <p:txBody>
          <a:bodyPr/>
          <a:lstStyle/>
          <a:p>
            <a:pPr>
              <a:buFont typeface="Arial" charset="0"/>
              <a:buNone/>
            </a:pPr>
            <a:r>
              <a:rPr lang="en-US" dirty="0">
                <a:latin typeface="Arial" charset="0"/>
                <a:cs typeface="Arial" charset="0"/>
              </a:rPr>
              <a:t>	This topic will:</a:t>
            </a:r>
          </a:p>
          <a:p>
            <a:pPr lvl="1"/>
            <a:r>
              <a:rPr lang="en-US" dirty="0">
                <a:latin typeface="Arial" charset="0"/>
                <a:cs typeface="Arial" charset="0"/>
              </a:rPr>
              <a:t>Describe Dijkstra’s algorithm for finding a shortest path from a single source vertex</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Okay, let’s visit vertex F</a:t>
            </a:r>
          </a:p>
          <a:p>
            <a:pPr lvl="1"/>
            <a:r>
              <a:rPr lang="en-CA" dirty="0"/>
              <a:t>We know the shortest path is (A, B, F) and it’s of length 8</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8070" y="3068960"/>
            <a:ext cx="4103884" cy="329656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173465" y="410247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0110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There are three edges exiting vertex F, so we have paths:</a:t>
            </a:r>
          </a:p>
          <a:p>
            <a:pPr lvl="1"/>
            <a:r>
              <a:rPr lang="en-CA" dirty="0"/>
              <a:t>(A, B, F, E) of length 8 + 6 = 14</a:t>
            </a:r>
          </a:p>
          <a:p>
            <a:pPr lvl="1"/>
            <a:r>
              <a:rPr lang="en-CA" dirty="0"/>
              <a:t>(A, B, F, G) of length 8 + 4 = 12</a:t>
            </a:r>
          </a:p>
          <a:p>
            <a:pPr lvl="1"/>
            <a:r>
              <a:rPr lang="en-CA" dirty="0"/>
              <a:t>(A, B, F, C) of length 8 + 2 = 10</a:t>
            </a:r>
          </a:p>
          <a:p>
            <a:pPr lvl="1"/>
            <a:endParaRPr lang="en-CA"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8070" y="3068960"/>
            <a:ext cx="4103884" cy="329656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173465" y="410247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8651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8070" y="3068960"/>
            <a:ext cx="4103884" cy="3296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By observation:</a:t>
            </a:r>
          </a:p>
          <a:p>
            <a:pPr lvl="1"/>
            <a:r>
              <a:rPr lang="en-CA" dirty="0"/>
              <a:t>The path (A, B, F, E) is longer than (A, B, E)</a:t>
            </a:r>
          </a:p>
          <a:p>
            <a:pPr lvl="1"/>
            <a:r>
              <a:rPr lang="en-CA" dirty="0"/>
              <a:t>The path (A, B, F, C) is shorter than the path (A, C)</a:t>
            </a:r>
          </a:p>
          <a:p>
            <a:pPr lvl="1"/>
            <a:endParaRPr lang="en-CA"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
        <p:nvSpPr>
          <p:cNvPr id="7" name="Oval 6"/>
          <p:cNvSpPr/>
          <p:nvPr/>
        </p:nvSpPr>
        <p:spPr>
          <a:xfrm>
            <a:off x="5173465" y="410247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7281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8070" y="3068960"/>
            <a:ext cx="4103884" cy="3296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At this point, we’ve discovered the shortest paths to:</a:t>
            </a:r>
          </a:p>
          <a:p>
            <a:pPr lvl="1"/>
            <a:r>
              <a:rPr lang="en-CA" dirty="0"/>
              <a:t>Vertex B:  (A, B) of length 5</a:t>
            </a:r>
          </a:p>
          <a:p>
            <a:pPr lvl="1"/>
            <a:r>
              <a:rPr lang="en-CA" dirty="0"/>
              <a:t>Vertex F:  (A, B, F) of length 8</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
        <p:nvSpPr>
          <p:cNvPr id="7" name="Oval 6"/>
          <p:cNvSpPr/>
          <p:nvPr/>
        </p:nvSpPr>
        <p:spPr>
          <a:xfrm>
            <a:off x="5173465" y="410247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667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At this point, we have the shortest distances to B and F</a:t>
            </a:r>
          </a:p>
          <a:p>
            <a:pPr lvl="1"/>
            <a:r>
              <a:rPr lang="en-CA" dirty="0"/>
              <a:t>Which remaining vertex are we currently guaranteed to have the shortest distance to?</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8070" y="3068960"/>
            <a:ext cx="4103884" cy="329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5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2120" y="3933056"/>
            <a:ext cx="3345882" cy="26876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Dijkstra’s algorithm</a:t>
            </a:r>
          </a:p>
        </p:txBody>
      </p:sp>
      <p:sp>
        <p:nvSpPr>
          <p:cNvPr id="3" name="Content Placeholder 2"/>
          <p:cNvSpPr>
            <a:spLocks noGrp="1"/>
          </p:cNvSpPr>
          <p:nvPr>
            <p:ph idx="1"/>
          </p:nvPr>
        </p:nvSpPr>
        <p:spPr/>
        <p:txBody>
          <a:bodyPr/>
          <a:lstStyle/>
          <a:p>
            <a:pPr marL="357188" indent="-357188">
              <a:buNone/>
            </a:pPr>
            <a:r>
              <a:rPr lang="en-CA" dirty="0"/>
              <a:t>	Like Prim’s algorithm, we initially don’t know the distance to any vertex except the initial vertex</a:t>
            </a:r>
          </a:p>
          <a:p>
            <a:pPr lvl="1"/>
            <a:r>
              <a:rPr lang="en-CA" dirty="0"/>
              <a:t>We require an array of distances, all initialized to infinity except for the source vertex, which is initialized to 0</a:t>
            </a:r>
          </a:p>
          <a:p>
            <a:pPr lvl="1"/>
            <a:r>
              <a:rPr lang="en-CA" dirty="0"/>
              <a:t>Each time we visit a vertex, we will examine all adjacent vertices</a:t>
            </a:r>
          </a:p>
          <a:p>
            <a:pPr lvl="2"/>
            <a:r>
              <a:rPr lang="en-CA" dirty="0"/>
              <a:t>We need to track visited vertices—a Boolean table of size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V</a:t>
            </a:r>
            <a:r>
              <a:rPr lang="en-CA" dirty="0">
                <a:latin typeface="Times New Roman" panose="02020603050405020304" pitchFamily="18" charset="0"/>
                <a:cs typeface="Times New Roman" panose="02020603050405020304" pitchFamily="18" charset="0"/>
              </a:rPr>
              <a:t>|</a:t>
            </a:r>
          </a:p>
          <a:p>
            <a:pPr lvl="1"/>
            <a:r>
              <a:rPr lang="en-CA" dirty="0"/>
              <a:t>Do we need to track the shortest path to each vertex?</a:t>
            </a:r>
          </a:p>
          <a:p>
            <a:pPr lvl="2"/>
            <a:r>
              <a:rPr lang="en-CA" dirty="0"/>
              <a:t>That is, do I have to store (A, B, F) as the shortest path to vertex F?</a:t>
            </a:r>
          </a:p>
          <a:p>
            <a:pPr lvl="2"/>
            <a:endParaRPr lang="en-CA" dirty="0"/>
          </a:p>
          <a:p>
            <a:pPr lvl="1"/>
            <a:r>
              <a:rPr lang="en-CA" dirty="0"/>
              <a:t>We really only have to record that the shortest path</a:t>
            </a:r>
            <a:br>
              <a:rPr lang="en-CA" dirty="0"/>
            </a:br>
            <a:r>
              <a:rPr lang="en-CA" dirty="0"/>
              <a:t>to vertex F came from vertex B</a:t>
            </a:r>
          </a:p>
          <a:p>
            <a:pPr lvl="2"/>
            <a:r>
              <a:rPr lang="en-CA" dirty="0"/>
              <a:t>We would then determine that the shortest</a:t>
            </a:r>
            <a:br>
              <a:rPr lang="en-CA" dirty="0"/>
            </a:br>
            <a:r>
              <a:rPr lang="en-CA" dirty="0"/>
              <a:t>path to vertex B came from vertex A</a:t>
            </a:r>
          </a:p>
          <a:p>
            <a:pPr lvl="2"/>
            <a:r>
              <a:rPr lang="en-CA" dirty="0"/>
              <a:t>Thus, we need an array of previous vertices,</a:t>
            </a:r>
            <a:br>
              <a:rPr lang="en-CA" dirty="0"/>
            </a:br>
            <a:r>
              <a:rPr lang="en-CA" dirty="0"/>
              <a:t>all initialized to null</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Tree>
    <p:extLst>
      <p:ext uri="{BB962C8B-B14F-4D97-AF65-F5344CB8AC3E}">
        <p14:creationId xmlns:p14="http://schemas.microsoft.com/office/powerpoint/2010/main" val="282875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Dijkstra’s algorithm</a:t>
            </a:r>
          </a:p>
        </p:txBody>
      </p:sp>
      <p:sp>
        <p:nvSpPr>
          <p:cNvPr id="3" name="Content Placeholder 2"/>
          <p:cNvSpPr>
            <a:spLocks noGrp="1"/>
          </p:cNvSpPr>
          <p:nvPr>
            <p:ph idx="1"/>
          </p:nvPr>
        </p:nvSpPr>
        <p:spPr/>
        <p:txBody>
          <a:bodyPr/>
          <a:lstStyle/>
          <a:p>
            <a:pPr marL="357188" indent="-357188">
              <a:buNone/>
            </a:pPr>
            <a:r>
              <a:rPr lang="en-CA" dirty="0"/>
              <a:t>	Thus, we will iterate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V</a:t>
            </a:r>
            <a:r>
              <a:rPr lang="en-CA" dirty="0">
                <a:latin typeface="Times New Roman" panose="02020603050405020304" pitchFamily="18" charset="0"/>
                <a:cs typeface="Times New Roman" panose="02020603050405020304" pitchFamily="18" charset="0"/>
              </a:rPr>
              <a:t>|</a:t>
            </a:r>
            <a:r>
              <a:rPr lang="en-CA" dirty="0"/>
              <a:t> times:</a:t>
            </a:r>
          </a:p>
          <a:p>
            <a:pPr lvl="1"/>
            <a:r>
              <a:rPr lang="en-CA" dirty="0"/>
              <a:t>Find that unvisited vertex </a:t>
            </a:r>
            <a:r>
              <a:rPr lang="en-CA" b="1" i="1" dirty="0">
                <a:latin typeface="Times New Roman" panose="02020603050405020304" pitchFamily="18" charset="0"/>
                <a:cs typeface="Times New Roman" panose="02020603050405020304" pitchFamily="18" charset="0"/>
              </a:rPr>
              <a:t>v</a:t>
            </a:r>
            <a:r>
              <a:rPr lang="en-CA" dirty="0"/>
              <a:t> that has a minimum distance to it</a:t>
            </a:r>
          </a:p>
          <a:p>
            <a:pPr lvl="1"/>
            <a:r>
              <a:rPr lang="en-CA" dirty="0"/>
              <a:t>Mark it as having been visited</a:t>
            </a:r>
          </a:p>
          <a:p>
            <a:pPr lvl="1"/>
            <a:r>
              <a:rPr lang="en-CA" dirty="0"/>
              <a:t>Consider every adjacent vertex </a:t>
            </a:r>
            <a:r>
              <a:rPr lang="en-CA" b="1" i="1" dirty="0">
                <a:latin typeface="Times New Roman" panose="02020603050405020304" pitchFamily="18" charset="0"/>
                <a:cs typeface="Times New Roman" panose="02020603050405020304" pitchFamily="18" charset="0"/>
              </a:rPr>
              <a:t>w</a:t>
            </a:r>
            <a:r>
              <a:rPr lang="en-CA" dirty="0"/>
              <a:t> that is unvisited:</a:t>
            </a:r>
          </a:p>
          <a:p>
            <a:pPr lvl="2"/>
            <a:r>
              <a:rPr lang="en-CA" dirty="0"/>
              <a:t>Is the distance to </a:t>
            </a:r>
            <a:r>
              <a:rPr lang="en-CA" b="1" i="1" dirty="0">
                <a:latin typeface="Times New Roman" panose="02020603050405020304" pitchFamily="18" charset="0"/>
                <a:cs typeface="Times New Roman" panose="02020603050405020304" pitchFamily="18" charset="0"/>
              </a:rPr>
              <a:t>v</a:t>
            </a:r>
            <a:r>
              <a:rPr lang="en-CA" dirty="0"/>
              <a:t> plus the weight of the edge (</a:t>
            </a:r>
            <a:r>
              <a:rPr lang="en-CA" b="1" i="1" dirty="0">
                <a:latin typeface="Times New Roman" panose="02020603050405020304" pitchFamily="18" charset="0"/>
                <a:cs typeface="Times New Roman" panose="02020603050405020304" pitchFamily="18" charset="0"/>
              </a:rPr>
              <a:t>v</a:t>
            </a:r>
            <a:r>
              <a:rPr lang="en-CA" dirty="0"/>
              <a:t>, </a:t>
            </a:r>
            <a:r>
              <a:rPr lang="en-CA" b="1" i="1" dirty="0">
                <a:latin typeface="Times New Roman" panose="02020603050405020304" pitchFamily="18" charset="0"/>
                <a:cs typeface="Times New Roman" panose="02020603050405020304" pitchFamily="18" charset="0"/>
              </a:rPr>
              <a:t>w</a:t>
            </a:r>
            <a:r>
              <a:rPr lang="en-CA" dirty="0"/>
              <a:t>) less than our currently known shortest distance to </a:t>
            </a:r>
            <a:r>
              <a:rPr lang="en-CA" b="1" i="1" dirty="0">
                <a:latin typeface="Times New Roman" panose="02020603050405020304" pitchFamily="18" charset="0"/>
                <a:cs typeface="Times New Roman" panose="02020603050405020304" pitchFamily="18" charset="0"/>
              </a:rPr>
              <a:t>w</a:t>
            </a:r>
            <a:endParaRPr lang="en-CA" dirty="0"/>
          </a:p>
          <a:p>
            <a:pPr lvl="2"/>
            <a:r>
              <a:rPr lang="en-CA" dirty="0"/>
              <a:t>If so, update the shortest distance to </a:t>
            </a:r>
            <a:r>
              <a:rPr lang="en-CA" b="1" i="1" dirty="0">
                <a:latin typeface="Times New Roman" panose="02020603050405020304" pitchFamily="18" charset="0"/>
                <a:cs typeface="Times New Roman" panose="02020603050405020304" pitchFamily="18" charset="0"/>
              </a:rPr>
              <a:t>w</a:t>
            </a:r>
            <a:r>
              <a:rPr lang="en-CA" dirty="0"/>
              <a:t> and record </a:t>
            </a:r>
            <a:r>
              <a:rPr lang="en-CA" b="1" i="1" dirty="0">
                <a:latin typeface="Times New Roman" panose="02020603050405020304" pitchFamily="18" charset="0"/>
                <a:cs typeface="Times New Roman" panose="02020603050405020304" pitchFamily="18" charset="0"/>
              </a:rPr>
              <a:t>v</a:t>
            </a:r>
            <a:r>
              <a:rPr lang="en-CA" dirty="0"/>
              <a:t> as the previous pointer</a:t>
            </a:r>
          </a:p>
          <a:p>
            <a:pPr lvl="1"/>
            <a:endParaRPr lang="en-CA" dirty="0"/>
          </a:p>
          <a:p>
            <a:pPr lvl="1"/>
            <a:r>
              <a:rPr lang="en-CA" dirty="0"/>
              <a:t>Continue iterating until all vertices are visited or all remaining vertices have a distance to them of infinity</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Tree>
    <p:extLst>
      <p:ext uri="{BB962C8B-B14F-4D97-AF65-F5344CB8AC3E}">
        <p14:creationId xmlns:p14="http://schemas.microsoft.com/office/powerpoint/2010/main" val="12717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6147" name="Rectangle 3"/>
          <p:cNvSpPr>
            <a:spLocks noGrp="1" noChangeArrowheads="1"/>
          </p:cNvSpPr>
          <p:nvPr>
            <p:ph type="body" idx="1"/>
          </p:nvPr>
        </p:nvSpPr>
        <p:spPr/>
        <p:txBody>
          <a:bodyPr/>
          <a:lstStyle/>
          <a:p>
            <a:pPr>
              <a:buNone/>
            </a:pPr>
            <a:r>
              <a:rPr lang="en-US" altLang="en-US" dirty="0">
                <a:latin typeface="Arial" charset="0"/>
                <a:cs typeface="Arial" charset="0"/>
              </a:rPr>
              <a:t>	Consider the game of </a:t>
            </a:r>
            <a:r>
              <a:rPr lang="en-US" altLang="en-US" i="1" dirty="0">
                <a:latin typeface="Arial" charset="0"/>
                <a:cs typeface="Arial" charset="0"/>
              </a:rPr>
              <a:t>Risk </a:t>
            </a:r>
            <a:r>
              <a:rPr lang="en-US" altLang="en-US" dirty="0">
                <a:latin typeface="Arial" charset="0"/>
                <a:cs typeface="Arial" charset="0"/>
              </a:rPr>
              <a:t>from </a:t>
            </a:r>
            <a:r>
              <a:rPr lang="en-CA" dirty="0"/>
              <a:t>Parker Brothers</a:t>
            </a:r>
          </a:p>
          <a:p>
            <a:pPr lvl="1"/>
            <a:r>
              <a:rPr lang="en-US" altLang="en-US" dirty="0">
                <a:latin typeface="Arial" charset="0"/>
                <a:cs typeface="Arial" charset="0"/>
              </a:rPr>
              <a:t>A game of world domination</a:t>
            </a:r>
          </a:p>
          <a:p>
            <a:pPr lvl="1"/>
            <a:r>
              <a:rPr lang="en-US" altLang="en-US" dirty="0">
                <a:latin typeface="Arial" charset="0"/>
                <a:cs typeface="Arial" charset="0"/>
              </a:rPr>
              <a:t>The world is divided into 42 connected regions</a:t>
            </a:r>
          </a:p>
          <a:p>
            <a:pPr lvl="1"/>
            <a:endParaRPr lang="en-US" altLang="en-US" dirty="0">
              <a:latin typeface="Arial" charset="0"/>
              <a:cs typeface="Arial" charset="0"/>
            </a:endParaRPr>
          </a:p>
        </p:txBody>
      </p:sp>
      <p:pic>
        <p:nvPicPr>
          <p:cNvPr id="152584" name="Picture 8" descr="C:\Users\dwharder\Desktop\a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2884" y="3000227"/>
            <a:ext cx="4672800" cy="375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71486"/>
            <a:ext cx="4572000" cy="276999"/>
          </a:xfrm>
          <a:prstGeom prst="rect">
            <a:avLst/>
          </a:prstGeom>
        </p:spPr>
        <p:txBody>
          <a:bodyPr>
            <a:spAutoFit/>
          </a:bodyPr>
          <a:lstStyle/>
          <a:p>
            <a:r>
              <a:rPr lang="en-CA" sz="1200" dirty="0">
                <a:solidFill>
                  <a:schemeClr val="tx1">
                    <a:lumMod val="50000"/>
                    <a:lumOff val="50000"/>
                  </a:schemeClr>
                </a:solidFill>
              </a:rPr>
              <a:t>http://thunderbird37.com/tag/parker-brothers/</a:t>
            </a:r>
          </a:p>
        </p:txBody>
      </p:sp>
    </p:spTree>
    <p:extLst>
      <p:ext uri="{BB962C8B-B14F-4D97-AF65-F5344CB8AC3E}">
        <p14:creationId xmlns:p14="http://schemas.microsoft.com/office/powerpoint/2010/main" val="333423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1" name="Picture 6" descr="C:\Users\dwharder\Desktop\a3.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4372" y="2992002"/>
            <a:ext cx="4690800" cy="37512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6147" name="Rectangle 3"/>
          <p:cNvSpPr>
            <a:spLocks noGrp="1" noChangeArrowheads="1"/>
          </p:cNvSpPr>
          <p:nvPr>
            <p:ph type="body" idx="1"/>
          </p:nvPr>
        </p:nvSpPr>
        <p:spPr/>
        <p:txBody>
          <a:bodyPr/>
          <a:lstStyle/>
          <a:p>
            <a:pPr>
              <a:buNone/>
            </a:pPr>
            <a:r>
              <a:rPr lang="en-US" altLang="en-US" dirty="0">
                <a:latin typeface="Arial" charset="0"/>
                <a:cs typeface="Arial" charset="0"/>
              </a:rPr>
              <a:t>	Consider the game of </a:t>
            </a:r>
            <a:r>
              <a:rPr lang="en-US" altLang="en-US" i="1" dirty="0">
                <a:latin typeface="Arial" charset="0"/>
                <a:cs typeface="Arial" charset="0"/>
              </a:rPr>
              <a:t>Risk </a:t>
            </a:r>
            <a:r>
              <a:rPr lang="en-US" altLang="en-US" dirty="0">
                <a:latin typeface="Arial" charset="0"/>
                <a:cs typeface="Arial" charset="0"/>
              </a:rPr>
              <a:t>from </a:t>
            </a:r>
            <a:r>
              <a:rPr lang="en-CA" dirty="0"/>
              <a:t>Parker Brothers</a:t>
            </a:r>
          </a:p>
          <a:p>
            <a:pPr lvl="1"/>
            <a:r>
              <a:rPr lang="en-US" altLang="en-US" dirty="0">
                <a:latin typeface="Arial" charset="0"/>
                <a:cs typeface="Arial" charset="0"/>
              </a:rPr>
              <a:t>A game of world domination</a:t>
            </a:r>
          </a:p>
          <a:p>
            <a:pPr lvl="1"/>
            <a:r>
              <a:rPr lang="en-US" altLang="en-US" dirty="0">
                <a:latin typeface="Arial" charset="0"/>
                <a:cs typeface="Arial" charset="0"/>
              </a:rPr>
              <a:t>The world is divided into 42 connected regions</a:t>
            </a:r>
          </a:p>
          <a:p>
            <a:pPr lvl="1"/>
            <a:r>
              <a:rPr lang="en-US" altLang="en-US" dirty="0">
                <a:latin typeface="Arial" charset="0"/>
                <a:cs typeface="Arial" charset="0"/>
              </a:rPr>
              <a:t>The regions are vertices and edges indicate adjacent regions</a:t>
            </a:r>
          </a:p>
        </p:txBody>
      </p:sp>
      <p:sp>
        <p:nvSpPr>
          <p:cNvPr id="2" name="Rectangle 1"/>
          <p:cNvSpPr/>
          <p:nvPr/>
        </p:nvSpPr>
        <p:spPr>
          <a:xfrm>
            <a:off x="0" y="6471486"/>
            <a:ext cx="4572000" cy="276999"/>
          </a:xfrm>
          <a:prstGeom prst="rect">
            <a:avLst/>
          </a:prstGeom>
        </p:spPr>
        <p:txBody>
          <a:bodyPr>
            <a:spAutoFit/>
          </a:bodyPr>
          <a:lstStyle/>
          <a:p>
            <a:r>
              <a:rPr lang="en-CA" sz="1200" dirty="0">
                <a:solidFill>
                  <a:schemeClr val="tx1">
                    <a:lumMod val="50000"/>
                    <a:lumOff val="50000"/>
                  </a:schemeClr>
                </a:solidFill>
              </a:rPr>
              <a:t>http://thunderbird37.com/tag/parker-brothers/</a:t>
            </a:r>
          </a:p>
        </p:txBody>
      </p:sp>
    </p:spTree>
    <p:extLst>
      <p:ext uri="{BB962C8B-B14F-4D97-AF65-F5344CB8AC3E}">
        <p14:creationId xmlns:p14="http://schemas.microsoft.com/office/powerpoint/2010/main" val="2324274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7" descr="C:\Users\dwharder\Desktop\a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9309" y="2992003"/>
            <a:ext cx="4702710" cy="3749365"/>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6147" name="Rectangle 3"/>
          <p:cNvSpPr>
            <a:spLocks noGrp="1" noChangeArrowheads="1"/>
          </p:cNvSpPr>
          <p:nvPr>
            <p:ph type="body" idx="1"/>
          </p:nvPr>
        </p:nvSpPr>
        <p:spPr/>
        <p:txBody>
          <a:bodyPr/>
          <a:lstStyle/>
          <a:p>
            <a:pPr>
              <a:buNone/>
            </a:pPr>
            <a:r>
              <a:rPr lang="en-US" altLang="en-US" dirty="0">
                <a:latin typeface="Arial" charset="0"/>
                <a:cs typeface="Arial" charset="0"/>
              </a:rPr>
              <a:t>	Consider the game of </a:t>
            </a:r>
            <a:r>
              <a:rPr lang="en-US" altLang="en-US" i="1" dirty="0">
                <a:latin typeface="Arial" charset="0"/>
                <a:cs typeface="Arial" charset="0"/>
              </a:rPr>
              <a:t>Risk </a:t>
            </a:r>
            <a:r>
              <a:rPr lang="en-US" altLang="en-US" dirty="0">
                <a:latin typeface="Arial" charset="0"/>
                <a:cs typeface="Arial" charset="0"/>
              </a:rPr>
              <a:t>from </a:t>
            </a:r>
            <a:r>
              <a:rPr lang="en-CA" dirty="0"/>
              <a:t>Parker Brothers</a:t>
            </a:r>
          </a:p>
          <a:p>
            <a:pPr lvl="1"/>
            <a:r>
              <a:rPr lang="en-US" altLang="en-US" dirty="0">
                <a:latin typeface="Arial" charset="0"/>
                <a:cs typeface="Arial" charset="0"/>
              </a:rPr>
              <a:t>A game of world domination</a:t>
            </a:r>
          </a:p>
          <a:p>
            <a:pPr lvl="1"/>
            <a:r>
              <a:rPr lang="en-US" altLang="en-US" dirty="0">
                <a:latin typeface="Arial" charset="0"/>
                <a:cs typeface="Arial" charset="0"/>
              </a:rPr>
              <a:t>The world is divided into 42 connected regions</a:t>
            </a:r>
          </a:p>
          <a:p>
            <a:pPr lvl="1"/>
            <a:r>
              <a:rPr lang="en-US" altLang="en-US" dirty="0">
                <a:latin typeface="Arial" charset="0"/>
                <a:cs typeface="Arial" charset="0"/>
              </a:rPr>
              <a:t>The regions are vertices and edges indicate adjacent regions</a:t>
            </a:r>
          </a:p>
          <a:p>
            <a:pPr lvl="1"/>
            <a:r>
              <a:rPr lang="en-US" altLang="en-US" dirty="0">
                <a:latin typeface="Arial" charset="0"/>
                <a:cs typeface="Arial" charset="0"/>
              </a:rPr>
              <a:t>The graph is sufficient to describe the game</a:t>
            </a:r>
          </a:p>
        </p:txBody>
      </p:sp>
    </p:spTree>
    <p:extLst>
      <p:ext uri="{BB962C8B-B14F-4D97-AF65-F5344CB8AC3E}">
        <p14:creationId xmlns:p14="http://schemas.microsoft.com/office/powerpoint/2010/main" val="177568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latin typeface="Arial" charset="0"/>
                <a:cs typeface="Arial" charset="0"/>
              </a:rPr>
              <a:t>Dijkstra’s algorithm</a:t>
            </a:r>
          </a:p>
        </p:txBody>
      </p:sp>
      <p:sp>
        <p:nvSpPr>
          <p:cNvPr id="1741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Dijkstra’s algorithm solves the single-source shortest path problem</a:t>
            </a:r>
          </a:p>
          <a:p>
            <a:pPr lvl="1"/>
            <a:r>
              <a:rPr lang="en-US" altLang="en-US" dirty="0">
                <a:latin typeface="Arial" charset="0"/>
                <a:cs typeface="Arial" charset="0"/>
              </a:rPr>
              <a:t>It is very similar to Prim’s algorithm</a:t>
            </a:r>
            <a:endParaRPr lang="en-US" altLang="en-US" i="1" dirty="0">
              <a:latin typeface="Arial" charset="0"/>
              <a:cs typeface="Arial" charset="0"/>
            </a:endParaRPr>
          </a:p>
          <a:p>
            <a:pPr lvl="1"/>
            <a:r>
              <a:rPr lang="en-US" altLang="en-US" dirty="0">
                <a:latin typeface="Arial" charset="0"/>
                <a:cs typeface="Arial" charset="0"/>
              </a:rPr>
              <a:t>Assumption:  all the weights are positive</a:t>
            </a:r>
          </a:p>
        </p:txBody>
      </p:sp>
    </p:spTree>
    <p:extLst>
      <p:ext uri="{BB962C8B-B14F-4D97-AF65-F5344CB8AC3E}">
        <p14:creationId xmlns:p14="http://schemas.microsoft.com/office/powerpoint/2010/main" val="4025736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6147" name="Rectangle 3"/>
          <p:cNvSpPr>
            <a:spLocks noGrp="1" noChangeArrowheads="1"/>
          </p:cNvSpPr>
          <p:nvPr>
            <p:ph type="body" idx="1"/>
          </p:nvPr>
        </p:nvSpPr>
        <p:spPr/>
        <p:txBody>
          <a:bodyPr/>
          <a:lstStyle/>
          <a:p>
            <a:pPr>
              <a:buNone/>
            </a:pPr>
            <a:r>
              <a:rPr lang="en-US" altLang="en-US" dirty="0">
                <a:latin typeface="Arial" charset="0"/>
                <a:cs typeface="Arial" charset="0"/>
              </a:rPr>
              <a:t>	Consider the game of </a:t>
            </a:r>
            <a:r>
              <a:rPr lang="en-US" altLang="en-US" i="1" dirty="0">
                <a:latin typeface="Arial" charset="0"/>
                <a:cs typeface="Arial" charset="0"/>
              </a:rPr>
              <a:t>Risk </a:t>
            </a:r>
            <a:r>
              <a:rPr lang="en-US" altLang="en-US" dirty="0">
                <a:latin typeface="Arial" charset="0"/>
                <a:cs typeface="Arial" charset="0"/>
              </a:rPr>
              <a:t>from </a:t>
            </a:r>
            <a:r>
              <a:rPr lang="en-CA" dirty="0"/>
              <a:t>Parker Brothers</a:t>
            </a:r>
          </a:p>
          <a:p>
            <a:pPr lvl="1"/>
            <a:r>
              <a:rPr lang="en-US" altLang="en-US" dirty="0">
                <a:latin typeface="Arial" charset="0"/>
                <a:cs typeface="Arial" charset="0"/>
              </a:rPr>
              <a:t>Here is a more abstract representation of the game board</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01912" y="4221088"/>
            <a:ext cx="4999811" cy="241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81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We’ll focus on Asia</a:t>
            </a:r>
          </a:p>
        </p:txBody>
      </p:sp>
      <p:pic>
        <p:nvPicPr>
          <p:cNvPr id="4" name="Picture 4" descr="C:\Users\dwharder\Desktop\a5.png"/>
          <p:cNvPicPr>
            <a:picLocks noChangeAspect="1" noChangeArrowheads="1"/>
          </p:cNvPicPr>
          <p:nvPr/>
        </p:nvPicPr>
        <p:blipFill rotWithShape="1">
          <a:blip r:embed="rId4">
            <a:extLst>
              <a:ext uri="{28A0092B-C50C-407E-A947-70E740481C1C}">
                <a14:useLocalDpi xmlns:a14="http://schemas.microsoft.com/office/drawing/2010/main" val="0"/>
              </a:ext>
            </a:extLst>
          </a:blip>
          <a:srcRect t="12426" b="2826"/>
          <a:stretch/>
        </p:blipFill>
        <p:spPr bwMode="auto">
          <a:xfrm>
            <a:off x="1619672" y="1996966"/>
            <a:ext cx="5976664" cy="47515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6600964" y="4323986"/>
            <a:ext cx="4572000" cy="276999"/>
          </a:xfrm>
          <a:prstGeom prst="rect">
            <a:avLst/>
          </a:prstGeom>
        </p:spPr>
        <p:txBody>
          <a:bodyPr>
            <a:spAutoFit/>
          </a:bodyPr>
          <a:lstStyle/>
          <a:p>
            <a:r>
              <a:rPr lang="en-CA" sz="1200" dirty="0">
                <a:solidFill>
                  <a:schemeClr val="tx1">
                    <a:lumMod val="50000"/>
                    <a:lumOff val="50000"/>
                  </a:schemeClr>
                </a:solidFill>
              </a:rPr>
              <a:t>http://thunderbird37.com/tag/parker-brothers/</a:t>
            </a:r>
          </a:p>
        </p:txBody>
      </p:sp>
    </p:spTree>
    <p:extLst>
      <p:ext uri="{BB962C8B-B14F-4D97-AF65-F5344CB8AC3E}">
        <p14:creationId xmlns:p14="http://schemas.microsoft.com/office/powerpoint/2010/main" val="9399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Here is our abstract representation</a:t>
            </a:r>
          </a:p>
        </p:txBody>
      </p:sp>
      <p:pic>
        <p:nvPicPr>
          <p:cNvPr id="5" name="Picture 3" descr="C:\Users\dwharder\Desktop\a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204864"/>
            <a:ext cx="4322439" cy="403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48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Let us give a weight to each of the edges</a:t>
            </a:r>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204864"/>
            <a:ext cx="4322439" cy="403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3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Find the shortest distance from </a:t>
            </a:r>
            <a:r>
              <a:rPr lang="en-CA" dirty="0"/>
              <a:t>Kamchatka </a:t>
            </a:r>
            <a:r>
              <a:rPr lang="en-US" dirty="0">
                <a:latin typeface="Arial" charset="0"/>
                <a:cs typeface="Arial" charset="0"/>
              </a:rPr>
              <a:t>(K) to every other region</a:t>
            </a:r>
            <a:endParaRPr lang="en-CA" dirty="0"/>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204864"/>
            <a:ext cx="4322439" cy="4035902"/>
          </a:xfrm>
          <a:prstGeom prst="rect">
            <a:avLst/>
          </a:prstGeom>
          <a:noFill/>
          <a:extLst>
            <a:ext uri="{909E8E84-426E-40DD-AFC4-6F175D3DCCD1}">
              <a14:hiddenFill xmlns:a14="http://schemas.microsoft.com/office/drawing/2010/main">
                <a:solidFill>
                  <a:srgbClr val="FFFFFF"/>
                </a:solidFill>
              </a14:hiddenFill>
            </a:ext>
          </a:extLst>
        </p:spPr>
      </p:pic>
      <p:pic>
        <p:nvPicPr>
          <p:cNvPr id="154626" name="Picture 2" descr="http://upload.wikimedia.org/wikipedia/commons/thumb/7/71/Coat_of_Arms_of_Kamchatka_Krai.svg/200px-Coat_of_Arms_of_Kamchatka_Krai.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37" y="2780928"/>
            <a:ext cx="190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291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We set up our table</a:t>
            </a:r>
          </a:p>
          <a:p>
            <a:pPr lvl="1"/>
            <a:r>
              <a:rPr lang="en-CA" dirty="0">
                <a:latin typeface="Arial" charset="0"/>
                <a:cs typeface="Arial" charset="0"/>
              </a:rPr>
              <a:t>Which unvisited vertex has the minimum distance to it?</a:t>
            </a:r>
            <a:endParaRPr lang="en-CA" dirty="0"/>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3"/>
          <p:cNvGraphicFramePr>
            <a:graphicFrameLocks noGrp="1"/>
          </p:cNvGraphicFramePr>
          <p:nvPr>
            <p:extLst>
              <p:ext uri="{D42A27DB-BD31-4B8C-83A1-F6EECF244321}">
                <p14:modId xmlns:p14="http://schemas.microsoft.com/office/powerpoint/2010/main" val="914987711"/>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73852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We visit vertex K</a:t>
            </a:r>
            <a:endParaRPr lang="en-CA" dirty="0"/>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3"/>
          <p:cNvGraphicFramePr>
            <a:graphicFrameLocks noGrp="1"/>
          </p:cNvGraphicFramePr>
          <p:nvPr>
            <p:extLst>
              <p:ext uri="{D42A27DB-BD31-4B8C-83A1-F6EECF244321}">
                <p14:modId xmlns:p14="http://schemas.microsoft.com/office/powerpoint/2010/main" val="1536874112"/>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Ø</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4273458" y="354304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8532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Vertex K has four neighbors:  H, I, J and L</a:t>
            </a:r>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3"/>
          <p:cNvGraphicFramePr>
            <a:graphicFrameLocks noGrp="1"/>
          </p:cNvGraphicFramePr>
          <p:nvPr>
            <p:extLst>
              <p:ext uri="{D42A27DB-BD31-4B8C-83A1-F6EECF244321}">
                <p14:modId xmlns:p14="http://schemas.microsoft.com/office/powerpoint/2010/main" val="1478695028"/>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Arial" charset="0"/>
                        </a:rPr>
                        <a:t>A</a:t>
                      </a:r>
                      <a:endParaRPr kumimoji="0" lang="en-US" sz="1800" b="0" i="0" u="none" strike="noStrike" cap="none" normalizeH="0" baseline="0" dirty="0">
                        <a:ln>
                          <a:noFill/>
                        </a:ln>
                        <a:solidFill>
                          <a:schemeClr val="bg1">
                            <a:lumMod val="85000"/>
                          </a:schemeClr>
                        </a:solidFill>
                        <a:effectLst/>
                        <a:latin typeface="Arial"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Consolas" panose="020B0609020204030204" pitchFamily="49" charset="0"/>
                          <a:cs typeface="Consolas" panose="020B0609020204030204" pitchFamily="49" charset="0"/>
                        </a:rPr>
                        <a:t>F</a:t>
                      </a:r>
                      <a:endPar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Arial" charset="0"/>
                        </a:rPr>
                        <a:t>B</a:t>
                      </a:r>
                      <a:endParaRPr kumimoji="0" lang="en-US" sz="1800" b="0" i="0" u="none" strike="noStrike" cap="none" normalizeH="0" baseline="0" dirty="0">
                        <a:ln>
                          <a:noFill/>
                        </a:ln>
                        <a:solidFill>
                          <a:schemeClr val="bg1">
                            <a:lumMod val="85000"/>
                          </a:schemeClr>
                        </a:solidFill>
                        <a:effectLst/>
                        <a:latin typeface="Arial"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Consolas" panose="020B0609020204030204" pitchFamily="49" charset="0"/>
                          <a:cs typeface="Consolas" panose="020B0609020204030204" pitchFamily="49" charset="0"/>
                        </a:rPr>
                        <a:t>F</a:t>
                      </a:r>
                      <a:endPar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Arial" charset="0"/>
                        </a:rPr>
                        <a:t>C</a:t>
                      </a:r>
                      <a:endParaRPr kumimoji="0" lang="en-US" sz="1800" b="0" i="0" u="none" strike="noStrike" cap="none" normalizeH="0" baseline="0" dirty="0">
                        <a:ln>
                          <a:noFill/>
                        </a:ln>
                        <a:solidFill>
                          <a:schemeClr val="bg1">
                            <a:lumMod val="85000"/>
                          </a:schemeClr>
                        </a:solidFill>
                        <a:effectLst/>
                        <a:latin typeface="Arial"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Consolas" panose="020B0609020204030204" pitchFamily="49" charset="0"/>
                          <a:cs typeface="Consolas" panose="020B0609020204030204" pitchFamily="49" charset="0"/>
                        </a:rPr>
                        <a:t>F</a:t>
                      </a:r>
                      <a:endPar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Arial" charset="0"/>
                        </a:rPr>
                        <a:t>D</a:t>
                      </a:r>
                      <a:endParaRPr kumimoji="0" lang="en-US" sz="1800" b="0" i="0" u="none" strike="noStrike" cap="none" normalizeH="0" baseline="0" dirty="0">
                        <a:ln>
                          <a:noFill/>
                        </a:ln>
                        <a:solidFill>
                          <a:schemeClr val="bg1">
                            <a:lumMod val="85000"/>
                          </a:schemeClr>
                        </a:solidFill>
                        <a:effectLst/>
                        <a:latin typeface="Arial"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Consolas" panose="020B0609020204030204" pitchFamily="49" charset="0"/>
                          <a:cs typeface="Consolas" panose="020B0609020204030204" pitchFamily="49" charset="0"/>
                        </a:rPr>
                        <a:t>F</a:t>
                      </a:r>
                      <a:endPar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Arial" charset="0"/>
                        </a:rPr>
                        <a:t>E</a:t>
                      </a:r>
                      <a:endParaRPr kumimoji="0" lang="en-US" sz="1800" b="0" i="0" u="none" strike="noStrike" cap="none" normalizeH="0" baseline="0" dirty="0">
                        <a:ln>
                          <a:noFill/>
                        </a:ln>
                        <a:solidFill>
                          <a:schemeClr val="bg1">
                            <a:lumMod val="85000"/>
                          </a:schemeClr>
                        </a:solidFill>
                        <a:effectLst/>
                        <a:latin typeface="Arial"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Consolas" panose="020B0609020204030204" pitchFamily="49" charset="0"/>
                          <a:cs typeface="Consolas" panose="020B0609020204030204" pitchFamily="49" charset="0"/>
                        </a:rPr>
                        <a:t>F</a:t>
                      </a:r>
                      <a:endPar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Arial" charset="0"/>
                        </a:rPr>
                        <a:t>F</a:t>
                      </a:r>
                      <a:endParaRPr kumimoji="0" lang="en-US" sz="1800" b="0" i="0" u="none" strike="noStrike" cap="none" normalizeH="0" baseline="0" dirty="0">
                        <a:ln>
                          <a:noFill/>
                        </a:ln>
                        <a:solidFill>
                          <a:schemeClr val="bg1">
                            <a:lumMod val="85000"/>
                          </a:schemeClr>
                        </a:solidFill>
                        <a:effectLst/>
                        <a:latin typeface="Arial"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Consolas" panose="020B0609020204030204" pitchFamily="49" charset="0"/>
                          <a:cs typeface="Consolas" panose="020B0609020204030204" pitchFamily="49" charset="0"/>
                        </a:rPr>
                        <a:t>F</a:t>
                      </a:r>
                      <a:endPar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Arial" charset="0"/>
                        </a:rPr>
                        <a:t>G</a:t>
                      </a:r>
                      <a:endParaRPr kumimoji="0" lang="en-US" sz="1800" b="0" i="0" u="none" strike="noStrike" cap="none" normalizeH="0" baseline="0" dirty="0">
                        <a:ln>
                          <a:noFill/>
                        </a:ln>
                        <a:solidFill>
                          <a:schemeClr val="bg1">
                            <a:lumMod val="85000"/>
                          </a:schemeClr>
                        </a:solidFill>
                        <a:effectLst/>
                        <a:latin typeface="Arial"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lumMod val="85000"/>
                            </a:schemeClr>
                          </a:solidFill>
                          <a:effectLst/>
                          <a:latin typeface="Consolas" panose="020B0609020204030204" pitchFamily="49" charset="0"/>
                          <a:cs typeface="Consolas" panose="020B0609020204030204" pitchFamily="49" charset="0"/>
                        </a:rPr>
                        <a:t>F</a:t>
                      </a:r>
                      <a:endPar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Ø</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 name="Oval 1"/>
          <p:cNvSpPr/>
          <p:nvPr/>
        </p:nvSpPr>
        <p:spPr>
          <a:xfrm>
            <a:off x="4273458" y="354304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4345466" y="509569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3377832" y="465313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377832" y="371547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953896" y="244190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ounded Rectangle 2"/>
          <p:cNvSpPr/>
          <p:nvPr/>
        </p:nvSpPr>
        <p:spPr>
          <a:xfrm>
            <a:off x="35496" y="2852936"/>
            <a:ext cx="3491880" cy="3984044"/>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33346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We have now found at least one path to each of these vertices</a:t>
            </a:r>
            <a:endParaRPr lang="en-CA" dirty="0"/>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3"/>
          <p:cNvGraphicFramePr>
            <a:graphicFrameLocks noGrp="1"/>
          </p:cNvGraphicFramePr>
          <p:nvPr>
            <p:extLst>
              <p:ext uri="{D42A27DB-BD31-4B8C-83A1-F6EECF244321}">
                <p14:modId xmlns:p14="http://schemas.microsoft.com/office/powerpoint/2010/main" val="4007428985"/>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  8</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12</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17</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Ø</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16</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4273458" y="354304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4345466" y="509569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3377832" y="465313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377832" y="371547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953896" y="244190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35496" y="2852936"/>
            <a:ext cx="3491880" cy="3984044"/>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84198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We’re finished with vertex K</a:t>
            </a:r>
          </a:p>
          <a:p>
            <a:pPr lvl="1"/>
            <a:r>
              <a:rPr lang="en-CA" dirty="0">
                <a:latin typeface="Arial" charset="0"/>
                <a:cs typeface="Arial" charset="0"/>
              </a:rPr>
              <a:t>To which vertex are we now guaranteed we have the shortest path?</a:t>
            </a:r>
            <a:endParaRPr lang="en-CA" dirty="0"/>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3"/>
          <p:cNvGraphicFramePr>
            <a:graphicFrameLocks noGrp="1"/>
          </p:cNvGraphicFramePr>
          <p:nvPr>
            <p:extLst>
              <p:ext uri="{D42A27DB-BD31-4B8C-83A1-F6EECF244321}">
                <p14:modId xmlns:p14="http://schemas.microsoft.com/office/powerpoint/2010/main" val="844421871"/>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8</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12</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16</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6083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42693" name="Picture 5"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68960"/>
            <a:ext cx="4104456" cy="3296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Suppose you are at vertex A</a:t>
            </a:r>
          </a:p>
          <a:p>
            <a:pPr lvl="1"/>
            <a:r>
              <a:rPr lang="en-CA" dirty="0"/>
              <a:t>You are aware of all vertices adjacent to it</a:t>
            </a:r>
          </a:p>
          <a:p>
            <a:pPr lvl="1"/>
            <a:r>
              <a:rPr lang="en-CA" dirty="0"/>
              <a:t>This information is either in an adjacency list or adjacency matrix</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
        <p:nvSpPr>
          <p:cNvPr id="6" name="Oval 5"/>
          <p:cNvSpPr/>
          <p:nvPr/>
        </p:nvSpPr>
        <p:spPr>
          <a:xfrm>
            <a:off x="2585449" y="480191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92864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We visit vertex H:  the shortest path is (K, H) of length 8</a:t>
            </a:r>
          </a:p>
          <a:p>
            <a:pPr lvl="1"/>
            <a:r>
              <a:rPr lang="en-CA" dirty="0">
                <a:latin typeface="Arial" charset="0"/>
                <a:cs typeface="Arial" charset="0"/>
              </a:rPr>
              <a:t>Vertex H has four unvisited neighbors:  E, G, I, L</a:t>
            </a:r>
            <a:endParaRPr lang="en-CA" dirty="0"/>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3"/>
          <p:cNvGraphicFramePr>
            <a:graphicFrameLocks noGrp="1"/>
          </p:cNvGraphicFramePr>
          <p:nvPr>
            <p:extLst>
              <p:ext uri="{D42A27DB-BD31-4B8C-83A1-F6EECF244321}">
                <p14:modId xmlns:p14="http://schemas.microsoft.com/office/powerpoint/2010/main" val="819152931"/>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  8</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K</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12</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16</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3368884" y="4653136"/>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12809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rot="17029647">
            <a:off x="3125371" y="1883801"/>
            <a:ext cx="1556426" cy="1883528"/>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648072" y="2661114"/>
            <a:ext cx="3491880" cy="4512302"/>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ed Rectangle 17"/>
          <p:cNvSpPr/>
          <p:nvPr/>
        </p:nvSpPr>
        <p:spPr>
          <a:xfrm rot="17029647">
            <a:off x="1922255" y="5445925"/>
            <a:ext cx="1556426" cy="1883528"/>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Consider these paths:</a:t>
            </a:r>
          </a:p>
          <a:p>
            <a:pPr marL="457200" lvl="1" indent="0">
              <a:buNone/>
            </a:pPr>
            <a:r>
              <a:rPr lang="en-CA" dirty="0">
                <a:latin typeface="Arial" charset="0"/>
                <a:cs typeface="Arial" charset="0"/>
              </a:rPr>
              <a:t>	(K, H, E) of length </a:t>
            </a:r>
            <a:r>
              <a:rPr lang="en-CA" dirty="0">
                <a:solidFill>
                  <a:srgbClr val="FF0000"/>
                </a:solidFill>
                <a:latin typeface="Arial" charset="0"/>
                <a:cs typeface="Arial" charset="0"/>
              </a:rPr>
              <a:t>8</a:t>
            </a:r>
            <a:r>
              <a:rPr lang="en-CA" dirty="0">
                <a:latin typeface="Arial" charset="0"/>
                <a:cs typeface="Arial" charset="0"/>
              </a:rPr>
              <a:t> + 6 = 14	(K, H, G) of length </a:t>
            </a:r>
            <a:r>
              <a:rPr lang="en-CA" dirty="0">
                <a:solidFill>
                  <a:srgbClr val="FF0000"/>
                </a:solidFill>
                <a:latin typeface="Arial" charset="0"/>
                <a:cs typeface="Arial" charset="0"/>
              </a:rPr>
              <a:t>8</a:t>
            </a:r>
            <a:r>
              <a:rPr lang="en-CA" dirty="0">
                <a:latin typeface="Arial" charset="0"/>
                <a:cs typeface="Arial" charset="0"/>
              </a:rPr>
              <a:t> + 11 = 19</a:t>
            </a:r>
          </a:p>
          <a:p>
            <a:pPr marL="457200" lvl="1" indent="0">
              <a:buNone/>
            </a:pPr>
            <a:r>
              <a:rPr lang="en-CA" dirty="0">
                <a:latin typeface="Arial" charset="0"/>
                <a:cs typeface="Arial" charset="0"/>
              </a:rPr>
              <a:t>	(K, H, I) of length </a:t>
            </a:r>
            <a:r>
              <a:rPr lang="en-CA" dirty="0">
                <a:solidFill>
                  <a:srgbClr val="FF0000"/>
                </a:solidFill>
                <a:latin typeface="Arial" charset="0"/>
                <a:cs typeface="Arial" charset="0"/>
              </a:rPr>
              <a:t>8</a:t>
            </a:r>
            <a:r>
              <a:rPr lang="en-CA" dirty="0">
                <a:latin typeface="Arial" charset="0"/>
                <a:cs typeface="Arial" charset="0"/>
              </a:rPr>
              <a:t> + 2 = 10	(K, H, L) of length </a:t>
            </a:r>
            <a:r>
              <a:rPr lang="en-CA" dirty="0">
                <a:solidFill>
                  <a:srgbClr val="FF0000"/>
                </a:solidFill>
                <a:latin typeface="Arial" charset="0"/>
                <a:cs typeface="Arial" charset="0"/>
              </a:rPr>
              <a:t>8</a:t>
            </a:r>
            <a:r>
              <a:rPr lang="en-CA" dirty="0">
                <a:latin typeface="Arial" charset="0"/>
                <a:cs typeface="Arial" charset="0"/>
              </a:rPr>
              <a:t> + 9 = 17</a:t>
            </a:r>
          </a:p>
          <a:p>
            <a:pPr lvl="1"/>
            <a:r>
              <a:rPr lang="en-CA" dirty="0"/>
              <a:t>Which of these are</a:t>
            </a:r>
            <a:br>
              <a:rPr lang="en-CA" dirty="0"/>
            </a:br>
            <a:r>
              <a:rPr lang="en-CA" dirty="0"/>
              <a:t>shorter than any</a:t>
            </a:r>
            <a:br>
              <a:rPr lang="en-CA" dirty="0"/>
            </a:br>
            <a:r>
              <a:rPr lang="en-CA" dirty="0"/>
              <a:t>known path?</a:t>
            </a:r>
          </a:p>
          <a:p>
            <a:pPr lvl="1"/>
            <a:endParaRPr lang="en-CA" dirty="0">
              <a:latin typeface="Arial" charset="0"/>
              <a:cs typeface="Arial" charset="0"/>
            </a:endParaRPr>
          </a:p>
        </p:txBody>
      </p:sp>
      <p:graphicFrame>
        <p:nvGraphicFramePr>
          <p:cNvPr id="6" name="Group 43"/>
          <p:cNvGraphicFramePr>
            <a:graphicFrameLocks noGrp="1"/>
          </p:cNvGraphicFramePr>
          <p:nvPr>
            <p:extLst>
              <p:ext uri="{D42A27DB-BD31-4B8C-83A1-F6EECF244321}">
                <p14:modId xmlns:p14="http://schemas.microsoft.com/office/powerpoint/2010/main" val="1983522502"/>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  8</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K</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12</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16</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3368884" y="4653136"/>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4345466" y="509569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678772" y="533273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377832" y="371547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2654478" y="335699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30194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rot="17029647">
            <a:off x="3125371" y="1883801"/>
            <a:ext cx="1556426" cy="1883528"/>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648072" y="2661114"/>
            <a:ext cx="3491880" cy="4512302"/>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rot="17029647">
            <a:off x="1922255" y="5445925"/>
            <a:ext cx="1556426" cy="1883528"/>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We already have a shorter path (K, L), but we update the other three</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2210517341"/>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14</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19</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  8</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K</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10</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16</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3368884" y="4653136"/>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4345466" y="509569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678772" y="533273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377832" y="371547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2654478" y="335699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5025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We are finished with vertex H</a:t>
            </a:r>
          </a:p>
          <a:p>
            <a:pPr lvl="1"/>
            <a:r>
              <a:rPr lang="en-CA" dirty="0">
                <a:latin typeface="Arial" charset="0"/>
                <a:cs typeface="Arial" charset="0"/>
              </a:rPr>
              <a:t>Which vertex do we visit next?</a:t>
            </a:r>
            <a:endParaRPr lang="en-CA" dirty="0"/>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3"/>
          <p:cNvGraphicFramePr>
            <a:graphicFrameLocks noGrp="1"/>
          </p:cNvGraphicFramePr>
          <p:nvPr>
            <p:extLst>
              <p:ext uri="{D42A27DB-BD31-4B8C-83A1-F6EECF244321}">
                <p14:modId xmlns:p14="http://schemas.microsoft.com/office/powerpoint/2010/main" val="3890572898"/>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10</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20029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The path (K, H, I) is the shortest path from K to I of length 10</a:t>
            </a:r>
          </a:p>
          <a:p>
            <a:pPr lvl="1"/>
            <a:r>
              <a:rPr lang="en-CA" dirty="0">
                <a:latin typeface="Arial" charset="0"/>
                <a:cs typeface="Arial" charset="0"/>
              </a:rPr>
              <a:t>Vertex I has two unvisited neighbors:  G and J</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3524957767"/>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10</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3368884" y="370652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29422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rot="2192925">
            <a:off x="3708034" y="4139478"/>
            <a:ext cx="2040760" cy="1883528"/>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Consider these paths:</a:t>
            </a:r>
          </a:p>
          <a:p>
            <a:pPr marL="457200" lvl="1" indent="0">
              <a:buNone/>
            </a:pPr>
            <a:r>
              <a:rPr lang="en-CA" dirty="0">
                <a:latin typeface="Arial" charset="0"/>
                <a:cs typeface="Arial" charset="0"/>
              </a:rPr>
              <a:t>	(K, H, I, G) of length </a:t>
            </a:r>
            <a:r>
              <a:rPr lang="en-CA" dirty="0">
                <a:solidFill>
                  <a:srgbClr val="FF0000"/>
                </a:solidFill>
                <a:latin typeface="Arial" charset="0"/>
                <a:cs typeface="Arial" charset="0"/>
              </a:rPr>
              <a:t>10</a:t>
            </a:r>
            <a:r>
              <a:rPr lang="en-CA" dirty="0">
                <a:latin typeface="Arial" charset="0"/>
                <a:cs typeface="Arial" charset="0"/>
              </a:rPr>
              <a:t> + 3 = 13	(K, H, I, J) of length </a:t>
            </a:r>
            <a:r>
              <a:rPr lang="en-CA" dirty="0">
                <a:solidFill>
                  <a:srgbClr val="FF0000"/>
                </a:solidFill>
                <a:latin typeface="Arial" charset="0"/>
                <a:cs typeface="Arial" charset="0"/>
              </a:rPr>
              <a:t>10</a:t>
            </a:r>
            <a:r>
              <a:rPr lang="en-CA" dirty="0">
                <a:latin typeface="Arial" charset="0"/>
                <a:cs typeface="Arial" charset="0"/>
              </a:rPr>
              <a:t> + 18 = 28</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4101393084"/>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19</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10</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17</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3368884" y="370652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944948" y="246292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rot="20125904">
            <a:off x="-402192" y="3333980"/>
            <a:ext cx="4040838" cy="3984044"/>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2654478" y="335699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78040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rot="2192925">
            <a:off x="3708034" y="4139478"/>
            <a:ext cx="2040760" cy="1883528"/>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rot="20125904">
            <a:off x="-402192" y="3333980"/>
            <a:ext cx="4040838" cy="3984044"/>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We have discovered a shorter path to vertex G, but (K, J) is still the shortest known path to vertex J</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3739155788"/>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13</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I</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10</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17</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3368884" y="370652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3944948" y="246292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654478" y="335699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29172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Which vertex can we visit next?</a:t>
            </a:r>
            <a:endParaRPr lang="en-CA" dirty="0"/>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3"/>
          <p:cNvGraphicFramePr>
            <a:graphicFrameLocks noGrp="1"/>
          </p:cNvGraphicFramePr>
          <p:nvPr>
            <p:extLst>
              <p:ext uri="{D42A27DB-BD31-4B8C-83A1-F6EECF244321}">
                <p14:modId xmlns:p14="http://schemas.microsoft.com/office/powerpoint/2010/main" val="973487973"/>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13</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13607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CA" altLang="en-US" dirty="0">
                <a:latin typeface="Arial" charset="0"/>
                <a:cs typeface="Arial" charset="0"/>
              </a:rPr>
              <a:t>The path (K, H, I, G) is the shortest path from K to G of length 13</a:t>
            </a:r>
          </a:p>
          <a:p>
            <a:pPr lvl="1"/>
            <a:r>
              <a:rPr lang="en-CA" dirty="0">
                <a:latin typeface="Arial" charset="0"/>
                <a:cs typeface="Arial" charset="0"/>
              </a:rPr>
              <a:t>Vertex G has three unvisited neighbors:  E, F and J</a:t>
            </a:r>
            <a:endParaRPr lang="en-CA" dirty="0"/>
          </a:p>
        </p:txBody>
      </p:sp>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3"/>
          <p:cNvGraphicFramePr>
            <a:graphicFrameLocks noGrp="1"/>
          </p:cNvGraphicFramePr>
          <p:nvPr>
            <p:extLst>
              <p:ext uri="{D42A27DB-BD31-4B8C-83A1-F6EECF244321}">
                <p14:modId xmlns:p14="http://schemas.microsoft.com/office/powerpoint/2010/main" val="806961768"/>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13</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I</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2648804" y="336750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96146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rot="818191">
            <a:off x="3954504" y="2446010"/>
            <a:ext cx="1368152" cy="347723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rot="19078395">
            <a:off x="-593396" y="3942136"/>
            <a:ext cx="3491880" cy="471929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Consider these paths:</a:t>
            </a:r>
          </a:p>
          <a:p>
            <a:pPr marL="457200" lvl="1" indent="0">
              <a:buNone/>
            </a:pPr>
            <a:r>
              <a:rPr lang="en-CA" dirty="0">
                <a:latin typeface="Arial" charset="0"/>
                <a:cs typeface="Arial" charset="0"/>
              </a:rPr>
              <a:t>(K, H, I, G, E) of length </a:t>
            </a:r>
            <a:r>
              <a:rPr lang="en-CA" dirty="0">
                <a:solidFill>
                  <a:srgbClr val="FF0000"/>
                </a:solidFill>
                <a:latin typeface="Arial" charset="0"/>
                <a:cs typeface="Arial" charset="0"/>
              </a:rPr>
              <a:t>13</a:t>
            </a:r>
            <a:r>
              <a:rPr lang="en-CA" dirty="0">
                <a:latin typeface="Arial" charset="0"/>
                <a:cs typeface="Arial" charset="0"/>
              </a:rPr>
              <a:t> + 15 = 28	(K, H, I, G, F) of length </a:t>
            </a:r>
            <a:r>
              <a:rPr lang="en-CA" dirty="0">
                <a:solidFill>
                  <a:srgbClr val="FF0000"/>
                </a:solidFill>
                <a:latin typeface="Arial" charset="0"/>
                <a:cs typeface="Arial" charset="0"/>
              </a:rPr>
              <a:t>13</a:t>
            </a:r>
            <a:r>
              <a:rPr lang="en-CA" dirty="0">
                <a:latin typeface="Arial" charset="0"/>
                <a:cs typeface="Arial" charset="0"/>
              </a:rPr>
              <a:t> + 4 = 17</a:t>
            </a:r>
          </a:p>
          <a:p>
            <a:pPr marL="457200" lvl="1" indent="0">
              <a:buNone/>
            </a:pPr>
            <a:r>
              <a:rPr lang="en-CA" dirty="0">
                <a:latin typeface="Arial" charset="0"/>
                <a:cs typeface="Arial" charset="0"/>
              </a:rPr>
              <a:t>(K, H, I, G, J) of length </a:t>
            </a:r>
            <a:r>
              <a:rPr lang="en-CA" dirty="0">
                <a:solidFill>
                  <a:srgbClr val="FF0000"/>
                </a:solidFill>
                <a:latin typeface="Arial" charset="0"/>
                <a:cs typeface="Arial" charset="0"/>
              </a:rPr>
              <a:t>13</a:t>
            </a:r>
            <a:r>
              <a:rPr lang="en-CA" dirty="0">
                <a:latin typeface="Arial" charset="0"/>
                <a:cs typeface="Arial" charset="0"/>
              </a:rPr>
              <a:t> + 19 = 32</a:t>
            </a:r>
          </a:p>
          <a:p>
            <a:pPr lvl="1"/>
            <a:endParaRPr lang="en-CA" dirty="0">
              <a:latin typeface="Arial" charset="0"/>
              <a:cs typeface="Arial" charset="0"/>
            </a:endParaRPr>
          </a:p>
          <a:p>
            <a:pPr lvl="1"/>
            <a:r>
              <a:rPr lang="en-CA" dirty="0">
                <a:latin typeface="Arial" charset="0"/>
                <a:cs typeface="Arial" charset="0"/>
              </a:rPr>
              <a:t>Which do we</a:t>
            </a:r>
            <a:br>
              <a:rPr lang="en-CA" dirty="0">
                <a:latin typeface="Arial" charset="0"/>
                <a:cs typeface="Arial" charset="0"/>
              </a:rPr>
            </a:br>
            <a:r>
              <a:rPr lang="en-CA" dirty="0">
                <a:latin typeface="Arial" charset="0"/>
                <a:cs typeface="Arial" charset="0"/>
              </a:rPr>
              <a:t>update?</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170829578"/>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14</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13</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I</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17</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2648804" y="336750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3944948" y="246292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675498" y="532066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804166" y="36555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8174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42693" name="Picture 5"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68960"/>
            <a:ext cx="4104456" cy="3296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Is 5 the shortest distance to B via the edge (A, B)?</a:t>
            </a:r>
          </a:p>
          <a:p>
            <a:pPr lvl="1"/>
            <a:r>
              <a:rPr lang="en-CA" dirty="0"/>
              <a:t>Why or why not?</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
        <p:nvSpPr>
          <p:cNvPr id="6" name="Oval 5"/>
          <p:cNvSpPr/>
          <p:nvPr/>
        </p:nvSpPr>
        <p:spPr>
          <a:xfrm>
            <a:off x="2585449" y="480191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0383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rot="818191">
            <a:off x="3954504" y="2446010"/>
            <a:ext cx="1368152" cy="347723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rot="19078395">
            <a:off x="-593396" y="3942136"/>
            <a:ext cx="3491880" cy="471929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We have now found a path to vertex F</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2632911829"/>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1"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14</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17</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G</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13</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I</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17</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2648804" y="336750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3944948" y="246292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675498" y="532066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804166" y="36555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94472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Where do we visit next?</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2425325469"/>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786316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The path (K, H, E) is the shortest path from K to E of length 14</a:t>
            </a:r>
          </a:p>
          <a:p>
            <a:pPr lvl="1"/>
            <a:r>
              <a:rPr lang="en-CA" dirty="0">
                <a:latin typeface="Arial" charset="0"/>
                <a:cs typeface="Arial" charset="0"/>
              </a:rPr>
              <a:t>Vertex G has four unvisited neighbors:  B, C, D and F</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3271582257"/>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14</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2678772" y="532222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05922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rot="19957208">
            <a:off x="14077" y="5179211"/>
            <a:ext cx="1701635" cy="2200281"/>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rot="19817158">
            <a:off x="3423805" y="1583560"/>
            <a:ext cx="3491880" cy="471929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The path (K, H, E) is the shortest path from K to E of length 14</a:t>
            </a:r>
          </a:p>
          <a:p>
            <a:pPr lvl="1"/>
            <a:r>
              <a:rPr lang="en-CA" dirty="0">
                <a:latin typeface="Arial" charset="0"/>
                <a:cs typeface="Arial" charset="0"/>
              </a:rPr>
              <a:t>Vertex G has four unvisited neighbors:  B, C, D and F</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2859738182"/>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14</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17</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2678772" y="532222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812278" y="601077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804166" y="36555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1804166" y="606332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1198134" y="498320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4825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rot="19957208">
            <a:off x="14077" y="5179211"/>
            <a:ext cx="1701635" cy="2200281"/>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rot="19817158">
            <a:off x="3423805" y="1583560"/>
            <a:ext cx="3491880" cy="471929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Consider these paths:</a:t>
            </a:r>
          </a:p>
          <a:p>
            <a:pPr marL="457200" lvl="1" indent="0">
              <a:buNone/>
            </a:pPr>
            <a:r>
              <a:rPr lang="en-CA" dirty="0">
                <a:latin typeface="Arial" charset="0"/>
                <a:cs typeface="Arial" charset="0"/>
              </a:rPr>
              <a:t>(K, H, E, B) of length </a:t>
            </a:r>
            <a:r>
              <a:rPr lang="en-CA" dirty="0">
                <a:solidFill>
                  <a:srgbClr val="FF0000"/>
                </a:solidFill>
                <a:latin typeface="Arial" charset="0"/>
                <a:cs typeface="Arial" charset="0"/>
              </a:rPr>
              <a:t>14</a:t>
            </a:r>
            <a:r>
              <a:rPr lang="en-CA" dirty="0">
                <a:latin typeface="Arial" charset="0"/>
                <a:cs typeface="Arial" charset="0"/>
              </a:rPr>
              <a:t> + 5 = 19	(K, H, E, C) of length </a:t>
            </a:r>
            <a:r>
              <a:rPr lang="en-CA" dirty="0">
                <a:solidFill>
                  <a:srgbClr val="FF0000"/>
                </a:solidFill>
                <a:latin typeface="Arial" charset="0"/>
                <a:cs typeface="Arial" charset="0"/>
              </a:rPr>
              <a:t>14</a:t>
            </a:r>
            <a:r>
              <a:rPr lang="en-CA" dirty="0">
                <a:latin typeface="Arial" charset="0"/>
                <a:cs typeface="Arial" charset="0"/>
              </a:rPr>
              <a:t> + 1 = 15</a:t>
            </a:r>
          </a:p>
          <a:p>
            <a:pPr marL="457200" lvl="1" indent="0">
              <a:buNone/>
            </a:pPr>
            <a:r>
              <a:rPr lang="en-CA" dirty="0">
                <a:latin typeface="Arial" charset="0"/>
                <a:cs typeface="Arial" charset="0"/>
              </a:rPr>
              <a:t>(K, H, E, D) of length </a:t>
            </a:r>
            <a:r>
              <a:rPr lang="en-CA" dirty="0">
                <a:solidFill>
                  <a:srgbClr val="FF0000"/>
                </a:solidFill>
                <a:latin typeface="Arial" charset="0"/>
                <a:cs typeface="Arial" charset="0"/>
              </a:rPr>
              <a:t>14</a:t>
            </a:r>
            <a:r>
              <a:rPr lang="en-CA" dirty="0">
                <a:latin typeface="Arial" charset="0"/>
                <a:cs typeface="Arial" charset="0"/>
              </a:rPr>
              <a:t> + 10 = 24	(K, H, E, F) of length </a:t>
            </a:r>
            <a:r>
              <a:rPr lang="en-CA" dirty="0">
                <a:solidFill>
                  <a:srgbClr val="FF0000"/>
                </a:solidFill>
                <a:latin typeface="Arial" charset="0"/>
                <a:cs typeface="Arial" charset="0"/>
              </a:rPr>
              <a:t>14</a:t>
            </a:r>
            <a:r>
              <a:rPr lang="en-CA" dirty="0">
                <a:latin typeface="Arial" charset="0"/>
                <a:cs typeface="Arial" charset="0"/>
              </a:rPr>
              <a:t> + 22 = 36</a:t>
            </a:r>
          </a:p>
          <a:p>
            <a:pPr lvl="1"/>
            <a:endParaRPr lang="en-CA" dirty="0">
              <a:latin typeface="Arial" charset="0"/>
              <a:cs typeface="Arial" charset="0"/>
            </a:endParaRPr>
          </a:p>
          <a:p>
            <a:pPr lvl="1"/>
            <a:r>
              <a:rPr lang="en-CA" dirty="0">
                <a:latin typeface="Arial" charset="0"/>
                <a:cs typeface="Arial" charset="0"/>
              </a:rPr>
              <a:t>Which do we</a:t>
            </a:r>
            <a:br>
              <a:rPr lang="en-CA" dirty="0">
                <a:latin typeface="Arial" charset="0"/>
                <a:cs typeface="Arial" charset="0"/>
              </a:rPr>
            </a:br>
            <a:r>
              <a:rPr lang="en-CA" dirty="0">
                <a:latin typeface="Arial" charset="0"/>
                <a:cs typeface="Arial" charset="0"/>
              </a:rPr>
              <a:t>update?</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2497023094"/>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14</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17</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2678772" y="532222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812278" y="601077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1804166" y="36555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804166" y="606332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1198134" y="498320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85944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rot="19957208">
            <a:off x="14077" y="5179211"/>
            <a:ext cx="1701635" cy="2200281"/>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rot="19817158">
            <a:off x="3423805" y="1583560"/>
            <a:ext cx="3491880" cy="471929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We’ve discovered paths to vertices B, C, D</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3282292234"/>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19</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E</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15</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E</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24</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E</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14</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H</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17</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2678772" y="532222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812278" y="601077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1804166" y="36555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804166" y="606332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1198134" y="498320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8585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Which vertex is next?</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2722798693"/>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15</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85875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We’ve found that the path (K, H, E, C) of length 15 is the shortest</a:t>
            </a:r>
            <a:br>
              <a:rPr lang="en-CA" altLang="en-US" dirty="0">
                <a:latin typeface="Arial" charset="0"/>
                <a:cs typeface="Arial" charset="0"/>
              </a:rPr>
            </a:br>
            <a:r>
              <a:rPr lang="en-CA" altLang="en-US" dirty="0">
                <a:latin typeface="Arial" charset="0"/>
                <a:cs typeface="Arial" charset="0"/>
              </a:rPr>
              <a:t>path from K to C</a:t>
            </a:r>
          </a:p>
          <a:p>
            <a:pPr lvl="1"/>
            <a:r>
              <a:rPr lang="en-CA" dirty="0">
                <a:latin typeface="Arial" charset="0"/>
                <a:cs typeface="Arial" charset="0"/>
              </a:rPr>
              <a:t>Vertex C has one unvisited neighbor, B</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1765996667"/>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15</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E</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2822788" y="601077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57715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rot="19957208">
            <a:off x="14077" y="5179211"/>
            <a:ext cx="1701635" cy="2200281"/>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rot="17501994">
            <a:off x="1847617" y="1209001"/>
            <a:ext cx="3491880" cy="471929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rot="13893817">
            <a:off x="-72923" y="1632986"/>
            <a:ext cx="3491880" cy="471929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The path (K, H, E, C, B) is of length </a:t>
            </a:r>
            <a:r>
              <a:rPr lang="en-CA" altLang="en-US" dirty="0">
                <a:solidFill>
                  <a:srgbClr val="FF0000"/>
                </a:solidFill>
                <a:latin typeface="Arial" charset="0"/>
                <a:cs typeface="Arial" charset="0"/>
              </a:rPr>
              <a:t>15 </a:t>
            </a:r>
            <a:r>
              <a:rPr lang="en-CA" altLang="en-US" dirty="0">
                <a:latin typeface="Arial" charset="0"/>
                <a:cs typeface="Arial" charset="0"/>
              </a:rPr>
              <a:t>+ 7 = 22</a:t>
            </a:r>
          </a:p>
          <a:p>
            <a:pPr lvl="1"/>
            <a:r>
              <a:rPr lang="en-CA" dirty="0"/>
              <a:t>We have already discovered a shorter path through vertex E</a:t>
            </a:r>
          </a:p>
        </p:txBody>
      </p:sp>
      <p:graphicFrame>
        <p:nvGraphicFramePr>
          <p:cNvPr id="6" name="Group 43"/>
          <p:cNvGraphicFramePr>
            <a:graphicFrameLocks noGrp="1"/>
          </p:cNvGraphicFramePr>
          <p:nvPr>
            <p:extLst>
              <p:ext uri="{D42A27DB-BD31-4B8C-83A1-F6EECF244321}">
                <p14:modId xmlns:p14="http://schemas.microsoft.com/office/powerpoint/2010/main" val="3270843465"/>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 </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19</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15</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E</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2822788" y="601077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804166" y="606332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46938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Where to next?</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1727023388"/>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15</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79972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42693" name="Picture 5"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68960"/>
            <a:ext cx="4104456" cy="3296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Are you guaranteed that the shortest path to C is (A, C), or</a:t>
            </a:r>
            <a:br>
              <a:rPr lang="en-CA" dirty="0"/>
            </a:br>
            <a:r>
              <a:rPr lang="en-CA" dirty="0"/>
              <a:t>that (A, D) is the shortest path to vertex D?</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
        <p:nvSpPr>
          <p:cNvPr id="6" name="Oval 5"/>
          <p:cNvSpPr/>
          <p:nvPr/>
        </p:nvSpPr>
        <p:spPr>
          <a:xfrm>
            <a:off x="2585449" y="480191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72083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We now know that (K, L) is the shortest path between these</a:t>
            </a:r>
            <a:br>
              <a:rPr lang="en-CA" altLang="en-US" dirty="0">
                <a:latin typeface="Arial" charset="0"/>
                <a:cs typeface="Arial" charset="0"/>
              </a:rPr>
            </a:br>
            <a:r>
              <a:rPr lang="en-CA" altLang="en-US" dirty="0">
                <a:latin typeface="Arial" charset="0"/>
                <a:cs typeface="Arial" charset="0"/>
              </a:rPr>
              <a:t>two points</a:t>
            </a:r>
          </a:p>
          <a:p>
            <a:pPr lvl="1"/>
            <a:r>
              <a:rPr lang="en-CA" dirty="0">
                <a:latin typeface="Arial" charset="0"/>
                <a:cs typeface="Arial" charset="0"/>
              </a:rPr>
              <a:t>Vertex L has no unvisited neighbors</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296302335"/>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15</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cs typeface="+mn-cs"/>
                        </a:rPr>
                        <a:t>16</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K</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4355976" y="509569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654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Where to next?</a:t>
            </a:r>
          </a:p>
          <a:p>
            <a:pPr lvl="1"/>
            <a:r>
              <a:rPr lang="en-CA" dirty="0">
                <a:latin typeface="Arial" charset="0"/>
                <a:cs typeface="Arial" charset="0"/>
              </a:rPr>
              <a:t>Does it matter if we visit vertex F first or vertex J first?</a:t>
            </a:r>
            <a:endParaRPr lang="en-CA" dirty="0"/>
          </a:p>
        </p:txBody>
      </p:sp>
      <p:graphicFrame>
        <p:nvGraphicFramePr>
          <p:cNvPr id="6" name="Group 43"/>
          <p:cNvGraphicFramePr>
            <a:graphicFrameLocks noGrp="1"/>
          </p:cNvGraphicFramePr>
          <p:nvPr>
            <p:extLst>
              <p:ext uri="{D42A27DB-BD31-4B8C-83A1-F6EECF244321}">
                <p14:modId xmlns:p14="http://schemas.microsoft.com/office/powerpoint/2010/main" val="102136758"/>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15</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1804166" y="364502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3944948" y="244190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28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Let’s visit vertex F first</a:t>
            </a:r>
          </a:p>
          <a:p>
            <a:pPr lvl="1"/>
            <a:r>
              <a:rPr lang="en-CA" altLang="en-US" dirty="0">
                <a:latin typeface="Arial" charset="0"/>
                <a:cs typeface="Arial" charset="0"/>
              </a:rPr>
              <a:t>It has one unvisited neighbor, vertex D</a:t>
            </a:r>
          </a:p>
        </p:txBody>
      </p:sp>
      <p:graphicFrame>
        <p:nvGraphicFramePr>
          <p:cNvPr id="6" name="Group 43"/>
          <p:cNvGraphicFramePr>
            <a:graphicFrameLocks noGrp="1"/>
          </p:cNvGraphicFramePr>
          <p:nvPr>
            <p:extLst>
              <p:ext uri="{D42A27DB-BD31-4B8C-83A1-F6EECF244321}">
                <p14:modId xmlns:p14="http://schemas.microsoft.com/office/powerpoint/2010/main" val="3958414080"/>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15</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17</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G</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1804166" y="364502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99694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rot="10800000">
            <a:off x="3059833" y="1734038"/>
            <a:ext cx="3491880" cy="4719297"/>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rot="605781">
            <a:off x="-372084" y="5481717"/>
            <a:ext cx="5270497" cy="1864318"/>
          </a:xfrm>
          <a:prstGeom prst="round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The path (K, H, I, G, F, D) is of length </a:t>
            </a:r>
            <a:r>
              <a:rPr lang="en-CA" altLang="en-US" dirty="0">
                <a:solidFill>
                  <a:srgbClr val="FF0000"/>
                </a:solidFill>
                <a:latin typeface="Arial" charset="0"/>
                <a:cs typeface="Arial" charset="0"/>
              </a:rPr>
              <a:t>17 </a:t>
            </a:r>
            <a:r>
              <a:rPr lang="en-CA" altLang="en-US" dirty="0">
                <a:latin typeface="Arial" charset="0"/>
                <a:cs typeface="Arial" charset="0"/>
              </a:rPr>
              <a:t>+ 14 = 31</a:t>
            </a:r>
          </a:p>
          <a:p>
            <a:pPr lvl="1"/>
            <a:r>
              <a:rPr lang="en-CA" altLang="en-US" dirty="0">
                <a:latin typeface="Arial" charset="0"/>
                <a:cs typeface="Arial" charset="0"/>
              </a:rPr>
              <a:t>This is longer than the path we’ve already discovered</a:t>
            </a:r>
          </a:p>
        </p:txBody>
      </p:sp>
      <p:graphicFrame>
        <p:nvGraphicFramePr>
          <p:cNvPr id="6" name="Group 43"/>
          <p:cNvGraphicFramePr>
            <a:graphicFrameLocks noGrp="1"/>
          </p:cNvGraphicFramePr>
          <p:nvPr>
            <p:extLst>
              <p:ext uri="{D42A27DB-BD31-4B8C-83A1-F6EECF244321}">
                <p14:modId xmlns:p14="http://schemas.microsoft.com/office/powerpoint/2010/main" val="809773460"/>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15</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24</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17</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G</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1804166" y="364502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1217592" y="498164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0369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Now we visit vertex J</a:t>
            </a:r>
          </a:p>
          <a:p>
            <a:pPr lvl="1"/>
            <a:r>
              <a:rPr lang="en-CA" altLang="en-US" dirty="0">
                <a:latin typeface="Arial" charset="0"/>
                <a:cs typeface="Arial" charset="0"/>
              </a:rPr>
              <a:t>It has no unvisited neighbors</a:t>
            </a:r>
          </a:p>
        </p:txBody>
      </p:sp>
      <p:graphicFrame>
        <p:nvGraphicFramePr>
          <p:cNvPr id="6" name="Group 43"/>
          <p:cNvGraphicFramePr>
            <a:graphicFrameLocks noGrp="1"/>
          </p:cNvGraphicFramePr>
          <p:nvPr>
            <p:extLst>
              <p:ext uri="{D42A27DB-BD31-4B8C-83A1-F6EECF244321}">
                <p14:modId xmlns:p14="http://schemas.microsoft.com/office/powerpoint/2010/main" val="886132763"/>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15</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17</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K</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3944948" y="244190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79418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Next we visit vertex B, which has two unvisited neighbors:</a:t>
            </a:r>
          </a:p>
          <a:p>
            <a:pPr marL="457200" lvl="1" indent="0">
              <a:buNone/>
            </a:pPr>
            <a:r>
              <a:rPr lang="en-CA" dirty="0">
                <a:solidFill>
                  <a:prstClr val="black"/>
                </a:solidFill>
                <a:latin typeface="Arial" charset="0"/>
                <a:cs typeface="Arial" charset="0"/>
              </a:rPr>
              <a:t>(K, H, E, B, A) of length </a:t>
            </a:r>
            <a:r>
              <a:rPr lang="en-CA" dirty="0">
                <a:solidFill>
                  <a:srgbClr val="FF0000"/>
                </a:solidFill>
                <a:latin typeface="Arial" charset="0"/>
                <a:cs typeface="Arial" charset="0"/>
              </a:rPr>
              <a:t>19</a:t>
            </a:r>
            <a:r>
              <a:rPr lang="en-CA" dirty="0">
                <a:solidFill>
                  <a:prstClr val="black"/>
                </a:solidFill>
                <a:latin typeface="Arial" charset="0"/>
                <a:cs typeface="Arial" charset="0"/>
              </a:rPr>
              <a:t> + 20 = 39	(K, H, E, B, D) of length </a:t>
            </a:r>
            <a:r>
              <a:rPr lang="en-CA" dirty="0">
                <a:solidFill>
                  <a:srgbClr val="FF0000"/>
                </a:solidFill>
                <a:latin typeface="Arial" charset="0"/>
                <a:cs typeface="Arial" charset="0"/>
              </a:rPr>
              <a:t>19</a:t>
            </a:r>
            <a:r>
              <a:rPr lang="en-CA" dirty="0">
                <a:solidFill>
                  <a:prstClr val="black"/>
                </a:solidFill>
                <a:latin typeface="Arial" charset="0"/>
                <a:cs typeface="Arial" charset="0"/>
              </a:rPr>
              <a:t> + 13 = 32</a:t>
            </a:r>
          </a:p>
          <a:p>
            <a:pPr lvl="1"/>
            <a:r>
              <a:rPr lang="en-CA" dirty="0">
                <a:solidFill>
                  <a:prstClr val="black"/>
                </a:solidFill>
                <a:latin typeface="Arial" charset="0"/>
                <a:cs typeface="Arial" charset="0"/>
              </a:rPr>
              <a:t>We update the path length to A</a:t>
            </a:r>
          </a:p>
          <a:p>
            <a:pPr>
              <a:buNone/>
            </a:pPr>
            <a:endParaRPr lang="en-CA" altLang="en-US" dirty="0">
              <a:latin typeface="Arial" charset="0"/>
              <a:cs typeface="Arial" charset="0"/>
            </a:endParaRPr>
          </a:p>
        </p:txBody>
      </p:sp>
      <p:graphicFrame>
        <p:nvGraphicFramePr>
          <p:cNvPr id="6" name="Group 43"/>
          <p:cNvGraphicFramePr>
            <a:graphicFrameLocks noGrp="1"/>
          </p:cNvGraphicFramePr>
          <p:nvPr>
            <p:extLst>
              <p:ext uri="{D42A27DB-BD31-4B8C-83A1-F6EECF244321}">
                <p14:modId xmlns:p14="http://schemas.microsoft.com/office/powerpoint/2010/main" val="2272145481"/>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7030A0"/>
                          </a:solidFill>
                          <a:effectLst/>
                          <a:latin typeface="Arial" charset="0"/>
                        </a:rPr>
                        <a:t>39</a:t>
                      </a:r>
                      <a:endParaRPr kumimoji="0" lang="en-US" sz="18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7030A0"/>
                          </a:solidFill>
                          <a:effectLst/>
                          <a:latin typeface="Arial" panose="020B0604020202020204" pitchFamily="34" charset="0"/>
                          <a:ea typeface="+mn-ea"/>
                          <a:cs typeface="Arial" panose="020B0604020202020204" pitchFamily="34" charset="0"/>
                        </a:rPr>
                        <a:t>B</a:t>
                      </a:r>
                      <a:endParaRPr kumimoji="0" 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19</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E</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15</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24</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1795218" y="605281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1196572" y="498164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478054" y="607383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25479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Next we visit vertex D</a:t>
            </a:r>
          </a:p>
          <a:p>
            <a:pPr lvl="1"/>
            <a:r>
              <a:rPr lang="en-CA" dirty="0">
                <a:solidFill>
                  <a:prstClr val="black"/>
                </a:solidFill>
                <a:latin typeface="Arial" charset="0"/>
                <a:cs typeface="Arial" charset="0"/>
              </a:rPr>
              <a:t>The path (K, H, E, D, A) is of length </a:t>
            </a:r>
            <a:r>
              <a:rPr lang="en-CA" dirty="0">
                <a:solidFill>
                  <a:srgbClr val="FF0000"/>
                </a:solidFill>
                <a:latin typeface="Arial" charset="0"/>
                <a:cs typeface="Arial" charset="0"/>
              </a:rPr>
              <a:t>24</a:t>
            </a:r>
            <a:r>
              <a:rPr lang="en-CA" dirty="0">
                <a:solidFill>
                  <a:prstClr val="black"/>
                </a:solidFill>
                <a:latin typeface="Arial" charset="0"/>
                <a:cs typeface="Arial" charset="0"/>
              </a:rPr>
              <a:t> + 21 = 45</a:t>
            </a:r>
          </a:p>
          <a:p>
            <a:pPr lvl="1"/>
            <a:r>
              <a:rPr lang="en-CA" dirty="0">
                <a:solidFill>
                  <a:prstClr val="black"/>
                </a:solidFill>
                <a:latin typeface="Arial" charset="0"/>
                <a:cs typeface="Arial" charset="0"/>
              </a:rPr>
              <a:t>We don’t update A</a:t>
            </a:r>
          </a:p>
          <a:p>
            <a:pPr>
              <a:buNone/>
            </a:pPr>
            <a:endParaRPr lang="en-CA" altLang="en-US" dirty="0">
              <a:latin typeface="Arial" charset="0"/>
              <a:cs typeface="Arial" charset="0"/>
            </a:endParaRPr>
          </a:p>
        </p:txBody>
      </p:sp>
      <p:graphicFrame>
        <p:nvGraphicFramePr>
          <p:cNvPr id="6" name="Group 43"/>
          <p:cNvGraphicFramePr>
            <a:graphicFrameLocks noGrp="1"/>
          </p:cNvGraphicFramePr>
          <p:nvPr>
            <p:extLst>
              <p:ext uri="{D42A27DB-BD31-4B8C-83A1-F6EECF244321}">
                <p14:modId xmlns:p14="http://schemas.microsoft.com/office/powerpoint/2010/main" val="3228100973"/>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Consolas" panose="020B0609020204030204" pitchFamily="49" charset="0"/>
                          <a:cs typeface="Consolas" panose="020B0609020204030204" pitchFamily="49"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7030A0"/>
                          </a:solidFill>
                          <a:effectLst/>
                          <a:latin typeface="Arial" charset="0"/>
                        </a:rPr>
                        <a:t>39</a:t>
                      </a:r>
                      <a:endParaRPr kumimoji="0" lang="en-US" sz="18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rgbClr val="7030A0"/>
                          </a:solidFill>
                          <a:effectLst/>
                          <a:latin typeface="Arial" panose="020B0604020202020204" pitchFamily="34" charset="0"/>
                          <a:ea typeface="+mn-ea"/>
                          <a:cs typeface="Arial" panose="020B0604020202020204" pitchFamily="34" charset="0"/>
                        </a:rPr>
                        <a:t>B</a:t>
                      </a:r>
                      <a:endParaRPr kumimoji="0" lang="en-US" sz="1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19</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15</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24</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E</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1187624" y="4981646"/>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478054" y="607383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84819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Finally, we visit vertex A</a:t>
            </a:r>
          </a:p>
          <a:p>
            <a:pPr lvl="1"/>
            <a:r>
              <a:rPr lang="en-CA" dirty="0">
                <a:solidFill>
                  <a:prstClr val="black"/>
                </a:solidFill>
                <a:latin typeface="Arial" charset="0"/>
                <a:cs typeface="Arial" charset="0"/>
              </a:rPr>
              <a:t>It has no unvisited neighbors and there are no unvisited vertices left</a:t>
            </a:r>
          </a:p>
          <a:p>
            <a:pPr lvl="1"/>
            <a:r>
              <a:rPr lang="en-CA" dirty="0">
                <a:solidFill>
                  <a:prstClr val="black"/>
                </a:solidFill>
                <a:latin typeface="Arial" charset="0"/>
                <a:cs typeface="Arial" charset="0"/>
              </a:rPr>
              <a:t>We are done</a:t>
            </a:r>
          </a:p>
          <a:p>
            <a:pPr>
              <a:buNone/>
            </a:pPr>
            <a:endParaRPr lang="en-CA" altLang="en-US" dirty="0">
              <a:latin typeface="Arial" charset="0"/>
              <a:cs typeface="Arial" charset="0"/>
            </a:endParaRPr>
          </a:p>
        </p:txBody>
      </p:sp>
      <p:graphicFrame>
        <p:nvGraphicFramePr>
          <p:cNvPr id="6" name="Group 43"/>
          <p:cNvGraphicFramePr>
            <a:graphicFrameLocks noGrp="1"/>
          </p:cNvGraphicFramePr>
          <p:nvPr>
            <p:extLst>
              <p:ext uri="{D42A27DB-BD31-4B8C-83A1-F6EECF244321}">
                <p14:modId xmlns:p14="http://schemas.microsoft.com/office/powerpoint/2010/main" val="3137814336"/>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39</a:t>
                      </a:r>
                      <a:endPar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1" i="0" kern="1200" dirty="0">
                          <a:solidFill>
                            <a:srgbClr val="FF0000"/>
                          </a:solidFill>
                          <a:effectLst/>
                          <a:latin typeface="Arial" panose="020B0604020202020204" pitchFamily="34" charset="0"/>
                          <a:ea typeface="+mn-ea"/>
                          <a:cs typeface="Arial" panose="020B0604020202020204" pitchFamily="34" charset="0"/>
                        </a:rPr>
                        <a:t>B</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19</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15</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24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14</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13</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8</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10</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17</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lumMod val="85000"/>
                            </a:schemeClr>
                          </a:solidFill>
                          <a:effectLst/>
                          <a:latin typeface="Arial" charset="0"/>
                          <a:cs typeface="+mn-cs"/>
                        </a:rPr>
                        <a:t>16</a:t>
                      </a:r>
                      <a:endParaRPr kumimoji="0" lang="en-US" sz="1800" b="0" i="0" u="none" strike="noStrike" cap="none" normalizeH="0" baseline="0" dirty="0">
                        <a:ln>
                          <a:noFill/>
                        </a:ln>
                        <a:solidFill>
                          <a:schemeClr val="bg1">
                            <a:lumMod val="85000"/>
                          </a:schemeClr>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bg1">
                              <a:lumMod val="85000"/>
                            </a:schemeClr>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bg1">
                            <a:lumMod val="85000"/>
                          </a:schemeClr>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Oval 6"/>
          <p:cNvSpPr/>
          <p:nvPr/>
        </p:nvSpPr>
        <p:spPr>
          <a:xfrm>
            <a:off x="478054" y="607383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43134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descr="C:\Users\dwharder\Desktop\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4322439" cy="403590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Thus, we have found the shortest path from vertex K to each of</a:t>
            </a:r>
            <a:br>
              <a:rPr lang="en-CA" altLang="en-US" dirty="0">
                <a:latin typeface="Arial" charset="0"/>
                <a:cs typeface="Arial" charset="0"/>
              </a:rPr>
            </a:br>
            <a:r>
              <a:rPr lang="en-CA" altLang="en-US" dirty="0">
                <a:latin typeface="Arial" charset="0"/>
                <a:cs typeface="Arial" charset="0"/>
              </a:rPr>
              <a:t>the other vertices</a:t>
            </a:r>
          </a:p>
        </p:txBody>
      </p:sp>
      <p:graphicFrame>
        <p:nvGraphicFramePr>
          <p:cNvPr id="6" name="Group 43"/>
          <p:cNvGraphicFramePr>
            <a:graphicFrameLocks noGrp="1"/>
          </p:cNvGraphicFramePr>
          <p:nvPr>
            <p:extLst>
              <p:ext uri="{D42A27DB-BD31-4B8C-83A1-F6EECF244321}">
                <p14:modId xmlns:p14="http://schemas.microsoft.com/office/powerpoint/2010/main" val="2942623805"/>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B</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15</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13</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8</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10</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06378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7544" y="2492896"/>
            <a:ext cx="4322439" cy="4035901"/>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Using the </a:t>
            </a:r>
            <a:r>
              <a:rPr lang="en-CA" altLang="en-US" i="1" dirty="0">
                <a:latin typeface="Arial" charset="0"/>
                <a:cs typeface="Arial" charset="0"/>
              </a:rPr>
              <a:t>previous</a:t>
            </a:r>
            <a:r>
              <a:rPr lang="en-CA" altLang="en-US" dirty="0">
                <a:latin typeface="Arial" charset="0"/>
                <a:cs typeface="Arial" charset="0"/>
              </a:rPr>
              <a:t> pointers, we can reconstruct the paths</a:t>
            </a:r>
          </a:p>
        </p:txBody>
      </p:sp>
      <p:graphicFrame>
        <p:nvGraphicFramePr>
          <p:cNvPr id="6" name="Group 43"/>
          <p:cNvGraphicFramePr>
            <a:graphicFrameLocks noGrp="1"/>
          </p:cNvGraphicFramePr>
          <p:nvPr>
            <p:extLst>
              <p:ext uri="{D42A27DB-BD31-4B8C-83A1-F6EECF244321}">
                <p14:modId xmlns:p14="http://schemas.microsoft.com/office/powerpoint/2010/main" val="1345539098"/>
              </p:ext>
            </p:extLst>
          </p:nvPr>
        </p:nvGraphicFramePr>
        <p:xfrm>
          <a:off x="5076056" y="2996952"/>
          <a:ext cx="3816424" cy="3644173"/>
        </p:xfrm>
        <a:graphic>
          <a:graphicData uri="http://schemas.openxmlformats.org/drawingml/2006/table">
            <a:tbl>
              <a:tblPr/>
              <a:tblGrid>
                <a:gridCol w="7920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Visited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Distance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B</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15</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13</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8</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10</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17</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  0</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nsolas" panose="020B0609020204030204" pitchFamily="49" charset="0"/>
                          <a:cs typeface="Consolas" panose="020B0609020204030204" pitchFamily="49" charset="0"/>
                        </a:rPr>
                        <a:t>T</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mn-cs"/>
                        </a:rPr>
                        <a:t>16</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1292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42693" name="Picture 5"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68960"/>
            <a:ext cx="4104456" cy="3296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We accept that (A, B) is the shortest path to vertex B from A</a:t>
            </a:r>
          </a:p>
          <a:p>
            <a:pPr lvl="1"/>
            <a:r>
              <a:rPr lang="en-CA" dirty="0"/>
              <a:t>Let’s see where we can go from B</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
        <p:nvSpPr>
          <p:cNvPr id="6" name="Oval 5"/>
          <p:cNvSpPr/>
          <p:nvPr/>
        </p:nvSpPr>
        <p:spPr>
          <a:xfrm>
            <a:off x="3902722" y="3886449"/>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30566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7171" name="Rectangle 3"/>
          <p:cNvSpPr>
            <a:spLocks noGrp="1" noChangeArrowheads="1"/>
          </p:cNvSpPr>
          <p:nvPr>
            <p:ph type="body" idx="1"/>
          </p:nvPr>
        </p:nvSpPr>
        <p:spPr>
          <a:xfrm>
            <a:off x="457200" y="1600200"/>
            <a:ext cx="8686800" cy="4525963"/>
          </a:xfrm>
        </p:spPr>
        <p:txBody>
          <a:bodyPr/>
          <a:lstStyle/>
          <a:p>
            <a:pPr>
              <a:buNone/>
            </a:pPr>
            <a:r>
              <a:rPr lang="en-US" altLang="en-US" dirty="0">
                <a:latin typeface="Arial" charset="0"/>
                <a:cs typeface="Arial" charset="0"/>
              </a:rPr>
              <a:t>	</a:t>
            </a:r>
            <a:r>
              <a:rPr lang="en-CA" altLang="en-US" dirty="0">
                <a:latin typeface="Arial" charset="0"/>
                <a:cs typeface="Arial" charset="0"/>
              </a:rPr>
              <a:t>Note that this table defines a rooted parental tree</a:t>
            </a:r>
          </a:p>
          <a:p>
            <a:pPr lvl="1"/>
            <a:r>
              <a:rPr lang="en-CA" altLang="en-US" dirty="0">
                <a:latin typeface="Arial" charset="0"/>
                <a:cs typeface="Arial" charset="0"/>
              </a:rPr>
              <a:t>The source vertex K is at the root</a:t>
            </a:r>
          </a:p>
          <a:p>
            <a:pPr lvl="1"/>
            <a:r>
              <a:rPr lang="en-CA" altLang="en-US" dirty="0">
                <a:latin typeface="Arial" charset="0"/>
                <a:cs typeface="Arial" charset="0"/>
              </a:rPr>
              <a:t>The previous pointer is the </a:t>
            </a:r>
            <a:r>
              <a:rPr lang="en-CA" altLang="en-US" i="1" dirty="0">
                <a:latin typeface="Arial" charset="0"/>
                <a:cs typeface="Arial" charset="0"/>
              </a:rPr>
              <a:t>parent</a:t>
            </a:r>
            <a:r>
              <a:rPr lang="en-CA" altLang="en-US" dirty="0">
                <a:latin typeface="Arial" charset="0"/>
                <a:cs typeface="Arial" charset="0"/>
              </a:rPr>
              <a:t> of the vertex in the tree</a:t>
            </a:r>
          </a:p>
        </p:txBody>
      </p:sp>
      <p:graphicFrame>
        <p:nvGraphicFramePr>
          <p:cNvPr id="6" name="Group 43"/>
          <p:cNvGraphicFramePr>
            <a:graphicFrameLocks noGrp="1"/>
          </p:cNvGraphicFramePr>
          <p:nvPr>
            <p:extLst>
              <p:ext uri="{D42A27DB-BD31-4B8C-83A1-F6EECF244321}">
                <p14:modId xmlns:p14="http://schemas.microsoft.com/office/powerpoint/2010/main" val="2556970829"/>
              </p:ext>
            </p:extLst>
          </p:nvPr>
        </p:nvGraphicFramePr>
        <p:xfrm>
          <a:off x="5076056" y="2996952"/>
          <a:ext cx="1800200" cy="3644173"/>
        </p:xfrm>
        <a:graphic>
          <a:graphicData uri="http://schemas.openxmlformats.org/drawingml/2006/table">
            <a:tbl>
              <a:tblPr/>
              <a:tblGrid>
                <a:gridCol w="79208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Vertex</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Previous</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B</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G</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I</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J</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K</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Ø</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0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a:t>
                      </a: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CA" sz="1800" b="0" i="0" kern="1200" dirty="0">
                          <a:solidFill>
                            <a:schemeClr val="tx1"/>
                          </a:solidFill>
                          <a:effectLst/>
                          <a:latin typeface="Arial" panose="020B0604020202020204" pitchFamily="34" charset="0"/>
                          <a:ea typeface="+mn-ea"/>
                          <a:cs typeface="Arial" panose="020B0604020202020204" pitchFamily="34" charset="0"/>
                        </a:rPr>
                        <a:t>K</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43714" name="Picture 2" descr="C:\Users\dwharder\Desktop\a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852936"/>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87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a:latin typeface="Arial" charset="0"/>
                <a:cs typeface="Arial" charset="0"/>
              </a:rPr>
              <a:t>Comments on Dijkstra’s algorithm</a:t>
            </a:r>
          </a:p>
        </p:txBody>
      </p:sp>
      <p:sp>
        <p:nvSpPr>
          <p:cNvPr id="5734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Questions:</a:t>
            </a:r>
          </a:p>
          <a:p>
            <a:pPr lvl="1"/>
            <a:r>
              <a:rPr lang="en-US" altLang="en-US" dirty="0">
                <a:latin typeface="Arial" charset="0"/>
                <a:cs typeface="Arial" charset="0"/>
              </a:rPr>
              <a:t>What if at some point, all unvisited vertices have a distance </a:t>
            </a:r>
            <a:r>
              <a:rPr lang="en-CA"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a:t>
            </a:r>
          </a:p>
          <a:p>
            <a:pPr lvl="2"/>
            <a:r>
              <a:rPr lang="en-US" altLang="en-US" dirty="0">
                <a:latin typeface="Arial" charset="0"/>
                <a:cs typeface="Arial" charset="0"/>
              </a:rPr>
              <a:t>This means that the graph is not connected</a:t>
            </a:r>
          </a:p>
          <a:p>
            <a:pPr lvl="2"/>
            <a:r>
              <a:rPr lang="en-US" altLang="en-US" dirty="0">
                <a:latin typeface="Arial" charset="0"/>
                <a:cs typeface="Arial" charset="0"/>
              </a:rPr>
              <a:t>We have found the shortest paths to all vertices in the connected </a:t>
            </a:r>
            <a:r>
              <a:rPr lang="en-US" altLang="en-US" dirty="0" err="1">
                <a:latin typeface="Arial" charset="0"/>
                <a:cs typeface="Arial" charset="0"/>
              </a:rPr>
              <a:t>subgraph</a:t>
            </a:r>
            <a:r>
              <a:rPr lang="en-US" altLang="en-US" dirty="0">
                <a:latin typeface="Arial" charset="0"/>
                <a:cs typeface="Arial" charset="0"/>
              </a:rPr>
              <a:t> containing the source vertex  </a:t>
            </a:r>
          </a:p>
          <a:p>
            <a:pPr lvl="1"/>
            <a:r>
              <a:rPr lang="en-US" altLang="en-US" dirty="0">
                <a:latin typeface="Arial" charset="0"/>
                <a:cs typeface="Arial" charset="0"/>
              </a:rPr>
              <a:t>What if we just want to find the shortest path between vertices </a:t>
            </a:r>
            <a:r>
              <a:rPr lang="en-US" altLang="en-US" i="1" dirty="0" err="1">
                <a:latin typeface="Times New Roman" panose="02020603050405020304" pitchFamily="18" charset="0"/>
                <a:cs typeface="Times New Roman" panose="02020603050405020304" pitchFamily="18" charset="0"/>
              </a:rPr>
              <a:t>v</a:t>
            </a:r>
            <a:r>
              <a:rPr lang="en-US" altLang="en-US" i="1" baseline="-25000" dirty="0" err="1">
                <a:latin typeface="Times New Roman" panose="02020603050405020304" pitchFamily="18" charset="0"/>
                <a:cs typeface="Times New Roman" panose="02020603050405020304" pitchFamily="18" charset="0"/>
              </a:rPr>
              <a:t>j</a:t>
            </a:r>
            <a:r>
              <a:rPr lang="en-US" altLang="en-US" baseline="30000" dirty="0">
                <a:latin typeface="Arial" charset="0"/>
                <a:cs typeface="Arial" charset="0"/>
              </a:rPr>
              <a:t> </a:t>
            </a:r>
            <a:r>
              <a:rPr lang="en-US" altLang="en-US" dirty="0">
                <a:latin typeface="Arial" charset="0"/>
                <a:cs typeface="Arial" charset="0"/>
              </a:rPr>
              <a:t>and </a:t>
            </a:r>
            <a:r>
              <a:rPr lang="en-US" altLang="en-US" i="1" dirty="0" err="1">
                <a:latin typeface="Times New Roman" panose="02020603050405020304" pitchFamily="18" charset="0"/>
                <a:cs typeface="Times New Roman" panose="02020603050405020304" pitchFamily="18" charset="0"/>
              </a:rPr>
              <a:t>v</a:t>
            </a:r>
            <a:r>
              <a:rPr lang="en-US" altLang="en-US" i="1" baseline="-25000" dirty="0" err="1">
                <a:latin typeface="Times New Roman" panose="02020603050405020304" pitchFamily="18" charset="0"/>
                <a:cs typeface="Times New Roman" panose="02020603050405020304" pitchFamily="18" charset="0"/>
              </a:rPr>
              <a:t>k</a:t>
            </a:r>
            <a:r>
              <a:rPr lang="en-US" altLang="en-US" dirty="0">
                <a:latin typeface="Arial" charset="0"/>
                <a:cs typeface="Arial" charset="0"/>
              </a:rPr>
              <a:t>?</a:t>
            </a:r>
          </a:p>
          <a:p>
            <a:pPr lvl="2"/>
            <a:r>
              <a:rPr lang="en-US" altLang="en-US" dirty="0">
                <a:latin typeface="Arial" charset="0"/>
                <a:cs typeface="Arial" charset="0"/>
              </a:rPr>
              <a:t>Apply the same algorithm, but stop when we are </a:t>
            </a:r>
            <a:r>
              <a:rPr lang="en-US" altLang="en-US" u="sng" dirty="0">
                <a:latin typeface="Arial" charset="0"/>
                <a:cs typeface="Arial" charset="0"/>
              </a:rPr>
              <a:t>visiting</a:t>
            </a:r>
            <a:r>
              <a:rPr lang="en-US" altLang="en-US" dirty="0">
                <a:latin typeface="Arial" charset="0"/>
                <a:cs typeface="Arial" charset="0"/>
              </a:rPr>
              <a:t> vertex </a:t>
            </a:r>
            <a:r>
              <a:rPr lang="en-US" altLang="en-US" i="1" dirty="0" err="1">
                <a:latin typeface="Times New Roman" panose="02020603050405020304" pitchFamily="18" charset="0"/>
                <a:cs typeface="Times New Roman" panose="02020603050405020304" pitchFamily="18" charset="0"/>
              </a:rPr>
              <a:t>v</a:t>
            </a:r>
            <a:r>
              <a:rPr lang="en-US" altLang="en-US" i="1" baseline="-25000" dirty="0" err="1">
                <a:latin typeface="Times New Roman" panose="02020603050405020304" pitchFamily="18" charset="0"/>
                <a:cs typeface="Times New Roman" panose="02020603050405020304" pitchFamily="18" charset="0"/>
              </a:rPr>
              <a:t>k</a:t>
            </a:r>
            <a:endParaRPr lang="en-US" altLang="en-US" i="1" baseline="-25000" dirty="0">
              <a:latin typeface="Times New Roman" panose="02020603050405020304" pitchFamily="18" charset="0"/>
              <a:cs typeface="Times New Roman" panose="02020603050405020304" pitchFamily="18" charset="0"/>
            </a:endParaRPr>
          </a:p>
          <a:p>
            <a:pPr lvl="1"/>
            <a:r>
              <a:rPr lang="en-US" altLang="en-US" dirty="0">
                <a:latin typeface="Arial" charset="0"/>
                <a:cs typeface="Arial" charset="0"/>
              </a:rPr>
              <a:t>Does the algorithm change if we have a directed graph?</a:t>
            </a:r>
          </a:p>
          <a:p>
            <a:pPr lvl="2"/>
            <a:r>
              <a:rPr lang="en-US" altLang="en-US" dirty="0">
                <a:latin typeface="Arial" charset="0"/>
                <a:cs typeface="Arial" charset="0"/>
              </a:rPr>
              <a:t>No</a:t>
            </a:r>
          </a:p>
          <a:p>
            <a:pPr lvl="2"/>
            <a:endParaRPr lang="en-US" altLang="en-US" dirty="0">
              <a:latin typeface="Arial" charset="0"/>
              <a:cs typeface="Arial" charset="0"/>
            </a:endParaRPr>
          </a:p>
        </p:txBody>
      </p:sp>
    </p:spTree>
    <p:extLst>
      <p:ext uri="{BB962C8B-B14F-4D97-AF65-F5344CB8AC3E}">
        <p14:creationId xmlns:p14="http://schemas.microsoft.com/office/powerpoint/2010/main" val="37596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a:latin typeface="Arial" charset="0"/>
                <a:cs typeface="Arial" charset="0"/>
              </a:rPr>
              <a:t>Implementation and analysis</a:t>
            </a:r>
          </a:p>
        </p:txBody>
      </p:sp>
      <p:sp>
        <p:nvSpPr>
          <p:cNvPr id="65539" name="Rectangle 3"/>
          <p:cNvSpPr>
            <a:spLocks noGrp="1" noChangeArrowheads="1"/>
          </p:cNvSpPr>
          <p:nvPr>
            <p:ph type="body" idx="1"/>
          </p:nvPr>
        </p:nvSpPr>
        <p:spPr/>
        <p:txBody>
          <a:bodyPr/>
          <a:lstStyle/>
          <a:p>
            <a:pPr marL="342900" lvl="1" indent="-342900">
              <a:buNone/>
              <a:defRPr/>
            </a:pPr>
            <a:r>
              <a:rPr lang="en-US" dirty="0">
                <a:latin typeface="Arial" charset="0"/>
                <a:cs typeface="Arial" charset="0"/>
              </a:rPr>
              <a:t>	The initialization requires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a:t>
            </a:r>
            <a:r>
              <a:rPr lang="en-US" dirty="0">
                <a:latin typeface="Arial" charset="0"/>
                <a:cs typeface="Arial" charset="0"/>
              </a:rPr>
              <a:t>memory and run time</a:t>
            </a:r>
          </a:p>
          <a:p>
            <a:pPr marL="342900" lvl="1" indent="-342900">
              <a:buNone/>
              <a:defRPr/>
            </a:pPr>
            <a:endParaRPr lang="en-US" dirty="0">
              <a:latin typeface="Arial" charset="0"/>
              <a:cs typeface="Arial" charset="0"/>
            </a:endParaRPr>
          </a:p>
          <a:p>
            <a:pPr marL="342900" lvl="1" indent="-342900">
              <a:buNone/>
              <a:defRPr/>
            </a:pPr>
            <a:r>
              <a:rPr lang="en-US" dirty="0">
                <a:latin typeface="Arial" charset="0"/>
                <a:cs typeface="Arial" charset="0"/>
              </a:rPr>
              <a:t>	We iterate </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 1 </a:t>
            </a:r>
            <a:r>
              <a:rPr lang="en-US" dirty="0">
                <a:latin typeface="Arial" charset="0"/>
                <a:cs typeface="Arial" charset="0"/>
              </a:rPr>
              <a:t> times, each time finding next closest vertex to the source</a:t>
            </a:r>
          </a:p>
          <a:p>
            <a:pPr lvl="1">
              <a:defRPr/>
            </a:pPr>
            <a:r>
              <a:rPr lang="en-US" dirty="0">
                <a:solidFill>
                  <a:prstClr val="black"/>
                </a:solidFill>
                <a:latin typeface="Arial" charset="0"/>
                <a:cs typeface="Arial" charset="0"/>
              </a:rPr>
              <a:t>Iterating through the table requires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dirty="0">
                <a:latin typeface="Arial" charset="0"/>
                <a:cs typeface="Arial" charset="0"/>
              </a:rPr>
              <a:t> time</a:t>
            </a:r>
          </a:p>
          <a:p>
            <a:pPr lvl="1">
              <a:defRPr/>
            </a:pPr>
            <a:r>
              <a:rPr lang="en-US" dirty="0">
                <a:solidFill>
                  <a:prstClr val="black"/>
                </a:solidFill>
                <a:latin typeface="Arial" charset="0"/>
                <a:cs typeface="Arial" charset="0"/>
              </a:rPr>
              <a:t>Each time we find a vertex, we must check all of its neighbors</a:t>
            </a:r>
          </a:p>
          <a:p>
            <a:pPr lvl="1">
              <a:defRPr/>
            </a:pPr>
            <a:r>
              <a:rPr lang="en-US" dirty="0">
                <a:solidFill>
                  <a:prstClr val="black"/>
                </a:solidFill>
                <a:latin typeface="Arial" charset="0"/>
                <a:cs typeface="Arial" charset="0"/>
              </a:rPr>
              <a:t>With an adjacency matrix, the run time is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 + |</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 =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baseline="30000" dirty="0">
                <a:solidFill>
                  <a:prstClr val="black"/>
                </a:solidFill>
                <a:latin typeface="Times New Roman" pitchFamily="18" charset="0"/>
                <a:cs typeface="Arial" charset="0"/>
              </a:rPr>
              <a:t>2</a:t>
            </a:r>
            <a:r>
              <a:rPr lang="en-US" dirty="0">
                <a:solidFill>
                  <a:prstClr val="black"/>
                </a:solidFill>
                <a:latin typeface="Times New Roman" pitchFamily="18" charset="0"/>
                <a:cs typeface="Arial" charset="0"/>
              </a:rPr>
              <a:t>)</a:t>
            </a:r>
          </a:p>
          <a:p>
            <a:pPr lvl="1">
              <a:defRPr/>
            </a:pPr>
            <a:r>
              <a:rPr lang="en-US" dirty="0">
                <a:solidFill>
                  <a:prstClr val="black"/>
                </a:solidFill>
                <a:latin typeface="Arial" charset="0"/>
                <a:cs typeface="Arial" charset="0"/>
              </a:rPr>
              <a:t>With an adjacency list, the run time is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baseline="30000" dirty="0">
                <a:solidFill>
                  <a:prstClr val="black"/>
                </a:solidFill>
                <a:latin typeface="Times New Roman" pitchFamily="18" charset="0"/>
                <a:cs typeface="Arial" charset="0"/>
              </a:rPr>
              <a:t>2</a:t>
            </a:r>
            <a:r>
              <a:rPr lang="en-US" dirty="0">
                <a:solidFill>
                  <a:prstClr val="black"/>
                </a:solidFill>
                <a:latin typeface="Times New Roman" pitchFamily="18" charset="0"/>
                <a:cs typeface="Arial" charset="0"/>
              </a:rPr>
              <a:t> + |</a:t>
            </a:r>
            <a:r>
              <a:rPr lang="en-US" i="1" dirty="0">
                <a:solidFill>
                  <a:prstClr val="black"/>
                </a:solidFill>
                <a:latin typeface="Times New Roman" pitchFamily="18" charset="0"/>
                <a:cs typeface="Arial" charset="0"/>
              </a:rPr>
              <a:t>E</a:t>
            </a:r>
            <a:r>
              <a:rPr lang="en-US" dirty="0">
                <a:solidFill>
                  <a:prstClr val="black"/>
                </a:solidFill>
                <a:latin typeface="Times New Roman" pitchFamily="18" charset="0"/>
                <a:cs typeface="Arial" charset="0"/>
              </a:rPr>
              <a:t>|) = </a:t>
            </a:r>
            <a:r>
              <a:rPr lang="en-US" dirty="0">
                <a:latin typeface="Symbol" pitchFamily="18" charset="2"/>
                <a:cs typeface="Arial" charset="0"/>
              </a:rPr>
              <a:t>Q</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baseline="30000" dirty="0">
                <a:solidFill>
                  <a:prstClr val="black"/>
                </a:solidFill>
                <a:latin typeface="Times New Roman" pitchFamily="18" charset="0"/>
                <a:cs typeface="Arial" charset="0"/>
              </a:rPr>
              <a:t>2</a:t>
            </a:r>
            <a:r>
              <a:rPr lang="en-US" dirty="0">
                <a:solidFill>
                  <a:prstClr val="black"/>
                </a:solidFill>
                <a:latin typeface="Times New Roman" pitchFamily="18" charset="0"/>
                <a:cs typeface="Arial" charset="0"/>
              </a:rPr>
              <a:t>)</a:t>
            </a:r>
            <a:r>
              <a:rPr lang="en-US" dirty="0">
                <a:solidFill>
                  <a:prstClr val="black"/>
                </a:solidFill>
                <a:latin typeface="Arial" charset="0"/>
                <a:cs typeface="Arial" charset="0"/>
              </a:rPr>
              <a:t> as </a:t>
            </a:r>
            <a:r>
              <a:rPr lang="en-US" dirty="0">
                <a:solidFill>
                  <a:prstClr val="black"/>
                </a:solidFill>
                <a:latin typeface="Times New Roman" pitchFamily="18" charset="0"/>
                <a:cs typeface="Arial" charset="0"/>
              </a:rPr>
              <a:t>|</a:t>
            </a:r>
            <a:r>
              <a:rPr lang="en-US" i="1" dirty="0">
                <a:solidFill>
                  <a:prstClr val="black"/>
                </a:solidFill>
                <a:latin typeface="Times New Roman" pitchFamily="18" charset="0"/>
                <a:cs typeface="Arial" charset="0"/>
              </a:rPr>
              <a:t>E</a:t>
            </a:r>
            <a:r>
              <a:rPr lang="en-US" dirty="0">
                <a:solidFill>
                  <a:prstClr val="black"/>
                </a:solidFill>
                <a:latin typeface="Times New Roman" pitchFamily="18" charset="0"/>
                <a:cs typeface="Arial" charset="0"/>
              </a:rPr>
              <a:t>| = O(|</a:t>
            </a:r>
            <a:r>
              <a:rPr lang="en-US" i="1" dirty="0">
                <a:solidFill>
                  <a:prstClr val="black"/>
                </a:solidFill>
                <a:latin typeface="Times New Roman" pitchFamily="18" charset="0"/>
                <a:cs typeface="Arial" charset="0"/>
              </a:rPr>
              <a:t>V</a:t>
            </a:r>
            <a:r>
              <a:rPr lang="en-US" dirty="0">
                <a:solidFill>
                  <a:prstClr val="black"/>
                </a:solidFill>
                <a:latin typeface="Times New Roman" pitchFamily="18" charset="0"/>
                <a:cs typeface="Arial" charset="0"/>
              </a:rPr>
              <a:t>|</a:t>
            </a:r>
            <a:r>
              <a:rPr lang="en-US" baseline="30000" dirty="0">
                <a:solidFill>
                  <a:prstClr val="black"/>
                </a:solidFill>
                <a:latin typeface="Times New Roman" pitchFamily="18" charset="0"/>
                <a:cs typeface="Arial" charset="0"/>
              </a:rPr>
              <a:t>2</a:t>
            </a:r>
            <a:r>
              <a:rPr lang="en-US" dirty="0">
                <a:solidFill>
                  <a:prstClr val="black"/>
                </a:solidFill>
                <a:latin typeface="Times New Roman" pitchFamily="18" charset="0"/>
                <a:cs typeface="Arial" charset="0"/>
              </a:rPr>
              <a:t>)</a:t>
            </a:r>
            <a:endParaRPr lang="en-US" dirty="0">
              <a:solidFill>
                <a:prstClr val="black"/>
              </a:solidFill>
              <a:latin typeface="Arial" charset="0"/>
              <a:cs typeface="Arial" charset="0"/>
            </a:endParaRPr>
          </a:p>
          <a:p>
            <a:pPr lvl="1">
              <a:defRPr/>
            </a:pPr>
            <a:endParaRPr lang="en-US" dirty="0">
              <a:solidFill>
                <a:prstClr val="black"/>
              </a:solidFill>
              <a:latin typeface="Arial" charset="0"/>
              <a:cs typeface="Arial" charset="0"/>
            </a:endParaRPr>
          </a:p>
          <a:p>
            <a:pPr marL="342900" lvl="1" indent="-342900">
              <a:buNone/>
              <a:defRPr/>
            </a:pPr>
            <a:r>
              <a:rPr lang="en-US" dirty="0">
                <a:latin typeface="Arial" charset="0"/>
                <a:cs typeface="Arial" charset="0"/>
              </a:rPr>
              <a:t>	Can we do better?</a:t>
            </a:r>
          </a:p>
          <a:p>
            <a:pPr lvl="1">
              <a:defRPr/>
            </a:pPr>
            <a:r>
              <a:rPr lang="en-US" dirty="0">
                <a:solidFill>
                  <a:prstClr val="black"/>
                </a:solidFill>
                <a:latin typeface="Arial" charset="0"/>
                <a:cs typeface="Arial" charset="0"/>
              </a:rPr>
              <a:t>Recall, we only need the closest vertex </a:t>
            </a:r>
          </a:p>
          <a:p>
            <a:pPr lvl="1">
              <a:defRPr/>
            </a:pPr>
            <a:r>
              <a:rPr lang="en-US" dirty="0">
                <a:solidFill>
                  <a:prstClr val="black"/>
                </a:solidFill>
                <a:latin typeface="Arial" charset="0"/>
                <a:cs typeface="Arial" charset="0"/>
              </a:rPr>
              <a:t>How about a priority queue?</a:t>
            </a:r>
          </a:p>
          <a:p>
            <a:pPr lvl="2">
              <a:defRPr/>
            </a:pPr>
            <a:r>
              <a:rPr lang="en-US" dirty="0">
                <a:solidFill>
                  <a:prstClr val="black"/>
                </a:solidFill>
                <a:latin typeface="Arial" charset="0"/>
                <a:cs typeface="Arial" charset="0"/>
              </a:rPr>
              <a:t>Assume we are using a binary heap</a:t>
            </a:r>
          </a:p>
          <a:p>
            <a:pPr lvl="2">
              <a:defRPr/>
            </a:pPr>
            <a:r>
              <a:rPr lang="en-US" dirty="0">
                <a:solidFill>
                  <a:prstClr val="black"/>
                </a:solidFill>
                <a:latin typeface="Arial" charset="0"/>
                <a:cs typeface="Arial" charset="0"/>
              </a:rPr>
              <a:t>We will have to update the heap structure—this requires additional work</a:t>
            </a:r>
            <a:endParaRPr lang="en-US" dirty="0">
              <a:latin typeface="Arial" charset="0"/>
              <a:cs typeface="Arial" charset="0"/>
            </a:endParaRPr>
          </a:p>
        </p:txBody>
      </p:sp>
    </p:spTree>
    <p:extLst>
      <p:ext uri="{BB962C8B-B14F-4D97-AF65-F5344CB8AC3E}">
        <p14:creationId xmlns:p14="http://schemas.microsoft.com/office/powerpoint/2010/main" val="2633396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a:latin typeface="Arial" charset="0"/>
                <a:cs typeface="Arial" charset="0"/>
              </a:rPr>
              <a:t>Implementation and analysis</a:t>
            </a:r>
          </a:p>
        </p:txBody>
      </p:sp>
      <p:sp>
        <p:nvSpPr>
          <p:cNvPr id="65539" name="Rectangle 3"/>
          <p:cNvSpPr>
            <a:spLocks noGrp="1" noChangeArrowheads="1"/>
          </p:cNvSpPr>
          <p:nvPr>
            <p:ph type="body" idx="1"/>
          </p:nvPr>
        </p:nvSpPr>
        <p:spPr/>
        <p:txBody>
          <a:bodyPr>
            <a:normAutofit lnSpcReduction="10000"/>
          </a:bodyPr>
          <a:lstStyle/>
          <a:p>
            <a:pPr marL="342900" lvl="1" indent="-342900">
              <a:buNone/>
              <a:defRPr/>
            </a:pPr>
            <a:r>
              <a:rPr lang="en-US" dirty="0">
                <a:latin typeface="Arial" charset="0"/>
                <a:cs typeface="Arial" charset="0"/>
              </a:rPr>
              <a:t>	The initialization still requires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a:t>
            </a:r>
            <a:r>
              <a:rPr lang="en-US" dirty="0">
                <a:latin typeface="Arial" charset="0"/>
                <a:cs typeface="Arial" charset="0"/>
              </a:rPr>
              <a:t>memory and run time</a:t>
            </a:r>
          </a:p>
          <a:p>
            <a:pPr lvl="1">
              <a:defRPr/>
            </a:pPr>
            <a:r>
              <a:rPr lang="en-US" dirty="0">
                <a:solidFill>
                  <a:prstClr val="black"/>
                </a:solidFill>
                <a:latin typeface="Arial" charset="0"/>
                <a:cs typeface="Arial" charset="0"/>
              </a:rPr>
              <a:t>The priority queue will also requires </a:t>
            </a:r>
            <a:r>
              <a:rPr lang="en-US" dirty="0">
                <a:latin typeface="Symbol" pitchFamily="18" charset="2"/>
                <a:cs typeface="Arial" charset="0"/>
              </a:rPr>
              <a:t>O</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US" dirty="0">
                <a:solidFill>
                  <a:prstClr val="black"/>
                </a:solidFill>
                <a:latin typeface="Arial" charset="0"/>
                <a:cs typeface="Arial" charset="0"/>
              </a:rPr>
              <a:t> memory</a:t>
            </a:r>
          </a:p>
          <a:p>
            <a:pPr lvl="1">
              <a:defRPr/>
            </a:pPr>
            <a:r>
              <a:rPr lang="en-US" dirty="0">
                <a:solidFill>
                  <a:prstClr val="black"/>
                </a:solidFill>
                <a:latin typeface="Arial" charset="0"/>
                <a:cs typeface="Arial" charset="0"/>
              </a:rPr>
              <a:t>We must use an adjacency list, not an adjacency matrix</a:t>
            </a:r>
          </a:p>
          <a:p>
            <a:pPr marL="342900" lvl="1" indent="-342900">
              <a:buNone/>
              <a:defRPr/>
            </a:pPr>
            <a:endParaRPr lang="en-US" dirty="0">
              <a:latin typeface="Arial" charset="0"/>
              <a:cs typeface="Arial" charset="0"/>
            </a:endParaRPr>
          </a:p>
          <a:p>
            <a:pPr marL="342900" lvl="1" indent="-342900">
              <a:buNone/>
              <a:defRPr/>
            </a:pPr>
            <a:r>
              <a:rPr lang="en-US" dirty="0">
                <a:latin typeface="Arial" charset="0"/>
                <a:cs typeface="Arial" charset="0"/>
              </a:rPr>
              <a:t>	We iterate </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a:t>
            </a:r>
            <a:r>
              <a:rPr lang="en-US" dirty="0">
                <a:latin typeface="Arial" charset="0"/>
                <a:cs typeface="Arial" charset="0"/>
              </a:rPr>
              <a:t> times, each time finding the </a:t>
            </a:r>
            <a:r>
              <a:rPr lang="en-US" i="1" dirty="0">
                <a:latin typeface="Arial" charset="0"/>
                <a:cs typeface="Arial" charset="0"/>
              </a:rPr>
              <a:t>closest </a:t>
            </a:r>
            <a:r>
              <a:rPr lang="en-US" dirty="0">
                <a:latin typeface="Arial" charset="0"/>
                <a:cs typeface="Arial" charset="0"/>
              </a:rPr>
              <a:t>vertex to the source</a:t>
            </a:r>
          </a:p>
          <a:p>
            <a:pPr lvl="1">
              <a:defRPr/>
            </a:pPr>
            <a:r>
              <a:rPr lang="en-US" dirty="0">
                <a:solidFill>
                  <a:prstClr val="black"/>
                </a:solidFill>
                <a:latin typeface="Arial" charset="0"/>
                <a:cs typeface="Arial" charset="0"/>
              </a:rPr>
              <a:t>Place the distances into a priority queue</a:t>
            </a:r>
          </a:p>
          <a:p>
            <a:pPr lvl="1">
              <a:defRPr/>
            </a:pPr>
            <a:r>
              <a:rPr lang="en-US" dirty="0">
                <a:solidFill>
                  <a:prstClr val="black"/>
                </a:solidFill>
                <a:latin typeface="Arial" charset="0"/>
                <a:cs typeface="Arial" charset="0"/>
              </a:rPr>
              <a:t>The size of the priority queue is </a:t>
            </a:r>
            <a:r>
              <a:rPr lang="en-US" dirty="0">
                <a:latin typeface="Symbol" pitchFamily="18" charset="2"/>
                <a:cs typeface="Arial" charset="0"/>
              </a:rPr>
              <a:t>O</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endParaRPr lang="en-US" dirty="0">
              <a:solidFill>
                <a:prstClr val="black"/>
              </a:solidFill>
              <a:latin typeface="Arial" charset="0"/>
              <a:cs typeface="Arial" charset="0"/>
            </a:endParaRPr>
          </a:p>
          <a:p>
            <a:pPr lvl="1">
              <a:defRPr/>
            </a:pPr>
            <a:r>
              <a:rPr lang="en-US" dirty="0">
                <a:solidFill>
                  <a:prstClr val="black"/>
                </a:solidFill>
                <a:latin typeface="Arial" charset="0"/>
                <a:cs typeface="Arial" charset="0"/>
              </a:rPr>
              <a:t>Thus, the work required for this is </a:t>
            </a:r>
            <a:r>
              <a:rPr lang="en-US" dirty="0">
                <a:latin typeface="Times New Roman" pitchFamily="18" charset="0"/>
                <a:cs typeface="Times New Roman" pitchFamily="18" charset="0"/>
              </a:rPr>
              <a:t>O(|</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endParaRPr lang="en-US" dirty="0">
              <a:latin typeface="Arial" charset="0"/>
              <a:cs typeface="Arial" charset="0"/>
            </a:endParaRPr>
          </a:p>
          <a:p>
            <a:pPr marL="342900" lvl="1" indent="-342900">
              <a:buNone/>
              <a:defRPr/>
            </a:pPr>
            <a:endParaRPr lang="en-US" dirty="0">
              <a:latin typeface="Arial" charset="0"/>
              <a:cs typeface="Arial" charset="0"/>
            </a:endParaRPr>
          </a:p>
          <a:p>
            <a:pPr marL="342900" lvl="1" indent="-342900">
              <a:buNone/>
              <a:defRPr/>
            </a:pPr>
            <a:r>
              <a:rPr lang="en-US" dirty="0">
                <a:latin typeface="Arial" charset="0"/>
                <a:cs typeface="Arial" charset="0"/>
              </a:rPr>
              <a:t>	Is this all the work that is necessary?</a:t>
            </a:r>
          </a:p>
          <a:p>
            <a:pPr lvl="1">
              <a:defRPr/>
            </a:pPr>
            <a:r>
              <a:rPr lang="en-US" dirty="0">
                <a:solidFill>
                  <a:prstClr val="black"/>
                </a:solidFill>
                <a:latin typeface="Arial" charset="0"/>
                <a:cs typeface="Arial" charset="0"/>
              </a:rPr>
              <a:t>Recall that each edge visited may result in a new edge being pushed to the very top of the heap</a:t>
            </a:r>
          </a:p>
          <a:p>
            <a:pPr lvl="1">
              <a:defRPr/>
            </a:pPr>
            <a:r>
              <a:rPr lang="en-US" dirty="0">
                <a:solidFill>
                  <a:prstClr val="black"/>
                </a:solidFill>
                <a:latin typeface="Arial" charset="0"/>
                <a:cs typeface="Arial" charset="0"/>
              </a:rPr>
              <a:t>Thus, the work required for this is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lvl="1">
              <a:defRPr/>
            </a:pPr>
            <a:endParaRPr lang="en-US" dirty="0">
              <a:latin typeface="Times New Roman" pitchFamily="18" charset="0"/>
              <a:cs typeface="Arial" charset="0"/>
            </a:endParaRPr>
          </a:p>
          <a:p>
            <a:pPr marL="342900" lvl="1" indent="-342900">
              <a:buNone/>
              <a:defRPr/>
            </a:pPr>
            <a:r>
              <a:rPr lang="en-US" dirty="0">
                <a:latin typeface="Arial" charset="0"/>
                <a:cs typeface="Arial" charset="0"/>
              </a:rPr>
              <a:t>	Thus, the total run time is </a:t>
            </a:r>
            <a:r>
              <a:rPr lang="en-US" dirty="0">
                <a:latin typeface="Times New Roman" pitchFamily="18" charset="0"/>
                <a:cs typeface="Times New Roman" pitchFamily="18" charset="0"/>
              </a:rPr>
              <a:t>O(|</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 </a:t>
            </a:r>
            <a:r>
              <a:rPr lang="en-US" dirty="0">
                <a:latin typeface="Times New Roman" pitchFamily="18" charset="0"/>
                <a:cs typeface="Times New Roman" pitchFamily="18" charset="0"/>
              </a:rPr>
              <a:t>|</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marL="342900" lvl="1" indent="-342900">
              <a:buNone/>
              <a:defRPr/>
            </a:pPr>
            <a:endParaRPr lang="en-US" dirty="0">
              <a:latin typeface="Arial" charset="0"/>
              <a:cs typeface="Arial" charset="0"/>
            </a:endParaRPr>
          </a:p>
        </p:txBody>
      </p:sp>
    </p:spTree>
    <p:extLst>
      <p:ext uri="{BB962C8B-B14F-4D97-AF65-F5344CB8AC3E}">
        <p14:creationId xmlns:p14="http://schemas.microsoft.com/office/powerpoint/2010/main" val="2862137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Implementation and analysis</a:t>
            </a:r>
            <a:endParaRPr lang="en-CA" dirty="0"/>
          </a:p>
        </p:txBody>
      </p:sp>
      <p:sp>
        <p:nvSpPr>
          <p:cNvPr id="3" name="Content Placeholder 2"/>
          <p:cNvSpPr>
            <a:spLocks noGrp="1"/>
          </p:cNvSpPr>
          <p:nvPr>
            <p:ph idx="1"/>
          </p:nvPr>
        </p:nvSpPr>
        <p:spPr/>
        <p:txBody>
          <a:bodyPr/>
          <a:lstStyle/>
          <a:p>
            <a:pPr marL="357188" indent="-357188">
              <a:buNone/>
            </a:pPr>
            <a:r>
              <a:rPr lang="en-CA" dirty="0"/>
              <a:t>	Here is an example of a worst-case scenario:</a:t>
            </a:r>
          </a:p>
          <a:p>
            <a:pPr lvl="1"/>
            <a:r>
              <a:rPr lang="en-CA" dirty="0"/>
              <a:t>Immediately, all of the vertices are placed into the queue</a:t>
            </a:r>
          </a:p>
          <a:p>
            <a:pPr lvl="1"/>
            <a:r>
              <a:rPr lang="en-CA" dirty="0"/>
              <a:t>Each time a vertex is visited, all the remaining vertices are checked, and in succession, each is pushed to the top of the binary heap</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87824" y="2995225"/>
            <a:ext cx="3314700" cy="316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526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Implementation and analysis</a:t>
            </a:r>
            <a:endParaRPr lang="en-CA" dirty="0"/>
          </a:p>
        </p:txBody>
      </p:sp>
      <p:sp>
        <p:nvSpPr>
          <p:cNvPr id="3" name="Content Placeholder 2"/>
          <p:cNvSpPr>
            <a:spLocks noGrp="1"/>
          </p:cNvSpPr>
          <p:nvPr>
            <p:ph idx="1"/>
          </p:nvPr>
        </p:nvSpPr>
        <p:spPr/>
        <p:txBody>
          <a:bodyPr/>
          <a:lstStyle/>
          <a:p>
            <a:pPr marL="357188" indent="-357188">
              <a:buNone/>
            </a:pPr>
            <a:r>
              <a:rPr lang="en-CA" dirty="0"/>
              <a:t>	We could use a different heap structure:</a:t>
            </a:r>
          </a:p>
          <a:p>
            <a:pPr lvl="1"/>
            <a:r>
              <a:rPr lang="en-CA" dirty="0"/>
              <a:t>A Fibonacci heap is a node-based heap</a:t>
            </a:r>
          </a:p>
          <a:p>
            <a:pPr lvl="1"/>
            <a:r>
              <a:rPr lang="en-CA" dirty="0"/>
              <a:t>Pop is still </a:t>
            </a:r>
            <a:r>
              <a:rPr lang="en-US" dirty="0">
                <a:latin typeface="Times New Roman" pitchFamily="18" charset="0"/>
                <a:cs typeface="Times New Roman" pitchFamily="18" charset="0"/>
              </a:rPr>
              <a:t>O(</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CA" dirty="0"/>
              <a:t>, but inserting and moving a key is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1)</a:t>
            </a:r>
            <a:endParaRPr lang="en-US" dirty="0">
              <a:latin typeface="Arial" charset="0"/>
              <a:cs typeface="Arial" charset="0"/>
            </a:endParaRPr>
          </a:p>
          <a:p>
            <a:pPr lvl="1">
              <a:defRPr/>
            </a:pPr>
            <a:r>
              <a:rPr lang="en-US" dirty="0">
                <a:solidFill>
                  <a:prstClr val="black"/>
                </a:solidFill>
                <a:latin typeface="Arial" charset="0"/>
                <a:cs typeface="Arial" charset="0"/>
              </a:rPr>
              <a:t>Thus, because we are only calling pop </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 – 1</a:t>
            </a:r>
            <a:r>
              <a:rPr lang="en-US" dirty="0">
                <a:solidFill>
                  <a:prstClr val="black"/>
                </a:solidFill>
                <a:latin typeface="Arial" charset="0"/>
                <a:cs typeface="Arial" charset="0"/>
              </a:rPr>
              <a:t> times, the work required reduces to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 |</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endParaRPr lang="en-US" dirty="0">
              <a:solidFill>
                <a:prstClr val="black"/>
              </a:solidFill>
              <a:latin typeface="Arial" charset="0"/>
              <a:cs typeface="Arial" charset="0"/>
            </a:endParaRPr>
          </a:p>
          <a:p>
            <a:pPr lvl="1">
              <a:defRPr/>
            </a:pPr>
            <a:r>
              <a:rPr lang="en-US" dirty="0">
                <a:solidFill>
                  <a:prstClr val="black"/>
                </a:solidFill>
                <a:latin typeface="Arial" charset="0"/>
                <a:cs typeface="Arial" charset="0"/>
              </a:rPr>
              <a:t>Thus, the overall run-time is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 |</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p:txBody>
      </p:sp>
    </p:spTree>
    <p:extLst>
      <p:ext uri="{BB962C8B-B14F-4D97-AF65-F5344CB8AC3E}">
        <p14:creationId xmlns:p14="http://schemas.microsoft.com/office/powerpoint/2010/main" val="644728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Implementation and analysis</a:t>
            </a:r>
            <a:endParaRPr lang="en-CA" dirty="0"/>
          </a:p>
        </p:txBody>
      </p:sp>
      <p:sp>
        <p:nvSpPr>
          <p:cNvPr id="3" name="Content Placeholder 2"/>
          <p:cNvSpPr>
            <a:spLocks noGrp="1"/>
          </p:cNvSpPr>
          <p:nvPr>
            <p:ph idx="1"/>
          </p:nvPr>
        </p:nvSpPr>
        <p:spPr/>
        <p:txBody>
          <a:bodyPr/>
          <a:lstStyle/>
          <a:p>
            <a:pPr marL="357188" indent="-357188">
              <a:buNone/>
            </a:pPr>
            <a:r>
              <a:rPr lang="en-CA" dirty="0"/>
              <a:t>	Thus, we have two run times when using</a:t>
            </a:r>
          </a:p>
          <a:p>
            <a:pPr lvl="1"/>
            <a:r>
              <a:rPr lang="en-CA" dirty="0"/>
              <a:t>A binary heap: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lvl="1"/>
            <a:r>
              <a:rPr lang="en-CA" dirty="0"/>
              <a:t>A Fibonacci heap:	</a:t>
            </a:r>
            <a:r>
              <a:rPr lang="en-US" dirty="0">
                <a:latin typeface="Times New Roman" pitchFamily="18" charset="0"/>
                <a:cs typeface="Times New Roman" pitchFamily="18" charset="0"/>
              </a:rPr>
              <a:t>O(|</a:t>
            </a:r>
            <a:r>
              <a:rPr lang="en-US" i="1" dirty="0">
                <a:latin typeface="Times New Roman" pitchFamily="18" charset="0"/>
                <a:cs typeface="Arial" charset="0"/>
              </a:rPr>
              <a:t>E</a:t>
            </a:r>
            <a:r>
              <a:rPr lang="en-US" dirty="0">
                <a:latin typeface="Times New Roman" pitchFamily="18" charset="0"/>
                <a:cs typeface="Arial" charset="0"/>
              </a:rPr>
              <a:t>| + |</a:t>
            </a:r>
            <a:r>
              <a:rPr lang="en-US" i="1" dirty="0">
                <a:latin typeface="Times New Roman" pitchFamily="18" charset="0"/>
                <a:cs typeface="Arial" charset="0"/>
              </a:rPr>
              <a:t>V</a:t>
            </a:r>
            <a:r>
              <a:rPr lang="en-US" dirty="0">
                <a:latin typeface="Times New Roman" pitchFamily="18" charset="0"/>
                <a:cs typeface="Arial" charset="0"/>
              </a:rPr>
              <a:t>| </a:t>
            </a:r>
            <a:r>
              <a:rPr lang="en-US" dirty="0" err="1">
                <a:latin typeface="Times New Roman" pitchFamily="18" charset="0"/>
                <a:cs typeface="Arial" charset="0"/>
              </a:rPr>
              <a:t>ln</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p>
          <a:p>
            <a:pPr lvl="1"/>
            <a:endParaRPr lang="en-CA" dirty="0"/>
          </a:p>
          <a:p>
            <a:pPr marL="357188" indent="-357188">
              <a:buNone/>
            </a:pPr>
            <a:r>
              <a:rPr lang="en-CA" dirty="0"/>
              <a:t>	Questions:  Which is faster if </a:t>
            </a:r>
            <a:r>
              <a:rPr lang="en-US" dirty="0">
                <a:latin typeface="Times New Roman" pitchFamily="18" charset="0"/>
                <a:cs typeface="Times New Roman" pitchFamily="18" charset="0"/>
              </a:rPr>
              <a:t>|</a:t>
            </a:r>
            <a:r>
              <a:rPr lang="en-US" i="1" dirty="0">
                <a:latin typeface="Times New Roman" pitchFamily="18" charset="0"/>
                <a:cs typeface="Arial" charset="0"/>
              </a:rPr>
              <a:t>E</a:t>
            </a:r>
            <a:r>
              <a:rPr lang="en-US" dirty="0">
                <a:latin typeface="Times New Roman" pitchFamily="18" charset="0"/>
                <a:cs typeface="Arial" charset="0"/>
              </a:rPr>
              <a:t>| =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CA" dirty="0"/>
              <a:t>?   How about if </a:t>
            </a:r>
            <a:r>
              <a:rPr lang="en-US" dirty="0">
                <a:latin typeface="Times New Roman" pitchFamily="18" charset="0"/>
                <a:cs typeface="Times New Roman" pitchFamily="18" charset="0"/>
              </a:rPr>
              <a:t>|</a:t>
            </a:r>
            <a:r>
              <a:rPr lang="en-US" i="1" dirty="0">
                <a:latin typeface="Times New Roman" pitchFamily="18" charset="0"/>
                <a:cs typeface="Arial" charset="0"/>
              </a:rPr>
              <a:t>E</a:t>
            </a:r>
            <a:r>
              <a:rPr lang="en-US" dirty="0">
                <a:latin typeface="Times New Roman" pitchFamily="18" charset="0"/>
                <a:cs typeface="Arial" charset="0"/>
              </a:rPr>
              <a:t>| = </a:t>
            </a:r>
            <a:r>
              <a:rPr lang="en-US" dirty="0">
                <a:latin typeface="Symbol" pitchFamily="18" charset="2"/>
                <a:cs typeface="Arial" charset="0"/>
              </a:rPr>
              <a:t>Q</a:t>
            </a:r>
            <a:r>
              <a:rPr lang="en-US" dirty="0">
                <a:latin typeface="Times New Roman" pitchFamily="18" charset="0"/>
                <a:cs typeface="Times New Roman" pitchFamily="18" charset="0"/>
              </a:rPr>
              <a:t>(</a:t>
            </a:r>
            <a:r>
              <a:rPr lang="en-US" dirty="0">
                <a:latin typeface="Times New Roman" pitchFamily="18" charset="0"/>
                <a:cs typeface="Arial" charset="0"/>
              </a:rPr>
              <a:t>|</a:t>
            </a:r>
            <a:r>
              <a:rPr lang="en-US" i="1" dirty="0">
                <a:latin typeface="Times New Roman" pitchFamily="18" charset="0"/>
                <a:cs typeface="Arial" charset="0"/>
              </a:rPr>
              <a:t>V</a:t>
            </a:r>
            <a:r>
              <a:rPr lang="en-US" dirty="0">
                <a:latin typeface="Times New Roman" pitchFamily="18" charset="0"/>
                <a:cs typeface="Arial" charset="0"/>
              </a:rPr>
              <a:t>|</a:t>
            </a:r>
            <a:r>
              <a:rPr lang="en-US" baseline="30000" dirty="0">
                <a:latin typeface="Times New Roman" pitchFamily="18" charset="0"/>
                <a:cs typeface="Arial" charset="0"/>
              </a:rPr>
              <a:t>2</a:t>
            </a:r>
            <a:r>
              <a:rPr lang="en-US" dirty="0">
                <a:latin typeface="Times New Roman" pitchFamily="18" charset="0"/>
                <a:cs typeface="Arial" charset="0"/>
              </a:rPr>
              <a:t>)</a:t>
            </a:r>
            <a:r>
              <a:rPr lang="en-CA" dirty="0"/>
              <a:t>?</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0082780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latin typeface="Arial" charset="0"/>
                <a:cs typeface="Arial" charset="0"/>
              </a:rPr>
              <a:t>Triangle Inequality</a:t>
            </a:r>
          </a:p>
        </p:txBody>
      </p:sp>
      <p:sp>
        <p:nvSpPr>
          <p:cNvPr id="3993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If the distances satisfy the triangle inequality,</a:t>
            </a:r>
          </a:p>
          <a:p>
            <a:pPr lvl="1"/>
            <a:r>
              <a:rPr lang="en-US" altLang="en-US">
                <a:latin typeface="Arial" charset="0"/>
                <a:cs typeface="Arial" charset="0"/>
              </a:rPr>
              <a:t>That is, the distance between </a:t>
            </a:r>
            <a:r>
              <a:rPr lang="en-US" altLang="en-US" i="1">
                <a:latin typeface="Times New Roman" pitchFamily="18" charset="0"/>
                <a:cs typeface="Times New Roman" pitchFamily="18" charset="0"/>
              </a:rPr>
              <a:t>a</a:t>
            </a:r>
            <a:r>
              <a:rPr lang="en-US" altLang="en-US">
                <a:latin typeface="Arial" charset="0"/>
                <a:cs typeface="Arial" charset="0"/>
              </a:rPr>
              <a:t> and </a:t>
            </a:r>
            <a:r>
              <a:rPr lang="en-US" altLang="en-US" i="1">
                <a:latin typeface="Times New Roman" pitchFamily="18" charset="0"/>
                <a:cs typeface="Times New Roman" pitchFamily="18" charset="0"/>
              </a:rPr>
              <a:t>b</a:t>
            </a:r>
            <a:r>
              <a:rPr lang="en-US" altLang="en-US" i="1">
                <a:latin typeface="Arial" charset="0"/>
                <a:cs typeface="Arial" charset="0"/>
              </a:rPr>
              <a:t> </a:t>
            </a:r>
            <a:r>
              <a:rPr lang="en-US" altLang="en-US">
                <a:latin typeface="Arial" charset="0"/>
                <a:cs typeface="Arial" charset="0"/>
              </a:rPr>
              <a:t>is less than the distance from</a:t>
            </a:r>
            <a:r>
              <a:rPr lang="en-US" altLang="en-US" i="1">
                <a:latin typeface="Arial" charset="0"/>
                <a:cs typeface="Arial" charset="0"/>
              </a:rPr>
              <a:t> </a:t>
            </a:r>
            <a:r>
              <a:rPr lang="en-US" altLang="en-US" i="1">
                <a:latin typeface="Times New Roman" pitchFamily="18" charset="0"/>
                <a:cs typeface="Times New Roman" pitchFamily="18" charset="0"/>
              </a:rPr>
              <a:t>a</a:t>
            </a:r>
            <a:r>
              <a:rPr lang="en-US" altLang="en-US">
                <a:latin typeface="Arial" charset="0"/>
                <a:cs typeface="Arial" charset="0"/>
              </a:rPr>
              <a:t> to </a:t>
            </a:r>
            <a:r>
              <a:rPr lang="en-US" altLang="en-US" i="1">
                <a:latin typeface="Times New Roman" pitchFamily="18" charset="0"/>
                <a:cs typeface="Times New Roman" pitchFamily="18" charset="0"/>
              </a:rPr>
              <a:t>c</a:t>
            </a:r>
            <a:r>
              <a:rPr lang="en-US" altLang="en-US">
                <a:latin typeface="Arial" charset="0"/>
                <a:cs typeface="Arial" charset="0"/>
              </a:rPr>
              <a:t> plus the distance from </a:t>
            </a:r>
            <a:r>
              <a:rPr lang="en-US" altLang="en-US" i="1">
                <a:latin typeface="Times New Roman" pitchFamily="18" charset="0"/>
                <a:cs typeface="Times New Roman" pitchFamily="18" charset="0"/>
              </a:rPr>
              <a:t>c</a:t>
            </a:r>
            <a:r>
              <a:rPr lang="en-US" altLang="en-US">
                <a:latin typeface="Arial" charset="0"/>
                <a:cs typeface="Arial" charset="0"/>
              </a:rPr>
              <a:t> to </a:t>
            </a:r>
            <a:r>
              <a:rPr lang="en-US" altLang="en-US" i="1">
                <a:latin typeface="Times New Roman" pitchFamily="18" charset="0"/>
                <a:cs typeface="Times New Roman" pitchFamily="18" charset="0"/>
              </a:rPr>
              <a:t>b</a:t>
            </a:r>
            <a:r>
              <a:rPr lang="en-US" altLang="en-US">
                <a:latin typeface="Arial" charset="0"/>
                <a:cs typeface="Arial" charset="0"/>
              </a:rPr>
              <a:t>, </a:t>
            </a: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can use the A* search which is faster</a:t>
            </a:r>
            <a:br>
              <a:rPr lang="en-US" altLang="en-US">
                <a:latin typeface="Arial" charset="0"/>
                <a:cs typeface="Arial" charset="0"/>
              </a:rPr>
            </a:br>
            <a:r>
              <a:rPr lang="en-US" altLang="en-US">
                <a:latin typeface="Arial" charset="0"/>
                <a:cs typeface="Arial" charset="0"/>
              </a:rPr>
              <a:t>than Dijkstra’s algorithm</a:t>
            </a:r>
          </a:p>
          <a:p>
            <a:pPr lvl="1"/>
            <a:r>
              <a:rPr lang="en-US" altLang="en-US">
                <a:latin typeface="Arial" charset="0"/>
                <a:cs typeface="Arial" charset="0"/>
              </a:rPr>
              <a:t>All Euclidean distances satisfy</a:t>
            </a:r>
            <a:br>
              <a:rPr lang="en-US" altLang="en-US">
                <a:latin typeface="Arial" charset="0"/>
                <a:cs typeface="Arial" charset="0"/>
              </a:rPr>
            </a:br>
            <a:r>
              <a:rPr lang="en-US" altLang="en-US">
                <a:latin typeface="Arial" charset="0"/>
                <a:cs typeface="Arial" charset="0"/>
              </a:rPr>
              <a:t>the triangle inequality	</a:t>
            </a:r>
          </a:p>
        </p:txBody>
      </p:sp>
      <p:pic>
        <p:nvPicPr>
          <p:cNvPr id="39940" name="Picture 2" descr="C:\Users\dwharder\Desktop\di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636838"/>
            <a:ext cx="25558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464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latin typeface="Arial" charset="0"/>
                <a:cs typeface="Arial" charset="0"/>
              </a:rPr>
              <a:t>Negative Weights</a:t>
            </a:r>
          </a:p>
        </p:txBody>
      </p:sp>
      <p:sp>
        <p:nvSpPr>
          <p:cNvPr id="4096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If some of the edges have negative weight, so long as there are no cycles with negative weight, the Bellman-Ford algorithm will find the minimum distance</a:t>
            </a: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r>
              <a:rPr lang="en-US" altLang="en-US">
                <a:latin typeface="Arial" charset="0"/>
                <a:cs typeface="Arial" charset="0"/>
              </a:rPr>
              <a:t>It is slower than Dijkstra’s algorithm</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a:t>
            </a:r>
          </a:p>
        </p:txBody>
      </p:sp>
      <p:pic>
        <p:nvPicPr>
          <p:cNvPr id="40964" name="Picture 2" descr="C:\Users\dwharder\Desktop\di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36838"/>
            <a:ext cx="2557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84888" y="6021388"/>
            <a:ext cx="1685925" cy="307975"/>
          </a:xfrm>
          <a:prstGeom prst="rect">
            <a:avLst/>
          </a:prstGeom>
          <a:noFill/>
        </p:spPr>
        <p:txBody>
          <a:bodyPr wrap="none">
            <a:spAutoFit/>
          </a:bodyPr>
          <a:lstStyle/>
          <a:p>
            <a:pPr>
              <a:defRPr/>
            </a:pPr>
            <a:r>
              <a:rPr lang="en-CA" sz="1400" dirty="0">
                <a:solidFill>
                  <a:schemeClr val="tx1">
                    <a:lumMod val="50000"/>
                    <a:lumOff val="50000"/>
                  </a:schemeClr>
                </a:solidFill>
              </a:rPr>
              <a:t>http://xkcd.com/69/</a:t>
            </a:r>
          </a:p>
        </p:txBody>
      </p:sp>
    </p:spTree>
    <p:extLst>
      <p:ext uri="{BB962C8B-B14F-4D97-AF65-F5344CB8AC3E}">
        <p14:creationId xmlns:p14="http://schemas.microsoft.com/office/powerpoint/2010/main" val="3121110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6451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have seen an algorithm for finding single-source shortest paths</a:t>
            </a:r>
          </a:p>
          <a:p>
            <a:pPr lvl="1"/>
            <a:r>
              <a:rPr lang="en-US" altLang="en-US" dirty="0">
                <a:latin typeface="Arial" charset="0"/>
                <a:cs typeface="Arial" charset="0"/>
              </a:rPr>
              <a:t>Start with the initial vertex</a:t>
            </a:r>
          </a:p>
          <a:p>
            <a:pPr lvl="1"/>
            <a:r>
              <a:rPr lang="en-US" altLang="en-US" dirty="0">
                <a:latin typeface="Arial" charset="0"/>
                <a:cs typeface="Arial" charset="0"/>
              </a:rPr>
              <a:t>Continue finding the next vertex that is closest</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Dijkstra’s algorithm always finds the next closest vertex</a:t>
            </a:r>
          </a:p>
          <a:p>
            <a:pPr lvl="1"/>
            <a:r>
              <a:rPr lang="en-US" altLang="en-US" dirty="0">
                <a:latin typeface="Arial" charset="0"/>
                <a:cs typeface="Arial" charset="0"/>
              </a:rPr>
              <a:t>It solves the problem in </a:t>
            </a:r>
            <a:r>
              <a:rPr lang="en-US" altLang="en-US" dirty="0">
                <a:latin typeface="Times New Roman" pitchFamily="18" charset="0"/>
                <a:cs typeface="Arial" charset="0"/>
              </a:rPr>
              <a:t>O(|</a:t>
            </a:r>
            <a:r>
              <a:rPr lang="en-US" altLang="en-US" i="1" dirty="0">
                <a:latin typeface="Times New Roman" pitchFamily="18" charset="0"/>
                <a:cs typeface="Arial" charset="0"/>
              </a:rPr>
              <a:t>E</a:t>
            </a:r>
            <a:r>
              <a:rPr lang="en-US" altLang="en-US" dirty="0">
                <a:latin typeface="Times New Roman" pitchFamily="18" charset="0"/>
                <a:cs typeface="Arial" charset="0"/>
              </a:rPr>
              <a:t>| + |</a:t>
            </a:r>
            <a:r>
              <a:rPr lang="en-US" altLang="en-US" i="1" dirty="0">
                <a:latin typeface="Times New Roman" pitchFamily="18" charset="0"/>
                <a:cs typeface="Arial" charset="0"/>
              </a:rPr>
              <a:t>V</a:t>
            </a:r>
            <a:r>
              <a:rPr lang="en-US" altLang="en-US" dirty="0">
                <a:latin typeface="Times New Roman" pitchFamily="18" charset="0"/>
                <a:cs typeface="Arial" charset="0"/>
              </a:rPr>
              <a:t>| </a:t>
            </a:r>
            <a:r>
              <a:rPr lang="en-US" altLang="en-US" dirty="0" err="1">
                <a:latin typeface="Times New Roman" pitchFamily="18" charset="0"/>
                <a:cs typeface="Arial" charset="0"/>
              </a:rPr>
              <a:t>ln</a:t>
            </a:r>
            <a:r>
              <a:rPr lang="en-US" altLang="en-US" dirty="0">
                <a:latin typeface="Times New Roman" pitchFamily="18" charset="0"/>
                <a:cs typeface="Arial" charset="0"/>
              </a:rPr>
              <a:t>(|</a:t>
            </a:r>
            <a:r>
              <a:rPr lang="en-US" altLang="en-US" i="1" dirty="0">
                <a:latin typeface="Times New Roman" pitchFamily="18" charset="0"/>
                <a:cs typeface="Arial" charset="0"/>
              </a:rPr>
              <a:t>V</a:t>
            </a:r>
            <a:r>
              <a:rPr lang="en-US" altLang="en-US" dirty="0">
                <a:latin typeface="Times New Roman" pitchFamily="18" charset="0"/>
                <a:cs typeface="Arial" charset="0"/>
              </a:rPr>
              <a:t>|))</a:t>
            </a:r>
            <a:r>
              <a:rPr lang="en-US" altLang="en-US" dirty="0">
                <a:latin typeface="Arial" charset="0"/>
                <a:cs typeface="Arial" charset="0"/>
              </a:rPr>
              <a:t> time</a:t>
            </a:r>
          </a:p>
        </p:txBody>
      </p:sp>
    </p:spTree>
    <p:extLst>
      <p:ext uri="{BB962C8B-B14F-4D97-AF65-F5344CB8AC3E}">
        <p14:creationId xmlns:p14="http://schemas.microsoft.com/office/powerpoint/2010/main" val="162041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By some simple arithmetic, we can determine that</a:t>
            </a:r>
          </a:p>
          <a:p>
            <a:pPr lvl="1"/>
            <a:r>
              <a:rPr lang="en-CA" dirty="0"/>
              <a:t>There is a path (A, B, E) of length 5 + 7 = 12</a:t>
            </a:r>
          </a:p>
          <a:p>
            <a:pPr lvl="1"/>
            <a:r>
              <a:rPr lang="en-CA" dirty="0"/>
              <a:t>There is a path (A, B, F) of length 5 + 3 = 8</a:t>
            </a:r>
          </a:p>
          <a:p>
            <a:pPr marL="0" indent="0">
              <a:buNone/>
            </a:pPr>
            <a:endParaRPr lang="en-CA"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4" descr="C:\Users\dwharder\Desktop\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68960"/>
            <a:ext cx="4104456" cy="329656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902722" y="3886449"/>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58632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a:latin typeface="Arial" charset="0"/>
                <a:cs typeface="Arial" charset="0"/>
              </a:rPr>
              <a:t>	</a:t>
            </a:r>
            <a:r>
              <a:rPr lang="en-US" sz="1400" dirty="0" err="1">
                <a:latin typeface="Arial" charset="0"/>
                <a:cs typeface="Arial" charset="0"/>
              </a:rPr>
              <a:t>Cormen</a:t>
            </a:r>
            <a:r>
              <a:rPr lang="en-US" sz="1400" dirty="0">
                <a:latin typeface="Arial" charset="0"/>
                <a:cs typeface="Arial" charset="0"/>
              </a:rPr>
              <a:t>, </a:t>
            </a:r>
            <a:r>
              <a:rPr lang="en-US" sz="1400" dirty="0" err="1">
                <a:latin typeface="Arial" charset="0"/>
                <a:cs typeface="Arial" charset="0"/>
              </a:rPr>
              <a:t>Leiserson</a:t>
            </a:r>
            <a:r>
              <a:rPr lang="en-US" sz="1400" dirty="0">
                <a:latin typeface="Arial" charset="0"/>
                <a:cs typeface="Arial" charset="0"/>
              </a:rPr>
              <a:t>, </a:t>
            </a:r>
            <a:r>
              <a:rPr lang="en-US" sz="1400" dirty="0" err="1">
                <a:latin typeface="Arial" charset="0"/>
                <a:cs typeface="Arial" charset="0"/>
              </a:rPr>
              <a:t>Rivest</a:t>
            </a:r>
            <a:r>
              <a:rPr lang="en-US" sz="1400" dirty="0">
                <a:latin typeface="Arial" charset="0"/>
                <a:cs typeface="Arial" charset="0"/>
              </a:rPr>
              <a:t> and Stein,</a:t>
            </a:r>
            <a:br>
              <a:rPr lang="en-US" sz="1400" dirty="0">
                <a:latin typeface="Arial" charset="0"/>
                <a:cs typeface="Arial" charset="0"/>
              </a:rPr>
            </a:br>
            <a:r>
              <a:rPr lang="en-US" sz="1400" i="1" dirty="0">
                <a:latin typeface="Arial" charset="0"/>
                <a:cs typeface="Arial" charset="0"/>
              </a:rPr>
              <a:t>Introduction to Algorithms</a:t>
            </a:r>
            <a:r>
              <a:rPr lang="en-US" sz="1400" dirty="0">
                <a:latin typeface="Arial" charset="0"/>
                <a:cs typeface="Arial" charset="0"/>
              </a:rPr>
              <a:t>, The MIT Press, 2001, §25.2, pp.629-35.</a:t>
            </a:r>
          </a:p>
          <a:p>
            <a:pPr marL="533400" indent="-533400">
              <a:buFontTx/>
              <a:buNone/>
              <a:defRPr/>
            </a:pPr>
            <a:endParaRPr lang="en-US" sz="1400" dirty="0">
              <a:latin typeface="Arial" charset="0"/>
              <a:cs typeface="Arial" charset="0"/>
            </a:endParaRPr>
          </a:p>
          <a:p>
            <a:pPr marL="533400" indent="-533400">
              <a:buFontTx/>
              <a:buNone/>
              <a:defRPr/>
            </a:pPr>
            <a:r>
              <a:rPr lang="en-US" sz="1400" dirty="0">
                <a:latin typeface="Arial" charset="0"/>
                <a:cs typeface="Arial" charset="0"/>
              </a:rPr>
              <a:t>	Mark A. Weiss,</a:t>
            </a:r>
            <a:br>
              <a:rPr lang="en-US" sz="1400" dirty="0">
                <a:latin typeface="Arial" charset="0"/>
                <a:cs typeface="Arial" charset="0"/>
              </a:rPr>
            </a:br>
            <a:r>
              <a:rPr lang="en-US" sz="1400" i="1" dirty="0">
                <a:latin typeface="Arial" charset="0"/>
                <a:cs typeface="Arial" charset="0"/>
              </a:rPr>
              <a:t>Data Structures and Algorithm Analysis in C++</a:t>
            </a:r>
            <a:r>
              <a:rPr lang="en-US" sz="1400" dirty="0">
                <a:latin typeface="Arial" charset="0"/>
                <a:cs typeface="Arial" charset="0"/>
              </a:rPr>
              <a:t>, 3</a:t>
            </a:r>
            <a:r>
              <a:rPr lang="en-US" sz="1400" baseline="30000" dirty="0">
                <a:latin typeface="Arial" charset="0"/>
                <a:cs typeface="Arial" charset="0"/>
              </a:rPr>
              <a:t>rd</a:t>
            </a:r>
            <a:r>
              <a:rPr lang="en-US" sz="1400" dirty="0">
                <a:latin typeface="Arial" charset="0"/>
                <a:cs typeface="Arial" charset="0"/>
              </a:rPr>
              <a:t> Ed., Addison Wesley, 2006, Ch.?, p.?.</a:t>
            </a:r>
          </a:p>
          <a:p>
            <a:pPr marL="533400" indent="-533400">
              <a:buFontTx/>
              <a:buNone/>
              <a:defRPr/>
            </a:pPr>
            <a:endParaRPr lang="en-US" sz="1400" dirty="0">
              <a:latin typeface="Arial" charset="0"/>
              <a:cs typeface="Arial" charset="0"/>
            </a:endParaRPr>
          </a:p>
          <a:p>
            <a:pPr marL="533400" indent="-533400">
              <a:buFontTx/>
              <a:buNone/>
              <a:defRPr/>
            </a:pPr>
            <a:r>
              <a:rPr lang="en-US" sz="1400" dirty="0">
                <a:latin typeface="Arial" charset="0"/>
                <a:cs typeface="Arial" charset="0"/>
              </a:rPr>
              <a:t>	</a:t>
            </a:r>
            <a:r>
              <a:rPr lang="en-US" sz="1400" dirty="0" err="1">
                <a:latin typeface="Arial" charset="0"/>
                <a:cs typeface="Arial" charset="0"/>
              </a:rPr>
              <a:t>Joh</a:t>
            </a:r>
            <a:r>
              <a:rPr lang="en-US" sz="1400" dirty="0">
                <a:latin typeface="Arial" charset="0"/>
                <a:cs typeface="Arial" charset="0"/>
              </a:rPr>
              <a:t> Kleinberg and Eva </a:t>
            </a:r>
            <a:r>
              <a:rPr lang="en-US" sz="1400" dirty="0" err="1">
                <a:latin typeface="Arial" charset="0"/>
                <a:cs typeface="Arial" charset="0"/>
              </a:rPr>
              <a:t>Tardos</a:t>
            </a:r>
            <a:r>
              <a:rPr lang="en-US" sz="1400" dirty="0">
                <a:latin typeface="Arial" charset="0"/>
                <a:cs typeface="Arial" charset="0"/>
              </a:rPr>
              <a:t>,</a:t>
            </a:r>
          </a:p>
          <a:p>
            <a:pPr marL="533400" indent="-533400">
              <a:buFontTx/>
              <a:buNone/>
              <a:defRPr/>
            </a:pPr>
            <a:r>
              <a:rPr lang="en-US" sz="1400" dirty="0">
                <a:latin typeface="Arial" charset="0"/>
                <a:cs typeface="Arial" charset="0"/>
              </a:rPr>
              <a:t>	</a:t>
            </a:r>
            <a:r>
              <a:rPr lang="en-US" sz="1400" i="1" dirty="0">
                <a:latin typeface="Arial" charset="0"/>
                <a:cs typeface="Arial" charset="0"/>
              </a:rPr>
              <a:t>Algorithm Design</a:t>
            </a:r>
            <a:r>
              <a:rPr lang="en-US" sz="1400" dirty="0">
                <a:latin typeface="Arial" charset="0"/>
                <a:cs typeface="Arial" charset="0"/>
              </a:rPr>
              <a:t>, Pearson, 2006.</a:t>
            </a:r>
          </a:p>
          <a:p>
            <a:pPr marL="533400" indent="-533400">
              <a:buFontTx/>
              <a:buNone/>
              <a:defRPr/>
            </a:pPr>
            <a:endParaRPr lang="en-US" sz="1400" dirty="0">
              <a:latin typeface="Arial" charset="0"/>
              <a:cs typeface="Arial" charset="0"/>
            </a:endParaRPr>
          </a:p>
          <a:p>
            <a:pPr marL="533400" indent="-533400">
              <a:buFontTx/>
              <a:buNone/>
              <a:defRPr/>
            </a:pPr>
            <a:r>
              <a:rPr lang="en-US" sz="1400" dirty="0">
                <a:latin typeface="Arial" charset="0"/>
                <a:cs typeface="Arial" charset="0"/>
              </a:rPr>
              <a:t>	Elliot B. </a:t>
            </a:r>
            <a:r>
              <a:rPr lang="en-US" sz="1400" dirty="0" err="1">
                <a:latin typeface="Arial" charset="0"/>
                <a:cs typeface="Arial" charset="0"/>
              </a:rPr>
              <a:t>Koffman</a:t>
            </a:r>
            <a:r>
              <a:rPr lang="en-US" sz="1400" dirty="0">
                <a:latin typeface="Arial" charset="0"/>
                <a:cs typeface="Arial" charset="0"/>
              </a:rPr>
              <a:t> and Paul A.T. Wolfgang,</a:t>
            </a:r>
          </a:p>
          <a:p>
            <a:pPr marL="533400" indent="-533400">
              <a:buFontTx/>
              <a:buNone/>
              <a:defRPr/>
            </a:pPr>
            <a:r>
              <a:rPr lang="en-US" sz="1400" dirty="0">
                <a:latin typeface="Arial" charset="0"/>
                <a:cs typeface="Arial" charset="0"/>
              </a:rPr>
              <a:t>	</a:t>
            </a:r>
            <a:r>
              <a:rPr lang="en-US" sz="1400" i="1" dirty="0">
                <a:latin typeface="Arial" charset="0"/>
                <a:cs typeface="Arial" charset="0"/>
              </a:rPr>
              <a:t>Objects, Abstractions, Data Structures and Design using C++</a:t>
            </a:r>
            <a:r>
              <a:rPr lang="en-US" sz="1400" dirty="0">
                <a:latin typeface="Arial" charset="0"/>
                <a:cs typeface="Arial" charset="0"/>
              </a:rPr>
              <a:t>, Wiley, 2006.</a:t>
            </a:r>
          </a:p>
          <a:p>
            <a:pPr marL="533400" indent="-533400">
              <a:buFontTx/>
              <a:buNone/>
              <a:defRPr/>
            </a:pPr>
            <a:endParaRPr lang="en-US" sz="16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Is (A, B, F) is the shortest path from vertex A to F?</a:t>
            </a:r>
          </a:p>
          <a:p>
            <a:pPr lvl="1"/>
            <a:r>
              <a:rPr lang="en-CA" dirty="0"/>
              <a:t>Why or why not?</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4" descr="C:\Users\dwharder\Desktop\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68960"/>
            <a:ext cx="4104456" cy="329656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902722" y="3886449"/>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4515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Strategy</a:t>
            </a:r>
          </a:p>
        </p:txBody>
      </p:sp>
      <p:sp>
        <p:nvSpPr>
          <p:cNvPr id="3" name="Content Placeholder 2"/>
          <p:cNvSpPr>
            <a:spLocks noGrp="1"/>
          </p:cNvSpPr>
          <p:nvPr>
            <p:ph idx="1"/>
          </p:nvPr>
        </p:nvSpPr>
        <p:spPr/>
        <p:txBody>
          <a:bodyPr/>
          <a:lstStyle/>
          <a:p>
            <a:pPr marL="357188" indent="-357188">
              <a:buNone/>
            </a:pPr>
            <a:r>
              <a:rPr lang="en-CA" dirty="0"/>
              <a:t>	Are we guaranteed that any other path we are currently aware of is also going to be the shortest path?</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4" descr="C:\Users\dwharder\Desktop\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68960"/>
            <a:ext cx="4104456" cy="329656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902722" y="3886449"/>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725675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16151</TotalTime>
  <Words>2121</Words>
  <Application>Microsoft Office PowerPoint</Application>
  <PresentationFormat>On-screen Show (4:3)</PresentationFormat>
  <Paragraphs>2211</Paragraphs>
  <Slides>70</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Consolas</vt:lpstr>
      <vt:lpstr>Symbol</vt:lpstr>
      <vt:lpstr>Times New Roman</vt:lpstr>
      <vt:lpstr>Custom Design</vt:lpstr>
      <vt:lpstr>Outline</vt:lpstr>
      <vt:lpstr>Dijkstra’s algorithm</vt:lpstr>
      <vt:lpstr>Strategy</vt:lpstr>
      <vt:lpstr>Strategy</vt:lpstr>
      <vt:lpstr>Strategy</vt:lpstr>
      <vt:lpstr>Strategy</vt:lpstr>
      <vt:lpstr>Strategy</vt:lpstr>
      <vt:lpstr>Strategy</vt:lpstr>
      <vt:lpstr>Strategy</vt:lpstr>
      <vt:lpstr>Strategy</vt:lpstr>
      <vt:lpstr>Strategy</vt:lpstr>
      <vt:lpstr>Strategy</vt:lpstr>
      <vt:lpstr>Strategy</vt:lpstr>
      <vt:lpstr>Strategy</vt:lpstr>
      <vt:lpstr>Dijkstra’s algorithm</vt:lpstr>
      <vt:lpstr>Dijkstra’s algorithm</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Comments on Dijkstra’s algorithm</vt:lpstr>
      <vt:lpstr>Implementation and analysis</vt:lpstr>
      <vt:lpstr>Implementation and analysis</vt:lpstr>
      <vt:lpstr>Implementation and analysis</vt:lpstr>
      <vt:lpstr>Implementation and analysis</vt:lpstr>
      <vt:lpstr>Implementation and analysis</vt:lpstr>
      <vt:lpstr>Triangle Inequality</vt:lpstr>
      <vt:lpstr>Negative Weights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All-pairs Shortest Path</dc:title>
  <dc:subject>All-pairs shortest path Floyd-Warshall algorithm</dc:subject>
  <dc:creator>Douglas Wilhelm Harder</dc:creator>
  <cp:lastModifiedBy>Ali elgamal</cp:lastModifiedBy>
  <cp:revision>352</cp:revision>
  <dcterms:created xsi:type="dcterms:W3CDTF">2009-09-11T23:00:44Z</dcterms:created>
  <dcterms:modified xsi:type="dcterms:W3CDTF">2016-04-11T22:46:38Z</dcterms:modified>
</cp:coreProperties>
</file>