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1"/>
  </p:notesMasterIdLst>
  <p:handoutMasterIdLst>
    <p:handoutMasterId r:id="rId42"/>
  </p:handoutMasterIdLst>
  <p:sldIdLst>
    <p:sldId id="437" r:id="rId2"/>
    <p:sldId id="438" r:id="rId3"/>
    <p:sldId id="439" r:id="rId4"/>
    <p:sldId id="440" r:id="rId5"/>
    <p:sldId id="441" r:id="rId6"/>
    <p:sldId id="442" r:id="rId7"/>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 id="461" r:id="rId26"/>
    <p:sldId id="462"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37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94660"/>
  </p:normalViewPr>
  <p:slideViewPr>
    <p:cSldViewPr>
      <p:cViewPr varScale="1">
        <p:scale>
          <a:sx n="106" d="100"/>
          <a:sy n="106" d="100"/>
        </p:scale>
        <p:origin x="820" y="6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2016-04-13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4/13/2016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E60A91-8CE1-4BF7-BC15-2DABE558891C}"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6DAEF2-1737-4D95-A8F4-CE741D9A787F}"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EAD7E77-5A87-4BAF-B148-8022E3A28DF0}"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F04A7F-8F68-4F01-8422-03C30A05F5AE}"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00D820D-35F4-4760-8A0D-803D807186FA}"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63B86F-F468-495A-A752-BDF565C2580F}"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CCE53C1-C373-4478-BD98-C27B7739E254}"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677FFF-810A-4655-85B1-B8D333B9502C}"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463768A-38E6-4F23-B438-7F12501E516E}"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3DF1D91-B782-4872-B0BB-1579D2F26227}"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0D8FE6C-5C8D-4F37-A7FA-0983DC09BE8C}"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CAD9BF-833C-46E6-AB3B-B16DA4869BB0}"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330700F-E36C-4448-9029-B7CDA96A087D}"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696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AA83B7C-20BE-4CB0-B8B6-9D347B3F5A44}" type="slidenum">
              <a:rPr lang="en-CA" altLang="en-US" sz="1200"/>
              <a:pPr algn="r" eaLnBrk="1" hangingPunct="1"/>
              <a:t>21</a:t>
            </a:fld>
            <a:endParaRPr lang="en-CA"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706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B858420-2B07-47F5-8769-2090587B7F19}" type="slidenum">
              <a:rPr lang="en-CA" altLang="en-US" sz="1200"/>
              <a:pPr algn="r" eaLnBrk="1" hangingPunct="1"/>
              <a:t>22</a:t>
            </a:fld>
            <a:endParaRPr lang="en-CA"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716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50EF24C-3D77-4FB8-91AC-A5711EBF99EB}" type="slidenum">
              <a:rPr lang="en-CA" altLang="en-US" sz="1200"/>
              <a:pPr algn="r" eaLnBrk="1" hangingPunct="1"/>
              <a:t>23</a:t>
            </a:fld>
            <a:endParaRPr lang="en-CA"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3D08970-DC56-485C-8817-1D0AC55AD05B}"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737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D5BBBFC-19DC-40E6-B4EE-D56800BDEE12}" type="slidenum">
              <a:rPr lang="en-CA" altLang="en-US" sz="1200"/>
              <a:pPr algn="r" eaLnBrk="1" hangingPunct="1"/>
              <a:t>25</a:t>
            </a:fld>
            <a:endParaRPr lang="en-CA"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FB73B77-9D4C-4C57-8C29-17BA60FB9C61}" type="slidenum">
              <a:rPr lang="en-CA" altLang="en-US" sz="1200"/>
              <a:pPr algn="r" eaLnBrk="1" hangingPunct="1"/>
              <a:t>26</a:t>
            </a:fld>
            <a:endParaRPr lang="en-CA"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757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0D48FB4-9A5B-415F-B819-AF3800F43AF0}" type="slidenum">
              <a:rPr lang="en-CA" altLang="en-US" sz="1200"/>
              <a:pPr algn="r" eaLnBrk="1" hangingPunct="1"/>
              <a:t>27</a:t>
            </a:fld>
            <a:endParaRPr lang="en-CA"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76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B6CD0E8-EEE3-4902-A388-70506FD8A813}" type="slidenum">
              <a:rPr lang="en-CA" altLang="en-US" sz="1200"/>
              <a:pPr algn="r" eaLnBrk="1" hangingPunct="1"/>
              <a:t>28</a:t>
            </a:fld>
            <a:endParaRPr lang="en-CA"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778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0FB74B3-E9C5-480C-A1B2-02D1CD35961F}" type="slidenum">
              <a:rPr lang="en-CA" altLang="en-US" sz="1200"/>
              <a:pPr algn="r" eaLnBrk="1" hangingPunct="1"/>
              <a:t>29</a:t>
            </a:fld>
            <a:endParaRPr lang="en-CA"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C980D73-5A51-41E8-8AE4-269720879559}"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788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320E7D0-C8D7-4E0D-B72B-3EC5F29060B8}" type="slidenum">
              <a:rPr lang="en-CA" altLang="en-US" sz="1200"/>
              <a:pPr algn="r" eaLnBrk="1" hangingPunct="1"/>
              <a:t>30</a:t>
            </a:fld>
            <a:endParaRPr lang="en-CA"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798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20943B7-C55E-47FA-8B56-43EFDAB580C8}" type="slidenum">
              <a:rPr lang="en-CA" altLang="en-US" sz="1200"/>
              <a:pPr algn="r" eaLnBrk="1" hangingPunct="1"/>
              <a:t>31</a:t>
            </a:fld>
            <a:endParaRPr lang="en-CA"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809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62150FF-0891-4E34-8AAC-4F3FA02A381E}" type="slidenum">
              <a:rPr lang="en-CA" altLang="en-US" sz="1200"/>
              <a:pPr algn="r" eaLnBrk="1" hangingPunct="1"/>
              <a:t>32</a:t>
            </a:fld>
            <a:endParaRPr lang="en-CA"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4107CB0-3DF3-43A8-A9FF-7016AE53A9EF}"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0B096E0-F4A9-421D-B0FF-146FF4107D46}"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386C896-0B6E-4AEB-882B-03B67F4FD9C3}"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3381FDE-0AEA-450C-B50F-BB2882B87739}"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B2F6BBD-A416-4396-B91C-B682F8080CC4}"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2AD5873-22B5-4D2D-931B-DF6B9A271033}"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41EB4C-6926-4B56-B39C-42EF58BCDEC9}"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8E18CAC-F6E5-43DB-8F56-CA7E914105AC}"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31216D8-4DE1-4FDC-821F-FAD73140BDD3}"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528F5F2-00A9-4001-AA69-829DD2D159C7}"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9A057BC-83A7-4592-9DF5-5A1BA5B751C2}"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0C43D0E-309D-4649-A16F-F8DD2FD87374}"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rPr>
              <a:t>A* search</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2068513" y="174625"/>
            <a:ext cx="5003800" cy="366713"/>
          </a:xfrm>
          <a:prstGeom prst="rect">
            <a:avLst/>
          </a:prstGeom>
          <a:noFill/>
          <a:ln w="9525">
            <a:noFill/>
            <a:miter lim="800000"/>
            <a:headEnd/>
            <a:tailEnd/>
          </a:ln>
          <a:effectLst/>
        </p:spPr>
        <p:txBody>
          <a:bodyPr>
            <a:spAutoFit/>
          </a:bodyPr>
          <a:lstStyle/>
          <a:p>
            <a:pPr algn="ctr">
              <a:defRPr/>
            </a:pPr>
            <a:r>
              <a:rPr lang="en-US" dirty="0"/>
              <a:t>A* Search Algorithm</a:t>
            </a:r>
          </a:p>
        </p:txBody>
      </p:sp>
      <p:sp>
        <p:nvSpPr>
          <p:cNvPr id="5" name="TextBox 4"/>
          <p:cNvSpPr txBox="1"/>
          <p:nvPr userDrawn="1"/>
        </p:nvSpPr>
        <p:spPr>
          <a:xfrm>
            <a:off x="8420100" y="6286500"/>
            <a:ext cx="400050" cy="304800"/>
          </a:xfrm>
          <a:prstGeom prst="rect">
            <a:avLst/>
          </a:prstGeom>
          <a:noFill/>
        </p:spPr>
        <p:txBody>
          <a:bodyPr wrap="none">
            <a:spAutoFit/>
          </a:bodyPr>
          <a:lstStyle/>
          <a:p>
            <a:pPr>
              <a:defRPr/>
            </a:pPr>
            <a:fld id="{DF1803B1-F826-433F-87F0-05B872537EDB}" type="slidenum">
              <a:rPr lang="en-CA" sz="1400"/>
              <a:pPr>
                <a:defRPr/>
              </a:pPr>
              <a:t>‹#›</a:t>
            </a:fld>
            <a:endParaRPr lang="en-CA" sz="1400"/>
          </a:p>
        </p:txBody>
      </p:sp>
      <p:sp>
        <p:nvSpPr>
          <p:cNvPr id="7" name="Title 1"/>
          <p:cNvSpPr>
            <a:spLocks noGrp="1"/>
          </p:cNvSpPr>
          <p:nvPr>
            <p:ph type="title"/>
          </p:nvPr>
        </p:nvSpPr>
        <p:spPr>
          <a:xfrm>
            <a:off x="457200" y="274638"/>
            <a:ext cx="8229600" cy="1143000"/>
          </a:xfrm>
        </p:spPr>
        <p:txBody>
          <a:bodyPr>
            <a:normAutofit/>
          </a:bodyPr>
          <a:lstStyle>
            <a:lvl1pPr>
              <a:defRPr sz="2800" b="0"/>
            </a:lvl1pPr>
          </a:lstStyle>
          <a:p>
            <a:r>
              <a:rPr lang="en-US" dirty="0"/>
              <a:t>Click to edit Master title style</a:t>
            </a:r>
            <a:endParaRPr lang="en-CA" dirty="0"/>
          </a:p>
        </p:txBody>
      </p:sp>
      <p:sp>
        <p:nvSpPr>
          <p:cNvPr id="8" name="Content Placeholder 2"/>
          <p:cNvSpPr>
            <a:spLocks noGrp="1"/>
          </p:cNvSpPr>
          <p:nvPr>
            <p:ph idx="1"/>
          </p:nvPr>
        </p:nvSpPr>
        <p:spPr>
          <a:xfrm>
            <a:off x="457200" y="1600200"/>
            <a:ext cx="8229600" cy="4525963"/>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183474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20.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latin typeface="Arial" charset="0"/>
                <a:cs typeface="Arial" charset="0"/>
              </a:rPr>
              <a:t>Outline</a:t>
            </a:r>
          </a:p>
        </p:txBody>
      </p:sp>
      <p:sp>
        <p:nvSpPr>
          <p:cNvPr id="7171" name="Rectangle 3"/>
          <p:cNvSpPr>
            <a:spLocks noGrp="1" noChangeArrowheads="1"/>
          </p:cNvSpPr>
          <p:nvPr>
            <p:ph type="body" idx="1"/>
          </p:nvPr>
        </p:nvSpPr>
        <p:spPr/>
        <p:txBody>
          <a:bodyPr/>
          <a:lstStyle/>
          <a:p>
            <a:pPr eaLnBrk="1" hangingPunct="1">
              <a:buFont typeface="Arial" charset="0"/>
              <a:buNone/>
            </a:pPr>
            <a:r>
              <a:rPr lang="en-US" altLang="en-US" dirty="0">
                <a:latin typeface="Arial" charset="0"/>
                <a:cs typeface="Arial" charset="0"/>
              </a:rPr>
              <a:t>	In this topic, we will look at the A* search algorithm:</a:t>
            </a:r>
          </a:p>
          <a:p>
            <a:pPr lvl="1" eaLnBrk="1" hangingPunct="1"/>
            <a:r>
              <a:rPr lang="en-CA" altLang="en-US" dirty="0">
                <a:latin typeface="Arial" charset="0"/>
                <a:cs typeface="Arial" charset="0"/>
              </a:rPr>
              <a:t>It solves the single-source shortest path problem</a:t>
            </a:r>
          </a:p>
          <a:p>
            <a:pPr lvl="1" eaLnBrk="1" hangingPunct="1"/>
            <a:r>
              <a:rPr lang="en-CA" altLang="en-US" dirty="0">
                <a:latin typeface="Arial" charset="0"/>
                <a:cs typeface="Arial" charset="0"/>
              </a:rPr>
              <a:t>Restricted to </a:t>
            </a:r>
            <a:r>
              <a:rPr lang="en-CA" altLang="en-US" i="1" dirty="0">
                <a:latin typeface="Arial" charset="0"/>
                <a:cs typeface="Arial" charset="0"/>
              </a:rPr>
              <a:t>physical</a:t>
            </a:r>
            <a:r>
              <a:rPr lang="en-CA" altLang="en-US" dirty="0">
                <a:latin typeface="Arial" charset="0"/>
                <a:cs typeface="Arial" charset="0"/>
              </a:rPr>
              <a:t> environments</a:t>
            </a:r>
          </a:p>
          <a:p>
            <a:pPr lvl="1" eaLnBrk="1" hangingPunct="1"/>
            <a:r>
              <a:rPr lang="en-CA" altLang="en-US" dirty="0">
                <a:latin typeface="Arial" charset="0"/>
                <a:cs typeface="Arial" charset="0"/>
              </a:rPr>
              <a:t>First described in 1968 by Peter Hart, Nils Nilsson, and Bertram Raphael</a:t>
            </a:r>
            <a:endParaRPr lang="en-US" altLang="en-US" dirty="0">
              <a:latin typeface="Arial" charset="0"/>
              <a:cs typeface="Arial" charset="0"/>
            </a:endParaRPr>
          </a:p>
          <a:p>
            <a:pPr lvl="1" eaLnBrk="1" hangingPunct="1"/>
            <a:r>
              <a:rPr lang="en-US" altLang="en-US" dirty="0">
                <a:latin typeface="Arial" charset="0"/>
                <a:cs typeface="Arial" charset="0"/>
              </a:rPr>
              <a:t>Similar to Dijkstra’s algorithm</a:t>
            </a:r>
          </a:p>
          <a:p>
            <a:pPr lvl="1" eaLnBrk="1" hangingPunct="1"/>
            <a:r>
              <a:rPr lang="en-US" altLang="en-US" dirty="0">
                <a:latin typeface="Arial" charset="0"/>
                <a:cs typeface="Arial" charset="0"/>
              </a:rPr>
              <a:t>Uses a hypothetical shortest distance to weight the paths</a:t>
            </a:r>
          </a:p>
          <a:p>
            <a:pPr eaLnBrk="1" hangingPunct="1"/>
            <a:endParaRPr lang="en-US" altLang="en-US" dirty="0">
              <a:latin typeface="Arial" charset="0"/>
              <a:cs typeface="Arial" charset="0"/>
            </a:endParaRPr>
          </a:p>
        </p:txBody>
      </p:sp>
    </p:spTree>
    <p:extLst>
      <p:ext uri="{BB962C8B-B14F-4D97-AF65-F5344CB8AC3E}">
        <p14:creationId xmlns:p14="http://schemas.microsoft.com/office/powerpoint/2010/main" val="362909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6386" name="Picture 2" descr="C:\Users\dwharder\Desktop\sloven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349500"/>
            <a:ext cx="611663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pPr eaLnBrk="1" hangingPunct="1"/>
            <a:r>
              <a:rPr lang="en-US" altLang="en-US">
                <a:latin typeface="Arial" charset="0"/>
                <a:cs typeface="Arial" charset="0"/>
              </a:rPr>
              <a:t>Idea</a:t>
            </a:r>
          </a:p>
        </p:txBody>
      </p:sp>
      <p:sp>
        <p:nvSpPr>
          <p:cNvPr id="16388" name="Rectangle 3"/>
          <p:cNvSpPr>
            <a:spLocks noGrp="1" noChangeArrowheads="1"/>
          </p:cNvSpPr>
          <p:nvPr>
            <p:ph type="body" idx="1"/>
          </p:nvPr>
        </p:nvSpPr>
        <p:spPr/>
        <p:txBody>
          <a:bodyPr/>
          <a:lstStyle/>
          <a:p>
            <a:pPr eaLnBrk="1" hangingPunct="1">
              <a:buFont typeface="Arial" charset="0"/>
              <a:buNone/>
            </a:pPr>
            <a:r>
              <a:rPr lang="en-US" altLang="en-US" dirty="0">
                <a:latin typeface="Arial" charset="0"/>
                <a:cs typeface="Arial" charset="0"/>
              </a:rPr>
              <a:t>	Any path extending this given path to </a:t>
            </a:r>
            <a:r>
              <a:rPr lang="en-US" altLang="en-US" dirty="0" err="1">
                <a:latin typeface="Arial" charset="0"/>
                <a:cs typeface="Arial" charset="0"/>
              </a:rPr>
              <a:t>Bohimj</a:t>
            </a:r>
            <a:r>
              <a:rPr lang="en-US" altLang="en-US" dirty="0">
                <a:latin typeface="Arial" charset="0"/>
                <a:cs typeface="Arial" charset="0"/>
              </a:rPr>
              <a:t> must be at least </a:t>
            </a:r>
            <a:r>
              <a:rPr lang="en-US" altLang="en-US" dirty="0">
                <a:latin typeface="Times New Roman" pitchFamily="18" charset="0"/>
                <a:cs typeface="Times New Roman" pitchFamily="18" charset="0"/>
              </a:rPr>
              <a:t>60 km</a:t>
            </a:r>
          </a:p>
        </p:txBody>
      </p:sp>
      <p:sp>
        <p:nvSpPr>
          <p:cNvPr id="6" name="Oval 5"/>
          <p:cNvSpPr/>
          <p:nvPr/>
        </p:nvSpPr>
        <p:spPr>
          <a:xfrm>
            <a:off x="5322888" y="3617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7153275" y="375443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391" name="TextBox 7"/>
          <p:cNvSpPr txBox="1">
            <a:spLocks noChangeArrowheads="1"/>
          </p:cNvSpPr>
          <p:nvPr/>
        </p:nvSpPr>
        <p:spPr bwMode="auto">
          <a:xfrm>
            <a:off x="5715000" y="3336925"/>
            <a:ext cx="768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latin typeface="Times New Roman" pitchFamily="18" charset="0"/>
                <a:cs typeface="Times New Roman" pitchFamily="18" charset="0"/>
              </a:rPr>
              <a:t>28 km</a:t>
            </a:r>
          </a:p>
        </p:txBody>
      </p:sp>
      <p:cxnSp>
        <p:nvCxnSpPr>
          <p:cNvPr id="16392" name="Straight Connector 8"/>
          <p:cNvCxnSpPr>
            <a:cxnSpLocks noChangeShapeType="1"/>
          </p:cNvCxnSpPr>
          <p:nvPr/>
        </p:nvCxnSpPr>
        <p:spPr bwMode="auto">
          <a:xfrm>
            <a:off x="2714625" y="3063875"/>
            <a:ext cx="2714625" cy="500063"/>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16393" name="TextBox 9"/>
          <p:cNvSpPr txBox="1">
            <a:spLocks noChangeArrowheads="1"/>
          </p:cNvSpPr>
          <p:nvPr/>
        </p:nvSpPr>
        <p:spPr bwMode="auto">
          <a:xfrm rot="566893">
            <a:off x="3597275" y="29813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32 km</a:t>
            </a:r>
          </a:p>
        </p:txBody>
      </p:sp>
      <p:sp>
        <p:nvSpPr>
          <p:cNvPr id="11" name="Oval 10"/>
          <p:cNvSpPr/>
          <p:nvPr/>
        </p:nvSpPr>
        <p:spPr>
          <a:xfrm>
            <a:off x="2347913" y="2982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1151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10" name="Content Placeholder 11"/>
          <p:cNvSpPr>
            <a:spLocks noGrp="1"/>
          </p:cNvSpPr>
          <p:nvPr>
            <p:ph idx="1"/>
          </p:nvPr>
        </p:nvSpPr>
        <p:spPr/>
        <p:txBody>
          <a:bodyPr/>
          <a:lstStyle/>
          <a:p>
            <a:pPr eaLnBrk="1" hangingPunct="1">
              <a:buFont typeface="Arial" charset="0"/>
              <a:buNone/>
            </a:pPr>
            <a:r>
              <a:rPr lang="en-CA" altLang="en-US">
                <a:latin typeface="Arial" charset="0"/>
                <a:cs typeface="Arial" charset="0"/>
              </a:rPr>
              <a:t>	The value </a:t>
            </a:r>
            <a:r>
              <a:rPr lang="en-CA" altLang="en-US">
                <a:latin typeface="Times New Roman" pitchFamily="18" charset="0"/>
                <a:cs typeface="Times New Roman" pitchFamily="18" charset="0"/>
              </a:rPr>
              <a:t>w(Kranj)</a:t>
            </a:r>
            <a:r>
              <a:rPr lang="en-CA" altLang="en-US">
                <a:latin typeface="Arial" charset="0"/>
                <a:cs typeface="Arial" charset="0"/>
              </a:rPr>
              <a:t> represents the shortest possible distance from Kamnik to Bohinj given that we follow the path to Kranj</a:t>
            </a:r>
          </a:p>
          <a:p>
            <a:pPr eaLnBrk="1" hangingPunct="1">
              <a:buFont typeface="Arial" charset="0"/>
              <a:buNone/>
            </a:pPr>
            <a:endParaRPr lang="en-CA" altLang="en-US">
              <a:latin typeface="Arial" charset="0"/>
              <a:cs typeface="Arial" charset="0"/>
            </a:endParaRPr>
          </a:p>
          <a:p>
            <a:pPr eaLnBrk="1" hangingPunct="1">
              <a:buFont typeface="Arial" charset="0"/>
              <a:buNone/>
            </a:pPr>
            <a:r>
              <a:rPr lang="en-CA" altLang="en-US">
                <a:latin typeface="Arial" charset="0"/>
                <a:cs typeface="Arial" charset="0"/>
              </a:rPr>
              <a:t>	As with Dijkstra’s algorithm, we must start with the null path starting at Kamnik:</a:t>
            </a:r>
          </a:p>
          <a:p>
            <a:pPr lvl="1" eaLnBrk="1" hangingPunct="1">
              <a:buFontTx/>
              <a:buNone/>
            </a:pPr>
            <a:r>
              <a:rPr lang="en-CA" altLang="en-US">
                <a:latin typeface="Arial" charset="0"/>
                <a:cs typeface="Arial" charset="0"/>
              </a:rPr>
              <a:t>	           </a:t>
            </a:r>
            <a:r>
              <a:rPr lang="en-CA" altLang="en-US">
                <a:latin typeface="Times New Roman" pitchFamily="18" charset="0"/>
                <a:cs typeface="Times New Roman" pitchFamily="18" charset="0"/>
              </a:rPr>
              <a:t>w(Kamnik)	=  </a:t>
            </a:r>
            <a:r>
              <a:rPr lang="en-CA" altLang="en-US">
                <a:solidFill>
                  <a:srgbClr val="FF0000"/>
                </a:solidFill>
                <a:latin typeface="Times New Roman" pitchFamily="18" charset="0"/>
                <a:cs typeface="Times New Roman" pitchFamily="18" charset="0"/>
              </a:rPr>
              <a:t>d(Kamnik, Kamnik)</a:t>
            </a:r>
            <a:r>
              <a:rPr lang="en-CA" altLang="en-US">
                <a:latin typeface="Times New Roman" pitchFamily="18" charset="0"/>
                <a:cs typeface="Times New Roman" pitchFamily="18" charset="0"/>
              </a:rPr>
              <a:t> + </a:t>
            </a:r>
            <a:r>
              <a:rPr lang="en-CA" altLang="en-US">
                <a:solidFill>
                  <a:srgbClr val="3333CC"/>
                </a:solidFill>
                <a:latin typeface="Times New Roman" pitchFamily="18" charset="0"/>
                <a:cs typeface="Times New Roman" pitchFamily="18" charset="0"/>
              </a:rPr>
              <a:t>h(Kamnik, Bohimj)</a:t>
            </a:r>
          </a:p>
          <a:p>
            <a:pPr lvl="1" eaLnBrk="1" hangingPunct="1">
              <a:buFontTx/>
              <a:buNone/>
            </a:pPr>
            <a:r>
              <a:rPr lang="en-CA" altLang="en-US">
                <a:latin typeface="Times New Roman" pitchFamily="18" charset="0"/>
                <a:cs typeface="Times New Roman" pitchFamily="18" charset="0"/>
              </a:rPr>
              <a:t>				=  </a:t>
            </a:r>
            <a:r>
              <a:rPr lang="en-CA" altLang="en-US">
                <a:solidFill>
                  <a:srgbClr val="FF0000"/>
                </a:solidFill>
                <a:latin typeface="Times New Roman" pitchFamily="18" charset="0"/>
                <a:cs typeface="Times New Roman" pitchFamily="18" charset="0"/>
              </a:rPr>
              <a:t>0 km</a:t>
            </a:r>
            <a:r>
              <a:rPr lang="en-CA" altLang="en-US">
                <a:latin typeface="Times New Roman" pitchFamily="18" charset="0"/>
                <a:cs typeface="Times New Roman" pitchFamily="18" charset="0"/>
              </a:rPr>
              <a:t> + </a:t>
            </a:r>
            <a:r>
              <a:rPr lang="en-CA" altLang="en-US">
                <a:solidFill>
                  <a:srgbClr val="3333CC"/>
                </a:solidFill>
                <a:latin typeface="Times New Roman" pitchFamily="18" charset="0"/>
                <a:cs typeface="Times New Roman" pitchFamily="18" charset="0"/>
              </a:rPr>
              <a:t>53 km</a:t>
            </a:r>
          </a:p>
        </p:txBody>
      </p:sp>
      <p:sp>
        <p:nvSpPr>
          <p:cNvPr id="13" name="Oval 12"/>
          <p:cNvSpPr/>
          <p:nvPr/>
        </p:nvSpPr>
        <p:spPr>
          <a:xfrm>
            <a:off x="1909763" y="428466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 name="Oval 13"/>
          <p:cNvSpPr/>
          <p:nvPr/>
        </p:nvSpPr>
        <p:spPr>
          <a:xfrm>
            <a:off x="6715125" y="505618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7413" name="Straight Connector 14"/>
          <p:cNvCxnSpPr>
            <a:cxnSpLocks noChangeShapeType="1"/>
            <a:endCxn id="14" idx="2"/>
          </p:cNvCxnSpPr>
          <p:nvPr/>
        </p:nvCxnSpPr>
        <p:spPr bwMode="auto">
          <a:xfrm>
            <a:off x="2276475" y="4365625"/>
            <a:ext cx="4438650" cy="762000"/>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17414" name="TextBox 9"/>
          <p:cNvSpPr txBox="1">
            <a:spLocks noChangeArrowheads="1"/>
          </p:cNvSpPr>
          <p:nvPr/>
        </p:nvSpPr>
        <p:spPr bwMode="auto">
          <a:xfrm rot="566893">
            <a:off x="3159125" y="428307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53 km</a:t>
            </a:r>
          </a:p>
        </p:txBody>
      </p:sp>
      <p:sp>
        <p:nvSpPr>
          <p:cNvPr id="17415" name="Rectangle 2"/>
          <p:cNvSpPr>
            <a:spLocks noGrp="1" noChangeArrowheads="1"/>
          </p:cNvSpPr>
          <p:nvPr>
            <p:ph type="title"/>
          </p:nvPr>
        </p:nvSpPr>
        <p:spPr/>
        <p:txBody>
          <a:bodyPr/>
          <a:lstStyle/>
          <a:p>
            <a:pPr eaLnBrk="1" hangingPunct="1"/>
            <a:r>
              <a:rPr lang="en-US" altLang="en-US">
                <a:latin typeface="Arial" charset="0"/>
                <a:cs typeface="Arial" charset="0"/>
              </a:rPr>
              <a:t>Idea</a:t>
            </a:r>
          </a:p>
        </p:txBody>
      </p:sp>
      <p:sp>
        <p:nvSpPr>
          <p:cNvPr id="17416" name="TextBox 16"/>
          <p:cNvSpPr txBox="1">
            <a:spLocks noChangeArrowheads="1"/>
          </p:cNvSpPr>
          <p:nvPr/>
        </p:nvSpPr>
        <p:spPr bwMode="auto">
          <a:xfrm>
            <a:off x="1833563" y="4241800"/>
            <a:ext cx="498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800"/>
              <a:t>Bohimj</a:t>
            </a:r>
          </a:p>
        </p:txBody>
      </p:sp>
      <p:sp>
        <p:nvSpPr>
          <p:cNvPr id="17417" name="TextBox 17"/>
          <p:cNvSpPr txBox="1">
            <a:spLocks noChangeArrowheads="1"/>
          </p:cNvSpPr>
          <p:nvPr/>
        </p:nvSpPr>
        <p:spPr bwMode="auto">
          <a:xfrm>
            <a:off x="6624638" y="5018088"/>
            <a:ext cx="527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800"/>
              <a:t>Kamnik</a:t>
            </a:r>
          </a:p>
        </p:txBody>
      </p:sp>
    </p:spTree>
    <p:extLst>
      <p:ext uri="{BB962C8B-B14F-4D97-AF65-F5344CB8AC3E}">
        <p14:creationId xmlns:p14="http://schemas.microsoft.com/office/powerpoint/2010/main" val="687055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a:latin typeface="Arial" charset="0"/>
                <a:cs typeface="Arial" charset="0"/>
              </a:rPr>
              <a:t>Algorithm Description</a:t>
            </a:r>
            <a:endParaRPr lang="en-CA" altLang="en-US">
              <a:latin typeface="Arial" charset="0"/>
              <a:cs typeface="Arial" charset="0"/>
            </a:endParaRPr>
          </a:p>
        </p:txBody>
      </p:sp>
      <p:sp>
        <p:nvSpPr>
          <p:cNvPr id="18435" name="Content Placeholder 2"/>
          <p:cNvSpPr>
            <a:spLocks noGrp="1"/>
          </p:cNvSpPr>
          <p:nvPr>
            <p:ph idx="1"/>
          </p:nvPr>
        </p:nvSpPr>
        <p:spPr/>
        <p:txBody>
          <a:bodyPr/>
          <a:lstStyle/>
          <a:p>
            <a:pPr eaLnBrk="1" hangingPunct="1">
              <a:buFont typeface="Arial" charset="0"/>
              <a:buNone/>
            </a:pPr>
            <a:r>
              <a:rPr lang="en-CA" altLang="en-US" dirty="0">
                <a:latin typeface="Arial" charset="0"/>
                <a:cs typeface="Arial" charset="0"/>
              </a:rPr>
              <a:t>	Suppose we are finding the shortest path from vertex </a:t>
            </a:r>
            <a:r>
              <a:rPr lang="en-CA" altLang="en-US" i="1" dirty="0">
                <a:latin typeface="Times New Roman" pitchFamily="18" charset="0"/>
                <a:cs typeface="Arial" charset="0"/>
              </a:rPr>
              <a:t>a</a:t>
            </a:r>
            <a:r>
              <a:rPr lang="en-CA" altLang="en-US" dirty="0">
                <a:latin typeface="Arial" charset="0"/>
                <a:cs typeface="Arial" charset="0"/>
              </a:rPr>
              <a:t> to a vertex </a:t>
            </a:r>
            <a:r>
              <a:rPr lang="en-CA" altLang="en-US" i="1" dirty="0">
                <a:latin typeface="Times New Roman" pitchFamily="18" charset="0"/>
                <a:cs typeface="Arial" charset="0"/>
              </a:rPr>
              <a:t>z</a:t>
            </a:r>
          </a:p>
          <a:p>
            <a:pPr eaLnBrk="1" hangingPunct="1">
              <a:buFont typeface="Arial" charset="0"/>
              <a:buNone/>
            </a:pPr>
            <a:endParaRPr lang="en-CA" altLang="en-US" dirty="0">
              <a:latin typeface="Arial" charset="0"/>
              <a:cs typeface="Arial" charset="0"/>
            </a:endParaRPr>
          </a:p>
          <a:p>
            <a:pPr eaLnBrk="1" hangingPunct="1">
              <a:buFont typeface="Arial" charset="0"/>
              <a:buNone/>
            </a:pPr>
            <a:r>
              <a:rPr lang="en-CA" altLang="en-US" dirty="0">
                <a:latin typeface="Arial" charset="0"/>
                <a:cs typeface="Arial" charset="0"/>
              </a:rPr>
              <a:t>	The A* search algorithm initially:</a:t>
            </a:r>
          </a:p>
          <a:p>
            <a:pPr lvl="1" eaLnBrk="1" hangingPunct="1"/>
            <a:r>
              <a:rPr lang="en-CA" altLang="en-US" dirty="0">
                <a:latin typeface="Arial" charset="0"/>
                <a:cs typeface="Arial" charset="0"/>
              </a:rPr>
              <a:t>Marks each vertex as unvisited</a:t>
            </a:r>
          </a:p>
          <a:p>
            <a:pPr lvl="1" eaLnBrk="1" hangingPunct="1"/>
            <a:r>
              <a:rPr lang="en-CA" altLang="en-US" dirty="0">
                <a:latin typeface="Arial" charset="0"/>
                <a:cs typeface="Arial" charset="0"/>
              </a:rPr>
              <a:t>Starts with a priority queue containing only the initial vertex</a:t>
            </a:r>
          </a:p>
          <a:p>
            <a:pPr lvl="2" eaLnBrk="1" hangingPunct="1"/>
            <a:r>
              <a:rPr lang="en-CA" altLang="en-US" dirty="0">
                <a:latin typeface="Arial" charset="0"/>
                <a:cs typeface="Arial" charset="0"/>
              </a:rPr>
              <a:t>The priority of any vertex </a:t>
            </a:r>
            <a:r>
              <a:rPr lang="en-CA" altLang="en-US" i="1" dirty="0">
                <a:latin typeface="Times New Roman" pitchFamily="18" charset="0"/>
                <a:cs typeface="Arial" charset="0"/>
              </a:rPr>
              <a:t>v</a:t>
            </a:r>
            <a:r>
              <a:rPr lang="en-CA" altLang="en-US" dirty="0">
                <a:latin typeface="Arial" charset="0"/>
                <a:cs typeface="Arial" charset="0"/>
              </a:rPr>
              <a:t> in the queue is the weight </a:t>
            </a:r>
            <a:r>
              <a:rPr lang="en-CA" altLang="en-US" dirty="0">
                <a:latin typeface="Times New Roman" pitchFamily="18" charset="0"/>
                <a:cs typeface="Arial" charset="0"/>
              </a:rPr>
              <a:t>w(</a:t>
            </a:r>
            <a:r>
              <a:rPr lang="en-CA" altLang="en-US" i="1" dirty="0">
                <a:latin typeface="Times New Roman" pitchFamily="18" charset="0"/>
                <a:cs typeface="Arial" charset="0"/>
              </a:rPr>
              <a:t>v</a:t>
            </a:r>
            <a:r>
              <a:rPr lang="en-CA" altLang="en-US" dirty="0">
                <a:latin typeface="Times New Roman" pitchFamily="18" charset="0"/>
                <a:cs typeface="Arial" charset="0"/>
              </a:rPr>
              <a:t>)</a:t>
            </a:r>
            <a:r>
              <a:rPr lang="en-CA" altLang="en-US" dirty="0">
                <a:latin typeface="Arial" charset="0"/>
                <a:cs typeface="Arial" charset="0"/>
              </a:rPr>
              <a:t> which assumes we have found the shortest path to </a:t>
            </a:r>
            <a:r>
              <a:rPr lang="en-CA" altLang="en-US" i="1" dirty="0">
                <a:latin typeface="Times New Roman" pitchFamily="18" charset="0"/>
                <a:cs typeface="Arial" charset="0"/>
              </a:rPr>
              <a:t>v</a:t>
            </a:r>
            <a:endParaRPr lang="en-CA" altLang="en-US" dirty="0">
              <a:latin typeface="Times New Roman" pitchFamily="18" charset="0"/>
              <a:cs typeface="Times New Roman" pitchFamily="18" charset="0"/>
            </a:endParaRPr>
          </a:p>
          <a:p>
            <a:pPr lvl="2" eaLnBrk="1" hangingPunct="1"/>
            <a:r>
              <a:rPr lang="en-CA" altLang="en-US" dirty="0">
                <a:latin typeface="Arial" charset="0"/>
                <a:cs typeface="Times New Roman" pitchFamily="18" charset="0"/>
              </a:rPr>
              <a:t>Shortest weights have highest priority</a:t>
            </a:r>
          </a:p>
          <a:p>
            <a:pPr eaLnBrk="1" hangingPunct="1"/>
            <a:endParaRPr lang="en-CA" altLang="en-US" i="1" dirty="0">
              <a:latin typeface="Times New Roman" pitchFamily="18" charset="0"/>
              <a:cs typeface="Arial" charset="0"/>
            </a:endParaRPr>
          </a:p>
        </p:txBody>
      </p:sp>
    </p:spTree>
    <p:extLst>
      <p:ext uri="{BB962C8B-B14F-4D97-AF65-F5344CB8AC3E}">
        <p14:creationId xmlns:p14="http://schemas.microsoft.com/office/powerpoint/2010/main" val="89115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a:latin typeface="Arial" charset="0"/>
                <a:cs typeface="Arial" charset="0"/>
              </a:rPr>
              <a:t>Algorithm Description</a:t>
            </a:r>
            <a:endParaRPr lang="en-CA" altLang="en-US">
              <a:latin typeface="Arial" charset="0"/>
              <a:cs typeface="Arial" charset="0"/>
            </a:endParaRPr>
          </a:p>
        </p:txBody>
      </p:sp>
      <p:sp>
        <p:nvSpPr>
          <p:cNvPr id="19459" name="Content Placeholder 2"/>
          <p:cNvSpPr>
            <a:spLocks noGrp="1"/>
          </p:cNvSpPr>
          <p:nvPr>
            <p:ph idx="1"/>
          </p:nvPr>
        </p:nvSpPr>
        <p:spPr/>
        <p:txBody>
          <a:bodyPr/>
          <a:lstStyle/>
          <a:p>
            <a:pPr eaLnBrk="1" hangingPunct="1">
              <a:buFont typeface="Arial" charset="0"/>
              <a:buNone/>
            </a:pPr>
            <a:r>
              <a:rPr lang="en-CA" altLang="en-US">
                <a:latin typeface="Arial" charset="0"/>
                <a:cs typeface="Arial" charset="0"/>
              </a:rPr>
              <a:t>	The algorithm then iterates:</a:t>
            </a:r>
          </a:p>
          <a:p>
            <a:pPr lvl="1" eaLnBrk="1" hangingPunct="1"/>
            <a:r>
              <a:rPr lang="en-CA" altLang="en-US">
                <a:latin typeface="Arial" charset="0"/>
                <a:cs typeface="Arial" charset="0"/>
              </a:rPr>
              <a:t>Pops the vertex </a:t>
            </a:r>
            <a:r>
              <a:rPr lang="en-CA" altLang="en-US" i="1">
                <a:latin typeface="Times New Roman" pitchFamily="18" charset="0"/>
                <a:cs typeface="Times New Roman" pitchFamily="18" charset="0"/>
              </a:rPr>
              <a:t>u</a:t>
            </a:r>
            <a:r>
              <a:rPr lang="en-CA" altLang="en-US">
                <a:latin typeface="Times New Roman" pitchFamily="18" charset="0"/>
                <a:cs typeface="Times New Roman" pitchFamily="18" charset="0"/>
              </a:rPr>
              <a:t> </a:t>
            </a:r>
            <a:r>
              <a:rPr lang="en-CA" altLang="en-US">
                <a:latin typeface="Arial" charset="0"/>
                <a:cs typeface="Arial" charset="0"/>
              </a:rPr>
              <a:t>with highest priority</a:t>
            </a:r>
          </a:p>
          <a:p>
            <a:pPr lvl="2" eaLnBrk="1" hangingPunct="1"/>
            <a:r>
              <a:rPr lang="en-CA" altLang="en-US">
                <a:latin typeface="Arial" charset="0"/>
                <a:cs typeface="Arial" charset="0"/>
              </a:rPr>
              <a:t>Mark the vertex </a:t>
            </a:r>
            <a:r>
              <a:rPr lang="en-CA" altLang="en-US" i="1">
                <a:latin typeface="Times New Roman" pitchFamily="18" charset="0"/>
                <a:cs typeface="Times New Roman" pitchFamily="18" charset="0"/>
              </a:rPr>
              <a:t>u</a:t>
            </a:r>
            <a:r>
              <a:rPr lang="en-CA" altLang="en-US">
                <a:latin typeface="Arial" charset="0"/>
                <a:cs typeface="Arial" charset="0"/>
              </a:rPr>
              <a:t> of the path as visited</a:t>
            </a:r>
          </a:p>
          <a:p>
            <a:pPr lvl="1" eaLnBrk="1" hangingPunct="1"/>
            <a:r>
              <a:rPr lang="en-CA" altLang="en-US">
                <a:latin typeface="Arial" charset="0"/>
                <a:cs typeface="Arial" charset="0"/>
              </a:rPr>
              <a:t>Ignore all visited adjacent vertices </a:t>
            </a:r>
            <a:r>
              <a:rPr lang="en-CA" altLang="en-US" i="1">
                <a:latin typeface="Times New Roman" pitchFamily="18" charset="0"/>
                <a:cs typeface="Times New Roman" pitchFamily="18" charset="0"/>
              </a:rPr>
              <a:t>v</a:t>
            </a:r>
            <a:r>
              <a:rPr lang="en-CA" altLang="en-US">
                <a:latin typeface="Arial" charset="0"/>
                <a:cs typeface="Arial" charset="0"/>
              </a:rPr>
              <a:t> </a:t>
            </a:r>
          </a:p>
          <a:p>
            <a:pPr lvl="1" eaLnBrk="1" hangingPunct="1"/>
            <a:r>
              <a:rPr lang="en-CA" altLang="en-US">
                <a:latin typeface="Arial" charset="0"/>
                <a:cs typeface="Arial" charset="0"/>
              </a:rPr>
              <a:t>For each remaining unenqueued adjacent vertex </a:t>
            </a:r>
            <a:r>
              <a:rPr lang="en-CA" altLang="en-US" i="1">
                <a:latin typeface="Times New Roman" pitchFamily="18" charset="0"/>
                <a:cs typeface="Times New Roman" pitchFamily="18" charset="0"/>
              </a:rPr>
              <a:t>v</a:t>
            </a:r>
            <a:r>
              <a:rPr lang="en-CA" altLang="en-US">
                <a:latin typeface="Arial" charset="0"/>
                <a:cs typeface="Times New Roman" pitchFamily="18" charset="0"/>
              </a:rPr>
              <a:t>:</a:t>
            </a:r>
            <a:endParaRPr lang="en-CA" altLang="en-US">
              <a:latin typeface="Arial" charset="0"/>
              <a:cs typeface="Arial" charset="0"/>
            </a:endParaRPr>
          </a:p>
          <a:p>
            <a:pPr lvl="2" eaLnBrk="1" hangingPunct="1"/>
            <a:r>
              <a:rPr lang="en-CA" altLang="en-US">
                <a:latin typeface="Arial" charset="0"/>
                <a:cs typeface="Arial" charset="0"/>
              </a:rPr>
              <a:t>Push </a:t>
            </a:r>
            <a:r>
              <a:rPr lang="en-CA" altLang="en-US" i="1">
                <a:latin typeface="Times New Roman" pitchFamily="18" charset="0"/>
                <a:cs typeface="Times New Roman" pitchFamily="18" charset="0"/>
              </a:rPr>
              <a:t>v</a:t>
            </a:r>
            <a:r>
              <a:rPr lang="en-CA" altLang="en-US">
                <a:latin typeface="Arial" charset="0"/>
                <a:cs typeface="Arial" charset="0"/>
              </a:rPr>
              <a:t> with </a:t>
            </a:r>
            <a:r>
              <a:rPr lang="en-CA" altLang="en-US">
                <a:latin typeface="Times New Roman" pitchFamily="18" charset="0"/>
                <a:cs typeface="Times New Roman" pitchFamily="18" charset="0"/>
              </a:rPr>
              <a:t>w(</a:t>
            </a:r>
            <a:r>
              <a:rPr lang="en-CA" altLang="en-US" i="1">
                <a:latin typeface="Times New Roman" pitchFamily="18" charset="0"/>
                <a:cs typeface="Times New Roman" pitchFamily="18" charset="0"/>
              </a:rPr>
              <a:t>v</a:t>
            </a:r>
            <a:r>
              <a:rPr lang="en-CA" altLang="en-US">
                <a:latin typeface="Times New Roman" pitchFamily="18" charset="0"/>
                <a:cs typeface="Times New Roman" pitchFamily="18" charset="0"/>
              </a:rPr>
              <a:t>) = d(</a:t>
            </a:r>
            <a:r>
              <a:rPr lang="en-CA" altLang="en-US" i="1">
                <a:latin typeface="Times New Roman" pitchFamily="18" charset="0"/>
                <a:cs typeface="Times New Roman" pitchFamily="18" charset="0"/>
              </a:rPr>
              <a:t>a</a:t>
            </a:r>
            <a:r>
              <a:rPr lang="en-CA" altLang="en-US">
                <a:latin typeface="Times New Roman" pitchFamily="18" charset="0"/>
                <a:cs typeface="Times New Roman" pitchFamily="18" charset="0"/>
              </a:rPr>
              <a:t>, </a:t>
            </a:r>
            <a:r>
              <a:rPr lang="en-CA" altLang="en-US" i="1">
                <a:latin typeface="Times New Roman" pitchFamily="18" charset="0"/>
                <a:cs typeface="Times New Roman" pitchFamily="18" charset="0"/>
              </a:rPr>
              <a:t>u</a:t>
            </a:r>
            <a:r>
              <a:rPr lang="en-CA" altLang="en-US">
                <a:latin typeface="Times New Roman" pitchFamily="18" charset="0"/>
                <a:cs typeface="Times New Roman" pitchFamily="18" charset="0"/>
              </a:rPr>
              <a:t>) + d(</a:t>
            </a:r>
            <a:r>
              <a:rPr lang="en-CA" altLang="en-US" i="1">
                <a:latin typeface="Times New Roman" pitchFamily="18" charset="0"/>
                <a:cs typeface="Times New Roman" pitchFamily="18" charset="0"/>
              </a:rPr>
              <a:t>u</a:t>
            </a:r>
            <a:r>
              <a:rPr lang="en-CA" altLang="en-US">
                <a:latin typeface="Times New Roman" pitchFamily="18" charset="0"/>
                <a:cs typeface="Times New Roman" pitchFamily="18" charset="0"/>
              </a:rPr>
              <a:t>, </a:t>
            </a:r>
            <a:r>
              <a:rPr lang="en-CA" altLang="en-US" i="1">
                <a:latin typeface="Times New Roman" pitchFamily="18" charset="0"/>
                <a:cs typeface="Times New Roman" pitchFamily="18" charset="0"/>
              </a:rPr>
              <a:t>v</a:t>
            </a:r>
            <a:r>
              <a:rPr lang="en-CA" altLang="en-US">
                <a:latin typeface="Times New Roman" pitchFamily="18" charset="0"/>
                <a:cs typeface="Times New Roman" pitchFamily="18" charset="0"/>
              </a:rPr>
              <a:t>) + h(</a:t>
            </a:r>
            <a:r>
              <a:rPr lang="en-CA" altLang="en-US" i="1">
                <a:latin typeface="Times New Roman" pitchFamily="18" charset="0"/>
                <a:cs typeface="Times New Roman" pitchFamily="18" charset="0"/>
              </a:rPr>
              <a:t>v</a:t>
            </a:r>
            <a:r>
              <a:rPr lang="en-CA" altLang="en-US">
                <a:latin typeface="Times New Roman" pitchFamily="18" charset="0"/>
                <a:cs typeface="Times New Roman" pitchFamily="18" charset="0"/>
              </a:rPr>
              <a:t>, </a:t>
            </a:r>
            <a:r>
              <a:rPr lang="en-CA" altLang="en-US" i="1">
                <a:latin typeface="Times New Roman" pitchFamily="18" charset="0"/>
                <a:cs typeface="Times New Roman" pitchFamily="18" charset="0"/>
              </a:rPr>
              <a:t>z</a:t>
            </a:r>
            <a:r>
              <a:rPr lang="en-CA" altLang="en-US">
                <a:latin typeface="Times New Roman" pitchFamily="18" charset="0"/>
                <a:cs typeface="Times New Roman" pitchFamily="18" charset="0"/>
              </a:rPr>
              <a:t>)</a:t>
            </a:r>
          </a:p>
          <a:p>
            <a:pPr lvl="1" eaLnBrk="1" hangingPunct="1"/>
            <a:r>
              <a:rPr lang="en-CA" altLang="en-US">
                <a:latin typeface="Arial" charset="0"/>
                <a:cs typeface="Arial" charset="0"/>
              </a:rPr>
              <a:t>For each enqueued adjacent vertex </a:t>
            </a:r>
            <a:r>
              <a:rPr lang="en-CA" altLang="en-US" i="1">
                <a:latin typeface="Times New Roman" pitchFamily="18" charset="0"/>
                <a:cs typeface="Arial" charset="0"/>
              </a:rPr>
              <a:t>v</a:t>
            </a:r>
            <a:r>
              <a:rPr lang="en-CA" altLang="en-US">
                <a:latin typeface="Arial" charset="0"/>
                <a:cs typeface="Times New Roman" pitchFamily="18" charset="0"/>
              </a:rPr>
              <a:t>:</a:t>
            </a:r>
            <a:endParaRPr lang="en-CA" altLang="en-US">
              <a:latin typeface="Arial" charset="0"/>
              <a:cs typeface="Arial" charset="0"/>
            </a:endParaRPr>
          </a:p>
          <a:p>
            <a:pPr lvl="2" eaLnBrk="1" hangingPunct="1"/>
            <a:r>
              <a:rPr lang="en-CA" altLang="en-US">
                <a:latin typeface="Arial" charset="0"/>
                <a:cs typeface="Arial" charset="0"/>
              </a:rPr>
              <a:t>Determine if </a:t>
            </a:r>
            <a:r>
              <a:rPr lang="en-CA" altLang="en-US">
                <a:latin typeface="Times New Roman" pitchFamily="18" charset="0"/>
                <a:cs typeface="Times New Roman" pitchFamily="18" charset="0"/>
              </a:rPr>
              <a:t>w(</a:t>
            </a:r>
            <a:r>
              <a:rPr lang="en-CA" altLang="en-US" i="1">
                <a:latin typeface="Times New Roman" pitchFamily="18" charset="0"/>
                <a:cs typeface="Times New Roman" pitchFamily="18" charset="0"/>
              </a:rPr>
              <a:t>v</a:t>
            </a:r>
            <a:r>
              <a:rPr lang="en-CA" altLang="en-US">
                <a:latin typeface="Times New Roman" pitchFamily="18" charset="0"/>
                <a:cs typeface="Times New Roman" pitchFamily="18" charset="0"/>
              </a:rPr>
              <a:t>) = d(</a:t>
            </a:r>
            <a:r>
              <a:rPr lang="en-CA" altLang="en-US" i="1">
                <a:latin typeface="Times New Roman" pitchFamily="18" charset="0"/>
                <a:cs typeface="Times New Roman" pitchFamily="18" charset="0"/>
              </a:rPr>
              <a:t>a</a:t>
            </a:r>
            <a:r>
              <a:rPr lang="en-CA" altLang="en-US">
                <a:latin typeface="Times New Roman" pitchFamily="18" charset="0"/>
                <a:cs typeface="Times New Roman" pitchFamily="18" charset="0"/>
              </a:rPr>
              <a:t>, </a:t>
            </a:r>
            <a:r>
              <a:rPr lang="en-CA" altLang="en-US" i="1">
                <a:latin typeface="Times New Roman" pitchFamily="18" charset="0"/>
                <a:cs typeface="Times New Roman" pitchFamily="18" charset="0"/>
              </a:rPr>
              <a:t>u</a:t>
            </a:r>
            <a:r>
              <a:rPr lang="en-CA" altLang="en-US">
                <a:latin typeface="Times New Roman" pitchFamily="18" charset="0"/>
                <a:cs typeface="Times New Roman" pitchFamily="18" charset="0"/>
              </a:rPr>
              <a:t>) + d(</a:t>
            </a:r>
            <a:r>
              <a:rPr lang="en-CA" altLang="en-US" i="1">
                <a:latin typeface="Times New Roman" pitchFamily="18" charset="0"/>
                <a:cs typeface="Times New Roman" pitchFamily="18" charset="0"/>
              </a:rPr>
              <a:t>u</a:t>
            </a:r>
            <a:r>
              <a:rPr lang="en-CA" altLang="en-US">
                <a:latin typeface="Times New Roman" pitchFamily="18" charset="0"/>
                <a:cs typeface="Times New Roman" pitchFamily="18" charset="0"/>
              </a:rPr>
              <a:t>, </a:t>
            </a:r>
            <a:r>
              <a:rPr lang="en-CA" altLang="en-US" i="1">
                <a:latin typeface="Times New Roman" pitchFamily="18" charset="0"/>
                <a:cs typeface="Times New Roman" pitchFamily="18" charset="0"/>
              </a:rPr>
              <a:t>v</a:t>
            </a:r>
            <a:r>
              <a:rPr lang="en-CA" altLang="en-US">
                <a:latin typeface="Times New Roman" pitchFamily="18" charset="0"/>
                <a:cs typeface="Times New Roman" pitchFamily="18" charset="0"/>
              </a:rPr>
              <a:t>) + h(</a:t>
            </a:r>
            <a:r>
              <a:rPr lang="en-CA" altLang="en-US" i="1">
                <a:latin typeface="Times New Roman" pitchFamily="18" charset="0"/>
                <a:cs typeface="Times New Roman" pitchFamily="18" charset="0"/>
              </a:rPr>
              <a:t>v</a:t>
            </a:r>
            <a:r>
              <a:rPr lang="en-CA" altLang="en-US">
                <a:latin typeface="Times New Roman" pitchFamily="18" charset="0"/>
                <a:cs typeface="Times New Roman" pitchFamily="18" charset="0"/>
              </a:rPr>
              <a:t>, </a:t>
            </a:r>
            <a:r>
              <a:rPr lang="en-CA" altLang="en-US" i="1">
                <a:latin typeface="Times New Roman" pitchFamily="18" charset="0"/>
                <a:cs typeface="Times New Roman" pitchFamily="18" charset="0"/>
              </a:rPr>
              <a:t>z</a:t>
            </a:r>
            <a:r>
              <a:rPr lang="en-CA" altLang="en-US">
                <a:latin typeface="Times New Roman" pitchFamily="18" charset="0"/>
                <a:cs typeface="Times New Roman" pitchFamily="18" charset="0"/>
              </a:rPr>
              <a:t>)</a:t>
            </a:r>
            <a:r>
              <a:rPr lang="en-CA" altLang="en-US">
                <a:latin typeface="Arial" charset="0"/>
                <a:cs typeface="Arial" charset="0"/>
              </a:rPr>
              <a:t> is less than the current weight/priority of </a:t>
            </a:r>
            <a:r>
              <a:rPr lang="en-CA" altLang="en-US" i="1">
                <a:latin typeface="Times New Roman" pitchFamily="18" charset="0"/>
                <a:cs typeface="Arial" charset="0"/>
              </a:rPr>
              <a:t>v</a:t>
            </a:r>
            <a:r>
              <a:rPr lang="en-CA" altLang="en-US">
                <a:latin typeface="Arial" charset="0"/>
                <a:cs typeface="Arial" charset="0"/>
              </a:rPr>
              <a:t>, and if so, update the path leading to </a:t>
            </a:r>
            <a:r>
              <a:rPr lang="en-CA" altLang="en-US" i="1">
                <a:latin typeface="Times New Roman" pitchFamily="18" charset="0"/>
                <a:cs typeface="Arial" charset="0"/>
              </a:rPr>
              <a:t>v</a:t>
            </a:r>
            <a:r>
              <a:rPr lang="en-CA" altLang="en-US">
                <a:latin typeface="Arial" charset="0"/>
                <a:cs typeface="Arial" charset="0"/>
              </a:rPr>
              <a:t> and its priority</a:t>
            </a:r>
          </a:p>
          <a:p>
            <a:pPr eaLnBrk="1" hangingPunct="1">
              <a:buFont typeface="Arial" charset="0"/>
              <a:buNone/>
            </a:pPr>
            <a:endParaRPr lang="en-CA" altLang="en-US">
              <a:solidFill>
                <a:srgbClr val="000000"/>
              </a:solidFill>
              <a:latin typeface="Arial" charset="0"/>
              <a:cs typeface="Arial" charset="0"/>
            </a:endParaRPr>
          </a:p>
          <a:p>
            <a:pPr eaLnBrk="1" hangingPunct="1">
              <a:buFont typeface="Arial" charset="0"/>
              <a:buNone/>
            </a:pPr>
            <a:r>
              <a:rPr lang="en-CA" altLang="en-US">
                <a:solidFill>
                  <a:srgbClr val="000000"/>
                </a:solidFill>
                <a:latin typeface="Arial" charset="0"/>
                <a:cs typeface="Arial" charset="0"/>
              </a:rPr>
              <a:t>	Continue iterating until the item popped from the priority queue is the destination vertex </a:t>
            </a:r>
            <a:r>
              <a:rPr lang="en-CA" altLang="en-US" i="1">
                <a:solidFill>
                  <a:srgbClr val="000000"/>
                </a:solidFill>
                <a:latin typeface="Times New Roman" pitchFamily="18" charset="0"/>
                <a:cs typeface="Arial" charset="0"/>
              </a:rPr>
              <a:t>z</a:t>
            </a:r>
          </a:p>
          <a:p>
            <a:pPr lvl="2" eaLnBrk="1" hangingPunct="1"/>
            <a:endParaRPr lang="en-CA" altLang="en-US">
              <a:latin typeface="Arial" charset="0"/>
              <a:cs typeface="Arial" charset="0"/>
            </a:endParaRPr>
          </a:p>
        </p:txBody>
      </p:sp>
    </p:spTree>
    <p:extLst>
      <p:ext uri="{BB962C8B-B14F-4D97-AF65-F5344CB8AC3E}">
        <p14:creationId xmlns:p14="http://schemas.microsoft.com/office/powerpoint/2010/main" val="411924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latin typeface="Arial" charset="0"/>
                <a:cs typeface="Arial" charset="0"/>
              </a:rPr>
              <a:t>Comparison of Priorities</a:t>
            </a:r>
            <a:endParaRPr lang="en-CA" altLang="en-US">
              <a:latin typeface="Arial" charset="0"/>
              <a:cs typeface="Arial" charset="0"/>
            </a:endParaRPr>
          </a:p>
        </p:txBody>
      </p:sp>
      <p:sp>
        <p:nvSpPr>
          <p:cNvPr id="20483" name="Content Placeholder 2"/>
          <p:cNvSpPr>
            <a:spLocks noGrp="1"/>
          </p:cNvSpPr>
          <p:nvPr>
            <p:ph idx="1"/>
          </p:nvPr>
        </p:nvSpPr>
        <p:spPr/>
        <p:txBody>
          <a:bodyPr/>
          <a:lstStyle/>
          <a:p>
            <a:pPr>
              <a:buFont typeface="Arial" charset="0"/>
              <a:buNone/>
            </a:pPr>
            <a:r>
              <a:rPr lang="en-CA" altLang="en-US">
                <a:latin typeface="Arial" charset="0"/>
                <a:cs typeface="Arial" charset="0"/>
              </a:rPr>
              <a:t>	Suppose we have a path with</a:t>
            </a:r>
          </a:p>
          <a:p>
            <a:pPr lvl="1">
              <a:buFontTx/>
              <a:buNone/>
            </a:pPr>
            <a:r>
              <a:rPr lang="en-CA" altLang="en-US">
                <a:latin typeface="Times New Roman" pitchFamily="18" charset="0"/>
                <a:cs typeface="Times New Roman" pitchFamily="18" charset="0"/>
              </a:rPr>
              <a:t>	            w(</a:t>
            </a:r>
            <a:r>
              <a:rPr lang="en-CA" altLang="en-US" i="1">
                <a:latin typeface="Times New Roman" pitchFamily="18" charset="0"/>
                <a:cs typeface="Times New Roman" pitchFamily="18" charset="0"/>
              </a:rPr>
              <a:t>Smarca</a:t>
            </a:r>
            <a:r>
              <a:rPr lang="en-CA" altLang="en-US">
                <a:latin typeface="Times New Roman" pitchFamily="18" charset="0"/>
                <a:cs typeface="Times New Roman" pitchFamily="18" charset="0"/>
              </a:rPr>
              <a:t>) 	=  </a:t>
            </a:r>
            <a:r>
              <a:rPr lang="en-CA" altLang="en-US">
                <a:solidFill>
                  <a:srgbClr val="FF0000"/>
                </a:solidFill>
                <a:latin typeface="Times New Roman" pitchFamily="18" charset="0"/>
                <a:cs typeface="Times New Roman" pitchFamily="18" charset="0"/>
              </a:rPr>
              <a:t>4 km</a:t>
            </a:r>
            <a:r>
              <a:rPr lang="en-CA" altLang="en-US">
                <a:latin typeface="Times New Roman" pitchFamily="18" charset="0"/>
                <a:cs typeface="Times New Roman" pitchFamily="18" charset="0"/>
              </a:rPr>
              <a:t> + </a:t>
            </a:r>
            <a:r>
              <a:rPr lang="en-CA" altLang="en-US">
                <a:solidFill>
                  <a:srgbClr val="3333CC"/>
                </a:solidFill>
                <a:latin typeface="Times New Roman" pitchFamily="18" charset="0"/>
                <a:cs typeface="Times New Roman" pitchFamily="18" charset="0"/>
              </a:rPr>
              <a:t>52 km </a:t>
            </a:r>
            <a:r>
              <a:rPr lang="en-CA" altLang="en-US">
                <a:latin typeface="Times New Roman" pitchFamily="18" charset="0"/>
                <a:cs typeface="Times New Roman" pitchFamily="18" charset="0"/>
              </a:rPr>
              <a:t>= 56 km </a:t>
            </a:r>
          </a:p>
        </p:txBody>
      </p:sp>
      <p:pic>
        <p:nvPicPr>
          <p:cNvPr id="20484" name="Picture 2" descr="C:\Users\dwharder\Desktop\x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2420938"/>
            <a:ext cx="60896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408238" y="305276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0486" name="Straight Connector 5"/>
          <p:cNvCxnSpPr>
            <a:cxnSpLocks noChangeShapeType="1"/>
          </p:cNvCxnSpPr>
          <p:nvPr/>
        </p:nvCxnSpPr>
        <p:spPr bwMode="auto">
          <a:xfrm>
            <a:off x="2776538" y="3149600"/>
            <a:ext cx="4438650" cy="1028700"/>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20487" name="TextBox 9"/>
          <p:cNvSpPr txBox="1">
            <a:spLocks noChangeArrowheads="1"/>
          </p:cNvSpPr>
          <p:nvPr/>
        </p:nvSpPr>
        <p:spPr bwMode="auto">
          <a:xfrm rot="755155">
            <a:off x="3659188" y="3086100"/>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52 km</a:t>
            </a:r>
          </a:p>
        </p:txBody>
      </p:sp>
      <p:sp>
        <p:nvSpPr>
          <p:cNvPr id="20488" name="TextBox 9"/>
          <p:cNvSpPr txBox="1">
            <a:spLocks noChangeArrowheads="1"/>
          </p:cNvSpPr>
          <p:nvPr/>
        </p:nvSpPr>
        <p:spPr bwMode="auto">
          <a:xfrm>
            <a:off x="7286625" y="4022725"/>
            <a:ext cx="67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FF0000"/>
                </a:solidFill>
                <a:latin typeface="Times New Roman" pitchFamily="18" charset="0"/>
                <a:cs typeface="Times New Roman" pitchFamily="18" charset="0"/>
              </a:rPr>
              <a:t>4 km</a:t>
            </a:r>
          </a:p>
        </p:txBody>
      </p:sp>
    </p:spTree>
    <p:extLst>
      <p:ext uri="{BB962C8B-B14F-4D97-AF65-F5344CB8AC3E}">
        <p14:creationId xmlns:p14="http://schemas.microsoft.com/office/powerpoint/2010/main" val="200451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1506" name="Picture 3" descr="C:\Users\dwharder\Desktop\x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2420938"/>
            <a:ext cx="60896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p:txBody>
          <a:bodyPr/>
          <a:lstStyle/>
          <a:p>
            <a:r>
              <a:rPr lang="en-US" altLang="en-US">
                <a:latin typeface="Arial" charset="0"/>
                <a:cs typeface="Arial" charset="0"/>
              </a:rPr>
              <a:t>Comparison of Priorities</a:t>
            </a:r>
            <a:endParaRPr lang="en-CA" altLang="en-US">
              <a:latin typeface="Arial" charset="0"/>
              <a:cs typeface="Arial" charset="0"/>
            </a:endParaRPr>
          </a:p>
        </p:txBody>
      </p:sp>
      <p:sp>
        <p:nvSpPr>
          <p:cNvPr id="21508" name="Content Placeholder 2"/>
          <p:cNvSpPr>
            <a:spLocks noGrp="1"/>
          </p:cNvSpPr>
          <p:nvPr>
            <p:ph idx="1"/>
          </p:nvPr>
        </p:nvSpPr>
        <p:spPr/>
        <p:txBody>
          <a:bodyPr/>
          <a:lstStyle/>
          <a:p>
            <a:pPr>
              <a:buFont typeface="Arial" charset="0"/>
              <a:buNone/>
            </a:pPr>
            <a:r>
              <a:rPr lang="en-CA" altLang="en-US">
                <a:latin typeface="Arial" charset="0"/>
                <a:cs typeface="Arial" charset="0"/>
              </a:rPr>
              <a:t>	We can extend this path to Moste:</a:t>
            </a:r>
          </a:p>
          <a:p>
            <a:pPr lvl="1">
              <a:buFontTx/>
              <a:buNone/>
            </a:pPr>
            <a:r>
              <a:rPr lang="en-CA" altLang="en-US">
                <a:latin typeface="Arial" charset="0"/>
                <a:cs typeface="Arial" charset="0"/>
              </a:rPr>
              <a:t>                 </a:t>
            </a:r>
            <a:r>
              <a:rPr lang="en-CA" altLang="en-US">
                <a:latin typeface="Times New Roman" pitchFamily="18" charset="0"/>
                <a:cs typeface="Times New Roman" pitchFamily="18" charset="0"/>
              </a:rPr>
              <a:t>w(</a:t>
            </a:r>
            <a:r>
              <a:rPr lang="en-CA" altLang="en-US" i="1">
                <a:latin typeface="Times New Roman" pitchFamily="18" charset="0"/>
                <a:cs typeface="Times New Roman" pitchFamily="18" charset="0"/>
              </a:rPr>
              <a:t>Moste</a:t>
            </a:r>
            <a:r>
              <a:rPr lang="en-CA" altLang="en-US">
                <a:latin typeface="Times New Roman" pitchFamily="18" charset="0"/>
                <a:cs typeface="Times New Roman" pitchFamily="18" charset="0"/>
              </a:rPr>
              <a:t>)	=  </a:t>
            </a:r>
            <a:r>
              <a:rPr lang="en-CA" altLang="en-US">
                <a:solidFill>
                  <a:srgbClr val="FF0000"/>
                </a:solidFill>
                <a:latin typeface="Times New Roman" pitchFamily="18" charset="0"/>
                <a:cs typeface="Times New Roman" pitchFamily="18" charset="0"/>
              </a:rPr>
              <a:t>4 km</a:t>
            </a:r>
            <a:r>
              <a:rPr lang="en-CA" altLang="en-US">
                <a:latin typeface="Times New Roman" pitchFamily="18" charset="0"/>
                <a:cs typeface="Times New Roman" pitchFamily="18" charset="0"/>
              </a:rPr>
              <a:t> + </a:t>
            </a:r>
            <a:r>
              <a:rPr lang="en-CA" altLang="en-US">
                <a:solidFill>
                  <a:srgbClr val="FF0000"/>
                </a:solidFill>
                <a:latin typeface="Times New Roman" pitchFamily="18" charset="0"/>
                <a:cs typeface="Times New Roman" pitchFamily="18" charset="0"/>
              </a:rPr>
              <a:t>5 km</a:t>
            </a:r>
            <a:r>
              <a:rPr lang="en-CA" altLang="en-US">
                <a:latin typeface="Times New Roman" pitchFamily="18" charset="0"/>
                <a:cs typeface="Times New Roman" pitchFamily="18" charset="0"/>
              </a:rPr>
              <a:t> + </a:t>
            </a:r>
            <a:r>
              <a:rPr lang="en-CA" altLang="en-US">
                <a:solidFill>
                  <a:srgbClr val="3333CC"/>
                </a:solidFill>
                <a:latin typeface="Times New Roman" pitchFamily="18" charset="0"/>
                <a:cs typeface="Times New Roman" pitchFamily="18" charset="0"/>
              </a:rPr>
              <a:t>48 km </a:t>
            </a:r>
            <a:r>
              <a:rPr lang="en-CA" altLang="en-US">
                <a:latin typeface="Times New Roman" pitchFamily="18" charset="0"/>
                <a:cs typeface="Times New Roman" pitchFamily="18" charset="0"/>
              </a:rPr>
              <a:t>= 57 km </a:t>
            </a:r>
          </a:p>
          <a:p>
            <a:pPr>
              <a:buFontTx/>
              <a:buNone/>
            </a:pPr>
            <a:endParaRPr lang="en-CA" altLang="en-US">
              <a:latin typeface="Arial" charset="0"/>
              <a:cs typeface="Arial" charset="0"/>
            </a:endParaRPr>
          </a:p>
        </p:txBody>
      </p:sp>
      <p:sp>
        <p:nvSpPr>
          <p:cNvPr id="5" name="Oval 4"/>
          <p:cNvSpPr/>
          <p:nvPr/>
        </p:nvSpPr>
        <p:spPr>
          <a:xfrm>
            <a:off x="2408238" y="305276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1510" name="Straight Connector 5"/>
          <p:cNvCxnSpPr>
            <a:cxnSpLocks noChangeShapeType="1"/>
          </p:cNvCxnSpPr>
          <p:nvPr/>
        </p:nvCxnSpPr>
        <p:spPr bwMode="auto">
          <a:xfrm>
            <a:off x="2776538" y="3149600"/>
            <a:ext cx="4081462" cy="1028700"/>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21511" name="TextBox 9"/>
          <p:cNvSpPr txBox="1">
            <a:spLocks noChangeArrowheads="1"/>
          </p:cNvSpPr>
          <p:nvPr/>
        </p:nvSpPr>
        <p:spPr bwMode="auto">
          <a:xfrm rot="858482">
            <a:off x="3659188" y="3124200"/>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48 km</a:t>
            </a:r>
          </a:p>
        </p:txBody>
      </p:sp>
      <p:sp>
        <p:nvSpPr>
          <p:cNvPr id="21512" name="TextBox 9"/>
          <p:cNvSpPr txBox="1">
            <a:spLocks noChangeArrowheads="1"/>
          </p:cNvSpPr>
          <p:nvPr/>
        </p:nvSpPr>
        <p:spPr bwMode="auto">
          <a:xfrm>
            <a:off x="7072313" y="4237038"/>
            <a:ext cx="67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FF0000"/>
                </a:solidFill>
                <a:latin typeface="Times New Roman" pitchFamily="18" charset="0"/>
                <a:cs typeface="Times New Roman" pitchFamily="18" charset="0"/>
              </a:rPr>
              <a:t>9 km</a:t>
            </a:r>
          </a:p>
        </p:txBody>
      </p:sp>
    </p:spTree>
    <p:extLst>
      <p:ext uri="{BB962C8B-B14F-4D97-AF65-F5344CB8AC3E}">
        <p14:creationId xmlns:p14="http://schemas.microsoft.com/office/powerpoint/2010/main" val="176434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2530" name="Picture 4" descr="C:\Users\dwharder\Desktop\x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2420938"/>
            <a:ext cx="60896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p:txBody>
          <a:bodyPr/>
          <a:lstStyle/>
          <a:p>
            <a:r>
              <a:rPr lang="en-US" altLang="en-US">
                <a:latin typeface="Arial" charset="0"/>
                <a:cs typeface="Arial" charset="0"/>
              </a:rPr>
              <a:t>Comparison of Priorities</a:t>
            </a:r>
            <a:endParaRPr lang="en-CA" altLang="en-US">
              <a:latin typeface="Arial" charset="0"/>
              <a:cs typeface="Arial" charset="0"/>
            </a:endParaRPr>
          </a:p>
        </p:txBody>
      </p:sp>
      <p:sp>
        <p:nvSpPr>
          <p:cNvPr id="22532" name="Content Placeholder 2"/>
          <p:cNvSpPr>
            <a:spLocks noGrp="1"/>
          </p:cNvSpPr>
          <p:nvPr>
            <p:ph idx="1"/>
          </p:nvPr>
        </p:nvSpPr>
        <p:spPr/>
        <p:txBody>
          <a:bodyPr/>
          <a:lstStyle/>
          <a:p>
            <a:pPr>
              <a:buFont typeface="Arial" charset="0"/>
              <a:buNone/>
            </a:pPr>
            <a:r>
              <a:rPr lang="en-CA" altLang="en-US">
                <a:latin typeface="Arial" charset="0"/>
                <a:cs typeface="Arial" charset="0"/>
              </a:rPr>
              <a:t>	We can also extend this path to Menges:</a:t>
            </a:r>
          </a:p>
          <a:p>
            <a:pPr lvl="1">
              <a:buFontTx/>
              <a:buNone/>
            </a:pPr>
            <a:r>
              <a:rPr lang="en-CA" altLang="en-US">
                <a:latin typeface="Arial" charset="0"/>
                <a:cs typeface="Arial" charset="0"/>
              </a:rPr>
              <a:t>               </a:t>
            </a:r>
            <a:r>
              <a:rPr lang="en-CA" altLang="en-US">
                <a:latin typeface="Times New Roman" pitchFamily="18" charset="0"/>
                <a:cs typeface="Times New Roman" pitchFamily="18" charset="0"/>
              </a:rPr>
              <a:t>w(</a:t>
            </a:r>
            <a:r>
              <a:rPr lang="en-CA" altLang="en-US" i="1">
                <a:latin typeface="Times New Roman" pitchFamily="18" charset="0"/>
                <a:cs typeface="Times New Roman" pitchFamily="18" charset="0"/>
              </a:rPr>
              <a:t>Menges</a:t>
            </a:r>
            <a:r>
              <a:rPr lang="en-CA" altLang="en-US">
                <a:latin typeface="Times New Roman" pitchFamily="18" charset="0"/>
                <a:cs typeface="Times New Roman" pitchFamily="18" charset="0"/>
              </a:rPr>
              <a:t>)	=  </a:t>
            </a:r>
            <a:r>
              <a:rPr lang="en-CA" altLang="en-US">
                <a:solidFill>
                  <a:srgbClr val="FF0000"/>
                </a:solidFill>
                <a:latin typeface="Times New Roman" pitchFamily="18" charset="0"/>
                <a:cs typeface="Times New Roman" pitchFamily="18" charset="0"/>
              </a:rPr>
              <a:t>4 km</a:t>
            </a:r>
            <a:r>
              <a:rPr lang="en-CA" altLang="en-US">
                <a:latin typeface="Times New Roman" pitchFamily="18" charset="0"/>
                <a:cs typeface="Times New Roman" pitchFamily="18" charset="0"/>
              </a:rPr>
              <a:t> + </a:t>
            </a:r>
            <a:r>
              <a:rPr lang="en-CA" altLang="en-US">
                <a:solidFill>
                  <a:srgbClr val="FF0000"/>
                </a:solidFill>
                <a:latin typeface="Times New Roman" pitchFamily="18" charset="0"/>
                <a:cs typeface="Times New Roman" pitchFamily="18" charset="0"/>
              </a:rPr>
              <a:t>4 km</a:t>
            </a:r>
            <a:r>
              <a:rPr lang="en-CA" altLang="en-US">
                <a:latin typeface="Times New Roman" pitchFamily="18" charset="0"/>
                <a:cs typeface="Times New Roman" pitchFamily="18" charset="0"/>
              </a:rPr>
              <a:t> + </a:t>
            </a:r>
            <a:r>
              <a:rPr lang="en-CA" altLang="en-US">
                <a:solidFill>
                  <a:srgbClr val="3333CC"/>
                </a:solidFill>
                <a:latin typeface="Times New Roman" pitchFamily="18" charset="0"/>
                <a:cs typeface="Times New Roman" pitchFamily="18" charset="0"/>
              </a:rPr>
              <a:t>51 km </a:t>
            </a:r>
            <a:r>
              <a:rPr lang="en-CA" altLang="en-US">
                <a:latin typeface="Times New Roman" pitchFamily="18" charset="0"/>
                <a:cs typeface="Times New Roman" pitchFamily="18" charset="0"/>
              </a:rPr>
              <a:t>= 59 km </a:t>
            </a:r>
          </a:p>
          <a:p>
            <a:endParaRPr lang="en-CA" altLang="en-US">
              <a:latin typeface="Arial" charset="0"/>
              <a:cs typeface="Arial" charset="0"/>
            </a:endParaRPr>
          </a:p>
        </p:txBody>
      </p:sp>
      <p:sp>
        <p:nvSpPr>
          <p:cNvPr id="5" name="Oval 4"/>
          <p:cNvSpPr/>
          <p:nvPr/>
        </p:nvSpPr>
        <p:spPr>
          <a:xfrm>
            <a:off x="2408238" y="305276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2534" name="Straight Connector 5"/>
          <p:cNvCxnSpPr>
            <a:cxnSpLocks noChangeShapeType="1"/>
          </p:cNvCxnSpPr>
          <p:nvPr/>
        </p:nvCxnSpPr>
        <p:spPr bwMode="auto">
          <a:xfrm>
            <a:off x="2776538" y="3149600"/>
            <a:ext cx="4224337" cy="1314450"/>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22535" name="TextBox 9"/>
          <p:cNvSpPr txBox="1">
            <a:spLocks noChangeArrowheads="1"/>
          </p:cNvSpPr>
          <p:nvPr/>
        </p:nvSpPr>
        <p:spPr bwMode="auto">
          <a:xfrm rot="1025279">
            <a:off x="3659188" y="3211513"/>
            <a:ext cx="78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51 km</a:t>
            </a:r>
          </a:p>
        </p:txBody>
      </p:sp>
      <p:sp>
        <p:nvSpPr>
          <p:cNvPr id="22536" name="TextBox 9"/>
          <p:cNvSpPr txBox="1">
            <a:spLocks noChangeArrowheads="1"/>
          </p:cNvSpPr>
          <p:nvPr/>
        </p:nvSpPr>
        <p:spPr bwMode="auto">
          <a:xfrm>
            <a:off x="7143750" y="4178300"/>
            <a:ext cx="67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FF0000"/>
                </a:solidFill>
                <a:latin typeface="Times New Roman" pitchFamily="18" charset="0"/>
                <a:cs typeface="Times New Roman" pitchFamily="18" charset="0"/>
              </a:rPr>
              <a:t>8 km</a:t>
            </a:r>
          </a:p>
        </p:txBody>
      </p:sp>
    </p:spTree>
    <p:extLst>
      <p:ext uri="{BB962C8B-B14F-4D97-AF65-F5344CB8AC3E}">
        <p14:creationId xmlns:p14="http://schemas.microsoft.com/office/powerpoint/2010/main" val="213262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pPr>
              <a:buFont typeface="Arial" charset="0"/>
              <a:buNone/>
            </a:pPr>
            <a:r>
              <a:rPr lang="en-CA" altLang="en-US">
                <a:latin typeface="Arial" charset="0"/>
                <a:cs typeface="Arial" charset="0"/>
              </a:rPr>
              <a:t>	The smaller weight path to Moste has priority—extend it first</a:t>
            </a:r>
          </a:p>
        </p:txBody>
      </p:sp>
      <p:pic>
        <p:nvPicPr>
          <p:cNvPr id="23555" name="Picture 3" descr="C:\Users\dwharder\Desktop\x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2420938"/>
            <a:ext cx="60896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408238" y="305276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3557" name="Straight Connector 8"/>
          <p:cNvCxnSpPr>
            <a:cxnSpLocks noChangeShapeType="1"/>
          </p:cNvCxnSpPr>
          <p:nvPr/>
        </p:nvCxnSpPr>
        <p:spPr bwMode="auto">
          <a:xfrm>
            <a:off x="2776538" y="3149600"/>
            <a:ext cx="4081462" cy="1028700"/>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23558" name="TextBox 9"/>
          <p:cNvSpPr txBox="1">
            <a:spLocks noChangeArrowheads="1"/>
          </p:cNvSpPr>
          <p:nvPr/>
        </p:nvSpPr>
        <p:spPr bwMode="auto">
          <a:xfrm rot="858482">
            <a:off x="3659188" y="3124200"/>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48 km</a:t>
            </a:r>
          </a:p>
        </p:txBody>
      </p:sp>
      <p:sp>
        <p:nvSpPr>
          <p:cNvPr id="23559" name="Title 1"/>
          <p:cNvSpPr>
            <a:spLocks noGrp="1"/>
          </p:cNvSpPr>
          <p:nvPr>
            <p:ph type="title"/>
          </p:nvPr>
        </p:nvSpPr>
        <p:spPr/>
        <p:txBody>
          <a:bodyPr/>
          <a:lstStyle/>
          <a:p>
            <a:r>
              <a:rPr lang="en-US" altLang="en-US">
                <a:latin typeface="Arial" charset="0"/>
                <a:cs typeface="Arial" charset="0"/>
              </a:rPr>
              <a:t>Comparison of Priorities</a:t>
            </a:r>
            <a:endParaRPr lang="en-CA" altLang="en-US">
              <a:latin typeface="Arial" charset="0"/>
              <a:cs typeface="Arial" charset="0"/>
            </a:endParaRPr>
          </a:p>
        </p:txBody>
      </p:sp>
      <p:sp>
        <p:nvSpPr>
          <p:cNvPr id="23560" name="TextBox 9"/>
          <p:cNvSpPr txBox="1">
            <a:spLocks noChangeArrowheads="1"/>
          </p:cNvSpPr>
          <p:nvPr/>
        </p:nvSpPr>
        <p:spPr bwMode="auto">
          <a:xfrm>
            <a:off x="7072313" y="4237038"/>
            <a:ext cx="67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FF0000"/>
                </a:solidFill>
                <a:latin typeface="Times New Roman" pitchFamily="18" charset="0"/>
                <a:cs typeface="Times New Roman" pitchFamily="18" charset="0"/>
              </a:rPr>
              <a:t>9 km</a:t>
            </a:r>
          </a:p>
        </p:txBody>
      </p:sp>
    </p:spTree>
    <p:extLst>
      <p:ext uri="{BB962C8B-B14F-4D97-AF65-F5344CB8AC3E}">
        <p14:creationId xmlns:p14="http://schemas.microsoft.com/office/powerpoint/2010/main" val="648935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solidFill>
                  <a:srgbClr val="000000"/>
                </a:solidFill>
                <a:latin typeface="Arial" charset="0"/>
                <a:cs typeface="Arial" charset="0"/>
              </a:rPr>
              <a:t> Comparison with Dijkstra’s Algorithm</a:t>
            </a:r>
            <a:endParaRPr lang="en-CA" altLang="en-US">
              <a:latin typeface="Arial" charset="0"/>
              <a:cs typeface="Arial" charset="0"/>
            </a:endParaRPr>
          </a:p>
        </p:txBody>
      </p:sp>
      <p:sp>
        <p:nvSpPr>
          <p:cNvPr id="24579" name="Content Placeholder 2"/>
          <p:cNvSpPr>
            <a:spLocks noGrp="1"/>
          </p:cNvSpPr>
          <p:nvPr>
            <p:ph idx="1"/>
          </p:nvPr>
        </p:nvSpPr>
        <p:spPr/>
        <p:txBody>
          <a:bodyPr/>
          <a:lstStyle/>
          <a:p>
            <a:pPr>
              <a:buFont typeface="Arial" charset="0"/>
              <a:buNone/>
            </a:pPr>
            <a:r>
              <a:rPr lang="en-CA" altLang="en-US">
                <a:latin typeface="Arial" charset="0"/>
                <a:cs typeface="Arial" charset="0"/>
              </a:rPr>
              <a:t>	This differs from Dijkstra’s algorithm which gives weight only to the known path</a:t>
            </a:r>
          </a:p>
          <a:p>
            <a:pPr lvl="1"/>
            <a:r>
              <a:rPr lang="en-CA" altLang="en-US">
                <a:latin typeface="Arial" charset="0"/>
                <a:cs typeface="Arial" charset="0"/>
              </a:rPr>
              <a:t>Dijkstra would chose Menges next:</a:t>
            </a:r>
          </a:p>
          <a:p>
            <a:pPr lvl="1" algn="ctr">
              <a:buFontTx/>
              <a:buNone/>
            </a:pPr>
            <a:r>
              <a:rPr lang="en-CA" altLang="en-US">
                <a:latin typeface="Times New Roman" pitchFamily="18" charset="0"/>
                <a:cs typeface="Times New Roman" pitchFamily="18" charset="0"/>
              </a:rPr>
              <a:t>d(Kamnik, </a:t>
            </a:r>
            <a:r>
              <a:rPr lang="en-CA" altLang="en-US" i="1">
                <a:latin typeface="Times New Roman" pitchFamily="18" charset="0"/>
                <a:cs typeface="Times New Roman" pitchFamily="18" charset="0"/>
              </a:rPr>
              <a:t>Moste</a:t>
            </a:r>
            <a:r>
              <a:rPr lang="en-CA" altLang="en-US">
                <a:latin typeface="Times New Roman" pitchFamily="18" charset="0"/>
                <a:cs typeface="Times New Roman" pitchFamily="18" charset="0"/>
              </a:rPr>
              <a:t>) = </a:t>
            </a:r>
            <a:r>
              <a:rPr lang="en-CA" altLang="en-US">
                <a:solidFill>
                  <a:srgbClr val="FF0000"/>
                </a:solidFill>
                <a:latin typeface="Times New Roman" pitchFamily="18" charset="0"/>
                <a:cs typeface="Times New Roman" pitchFamily="18" charset="0"/>
              </a:rPr>
              <a:t>9 km</a:t>
            </a:r>
            <a:r>
              <a:rPr lang="en-CA" altLang="en-US">
                <a:latin typeface="Times New Roman" pitchFamily="18" charset="0"/>
                <a:cs typeface="Times New Roman" pitchFamily="18" charset="0"/>
              </a:rPr>
              <a:t> &gt; </a:t>
            </a:r>
            <a:r>
              <a:rPr lang="en-CA" altLang="en-US">
                <a:solidFill>
                  <a:srgbClr val="FF0000"/>
                </a:solidFill>
                <a:latin typeface="Times New Roman" pitchFamily="18" charset="0"/>
                <a:cs typeface="Times New Roman" pitchFamily="18" charset="0"/>
              </a:rPr>
              <a:t>8 km</a:t>
            </a:r>
            <a:r>
              <a:rPr lang="en-CA" altLang="en-US">
                <a:latin typeface="Times New Roman" pitchFamily="18" charset="0"/>
                <a:cs typeface="Times New Roman" pitchFamily="18" charset="0"/>
              </a:rPr>
              <a:t> = d(Kamnik, </a:t>
            </a:r>
            <a:r>
              <a:rPr lang="en-CA" altLang="en-US" i="1">
                <a:latin typeface="Times New Roman" pitchFamily="18" charset="0"/>
                <a:cs typeface="Times New Roman" pitchFamily="18" charset="0"/>
              </a:rPr>
              <a:t>Menges</a:t>
            </a:r>
            <a:r>
              <a:rPr lang="en-CA" altLang="en-US">
                <a:latin typeface="Times New Roman" pitchFamily="18" charset="0"/>
                <a:cs typeface="Times New Roman" pitchFamily="18" charset="0"/>
              </a:rPr>
              <a:t>)</a:t>
            </a:r>
            <a:endParaRPr lang="en-CA" altLang="en-US" sz="3600">
              <a:solidFill>
                <a:srgbClr val="FF0000"/>
              </a:solidFill>
              <a:latin typeface="Times New Roman" pitchFamily="18" charset="0"/>
              <a:cs typeface="Times New Roman" pitchFamily="18" charset="0"/>
            </a:endParaRPr>
          </a:p>
          <a:p>
            <a:pPr>
              <a:buFont typeface="Arial" charset="0"/>
              <a:buNone/>
            </a:pPr>
            <a:endParaRPr lang="en-CA" altLang="en-US">
              <a:latin typeface="Arial" charset="0"/>
              <a:cs typeface="Arial" charset="0"/>
            </a:endParaRPr>
          </a:p>
          <a:p>
            <a:pPr>
              <a:buFont typeface="Arial" charset="0"/>
              <a:buNone/>
            </a:pPr>
            <a:r>
              <a:rPr lang="en-CA" altLang="en-US">
                <a:latin typeface="Arial" charset="0"/>
                <a:cs typeface="Arial" charset="0"/>
              </a:rPr>
              <a:t>	Difference:</a:t>
            </a:r>
          </a:p>
          <a:p>
            <a:pPr lvl="1"/>
            <a:r>
              <a:rPr lang="en-CA" altLang="en-US">
                <a:latin typeface="Arial" charset="0"/>
                <a:cs typeface="Arial" charset="0"/>
              </a:rPr>
              <a:t>Dijkstra’s algorithm radiates out from the initial vertex</a:t>
            </a:r>
          </a:p>
          <a:p>
            <a:pPr lvl="1"/>
            <a:r>
              <a:rPr lang="en-CA" altLang="en-US">
                <a:latin typeface="Arial" charset="0"/>
                <a:cs typeface="Arial" charset="0"/>
              </a:rPr>
              <a:t>The A* search algorithm directs its search towards the destination</a:t>
            </a:r>
          </a:p>
        </p:txBody>
      </p:sp>
    </p:spTree>
    <p:extLst>
      <p:ext uri="{BB962C8B-B14F-4D97-AF65-F5344CB8AC3E}">
        <p14:creationId xmlns:p14="http://schemas.microsoft.com/office/powerpoint/2010/main" val="2349884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5602" name="Picture 4" descr="C:\Users\dwharder\Desktop\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3251200"/>
            <a:ext cx="27336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p:nvPr>
        </p:nvSpPr>
        <p:spPr/>
        <p:txBody>
          <a:bodyPr/>
          <a:lstStyle/>
          <a:p>
            <a:r>
              <a:rPr lang="en-US" altLang="en-US">
                <a:latin typeface="Arial" charset="0"/>
                <a:cs typeface="Arial" charset="0"/>
              </a:rPr>
              <a:t> Comparison with Dijkstra’s Algorithm</a:t>
            </a:r>
            <a:endParaRPr lang="en-CA" altLang="en-US">
              <a:latin typeface="Arial" charset="0"/>
              <a:cs typeface="Arial" charset="0"/>
            </a:endParaRPr>
          </a:p>
        </p:txBody>
      </p:sp>
      <p:sp>
        <p:nvSpPr>
          <p:cNvPr id="25604" name="Content Placeholder 2"/>
          <p:cNvSpPr>
            <a:spLocks noGrp="1"/>
          </p:cNvSpPr>
          <p:nvPr>
            <p:ph idx="1"/>
          </p:nvPr>
        </p:nvSpPr>
        <p:spPr/>
        <p:txBody>
          <a:bodyPr/>
          <a:lstStyle/>
          <a:p>
            <a:pPr>
              <a:buFont typeface="Arial" charset="0"/>
              <a:buNone/>
            </a:pPr>
            <a:r>
              <a:rPr lang="en-CA" altLang="en-US">
                <a:latin typeface="Arial" charset="0"/>
                <a:cs typeface="Arial" charset="0"/>
              </a:rPr>
              <a:t>	Graphically, we can suggest the behaviour of the two algorithms as follows:</a:t>
            </a:r>
          </a:p>
          <a:p>
            <a:pPr lvl="1"/>
            <a:r>
              <a:rPr lang="en-CA" altLang="en-US">
                <a:latin typeface="Arial" charset="0"/>
                <a:cs typeface="Arial" charset="0"/>
              </a:rPr>
              <a:t>Suppose we are moving from </a:t>
            </a:r>
            <a:r>
              <a:rPr lang="en-CA" altLang="en-US" i="1">
                <a:latin typeface="Times New Roman" pitchFamily="18" charset="0"/>
                <a:cs typeface="Times New Roman" pitchFamily="18" charset="0"/>
              </a:rPr>
              <a:t>a</a:t>
            </a:r>
            <a:r>
              <a:rPr lang="en-CA" altLang="en-US">
                <a:latin typeface="Arial" charset="0"/>
                <a:cs typeface="Arial" charset="0"/>
              </a:rPr>
              <a:t> to </a:t>
            </a:r>
            <a:r>
              <a:rPr lang="en-CA" altLang="en-US" i="1">
                <a:latin typeface="Times New Roman" pitchFamily="18" charset="0"/>
                <a:cs typeface="Times New Roman" pitchFamily="18" charset="0"/>
              </a:rPr>
              <a:t>z</a:t>
            </a:r>
            <a:r>
              <a:rPr lang="en-CA" altLang="en-US">
                <a:latin typeface="Arial" charset="0"/>
                <a:cs typeface="Arial" charset="0"/>
              </a:rPr>
              <a:t>:</a:t>
            </a:r>
          </a:p>
        </p:txBody>
      </p:sp>
      <p:pic>
        <p:nvPicPr>
          <p:cNvPr id="25605" name="Picture 2" descr="C:\Users\dwharder\Desktop\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3268663"/>
            <a:ext cx="27336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p:cNvSpPr txBox="1">
            <a:spLocks noChangeArrowheads="1"/>
          </p:cNvSpPr>
          <p:nvPr/>
        </p:nvSpPr>
        <p:spPr bwMode="auto">
          <a:xfrm>
            <a:off x="714375" y="5916613"/>
            <a:ext cx="7734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Representative search patterns for Dijkstra’s and the A* search algorithms</a:t>
            </a:r>
          </a:p>
        </p:txBody>
      </p:sp>
      <p:sp>
        <p:nvSpPr>
          <p:cNvPr id="25607" name="TextBox 6"/>
          <p:cNvSpPr txBox="1">
            <a:spLocks noChangeArrowheads="1"/>
          </p:cNvSpPr>
          <p:nvPr/>
        </p:nvSpPr>
        <p:spPr bwMode="auto">
          <a:xfrm>
            <a:off x="7493000" y="4630738"/>
            <a:ext cx="27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z</a:t>
            </a:r>
            <a:endParaRPr lang="en-CA" altLang="en-US"/>
          </a:p>
        </p:txBody>
      </p:sp>
      <p:sp>
        <p:nvSpPr>
          <p:cNvPr id="25608" name="TextBox 8"/>
          <p:cNvSpPr txBox="1">
            <a:spLocks noChangeArrowheads="1"/>
          </p:cNvSpPr>
          <p:nvPr/>
        </p:nvSpPr>
        <p:spPr bwMode="auto">
          <a:xfrm>
            <a:off x="5983288" y="4329113"/>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a</a:t>
            </a:r>
            <a:endParaRPr lang="en-CA" altLang="en-US"/>
          </a:p>
        </p:txBody>
      </p:sp>
      <p:sp>
        <p:nvSpPr>
          <p:cNvPr id="25609" name="TextBox 9"/>
          <p:cNvSpPr txBox="1">
            <a:spLocks noChangeArrowheads="1"/>
          </p:cNvSpPr>
          <p:nvPr/>
        </p:nvSpPr>
        <p:spPr bwMode="auto">
          <a:xfrm>
            <a:off x="2465388" y="4357688"/>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a</a:t>
            </a:r>
            <a:endParaRPr lang="en-CA" altLang="en-US"/>
          </a:p>
        </p:txBody>
      </p:sp>
      <p:sp>
        <p:nvSpPr>
          <p:cNvPr id="25610" name="TextBox 10"/>
          <p:cNvSpPr txBox="1">
            <a:spLocks noChangeArrowheads="1"/>
          </p:cNvSpPr>
          <p:nvPr/>
        </p:nvSpPr>
        <p:spPr bwMode="auto">
          <a:xfrm>
            <a:off x="3975100" y="4643438"/>
            <a:ext cx="27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z</a:t>
            </a:r>
            <a:endParaRPr lang="en-CA" altLang="en-US"/>
          </a:p>
        </p:txBody>
      </p:sp>
    </p:spTree>
    <p:extLst>
      <p:ext uri="{BB962C8B-B14F-4D97-AF65-F5344CB8AC3E}">
        <p14:creationId xmlns:p14="http://schemas.microsoft.com/office/powerpoint/2010/main" val="405677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latin typeface="Arial" charset="0"/>
                <a:cs typeface="Arial" charset="0"/>
              </a:rPr>
              <a:t>Background</a:t>
            </a:r>
          </a:p>
        </p:txBody>
      </p:sp>
      <p:sp>
        <p:nvSpPr>
          <p:cNvPr id="8195" name="Rectangle 3"/>
          <p:cNvSpPr>
            <a:spLocks noGrp="1" noChangeArrowheads="1"/>
          </p:cNvSpPr>
          <p:nvPr>
            <p:ph type="body" idx="1"/>
          </p:nvPr>
        </p:nvSpPr>
        <p:spPr/>
        <p:txBody>
          <a:bodyPr/>
          <a:lstStyle/>
          <a:p>
            <a:pPr eaLnBrk="1" hangingPunct="1">
              <a:buFont typeface="Arial" charset="0"/>
              <a:buNone/>
            </a:pPr>
            <a:r>
              <a:rPr lang="en-US" altLang="en-US" dirty="0">
                <a:latin typeface="Arial" charset="0"/>
                <a:cs typeface="Arial" charset="0"/>
              </a:rPr>
              <a:t>	Assume we have a heuristic lower bound for the length of a path between any two vertices</a:t>
            </a:r>
          </a:p>
          <a:p>
            <a:pPr eaLnBrk="1" hangingPunct="1">
              <a:buFont typeface="Arial" charset="0"/>
              <a:buNone/>
            </a:pPr>
            <a:endParaRPr lang="en-US" altLang="en-US" i="1" dirty="0">
              <a:latin typeface="Arial" charset="0"/>
              <a:cs typeface="Arial" charset="0"/>
            </a:endParaRPr>
          </a:p>
          <a:p>
            <a:pPr eaLnBrk="1" hangingPunct="1">
              <a:buFont typeface="Arial" charset="0"/>
              <a:buNone/>
            </a:pPr>
            <a:r>
              <a:rPr lang="en-US" altLang="en-US" i="1" dirty="0">
                <a:latin typeface="Arial" charset="0"/>
                <a:cs typeface="Arial" charset="0"/>
              </a:rPr>
              <a:t>	E</a:t>
            </a:r>
            <a:r>
              <a:rPr lang="en-US" altLang="en-US" dirty="0">
                <a:latin typeface="Arial" charset="0"/>
                <a:cs typeface="Arial" charset="0"/>
              </a:rPr>
              <a:t>.</a:t>
            </a:r>
            <a:r>
              <a:rPr lang="en-US" altLang="en-US" i="1" dirty="0">
                <a:latin typeface="Arial" charset="0"/>
                <a:cs typeface="Arial" charset="0"/>
              </a:rPr>
              <a:t>g</a:t>
            </a:r>
            <a:r>
              <a:rPr lang="en-US" altLang="en-US" dirty="0">
                <a:latin typeface="Arial" charset="0"/>
                <a:cs typeface="Arial" charset="0"/>
              </a:rPr>
              <a:t>., a graph embedded in a plane</a:t>
            </a:r>
          </a:p>
          <a:p>
            <a:pPr lvl="1" eaLnBrk="1" hangingPunct="1"/>
            <a:r>
              <a:rPr lang="en-US" altLang="en-US" dirty="0">
                <a:latin typeface="Arial" charset="0"/>
                <a:cs typeface="Arial" charset="0"/>
              </a:rPr>
              <a:t>the shortest distance is the Euclidean distance</a:t>
            </a:r>
          </a:p>
          <a:p>
            <a:pPr lvl="1" eaLnBrk="1" hangingPunct="1"/>
            <a:r>
              <a:rPr lang="en-US" altLang="en-US" dirty="0">
                <a:latin typeface="Arial" charset="0"/>
                <a:cs typeface="Arial" charset="0"/>
              </a:rPr>
              <a:t>use this to guide our search for a path</a:t>
            </a:r>
          </a:p>
        </p:txBody>
      </p:sp>
    </p:spTree>
    <p:extLst>
      <p:ext uri="{BB962C8B-B14F-4D97-AF65-F5344CB8AC3E}">
        <p14:creationId xmlns:p14="http://schemas.microsoft.com/office/powerpoint/2010/main" val="3603394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1027" name="Picture 4" descr="C:\Users\dwharder\Desktop\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3251200"/>
            <a:ext cx="27336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1"/>
          <p:cNvSpPr>
            <a:spLocks noGrp="1"/>
          </p:cNvSpPr>
          <p:nvPr>
            <p:ph type="title"/>
          </p:nvPr>
        </p:nvSpPr>
        <p:spPr/>
        <p:txBody>
          <a:bodyPr/>
          <a:lstStyle/>
          <a:p>
            <a:r>
              <a:rPr lang="en-US" altLang="en-US">
                <a:latin typeface="Arial" charset="0"/>
                <a:cs typeface="Arial" charset="0"/>
              </a:rPr>
              <a:t> Comparison with Dijkstra’s Algorithm</a:t>
            </a:r>
            <a:endParaRPr lang="en-CA" altLang="en-US">
              <a:latin typeface="Arial" charset="0"/>
              <a:cs typeface="Arial" charset="0"/>
            </a:endParaRPr>
          </a:p>
        </p:txBody>
      </p:sp>
      <p:sp>
        <p:nvSpPr>
          <p:cNvPr id="1029" name="Content Placeholder 2"/>
          <p:cNvSpPr>
            <a:spLocks noGrp="1"/>
          </p:cNvSpPr>
          <p:nvPr>
            <p:ph idx="1"/>
          </p:nvPr>
        </p:nvSpPr>
        <p:spPr/>
        <p:txBody>
          <a:bodyPr/>
          <a:lstStyle/>
          <a:p>
            <a:pPr>
              <a:buFont typeface="Arial" charset="0"/>
              <a:buNone/>
            </a:pPr>
            <a:r>
              <a:rPr lang="en-CA" altLang="en-US">
                <a:latin typeface="Arial" charset="0"/>
                <a:cs typeface="Arial" charset="0"/>
              </a:rPr>
              <a:t>	Dijkstra’s algorithm is the A* search algorithm when </a:t>
            </a:r>
            <a:br>
              <a:rPr lang="en-CA" altLang="en-US">
                <a:latin typeface="Arial" charset="0"/>
                <a:cs typeface="Arial" charset="0"/>
              </a:rPr>
            </a:br>
            <a:br>
              <a:rPr lang="en-CA" altLang="en-US">
                <a:latin typeface="Arial" charset="0"/>
                <a:cs typeface="Arial" charset="0"/>
              </a:rPr>
            </a:br>
            <a:r>
              <a:rPr lang="en-CA" altLang="en-US">
                <a:latin typeface="Arial" charset="0"/>
                <a:cs typeface="Arial" charset="0"/>
              </a:rPr>
              <a:t>using the discrete distance</a:t>
            </a:r>
          </a:p>
          <a:p>
            <a:pPr lvl="1"/>
            <a:endParaRPr lang="en-CA" altLang="en-US">
              <a:latin typeface="Arial" charset="0"/>
              <a:cs typeface="Arial" charset="0"/>
            </a:endParaRPr>
          </a:p>
          <a:p>
            <a:pPr lvl="1"/>
            <a:r>
              <a:rPr lang="en-CA" altLang="en-US">
                <a:latin typeface="Arial" charset="0"/>
                <a:cs typeface="Arial" charset="0"/>
              </a:rPr>
              <a:t>No vertex is better than any other vertex</a:t>
            </a:r>
          </a:p>
        </p:txBody>
      </p:sp>
      <p:pic>
        <p:nvPicPr>
          <p:cNvPr id="1030" name="Picture 2" descr="C:\Users\dwharder\Desktop\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9700" y="3268663"/>
            <a:ext cx="27336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5"/>
          <p:cNvSpPr txBox="1">
            <a:spLocks noChangeArrowheads="1"/>
          </p:cNvSpPr>
          <p:nvPr/>
        </p:nvSpPr>
        <p:spPr bwMode="auto">
          <a:xfrm>
            <a:off x="714375" y="5916613"/>
            <a:ext cx="7734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Representative search patterns for Dijkstra’s and the A* search algorithms</a:t>
            </a:r>
          </a:p>
        </p:txBody>
      </p:sp>
      <p:sp>
        <p:nvSpPr>
          <p:cNvPr id="1032" name="TextBox 6"/>
          <p:cNvSpPr txBox="1">
            <a:spLocks noChangeArrowheads="1"/>
          </p:cNvSpPr>
          <p:nvPr/>
        </p:nvSpPr>
        <p:spPr bwMode="auto">
          <a:xfrm>
            <a:off x="7493000" y="4630738"/>
            <a:ext cx="27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z</a:t>
            </a:r>
            <a:endParaRPr lang="en-CA" altLang="en-US"/>
          </a:p>
        </p:txBody>
      </p:sp>
      <p:sp>
        <p:nvSpPr>
          <p:cNvPr id="1033" name="TextBox 8"/>
          <p:cNvSpPr txBox="1">
            <a:spLocks noChangeArrowheads="1"/>
          </p:cNvSpPr>
          <p:nvPr/>
        </p:nvSpPr>
        <p:spPr bwMode="auto">
          <a:xfrm>
            <a:off x="5983288" y="4329113"/>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a</a:t>
            </a:r>
            <a:endParaRPr lang="en-CA" altLang="en-US"/>
          </a:p>
        </p:txBody>
      </p:sp>
      <p:sp>
        <p:nvSpPr>
          <p:cNvPr id="1034" name="TextBox 9"/>
          <p:cNvSpPr txBox="1">
            <a:spLocks noChangeArrowheads="1"/>
          </p:cNvSpPr>
          <p:nvPr/>
        </p:nvSpPr>
        <p:spPr bwMode="auto">
          <a:xfrm>
            <a:off x="2465388" y="4357688"/>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a</a:t>
            </a:r>
            <a:endParaRPr lang="en-CA" altLang="en-US"/>
          </a:p>
        </p:txBody>
      </p:sp>
      <p:sp>
        <p:nvSpPr>
          <p:cNvPr id="1035" name="TextBox 10"/>
          <p:cNvSpPr txBox="1">
            <a:spLocks noChangeArrowheads="1"/>
          </p:cNvSpPr>
          <p:nvPr/>
        </p:nvSpPr>
        <p:spPr bwMode="auto">
          <a:xfrm>
            <a:off x="3975100" y="4643438"/>
            <a:ext cx="27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z</a:t>
            </a:r>
            <a:endParaRPr lang="en-CA" altLang="en-US"/>
          </a:p>
        </p:txBody>
      </p:sp>
      <p:graphicFrame>
        <p:nvGraphicFramePr>
          <p:cNvPr id="1026" name="Object 11"/>
          <p:cNvGraphicFramePr>
            <a:graphicFrameLocks noChangeAspect="1"/>
          </p:cNvGraphicFramePr>
          <p:nvPr/>
        </p:nvGraphicFramePr>
        <p:xfrm>
          <a:off x="3924300" y="1989138"/>
          <a:ext cx="2232025" cy="863600"/>
        </p:xfrm>
        <a:graphic>
          <a:graphicData uri="http://schemas.openxmlformats.org/presentationml/2006/ole">
            <mc:AlternateContent xmlns:mc="http://schemas.openxmlformats.org/markup-compatibility/2006">
              <mc:Choice xmlns:v="urn:schemas-microsoft-com:vml" Requires="v">
                <p:oleObj spid="_x0000_s6153" name="Equation" r:id="rId7" imgW="1180800" imgH="457200" progId="Equation.3">
                  <p:embed/>
                </p:oleObj>
              </mc:Choice>
              <mc:Fallback>
                <p:oleObj name="Equation" r:id="rId7" imgW="11808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1989138"/>
                        <a:ext cx="22320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41309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latin typeface="Arial" charset="0"/>
                <a:cs typeface="Arial" charset="0"/>
              </a:rPr>
              <a:t>Optimality Guarantees?</a:t>
            </a:r>
            <a:endParaRPr lang="en-CA" altLang="en-US" dirty="0">
              <a:latin typeface="Arial" charset="0"/>
              <a:cs typeface="Arial" charset="0"/>
            </a:endParaRPr>
          </a:p>
        </p:txBody>
      </p:sp>
      <p:sp>
        <p:nvSpPr>
          <p:cNvPr id="26627" name="Content Placeholder 2"/>
          <p:cNvSpPr>
            <a:spLocks noGrp="1"/>
          </p:cNvSpPr>
          <p:nvPr>
            <p:ph idx="4294967295"/>
          </p:nvPr>
        </p:nvSpPr>
        <p:spPr>
          <a:xfrm>
            <a:off x="457200" y="1550988"/>
            <a:ext cx="8229600" cy="4525962"/>
          </a:xfrm>
        </p:spPr>
        <p:txBody>
          <a:bodyPr/>
          <a:lstStyle/>
          <a:p>
            <a:pPr>
              <a:buFont typeface="Arial" charset="0"/>
              <a:buNone/>
            </a:pPr>
            <a:r>
              <a:rPr lang="en-CA" altLang="en-US" sz="2400">
                <a:latin typeface="Arial" charset="0"/>
                <a:cs typeface="Arial" charset="0"/>
              </a:rPr>
              <a:t>	</a:t>
            </a:r>
            <a:r>
              <a:rPr lang="en-CA" altLang="en-US">
                <a:latin typeface="Arial" charset="0"/>
                <a:cs typeface="Arial" charset="0"/>
              </a:rPr>
              <a:t>The A* search algorithm will </a:t>
            </a:r>
            <a:r>
              <a:rPr lang="en-CA" altLang="en-US" b="1">
                <a:latin typeface="Arial" charset="0"/>
                <a:cs typeface="Arial" charset="0"/>
              </a:rPr>
              <a:t>not</a:t>
            </a:r>
            <a:r>
              <a:rPr lang="en-CA" altLang="en-US">
                <a:latin typeface="Arial" charset="0"/>
                <a:cs typeface="Arial" charset="0"/>
              </a:rPr>
              <a:t> always find the optimal path with a poor heuristic distance</a:t>
            </a:r>
            <a:endParaRPr lang="en-CA" altLang="en-US" sz="2400">
              <a:latin typeface="Arial" charset="0"/>
              <a:cs typeface="Arial" charset="0"/>
            </a:endParaRPr>
          </a:p>
          <a:p>
            <a:pPr lvl="1"/>
            <a:r>
              <a:rPr lang="en-CA" altLang="en-US">
                <a:latin typeface="Arial" charset="0"/>
                <a:cs typeface="Arial" charset="0"/>
              </a:rPr>
              <a:t>Find the shortest path from A to C:</a:t>
            </a:r>
          </a:p>
          <a:p>
            <a:pPr lvl="2"/>
            <a:r>
              <a:rPr lang="en-CA" altLang="en-US">
                <a:latin typeface="Arial" charset="0"/>
                <a:cs typeface="Arial" charset="0"/>
              </a:rPr>
              <a:t>B is enqueued with weight	</a:t>
            </a:r>
            <a:r>
              <a:rPr lang="en-CA" altLang="en-US">
                <a:latin typeface="Times New Roman" pitchFamily="18" charset="0"/>
                <a:cs typeface="Times New Roman" pitchFamily="18" charset="0"/>
              </a:rPr>
              <a:t>w(</a:t>
            </a:r>
            <a:r>
              <a:rPr lang="en-CA" altLang="en-US">
                <a:latin typeface="Arial" charset="0"/>
                <a:cs typeface="Arial" charset="0"/>
              </a:rPr>
              <a:t>B</a:t>
            </a:r>
            <a:r>
              <a:rPr lang="en-CA" altLang="en-US">
                <a:latin typeface="Times New Roman" pitchFamily="18" charset="0"/>
                <a:cs typeface="Times New Roman" pitchFamily="18" charset="0"/>
              </a:rPr>
              <a:t>) = 1 + 5 = 6</a:t>
            </a:r>
          </a:p>
          <a:p>
            <a:pPr lvl="2"/>
            <a:r>
              <a:rPr lang="en-CA" altLang="en-US">
                <a:latin typeface="Arial" charset="0"/>
                <a:cs typeface="Arial" charset="0"/>
              </a:rPr>
              <a:t>C is enqueued with weight	</a:t>
            </a:r>
            <a:r>
              <a:rPr lang="en-CA" altLang="en-US">
                <a:latin typeface="Times New Roman" pitchFamily="18" charset="0"/>
                <a:cs typeface="Times New Roman" pitchFamily="18" charset="0"/>
              </a:rPr>
              <a:t>w(</a:t>
            </a:r>
            <a:r>
              <a:rPr lang="en-CA" altLang="en-US">
                <a:latin typeface="Arial" charset="0"/>
                <a:cs typeface="Arial" charset="0"/>
              </a:rPr>
              <a:t>C</a:t>
            </a:r>
            <a:r>
              <a:rPr lang="en-CA" altLang="en-US">
                <a:latin typeface="Times New Roman" pitchFamily="18" charset="0"/>
                <a:cs typeface="Times New Roman" pitchFamily="18" charset="0"/>
              </a:rPr>
              <a:t>) = 3 + 0 = 3</a:t>
            </a:r>
          </a:p>
          <a:p>
            <a:pPr lvl="1"/>
            <a:r>
              <a:rPr lang="en-CA" altLang="en-US">
                <a:latin typeface="Arial" charset="0"/>
                <a:cs typeface="Arial" charset="0"/>
              </a:rPr>
              <a:t>Therefore, C is dequeued next</a:t>
            </a:r>
            <a:br>
              <a:rPr lang="en-CA" altLang="en-US">
                <a:latin typeface="Arial" charset="0"/>
                <a:cs typeface="Arial" charset="0"/>
              </a:rPr>
            </a:br>
            <a:r>
              <a:rPr lang="en-CA" altLang="en-US">
                <a:latin typeface="Arial" charset="0"/>
                <a:cs typeface="Arial" charset="0"/>
              </a:rPr>
              <a:t>and as it is the destination, we</a:t>
            </a:r>
            <a:br>
              <a:rPr lang="en-CA" altLang="en-US">
                <a:latin typeface="Arial" charset="0"/>
                <a:cs typeface="Arial" charset="0"/>
              </a:rPr>
            </a:br>
            <a:r>
              <a:rPr lang="en-CA" altLang="en-US">
                <a:latin typeface="Arial" charset="0"/>
                <a:cs typeface="Arial" charset="0"/>
              </a:rPr>
              <a:t>are finished</a:t>
            </a:r>
          </a:p>
          <a:p>
            <a:pPr lvl="1"/>
            <a:endParaRPr lang="en-CA" altLang="en-US" sz="2000">
              <a:latin typeface="Arial" charset="0"/>
              <a:cs typeface="Arial" charset="0"/>
            </a:endParaRPr>
          </a:p>
        </p:txBody>
      </p:sp>
      <p:sp>
        <p:nvSpPr>
          <p:cNvPr id="26628" name="Text Box 5"/>
          <p:cNvSpPr txBox="1">
            <a:spLocks noChangeArrowheads="1"/>
          </p:cNvSpPr>
          <p:nvPr/>
        </p:nvSpPr>
        <p:spPr bwMode="auto">
          <a:xfrm>
            <a:off x="2571750" y="6230938"/>
            <a:ext cx="577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Reference:  Andrew Moore, Carnegie Mellon University</a:t>
            </a:r>
          </a:p>
        </p:txBody>
      </p:sp>
      <p:pic>
        <p:nvPicPr>
          <p:cNvPr id="26629" name="Picture 7" descr="C:\Users\dwharder\Desktop\Graphic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3143250"/>
            <a:ext cx="2944813"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095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latin typeface="Arial" charset="0"/>
                <a:cs typeface="Arial" charset="0"/>
              </a:rPr>
              <a:t>Admissible Heuristics</a:t>
            </a:r>
            <a:endParaRPr lang="en-CA" altLang="en-US" sz="3200">
              <a:latin typeface="Arial" charset="0"/>
              <a:cs typeface="Arial" charset="0"/>
            </a:endParaRPr>
          </a:p>
        </p:txBody>
      </p:sp>
      <p:sp>
        <p:nvSpPr>
          <p:cNvPr id="27651" name="Content Placeholder 2"/>
          <p:cNvSpPr>
            <a:spLocks noGrp="1"/>
          </p:cNvSpPr>
          <p:nvPr>
            <p:ph idx="4294967295"/>
          </p:nvPr>
        </p:nvSpPr>
        <p:spPr/>
        <p:txBody>
          <a:bodyPr/>
          <a:lstStyle/>
          <a:p>
            <a:pPr>
              <a:buFont typeface="Arial" charset="0"/>
              <a:buNone/>
            </a:pPr>
            <a:r>
              <a:rPr lang="en-CA" altLang="en-US">
                <a:latin typeface="Arial" charset="0"/>
                <a:cs typeface="Arial" charset="0"/>
              </a:rPr>
              <a:t>	This heuristic overestimates the actual distance</a:t>
            </a:r>
            <a:br>
              <a:rPr lang="en-CA" altLang="en-US">
                <a:latin typeface="Arial" charset="0"/>
                <a:cs typeface="Arial" charset="0"/>
              </a:rPr>
            </a:br>
            <a:r>
              <a:rPr lang="en-CA" altLang="en-US">
                <a:latin typeface="Arial" charset="0"/>
                <a:cs typeface="Arial" charset="0"/>
              </a:rPr>
              <a:t>from B to C</a:t>
            </a:r>
          </a:p>
          <a:p>
            <a:pPr lvl="1"/>
            <a:r>
              <a:rPr lang="en-CA" altLang="en-US">
                <a:latin typeface="Arial" charset="0"/>
                <a:cs typeface="Arial" charset="0"/>
              </a:rPr>
              <a:t>The Euclidean distance doesn’t suffer this problem:</a:t>
            </a:r>
            <a:endParaRPr lang="en-CA" altLang="en-US" sz="1400">
              <a:latin typeface="Arial" charset="0"/>
              <a:cs typeface="Arial" charset="0"/>
            </a:endParaRPr>
          </a:p>
          <a:p>
            <a:pPr lvl="1">
              <a:buFont typeface="Arial" charset="0"/>
              <a:buNone/>
            </a:pPr>
            <a:r>
              <a:rPr lang="en-CA" altLang="en-US">
                <a:latin typeface="Arial" charset="0"/>
                <a:cs typeface="Arial" charset="0"/>
              </a:rPr>
              <a:t>		The path the crow flies is always shorter than</a:t>
            </a:r>
            <a:br>
              <a:rPr lang="en-CA" altLang="en-US">
                <a:latin typeface="Arial" charset="0"/>
                <a:cs typeface="Arial" charset="0"/>
              </a:rPr>
            </a:br>
            <a:r>
              <a:rPr lang="en-CA" altLang="en-US">
                <a:latin typeface="Arial" charset="0"/>
                <a:cs typeface="Arial" charset="0"/>
              </a:rPr>
              <a:t>	the road the wolf runs </a:t>
            </a:r>
          </a:p>
        </p:txBody>
      </p:sp>
      <p:pic>
        <p:nvPicPr>
          <p:cNvPr id="27652" name="Picture 7" descr="C:\Users\dwharder\Desktop\Graphic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3143250"/>
            <a:ext cx="2944813"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2571750" y="6230938"/>
            <a:ext cx="577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Reference:  Andrew Moore, Carnegie Mellon University</a:t>
            </a:r>
          </a:p>
        </p:txBody>
      </p:sp>
    </p:spTree>
    <p:extLst>
      <p:ext uri="{BB962C8B-B14F-4D97-AF65-F5344CB8AC3E}">
        <p14:creationId xmlns:p14="http://schemas.microsoft.com/office/powerpoint/2010/main" val="2755764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latin typeface="Arial" charset="0"/>
                <a:cs typeface="Arial" charset="0"/>
              </a:rPr>
              <a:t>Admissible Heuristics</a:t>
            </a:r>
            <a:endParaRPr lang="en-CA" altLang="en-US" sz="3200">
              <a:latin typeface="Arial" charset="0"/>
              <a:cs typeface="Arial" charset="0"/>
            </a:endParaRPr>
          </a:p>
        </p:txBody>
      </p:sp>
      <p:sp>
        <p:nvSpPr>
          <p:cNvPr id="28675" name="Content Placeholder 2"/>
          <p:cNvSpPr>
            <a:spLocks noGrp="1"/>
          </p:cNvSpPr>
          <p:nvPr>
            <p:ph idx="4294967295"/>
          </p:nvPr>
        </p:nvSpPr>
        <p:spPr/>
        <p:txBody>
          <a:bodyPr/>
          <a:lstStyle/>
          <a:p>
            <a:pPr>
              <a:buFont typeface="Arial" charset="0"/>
              <a:buNone/>
            </a:pPr>
            <a:r>
              <a:rPr lang="en-CA" altLang="en-US">
                <a:latin typeface="Arial" charset="0"/>
                <a:cs typeface="Arial" charset="0"/>
              </a:rPr>
              <a:t>	Admissible heuristics </a:t>
            </a:r>
            <a:r>
              <a:rPr lang="en-CA" altLang="en-US">
                <a:latin typeface="Times New Roman" pitchFamily="18" charset="0"/>
                <a:cs typeface="Arial" charset="0"/>
              </a:rPr>
              <a:t>h</a:t>
            </a:r>
            <a:r>
              <a:rPr lang="en-CA" altLang="en-US">
                <a:latin typeface="Arial" charset="0"/>
                <a:cs typeface="Arial" charset="0"/>
              </a:rPr>
              <a:t> must always be optimistic:</a:t>
            </a:r>
          </a:p>
          <a:p>
            <a:pPr lvl="1"/>
            <a:r>
              <a:rPr lang="en-CA" altLang="en-US">
                <a:latin typeface="Arial" charset="0"/>
                <a:cs typeface="Arial" charset="0"/>
              </a:rPr>
              <a:t>Let </a:t>
            </a:r>
            <a:r>
              <a:rPr lang="en-CA" altLang="en-US">
                <a:latin typeface="Times New Roman" pitchFamily="18" charset="0"/>
                <a:cs typeface="Arial" charset="0"/>
              </a:rPr>
              <a:t>d(</a:t>
            </a:r>
            <a:r>
              <a:rPr lang="en-CA" altLang="en-US" i="1">
                <a:latin typeface="Times New Roman" pitchFamily="18" charset="0"/>
                <a:cs typeface="Arial" charset="0"/>
              </a:rPr>
              <a:t>u</a:t>
            </a:r>
            <a:r>
              <a:rPr lang="en-CA" altLang="en-US">
                <a:latin typeface="Times New Roman" pitchFamily="18" charset="0"/>
                <a:cs typeface="Arial" charset="0"/>
              </a:rPr>
              <a:t>, </a:t>
            </a:r>
            <a:r>
              <a:rPr lang="en-CA" altLang="en-US" i="1">
                <a:latin typeface="Times New Roman" pitchFamily="18" charset="0"/>
                <a:cs typeface="Arial" charset="0"/>
              </a:rPr>
              <a:t>v</a:t>
            </a:r>
            <a:r>
              <a:rPr lang="en-CA" altLang="en-US">
                <a:latin typeface="Times New Roman" pitchFamily="18" charset="0"/>
                <a:cs typeface="Arial" charset="0"/>
              </a:rPr>
              <a:t>)</a:t>
            </a:r>
            <a:r>
              <a:rPr lang="en-CA" altLang="en-US">
                <a:latin typeface="Arial" charset="0"/>
                <a:cs typeface="Arial" charset="0"/>
              </a:rPr>
              <a:t> represent the actual shortest distance from </a:t>
            </a:r>
            <a:r>
              <a:rPr lang="en-CA" altLang="en-US" i="1">
                <a:latin typeface="Times New Roman" pitchFamily="18" charset="0"/>
                <a:cs typeface="Times New Roman" pitchFamily="18" charset="0"/>
              </a:rPr>
              <a:t>u</a:t>
            </a:r>
            <a:r>
              <a:rPr lang="en-CA" altLang="en-US">
                <a:latin typeface="Arial" charset="0"/>
                <a:cs typeface="Arial" charset="0"/>
              </a:rPr>
              <a:t> to </a:t>
            </a:r>
            <a:r>
              <a:rPr lang="en-CA" altLang="en-US" i="1">
                <a:latin typeface="Times New Roman" pitchFamily="18" charset="0"/>
                <a:cs typeface="Times New Roman" pitchFamily="18" charset="0"/>
              </a:rPr>
              <a:t>v</a:t>
            </a:r>
          </a:p>
          <a:p>
            <a:pPr lvl="1"/>
            <a:r>
              <a:rPr lang="en-CA" altLang="en-US">
                <a:latin typeface="Arial" charset="0"/>
                <a:cs typeface="Arial" charset="0"/>
              </a:rPr>
              <a:t>A heuristic </a:t>
            </a:r>
            <a:r>
              <a:rPr lang="en-CA" altLang="en-US">
                <a:latin typeface="Times New Roman" pitchFamily="18" charset="0"/>
                <a:cs typeface="Arial" charset="0"/>
              </a:rPr>
              <a:t>h(</a:t>
            </a:r>
            <a:r>
              <a:rPr lang="en-CA" altLang="en-US" i="1">
                <a:latin typeface="Times New Roman" pitchFamily="18" charset="0"/>
                <a:cs typeface="Arial" charset="0"/>
              </a:rPr>
              <a:t>u</a:t>
            </a:r>
            <a:r>
              <a:rPr lang="en-CA" altLang="en-US">
                <a:latin typeface="Times New Roman" pitchFamily="18" charset="0"/>
                <a:cs typeface="Arial" charset="0"/>
              </a:rPr>
              <a:t>, </a:t>
            </a:r>
            <a:r>
              <a:rPr lang="en-CA" altLang="en-US" i="1">
                <a:latin typeface="Times New Roman" pitchFamily="18" charset="0"/>
                <a:cs typeface="Arial" charset="0"/>
              </a:rPr>
              <a:t>v</a:t>
            </a:r>
            <a:r>
              <a:rPr lang="en-CA" altLang="en-US">
                <a:latin typeface="Times New Roman" pitchFamily="18" charset="0"/>
                <a:cs typeface="Arial" charset="0"/>
              </a:rPr>
              <a:t>)</a:t>
            </a:r>
            <a:r>
              <a:rPr lang="en-CA" altLang="en-US">
                <a:latin typeface="Arial" charset="0"/>
                <a:cs typeface="Arial" charset="0"/>
              </a:rPr>
              <a:t> is </a:t>
            </a:r>
            <a:r>
              <a:rPr lang="en-CA" altLang="en-US" i="1">
                <a:latin typeface="Arial" charset="0"/>
                <a:cs typeface="Arial" charset="0"/>
              </a:rPr>
              <a:t>admissible </a:t>
            </a:r>
            <a:r>
              <a:rPr lang="en-CA" altLang="en-US">
                <a:latin typeface="Arial" charset="0"/>
                <a:cs typeface="Arial" charset="0"/>
              </a:rPr>
              <a:t>if  </a:t>
            </a:r>
            <a:r>
              <a:rPr lang="en-CA" altLang="en-US">
                <a:latin typeface="Times New Roman" pitchFamily="18" charset="0"/>
                <a:cs typeface="Arial" charset="0"/>
              </a:rPr>
              <a:t>h(</a:t>
            </a:r>
            <a:r>
              <a:rPr lang="en-CA" altLang="en-US" i="1">
                <a:latin typeface="Times New Roman" pitchFamily="18" charset="0"/>
                <a:cs typeface="Arial" charset="0"/>
              </a:rPr>
              <a:t>u</a:t>
            </a:r>
            <a:r>
              <a:rPr lang="en-CA" altLang="en-US">
                <a:latin typeface="Times New Roman" pitchFamily="18" charset="0"/>
                <a:cs typeface="Arial" charset="0"/>
              </a:rPr>
              <a:t>, </a:t>
            </a:r>
            <a:r>
              <a:rPr lang="en-CA" altLang="en-US" i="1">
                <a:latin typeface="Times New Roman" pitchFamily="18" charset="0"/>
                <a:cs typeface="Arial" charset="0"/>
              </a:rPr>
              <a:t>v</a:t>
            </a:r>
            <a:r>
              <a:rPr lang="en-CA" altLang="en-US">
                <a:latin typeface="Times New Roman" pitchFamily="18" charset="0"/>
                <a:cs typeface="Arial" charset="0"/>
              </a:rPr>
              <a:t>) ≤ d(</a:t>
            </a:r>
            <a:r>
              <a:rPr lang="en-CA" altLang="en-US" i="1">
                <a:latin typeface="Times New Roman" pitchFamily="18" charset="0"/>
                <a:cs typeface="Arial" charset="0"/>
              </a:rPr>
              <a:t>u</a:t>
            </a:r>
            <a:r>
              <a:rPr lang="en-CA" altLang="en-US">
                <a:latin typeface="Times New Roman" pitchFamily="18" charset="0"/>
                <a:cs typeface="Arial" charset="0"/>
              </a:rPr>
              <a:t>, </a:t>
            </a:r>
            <a:r>
              <a:rPr lang="en-CA" altLang="en-US" i="1">
                <a:latin typeface="Times New Roman" pitchFamily="18" charset="0"/>
                <a:cs typeface="Arial" charset="0"/>
              </a:rPr>
              <a:t>v</a:t>
            </a:r>
            <a:r>
              <a:rPr lang="en-CA" altLang="en-US">
                <a:latin typeface="Times New Roman" pitchFamily="18" charset="0"/>
                <a:cs typeface="Arial" charset="0"/>
              </a:rPr>
              <a:t>)</a:t>
            </a:r>
            <a:endParaRPr lang="en-CA" altLang="en-US">
              <a:latin typeface="Arial" charset="0"/>
              <a:cs typeface="Arial" charset="0"/>
            </a:endParaRPr>
          </a:p>
          <a:p>
            <a:pPr lvl="1"/>
            <a:r>
              <a:rPr lang="en-CA" altLang="en-US">
                <a:latin typeface="Arial" charset="0"/>
                <a:cs typeface="Arial" charset="0"/>
              </a:rPr>
              <a:t>The heuristic is </a:t>
            </a:r>
            <a:r>
              <a:rPr lang="en-CA" altLang="en-US" i="1">
                <a:latin typeface="Arial" charset="0"/>
                <a:cs typeface="Arial" charset="0"/>
              </a:rPr>
              <a:t>optimistic</a:t>
            </a:r>
            <a:r>
              <a:rPr lang="en-CA" altLang="en-US">
                <a:latin typeface="Arial" charset="0"/>
                <a:cs typeface="Arial" charset="0"/>
              </a:rPr>
              <a:t> or a </a:t>
            </a:r>
            <a:r>
              <a:rPr lang="en-CA" altLang="en-US" i="1">
                <a:latin typeface="Arial" charset="0"/>
                <a:cs typeface="Arial" charset="0"/>
              </a:rPr>
              <a:t>lower bound</a:t>
            </a:r>
            <a:r>
              <a:rPr lang="en-CA" altLang="en-US">
                <a:latin typeface="Arial" charset="0"/>
                <a:cs typeface="Arial" charset="0"/>
              </a:rPr>
              <a:t> on the distance</a:t>
            </a:r>
          </a:p>
          <a:p>
            <a:pPr>
              <a:buFont typeface="Arial" charset="0"/>
              <a:buNone/>
            </a:pPr>
            <a:endParaRPr lang="en-CA" altLang="en-US">
              <a:latin typeface="Arial" charset="0"/>
              <a:cs typeface="Arial" charset="0"/>
            </a:endParaRPr>
          </a:p>
          <a:p>
            <a:pPr>
              <a:buFont typeface="Arial" charset="0"/>
              <a:buNone/>
            </a:pPr>
            <a:r>
              <a:rPr lang="en-CA" altLang="en-US">
                <a:latin typeface="Arial" charset="0"/>
                <a:cs typeface="Arial" charset="0"/>
              </a:rPr>
              <a:t>	Using the Euclidean distance between two points on a map is clearly an admissible heuristic</a:t>
            </a:r>
          </a:p>
          <a:p>
            <a:pPr lvl="1"/>
            <a:r>
              <a:rPr lang="en-CA" altLang="en-US">
                <a:latin typeface="Arial" charset="0"/>
                <a:cs typeface="Arial" charset="0"/>
              </a:rPr>
              <a:t>The flight of the crow is shorter than the run of the wolf</a:t>
            </a:r>
            <a:endParaRPr lang="en-CA" altLang="en-US" sz="2000" i="1">
              <a:latin typeface="Arial" charset="0"/>
              <a:cs typeface="Arial" charset="0"/>
            </a:endParaRPr>
          </a:p>
        </p:txBody>
      </p:sp>
    </p:spTree>
    <p:extLst>
      <p:ext uri="{BB962C8B-B14F-4D97-AF65-F5344CB8AC3E}">
        <p14:creationId xmlns:p14="http://schemas.microsoft.com/office/powerpoint/2010/main" val="4076516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latin typeface="Arial" charset="0"/>
                <a:cs typeface="Arial" charset="0"/>
              </a:rPr>
              <a:t>Optimality Conditions</a:t>
            </a:r>
            <a:endParaRPr lang="en-CA" altLang="en-US" sz="3200">
              <a:latin typeface="Arial" charset="0"/>
              <a:cs typeface="Arial" charset="0"/>
            </a:endParaRPr>
          </a:p>
        </p:txBody>
      </p:sp>
      <p:sp>
        <p:nvSpPr>
          <p:cNvPr id="29699" name="Content Placeholder 2"/>
          <p:cNvSpPr>
            <a:spLocks noGrp="1"/>
          </p:cNvSpPr>
          <p:nvPr>
            <p:ph idx="1"/>
          </p:nvPr>
        </p:nvSpPr>
        <p:spPr/>
        <p:txBody>
          <a:bodyPr/>
          <a:lstStyle/>
          <a:p>
            <a:pPr>
              <a:buFont typeface="Arial" charset="0"/>
              <a:buNone/>
            </a:pPr>
            <a:r>
              <a:rPr lang="en-CA" altLang="en-US">
                <a:latin typeface="Arial" charset="0"/>
                <a:cs typeface="Arial" charset="0"/>
              </a:rPr>
              <a:t>	The effectiveness of the A* search algorithm depends on the heuristic </a:t>
            </a:r>
            <a:r>
              <a:rPr lang="en-CA" altLang="en-US">
                <a:latin typeface="Times New Roman" pitchFamily="18" charset="0"/>
                <a:cs typeface="Times New Roman" pitchFamily="18" charset="0"/>
              </a:rPr>
              <a:t>h(</a:t>
            </a:r>
            <a:r>
              <a:rPr lang="en-CA" altLang="en-US" i="1">
                <a:latin typeface="Times New Roman" pitchFamily="18" charset="0"/>
                <a:cs typeface="Times New Roman" pitchFamily="18" charset="0"/>
              </a:rPr>
              <a:t>v</a:t>
            </a:r>
            <a:r>
              <a:rPr lang="en-CA" altLang="en-US">
                <a:latin typeface="Times New Roman" pitchFamily="18" charset="0"/>
                <a:cs typeface="Times New Roman" pitchFamily="18" charset="0"/>
              </a:rPr>
              <a:t>)</a:t>
            </a:r>
          </a:p>
          <a:p>
            <a:pPr>
              <a:buFont typeface="Arial" charset="0"/>
              <a:buNone/>
            </a:pPr>
            <a:endParaRPr lang="en-CA" altLang="en-US">
              <a:latin typeface="Arial" charset="0"/>
              <a:cs typeface="Arial" charset="0"/>
            </a:endParaRPr>
          </a:p>
          <a:p>
            <a:pPr>
              <a:buFont typeface="Arial" charset="0"/>
              <a:buNone/>
            </a:pPr>
            <a:r>
              <a:rPr lang="en-CA" altLang="en-US">
                <a:latin typeface="Arial" charset="0"/>
                <a:cs typeface="Arial" charset="0"/>
              </a:rPr>
              <a:t>	Can be shown to run in polynomial time if</a:t>
            </a:r>
          </a:p>
          <a:p>
            <a:pPr lvl="1">
              <a:buFontTx/>
              <a:buNone/>
            </a:pPr>
            <a:r>
              <a:rPr lang="en-CA" altLang="en-US">
                <a:latin typeface="Arial" charset="0"/>
                <a:cs typeface="Arial" charset="0"/>
              </a:rPr>
              <a:t>			</a:t>
            </a:r>
            <a:r>
              <a:rPr lang="en-CA" altLang="en-US">
                <a:latin typeface="Times New Roman" pitchFamily="18" charset="0"/>
                <a:cs typeface="Times New Roman" pitchFamily="18" charset="0"/>
              </a:rPr>
              <a:t>|h(</a:t>
            </a:r>
            <a:r>
              <a:rPr lang="en-CA" altLang="en-US" i="1">
                <a:latin typeface="Times New Roman" pitchFamily="18" charset="0"/>
                <a:cs typeface="Times New Roman" pitchFamily="18" charset="0"/>
              </a:rPr>
              <a:t>u</a:t>
            </a:r>
            <a:r>
              <a:rPr lang="en-CA" altLang="en-US">
                <a:latin typeface="Times New Roman" pitchFamily="18" charset="0"/>
                <a:cs typeface="Times New Roman" pitchFamily="18" charset="0"/>
              </a:rPr>
              <a:t>, </a:t>
            </a:r>
            <a:r>
              <a:rPr lang="en-CA" altLang="en-US" i="1">
                <a:latin typeface="Times New Roman" pitchFamily="18" charset="0"/>
                <a:cs typeface="Times New Roman" pitchFamily="18" charset="0"/>
              </a:rPr>
              <a:t>v</a:t>
            </a:r>
            <a:r>
              <a:rPr lang="en-CA" altLang="en-US">
                <a:latin typeface="Times New Roman" pitchFamily="18" charset="0"/>
                <a:cs typeface="Times New Roman" pitchFamily="18" charset="0"/>
              </a:rPr>
              <a:t>) – d(</a:t>
            </a:r>
            <a:r>
              <a:rPr lang="en-CA" altLang="en-US" i="1">
                <a:latin typeface="Times New Roman" pitchFamily="18" charset="0"/>
                <a:cs typeface="Times New Roman" pitchFamily="18" charset="0"/>
              </a:rPr>
              <a:t>u</a:t>
            </a:r>
            <a:r>
              <a:rPr lang="en-CA" altLang="en-US">
                <a:latin typeface="Times New Roman" pitchFamily="18" charset="0"/>
                <a:cs typeface="Times New Roman" pitchFamily="18" charset="0"/>
              </a:rPr>
              <a:t>, </a:t>
            </a:r>
            <a:r>
              <a:rPr lang="en-CA" altLang="en-US" i="1">
                <a:latin typeface="Times New Roman" pitchFamily="18" charset="0"/>
                <a:cs typeface="Times New Roman" pitchFamily="18" charset="0"/>
              </a:rPr>
              <a:t>v</a:t>
            </a:r>
            <a:r>
              <a:rPr lang="en-CA" altLang="en-US">
                <a:latin typeface="Times New Roman" pitchFamily="18" charset="0"/>
                <a:cs typeface="Times New Roman" pitchFamily="18" charset="0"/>
              </a:rPr>
              <a:t>)| = </a:t>
            </a:r>
            <a:r>
              <a:rPr lang="en-CA" altLang="en-US" b="1">
                <a:latin typeface="Times New Roman" pitchFamily="18" charset="0"/>
                <a:cs typeface="Times New Roman" pitchFamily="18" charset="0"/>
              </a:rPr>
              <a:t>O</a:t>
            </a:r>
            <a:r>
              <a:rPr lang="en-CA" altLang="en-US">
                <a:latin typeface="Times New Roman" pitchFamily="18" charset="0"/>
                <a:cs typeface="Times New Roman" pitchFamily="18" charset="0"/>
              </a:rPr>
              <a:t>(ln(d(</a:t>
            </a:r>
            <a:r>
              <a:rPr lang="en-CA" altLang="en-US" i="1">
                <a:latin typeface="Times New Roman" pitchFamily="18" charset="0"/>
                <a:cs typeface="Times New Roman" pitchFamily="18" charset="0"/>
              </a:rPr>
              <a:t>u</a:t>
            </a:r>
            <a:r>
              <a:rPr lang="en-CA" altLang="en-US">
                <a:latin typeface="Times New Roman" pitchFamily="18" charset="0"/>
                <a:cs typeface="Times New Roman" pitchFamily="18" charset="0"/>
              </a:rPr>
              <a:t>, </a:t>
            </a:r>
            <a:r>
              <a:rPr lang="en-CA" altLang="en-US" i="1">
                <a:latin typeface="Times New Roman" pitchFamily="18" charset="0"/>
                <a:cs typeface="Times New Roman" pitchFamily="18" charset="0"/>
              </a:rPr>
              <a:t>v</a:t>
            </a:r>
            <a:r>
              <a:rPr lang="en-CA" altLang="en-US">
                <a:latin typeface="Times New Roman" pitchFamily="18" charset="0"/>
                <a:cs typeface="Times New Roman" pitchFamily="18" charset="0"/>
              </a:rPr>
              <a:t>)))</a:t>
            </a:r>
          </a:p>
          <a:p>
            <a:pPr>
              <a:buFontTx/>
              <a:buNone/>
            </a:pPr>
            <a:r>
              <a:rPr lang="en-CA" altLang="en-US">
                <a:latin typeface="Arial" charset="0"/>
                <a:cs typeface="Arial" charset="0"/>
              </a:rPr>
              <a:t>	where </a:t>
            </a:r>
            <a:r>
              <a:rPr lang="en-CA" altLang="en-US">
                <a:latin typeface="Times New Roman" pitchFamily="18" charset="0"/>
                <a:cs typeface="Times New Roman" pitchFamily="18" charset="0"/>
              </a:rPr>
              <a:t>d(</a:t>
            </a:r>
            <a:r>
              <a:rPr lang="en-CA" altLang="en-US" i="1">
                <a:latin typeface="Times New Roman" pitchFamily="18" charset="0"/>
                <a:cs typeface="Times New Roman" pitchFamily="18" charset="0"/>
              </a:rPr>
              <a:t>u</a:t>
            </a:r>
            <a:r>
              <a:rPr lang="en-CA" altLang="en-US">
                <a:latin typeface="Times New Roman" pitchFamily="18" charset="0"/>
                <a:cs typeface="Times New Roman" pitchFamily="18" charset="0"/>
              </a:rPr>
              <a:t>, </a:t>
            </a:r>
            <a:r>
              <a:rPr lang="en-CA" altLang="en-US" i="1">
                <a:latin typeface="Times New Roman" pitchFamily="18" charset="0"/>
                <a:cs typeface="Times New Roman" pitchFamily="18" charset="0"/>
              </a:rPr>
              <a:t>v</a:t>
            </a:r>
            <a:r>
              <a:rPr lang="en-CA" altLang="en-US">
                <a:latin typeface="Times New Roman" pitchFamily="18" charset="0"/>
                <a:cs typeface="Times New Roman" pitchFamily="18" charset="0"/>
              </a:rPr>
              <a:t>)</a:t>
            </a:r>
            <a:r>
              <a:rPr lang="en-CA" altLang="en-US">
                <a:latin typeface="Arial" charset="0"/>
                <a:cs typeface="Arial" charset="0"/>
              </a:rPr>
              <a:t> is the length of the actual shortest path</a:t>
            </a:r>
          </a:p>
          <a:p>
            <a:pPr lvl="1"/>
            <a:r>
              <a:rPr lang="en-CA" altLang="en-US" i="1">
                <a:latin typeface="Arial" charset="0"/>
                <a:cs typeface="Arial" charset="0"/>
              </a:rPr>
              <a:t>I</a:t>
            </a:r>
            <a:r>
              <a:rPr lang="en-CA" altLang="en-US">
                <a:latin typeface="Arial" charset="0"/>
                <a:cs typeface="Arial" charset="0"/>
              </a:rPr>
              <a:t>.</a:t>
            </a:r>
            <a:r>
              <a:rPr lang="en-CA" altLang="en-US" i="1">
                <a:latin typeface="Arial" charset="0"/>
                <a:cs typeface="Arial" charset="0"/>
              </a:rPr>
              <a:t>e</a:t>
            </a:r>
            <a:r>
              <a:rPr lang="en-CA" altLang="en-US">
                <a:latin typeface="Arial" charset="0"/>
                <a:cs typeface="Arial" charset="0"/>
              </a:rPr>
              <a:t>., doubling the length of the optimal solution only increases the error by a constant</a:t>
            </a:r>
          </a:p>
          <a:p>
            <a:pPr lvl="1"/>
            <a:r>
              <a:rPr lang="en-CA" altLang="en-US">
                <a:latin typeface="Arial" charset="0"/>
                <a:cs typeface="Arial" charset="0"/>
              </a:rPr>
              <a:t>Not likely with a road map and the Euclidean distance</a:t>
            </a:r>
            <a:endParaRPr lang="en-CA" altLang="en-US">
              <a:latin typeface="Times New Roman" pitchFamily="18" charset="0"/>
              <a:cs typeface="Times New Roman" pitchFamily="18" charset="0"/>
            </a:endParaRPr>
          </a:p>
        </p:txBody>
      </p:sp>
    </p:spTree>
    <p:extLst>
      <p:ext uri="{BB962C8B-B14F-4D97-AF65-F5344CB8AC3E}">
        <p14:creationId xmlns:p14="http://schemas.microsoft.com/office/powerpoint/2010/main" val="2633848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solidFill>
                  <a:srgbClr val="000000"/>
                </a:solidFill>
                <a:latin typeface="Arial" charset="0"/>
                <a:cs typeface="Arial" charset="0"/>
              </a:rPr>
              <a:t>The </a:t>
            </a:r>
            <a:r>
              <a:rPr lang="en-US" altLang="en-US" i="1">
                <a:solidFill>
                  <a:srgbClr val="000000"/>
                </a:solidFill>
                <a:latin typeface="Times New Roman" pitchFamily="18" charset="0"/>
                <a:cs typeface="Times New Roman" pitchFamily="18" charset="0"/>
              </a:rPr>
              <a:t>N</a:t>
            </a:r>
            <a:r>
              <a:rPr lang="en-US" altLang="en-US">
                <a:solidFill>
                  <a:srgbClr val="000000"/>
                </a:solidFill>
                <a:latin typeface="Arial" charset="0"/>
                <a:cs typeface="Arial" charset="0"/>
              </a:rPr>
              <a:t> Puzzle</a:t>
            </a:r>
            <a:endParaRPr lang="en-CA" altLang="en-US">
              <a:latin typeface="Arial" charset="0"/>
              <a:cs typeface="Arial" charset="0"/>
            </a:endParaRPr>
          </a:p>
        </p:txBody>
      </p:sp>
      <p:sp>
        <p:nvSpPr>
          <p:cNvPr id="30723" name="Content Placeholder 2"/>
          <p:cNvSpPr>
            <a:spLocks noGrp="1"/>
          </p:cNvSpPr>
          <p:nvPr>
            <p:ph idx="4294967295"/>
          </p:nvPr>
        </p:nvSpPr>
        <p:spPr/>
        <p:txBody>
          <a:bodyPr/>
          <a:lstStyle/>
          <a:p>
            <a:pPr>
              <a:buFont typeface="Arial" charset="0"/>
              <a:buNone/>
            </a:pPr>
            <a:r>
              <a:rPr lang="en-CA" altLang="en-US" sz="2400" dirty="0">
                <a:latin typeface="Arial" charset="0"/>
                <a:cs typeface="Arial" charset="0"/>
              </a:rPr>
              <a:t>	</a:t>
            </a:r>
            <a:r>
              <a:rPr lang="en-CA" altLang="en-US" dirty="0">
                <a:latin typeface="Arial" charset="0"/>
                <a:cs typeface="Arial" charset="0"/>
              </a:rPr>
              <a:t>Consider finding the solution to the following puzzle</a:t>
            </a:r>
          </a:p>
          <a:p>
            <a:pPr lvl="1"/>
            <a:r>
              <a:rPr lang="en-CA" altLang="en-US" dirty="0">
                <a:latin typeface="Arial" charset="0"/>
                <a:cs typeface="Arial" charset="0"/>
              </a:rPr>
              <a:t>Take a random permutation of 8 or 15 numbered tiles and a blank formed in a rigid square</a:t>
            </a:r>
          </a:p>
        </p:txBody>
      </p:sp>
      <p:sp>
        <p:nvSpPr>
          <p:cNvPr id="30724" name="Text Box 9"/>
          <p:cNvSpPr txBox="1">
            <a:spLocks noChangeArrowheads="1"/>
          </p:cNvSpPr>
          <p:nvPr/>
        </p:nvSpPr>
        <p:spPr bwMode="auto">
          <a:xfrm>
            <a:off x="2443163" y="6230938"/>
            <a:ext cx="577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Reference:  Andrew Moore, Carnegie Mellon University</a:t>
            </a:r>
          </a:p>
        </p:txBody>
      </p:sp>
      <p:pic>
        <p:nvPicPr>
          <p:cNvPr id="30725" name="Picture 8" descr="C:\Users\dwharder\Desktop\p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438" y="2781300"/>
            <a:ext cx="46815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848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1746" name="Picture 9" descr="C:\Users\dwharder\Desktop\p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438" y="2781300"/>
            <a:ext cx="46815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p:txBody>
          <a:bodyPr/>
          <a:lstStyle/>
          <a:p>
            <a:r>
              <a:rPr lang="en-US" altLang="en-US">
                <a:solidFill>
                  <a:srgbClr val="000000"/>
                </a:solidFill>
                <a:latin typeface="Arial" charset="0"/>
                <a:cs typeface="Arial" charset="0"/>
              </a:rPr>
              <a:t>The </a:t>
            </a:r>
            <a:r>
              <a:rPr lang="en-US" altLang="en-US" i="1">
                <a:solidFill>
                  <a:srgbClr val="000000"/>
                </a:solidFill>
                <a:latin typeface="Times New Roman" pitchFamily="18" charset="0"/>
                <a:cs typeface="Times New Roman" pitchFamily="18" charset="0"/>
              </a:rPr>
              <a:t>N</a:t>
            </a:r>
            <a:r>
              <a:rPr lang="en-US" altLang="en-US">
                <a:solidFill>
                  <a:srgbClr val="000000"/>
                </a:solidFill>
                <a:latin typeface="Arial" charset="0"/>
                <a:cs typeface="Arial" charset="0"/>
              </a:rPr>
              <a:t> Puzzle</a:t>
            </a:r>
            <a:endParaRPr lang="en-CA" altLang="en-US">
              <a:latin typeface="Arial" charset="0"/>
              <a:cs typeface="Arial" charset="0"/>
            </a:endParaRPr>
          </a:p>
        </p:txBody>
      </p:sp>
      <p:sp>
        <p:nvSpPr>
          <p:cNvPr id="31748" name="Content Placeholder 2"/>
          <p:cNvSpPr>
            <a:spLocks noGrp="1"/>
          </p:cNvSpPr>
          <p:nvPr>
            <p:ph idx="4294967295"/>
          </p:nvPr>
        </p:nvSpPr>
        <p:spPr/>
        <p:txBody>
          <a:bodyPr/>
          <a:lstStyle/>
          <a:p>
            <a:pPr>
              <a:buFont typeface="Arial" charset="0"/>
              <a:buNone/>
            </a:pPr>
            <a:r>
              <a:rPr lang="en-CA" altLang="en-US">
                <a:latin typeface="Arial" charset="0"/>
                <a:cs typeface="Arial" charset="0"/>
              </a:rPr>
              <a:t>	You are allowed to move a tile adjacent to the blank into the location of the blank</a:t>
            </a:r>
          </a:p>
        </p:txBody>
      </p:sp>
    </p:spTree>
    <p:extLst>
      <p:ext uri="{BB962C8B-B14F-4D97-AF65-F5344CB8AC3E}">
        <p14:creationId xmlns:p14="http://schemas.microsoft.com/office/powerpoint/2010/main" val="162690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solidFill>
                  <a:srgbClr val="000000"/>
                </a:solidFill>
                <a:latin typeface="Arial" charset="0"/>
                <a:cs typeface="Arial" charset="0"/>
              </a:rPr>
              <a:t>The </a:t>
            </a:r>
            <a:r>
              <a:rPr lang="en-US" altLang="en-US" i="1">
                <a:solidFill>
                  <a:srgbClr val="000000"/>
                </a:solidFill>
                <a:latin typeface="Times New Roman" pitchFamily="18" charset="0"/>
                <a:cs typeface="Times New Roman" pitchFamily="18" charset="0"/>
              </a:rPr>
              <a:t>N</a:t>
            </a:r>
            <a:r>
              <a:rPr lang="en-US" altLang="en-US">
                <a:solidFill>
                  <a:srgbClr val="000000"/>
                </a:solidFill>
                <a:latin typeface="Arial" charset="0"/>
                <a:cs typeface="Arial" charset="0"/>
              </a:rPr>
              <a:t> Puzzle</a:t>
            </a:r>
            <a:endParaRPr lang="en-CA" altLang="en-US">
              <a:latin typeface="Arial" charset="0"/>
              <a:cs typeface="Arial" charset="0"/>
            </a:endParaRPr>
          </a:p>
        </p:txBody>
      </p:sp>
      <p:sp>
        <p:nvSpPr>
          <p:cNvPr id="32771" name="Content Placeholder 2"/>
          <p:cNvSpPr>
            <a:spLocks noGrp="1"/>
          </p:cNvSpPr>
          <p:nvPr>
            <p:ph idx="4294967295"/>
          </p:nvPr>
        </p:nvSpPr>
        <p:spPr/>
        <p:txBody>
          <a:bodyPr/>
          <a:lstStyle/>
          <a:p>
            <a:pPr>
              <a:buFont typeface="Arial" charset="0"/>
              <a:buNone/>
            </a:pPr>
            <a:r>
              <a:rPr lang="en-CA" altLang="en-US">
                <a:latin typeface="Arial" charset="0"/>
                <a:cs typeface="Arial" charset="0"/>
              </a:rPr>
              <a:t>	The objective is to find a minimum number of moves which will transform the tiles into a standard solution</a:t>
            </a:r>
          </a:p>
        </p:txBody>
      </p:sp>
      <p:pic>
        <p:nvPicPr>
          <p:cNvPr id="32772" name="Picture 10" descr="C:\Users\dwharder\Desktop\p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438" y="2781300"/>
            <a:ext cx="46815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04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solidFill>
                  <a:srgbClr val="000000"/>
                </a:solidFill>
                <a:latin typeface="Arial" charset="0"/>
                <a:cs typeface="Arial" charset="0"/>
              </a:rPr>
              <a:t>The </a:t>
            </a:r>
            <a:r>
              <a:rPr lang="en-US" altLang="en-US" i="1">
                <a:solidFill>
                  <a:srgbClr val="000000"/>
                </a:solidFill>
                <a:latin typeface="Times New Roman" pitchFamily="18" charset="0"/>
                <a:cs typeface="Times New Roman" pitchFamily="18" charset="0"/>
              </a:rPr>
              <a:t>N</a:t>
            </a:r>
            <a:r>
              <a:rPr lang="en-US" altLang="en-US">
                <a:solidFill>
                  <a:srgbClr val="000000"/>
                </a:solidFill>
                <a:latin typeface="Arial" charset="0"/>
                <a:cs typeface="Arial" charset="0"/>
              </a:rPr>
              <a:t> Puzzle</a:t>
            </a:r>
            <a:endParaRPr lang="en-CA" altLang="en-US">
              <a:latin typeface="Arial" charset="0"/>
              <a:cs typeface="Arial" charset="0"/>
            </a:endParaRPr>
          </a:p>
        </p:txBody>
      </p:sp>
      <p:sp>
        <p:nvSpPr>
          <p:cNvPr id="33795" name="Content Placeholder 2"/>
          <p:cNvSpPr>
            <a:spLocks noGrp="1"/>
          </p:cNvSpPr>
          <p:nvPr>
            <p:ph idx="4294967295"/>
          </p:nvPr>
        </p:nvSpPr>
        <p:spPr/>
        <p:txBody>
          <a:bodyPr/>
          <a:lstStyle/>
          <a:p>
            <a:pPr>
              <a:buFont typeface="Arial" charset="0"/>
              <a:buNone/>
            </a:pPr>
            <a:r>
              <a:rPr lang="en-CA" altLang="en-US">
                <a:latin typeface="Arial" charset="0"/>
                <a:cs typeface="Arial" charset="0"/>
              </a:rPr>
              <a:t>	There are </a:t>
            </a:r>
            <a:r>
              <a:rPr lang="en-CA" altLang="en-US">
                <a:latin typeface="Times New Roman" pitchFamily="18" charset="0"/>
                <a:cs typeface="Times New Roman" pitchFamily="18" charset="0"/>
              </a:rPr>
              <a:t>9! </a:t>
            </a:r>
            <a:r>
              <a:rPr lang="en-CA" altLang="en-US">
                <a:latin typeface="Arial" charset="0"/>
                <a:cs typeface="Arial" charset="0"/>
              </a:rPr>
              <a:t>and </a:t>
            </a:r>
            <a:r>
              <a:rPr lang="en-CA" altLang="en-US">
                <a:latin typeface="Times New Roman" pitchFamily="18" charset="0"/>
                <a:cs typeface="Times New Roman" pitchFamily="18" charset="0"/>
              </a:rPr>
              <a:t>16!</a:t>
            </a:r>
            <a:r>
              <a:rPr lang="en-CA" altLang="en-US">
                <a:latin typeface="Arial" charset="0"/>
                <a:cs typeface="Arial" charset="0"/>
              </a:rPr>
              <a:t> initial permutations</a:t>
            </a:r>
          </a:p>
          <a:p>
            <a:pPr lvl="1"/>
            <a:r>
              <a:rPr lang="en-CA" altLang="en-US">
                <a:latin typeface="Arial" charset="0"/>
                <a:cs typeface="Arial" charset="0"/>
              </a:rPr>
              <a:t>Half of these, through a sequence of moves, can be transformed into the desired solutions</a:t>
            </a:r>
          </a:p>
        </p:txBody>
      </p:sp>
      <p:pic>
        <p:nvPicPr>
          <p:cNvPr id="33796" name="Picture 10" descr="C:\Users\dwharder\Desktop\p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438" y="2781300"/>
            <a:ext cx="46815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796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solidFill>
                  <a:srgbClr val="000000"/>
                </a:solidFill>
                <a:latin typeface="Arial" charset="0"/>
                <a:cs typeface="Arial" charset="0"/>
              </a:rPr>
              <a:t>The </a:t>
            </a:r>
            <a:r>
              <a:rPr lang="en-US" altLang="en-US" i="1">
                <a:solidFill>
                  <a:srgbClr val="000000"/>
                </a:solidFill>
                <a:latin typeface="Times New Roman" pitchFamily="18" charset="0"/>
                <a:cs typeface="Times New Roman" pitchFamily="18" charset="0"/>
              </a:rPr>
              <a:t>N</a:t>
            </a:r>
            <a:r>
              <a:rPr lang="en-US" altLang="en-US">
                <a:solidFill>
                  <a:srgbClr val="000000"/>
                </a:solidFill>
                <a:latin typeface="Arial" charset="0"/>
                <a:cs typeface="Arial" charset="0"/>
              </a:rPr>
              <a:t> Puzzle</a:t>
            </a:r>
            <a:endParaRPr lang="en-CA" altLang="en-US">
              <a:latin typeface="Arial" charset="0"/>
              <a:cs typeface="Arial" charset="0"/>
            </a:endParaRPr>
          </a:p>
        </p:txBody>
      </p:sp>
      <p:sp>
        <p:nvSpPr>
          <p:cNvPr id="34819" name="Content Placeholder 2"/>
          <p:cNvSpPr>
            <a:spLocks noGrp="1"/>
          </p:cNvSpPr>
          <p:nvPr>
            <p:ph idx="4294967295"/>
          </p:nvPr>
        </p:nvSpPr>
        <p:spPr/>
        <p:txBody>
          <a:bodyPr/>
          <a:lstStyle/>
          <a:p>
            <a:pPr>
              <a:buFont typeface="Arial" charset="0"/>
              <a:buNone/>
            </a:pPr>
            <a:r>
              <a:rPr lang="en-CA" altLang="en-US" sz="2400">
                <a:latin typeface="Arial" charset="0"/>
                <a:cs typeface="Arial" charset="0"/>
              </a:rPr>
              <a:t>	</a:t>
            </a:r>
            <a:r>
              <a:rPr lang="en-CA" altLang="en-US">
                <a:latin typeface="Arial" charset="0"/>
                <a:cs typeface="Arial" charset="0"/>
              </a:rPr>
              <a:t>Each solution defines a vertex in a graph with edges denoting allowable moves</a:t>
            </a:r>
          </a:p>
          <a:p>
            <a:pPr lvl="1"/>
            <a:r>
              <a:rPr lang="en-CA" altLang="en-US">
                <a:latin typeface="Arial" charset="0"/>
                <a:cs typeface="Arial" charset="0"/>
              </a:rPr>
              <a:t>It is not a tree, but the smallest cycle</a:t>
            </a:r>
            <a:br>
              <a:rPr lang="en-CA" altLang="en-US">
                <a:latin typeface="Arial" charset="0"/>
                <a:cs typeface="Arial" charset="0"/>
              </a:rPr>
            </a:br>
            <a:r>
              <a:rPr lang="en-CA" altLang="en-US">
                <a:latin typeface="Arial" charset="0"/>
                <a:cs typeface="Arial" charset="0"/>
              </a:rPr>
              <a:t>has a length of 12</a:t>
            </a:r>
          </a:p>
          <a:p>
            <a:pPr lvl="2"/>
            <a:r>
              <a:rPr lang="en-CA" altLang="en-US">
                <a:latin typeface="Arial" charset="0"/>
                <a:cs typeface="Arial" charset="0"/>
              </a:rPr>
              <a:t>E.g., cycle 8, 7, and 3</a:t>
            </a:r>
          </a:p>
        </p:txBody>
      </p:sp>
      <p:pic>
        <p:nvPicPr>
          <p:cNvPr id="34820" name="Picture 6" descr="C:\Users\dwharder\Desktop\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0825" y="2006600"/>
            <a:ext cx="41116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79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solidFill>
                  <a:srgbClr val="000000"/>
                </a:solidFill>
                <a:latin typeface="Arial" charset="0"/>
                <a:cs typeface="Arial" charset="0"/>
              </a:rPr>
              <a:t>Idea</a:t>
            </a:r>
            <a:endParaRPr lang="en-US" altLang="en-US" sz="4000">
              <a:latin typeface="Arial" charset="0"/>
              <a:cs typeface="Arial" charset="0"/>
            </a:endParaRPr>
          </a:p>
        </p:txBody>
      </p:sp>
      <p:sp>
        <p:nvSpPr>
          <p:cNvPr id="9219" name="Rectangle 3"/>
          <p:cNvSpPr>
            <a:spLocks noGrp="1" noChangeArrowheads="1"/>
          </p:cNvSpPr>
          <p:nvPr>
            <p:ph type="body" idx="1"/>
          </p:nvPr>
        </p:nvSpPr>
        <p:spPr/>
        <p:txBody>
          <a:bodyPr/>
          <a:lstStyle/>
          <a:p>
            <a:pPr eaLnBrk="1" hangingPunct="1">
              <a:buFont typeface="Arial" charset="0"/>
              <a:buNone/>
            </a:pPr>
            <a:r>
              <a:rPr lang="en-US" altLang="en-US">
                <a:latin typeface="Arial" charset="0"/>
                <a:cs typeface="Arial" charset="0"/>
              </a:rPr>
              <a:t>	Consider this map of Slovenia</a:t>
            </a:r>
          </a:p>
        </p:txBody>
      </p:sp>
      <p:pic>
        <p:nvPicPr>
          <p:cNvPr id="9220" name="Picture 10" descr="C:\Users\dwharder\Desktop\sloven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348880"/>
            <a:ext cx="6119813"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786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solidFill>
                  <a:srgbClr val="000000"/>
                </a:solidFill>
                <a:latin typeface="Arial" charset="0"/>
                <a:cs typeface="Arial" charset="0"/>
              </a:rPr>
              <a:t>The </a:t>
            </a:r>
            <a:r>
              <a:rPr lang="en-US" altLang="en-US" i="1">
                <a:solidFill>
                  <a:srgbClr val="000000"/>
                </a:solidFill>
                <a:latin typeface="Times New Roman" pitchFamily="18" charset="0"/>
                <a:cs typeface="Times New Roman" pitchFamily="18" charset="0"/>
              </a:rPr>
              <a:t>N</a:t>
            </a:r>
            <a:r>
              <a:rPr lang="en-US" altLang="en-US">
                <a:solidFill>
                  <a:srgbClr val="000000"/>
                </a:solidFill>
                <a:latin typeface="Arial" charset="0"/>
                <a:cs typeface="Arial" charset="0"/>
              </a:rPr>
              <a:t> Puzzle</a:t>
            </a:r>
            <a:endParaRPr lang="en-CA" altLang="en-US">
              <a:latin typeface="Arial" charset="0"/>
              <a:cs typeface="Arial" charset="0"/>
            </a:endParaRPr>
          </a:p>
        </p:txBody>
      </p:sp>
      <p:sp>
        <p:nvSpPr>
          <p:cNvPr id="35843" name="Content Placeholder 2"/>
          <p:cNvSpPr>
            <a:spLocks noGrp="1"/>
          </p:cNvSpPr>
          <p:nvPr>
            <p:ph idx="4294967295"/>
          </p:nvPr>
        </p:nvSpPr>
        <p:spPr/>
        <p:txBody>
          <a:bodyPr/>
          <a:lstStyle/>
          <a:p>
            <a:pPr>
              <a:buFont typeface="Arial" charset="0"/>
              <a:buNone/>
            </a:pPr>
            <a:r>
              <a:rPr lang="en-CA" altLang="en-US">
                <a:latin typeface="Arial" charset="0"/>
                <a:cs typeface="Arial" charset="0"/>
              </a:rPr>
              <a:t>	The graph of solvable eight puzzles has:</a:t>
            </a:r>
          </a:p>
          <a:p>
            <a:pPr lvl="1"/>
            <a:r>
              <a:rPr lang="en-CA" altLang="en-US">
                <a:latin typeface="Arial" charset="0"/>
                <a:cs typeface="Arial" charset="0"/>
              </a:rPr>
              <a:t>181 440 vertices</a:t>
            </a:r>
          </a:p>
          <a:p>
            <a:pPr lvl="1"/>
            <a:r>
              <a:rPr lang="en-CA" altLang="en-US">
                <a:latin typeface="Arial" charset="0"/>
                <a:cs typeface="Arial" charset="0"/>
              </a:rPr>
              <a:t>241 920 edges</a:t>
            </a:r>
          </a:p>
          <a:p>
            <a:pPr>
              <a:buFont typeface="Arial" charset="0"/>
              <a:buNone/>
            </a:pPr>
            <a:endParaRPr lang="en-CA" altLang="en-US">
              <a:latin typeface="Arial" charset="0"/>
              <a:cs typeface="Arial" charset="0"/>
            </a:endParaRPr>
          </a:p>
          <a:p>
            <a:pPr>
              <a:buFont typeface="Arial" charset="0"/>
              <a:buNone/>
            </a:pPr>
            <a:r>
              <a:rPr lang="en-CA" altLang="en-US">
                <a:latin typeface="Arial" charset="0"/>
                <a:cs typeface="Arial" charset="0"/>
              </a:rPr>
              <a:t>	The fifteen puzzle graph has:</a:t>
            </a:r>
          </a:p>
          <a:p>
            <a:pPr lvl="1"/>
            <a:r>
              <a:rPr lang="en-CA" altLang="en-US">
                <a:latin typeface="Arial" charset="0"/>
                <a:cs typeface="Arial" charset="0"/>
              </a:rPr>
              <a:t>10 461 394 944 000 vertices</a:t>
            </a:r>
          </a:p>
          <a:p>
            <a:pPr lvl="1"/>
            <a:r>
              <a:rPr lang="en-CA" altLang="en-US">
                <a:latin typeface="Arial" charset="0"/>
                <a:cs typeface="Arial" charset="0"/>
              </a:rPr>
              <a:t>15 692 092 416 000 edges</a:t>
            </a:r>
          </a:p>
          <a:p>
            <a:pPr>
              <a:buFont typeface="Arial" charset="0"/>
              <a:buNone/>
            </a:pPr>
            <a:endParaRPr lang="en-CA" altLang="en-US">
              <a:latin typeface="Arial" charset="0"/>
              <a:cs typeface="Arial" charset="0"/>
            </a:endParaRPr>
          </a:p>
          <a:p>
            <a:pPr>
              <a:buFont typeface="Arial" charset="0"/>
              <a:buNone/>
            </a:pPr>
            <a:r>
              <a:rPr lang="en-CA" altLang="en-US">
                <a:latin typeface="Arial" charset="0"/>
                <a:cs typeface="Arial" charset="0"/>
              </a:rPr>
              <a:t>	In general and</a:t>
            </a:r>
            <a:br>
              <a:rPr lang="en-CA" altLang="en-US">
                <a:latin typeface="Arial" charset="0"/>
                <a:cs typeface="Arial" charset="0"/>
              </a:rPr>
            </a:br>
            <a:r>
              <a:rPr lang="en-CA" altLang="en-US">
                <a:latin typeface="Arial" charset="0"/>
                <a:cs typeface="Arial" charset="0"/>
              </a:rPr>
              <a:t>in the limit:</a:t>
            </a:r>
          </a:p>
          <a:p>
            <a:pPr lvl="1"/>
            <a:r>
              <a:rPr lang="en-CA" altLang="en-US">
                <a:latin typeface="Times New Roman" pitchFamily="18" charset="0"/>
                <a:cs typeface="Times New Roman" pitchFamily="18" charset="0"/>
              </a:rPr>
              <a:t>(</a:t>
            </a:r>
            <a:r>
              <a:rPr lang="en-CA" altLang="en-US" i="1">
                <a:latin typeface="Times New Roman" pitchFamily="18" charset="0"/>
                <a:cs typeface="Times New Roman" pitchFamily="18" charset="0"/>
              </a:rPr>
              <a:t>N</a:t>
            </a:r>
            <a:r>
              <a:rPr lang="en-CA" altLang="en-US">
                <a:latin typeface="Times New Roman" pitchFamily="18" charset="0"/>
                <a:cs typeface="Times New Roman" pitchFamily="18" charset="0"/>
              </a:rPr>
              <a:t> + 1)!/2 </a:t>
            </a:r>
            <a:r>
              <a:rPr lang="en-CA" altLang="en-US">
                <a:latin typeface="Arial" charset="0"/>
                <a:cs typeface="Arial" charset="0"/>
              </a:rPr>
              <a:t>vertices</a:t>
            </a:r>
          </a:p>
          <a:p>
            <a:pPr lvl="1"/>
            <a:r>
              <a:rPr lang="en-CA" altLang="en-US">
                <a:latin typeface="Times New Roman" pitchFamily="18" charset="0"/>
                <a:cs typeface="Times New Roman" pitchFamily="18" charset="0"/>
              </a:rPr>
              <a:t>(</a:t>
            </a:r>
            <a:r>
              <a:rPr lang="en-CA" altLang="en-US" i="1">
                <a:latin typeface="Times New Roman" pitchFamily="18" charset="0"/>
                <a:cs typeface="Times New Roman" pitchFamily="18" charset="0"/>
              </a:rPr>
              <a:t>N</a:t>
            </a:r>
            <a:r>
              <a:rPr lang="en-CA" altLang="en-US">
                <a:latin typeface="Times New Roman" pitchFamily="18" charset="0"/>
                <a:cs typeface="Times New Roman" pitchFamily="18" charset="0"/>
              </a:rPr>
              <a:t> + 1)!</a:t>
            </a:r>
            <a:r>
              <a:rPr lang="en-CA" altLang="en-US">
                <a:latin typeface="Arial" charset="0"/>
                <a:cs typeface="Arial" charset="0"/>
              </a:rPr>
              <a:t> edges</a:t>
            </a:r>
          </a:p>
        </p:txBody>
      </p:sp>
      <p:pic>
        <p:nvPicPr>
          <p:cNvPr id="35844" name="Picture 6" descr="C:\Users\dwharder\Desktop\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0825" y="2006600"/>
            <a:ext cx="41116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138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solidFill>
                  <a:srgbClr val="000000"/>
                </a:solidFill>
                <a:latin typeface="Arial" charset="0"/>
                <a:cs typeface="Arial" charset="0"/>
              </a:rPr>
              <a:t>The </a:t>
            </a:r>
            <a:r>
              <a:rPr lang="en-US" altLang="en-US" i="1">
                <a:solidFill>
                  <a:srgbClr val="000000"/>
                </a:solidFill>
                <a:latin typeface="Times New Roman" pitchFamily="18" charset="0"/>
                <a:cs typeface="Times New Roman" pitchFamily="18" charset="0"/>
              </a:rPr>
              <a:t>N</a:t>
            </a:r>
            <a:r>
              <a:rPr lang="en-US" altLang="en-US">
                <a:solidFill>
                  <a:srgbClr val="000000"/>
                </a:solidFill>
                <a:latin typeface="Arial" charset="0"/>
                <a:cs typeface="Arial" charset="0"/>
              </a:rPr>
              <a:t> Puzzle</a:t>
            </a:r>
            <a:endParaRPr lang="en-CA" altLang="en-US" sz="4000">
              <a:latin typeface="Arial" charset="0"/>
              <a:cs typeface="Arial" charset="0"/>
            </a:endParaRPr>
          </a:p>
        </p:txBody>
      </p:sp>
      <p:sp>
        <p:nvSpPr>
          <p:cNvPr id="36867" name="Content Placeholder 2"/>
          <p:cNvSpPr>
            <a:spLocks noGrp="1"/>
          </p:cNvSpPr>
          <p:nvPr>
            <p:ph idx="4294967295"/>
          </p:nvPr>
        </p:nvSpPr>
        <p:spPr/>
        <p:txBody>
          <a:bodyPr/>
          <a:lstStyle/>
          <a:p>
            <a:pPr>
              <a:buFont typeface="Arial" charset="0"/>
              <a:buNone/>
            </a:pPr>
            <a:r>
              <a:rPr lang="en-CA" altLang="en-US">
                <a:latin typeface="Arial" charset="0"/>
                <a:cs typeface="Arial" charset="0"/>
              </a:rPr>
              <a:t>	Finding a solution requires one to find the shortest path</a:t>
            </a:r>
          </a:p>
          <a:p>
            <a:pPr lvl="1"/>
            <a:r>
              <a:rPr lang="en-CA" altLang="en-US">
                <a:latin typeface="Arial" charset="0"/>
                <a:cs typeface="Arial" charset="0"/>
              </a:rPr>
              <a:t>All edges have weight 1</a:t>
            </a:r>
          </a:p>
          <a:p>
            <a:pPr>
              <a:buFont typeface="Arial" charset="0"/>
              <a:buNone/>
            </a:pPr>
            <a:endParaRPr lang="en-CA" altLang="en-US">
              <a:latin typeface="Arial" charset="0"/>
              <a:cs typeface="Arial" charset="0"/>
            </a:endParaRPr>
          </a:p>
          <a:p>
            <a:pPr>
              <a:buFont typeface="Arial" charset="0"/>
              <a:buNone/>
            </a:pPr>
            <a:r>
              <a:rPr lang="en-CA" altLang="en-US">
                <a:latin typeface="Arial" charset="0"/>
                <a:cs typeface="Arial" charset="0"/>
              </a:rPr>
              <a:t>	Dijkstra’s algorithm is painfully slow</a:t>
            </a:r>
          </a:p>
          <a:p>
            <a:pPr lvl="1"/>
            <a:r>
              <a:rPr lang="en-CA" altLang="en-US">
                <a:latin typeface="Arial" charset="0"/>
                <a:cs typeface="Arial" charset="0"/>
              </a:rPr>
              <a:t>This puzzle requires that 179680 vertices be searched</a:t>
            </a:r>
          </a:p>
          <a:p>
            <a:pPr lvl="1"/>
            <a:endParaRPr lang="en-CA" altLang="en-US">
              <a:latin typeface="Arial" charset="0"/>
              <a:cs typeface="Arial" charset="0"/>
            </a:endParaRPr>
          </a:p>
          <a:p>
            <a:pPr lvl="1"/>
            <a:endParaRPr lang="en-CA" altLang="en-US">
              <a:latin typeface="Arial" charset="0"/>
              <a:cs typeface="Arial" charset="0"/>
            </a:endParaRPr>
          </a:p>
          <a:p>
            <a:pPr lvl="1"/>
            <a:endParaRPr lang="en-CA" altLang="en-US">
              <a:latin typeface="Arial" charset="0"/>
              <a:cs typeface="Arial" charset="0"/>
            </a:endParaRPr>
          </a:p>
          <a:p>
            <a:pPr>
              <a:buFont typeface="Arial" charset="0"/>
              <a:buNone/>
            </a:pPr>
            <a:r>
              <a:rPr lang="en-CA" altLang="en-US">
                <a:latin typeface="Arial" charset="0"/>
                <a:cs typeface="Arial" charset="0"/>
              </a:rPr>
              <a:t>	To use the A* search, we need a heuristic lower bound on the distance</a:t>
            </a:r>
          </a:p>
          <a:p>
            <a:pPr lvl="1"/>
            <a:endParaRPr lang="en-CA" altLang="en-US" sz="2000">
              <a:latin typeface="Arial" charset="0"/>
              <a:cs typeface="Arial" charset="0"/>
            </a:endParaRPr>
          </a:p>
          <a:p>
            <a:pPr lvl="1">
              <a:buFont typeface="Arial" charset="0"/>
              <a:buNone/>
            </a:pPr>
            <a:endParaRPr lang="en-CA" altLang="en-US" sz="2000">
              <a:latin typeface="Arial" charset="0"/>
              <a:cs typeface="Arial" charset="0"/>
            </a:endParaRPr>
          </a:p>
          <a:p>
            <a:pPr lvl="1"/>
            <a:endParaRPr lang="en-CA" altLang="en-US" sz="2000">
              <a:latin typeface="Arial" charset="0"/>
              <a:cs typeface="Arial" charset="0"/>
            </a:endParaRPr>
          </a:p>
        </p:txBody>
      </p:sp>
      <p:pic>
        <p:nvPicPr>
          <p:cNvPr id="36868" name="Picture 6" descr="C:\Users\dwharder\Desktop\p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3427413"/>
            <a:ext cx="871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63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solidFill>
                  <a:srgbClr val="000000"/>
                </a:solidFill>
                <a:latin typeface="Arial" charset="0"/>
                <a:cs typeface="Arial" charset="0"/>
              </a:rPr>
              <a:t>The </a:t>
            </a:r>
            <a:r>
              <a:rPr lang="en-US" altLang="en-US" i="1">
                <a:solidFill>
                  <a:srgbClr val="000000"/>
                </a:solidFill>
                <a:latin typeface="Times New Roman" pitchFamily="18" charset="0"/>
                <a:cs typeface="Times New Roman" pitchFamily="18" charset="0"/>
              </a:rPr>
              <a:t>N</a:t>
            </a:r>
            <a:r>
              <a:rPr lang="en-US" altLang="en-US">
                <a:solidFill>
                  <a:srgbClr val="000000"/>
                </a:solidFill>
                <a:latin typeface="Arial" charset="0"/>
                <a:cs typeface="Arial" charset="0"/>
              </a:rPr>
              <a:t> Puzzle</a:t>
            </a:r>
            <a:endParaRPr lang="en-CA" altLang="en-US">
              <a:latin typeface="Arial" charset="0"/>
              <a:cs typeface="Arial" charset="0"/>
            </a:endParaRPr>
          </a:p>
        </p:txBody>
      </p:sp>
      <p:sp>
        <p:nvSpPr>
          <p:cNvPr id="37891" name="Content Placeholder 2"/>
          <p:cNvSpPr>
            <a:spLocks noGrp="1"/>
          </p:cNvSpPr>
          <p:nvPr>
            <p:ph idx="4294967295"/>
          </p:nvPr>
        </p:nvSpPr>
        <p:spPr/>
        <p:txBody>
          <a:bodyPr/>
          <a:lstStyle/>
          <a:p>
            <a:pPr>
              <a:buFont typeface="Arial" charset="0"/>
              <a:buNone/>
            </a:pPr>
            <a:r>
              <a:rPr lang="en-CA" altLang="en-US">
                <a:latin typeface="Arial" charset="0"/>
                <a:cs typeface="Arial" charset="0"/>
              </a:rPr>
              <a:t>	We will consider three distances which we will use with the A* search:</a:t>
            </a:r>
          </a:p>
          <a:p>
            <a:pPr lvl="1"/>
            <a:r>
              <a:rPr lang="en-CA" altLang="en-US">
                <a:latin typeface="Arial" charset="0"/>
                <a:cs typeface="Arial" charset="0"/>
              </a:rPr>
              <a:t>The discrete distance</a:t>
            </a:r>
          </a:p>
          <a:p>
            <a:pPr lvl="2"/>
            <a:r>
              <a:rPr lang="en-CA" altLang="en-US" sz="1400">
                <a:latin typeface="Arial" charset="0"/>
                <a:cs typeface="Arial" charset="0"/>
              </a:rPr>
              <a:t>If two objects are equal, the distance is 0, otherwise it is 1</a:t>
            </a:r>
          </a:p>
          <a:p>
            <a:pPr lvl="1"/>
            <a:r>
              <a:rPr lang="en-CA" altLang="en-US">
                <a:latin typeface="Arial" charset="0"/>
                <a:cs typeface="Arial" charset="0"/>
              </a:rPr>
              <a:t>The Hamming distance</a:t>
            </a:r>
          </a:p>
          <a:p>
            <a:pPr lvl="2"/>
            <a:r>
              <a:rPr lang="en-CA" altLang="en-US" sz="1400">
                <a:latin typeface="Arial" charset="0"/>
                <a:cs typeface="Arial" charset="0"/>
              </a:rPr>
              <a:t>The number of tiles (including the blank) which are in an incorrect location</a:t>
            </a:r>
            <a:endParaRPr lang="en-CA" altLang="en-US" sz="1100">
              <a:latin typeface="Arial" charset="0"/>
              <a:cs typeface="Arial" charset="0"/>
            </a:endParaRPr>
          </a:p>
          <a:p>
            <a:pPr lvl="1"/>
            <a:r>
              <a:rPr lang="en-CA" altLang="en-US">
                <a:latin typeface="Arial" charset="0"/>
                <a:cs typeface="Arial" charset="0"/>
              </a:rPr>
              <a:t>The Manhattan distance</a:t>
            </a:r>
          </a:p>
          <a:p>
            <a:pPr lvl="2"/>
            <a:r>
              <a:rPr lang="en-CA" altLang="en-US" sz="1400">
                <a:latin typeface="Arial" charset="0"/>
                <a:cs typeface="Arial" charset="0"/>
              </a:rPr>
              <a:t>The sum of the minimum number of moves required to put a tile in its correct location</a:t>
            </a:r>
          </a:p>
          <a:p>
            <a:pPr lvl="1"/>
            <a:endParaRPr lang="en-CA" altLang="en-US" sz="1400">
              <a:latin typeface="Times New Roman" pitchFamily="18" charset="0"/>
              <a:cs typeface="Times New Roman" pitchFamily="18" charset="0"/>
            </a:endParaRPr>
          </a:p>
          <a:p>
            <a:pPr lvl="2"/>
            <a:endParaRPr lang="en-CA" altLang="en-US" sz="1400">
              <a:latin typeface="Arial" charset="0"/>
              <a:cs typeface="Arial" charset="0"/>
            </a:endParaRPr>
          </a:p>
        </p:txBody>
      </p:sp>
    </p:spTree>
    <p:extLst>
      <p:ext uri="{BB962C8B-B14F-4D97-AF65-F5344CB8AC3E}">
        <p14:creationId xmlns:p14="http://schemas.microsoft.com/office/powerpoint/2010/main" val="862521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solidFill>
                  <a:srgbClr val="000000"/>
                </a:solidFill>
                <a:latin typeface="Arial" charset="0"/>
                <a:cs typeface="Arial" charset="0"/>
              </a:rPr>
              <a:t>The </a:t>
            </a:r>
            <a:r>
              <a:rPr lang="en-US" altLang="en-US" i="1">
                <a:solidFill>
                  <a:srgbClr val="000000"/>
                </a:solidFill>
                <a:latin typeface="Times New Roman" pitchFamily="18" charset="0"/>
                <a:cs typeface="Times New Roman" pitchFamily="18" charset="0"/>
              </a:rPr>
              <a:t>N</a:t>
            </a:r>
            <a:r>
              <a:rPr lang="en-US" altLang="en-US">
                <a:solidFill>
                  <a:srgbClr val="000000"/>
                </a:solidFill>
                <a:latin typeface="Arial" charset="0"/>
                <a:cs typeface="Arial" charset="0"/>
              </a:rPr>
              <a:t> Puzzle</a:t>
            </a:r>
            <a:endParaRPr lang="en-CA" altLang="en-US">
              <a:latin typeface="Arial" charset="0"/>
              <a:cs typeface="Arial" charset="0"/>
            </a:endParaRPr>
          </a:p>
        </p:txBody>
      </p:sp>
      <p:sp>
        <p:nvSpPr>
          <p:cNvPr id="38915" name="Content Placeholder 2"/>
          <p:cNvSpPr>
            <a:spLocks noGrp="1"/>
          </p:cNvSpPr>
          <p:nvPr>
            <p:ph idx="1"/>
          </p:nvPr>
        </p:nvSpPr>
        <p:spPr/>
        <p:txBody>
          <a:bodyPr/>
          <a:lstStyle/>
          <a:p>
            <a:pPr>
              <a:buFont typeface="Arial" charset="0"/>
              <a:buNone/>
            </a:pPr>
            <a:r>
              <a:rPr lang="en-CA" altLang="en-US">
                <a:latin typeface="Arial" charset="0"/>
                <a:cs typeface="Arial" charset="0"/>
              </a:rPr>
              <a:t>	For example, consider this permutation:</a:t>
            </a:r>
          </a:p>
          <a:p>
            <a:pPr lvl="1"/>
            <a:r>
              <a:rPr lang="en-CA" altLang="en-US">
                <a:latin typeface="Arial" charset="0"/>
                <a:cs typeface="Arial" charset="0"/>
              </a:rPr>
              <a:t>It does not equal the solution, so the discrete distance is </a:t>
            </a:r>
            <a:r>
              <a:rPr lang="en-CA" altLang="en-US">
                <a:latin typeface="Times New Roman" pitchFamily="18" charset="0"/>
                <a:cs typeface="Times New Roman" pitchFamily="18" charset="0"/>
              </a:rPr>
              <a:t>1</a:t>
            </a:r>
          </a:p>
          <a:p>
            <a:pPr lvl="1"/>
            <a:endParaRPr lang="en-CA" altLang="en-US">
              <a:latin typeface="Arial" charset="0"/>
              <a:cs typeface="Arial" charset="0"/>
            </a:endParaRPr>
          </a:p>
          <a:p>
            <a:pPr lvl="1"/>
            <a:endParaRPr lang="en-CA" altLang="en-US">
              <a:latin typeface="Arial" charset="0"/>
              <a:cs typeface="Arial" charset="0"/>
            </a:endParaRPr>
          </a:p>
          <a:p>
            <a:pPr lvl="1"/>
            <a:endParaRPr lang="en-CA" altLang="en-US">
              <a:latin typeface="Arial" charset="0"/>
              <a:cs typeface="Arial" charset="0"/>
            </a:endParaRPr>
          </a:p>
          <a:p>
            <a:pPr lvl="1"/>
            <a:r>
              <a:rPr lang="en-CA" altLang="en-US">
                <a:latin typeface="Arial" charset="0"/>
                <a:cs typeface="Arial" charset="0"/>
              </a:rPr>
              <a:t>8 out of 9 tiles/blanks are in the incorrect location; therefore the Hamming distance is</a:t>
            </a:r>
            <a:r>
              <a:rPr lang="en-CA" altLang="en-US">
                <a:latin typeface="Times New Roman" pitchFamily="18" charset="0"/>
                <a:cs typeface="Times New Roman" pitchFamily="18" charset="0"/>
              </a:rPr>
              <a:t> 8</a:t>
            </a:r>
          </a:p>
          <a:p>
            <a:pPr lvl="1"/>
            <a:endParaRPr lang="en-CA" altLang="en-US">
              <a:latin typeface="Arial" charset="0"/>
              <a:cs typeface="Arial" charset="0"/>
            </a:endParaRPr>
          </a:p>
          <a:p>
            <a:pPr lvl="1"/>
            <a:endParaRPr lang="en-CA" altLang="en-US">
              <a:latin typeface="Arial" charset="0"/>
              <a:cs typeface="Arial" charset="0"/>
            </a:endParaRPr>
          </a:p>
          <a:p>
            <a:pPr lvl="1"/>
            <a:r>
              <a:rPr lang="en-CA" altLang="en-US">
                <a:latin typeface="Arial" charset="0"/>
                <a:cs typeface="Arial" charset="0"/>
              </a:rPr>
              <a:t>It requires </a:t>
            </a:r>
            <a:r>
              <a:rPr lang="en-CA" altLang="en-US">
                <a:latin typeface="Times New Roman" pitchFamily="18" charset="0"/>
                <a:cs typeface="Times New Roman" pitchFamily="18" charset="0"/>
              </a:rPr>
              <a:t>2 + 0 + 4 + 2 + 1 + 1 + 2 + 3 + 1 = 16 </a:t>
            </a:r>
            <a:r>
              <a:rPr lang="en-CA" altLang="en-US">
                <a:latin typeface="Arial" charset="0"/>
                <a:cs typeface="Arial" charset="0"/>
              </a:rPr>
              <a:t>moves to move each tile into the correct location, therefore the Manhattan distance is </a:t>
            </a:r>
            <a:r>
              <a:rPr lang="en-CA" altLang="en-US">
                <a:latin typeface="Times New Roman" pitchFamily="18" charset="0"/>
                <a:cs typeface="Times New Roman" pitchFamily="18" charset="0"/>
              </a:rPr>
              <a:t>16</a:t>
            </a:r>
          </a:p>
        </p:txBody>
      </p:sp>
      <p:pic>
        <p:nvPicPr>
          <p:cNvPr id="38916" name="Picture 3" descr="C:\Users\dwharder\Desktop\q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613" y="2420938"/>
            <a:ext cx="865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C:\Users\dwharder\Desktop\q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613" y="5229225"/>
            <a:ext cx="8651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C:\Users\dwharder\Desktop\q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8613" y="3716338"/>
            <a:ext cx="865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5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solidFill>
                  <a:srgbClr val="000000"/>
                </a:solidFill>
                <a:latin typeface="Arial" charset="0"/>
                <a:cs typeface="Arial" charset="0"/>
              </a:rPr>
              <a:t>The </a:t>
            </a:r>
            <a:r>
              <a:rPr lang="en-US" altLang="en-US" i="1">
                <a:solidFill>
                  <a:srgbClr val="000000"/>
                </a:solidFill>
                <a:latin typeface="Times New Roman" pitchFamily="18" charset="0"/>
                <a:cs typeface="Times New Roman" pitchFamily="18" charset="0"/>
              </a:rPr>
              <a:t>N</a:t>
            </a:r>
            <a:r>
              <a:rPr lang="en-US" altLang="en-US">
                <a:solidFill>
                  <a:srgbClr val="000000"/>
                </a:solidFill>
                <a:latin typeface="Arial" charset="0"/>
                <a:cs typeface="Arial" charset="0"/>
              </a:rPr>
              <a:t> Puzzle</a:t>
            </a:r>
            <a:endParaRPr lang="en-CA" altLang="en-US">
              <a:latin typeface="Arial" charset="0"/>
              <a:cs typeface="Arial" charset="0"/>
            </a:endParaRPr>
          </a:p>
        </p:txBody>
      </p:sp>
      <p:sp>
        <p:nvSpPr>
          <p:cNvPr id="39939" name="Content Placeholder 2"/>
          <p:cNvSpPr>
            <a:spLocks noGrp="1"/>
          </p:cNvSpPr>
          <p:nvPr>
            <p:ph idx="1"/>
          </p:nvPr>
        </p:nvSpPr>
        <p:spPr/>
        <p:txBody>
          <a:bodyPr/>
          <a:lstStyle/>
          <a:p>
            <a:pPr>
              <a:buFont typeface="Arial" charset="0"/>
              <a:buNone/>
            </a:pPr>
            <a:r>
              <a:rPr lang="en-CA" altLang="en-US">
                <a:latin typeface="Arial" charset="0"/>
                <a:cs typeface="Arial" charset="0"/>
              </a:rPr>
              <a:t>	As discussed before, the discrete distance does not improve the situation:  it is equivalent to Dijkstra’s algorithm</a:t>
            </a:r>
          </a:p>
          <a:p>
            <a:pPr>
              <a:buFont typeface="Arial" charset="0"/>
              <a:buNone/>
            </a:pPr>
            <a:endParaRPr lang="en-CA" altLang="en-US">
              <a:latin typeface="Arial" charset="0"/>
              <a:cs typeface="Arial" charset="0"/>
            </a:endParaRPr>
          </a:p>
          <a:p>
            <a:pPr>
              <a:buFont typeface="Arial" charset="0"/>
              <a:buNone/>
            </a:pPr>
            <a:r>
              <a:rPr lang="en-CA" altLang="en-US">
                <a:latin typeface="Arial" charset="0"/>
                <a:cs typeface="Arial" charset="0"/>
              </a:rPr>
              <a:t>	Using the same permutation as before:</a:t>
            </a:r>
          </a:p>
          <a:p>
            <a:pPr lvl="1"/>
            <a:r>
              <a:rPr lang="en-CA" altLang="en-US">
                <a:latin typeface="Arial" charset="0"/>
                <a:cs typeface="Arial" charset="0"/>
              </a:rPr>
              <a:t>The Hamming distance isn’t much better:</a:t>
            </a:r>
          </a:p>
          <a:p>
            <a:pPr lvl="2"/>
            <a:r>
              <a:rPr lang="en-CA" altLang="en-US">
                <a:latin typeface="Arial" charset="0"/>
                <a:cs typeface="Arial" charset="0"/>
              </a:rPr>
              <a:t>It reduces the vertices searched from 179 680 to 178 005 </a:t>
            </a:r>
          </a:p>
          <a:p>
            <a:pPr lvl="2"/>
            <a:r>
              <a:rPr lang="en-CA" altLang="en-US">
                <a:latin typeface="Arial" charset="0"/>
                <a:cs typeface="Arial" charset="0"/>
              </a:rPr>
              <a:t>It is only useful when we are very close to the actual solution</a:t>
            </a:r>
          </a:p>
          <a:p>
            <a:pPr lvl="1"/>
            <a:r>
              <a:rPr lang="en-CA" altLang="en-US">
                <a:latin typeface="Arial" charset="0"/>
                <a:cs typeface="Arial" charset="0"/>
              </a:rPr>
              <a:t>The Manhattan distance, however, allows the A* search to find the minimal path with only 6453 vertices searched</a:t>
            </a:r>
          </a:p>
        </p:txBody>
      </p:sp>
      <p:pic>
        <p:nvPicPr>
          <p:cNvPr id="39940" name="Picture 6" descr="C:\Users\dwharder\Desktop\p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2276475"/>
            <a:ext cx="87153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271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solidFill>
                  <a:srgbClr val="000000"/>
                </a:solidFill>
                <a:latin typeface="Arial" charset="0"/>
                <a:cs typeface="Arial" charset="0"/>
              </a:rPr>
              <a:t>The </a:t>
            </a:r>
            <a:r>
              <a:rPr lang="en-US" altLang="en-US" i="1">
                <a:solidFill>
                  <a:srgbClr val="000000"/>
                </a:solidFill>
                <a:latin typeface="Times New Roman" pitchFamily="18" charset="0"/>
                <a:cs typeface="Times New Roman" pitchFamily="18" charset="0"/>
              </a:rPr>
              <a:t>N</a:t>
            </a:r>
            <a:r>
              <a:rPr lang="en-US" altLang="en-US">
                <a:solidFill>
                  <a:srgbClr val="000000"/>
                </a:solidFill>
                <a:latin typeface="Arial" charset="0"/>
                <a:cs typeface="Arial" charset="0"/>
              </a:rPr>
              <a:t> Puzzle</a:t>
            </a:r>
            <a:endParaRPr lang="en-CA" altLang="en-US">
              <a:latin typeface="Arial" charset="0"/>
              <a:cs typeface="Arial" charset="0"/>
            </a:endParaRPr>
          </a:p>
        </p:txBody>
      </p:sp>
      <p:sp>
        <p:nvSpPr>
          <p:cNvPr id="40963" name="Content Placeholder 2"/>
          <p:cNvSpPr>
            <a:spLocks noGrp="1"/>
          </p:cNvSpPr>
          <p:nvPr>
            <p:ph idx="1"/>
          </p:nvPr>
        </p:nvSpPr>
        <p:spPr/>
        <p:txBody>
          <a:bodyPr/>
          <a:lstStyle/>
          <a:p>
            <a:pPr>
              <a:buFont typeface="Arial" charset="0"/>
              <a:buNone/>
            </a:pPr>
            <a:r>
              <a:rPr lang="en-CA" altLang="en-US">
                <a:latin typeface="Arial" charset="0"/>
                <a:cs typeface="Arial" charset="0"/>
              </a:rPr>
              <a:t>	How much better is it to use the Manhattan distance over the Hamming or discrete?</a:t>
            </a:r>
          </a:p>
          <a:p>
            <a:pPr lvl="1"/>
            <a:r>
              <a:rPr lang="en-CA" altLang="en-US">
                <a:latin typeface="Arial" charset="0"/>
                <a:cs typeface="Arial" charset="0"/>
              </a:rPr>
              <a:t>With the Hamming distance, there is only a small change</a:t>
            </a:r>
          </a:p>
          <a:p>
            <a:pPr lvl="1"/>
            <a:r>
              <a:rPr lang="en-CA" altLang="en-US">
                <a:latin typeface="Arial" charset="0"/>
                <a:cs typeface="Arial" charset="0"/>
              </a:rPr>
              <a:t>For 100 random puzzles, we have a plot the number of vertices visited using the discrete</a:t>
            </a:r>
            <a:br>
              <a:rPr lang="en-CA" altLang="en-US">
                <a:latin typeface="Arial" charset="0"/>
                <a:cs typeface="Arial" charset="0"/>
              </a:rPr>
            </a:br>
            <a:r>
              <a:rPr lang="en-CA" altLang="en-US">
                <a:latin typeface="Arial" charset="0"/>
                <a:cs typeface="Arial" charset="0"/>
              </a:rPr>
              <a:t>distance versus the number</a:t>
            </a:r>
            <a:br>
              <a:rPr lang="en-CA" altLang="en-US">
                <a:latin typeface="Arial" charset="0"/>
                <a:cs typeface="Arial" charset="0"/>
              </a:rPr>
            </a:br>
            <a:r>
              <a:rPr lang="en-CA" altLang="en-US">
                <a:latin typeface="Arial" charset="0"/>
                <a:cs typeface="Arial" charset="0"/>
              </a:rPr>
              <a:t>of vertices visited using the</a:t>
            </a:r>
            <a:br>
              <a:rPr lang="en-CA" altLang="en-US">
                <a:latin typeface="Arial" charset="0"/>
                <a:cs typeface="Arial" charset="0"/>
              </a:rPr>
            </a:br>
            <a:r>
              <a:rPr lang="en-CA" altLang="en-US">
                <a:latin typeface="Arial" charset="0"/>
                <a:cs typeface="Arial" charset="0"/>
              </a:rPr>
              <a:t>Hamming distance</a:t>
            </a:r>
          </a:p>
          <a:p>
            <a:pPr lvl="1"/>
            <a:r>
              <a:rPr lang="en-CA" altLang="en-US">
                <a:latin typeface="Arial" charset="0"/>
                <a:cs typeface="Arial" charset="0"/>
              </a:rPr>
              <a:t>The line is the identity function</a:t>
            </a:r>
          </a:p>
          <a:p>
            <a:pPr lvl="1"/>
            <a:r>
              <a:rPr lang="en-CA" altLang="en-US">
                <a:latin typeface="Arial" charset="0"/>
                <a:cs typeface="Arial" charset="0"/>
              </a:rPr>
              <a:t>The colour, blue to red, indicates</a:t>
            </a:r>
            <a:br>
              <a:rPr lang="en-CA" altLang="en-US">
                <a:latin typeface="Arial" charset="0"/>
                <a:cs typeface="Arial" charset="0"/>
              </a:rPr>
            </a:br>
            <a:r>
              <a:rPr lang="en-CA" altLang="en-US">
                <a:latin typeface="Arial" charset="0"/>
                <a:cs typeface="Arial" charset="0"/>
              </a:rPr>
              <a:t>the length of the solution; from</a:t>
            </a:r>
            <a:br>
              <a:rPr lang="en-CA" altLang="en-US">
                <a:latin typeface="Arial" charset="0"/>
                <a:cs typeface="Arial" charset="0"/>
              </a:rPr>
            </a:br>
            <a:r>
              <a:rPr lang="en-CA" altLang="en-US">
                <a:latin typeface="Arial" charset="0"/>
                <a:cs typeface="Arial" charset="0"/>
              </a:rPr>
              <a:t>13 to 28</a:t>
            </a:r>
          </a:p>
          <a:p>
            <a:pPr lvl="1"/>
            <a:endParaRPr lang="en-CA" altLang="en-US">
              <a:latin typeface="Arial" charset="0"/>
              <a:cs typeface="Arial" charset="0"/>
            </a:endParaRPr>
          </a:p>
        </p:txBody>
      </p:sp>
      <p:pic>
        <p:nvPicPr>
          <p:cNvPr id="40964" name="Picture 2" descr="C:\Users\dwharder\Desktop\m1.p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3143250"/>
            <a:ext cx="3214687"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8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a:solidFill>
                  <a:srgbClr val="000000"/>
                </a:solidFill>
                <a:latin typeface="Arial" charset="0"/>
                <a:cs typeface="Arial" charset="0"/>
              </a:rPr>
              <a:t>The </a:t>
            </a:r>
            <a:r>
              <a:rPr lang="en-US" altLang="en-US" i="1">
                <a:solidFill>
                  <a:srgbClr val="000000"/>
                </a:solidFill>
                <a:latin typeface="Times New Roman" pitchFamily="18" charset="0"/>
                <a:cs typeface="Times New Roman" pitchFamily="18" charset="0"/>
              </a:rPr>
              <a:t>N</a:t>
            </a:r>
            <a:r>
              <a:rPr lang="en-US" altLang="en-US">
                <a:solidFill>
                  <a:srgbClr val="000000"/>
                </a:solidFill>
                <a:latin typeface="Arial" charset="0"/>
                <a:cs typeface="Arial" charset="0"/>
              </a:rPr>
              <a:t> Puzzle</a:t>
            </a:r>
            <a:endParaRPr lang="en-CA" altLang="en-US">
              <a:latin typeface="Arial" charset="0"/>
              <a:cs typeface="Arial" charset="0"/>
            </a:endParaRPr>
          </a:p>
        </p:txBody>
      </p:sp>
      <p:sp>
        <p:nvSpPr>
          <p:cNvPr id="41987" name="Content Placeholder 2"/>
          <p:cNvSpPr>
            <a:spLocks noGrp="1"/>
          </p:cNvSpPr>
          <p:nvPr>
            <p:ph idx="1"/>
          </p:nvPr>
        </p:nvSpPr>
        <p:spPr/>
        <p:txBody>
          <a:bodyPr/>
          <a:lstStyle/>
          <a:p>
            <a:pPr>
              <a:buFont typeface="Arial" charset="0"/>
              <a:buNone/>
            </a:pPr>
            <a:r>
              <a:rPr lang="en-CA" altLang="en-US">
                <a:latin typeface="Arial" charset="0"/>
                <a:cs typeface="Arial" charset="0"/>
              </a:rPr>
              <a:t>	However, comparing the number of vertices visited when using the Manhattan distance, there is a significant reduction by a factor of almost 100</a:t>
            </a:r>
          </a:p>
          <a:p>
            <a:pPr lvl="1"/>
            <a:r>
              <a:rPr lang="en-CA" altLang="en-US">
                <a:latin typeface="Arial" charset="0"/>
                <a:cs typeface="Arial" charset="0"/>
              </a:rPr>
              <a:t>A more significant improvement with shorter paths</a:t>
            </a:r>
          </a:p>
        </p:txBody>
      </p:sp>
      <p:pic>
        <p:nvPicPr>
          <p:cNvPr id="41988" name="Picture 4" descr="C:\Users\dwharder\Desktop\m2.p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3152775"/>
            <a:ext cx="62865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34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solidFill>
                  <a:srgbClr val="000000"/>
                </a:solidFill>
                <a:latin typeface="Arial" charset="0"/>
                <a:cs typeface="Arial" charset="0"/>
              </a:rPr>
              <a:t>The </a:t>
            </a:r>
            <a:r>
              <a:rPr lang="en-US" altLang="en-US" i="1">
                <a:solidFill>
                  <a:srgbClr val="000000"/>
                </a:solidFill>
                <a:latin typeface="Times New Roman" pitchFamily="18" charset="0"/>
                <a:cs typeface="Times New Roman" pitchFamily="18" charset="0"/>
              </a:rPr>
              <a:t>N</a:t>
            </a:r>
            <a:r>
              <a:rPr lang="en-US" altLang="en-US">
                <a:solidFill>
                  <a:srgbClr val="000000"/>
                </a:solidFill>
                <a:latin typeface="Arial" charset="0"/>
                <a:cs typeface="Arial" charset="0"/>
              </a:rPr>
              <a:t> Puzzle</a:t>
            </a:r>
            <a:endParaRPr lang="en-CA" altLang="en-US">
              <a:latin typeface="Arial" charset="0"/>
              <a:cs typeface="Arial" charset="0"/>
            </a:endParaRPr>
          </a:p>
        </p:txBody>
      </p:sp>
      <p:sp>
        <p:nvSpPr>
          <p:cNvPr id="43011" name="Content Placeholder 2"/>
          <p:cNvSpPr>
            <a:spLocks noGrp="1"/>
          </p:cNvSpPr>
          <p:nvPr>
            <p:ph idx="1"/>
          </p:nvPr>
        </p:nvSpPr>
        <p:spPr/>
        <p:txBody>
          <a:bodyPr/>
          <a:lstStyle/>
          <a:p>
            <a:pPr>
              <a:buFont typeface="Arial" charset="0"/>
              <a:buNone/>
            </a:pPr>
            <a:r>
              <a:rPr lang="en-CA" altLang="en-US" dirty="0">
                <a:latin typeface="Arial" charset="0"/>
                <a:cs typeface="Arial" charset="0"/>
              </a:rPr>
              <a:t>	An implementation of </a:t>
            </a:r>
            <a:r>
              <a:rPr lang="en-US" altLang="en-US" i="1" dirty="0">
                <a:solidFill>
                  <a:srgbClr val="000000"/>
                </a:solidFill>
                <a:latin typeface="Times New Roman" pitchFamily="18" charset="0"/>
                <a:cs typeface="Times New Roman" pitchFamily="18" charset="0"/>
              </a:rPr>
              <a:t>N</a:t>
            </a:r>
            <a:r>
              <a:rPr lang="en-CA" altLang="en-US" dirty="0">
                <a:latin typeface="Arial" charset="0"/>
                <a:cs typeface="Arial" charset="0"/>
              </a:rPr>
              <a:t> puzzles are located at</a:t>
            </a:r>
          </a:p>
          <a:p>
            <a:pPr algn="ctr">
              <a:buFont typeface="Arial" charset="0"/>
              <a:buNone/>
            </a:pPr>
            <a:r>
              <a:rPr lang="en-CA" altLang="en-US" sz="1800" dirty="0">
                <a:latin typeface="Consolas" pitchFamily="49" charset="0"/>
                <a:cs typeface="Arial" charset="0"/>
              </a:rPr>
              <a:t>http://ece.uwaterloo.ca/~dwharder/aads/Algorithms/N_puzzles/</a:t>
            </a:r>
          </a:p>
          <a:p>
            <a:pPr>
              <a:buFont typeface="Arial" charset="0"/>
              <a:buNone/>
            </a:pPr>
            <a:endParaRPr lang="en-CA" altLang="en-US" dirty="0">
              <a:latin typeface="Arial" charset="0"/>
              <a:cs typeface="Arial" charset="0"/>
            </a:endParaRPr>
          </a:p>
          <a:p>
            <a:pPr>
              <a:buFont typeface="Arial" charset="0"/>
              <a:buNone/>
            </a:pPr>
            <a:r>
              <a:rPr lang="en-CA" altLang="en-US" dirty="0">
                <a:latin typeface="Arial" charset="0"/>
                <a:cs typeface="Arial" charset="0"/>
              </a:rPr>
              <a:t>	This includes:</a:t>
            </a:r>
          </a:p>
          <a:p>
            <a:pPr lvl="1"/>
            <a:r>
              <a:rPr lang="en-CA" altLang="en-US" sz="1600" dirty="0">
                <a:latin typeface="Arial" charset="0"/>
                <a:cs typeface="Arial" charset="0"/>
              </a:rPr>
              <a:t>An </a:t>
            </a:r>
            <a:r>
              <a:rPr lang="en-US" altLang="en-US" sz="1600" i="1" dirty="0">
                <a:solidFill>
                  <a:srgbClr val="000000"/>
                </a:solidFill>
                <a:latin typeface="Times New Roman" pitchFamily="18" charset="0"/>
                <a:cs typeface="Times New Roman" pitchFamily="18" charset="0"/>
              </a:rPr>
              <a:t>N</a:t>
            </a:r>
            <a:r>
              <a:rPr lang="en-CA" altLang="en-US" sz="1600" dirty="0">
                <a:latin typeface="Arial" charset="0"/>
                <a:cs typeface="Arial" charset="0"/>
              </a:rPr>
              <a:t> puzzle class:             </a:t>
            </a:r>
            <a:r>
              <a:rPr lang="en-CA" altLang="en-US" dirty="0" err="1">
                <a:latin typeface="Consolas" pitchFamily="49" charset="0"/>
                <a:cs typeface="Arial" charset="0"/>
              </a:rPr>
              <a:t>N_puzzle</a:t>
            </a:r>
            <a:r>
              <a:rPr lang="en-CA" altLang="en-US" dirty="0">
                <a:latin typeface="Consolas" pitchFamily="49" charset="0"/>
                <a:cs typeface="Arial" charset="0"/>
              </a:rPr>
              <a:t>&lt;</a:t>
            </a:r>
            <a:r>
              <a:rPr lang="en-CA" altLang="en-US" dirty="0" err="1">
                <a:latin typeface="Consolas" pitchFamily="49" charset="0"/>
                <a:cs typeface="Arial" charset="0"/>
              </a:rPr>
              <a:t>int</a:t>
            </a:r>
            <a:r>
              <a:rPr lang="en-CA" altLang="en-US" dirty="0">
                <a:latin typeface="Consolas" pitchFamily="49" charset="0"/>
                <a:cs typeface="Arial" charset="0"/>
              </a:rPr>
              <a:t> N&gt;</a:t>
            </a:r>
          </a:p>
          <a:p>
            <a:pPr lvl="1"/>
            <a:r>
              <a:rPr lang="en-CA" altLang="en-US" sz="1600" dirty="0">
                <a:latin typeface="Arial" charset="0"/>
                <a:cs typeface="Arial" charset="0"/>
              </a:rPr>
              <a:t>An updatable heap class:  </a:t>
            </a:r>
            <a:r>
              <a:rPr lang="en-CA" altLang="en-US" dirty="0" err="1">
                <a:latin typeface="Consolas" pitchFamily="49" charset="0"/>
                <a:cs typeface="Arial" charset="0"/>
              </a:rPr>
              <a:t>Updateable_heap</a:t>
            </a:r>
            <a:r>
              <a:rPr lang="en-CA" altLang="en-US" dirty="0">
                <a:latin typeface="Consolas" pitchFamily="49" charset="0"/>
                <a:cs typeface="Arial" charset="0"/>
              </a:rPr>
              <a:t>&lt;</a:t>
            </a:r>
            <a:r>
              <a:rPr lang="en-CA" altLang="en-US" dirty="0" err="1">
                <a:latin typeface="Consolas" pitchFamily="49" charset="0"/>
                <a:cs typeface="Arial" charset="0"/>
              </a:rPr>
              <a:t>typename</a:t>
            </a:r>
            <a:r>
              <a:rPr lang="en-CA" altLang="en-US" dirty="0">
                <a:latin typeface="Consolas" pitchFamily="49" charset="0"/>
                <a:cs typeface="Arial" charset="0"/>
              </a:rPr>
              <a:t> T, </a:t>
            </a:r>
            <a:r>
              <a:rPr lang="en-CA" altLang="en-US" dirty="0" err="1">
                <a:latin typeface="Consolas" pitchFamily="49" charset="0"/>
                <a:cs typeface="Arial" charset="0"/>
              </a:rPr>
              <a:t>int</a:t>
            </a:r>
            <a:r>
              <a:rPr lang="en-CA" altLang="en-US" dirty="0">
                <a:latin typeface="Consolas" pitchFamily="49" charset="0"/>
                <a:cs typeface="Arial" charset="0"/>
              </a:rPr>
              <a:t> M&gt;</a:t>
            </a:r>
          </a:p>
          <a:p>
            <a:pPr algn="ctr">
              <a:buFont typeface="Arial" charset="0"/>
              <a:buNone/>
            </a:pPr>
            <a:endParaRPr lang="en-CA" altLang="en-US" dirty="0">
              <a:latin typeface="Consolas" pitchFamily="49" charset="0"/>
              <a:cs typeface="Arial" charset="0"/>
            </a:endParaRPr>
          </a:p>
        </p:txBody>
      </p:sp>
    </p:spTree>
    <p:extLst>
      <p:ext uri="{BB962C8B-B14F-4D97-AF65-F5344CB8AC3E}">
        <p14:creationId xmlns:p14="http://schemas.microsoft.com/office/powerpoint/2010/main" val="1757838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latin typeface="Arial" charset="0"/>
                <a:cs typeface="Arial" charset="0"/>
              </a:rPr>
              <a:t>Summary</a:t>
            </a:r>
            <a:endParaRPr lang="en-CA" altLang="en-US">
              <a:latin typeface="Arial" charset="0"/>
              <a:cs typeface="Arial" charset="0"/>
            </a:endParaRPr>
          </a:p>
        </p:txBody>
      </p:sp>
      <p:sp>
        <p:nvSpPr>
          <p:cNvPr id="44035" name="Content Placeholder 2"/>
          <p:cNvSpPr>
            <a:spLocks noGrp="1"/>
          </p:cNvSpPr>
          <p:nvPr>
            <p:ph idx="1"/>
          </p:nvPr>
        </p:nvSpPr>
        <p:spPr/>
        <p:txBody>
          <a:bodyPr/>
          <a:lstStyle/>
          <a:p>
            <a:pPr>
              <a:buFont typeface="Arial" charset="0"/>
              <a:buNone/>
            </a:pPr>
            <a:r>
              <a:rPr lang="en-CA" altLang="en-US">
                <a:latin typeface="Arial" charset="0"/>
                <a:cs typeface="Arial" charset="0"/>
              </a:rPr>
              <a:t>	This topic has presented the A* search algorithm</a:t>
            </a:r>
          </a:p>
          <a:p>
            <a:pPr lvl="1"/>
            <a:r>
              <a:rPr lang="en-CA" altLang="en-US">
                <a:latin typeface="Arial" charset="0"/>
                <a:cs typeface="Arial" charset="0"/>
              </a:rPr>
              <a:t>Assumes a hypothetical lower bound on the length of the path to the destination</a:t>
            </a:r>
          </a:p>
          <a:p>
            <a:pPr lvl="1"/>
            <a:r>
              <a:rPr lang="en-CA" altLang="en-US">
                <a:latin typeface="Arial" charset="0"/>
                <a:cs typeface="Arial" charset="0"/>
              </a:rPr>
              <a:t>Requires an appropriate heuristic</a:t>
            </a:r>
          </a:p>
          <a:p>
            <a:pPr lvl="2"/>
            <a:r>
              <a:rPr lang="en-CA" altLang="en-US">
                <a:latin typeface="Arial" charset="0"/>
                <a:cs typeface="Arial" charset="0"/>
              </a:rPr>
              <a:t>Useful for Euclidean spaces (vector spaces with a norm)</a:t>
            </a:r>
          </a:p>
          <a:p>
            <a:pPr lvl="1"/>
            <a:r>
              <a:rPr lang="en-CA" altLang="en-US">
                <a:latin typeface="Arial" charset="0"/>
                <a:cs typeface="Arial" charset="0"/>
              </a:rPr>
              <a:t>Faster than Dijkstra’s algorithm in many cases</a:t>
            </a:r>
          </a:p>
          <a:p>
            <a:pPr lvl="2"/>
            <a:r>
              <a:rPr lang="en-CA" altLang="en-US">
                <a:latin typeface="Arial" charset="0"/>
                <a:cs typeface="Arial" charset="0"/>
              </a:rPr>
              <a:t>Directs searches towards the solution</a:t>
            </a:r>
          </a:p>
        </p:txBody>
      </p:sp>
    </p:spTree>
    <p:extLst>
      <p:ext uri="{BB962C8B-B14F-4D97-AF65-F5344CB8AC3E}">
        <p14:creationId xmlns:p14="http://schemas.microsoft.com/office/powerpoint/2010/main" val="3453563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a:latin typeface="Arial" charset="0"/>
                <a:cs typeface="Arial" charset="0"/>
              </a:rPr>
              <a:t>	Wikipedia, http://en.wikipedia.org/wiki/A*_search_algorithm</a:t>
            </a:r>
          </a:p>
          <a:p>
            <a:pPr marL="533400" indent="-533400">
              <a:buNone/>
              <a:defRPr/>
            </a:pPr>
            <a:endParaRPr lang="en-CA" sz="1400" dirty="0">
              <a:latin typeface="Arial" charset="0"/>
              <a:cs typeface="Arial" charset="0"/>
            </a:endParaRPr>
          </a:p>
          <a:p>
            <a:pPr>
              <a:buNone/>
            </a:pPr>
            <a:r>
              <a:rPr lang="en-CA" altLang="en-US" sz="1400" dirty="0">
                <a:latin typeface="Arial" charset="0"/>
                <a:cs typeface="Arial" charset="0"/>
              </a:rPr>
              <a:t>[1]	Andrew Moore, Carnegie Mellon University, “A* Heuristic Search”,  </a:t>
            </a:r>
            <a:r>
              <a:rPr lang="en-CA" altLang="en-US" sz="1400" dirty="0">
                <a:latin typeface="Courier New" pitchFamily="49" charset="0"/>
                <a:cs typeface="Arial" charset="0"/>
              </a:rPr>
              <a:t>http://www.autonlab.org/tutorials/astar08.pdf</a:t>
            </a:r>
          </a:p>
          <a:p>
            <a:pPr>
              <a:buNone/>
            </a:pPr>
            <a:r>
              <a:rPr lang="en-US" altLang="en-US" sz="1400" dirty="0">
                <a:latin typeface="Arial" charset="0"/>
                <a:cs typeface="Arial" charset="0"/>
              </a:rPr>
              <a:t>[2]	Stuart Russell and Peter </a:t>
            </a:r>
            <a:r>
              <a:rPr lang="en-US" altLang="en-US" sz="1400" dirty="0" err="1">
                <a:latin typeface="Arial" charset="0"/>
                <a:cs typeface="Arial" charset="0"/>
              </a:rPr>
              <a:t>Norvig</a:t>
            </a:r>
            <a:r>
              <a:rPr lang="en-US" altLang="en-US" sz="1400" dirty="0">
                <a:latin typeface="Arial" charset="0"/>
                <a:cs typeface="Arial" charset="0"/>
              </a:rPr>
              <a:t>, </a:t>
            </a:r>
            <a:r>
              <a:rPr lang="en-US" altLang="en-US" sz="1400" i="1" dirty="0">
                <a:latin typeface="Arial" charset="0"/>
                <a:cs typeface="Arial" charset="0"/>
              </a:rPr>
              <a:t>Artificial Intelligence: A Modern Approach</a:t>
            </a:r>
            <a:r>
              <a:rPr lang="en-US" altLang="en-US" sz="1400" dirty="0">
                <a:latin typeface="Arial" charset="0"/>
                <a:cs typeface="Arial" charset="0"/>
              </a:rPr>
              <a:t>, 2</a:t>
            </a:r>
            <a:r>
              <a:rPr lang="en-US" altLang="en-US" sz="1400" baseline="30000" dirty="0">
                <a:latin typeface="Arial" charset="0"/>
                <a:cs typeface="Arial" charset="0"/>
              </a:rPr>
              <a:t>nd</a:t>
            </a:r>
            <a:r>
              <a:rPr lang="en-US" altLang="en-US" sz="1400" dirty="0">
                <a:latin typeface="Arial" charset="0"/>
                <a:cs typeface="Arial" charset="0"/>
              </a:rPr>
              <a:t> Ed., Prentice Hall, Chapters 4 and 5.</a:t>
            </a:r>
            <a:endParaRPr lang="en-CA" altLang="en-US" sz="1400" dirty="0">
              <a:latin typeface="Arial" charset="0"/>
              <a:cs typeface="Arial" charset="0"/>
            </a:endParaRP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a:solidFill>
                  <a:schemeClr val="tx1">
                    <a:lumMod val="65000"/>
                    <a:lumOff val="35000"/>
                  </a:schemeClr>
                </a:solidFill>
                <a:latin typeface="Arial" charset="0"/>
                <a:cs typeface="Arial" charset="0"/>
              </a:rPr>
              <a:t>	These slides are provided for the ECE 250</a:t>
            </a:r>
            <a:r>
              <a:rPr lang="en-US" sz="1400" i="1" dirty="0">
                <a:solidFill>
                  <a:schemeClr val="tx1">
                    <a:lumMod val="65000"/>
                    <a:lumOff val="35000"/>
                  </a:schemeClr>
                </a:solidFill>
                <a:latin typeface="Arial" charset="0"/>
                <a:cs typeface="Arial" charset="0"/>
              </a:rPr>
              <a:t> Algorithms and Data Structures</a:t>
            </a:r>
            <a:r>
              <a:rPr lang="en-US" sz="1400" dirty="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solidFill>
                  <a:srgbClr val="000000"/>
                </a:solidFill>
                <a:latin typeface="Arial" charset="0"/>
                <a:cs typeface="Arial" charset="0"/>
              </a:rPr>
              <a:t>Idea</a:t>
            </a:r>
            <a:endParaRPr lang="en-US" altLang="en-US" sz="4000">
              <a:latin typeface="Arial" charset="0"/>
              <a:cs typeface="Arial" charset="0"/>
            </a:endParaRPr>
          </a:p>
        </p:txBody>
      </p:sp>
      <p:sp>
        <p:nvSpPr>
          <p:cNvPr id="10243" name="Rectangle 3"/>
          <p:cNvSpPr>
            <a:spLocks noGrp="1" noChangeArrowheads="1"/>
          </p:cNvSpPr>
          <p:nvPr>
            <p:ph type="body" idx="1"/>
          </p:nvPr>
        </p:nvSpPr>
        <p:spPr/>
        <p:txBody>
          <a:bodyPr/>
          <a:lstStyle/>
          <a:p>
            <a:pPr eaLnBrk="1" hangingPunct="1">
              <a:buFont typeface="Arial" charset="0"/>
              <a:buNone/>
            </a:pPr>
            <a:r>
              <a:rPr lang="en-US" altLang="en-US">
                <a:latin typeface="Arial" charset="0"/>
                <a:cs typeface="Arial" charset="0"/>
              </a:rPr>
              <a:t>	Suppose we want to go from Kamnik to Bohinj</a:t>
            </a:r>
          </a:p>
        </p:txBody>
      </p:sp>
      <p:pic>
        <p:nvPicPr>
          <p:cNvPr id="10244" name="Picture 10" descr="C:\Users\dwharder\Desktop\sloven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349500"/>
            <a:ext cx="6119813"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352675" y="2982913"/>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7153275" y="375443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336605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solidFill>
                  <a:srgbClr val="000000"/>
                </a:solidFill>
                <a:latin typeface="Arial" charset="0"/>
                <a:cs typeface="Arial" charset="0"/>
              </a:rPr>
              <a:t>Idea</a:t>
            </a:r>
            <a:endParaRPr lang="en-US" altLang="en-US" sz="4000">
              <a:latin typeface="Arial" charset="0"/>
              <a:cs typeface="Arial" charset="0"/>
            </a:endParaRPr>
          </a:p>
        </p:txBody>
      </p:sp>
      <p:sp>
        <p:nvSpPr>
          <p:cNvPr id="11267" name="Rectangle 3"/>
          <p:cNvSpPr>
            <a:spLocks noGrp="1" noChangeArrowheads="1"/>
          </p:cNvSpPr>
          <p:nvPr>
            <p:ph type="body" idx="1"/>
          </p:nvPr>
        </p:nvSpPr>
        <p:spPr/>
        <p:txBody>
          <a:bodyPr/>
          <a:lstStyle/>
          <a:p>
            <a:pPr eaLnBrk="1" hangingPunct="1">
              <a:buFont typeface="Arial" charset="0"/>
              <a:buNone/>
            </a:pPr>
            <a:r>
              <a:rPr lang="en-US" altLang="en-US">
                <a:latin typeface="Arial" charset="0"/>
                <a:cs typeface="Arial" charset="0"/>
              </a:rPr>
              <a:t>	A lower bound for the length of the shortest path to Bohinj is </a:t>
            </a:r>
            <a:r>
              <a:rPr lang="en-US" altLang="en-US">
                <a:solidFill>
                  <a:srgbClr val="3333CC"/>
                </a:solidFill>
                <a:latin typeface="Times New Roman" pitchFamily="18" charset="0"/>
                <a:cs typeface="Times New Roman" pitchFamily="18" charset="0"/>
              </a:rPr>
              <a:t>h(Kamnik, Bohinj) = 53 km</a:t>
            </a:r>
          </a:p>
        </p:txBody>
      </p:sp>
      <p:pic>
        <p:nvPicPr>
          <p:cNvPr id="11268" name="Picture 10" descr="C:\Users\dwharder\Desktop\sloven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349500"/>
            <a:ext cx="6119813"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347913" y="2982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7153275" y="375443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1271" name="Straight Connector 8"/>
          <p:cNvCxnSpPr>
            <a:cxnSpLocks noChangeShapeType="1"/>
            <a:endCxn id="7" idx="2"/>
          </p:cNvCxnSpPr>
          <p:nvPr/>
        </p:nvCxnSpPr>
        <p:spPr bwMode="auto">
          <a:xfrm>
            <a:off x="2714625" y="3063875"/>
            <a:ext cx="4438650" cy="762000"/>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11272" name="TextBox 9"/>
          <p:cNvSpPr txBox="1">
            <a:spLocks noChangeArrowheads="1"/>
          </p:cNvSpPr>
          <p:nvPr/>
        </p:nvSpPr>
        <p:spPr bwMode="auto">
          <a:xfrm rot="566893">
            <a:off x="3597275" y="29813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53 km</a:t>
            </a:r>
          </a:p>
        </p:txBody>
      </p:sp>
    </p:spTree>
    <p:extLst>
      <p:ext uri="{BB962C8B-B14F-4D97-AF65-F5344CB8AC3E}">
        <p14:creationId xmlns:p14="http://schemas.microsoft.com/office/powerpoint/2010/main" val="31719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latin typeface="Arial" charset="0"/>
                <a:cs typeface="Arial" charset="0"/>
              </a:rPr>
              <a:t>Idea</a:t>
            </a:r>
          </a:p>
        </p:txBody>
      </p:sp>
      <p:sp>
        <p:nvSpPr>
          <p:cNvPr id="12291" name="Rectangle 3"/>
          <p:cNvSpPr>
            <a:spLocks noGrp="1" noChangeArrowheads="1"/>
          </p:cNvSpPr>
          <p:nvPr>
            <p:ph type="body" idx="1"/>
          </p:nvPr>
        </p:nvSpPr>
        <p:spPr/>
        <p:txBody>
          <a:bodyPr/>
          <a:lstStyle/>
          <a:p>
            <a:pPr eaLnBrk="1" hangingPunct="1">
              <a:buFont typeface="Arial" charset="0"/>
              <a:buNone/>
            </a:pPr>
            <a:r>
              <a:rPr lang="en-US" altLang="en-US">
                <a:latin typeface="Arial" charset="0"/>
                <a:cs typeface="Arial" charset="0"/>
              </a:rPr>
              <a:t>	Any actual path must be at least as long as 53 km</a:t>
            </a:r>
            <a:endParaRPr lang="en-US" altLang="en-US">
              <a:latin typeface="Times New Roman" pitchFamily="18" charset="0"/>
              <a:cs typeface="Times New Roman" pitchFamily="18" charset="0"/>
            </a:endParaRPr>
          </a:p>
        </p:txBody>
      </p:sp>
      <p:pic>
        <p:nvPicPr>
          <p:cNvPr id="12292" name="Picture 10" descr="C:\Users\dwharder\Desktop\sloven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349500"/>
            <a:ext cx="6119813"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347913" y="2982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7153275" y="375443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2295" name="Straight Connector 8"/>
          <p:cNvCxnSpPr>
            <a:cxnSpLocks noChangeShapeType="1"/>
            <a:endCxn id="7" idx="2"/>
          </p:cNvCxnSpPr>
          <p:nvPr/>
        </p:nvCxnSpPr>
        <p:spPr bwMode="auto">
          <a:xfrm>
            <a:off x="2714625" y="3063875"/>
            <a:ext cx="4438650" cy="762000"/>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12296" name="TextBox 9"/>
          <p:cNvSpPr txBox="1">
            <a:spLocks noChangeArrowheads="1"/>
          </p:cNvSpPr>
          <p:nvPr/>
        </p:nvSpPr>
        <p:spPr bwMode="auto">
          <a:xfrm rot="566893">
            <a:off x="3597275" y="29813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53 km</a:t>
            </a:r>
          </a:p>
        </p:txBody>
      </p:sp>
    </p:spTree>
    <p:extLst>
      <p:ext uri="{BB962C8B-B14F-4D97-AF65-F5344CB8AC3E}">
        <p14:creationId xmlns:p14="http://schemas.microsoft.com/office/powerpoint/2010/main" val="5656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3314" name="Picture 2" descr="C:\Users\dwharder\Desktop\sloven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349500"/>
            <a:ext cx="611663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p:txBody>
          <a:bodyPr/>
          <a:lstStyle/>
          <a:p>
            <a:pPr eaLnBrk="1" hangingPunct="1"/>
            <a:r>
              <a:rPr lang="en-US" altLang="en-US">
                <a:solidFill>
                  <a:srgbClr val="000000"/>
                </a:solidFill>
                <a:latin typeface="Arial" charset="0"/>
                <a:cs typeface="Arial" charset="0"/>
              </a:rPr>
              <a:t>Idea</a:t>
            </a:r>
            <a:endParaRPr lang="en-US" altLang="en-US" sz="4000">
              <a:latin typeface="Arial" charset="0"/>
              <a:cs typeface="Arial" charset="0"/>
            </a:endParaRPr>
          </a:p>
        </p:txBody>
      </p:sp>
      <p:sp>
        <p:nvSpPr>
          <p:cNvPr id="13316" name="Rectangle 3"/>
          <p:cNvSpPr>
            <a:spLocks noGrp="1" noChangeArrowheads="1"/>
          </p:cNvSpPr>
          <p:nvPr>
            <p:ph type="body" idx="1"/>
          </p:nvPr>
        </p:nvSpPr>
        <p:spPr/>
        <p:txBody>
          <a:bodyPr/>
          <a:lstStyle/>
          <a:p>
            <a:pPr eaLnBrk="1" hangingPunct="1">
              <a:buFont typeface="Arial" charset="0"/>
              <a:buNone/>
            </a:pPr>
            <a:r>
              <a:rPr lang="en-US" altLang="en-US">
                <a:latin typeface="Arial" charset="0"/>
                <a:cs typeface="Arial" charset="0"/>
              </a:rPr>
              <a:t>	Suppose we have a 28 km shortest path from Kamnik to Kranj:</a:t>
            </a:r>
            <a:r>
              <a:rPr lang="en-US" altLang="en-US">
                <a:latin typeface="Times New Roman" pitchFamily="18" charset="0"/>
                <a:cs typeface="Times New Roman" pitchFamily="18" charset="0"/>
              </a:rPr>
              <a:t> </a:t>
            </a:r>
            <a:r>
              <a:rPr lang="en-US" altLang="en-US">
                <a:solidFill>
                  <a:srgbClr val="FF0000"/>
                </a:solidFill>
                <a:latin typeface="Times New Roman" pitchFamily="18" charset="0"/>
                <a:cs typeface="Times New Roman" pitchFamily="18" charset="0"/>
              </a:rPr>
              <a:t>d(Kamnik, Kranj) = 28 km</a:t>
            </a:r>
            <a:endParaRPr lang="en-US" altLang="en-US" sz="3600">
              <a:solidFill>
                <a:srgbClr val="FF0000"/>
              </a:solidFill>
              <a:latin typeface="Times New Roman" pitchFamily="18" charset="0"/>
              <a:cs typeface="Times New Roman" pitchFamily="18" charset="0"/>
            </a:endParaRPr>
          </a:p>
        </p:txBody>
      </p:sp>
      <p:sp>
        <p:nvSpPr>
          <p:cNvPr id="6" name="Oval 5"/>
          <p:cNvSpPr/>
          <p:nvPr/>
        </p:nvSpPr>
        <p:spPr>
          <a:xfrm>
            <a:off x="5322888" y="3617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7153275" y="375443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319" name="TextBox 7"/>
          <p:cNvSpPr txBox="1">
            <a:spLocks noChangeArrowheads="1"/>
          </p:cNvSpPr>
          <p:nvPr/>
        </p:nvSpPr>
        <p:spPr bwMode="auto">
          <a:xfrm>
            <a:off x="5715000" y="33369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FF0000"/>
                </a:solidFill>
                <a:latin typeface="Times New Roman" pitchFamily="18" charset="0"/>
                <a:cs typeface="Times New Roman" pitchFamily="18" charset="0"/>
              </a:rPr>
              <a:t>28 km</a:t>
            </a:r>
          </a:p>
        </p:txBody>
      </p:sp>
    </p:spTree>
    <p:extLst>
      <p:ext uri="{BB962C8B-B14F-4D97-AF65-F5344CB8AC3E}">
        <p14:creationId xmlns:p14="http://schemas.microsoft.com/office/powerpoint/2010/main" val="176110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4338" name="Picture 2" descr="C:\Users\dwharder\Desktop\sloven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349500"/>
            <a:ext cx="611663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p:txBody>
          <a:bodyPr/>
          <a:lstStyle/>
          <a:p>
            <a:pPr eaLnBrk="1" hangingPunct="1"/>
            <a:r>
              <a:rPr lang="en-US" altLang="en-US">
                <a:latin typeface="Arial" charset="0"/>
                <a:cs typeface="Arial" charset="0"/>
              </a:rPr>
              <a:t>Idea</a:t>
            </a:r>
          </a:p>
        </p:txBody>
      </p:sp>
      <p:sp>
        <p:nvSpPr>
          <p:cNvPr id="14340" name="Rectangle 3"/>
          <p:cNvSpPr>
            <a:spLocks noGrp="1" noChangeArrowheads="1"/>
          </p:cNvSpPr>
          <p:nvPr>
            <p:ph type="body" idx="1"/>
          </p:nvPr>
        </p:nvSpPr>
        <p:spPr/>
        <p:txBody>
          <a:bodyPr/>
          <a:lstStyle/>
          <a:p>
            <a:pPr eaLnBrk="1" hangingPunct="1">
              <a:buFont typeface="Arial" charset="0"/>
              <a:buNone/>
            </a:pPr>
            <a:r>
              <a:rPr lang="en-US" altLang="en-US">
                <a:latin typeface="Arial" charset="0"/>
                <a:cs typeface="Arial" charset="0"/>
              </a:rPr>
              <a:t>	A lower bound on the shortest distance from Kranj to the destination is now </a:t>
            </a:r>
            <a:r>
              <a:rPr lang="en-US" altLang="en-US">
                <a:solidFill>
                  <a:srgbClr val="3333CC"/>
                </a:solidFill>
                <a:latin typeface="Times New Roman" pitchFamily="18" charset="0"/>
                <a:cs typeface="Times New Roman" pitchFamily="18" charset="0"/>
              </a:rPr>
              <a:t>h(Kranj, Bohinj) = 32 km</a:t>
            </a:r>
            <a:r>
              <a:rPr lang="en-US" altLang="en-US">
                <a:solidFill>
                  <a:srgbClr val="3333CC"/>
                </a:solidFill>
                <a:latin typeface="Arial" charset="0"/>
                <a:cs typeface="Arial" charset="0"/>
              </a:rPr>
              <a:t> </a:t>
            </a:r>
            <a:endParaRPr lang="en-US" altLang="en-US">
              <a:solidFill>
                <a:srgbClr val="3333CC"/>
              </a:solidFill>
              <a:latin typeface="Times New Roman" pitchFamily="18" charset="0"/>
              <a:cs typeface="Times New Roman" pitchFamily="18" charset="0"/>
            </a:endParaRPr>
          </a:p>
        </p:txBody>
      </p:sp>
      <p:sp>
        <p:nvSpPr>
          <p:cNvPr id="6" name="Oval 5"/>
          <p:cNvSpPr/>
          <p:nvPr/>
        </p:nvSpPr>
        <p:spPr>
          <a:xfrm>
            <a:off x="5322888" y="3617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7153275" y="375443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343" name="TextBox 7"/>
          <p:cNvSpPr txBox="1">
            <a:spLocks noChangeArrowheads="1"/>
          </p:cNvSpPr>
          <p:nvPr/>
        </p:nvSpPr>
        <p:spPr bwMode="auto">
          <a:xfrm>
            <a:off x="5715000" y="33369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FF0000"/>
                </a:solidFill>
                <a:latin typeface="Times New Roman" pitchFamily="18" charset="0"/>
                <a:cs typeface="Times New Roman" pitchFamily="18" charset="0"/>
              </a:rPr>
              <a:t>28 km</a:t>
            </a:r>
          </a:p>
        </p:txBody>
      </p:sp>
      <p:cxnSp>
        <p:nvCxnSpPr>
          <p:cNvPr id="14344" name="Straight Connector 8"/>
          <p:cNvCxnSpPr>
            <a:cxnSpLocks noChangeShapeType="1"/>
          </p:cNvCxnSpPr>
          <p:nvPr/>
        </p:nvCxnSpPr>
        <p:spPr bwMode="auto">
          <a:xfrm>
            <a:off x="2714625" y="3063875"/>
            <a:ext cx="2714625" cy="500063"/>
          </a:xfrm>
          <a:prstGeom prst="line">
            <a:avLst/>
          </a:prstGeom>
          <a:noFill/>
          <a:ln w="19050" algn="ctr">
            <a:solidFill>
              <a:schemeClr val="accent2"/>
            </a:solidFill>
            <a:round/>
            <a:headEnd/>
            <a:tailEnd/>
          </a:ln>
          <a:extLst>
            <a:ext uri="{909E8E84-426E-40DD-AFC4-6F175D3DCCD1}">
              <a14:hiddenFill xmlns:a14="http://schemas.microsoft.com/office/drawing/2010/main">
                <a:noFill/>
              </a14:hiddenFill>
            </a:ext>
          </a:extLst>
        </p:spPr>
      </p:cxnSp>
      <p:sp>
        <p:nvSpPr>
          <p:cNvPr id="14345" name="TextBox 9"/>
          <p:cNvSpPr txBox="1">
            <a:spLocks noChangeArrowheads="1"/>
          </p:cNvSpPr>
          <p:nvPr/>
        </p:nvSpPr>
        <p:spPr bwMode="auto">
          <a:xfrm rot="566893">
            <a:off x="3597275" y="29813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32 km</a:t>
            </a:r>
          </a:p>
        </p:txBody>
      </p:sp>
      <p:sp>
        <p:nvSpPr>
          <p:cNvPr id="11" name="Oval 10"/>
          <p:cNvSpPr/>
          <p:nvPr/>
        </p:nvSpPr>
        <p:spPr>
          <a:xfrm>
            <a:off x="2347913" y="2982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24195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5362" name="Picture 2" descr="C:\Users\dwharder\Desktop\sloven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349500"/>
            <a:ext cx="611663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pPr eaLnBrk="1" hangingPunct="1"/>
            <a:r>
              <a:rPr lang="en-US" altLang="en-US">
                <a:latin typeface="Arial" charset="0"/>
                <a:cs typeface="Arial" charset="0"/>
              </a:rPr>
              <a:t>Idea</a:t>
            </a:r>
          </a:p>
        </p:txBody>
      </p:sp>
      <p:sp>
        <p:nvSpPr>
          <p:cNvPr id="15364" name="Rectangle 3"/>
          <p:cNvSpPr>
            <a:spLocks noGrp="1" noChangeArrowheads="1"/>
          </p:cNvSpPr>
          <p:nvPr>
            <p:ph type="body" idx="1"/>
          </p:nvPr>
        </p:nvSpPr>
        <p:spPr/>
        <p:txBody>
          <a:bodyPr/>
          <a:lstStyle/>
          <a:p>
            <a:pPr eaLnBrk="1" hangingPunct="1">
              <a:buFont typeface="Arial" charset="0"/>
              <a:buNone/>
            </a:pPr>
            <a:r>
              <a:rPr lang="en-US" altLang="en-US">
                <a:latin typeface="Arial" charset="0"/>
                <a:cs typeface="Arial" charset="0"/>
              </a:rPr>
              <a:t>	Thus, we weight of the path up to Kranj is</a:t>
            </a:r>
          </a:p>
          <a:p>
            <a:pPr algn="ctr" eaLnBrk="1" hangingPunct="1">
              <a:buFont typeface="Arial" charset="0"/>
              <a:buNone/>
            </a:pPr>
            <a:r>
              <a:rPr lang="en-US" altLang="en-US">
                <a:latin typeface="Times New Roman" pitchFamily="18" charset="0"/>
                <a:cs typeface="Times New Roman" pitchFamily="18" charset="0"/>
              </a:rPr>
              <a:t> w(Kranj) = </a:t>
            </a:r>
            <a:r>
              <a:rPr lang="en-US" altLang="en-US">
                <a:solidFill>
                  <a:srgbClr val="FF0000"/>
                </a:solidFill>
                <a:latin typeface="Times New Roman" pitchFamily="18" charset="0"/>
                <a:cs typeface="Times New Roman" pitchFamily="18" charset="0"/>
              </a:rPr>
              <a:t>d(Kamnik, Kranj)</a:t>
            </a:r>
            <a:r>
              <a:rPr lang="en-US" altLang="en-US">
                <a:latin typeface="Times New Roman" pitchFamily="18" charset="0"/>
                <a:cs typeface="Times New Roman" pitchFamily="18" charset="0"/>
              </a:rPr>
              <a:t> + </a:t>
            </a:r>
            <a:r>
              <a:rPr lang="en-US" altLang="en-US">
                <a:solidFill>
                  <a:srgbClr val="3333CC"/>
                </a:solidFill>
                <a:latin typeface="Times New Roman" pitchFamily="18" charset="0"/>
                <a:cs typeface="Times New Roman" pitchFamily="18" charset="0"/>
              </a:rPr>
              <a:t>h(Kranj, Bohinj) </a:t>
            </a:r>
            <a:r>
              <a:rPr lang="en-US" altLang="en-US">
                <a:latin typeface="Times New Roman" pitchFamily="18" charset="0"/>
                <a:cs typeface="Times New Roman" pitchFamily="18" charset="0"/>
              </a:rPr>
              <a:t>= 60 km</a:t>
            </a:r>
            <a:r>
              <a:rPr lang="en-US" altLang="en-US">
                <a:latin typeface="Arial" charset="0"/>
                <a:cs typeface="Arial" charset="0"/>
              </a:rPr>
              <a:t> </a:t>
            </a:r>
            <a:endParaRPr lang="en-US" altLang="en-US">
              <a:latin typeface="Times New Roman" pitchFamily="18" charset="0"/>
              <a:cs typeface="Times New Roman" pitchFamily="18" charset="0"/>
            </a:endParaRPr>
          </a:p>
        </p:txBody>
      </p:sp>
      <p:sp>
        <p:nvSpPr>
          <p:cNvPr id="6" name="Oval 5"/>
          <p:cNvSpPr/>
          <p:nvPr/>
        </p:nvSpPr>
        <p:spPr>
          <a:xfrm>
            <a:off x="5322888" y="3617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7153275" y="375443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5367" name="Straight Connector 8"/>
          <p:cNvCxnSpPr>
            <a:cxnSpLocks noChangeShapeType="1"/>
          </p:cNvCxnSpPr>
          <p:nvPr/>
        </p:nvCxnSpPr>
        <p:spPr bwMode="auto">
          <a:xfrm>
            <a:off x="2714625" y="3063875"/>
            <a:ext cx="2714625" cy="500063"/>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15368" name="TextBox 9"/>
          <p:cNvSpPr txBox="1">
            <a:spLocks noChangeArrowheads="1"/>
          </p:cNvSpPr>
          <p:nvPr/>
        </p:nvSpPr>
        <p:spPr bwMode="auto">
          <a:xfrm rot="566893">
            <a:off x="3597275" y="29813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32 km</a:t>
            </a:r>
          </a:p>
        </p:txBody>
      </p:sp>
      <p:sp>
        <p:nvSpPr>
          <p:cNvPr id="11" name="Oval 10"/>
          <p:cNvSpPr/>
          <p:nvPr/>
        </p:nvSpPr>
        <p:spPr>
          <a:xfrm>
            <a:off x="2347913" y="2982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370" name="TextBox 7"/>
          <p:cNvSpPr txBox="1">
            <a:spLocks noChangeArrowheads="1"/>
          </p:cNvSpPr>
          <p:nvPr/>
        </p:nvSpPr>
        <p:spPr bwMode="auto">
          <a:xfrm>
            <a:off x="5715000" y="33369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FF0000"/>
                </a:solidFill>
                <a:latin typeface="Times New Roman" pitchFamily="18" charset="0"/>
                <a:cs typeface="Times New Roman" pitchFamily="18" charset="0"/>
              </a:rPr>
              <a:t>28 km</a:t>
            </a:r>
          </a:p>
        </p:txBody>
      </p:sp>
    </p:spTree>
    <p:extLst>
      <p:ext uri="{BB962C8B-B14F-4D97-AF65-F5344CB8AC3E}">
        <p14:creationId xmlns:p14="http://schemas.microsoft.com/office/powerpoint/2010/main" val="74461070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17027</TotalTime>
  <Words>223</Words>
  <Application>Microsoft Office PowerPoint</Application>
  <PresentationFormat>On-screen Show (4:3)</PresentationFormat>
  <Paragraphs>272</Paragraphs>
  <Slides>39</Slides>
  <Notes>39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ＭＳ Ｐゴシック</vt:lpstr>
      <vt:lpstr>Arial</vt:lpstr>
      <vt:lpstr>Calibri</vt:lpstr>
      <vt:lpstr>Consolas</vt:lpstr>
      <vt:lpstr>Courier New</vt:lpstr>
      <vt:lpstr>Times New Roman</vt:lpstr>
      <vt:lpstr>Custom Design</vt:lpstr>
      <vt:lpstr>Equation</vt:lpstr>
      <vt:lpstr>Outline</vt:lpstr>
      <vt:lpstr>Background</vt:lpstr>
      <vt:lpstr>Idea</vt:lpstr>
      <vt:lpstr>Idea</vt:lpstr>
      <vt:lpstr>Idea</vt:lpstr>
      <vt:lpstr>Idea</vt:lpstr>
      <vt:lpstr>Idea</vt:lpstr>
      <vt:lpstr>Idea</vt:lpstr>
      <vt:lpstr>Idea</vt:lpstr>
      <vt:lpstr>Idea</vt:lpstr>
      <vt:lpstr>Idea</vt:lpstr>
      <vt:lpstr>Algorithm Description</vt:lpstr>
      <vt:lpstr>Algorithm Description</vt:lpstr>
      <vt:lpstr>Comparison of Priorities</vt:lpstr>
      <vt:lpstr>Comparison of Priorities</vt:lpstr>
      <vt:lpstr>Comparison of Priorities</vt:lpstr>
      <vt:lpstr>Comparison of Priorities</vt:lpstr>
      <vt:lpstr> Comparison with Dijkstra’s Algorithm</vt:lpstr>
      <vt:lpstr> Comparison with Dijkstra’s Algorithm</vt:lpstr>
      <vt:lpstr> Comparison with Dijkstra’s Algorithm</vt:lpstr>
      <vt:lpstr>Optimality Guarantees?</vt:lpstr>
      <vt:lpstr>Admissible Heuristics</vt:lpstr>
      <vt:lpstr>Admissible Heuristics</vt:lpstr>
      <vt:lpstr>Optimality Conditions</vt:lpstr>
      <vt:lpstr>The N Puzzle</vt:lpstr>
      <vt:lpstr>The N Puzzle</vt:lpstr>
      <vt:lpstr>The N Puzzle</vt:lpstr>
      <vt:lpstr>The N Puzzle</vt:lpstr>
      <vt:lpstr>The N Puzzle</vt:lpstr>
      <vt:lpstr>The N Puzzle</vt:lpstr>
      <vt:lpstr>The N Puzzle</vt:lpstr>
      <vt:lpstr>The N Puzzle</vt:lpstr>
      <vt:lpstr>The N Puzzle</vt:lpstr>
      <vt:lpstr>The N Puzzle</vt:lpstr>
      <vt:lpstr>The N Puzzle</vt:lpstr>
      <vt:lpstr>The N Puzzle</vt:lpstr>
      <vt:lpstr>The N Puzzle</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1317</cp:revision>
  <dcterms:created xsi:type="dcterms:W3CDTF">2009-09-11T23:00:44Z</dcterms:created>
  <dcterms:modified xsi:type="dcterms:W3CDTF">2016-04-13T22:21:46Z</dcterms:modified>
</cp:coreProperties>
</file>