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31"/>
  </p:notesMasterIdLst>
  <p:sldIdLst>
    <p:sldId id="303" r:id="rId2"/>
    <p:sldId id="304" r:id="rId3"/>
    <p:sldId id="305" r:id="rId4"/>
    <p:sldId id="306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30" r:id="rId28"/>
    <p:sldId id="329" r:id="rId29"/>
    <p:sldId id="448" r:id="rId30"/>
    <p:sldId id="447" r:id="rId31"/>
    <p:sldId id="331" r:id="rId32"/>
    <p:sldId id="332" r:id="rId33"/>
    <p:sldId id="333" r:id="rId34"/>
    <p:sldId id="334" r:id="rId35"/>
    <p:sldId id="337" r:id="rId36"/>
    <p:sldId id="338" r:id="rId37"/>
    <p:sldId id="340" r:id="rId38"/>
    <p:sldId id="341" r:id="rId39"/>
    <p:sldId id="342" r:id="rId40"/>
    <p:sldId id="343" r:id="rId41"/>
    <p:sldId id="440" r:id="rId42"/>
    <p:sldId id="344" r:id="rId43"/>
    <p:sldId id="345" r:id="rId44"/>
    <p:sldId id="346" r:id="rId45"/>
    <p:sldId id="441" r:id="rId46"/>
    <p:sldId id="347" r:id="rId47"/>
    <p:sldId id="348" r:id="rId48"/>
    <p:sldId id="349" r:id="rId49"/>
    <p:sldId id="442" r:id="rId50"/>
    <p:sldId id="350" r:id="rId51"/>
    <p:sldId id="351" r:id="rId52"/>
    <p:sldId id="352" r:id="rId53"/>
    <p:sldId id="353" r:id="rId54"/>
    <p:sldId id="354" r:id="rId55"/>
    <p:sldId id="355" r:id="rId56"/>
    <p:sldId id="450" r:id="rId57"/>
    <p:sldId id="443" r:id="rId58"/>
    <p:sldId id="356" r:id="rId59"/>
    <p:sldId id="357" r:id="rId60"/>
    <p:sldId id="445" r:id="rId61"/>
    <p:sldId id="358" r:id="rId62"/>
    <p:sldId id="451" r:id="rId63"/>
    <p:sldId id="359" r:id="rId64"/>
    <p:sldId id="360" r:id="rId65"/>
    <p:sldId id="361" r:id="rId66"/>
    <p:sldId id="362" r:id="rId67"/>
    <p:sldId id="363" r:id="rId68"/>
    <p:sldId id="364" r:id="rId69"/>
    <p:sldId id="365" r:id="rId70"/>
    <p:sldId id="366" r:id="rId71"/>
    <p:sldId id="367" r:id="rId72"/>
    <p:sldId id="449" r:id="rId73"/>
    <p:sldId id="368" r:id="rId74"/>
    <p:sldId id="369" r:id="rId75"/>
    <p:sldId id="370" r:id="rId76"/>
    <p:sldId id="401" r:id="rId77"/>
    <p:sldId id="428" r:id="rId78"/>
    <p:sldId id="429" r:id="rId79"/>
    <p:sldId id="436" r:id="rId80"/>
    <p:sldId id="435" r:id="rId81"/>
    <p:sldId id="434" r:id="rId82"/>
    <p:sldId id="430" r:id="rId83"/>
    <p:sldId id="423" r:id="rId84"/>
    <p:sldId id="424" r:id="rId85"/>
    <p:sldId id="425" r:id="rId86"/>
    <p:sldId id="437" r:id="rId87"/>
    <p:sldId id="438" r:id="rId88"/>
    <p:sldId id="439" r:id="rId89"/>
    <p:sldId id="426" r:id="rId90"/>
    <p:sldId id="416" r:id="rId91"/>
    <p:sldId id="415" r:id="rId92"/>
    <p:sldId id="421" r:id="rId93"/>
    <p:sldId id="422" r:id="rId94"/>
    <p:sldId id="417" r:id="rId95"/>
    <p:sldId id="418" r:id="rId96"/>
    <p:sldId id="419" r:id="rId97"/>
    <p:sldId id="420" r:id="rId98"/>
    <p:sldId id="414" r:id="rId99"/>
    <p:sldId id="410" r:id="rId100"/>
    <p:sldId id="411" r:id="rId101"/>
    <p:sldId id="412" r:id="rId102"/>
    <p:sldId id="413" r:id="rId103"/>
    <p:sldId id="454" r:id="rId104"/>
    <p:sldId id="455" r:id="rId105"/>
    <p:sldId id="407" r:id="rId106"/>
    <p:sldId id="406" r:id="rId107"/>
    <p:sldId id="408" r:id="rId108"/>
    <p:sldId id="409" r:id="rId109"/>
    <p:sldId id="405" r:id="rId110"/>
    <p:sldId id="404" r:id="rId111"/>
    <p:sldId id="403" r:id="rId112"/>
    <p:sldId id="402" r:id="rId113"/>
    <p:sldId id="385" r:id="rId114"/>
    <p:sldId id="386" r:id="rId115"/>
    <p:sldId id="387" r:id="rId116"/>
    <p:sldId id="388" r:id="rId117"/>
    <p:sldId id="389" r:id="rId118"/>
    <p:sldId id="390" r:id="rId119"/>
    <p:sldId id="391" r:id="rId120"/>
    <p:sldId id="392" r:id="rId121"/>
    <p:sldId id="393" r:id="rId122"/>
    <p:sldId id="394" r:id="rId123"/>
    <p:sldId id="395" r:id="rId124"/>
    <p:sldId id="396" r:id="rId125"/>
    <p:sldId id="397" r:id="rId126"/>
    <p:sldId id="398" r:id="rId127"/>
    <p:sldId id="399" r:id="rId128"/>
    <p:sldId id="400" r:id="rId129"/>
    <p:sldId id="302" r:id="rId1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3" autoAdjust="0"/>
    <p:restoredTop sz="94660"/>
  </p:normalViewPr>
  <p:slideViewPr>
    <p:cSldViewPr>
      <p:cViewPr varScale="1">
        <p:scale>
          <a:sx n="107" d="100"/>
          <a:sy n="107" d="100"/>
        </p:scale>
        <p:origin x="484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2" d="100"/>
          <a:sy n="92" d="100"/>
        </p:scale>
        <p:origin x="-376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A6F3147-B3C0-4B2A-B964-AB106F786BE1}" type="datetimeFigureOut">
              <a:rPr lang="en-US"/>
              <a:pPr>
                <a:defRPr/>
              </a:pPr>
              <a:t>4/25/2016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CA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CA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BF7B1FF-DFE5-4B27-8E0E-F1DDF2FB76B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56109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4AA738-EE89-4BF2-A451-3A3B2F84EF1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63BA4F-A901-4044-B375-C9D155800FE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A3A05F-E5B6-43F5-91C4-9D67E91E87F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9F8A35-89CA-4FFC-B5BF-B56AEE78A8C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DEA6A1-8670-4E9A-98B2-507024A29AF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DF7971-FAE8-4766-BC16-DF6DF9FD90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962F32-88D2-4F33-AFED-DE43904DDAA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CA" altLang="en-US" dirty="0"/>
              <a:t>In actuality, the floor on the log function causes some fluctuation,</a:t>
            </a:r>
            <a:r>
              <a:rPr lang="en-CA" altLang="en-US" baseline="0" dirty="0"/>
              <a:t> but 44 % is </a:t>
            </a:r>
            <a:r>
              <a:rPr lang="en-CA" altLang="en-US" baseline="0"/>
              <a:t>quite reasonable…</a:t>
            </a:r>
            <a:endParaRPr lang="en-CA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5F2BFB-34C6-43C5-A9BE-F52C4E54A76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FEFB50-1202-4951-AFC0-8C3E7608922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BB9BC6-C093-44F5-B708-24EC4240B5B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CEE0DF-1C56-4973-8A0B-5B817F5C28B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B773FF-976A-49A5-899A-B5567000A82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121D00-F060-4AC8-A77E-5B992D96E30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05D009-E83A-4ECA-BACF-D3C1E7D759D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F385E9-67EB-46A8-87AE-1249EAC3B0A2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1F19DE-8C7B-44AE-B42E-046D9005FB9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BAE160-3B50-4AE5-BD58-527B539E3B43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F48E0F-765F-4C0A-8881-BD4F128F0BB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266350-4109-4CED-B0F3-C8E885B0618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EEEEF-D401-4EF4-844D-4761CB43A693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A334D0-D0B8-42D9-9D58-6B2587ACE022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E80836-19BF-4C22-A3C5-C3241E9FA8AA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BB0E25-E981-4516-A3C2-83DD797AF1C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3DDADD-6EE9-4901-B29D-3AC01CCF4F4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870B8B-2894-4390-9C41-02865854EA3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59AB30-F013-43A2-864C-3F3AFE753D4A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59AB30-F013-43A2-864C-3F3AFE753D4A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DA0E31-3F46-4439-8357-5825DAC97E5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DA11C7-B0B7-424A-9130-1F010456E768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0C8AC1-5277-47D6-A7AD-19978E08A17F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0C8AC1-5277-47D6-A7AD-19978E08A17F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A38B14-A4F2-420D-AB69-5764A11387C3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E12724-7DED-4F21-BEB3-1CA3E1D4A900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668DC9-B9A7-4B92-AB95-042C2D778AD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B3299-39E0-4E1F-A557-22FF1BAB52AD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CBCA50-D4AD-40CC-9F00-95A64E3BE617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FE8E11-1383-47F2-8648-B4EF25521E9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3BBE88-839E-481F-A058-7130888E2749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4E86E5-1878-4B5F-A4F1-5F523A8EE50D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ABC768-8DE6-4292-B53A-587DD3557997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F1DA1A-E4BE-44A0-BF76-163D8E580682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C5C487-6683-44F0-9FF3-FD13FA230EC0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161589-05C9-46E6-B68E-8045B34C6A9B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B26A0A-B9AC-4037-ADF8-ACA79D00DE64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FC9ACD-A98B-4785-8A86-C0E8F508302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2B8302-3920-422A-A0A2-B84B3543F23B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703097-E633-4B7D-A240-736BBA22A46C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786D34-1561-45D7-B000-2168E201B2CE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37184D-4D01-4CB4-B68B-E3C9A61465E5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10D443-3639-4683-A7EC-BEDFCBAFE9FE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09A8AA-F225-4926-9FC0-A4CA10D53B2C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CE9889-C91F-4BF5-8A60-5BBAE16A43A6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A32F71-896D-424C-B80C-8CA9A7775117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663D45-0641-4332-B37A-F0FC3681FFCF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3D5525-A698-49BA-8B94-796390A221D7}" type="slidenum">
              <a:rPr lang="en-US" smtClean="0"/>
              <a:pPr>
                <a:defRPr/>
              </a:pPr>
              <a:t>125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96884B-5566-483A-8962-DF84FCB5017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D05D2D-438D-493C-9B37-49D03BFC6384}" type="slidenum">
              <a:rPr lang="en-US"/>
              <a:pPr>
                <a:defRPr/>
              </a:pPr>
              <a:t>126</a:t>
            </a:fld>
            <a:endParaRPr lang="en-US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Recall that a</a:t>
            </a:r>
            <a:r>
              <a:rPr lang="en-US" altLang="en-US" baseline="30000"/>
              <a:t>log[b](c)</a:t>
            </a:r>
            <a:r>
              <a:rPr lang="en-US" altLang="en-US"/>
              <a:t> = c</a:t>
            </a:r>
            <a:r>
              <a:rPr lang="en-US" altLang="en-US" baseline="30000"/>
              <a:t>log[b](a)</a:t>
            </a:r>
            <a:r>
              <a:rPr lang="en-US" altLang="en-US"/>
              <a:t> for all values of a, b, and c.</a:t>
            </a:r>
          </a:p>
          <a:p>
            <a:r>
              <a:rPr lang="en-US" altLang="en-US"/>
              <a:t>Here, log[b](c) is the logarithm base ‘b’ of c.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E2BC6-ADE5-4DA8-8C85-C5800A0E77B2}" type="slidenum">
              <a:rPr lang="en-US" smtClean="0"/>
              <a:pPr>
                <a:defRPr/>
              </a:pPr>
              <a:t>127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64BA7E-3615-423E-8946-95F75AAA5C7A}" type="slidenum">
              <a:rPr lang="en-US" smtClean="0"/>
              <a:pPr>
                <a:defRPr/>
              </a:pPr>
              <a:t>128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AB88D8-AB5F-48DB-98E9-EEBC0B734597}" type="slidenum">
              <a:rPr lang="en-CA" smtClean="0"/>
              <a:pPr>
                <a:defRPr/>
              </a:pPr>
              <a:t>129</a:t>
            </a:fld>
            <a:endParaRPr lang="en-C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173484-7A51-4792-B6D9-47E5B6E85C3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5EB48A-0546-4C06-BDEB-F695B334D1D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3CD6FD-7325-4082-9E37-D10BB6E2D44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6" name="Text Box 14"/>
          <p:cNvSpPr txBox="1">
            <a:spLocks noChangeArrowheads="1"/>
          </p:cNvSpPr>
          <p:nvPr userDrawn="1"/>
        </p:nvSpPr>
        <p:spPr bwMode="auto">
          <a:xfrm>
            <a:off x="3779838" y="260350"/>
            <a:ext cx="5040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 algn="tl" rotWithShape="0">
              <a:prstClr val="black"/>
            </a:outerShdw>
          </a:effectLst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ECE 250 </a:t>
            </a:r>
            <a:r>
              <a:rPr lang="en-US" sz="20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Algorithms and Data Structures</a:t>
            </a:r>
          </a:p>
        </p:txBody>
      </p:sp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5472113" y="4365625"/>
            <a:ext cx="3671887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 algn="tl" rotWithShape="0">
              <a:prstClr val="black"/>
            </a:outerShdw>
          </a:effectLst>
        </p:spPr>
        <p:txBody>
          <a:bodyPr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200" b="1" kern="0" dirty="0">
                <a:solidFill>
                  <a:srgbClr val="FFFF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Douglas Wilhelm Harder, </a:t>
            </a:r>
            <a:r>
              <a:rPr lang="en-US" sz="1200" b="1" kern="0" dirty="0" err="1">
                <a:solidFill>
                  <a:srgbClr val="FFFF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M.Math</a:t>
            </a:r>
            <a:r>
              <a:rPr lang="en-US" sz="1200" b="1" kern="0" dirty="0">
                <a:solidFill>
                  <a:srgbClr val="FFFF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. LEL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100" kern="0" dirty="0">
                <a:solidFill>
                  <a:srgbClr val="FFFF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Department of Electrical and Computer Engineering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100" kern="0" dirty="0">
                <a:solidFill>
                  <a:srgbClr val="FFFF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University of Waterloo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100" kern="0" dirty="0">
                <a:solidFill>
                  <a:srgbClr val="FFFF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Waterloo, Ontario, Canada</a:t>
            </a:r>
          </a:p>
          <a:p>
            <a:pPr defTabSz="457200">
              <a:spcBef>
                <a:spcPct val="20000"/>
              </a:spcBef>
              <a:defRPr/>
            </a:pPr>
            <a:endParaRPr lang="en-US" sz="1100" kern="0" dirty="0">
              <a:solidFill>
                <a:srgbClr val="FFFFFF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defTabSz="457200">
              <a:spcBef>
                <a:spcPct val="20000"/>
              </a:spcBef>
              <a:defRPr/>
            </a:pPr>
            <a:r>
              <a:rPr lang="en-US" sz="1100" kern="0" dirty="0">
                <a:solidFill>
                  <a:srgbClr val="FFFF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ece.uwaterloo.ca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100" kern="0" dirty="0">
                <a:solidFill>
                  <a:srgbClr val="FFFF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dwharder@alumni.uwaterloo.ca</a:t>
            </a:r>
          </a:p>
          <a:p>
            <a:pPr defTabSz="457200">
              <a:spcBef>
                <a:spcPct val="20000"/>
              </a:spcBef>
              <a:defRPr/>
            </a:pPr>
            <a:endParaRPr lang="en-CA" sz="900" dirty="0">
              <a:solidFill>
                <a:srgbClr val="FFFFFF"/>
              </a:solidFill>
              <a:latin typeface="Arial"/>
              <a:ea typeface="ＭＳ Ｐゴシック" charset="-128"/>
            </a:endParaRPr>
          </a:p>
          <a:p>
            <a:pPr defTabSz="457200">
              <a:spcBef>
                <a:spcPct val="20000"/>
              </a:spcBef>
              <a:defRPr/>
            </a:pPr>
            <a:r>
              <a:rPr lang="en-CA" sz="900" dirty="0">
                <a:solidFill>
                  <a:srgbClr val="FFFFFF"/>
                </a:solidFill>
                <a:latin typeface="Arial"/>
                <a:ea typeface="ＭＳ Ｐゴシック" charset="-128"/>
              </a:rPr>
              <a:t>© 2006-2013 by Douglas Wilhelm Harder.  Some rights reserved.</a:t>
            </a:r>
            <a:endParaRPr lang="en-US" sz="900" kern="0" dirty="0">
              <a:solidFill>
                <a:srgbClr val="FFFFFF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defTabSz="457200">
              <a:spcBef>
                <a:spcPct val="20000"/>
              </a:spcBef>
              <a:defRPr/>
            </a:pPr>
            <a:endParaRPr lang="en-CA" sz="2400" dirty="0">
              <a:solidFill>
                <a:srgbClr val="FFFFFF"/>
              </a:solidFill>
              <a:latin typeface="Arial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8493125" y="387350"/>
            <a:ext cx="400050" cy="304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fld id="{CB04C21C-B0BC-4588-B282-CC300FAFEEC9}" type="slidenum">
              <a:rPr lang="en-CA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‹#›</a:t>
            </a:fld>
            <a:endParaRPr lang="en-CA" sz="1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2916238" y="111125"/>
            <a:ext cx="5832475" cy="365125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AVL trees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17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Outline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Background</a:t>
            </a:r>
          </a:p>
          <a:p>
            <a:pPr>
              <a:buFont typeface="Arial" charset="0"/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Define height balancing</a:t>
            </a:r>
          </a:p>
          <a:p>
            <a:pPr>
              <a:buFont typeface="Arial" charset="0"/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Maintaining balance within a tree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AVL trees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Difference of heights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Maintaining balance after insertions and erases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Can we store AVL trees as arrays?</a:t>
            </a:r>
          </a:p>
        </p:txBody>
      </p:sp>
    </p:spTree>
    <p:extLst>
      <p:ext uri="{BB962C8B-B14F-4D97-AF65-F5344CB8AC3E}">
        <p14:creationId xmlns:p14="http://schemas.microsoft.com/office/powerpoint/2010/main" val="1655218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C:\Users\dwharder\Desktop\k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509" y="2326746"/>
            <a:ext cx="1606550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Prototypical Examples</a:t>
            </a:r>
            <a:endParaRPr lang="en-CA" altLang="en-US">
              <a:latin typeface="Arial" charset="0"/>
              <a:cs typeface="Arial" charset="0"/>
            </a:endParaRPr>
          </a:p>
        </p:txBody>
      </p:sp>
      <p:sp>
        <p:nvSpPr>
          <p:cNvPr id="1434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>
                <a:latin typeface="Arial" charset="0"/>
                <a:cs typeface="Arial" charset="0"/>
              </a:rPr>
              <a:t>	The result is, again, a perfect tree</a:t>
            </a:r>
          </a:p>
          <a:p>
            <a:pPr>
              <a:buFont typeface="Arial" charset="0"/>
              <a:buNone/>
            </a:pPr>
            <a:endParaRPr lang="en-CA" altLang="en-US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en-CA" altLang="en-US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en-CA" altLang="en-US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en-CA" altLang="en-US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en-CA" altLang="en-US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CA" altLang="en-US">
                <a:latin typeface="Arial" charset="0"/>
                <a:cs typeface="Arial" charset="0"/>
              </a:rPr>
              <a:t>	These examples may seem trivial, but they are the basis for the corrections in the next data structure we will see:  AVL trees</a:t>
            </a:r>
          </a:p>
        </p:txBody>
      </p:sp>
    </p:spTree>
    <p:extLst>
      <p:ext uri="{BB962C8B-B14F-4D97-AF65-F5344CB8AC3E}">
        <p14:creationId xmlns:p14="http://schemas.microsoft.com/office/powerpoint/2010/main" val="360560034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72 is unbalanced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right-right imbalance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Promote the intermediate node to the imbalanced node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75 is that value</a:t>
            </a:r>
          </a:p>
        </p:txBody>
      </p:sp>
      <p:pic>
        <p:nvPicPr>
          <p:cNvPr id="4" name="Picture 19" descr="C:\Users\dwharder\Desktop\a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83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C:\Users\dwharder\Desktop\a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72 is unbalanced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right-right imbalance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Promote the intermediate node to the imbalanced node</a:t>
            </a:r>
          </a:p>
        </p:txBody>
      </p:sp>
    </p:spTree>
    <p:extLst>
      <p:ext uri="{BB962C8B-B14F-4D97-AF65-F5344CB8AC3E}">
        <p14:creationId xmlns:p14="http://schemas.microsoft.com/office/powerpoint/2010/main" val="175520271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Again, balanced</a:t>
            </a:r>
          </a:p>
        </p:txBody>
      </p:sp>
      <p:pic>
        <p:nvPicPr>
          <p:cNvPr id="4" name="Picture 21" descr="C:\Users\dwharder\Desktop\a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21094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Insert 64</a:t>
            </a:r>
          </a:p>
        </p:txBody>
      </p:sp>
      <p:pic>
        <p:nvPicPr>
          <p:cNvPr id="4" name="Picture 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787" y="2708920"/>
            <a:ext cx="9013715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88648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This causes no imbalances</a:t>
            </a:r>
          </a:p>
        </p:txBody>
      </p:sp>
      <p:pic>
        <p:nvPicPr>
          <p:cNvPr id="4" name="Picture 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787" y="2708920"/>
            <a:ext cx="9013715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36402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Insert 55</a:t>
            </a:r>
          </a:p>
        </p:txBody>
      </p:sp>
      <p:pic>
        <p:nvPicPr>
          <p:cNvPr id="4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787" y="2708920"/>
            <a:ext cx="9013715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85704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69 is imbalanced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left-left imbalance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Promote the intermediate node to the imbalanced node</a:t>
            </a:r>
          </a:p>
        </p:txBody>
      </p:sp>
      <p:pic>
        <p:nvPicPr>
          <p:cNvPr id="4" name="Picture 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787" y="2708920"/>
            <a:ext cx="9013715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49994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787" y="2708920"/>
            <a:ext cx="9013715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69 is imbalanced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left-left imbalance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Promote the intermediate node to the imbalanced node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63 is that value</a:t>
            </a:r>
          </a:p>
        </p:txBody>
      </p:sp>
    </p:spTree>
    <p:extLst>
      <p:ext uri="{BB962C8B-B14F-4D97-AF65-F5344CB8AC3E}">
        <p14:creationId xmlns:p14="http://schemas.microsoft.com/office/powerpoint/2010/main" val="299583719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tree is now balanced</a:t>
            </a:r>
          </a:p>
        </p:txBody>
      </p:sp>
      <p:pic>
        <p:nvPicPr>
          <p:cNvPr id="4" name="Picture 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787" y="2708920"/>
            <a:ext cx="9013715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39696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Insert 70</a:t>
            </a:r>
          </a:p>
        </p:txBody>
      </p:sp>
      <p:pic>
        <p:nvPicPr>
          <p:cNvPr id="4" name="Picture 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787" y="2708920"/>
            <a:ext cx="9013715" cy="198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777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AVL Trees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We will focus on the first strategy:  AVL trees</a:t>
            </a:r>
          </a:p>
          <a:p>
            <a:pPr lvl="1"/>
            <a:r>
              <a:rPr lang="en-US" altLang="en-US">
                <a:latin typeface="Arial" charset="0"/>
                <a:cs typeface="Arial" charset="0"/>
              </a:rPr>
              <a:t>Named after Adelson-Velskii and Landis</a:t>
            </a:r>
          </a:p>
          <a:p>
            <a:pPr>
              <a:buFont typeface="Arial" charset="0"/>
              <a:buNone/>
            </a:pPr>
            <a:endParaRPr lang="en-US" altLang="en-US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Balance is defined by comparing the height of the two sub-trees</a:t>
            </a:r>
          </a:p>
          <a:p>
            <a:pPr>
              <a:buFont typeface="Arial" charset="0"/>
              <a:buNone/>
            </a:pPr>
            <a:endParaRPr lang="en-US" altLang="en-US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Recall:</a:t>
            </a:r>
          </a:p>
          <a:p>
            <a:pPr lvl="1"/>
            <a:r>
              <a:rPr lang="en-US" altLang="en-US">
                <a:latin typeface="Arial" charset="0"/>
                <a:cs typeface="Arial" charset="0"/>
              </a:rPr>
              <a:t>An empty tree has height </a:t>
            </a:r>
            <a:r>
              <a:rPr lang="en-US" altLang="en-US">
                <a:latin typeface="Times New Roman" pitchFamily="18" charset="0"/>
                <a:cs typeface="Arial" charset="0"/>
              </a:rPr>
              <a:t>–1</a:t>
            </a:r>
          </a:p>
          <a:p>
            <a:pPr lvl="1"/>
            <a:r>
              <a:rPr lang="en-US" altLang="en-US">
                <a:latin typeface="Arial" charset="0"/>
                <a:cs typeface="Arial" charset="0"/>
              </a:rPr>
              <a:t>A tree with a single node has height </a:t>
            </a:r>
            <a:r>
              <a:rPr lang="en-US" altLang="en-US">
                <a:latin typeface="Times New Roman" pitchFamily="18" charset="0"/>
                <a:cs typeface="Arial" charset="0"/>
              </a:rPr>
              <a:t>0</a:t>
            </a:r>
          </a:p>
          <a:p>
            <a:pPr lvl="1"/>
            <a:endParaRPr lang="en-US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96530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root node is now imbalanced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right-left imbalance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Promote the intermediate node to the root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75 is that value</a:t>
            </a:r>
          </a:p>
        </p:txBody>
      </p:sp>
      <p:pic>
        <p:nvPicPr>
          <p:cNvPr id="4" name="Picture 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787" y="2708920"/>
            <a:ext cx="9013715" cy="198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91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787" y="2708920"/>
            <a:ext cx="9013715" cy="198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root node is imbalanced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right-left imbalance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Promote the intermediate node to the root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63 is that node</a:t>
            </a:r>
          </a:p>
        </p:txBody>
      </p:sp>
    </p:spTree>
    <p:extLst>
      <p:ext uri="{BB962C8B-B14F-4D97-AF65-F5344CB8AC3E}">
        <p14:creationId xmlns:p14="http://schemas.microsoft.com/office/powerpoint/2010/main" val="153646742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result is AVL balanced</a:t>
            </a:r>
          </a:p>
        </p:txBody>
      </p:sp>
      <p:pic>
        <p:nvPicPr>
          <p:cNvPr id="4" name="Picture 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787" y="2708920"/>
            <a:ext cx="9013715" cy="198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60821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>
                <a:latin typeface="Arial" charset="0"/>
                <a:cs typeface="Arial" charset="0"/>
              </a:rPr>
              <a:t>Erase</a:t>
            </a:r>
          </a:p>
        </p:txBody>
      </p:sp>
      <p:sp>
        <p:nvSpPr>
          <p:cNvPr id="890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 dirty="0">
                <a:latin typeface="Arial" charset="0"/>
                <a:cs typeface="Arial" charset="0"/>
              </a:rPr>
              <a:t>	Removing a node from an AVL tree may cause more than one AVL imbalance</a:t>
            </a:r>
          </a:p>
          <a:p>
            <a:pPr lvl="1"/>
            <a:r>
              <a:rPr lang="en-CA" altLang="en-US" dirty="0">
                <a:latin typeface="Arial" charset="0"/>
                <a:cs typeface="Arial" charset="0"/>
              </a:rPr>
              <a:t>Like insert, erase must check after it has been successfully called on a child to see if it caused an imbalance</a:t>
            </a:r>
          </a:p>
          <a:p>
            <a:pPr lvl="1"/>
            <a:r>
              <a:rPr lang="en-CA" altLang="en-US" dirty="0">
                <a:latin typeface="Arial" charset="0"/>
                <a:cs typeface="Arial" charset="0"/>
              </a:rPr>
              <a:t>Unfortunately, it may cause </a:t>
            </a:r>
            <a:r>
              <a:rPr lang="en-CA" altLang="en-US" dirty="0">
                <a:latin typeface="Times New Roman" pitchFamily="18" charset="0"/>
                <a:cs typeface="Times New Roman" pitchFamily="18" charset="0"/>
              </a:rPr>
              <a:t>O(</a:t>
            </a:r>
            <a:r>
              <a:rPr lang="en-CA" altLang="en-US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CA" altLang="en-US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CA" altLang="en-US" dirty="0">
                <a:latin typeface="Arial" charset="0"/>
                <a:cs typeface="Arial" charset="0"/>
              </a:rPr>
              <a:t> imbalances that must be corrected</a:t>
            </a:r>
          </a:p>
          <a:p>
            <a:pPr lvl="2"/>
            <a:r>
              <a:rPr lang="en-CA" altLang="en-US" dirty="0">
                <a:latin typeface="Arial" charset="0"/>
                <a:cs typeface="Arial" charset="0"/>
              </a:rPr>
              <a:t>Insertions will only cause one imbalance that must be fixed</a:t>
            </a:r>
          </a:p>
          <a:p>
            <a:pPr lvl="1"/>
            <a:endParaRPr lang="en-CA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1278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>
                <a:latin typeface="Arial" charset="0"/>
                <a:cs typeface="Arial" charset="0"/>
              </a:rPr>
              <a:t>Erase</a:t>
            </a:r>
          </a:p>
        </p:txBody>
      </p:sp>
      <p:sp>
        <p:nvSpPr>
          <p:cNvPr id="901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>
                <a:latin typeface="Arial" charset="0"/>
                <a:cs typeface="Arial" charset="0"/>
              </a:rPr>
              <a:t>	Consider the following AVL tree</a:t>
            </a:r>
          </a:p>
        </p:txBody>
      </p:sp>
      <p:pic>
        <p:nvPicPr>
          <p:cNvPr id="90116" name="Picture 12" descr="C:\Users\dwharder\Desktop\b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9144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93581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>
                <a:latin typeface="Arial" charset="0"/>
                <a:cs typeface="Arial" charset="0"/>
              </a:rPr>
              <a:t>Erase</a:t>
            </a:r>
          </a:p>
        </p:txBody>
      </p:sp>
      <p:sp>
        <p:nvSpPr>
          <p:cNvPr id="911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>
                <a:latin typeface="Arial" charset="0"/>
                <a:cs typeface="Arial" charset="0"/>
              </a:rPr>
              <a:t>	Suppose we erase the front node:  1</a:t>
            </a:r>
          </a:p>
        </p:txBody>
      </p:sp>
      <p:pic>
        <p:nvPicPr>
          <p:cNvPr id="91140" name="Picture 13" descr="C:\Users\dwharder\Desktop\b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9144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728863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>
                <a:latin typeface="Arial" charset="0"/>
                <a:cs typeface="Arial" charset="0"/>
              </a:rPr>
              <a:t>Erase</a:t>
            </a: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>
                <a:latin typeface="Arial" charset="0"/>
                <a:cs typeface="Arial" charset="0"/>
              </a:rPr>
              <a:t>	While its previous parent, 2, is not unbalanced, its grandparent 3 is</a:t>
            </a:r>
          </a:p>
          <a:p>
            <a:pPr lvl="1"/>
            <a:r>
              <a:rPr lang="en-CA" altLang="en-US">
                <a:latin typeface="Arial" charset="0"/>
                <a:cs typeface="Arial" charset="0"/>
              </a:rPr>
              <a:t>The imbalance is in the right-right subtree</a:t>
            </a:r>
          </a:p>
        </p:txBody>
      </p:sp>
      <p:pic>
        <p:nvPicPr>
          <p:cNvPr id="92164" name="Picture 14" descr="C:\Users\dwharder\Desktop\b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9144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489495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>
                <a:latin typeface="Arial" charset="0"/>
                <a:cs typeface="Arial" charset="0"/>
              </a:rPr>
              <a:t>Erase</a:t>
            </a: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>
                <a:latin typeface="Arial" charset="0"/>
                <a:cs typeface="Arial" charset="0"/>
              </a:rPr>
              <a:t>	We can correct this with a simple balance</a:t>
            </a:r>
          </a:p>
        </p:txBody>
      </p:sp>
      <p:pic>
        <p:nvPicPr>
          <p:cNvPr id="93188" name="Picture 15" descr="C:\Users\dwharder\Desktop\b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9144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4069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>
                <a:latin typeface="Arial" charset="0"/>
                <a:cs typeface="Arial" charset="0"/>
              </a:rPr>
              <a:t>Erase</a:t>
            </a:r>
          </a:p>
        </p:txBody>
      </p:sp>
      <p:sp>
        <p:nvSpPr>
          <p:cNvPr id="942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>
                <a:latin typeface="Arial" charset="0"/>
                <a:cs typeface="Arial" charset="0"/>
              </a:rPr>
              <a:t>	The node of that subtree, 5, is now balanced</a:t>
            </a:r>
          </a:p>
        </p:txBody>
      </p:sp>
      <p:pic>
        <p:nvPicPr>
          <p:cNvPr id="94212" name="Picture 16" descr="C:\Users\dwharder\Desktop\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9144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9043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>
                <a:latin typeface="Arial" charset="0"/>
                <a:cs typeface="Arial" charset="0"/>
              </a:rPr>
              <a:t>Erase</a:t>
            </a:r>
          </a:p>
        </p:txBody>
      </p:sp>
      <p:sp>
        <p:nvSpPr>
          <p:cNvPr id="952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>
                <a:latin typeface="Arial" charset="0"/>
                <a:cs typeface="Arial" charset="0"/>
              </a:rPr>
              <a:t>	Recursing to the root, however, 8 is also unbalanced</a:t>
            </a:r>
          </a:p>
          <a:p>
            <a:pPr lvl="1"/>
            <a:r>
              <a:rPr lang="en-CA" altLang="en-US">
                <a:latin typeface="Arial" charset="0"/>
                <a:cs typeface="Arial" charset="0"/>
              </a:rPr>
              <a:t>This is a right-left imbalance</a:t>
            </a:r>
          </a:p>
        </p:txBody>
      </p:sp>
      <p:pic>
        <p:nvPicPr>
          <p:cNvPr id="95236" name="Picture 17" descr="C:\Users\dwharder\Desktop\b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9144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485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AVL Trees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A binary search tree is said to be AVL balanced if:</a:t>
            </a:r>
          </a:p>
          <a:p>
            <a:pPr lvl="1"/>
            <a:r>
              <a:rPr lang="en-US" altLang="en-US">
                <a:latin typeface="Arial" charset="0"/>
                <a:cs typeface="Arial" charset="0"/>
              </a:rPr>
              <a:t>The difference in the heights between the left and right sub-trees is at most </a:t>
            </a:r>
            <a:r>
              <a:rPr lang="en-US" altLang="en-US">
                <a:latin typeface="Times New Roman" pitchFamily="18" charset="0"/>
                <a:cs typeface="Arial" charset="0"/>
              </a:rPr>
              <a:t>1</a:t>
            </a:r>
            <a:r>
              <a:rPr lang="en-US" altLang="en-US">
                <a:latin typeface="Arial" charset="0"/>
                <a:cs typeface="Arial" charset="0"/>
              </a:rPr>
              <a:t>, and</a:t>
            </a:r>
          </a:p>
          <a:p>
            <a:pPr lvl="1"/>
            <a:r>
              <a:rPr lang="en-US" altLang="en-US">
                <a:latin typeface="Arial" charset="0"/>
                <a:cs typeface="Arial" charset="0"/>
              </a:rPr>
              <a:t>Both sub-trees are themselves AVL trees</a:t>
            </a:r>
          </a:p>
        </p:txBody>
      </p:sp>
    </p:spTree>
    <p:extLst>
      <p:ext uri="{BB962C8B-B14F-4D97-AF65-F5344CB8AC3E}">
        <p14:creationId xmlns:p14="http://schemas.microsoft.com/office/powerpoint/2010/main" val="154474617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>
                <a:latin typeface="Arial" charset="0"/>
                <a:cs typeface="Arial" charset="0"/>
              </a:rPr>
              <a:t>Erase</a:t>
            </a:r>
          </a:p>
        </p:txBody>
      </p:sp>
      <p:sp>
        <p:nvSpPr>
          <p:cNvPr id="962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>
                <a:latin typeface="Arial" charset="0"/>
                <a:cs typeface="Arial" charset="0"/>
              </a:rPr>
              <a:t>	Promoting 11 to the root corrects the imbalance </a:t>
            </a:r>
          </a:p>
        </p:txBody>
      </p:sp>
      <p:pic>
        <p:nvPicPr>
          <p:cNvPr id="96260" name="Picture 18" descr="C:\Users\dwharder\Desktop\b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9144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17543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>
                <a:latin typeface="Arial" charset="0"/>
                <a:cs typeface="Arial" charset="0"/>
              </a:rPr>
              <a:t>Erase</a:t>
            </a:r>
          </a:p>
        </p:txBody>
      </p:sp>
      <p:sp>
        <p:nvSpPr>
          <p:cNvPr id="972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>
                <a:latin typeface="Arial" charset="0"/>
                <a:cs typeface="Arial" charset="0"/>
              </a:rPr>
              <a:t>	At this point, the node 11 is balanced</a:t>
            </a:r>
          </a:p>
        </p:txBody>
      </p:sp>
      <p:pic>
        <p:nvPicPr>
          <p:cNvPr id="97284" name="Picture 23" descr="C:\Users\dwharder\Desktop\b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9144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3695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>
                <a:latin typeface="Arial" charset="0"/>
                <a:cs typeface="Arial" charset="0"/>
              </a:rPr>
              <a:t>Erase</a:t>
            </a:r>
          </a:p>
        </p:txBody>
      </p:sp>
      <p:sp>
        <p:nvSpPr>
          <p:cNvPr id="983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>
                <a:latin typeface="Arial" charset="0"/>
                <a:cs typeface="Arial" charset="0"/>
              </a:rPr>
              <a:t>	Still, the root node is unbalanced</a:t>
            </a:r>
          </a:p>
          <a:p>
            <a:pPr lvl="1"/>
            <a:r>
              <a:rPr lang="en-CA" altLang="en-US">
                <a:latin typeface="Arial" charset="0"/>
                <a:cs typeface="Arial" charset="0"/>
              </a:rPr>
              <a:t>This is a right-right imbalance</a:t>
            </a:r>
          </a:p>
        </p:txBody>
      </p:sp>
      <p:pic>
        <p:nvPicPr>
          <p:cNvPr id="98308" name="Picture 20" descr="C:\Users\dwharder\Desktop\b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9144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34969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492375"/>
            <a:ext cx="9140825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>
                <a:latin typeface="Arial" charset="0"/>
                <a:cs typeface="Arial" charset="0"/>
              </a:rPr>
              <a:t>Erase</a:t>
            </a:r>
          </a:p>
        </p:txBody>
      </p:sp>
      <p:sp>
        <p:nvSpPr>
          <p:cNvPr id="9933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>
                <a:latin typeface="Arial" charset="0"/>
                <a:cs typeface="Arial" charset="0"/>
              </a:rPr>
              <a:t>	Again, a simple balance fixes the imbalance</a:t>
            </a:r>
          </a:p>
        </p:txBody>
      </p:sp>
    </p:spTree>
    <p:extLst>
      <p:ext uri="{BB962C8B-B14F-4D97-AF65-F5344CB8AC3E}">
        <p14:creationId xmlns:p14="http://schemas.microsoft.com/office/powerpoint/2010/main" val="134784751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492375"/>
            <a:ext cx="9140825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>
                <a:latin typeface="Arial" charset="0"/>
                <a:cs typeface="Arial" charset="0"/>
              </a:rPr>
              <a:t>Erase</a:t>
            </a:r>
          </a:p>
        </p:txBody>
      </p:sp>
      <p:sp>
        <p:nvSpPr>
          <p:cNvPr id="10035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>
                <a:latin typeface="Arial" charset="0"/>
                <a:cs typeface="Arial" charset="0"/>
              </a:rPr>
              <a:t>	The resulting tree is now AVL balanced</a:t>
            </a:r>
          </a:p>
          <a:p>
            <a:pPr lvl="1"/>
            <a:r>
              <a:rPr lang="en-CA" altLang="en-US">
                <a:latin typeface="Arial" charset="0"/>
                <a:cs typeface="Arial" charset="0"/>
              </a:rPr>
              <a:t>Note, few erases will require one balance, even fewer will require more than one</a:t>
            </a:r>
          </a:p>
        </p:txBody>
      </p:sp>
    </p:spTree>
    <p:extLst>
      <p:ext uri="{BB962C8B-B14F-4D97-AF65-F5344CB8AC3E}">
        <p14:creationId xmlns:p14="http://schemas.microsoft.com/office/powerpoint/2010/main" val="22552433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AVL Trees as Arrays?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We previously saw that:</a:t>
            </a:r>
          </a:p>
          <a:p>
            <a:pPr lvl="1"/>
            <a:r>
              <a:rPr lang="en-US" altLang="en-US">
                <a:latin typeface="Arial" charset="0"/>
                <a:cs typeface="Arial" charset="0"/>
              </a:rPr>
              <a:t>Complete tree can be stored using an array using </a:t>
            </a:r>
            <a:r>
              <a:rPr lang="en-US" altLang="en-US">
                <a:latin typeface="Symbol" pitchFamily="18" charset="2"/>
                <a:cs typeface="Times New Roman" pitchFamily="18" charset="0"/>
              </a:rPr>
              <a:t>Q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en-US">
                <a:latin typeface="Arial" charset="0"/>
                <a:cs typeface="Arial" charset="0"/>
              </a:rPr>
              <a:t> memory</a:t>
            </a:r>
          </a:p>
          <a:p>
            <a:pPr lvl="1"/>
            <a:r>
              <a:rPr lang="en-US" altLang="en-US">
                <a:latin typeface="Arial" charset="0"/>
                <a:cs typeface="Arial" charset="0"/>
              </a:rPr>
              <a:t>An arbitrary tree of </a:t>
            </a:r>
            <a:r>
              <a:rPr lang="en-US" altLang="en-US" i="1">
                <a:latin typeface="Times New Roman" pitchFamily="18" charset="0"/>
                <a:cs typeface="Arial" charset="0"/>
              </a:rPr>
              <a:t>n</a:t>
            </a:r>
            <a:r>
              <a:rPr lang="en-US" altLang="en-US">
                <a:latin typeface="Arial" charset="0"/>
                <a:cs typeface="Arial" charset="0"/>
              </a:rPr>
              <a:t> nodes requires </a:t>
            </a:r>
            <a:r>
              <a:rPr lang="en-US" altLang="en-US" b="1">
                <a:latin typeface="Times New Roman" pitchFamily="18" charset="0"/>
                <a:cs typeface="Arial" charset="0"/>
              </a:rPr>
              <a:t>O</a:t>
            </a:r>
            <a:r>
              <a:rPr lang="en-US" altLang="en-US">
                <a:latin typeface="Times New Roman" pitchFamily="18" charset="0"/>
                <a:cs typeface="Arial" charset="0"/>
              </a:rPr>
              <a:t>(2</a:t>
            </a:r>
            <a:r>
              <a:rPr lang="en-US" altLang="en-US" i="1" baseline="30000">
                <a:latin typeface="Times New Roman" pitchFamily="18" charset="0"/>
                <a:cs typeface="Arial" charset="0"/>
              </a:rPr>
              <a:t>n</a:t>
            </a:r>
            <a:r>
              <a:rPr lang="en-US" altLang="en-US">
                <a:latin typeface="Times New Roman" pitchFamily="18" charset="0"/>
                <a:cs typeface="Arial" charset="0"/>
              </a:rPr>
              <a:t>)</a:t>
            </a:r>
            <a:r>
              <a:rPr lang="en-US" altLang="en-US">
                <a:latin typeface="Arial" charset="0"/>
                <a:cs typeface="Arial" charset="0"/>
              </a:rPr>
              <a:t> memory</a:t>
            </a:r>
          </a:p>
          <a:p>
            <a:pPr>
              <a:buFont typeface="Arial" charset="0"/>
              <a:buNone/>
            </a:pPr>
            <a:endParaRPr lang="en-US" altLang="en-US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Is it possible to store an AVL tree as an array and not require exponentially more memory?</a:t>
            </a:r>
          </a:p>
        </p:txBody>
      </p:sp>
    </p:spTree>
    <p:extLst>
      <p:ext uri="{BB962C8B-B14F-4D97-AF65-F5344CB8AC3E}">
        <p14:creationId xmlns:p14="http://schemas.microsoft.com/office/powerpoint/2010/main" val="316890434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AVL Trees as Arrays?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Recall that in the worst case, an AVL tree of </a:t>
            </a:r>
            <a:r>
              <a:rPr lang="en-US" altLang="en-US" i="1">
                <a:latin typeface="Times New Roman" pitchFamily="18" charset="0"/>
                <a:cs typeface="Arial" charset="0"/>
              </a:rPr>
              <a:t>n</a:t>
            </a:r>
            <a:r>
              <a:rPr lang="en-US" altLang="en-US">
                <a:latin typeface="Arial" charset="0"/>
                <a:cs typeface="Arial" charset="0"/>
              </a:rPr>
              <a:t> nodes has a height at most</a:t>
            </a:r>
          </a:p>
          <a:p>
            <a:pPr algn="ctr">
              <a:buFontTx/>
              <a:buNone/>
            </a:pPr>
            <a:r>
              <a:rPr lang="en-US" altLang="en-US">
                <a:latin typeface="Times New Roman" pitchFamily="18" charset="0"/>
                <a:cs typeface="Arial" charset="0"/>
              </a:rPr>
              <a:t>log</a:t>
            </a:r>
            <a:r>
              <a:rPr lang="en-US" altLang="en-US" i="1" baseline="-25000">
                <a:latin typeface="Symbol" pitchFamily="18" charset="2"/>
                <a:cs typeface="Arial" charset="0"/>
              </a:rPr>
              <a:t>f</a:t>
            </a:r>
            <a:r>
              <a:rPr lang="en-US" altLang="en-US">
                <a:latin typeface="Times New Roman" pitchFamily="18" charset="0"/>
                <a:cs typeface="Arial" charset="0"/>
              </a:rPr>
              <a:t>(</a:t>
            </a:r>
            <a:r>
              <a:rPr lang="en-US" altLang="en-US" i="1">
                <a:latin typeface="Times New Roman" pitchFamily="18" charset="0"/>
                <a:cs typeface="Arial" charset="0"/>
              </a:rPr>
              <a:t>n</a:t>
            </a:r>
            <a:r>
              <a:rPr lang="en-US" altLang="en-US">
                <a:latin typeface="Times New Roman" pitchFamily="18" charset="0"/>
                <a:cs typeface="Arial" charset="0"/>
              </a:rPr>
              <a:t>) – 1.3277</a:t>
            </a:r>
          </a:p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Such a tree requires an array of size</a:t>
            </a:r>
          </a:p>
          <a:p>
            <a:pPr algn="ctr">
              <a:buFontTx/>
              <a:buNone/>
            </a:pPr>
            <a:r>
              <a:rPr lang="en-US" altLang="en-US">
                <a:latin typeface="Times New Roman" pitchFamily="18" charset="0"/>
                <a:cs typeface="Arial" charset="0"/>
              </a:rPr>
              <a:t>2</a:t>
            </a:r>
            <a:r>
              <a:rPr lang="en-US" altLang="en-US" baseline="30000">
                <a:latin typeface="Times New Roman" pitchFamily="18" charset="0"/>
                <a:cs typeface="Arial" charset="0"/>
              </a:rPr>
              <a:t>log</a:t>
            </a:r>
            <a:r>
              <a:rPr lang="en-US" altLang="en-US" i="1" baseline="30000">
                <a:latin typeface="Symbol" pitchFamily="18" charset="2"/>
                <a:cs typeface="Arial" charset="0"/>
              </a:rPr>
              <a:t>f</a:t>
            </a:r>
            <a:r>
              <a:rPr lang="en-US" altLang="en-US" baseline="30000">
                <a:latin typeface="Times New Roman" pitchFamily="18" charset="0"/>
                <a:cs typeface="Arial" charset="0"/>
              </a:rPr>
              <a:t>(</a:t>
            </a:r>
            <a:r>
              <a:rPr lang="en-US" altLang="en-US" i="1" baseline="30000">
                <a:latin typeface="Times New Roman" pitchFamily="18" charset="0"/>
                <a:cs typeface="Arial" charset="0"/>
              </a:rPr>
              <a:t>n</a:t>
            </a:r>
            <a:r>
              <a:rPr lang="en-US" altLang="en-US" baseline="30000">
                <a:latin typeface="Times New Roman" pitchFamily="18" charset="0"/>
                <a:cs typeface="Arial" charset="0"/>
              </a:rPr>
              <a:t>) – 1.3277 + 1</a:t>
            </a:r>
            <a:r>
              <a:rPr lang="en-US" altLang="en-US">
                <a:latin typeface="Times New Roman" pitchFamily="18" charset="0"/>
                <a:cs typeface="Arial" charset="0"/>
              </a:rPr>
              <a:t> – 1</a:t>
            </a:r>
            <a:endParaRPr lang="en-US" altLang="en-US" baseline="30000">
              <a:latin typeface="Times New Roman" pitchFamily="18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We can rewrite this as</a:t>
            </a:r>
          </a:p>
          <a:p>
            <a:pPr algn="ctr">
              <a:buFontTx/>
              <a:buNone/>
            </a:pPr>
            <a:r>
              <a:rPr lang="en-US" altLang="en-US">
                <a:latin typeface="Times New Roman" pitchFamily="18" charset="0"/>
                <a:cs typeface="Arial" charset="0"/>
              </a:rPr>
              <a:t>2</a:t>
            </a:r>
            <a:r>
              <a:rPr lang="en-US" altLang="en-US" baseline="30000">
                <a:latin typeface="Times New Roman" pitchFamily="18" charset="0"/>
                <a:cs typeface="Arial" charset="0"/>
              </a:rPr>
              <a:t>–0.3277</a:t>
            </a:r>
            <a:r>
              <a:rPr lang="en-US" altLang="en-US">
                <a:latin typeface="Times New Roman" pitchFamily="18" charset="0"/>
                <a:cs typeface="Arial" charset="0"/>
              </a:rPr>
              <a:t> </a:t>
            </a:r>
            <a:r>
              <a:rPr lang="en-US" altLang="en-US" i="1">
                <a:latin typeface="Times New Roman" pitchFamily="18" charset="0"/>
                <a:cs typeface="Arial" charset="0"/>
              </a:rPr>
              <a:t>n</a:t>
            </a:r>
            <a:r>
              <a:rPr lang="en-US" altLang="en-US" baseline="30000">
                <a:latin typeface="Times New Roman" pitchFamily="18" charset="0"/>
                <a:cs typeface="Arial" charset="0"/>
              </a:rPr>
              <a:t>log</a:t>
            </a:r>
            <a:r>
              <a:rPr lang="en-US" altLang="en-US" i="1" baseline="30000">
                <a:latin typeface="Symbol" pitchFamily="18" charset="2"/>
                <a:cs typeface="Arial" charset="0"/>
              </a:rPr>
              <a:t>f</a:t>
            </a:r>
            <a:r>
              <a:rPr lang="en-US" altLang="en-US" baseline="30000">
                <a:latin typeface="Times New Roman" pitchFamily="18" charset="0"/>
                <a:cs typeface="Arial" charset="0"/>
              </a:rPr>
              <a:t>(2)</a:t>
            </a:r>
            <a:r>
              <a:rPr lang="en-US" altLang="en-US">
                <a:latin typeface="Times New Roman" pitchFamily="18" charset="0"/>
                <a:cs typeface="Arial" charset="0"/>
              </a:rPr>
              <a:t> ≈ 0.7968 </a:t>
            </a:r>
            <a:r>
              <a:rPr lang="en-US" altLang="en-US" i="1">
                <a:latin typeface="Times New Roman" pitchFamily="18" charset="0"/>
                <a:cs typeface="Arial" charset="0"/>
              </a:rPr>
              <a:t>n</a:t>
            </a:r>
            <a:r>
              <a:rPr lang="en-US" altLang="en-US" baseline="30000">
                <a:latin typeface="Times New Roman" pitchFamily="18" charset="0"/>
                <a:cs typeface="Arial" charset="0"/>
              </a:rPr>
              <a:t>1.44 </a:t>
            </a:r>
          </a:p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Thus, we would require </a:t>
            </a:r>
            <a:r>
              <a:rPr lang="en-US" altLang="en-US" b="1">
                <a:latin typeface="Times New Roman" pitchFamily="18" charset="0"/>
                <a:cs typeface="Arial" charset="0"/>
              </a:rPr>
              <a:t>O</a:t>
            </a:r>
            <a:r>
              <a:rPr lang="en-US" altLang="en-US">
                <a:latin typeface="Times New Roman" pitchFamily="18" charset="0"/>
                <a:cs typeface="Arial" charset="0"/>
              </a:rPr>
              <a:t>(</a:t>
            </a:r>
            <a:r>
              <a:rPr lang="en-US" altLang="en-US" i="1">
                <a:latin typeface="Times New Roman" pitchFamily="18" charset="0"/>
                <a:cs typeface="Arial" charset="0"/>
              </a:rPr>
              <a:t>n</a:t>
            </a:r>
            <a:r>
              <a:rPr lang="en-US" altLang="en-US" baseline="30000">
                <a:latin typeface="Times New Roman" pitchFamily="18" charset="0"/>
                <a:cs typeface="Arial" charset="0"/>
              </a:rPr>
              <a:t>1.44</a:t>
            </a:r>
            <a:r>
              <a:rPr lang="en-US" altLang="en-US">
                <a:latin typeface="Times New Roman" pitchFamily="18" charset="0"/>
                <a:cs typeface="Arial" charset="0"/>
              </a:rPr>
              <a:t>)</a:t>
            </a:r>
            <a:r>
              <a:rPr lang="en-US" altLang="en-US">
                <a:latin typeface="Arial" charset="0"/>
                <a:cs typeface="Arial" charset="0"/>
              </a:rPr>
              <a:t> memory</a:t>
            </a:r>
          </a:p>
        </p:txBody>
      </p:sp>
    </p:spTree>
    <p:extLst>
      <p:ext uri="{BB962C8B-B14F-4D97-AF65-F5344CB8AC3E}">
        <p14:creationId xmlns:p14="http://schemas.microsoft.com/office/powerpoint/2010/main" val="243565532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4" descr="bb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2309813"/>
            <a:ext cx="3492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AVL Trees as Arrays?</a:t>
            </a:r>
          </a:p>
        </p:txBody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While the polynomial behaviour of </a:t>
            </a:r>
            <a:r>
              <a:rPr lang="en-US" altLang="en-US" i="1">
                <a:latin typeface="Times New Roman" pitchFamily="18" charset="0"/>
                <a:cs typeface="Arial" charset="0"/>
              </a:rPr>
              <a:t>n</a:t>
            </a:r>
            <a:r>
              <a:rPr lang="en-US" altLang="en-US" baseline="30000">
                <a:latin typeface="Times New Roman" pitchFamily="18" charset="0"/>
                <a:cs typeface="Arial" charset="0"/>
              </a:rPr>
              <a:t>1.44</a:t>
            </a:r>
            <a:r>
              <a:rPr lang="en-US" altLang="en-US">
                <a:latin typeface="Arial" charset="0"/>
                <a:cs typeface="Arial" charset="0"/>
              </a:rPr>
              <a:t> is not as bad as exponential behaviour, it is still reasonably sub-optimal when compared to the linear growth associated with link-</a:t>
            </a:r>
            <a:br>
              <a:rPr lang="en-US" altLang="en-US">
                <a:latin typeface="Arial" charset="0"/>
                <a:cs typeface="Arial" charset="0"/>
              </a:rPr>
            </a:br>
            <a:r>
              <a:rPr lang="en-US" altLang="en-US">
                <a:latin typeface="Arial" charset="0"/>
                <a:cs typeface="Arial" charset="0"/>
              </a:rPr>
              <a:t>allocated trees</a:t>
            </a:r>
          </a:p>
          <a:p>
            <a:pPr>
              <a:buFont typeface="Arial" charset="0"/>
              <a:buNone/>
            </a:pPr>
            <a:endParaRPr lang="en-US" altLang="en-US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Here we see </a:t>
            </a:r>
            <a:r>
              <a:rPr lang="en-US" altLang="en-US" i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n</a:t>
            </a:r>
            <a:r>
              <a:rPr lang="en-US" altLang="en-US">
                <a:latin typeface="Times New Roman" pitchFamily="18" charset="0"/>
                <a:cs typeface="Arial" charset="0"/>
              </a:rPr>
              <a:t> </a:t>
            </a:r>
            <a:r>
              <a:rPr lang="en-US" altLang="en-US">
                <a:latin typeface="Arial" charset="0"/>
                <a:cs typeface="Arial" charset="0"/>
              </a:rPr>
              <a:t>and</a:t>
            </a:r>
            <a:r>
              <a:rPr lang="en-US" altLang="en-US">
                <a:latin typeface="Times New Roman" pitchFamily="18" charset="0"/>
                <a:cs typeface="Arial" charset="0"/>
              </a:rPr>
              <a:t> </a:t>
            </a:r>
            <a:r>
              <a:rPr lang="en-US" altLang="en-US" i="1">
                <a:solidFill>
                  <a:srgbClr val="00B0F0"/>
                </a:solidFill>
                <a:latin typeface="Times New Roman" pitchFamily="18" charset="0"/>
                <a:cs typeface="Arial" charset="0"/>
              </a:rPr>
              <a:t>n</a:t>
            </a:r>
            <a:r>
              <a:rPr lang="en-US" altLang="en-US" baseline="30000">
                <a:solidFill>
                  <a:srgbClr val="00B0F0"/>
                </a:solidFill>
                <a:latin typeface="Times New Roman" pitchFamily="18" charset="0"/>
                <a:cs typeface="Arial" charset="0"/>
              </a:rPr>
              <a:t>1.44 </a:t>
            </a:r>
            <a:r>
              <a:rPr lang="en-US" altLang="en-US">
                <a:latin typeface="Arial" charset="0"/>
                <a:cs typeface="Arial" charset="0"/>
              </a:rPr>
              <a:t>on </a:t>
            </a:r>
            <a:r>
              <a:rPr lang="en-US" altLang="en-US">
                <a:latin typeface="Times New Roman" pitchFamily="18" charset="0"/>
                <a:cs typeface="Arial" charset="0"/>
              </a:rPr>
              <a:t>[0, 1000]</a:t>
            </a:r>
          </a:p>
        </p:txBody>
      </p:sp>
    </p:spTree>
    <p:extLst>
      <p:ext uri="{BB962C8B-B14F-4D97-AF65-F5344CB8AC3E}">
        <p14:creationId xmlns:p14="http://schemas.microsoft.com/office/powerpoint/2010/main" val="336323183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Summary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60363" indent="-360363"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In this topic we have covered: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AVL balance is defined by ensuring the difference in heights is 0 or 1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Insertions and erases are like binary search trees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Each insertion requires </a:t>
            </a:r>
            <a:r>
              <a:rPr lang="en-US" altLang="en-US" dirty="0" smtClean="0">
                <a:latin typeface="Arial" charset="0"/>
                <a:cs typeface="Arial" charset="0"/>
              </a:rPr>
              <a:t>one </a:t>
            </a:r>
            <a:r>
              <a:rPr lang="en-US" altLang="en-US" dirty="0">
                <a:latin typeface="Arial" charset="0"/>
                <a:cs typeface="Arial" charset="0"/>
              </a:rPr>
              <a:t>correction to maintain AVL balance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Erases may require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O(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dirty="0">
                <a:latin typeface="Arial" charset="0"/>
                <a:cs typeface="Arial" charset="0"/>
              </a:rPr>
              <a:t> corrections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These corrections require </a:t>
            </a:r>
            <a:r>
              <a:rPr lang="en-US" altLang="en-US" dirty="0">
                <a:latin typeface="Symbol" pitchFamily="18" charset="2"/>
                <a:cs typeface="Arial" charset="0"/>
              </a:rPr>
              <a:t>Q</a:t>
            </a:r>
            <a:r>
              <a:rPr lang="en-US" altLang="en-US" dirty="0">
                <a:latin typeface="Times New Roman" pitchFamily="18" charset="0"/>
                <a:cs typeface="Arial" charset="0"/>
              </a:rPr>
              <a:t>(1)</a:t>
            </a:r>
            <a:r>
              <a:rPr lang="en-US" altLang="en-US" dirty="0">
                <a:latin typeface="Arial" charset="0"/>
                <a:cs typeface="Arial" charset="0"/>
              </a:rPr>
              <a:t> time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Depth is </a:t>
            </a:r>
            <a:r>
              <a:rPr lang="en-US" altLang="en-US" b="1" dirty="0">
                <a:latin typeface="Symbol" pitchFamily="18" charset="2"/>
                <a:cs typeface="Arial" charset="0"/>
              </a:rPr>
              <a:t>Q</a:t>
            </a:r>
            <a:r>
              <a:rPr lang="en-US" altLang="en-US" dirty="0">
                <a:latin typeface="Times New Roman" pitchFamily="18" charset="0"/>
                <a:cs typeface="Arial" charset="0"/>
              </a:rPr>
              <a:t>( </a:t>
            </a:r>
            <a:r>
              <a:rPr lang="en-US" altLang="en-US" dirty="0" err="1">
                <a:latin typeface="Times New Roman" pitchFamily="18" charset="0"/>
                <a:cs typeface="Arial" charset="0"/>
              </a:rPr>
              <a:t>ln</a:t>
            </a:r>
            <a:r>
              <a:rPr lang="en-US" altLang="en-US" dirty="0">
                <a:latin typeface="Times New Roman" pitchFamily="18" charset="0"/>
                <a:cs typeface="Arial" charset="0"/>
              </a:rPr>
              <a:t>(</a:t>
            </a:r>
            <a:r>
              <a:rPr lang="en-US" altLang="en-US" i="1" dirty="0">
                <a:latin typeface="Times New Roman" pitchFamily="18" charset="0"/>
                <a:cs typeface="Arial" charset="0"/>
              </a:rPr>
              <a:t>n</a:t>
            </a:r>
            <a:r>
              <a:rPr lang="en-US" altLang="en-US" dirty="0">
                <a:latin typeface="Times New Roman" pitchFamily="18" charset="0"/>
                <a:cs typeface="Arial" charset="0"/>
              </a:rPr>
              <a:t>) )</a:t>
            </a:r>
          </a:p>
          <a:p>
            <a:pPr lvl="1">
              <a:buFontTx/>
              <a:buNone/>
            </a:pPr>
            <a:r>
              <a:rPr lang="en-US" altLang="en-US" dirty="0">
                <a:latin typeface="Arial" charset="0"/>
                <a:cs typeface="Arial" charset="0"/>
              </a:rPr>
              <a:t>   ∴  all </a:t>
            </a:r>
            <a:r>
              <a:rPr lang="en-US" altLang="en-US" b="1" dirty="0">
                <a:latin typeface="Times New Roman" pitchFamily="18" charset="0"/>
                <a:cs typeface="Arial" charset="0"/>
              </a:rPr>
              <a:t>O</a:t>
            </a:r>
            <a:r>
              <a:rPr lang="en-US" altLang="en-US" dirty="0">
                <a:latin typeface="Times New Roman" pitchFamily="18" charset="0"/>
                <a:cs typeface="Arial" charset="0"/>
              </a:rPr>
              <a:t>(</a:t>
            </a:r>
            <a:r>
              <a:rPr lang="en-US" altLang="en-US" i="1" dirty="0">
                <a:latin typeface="Times New Roman" pitchFamily="18" charset="0"/>
                <a:cs typeface="Arial" charset="0"/>
              </a:rPr>
              <a:t>h</a:t>
            </a:r>
            <a:r>
              <a:rPr lang="en-US" altLang="en-US" dirty="0">
                <a:latin typeface="Times New Roman" pitchFamily="18" charset="0"/>
                <a:cs typeface="Arial" charset="0"/>
              </a:rPr>
              <a:t>) </a:t>
            </a:r>
            <a:r>
              <a:rPr lang="en-US" altLang="en-US" dirty="0">
                <a:latin typeface="Arial" charset="0"/>
                <a:cs typeface="Arial" charset="0"/>
              </a:rPr>
              <a:t>operations are </a:t>
            </a:r>
            <a:r>
              <a:rPr lang="en-US" altLang="en-US" b="1" dirty="0">
                <a:latin typeface="Times New Roman" pitchFamily="18" charset="0"/>
                <a:cs typeface="Arial" charset="0"/>
              </a:rPr>
              <a:t>O</a:t>
            </a:r>
            <a:r>
              <a:rPr lang="en-US" altLang="en-US" dirty="0">
                <a:latin typeface="Times New Roman" pitchFamily="18" charset="0"/>
                <a:cs typeface="Arial" charset="0"/>
              </a:rPr>
              <a:t>( </a:t>
            </a:r>
            <a:r>
              <a:rPr lang="en-US" altLang="en-US" dirty="0" err="1">
                <a:latin typeface="Times New Roman" pitchFamily="18" charset="0"/>
                <a:cs typeface="Arial" charset="0"/>
              </a:rPr>
              <a:t>ln</a:t>
            </a:r>
            <a:r>
              <a:rPr lang="en-US" altLang="en-US" dirty="0">
                <a:latin typeface="Times New Roman" pitchFamily="18" charset="0"/>
                <a:cs typeface="Arial" charset="0"/>
              </a:rPr>
              <a:t>(</a:t>
            </a:r>
            <a:r>
              <a:rPr lang="en-US" altLang="en-US" i="1" dirty="0">
                <a:latin typeface="Times New Roman" pitchFamily="18" charset="0"/>
                <a:cs typeface="Arial" charset="0"/>
              </a:rPr>
              <a:t>n</a:t>
            </a:r>
            <a:r>
              <a:rPr lang="en-US" altLang="en-US" dirty="0">
                <a:latin typeface="Times New Roman" pitchFamily="18" charset="0"/>
                <a:cs typeface="Arial" charset="0"/>
              </a:rPr>
              <a:t>) )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0204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B2B2B2"/>
                </a:solidFill>
                <a:latin typeface="Arial" charset="0"/>
                <a:cs typeface="Arial" charset="0"/>
              </a:rPr>
              <a:t>Usage Notes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B2B2B2"/>
                </a:solidFill>
              </a:rPr>
              <a:t>These slides are made publicly available on the web for anyone to use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B2B2B2"/>
                </a:solidFill>
              </a:rPr>
              <a:t>If you choose to use them, or a part thereof, for a course at another institution, I ask only three things:</a:t>
            </a:r>
          </a:p>
          <a:p>
            <a:pPr lvl="1" eaLnBrk="1" hangingPunct="1">
              <a:defRPr/>
            </a:pPr>
            <a:r>
              <a:rPr lang="en-US" dirty="0">
                <a:solidFill>
                  <a:srgbClr val="B2B2B2"/>
                </a:solidFill>
              </a:rPr>
              <a:t>that you inform me that you are using the slides,</a:t>
            </a:r>
          </a:p>
          <a:p>
            <a:pPr lvl="1" eaLnBrk="1" hangingPunct="1">
              <a:defRPr/>
            </a:pPr>
            <a:r>
              <a:rPr lang="en-US" dirty="0">
                <a:solidFill>
                  <a:srgbClr val="B2B2B2"/>
                </a:solidFill>
              </a:rPr>
              <a:t>that you acknowledge my work, and</a:t>
            </a:r>
          </a:p>
          <a:p>
            <a:pPr lvl="1" eaLnBrk="1" hangingPunct="1">
              <a:defRPr/>
            </a:pPr>
            <a:r>
              <a:rPr lang="en-US" dirty="0">
                <a:solidFill>
                  <a:srgbClr val="B2B2B2"/>
                </a:solidFill>
              </a:rPr>
              <a:t>that you alert me of any mistakes which I made or changes which you make, and allow me the option of incorporating such changes (with an acknowledgment) in my set of slides</a:t>
            </a:r>
          </a:p>
          <a:p>
            <a:pPr lvl="1" eaLnBrk="1" hangingPunct="1">
              <a:buFontTx/>
              <a:buNone/>
              <a:defRPr/>
            </a:pPr>
            <a:endParaRPr lang="en-US" dirty="0">
              <a:solidFill>
                <a:srgbClr val="B2B2B2"/>
              </a:solidFill>
            </a:endParaRPr>
          </a:p>
          <a:p>
            <a:pPr lvl="1" eaLnBrk="1" hangingPunct="1">
              <a:buFontTx/>
              <a:buNone/>
              <a:defRPr/>
            </a:pPr>
            <a:r>
              <a:rPr lang="en-US" dirty="0">
                <a:solidFill>
                  <a:srgbClr val="B2B2B2"/>
                </a:solidFill>
              </a:rPr>
              <a:t>					</a:t>
            </a:r>
            <a:r>
              <a:rPr lang="en-US" sz="1600" dirty="0">
                <a:solidFill>
                  <a:srgbClr val="B2B2B2"/>
                </a:solidFill>
              </a:rPr>
              <a:t>	Sincerely,</a:t>
            </a:r>
          </a:p>
          <a:p>
            <a:pPr lvl="1" eaLnBrk="1" hangingPunct="1">
              <a:buFontTx/>
              <a:buNone/>
              <a:defRPr/>
            </a:pPr>
            <a:r>
              <a:rPr lang="en-US" sz="1600" dirty="0">
                <a:solidFill>
                  <a:srgbClr val="B2B2B2"/>
                </a:solidFill>
              </a:rPr>
              <a:t>						Douglas Wilhelm Harder, </a:t>
            </a:r>
            <a:r>
              <a:rPr lang="en-US" sz="1600" dirty="0" err="1">
                <a:solidFill>
                  <a:srgbClr val="B2B2B2"/>
                </a:solidFill>
              </a:rPr>
              <a:t>MMath</a:t>
            </a:r>
            <a:endParaRPr lang="en-US" sz="1600" dirty="0">
              <a:solidFill>
                <a:srgbClr val="B2B2B2"/>
              </a:solidFill>
            </a:endParaRPr>
          </a:p>
          <a:p>
            <a:pPr lvl="1" eaLnBrk="1" hangingPunct="1">
              <a:buFontTx/>
              <a:buNone/>
              <a:defRPr/>
            </a:pPr>
            <a:r>
              <a:rPr lang="en-US" sz="1600" dirty="0">
                <a:solidFill>
                  <a:srgbClr val="B2B2B2"/>
                </a:solidFill>
              </a:rPr>
              <a:t>						</a:t>
            </a:r>
            <a:r>
              <a:rPr lang="en-US" sz="1600" b="1" dirty="0">
                <a:solidFill>
                  <a:srgbClr val="B2B2B2"/>
                </a:solidFill>
                <a:latin typeface="Courier New" pitchFamily="49" charset="0"/>
              </a:rPr>
              <a:t>dwharder@alumni.uwaterloo.ca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AVL Trees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AVL trees with </a:t>
            </a:r>
            <a:r>
              <a:rPr lang="en-US" altLang="en-US">
                <a:latin typeface="Times New Roman" pitchFamily="18" charset="0"/>
                <a:cs typeface="Arial" charset="0"/>
              </a:rPr>
              <a:t>1</a:t>
            </a:r>
            <a:r>
              <a:rPr lang="en-US" altLang="en-US">
                <a:latin typeface="Arial" charset="0"/>
                <a:cs typeface="Arial" charset="0"/>
              </a:rPr>
              <a:t>, </a:t>
            </a:r>
            <a:r>
              <a:rPr lang="en-US" altLang="en-US">
                <a:latin typeface="Times New Roman" pitchFamily="18" charset="0"/>
                <a:cs typeface="Arial" charset="0"/>
              </a:rPr>
              <a:t>2</a:t>
            </a:r>
            <a:r>
              <a:rPr lang="en-US" altLang="en-US">
                <a:latin typeface="Arial" charset="0"/>
                <a:cs typeface="Arial" charset="0"/>
              </a:rPr>
              <a:t>, </a:t>
            </a:r>
            <a:r>
              <a:rPr lang="en-US" altLang="en-US">
                <a:latin typeface="Times New Roman" pitchFamily="18" charset="0"/>
                <a:cs typeface="Arial" charset="0"/>
              </a:rPr>
              <a:t>3</a:t>
            </a:r>
            <a:r>
              <a:rPr lang="en-US" altLang="en-US">
                <a:latin typeface="Arial" charset="0"/>
                <a:cs typeface="Arial" charset="0"/>
              </a:rPr>
              <a:t>, and </a:t>
            </a:r>
            <a:r>
              <a:rPr lang="en-US" altLang="en-US">
                <a:latin typeface="Times New Roman" pitchFamily="18" charset="0"/>
                <a:cs typeface="Arial" charset="0"/>
              </a:rPr>
              <a:t>4</a:t>
            </a:r>
            <a:r>
              <a:rPr lang="en-US" altLang="en-US">
                <a:latin typeface="Arial" charset="0"/>
                <a:cs typeface="Arial" charset="0"/>
              </a:rPr>
              <a:t> nodes:</a:t>
            </a:r>
          </a:p>
        </p:txBody>
      </p:sp>
      <p:pic>
        <p:nvPicPr>
          <p:cNvPr id="17412" name="Picture 6" descr="AVLTrees01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133600"/>
            <a:ext cx="5543550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719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AVL Trees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Here is a larger AVL tree (</a:t>
            </a:r>
            <a:r>
              <a:rPr lang="en-US" altLang="en-US">
                <a:latin typeface="Times New Roman" pitchFamily="18" charset="0"/>
                <a:cs typeface="Arial" charset="0"/>
              </a:rPr>
              <a:t>42</a:t>
            </a:r>
            <a:r>
              <a:rPr lang="en-US" altLang="en-US">
                <a:latin typeface="Arial" charset="0"/>
                <a:cs typeface="Arial" charset="0"/>
              </a:rPr>
              <a:t> nodes):</a:t>
            </a:r>
          </a:p>
        </p:txBody>
      </p:sp>
      <p:pic>
        <p:nvPicPr>
          <p:cNvPr id="18436" name="Picture 13" descr="avl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349500"/>
            <a:ext cx="892810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936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AVL Trees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The root node is AVL-balanced:</a:t>
            </a:r>
          </a:p>
          <a:p>
            <a:pPr lvl="1"/>
            <a:r>
              <a:rPr lang="en-US" altLang="en-US">
                <a:latin typeface="Arial" charset="0"/>
                <a:cs typeface="Arial" charset="0"/>
              </a:rPr>
              <a:t>Both sub-trees are of height </a:t>
            </a:r>
            <a:r>
              <a:rPr lang="en-US" altLang="en-US">
                <a:latin typeface="Times New Roman" pitchFamily="18" charset="0"/>
                <a:cs typeface="Arial" charset="0"/>
              </a:rPr>
              <a:t>4</a:t>
            </a:r>
            <a:r>
              <a:rPr lang="en-US" altLang="en-US">
                <a:latin typeface="Arial" charset="0"/>
                <a:cs typeface="Arial" charset="0"/>
              </a:rPr>
              <a:t>:</a:t>
            </a:r>
          </a:p>
        </p:txBody>
      </p:sp>
      <p:pic>
        <p:nvPicPr>
          <p:cNvPr id="19460" name="Picture 5" descr="avl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349500"/>
            <a:ext cx="892810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679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avl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349500"/>
            <a:ext cx="892810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AVL Trees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All other nodes (</a:t>
            </a:r>
            <a:r>
              <a:rPr lang="en-US" altLang="en-US" i="1">
                <a:latin typeface="Arial" charset="0"/>
                <a:cs typeface="Arial" charset="0"/>
              </a:rPr>
              <a:t>e</a:t>
            </a:r>
            <a:r>
              <a:rPr lang="en-US" altLang="en-US">
                <a:latin typeface="Arial" charset="0"/>
                <a:cs typeface="Arial" charset="0"/>
              </a:rPr>
              <a:t>.</a:t>
            </a:r>
            <a:r>
              <a:rPr lang="en-US" altLang="en-US" i="1">
                <a:latin typeface="Arial" charset="0"/>
                <a:cs typeface="Arial" charset="0"/>
              </a:rPr>
              <a:t>g</a:t>
            </a:r>
            <a:r>
              <a:rPr lang="en-US" altLang="en-US">
                <a:latin typeface="Arial" charset="0"/>
                <a:cs typeface="Arial" charset="0"/>
              </a:rPr>
              <a:t>., AF and BL) are AVL balanced</a:t>
            </a:r>
          </a:p>
          <a:p>
            <a:pPr lvl="1"/>
            <a:r>
              <a:rPr lang="en-US" altLang="en-US">
                <a:latin typeface="Arial" charset="0"/>
                <a:cs typeface="Arial" charset="0"/>
              </a:rPr>
              <a:t>The sub-trees differ in height by at most one</a:t>
            </a:r>
          </a:p>
        </p:txBody>
      </p:sp>
    </p:spTree>
    <p:extLst>
      <p:ext uri="{BB962C8B-B14F-4D97-AF65-F5344CB8AC3E}">
        <p14:creationId xmlns:p14="http://schemas.microsoft.com/office/powerpoint/2010/main" val="2904956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Height of an AVL Tree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By the definition of complete trees, any complete binary search tree is an AVL tree</a:t>
            </a:r>
          </a:p>
          <a:p>
            <a:pPr>
              <a:buFont typeface="Arial" charset="0"/>
              <a:buNone/>
            </a:pPr>
            <a:endParaRPr lang="en-US" altLang="en-US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Thus an upper bound on the number of nodes in an AVL tree of height </a:t>
            </a:r>
            <a:r>
              <a:rPr lang="en-US" altLang="en-US" i="1">
                <a:latin typeface="Times New Roman" pitchFamily="18" charset="0"/>
                <a:cs typeface="Arial" charset="0"/>
              </a:rPr>
              <a:t>h</a:t>
            </a:r>
            <a:r>
              <a:rPr lang="en-US" altLang="en-US">
                <a:latin typeface="Arial" charset="0"/>
                <a:cs typeface="Arial" charset="0"/>
              </a:rPr>
              <a:t> a perfect binary tree with </a:t>
            </a:r>
            <a:r>
              <a:rPr lang="en-US" altLang="en-US">
                <a:latin typeface="Times New Roman" pitchFamily="18" charset="0"/>
                <a:cs typeface="Arial" charset="0"/>
              </a:rPr>
              <a:t>2</a:t>
            </a:r>
            <a:r>
              <a:rPr lang="en-US" altLang="en-US" i="1" baseline="30000">
                <a:latin typeface="Times New Roman" pitchFamily="18" charset="0"/>
                <a:cs typeface="Arial" charset="0"/>
              </a:rPr>
              <a:t>h</a:t>
            </a:r>
            <a:r>
              <a:rPr lang="en-US" altLang="en-US" baseline="30000">
                <a:latin typeface="Times New Roman" pitchFamily="18" charset="0"/>
                <a:cs typeface="Arial" charset="0"/>
              </a:rPr>
              <a:t> + 1</a:t>
            </a:r>
            <a:r>
              <a:rPr lang="en-US" altLang="en-US">
                <a:latin typeface="Times New Roman" pitchFamily="18" charset="0"/>
                <a:cs typeface="Arial" charset="0"/>
              </a:rPr>
              <a:t> – 1</a:t>
            </a:r>
            <a:r>
              <a:rPr lang="en-US" altLang="en-US">
                <a:latin typeface="Arial" charset="0"/>
                <a:cs typeface="Arial" charset="0"/>
              </a:rPr>
              <a:t> nodes</a:t>
            </a:r>
            <a:endParaRPr lang="en-US" altLang="en-US">
              <a:latin typeface="Times New Roman" pitchFamily="18" charset="0"/>
              <a:cs typeface="Arial" charset="0"/>
            </a:endParaRPr>
          </a:p>
          <a:p>
            <a:pPr lvl="1"/>
            <a:r>
              <a:rPr lang="en-US" altLang="en-US">
                <a:latin typeface="Arial" charset="0"/>
                <a:cs typeface="Arial" charset="0"/>
              </a:rPr>
              <a:t>What is an lower bound?</a:t>
            </a:r>
          </a:p>
        </p:txBody>
      </p:sp>
    </p:spTree>
    <p:extLst>
      <p:ext uri="{BB962C8B-B14F-4D97-AF65-F5344CB8AC3E}">
        <p14:creationId xmlns:p14="http://schemas.microsoft.com/office/powerpoint/2010/main" val="1952572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Height of an AVL Tree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Let </a:t>
            </a:r>
            <a:r>
              <a:rPr lang="en-US" altLang="en-US">
                <a:latin typeface="Times New Roman" pitchFamily="18" charset="0"/>
                <a:cs typeface="Arial" charset="0"/>
              </a:rPr>
              <a:t>F(</a:t>
            </a:r>
            <a:r>
              <a:rPr lang="en-US" altLang="en-US" i="1">
                <a:latin typeface="Times New Roman" pitchFamily="18" charset="0"/>
                <a:cs typeface="Arial" charset="0"/>
              </a:rPr>
              <a:t>h</a:t>
            </a:r>
            <a:r>
              <a:rPr lang="en-US" altLang="en-US">
                <a:latin typeface="Times New Roman" pitchFamily="18" charset="0"/>
                <a:cs typeface="Arial" charset="0"/>
              </a:rPr>
              <a:t>)</a:t>
            </a:r>
            <a:r>
              <a:rPr lang="en-US" altLang="en-US">
                <a:latin typeface="Arial" charset="0"/>
                <a:cs typeface="Arial" charset="0"/>
              </a:rPr>
              <a:t> be the fewest number of nodes in a tree of height </a:t>
            </a:r>
            <a:r>
              <a:rPr lang="en-US" altLang="en-US" i="1">
                <a:latin typeface="Times New Roman" pitchFamily="18" charset="0"/>
                <a:cs typeface="Arial" charset="0"/>
              </a:rPr>
              <a:t>h</a:t>
            </a:r>
          </a:p>
          <a:p>
            <a:pPr>
              <a:buFont typeface="Arial" charset="0"/>
              <a:buNone/>
            </a:pPr>
            <a:endParaRPr lang="en-US" altLang="en-US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From a previous slide:</a:t>
            </a:r>
          </a:p>
          <a:p>
            <a:pPr lvl="1">
              <a:buFontTx/>
              <a:buNone/>
            </a:pPr>
            <a:r>
              <a:rPr lang="en-US" altLang="en-US">
                <a:latin typeface="Times New Roman" pitchFamily="18" charset="0"/>
                <a:cs typeface="Arial" charset="0"/>
              </a:rPr>
              <a:t>		F(0) = 1</a:t>
            </a:r>
          </a:p>
          <a:p>
            <a:pPr lvl="1">
              <a:buFontTx/>
              <a:buNone/>
            </a:pPr>
            <a:r>
              <a:rPr lang="en-US" altLang="en-US">
                <a:latin typeface="Times New Roman" pitchFamily="18" charset="0"/>
                <a:cs typeface="Arial" charset="0"/>
              </a:rPr>
              <a:t>		F(1) = 2</a:t>
            </a:r>
          </a:p>
          <a:p>
            <a:pPr lvl="1">
              <a:buFontTx/>
              <a:buNone/>
            </a:pPr>
            <a:r>
              <a:rPr lang="en-US" altLang="en-US">
                <a:latin typeface="Times New Roman" pitchFamily="18" charset="0"/>
                <a:cs typeface="Arial" charset="0"/>
              </a:rPr>
              <a:t>		F(2) = 4</a:t>
            </a:r>
          </a:p>
          <a:p>
            <a:pPr>
              <a:buFont typeface="Arial" charset="0"/>
              <a:buNone/>
            </a:pPr>
            <a:endParaRPr lang="en-US" altLang="en-US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Can we find </a:t>
            </a:r>
            <a:r>
              <a:rPr lang="en-US" altLang="en-US">
                <a:latin typeface="Times New Roman" pitchFamily="18" charset="0"/>
                <a:cs typeface="Arial" charset="0"/>
              </a:rPr>
              <a:t>F(</a:t>
            </a:r>
            <a:r>
              <a:rPr lang="en-US" altLang="en-US" i="1">
                <a:latin typeface="Times New Roman" pitchFamily="18" charset="0"/>
                <a:cs typeface="Arial" charset="0"/>
              </a:rPr>
              <a:t>h</a:t>
            </a:r>
            <a:r>
              <a:rPr lang="en-US" altLang="en-US">
                <a:latin typeface="Times New Roman" pitchFamily="18" charset="0"/>
                <a:cs typeface="Arial" charset="0"/>
              </a:rPr>
              <a:t>)</a:t>
            </a:r>
            <a:r>
              <a:rPr lang="en-US" altLang="en-US">
                <a:latin typeface="Arial" charset="0"/>
                <a:cs typeface="Arial" charset="0"/>
              </a:rPr>
              <a:t>?</a:t>
            </a:r>
          </a:p>
        </p:txBody>
      </p:sp>
      <p:pic>
        <p:nvPicPr>
          <p:cNvPr id="22532" name="Picture 6" descr="AVLTrees01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565400"/>
            <a:ext cx="363855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95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Height of an AVL Tree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The worst-case AVL tree of height </a:t>
            </a:r>
            <a:r>
              <a:rPr lang="en-US" altLang="en-US" i="1">
                <a:latin typeface="Times New Roman" pitchFamily="18" charset="0"/>
                <a:cs typeface="Arial" charset="0"/>
              </a:rPr>
              <a:t>h</a:t>
            </a:r>
            <a:r>
              <a:rPr lang="en-US" altLang="en-US">
                <a:latin typeface="Arial" charset="0"/>
                <a:cs typeface="Arial" charset="0"/>
              </a:rPr>
              <a:t> would have:</a:t>
            </a:r>
          </a:p>
          <a:p>
            <a:pPr lvl="1"/>
            <a:r>
              <a:rPr lang="en-US" altLang="en-US">
                <a:latin typeface="Arial" charset="0"/>
                <a:cs typeface="Arial" charset="0"/>
              </a:rPr>
              <a:t>A worst-case AVL tree of height </a:t>
            </a:r>
            <a:r>
              <a:rPr lang="en-US" altLang="en-US" i="1">
                <a:solidFill>
                  <a:srgbClr val="00B0F0"/>
                </a:solidFill>
                <a:latin typeface="Times New Roman" pitchFamily="18" charset="0"/>
                <a:cs typeface="Arial" charset="0"/>
              </a:rPr>
              <a:t>h</a:t>
            </a:r>
            <a:r>
              <a:rPr lang="en-US" altLang="en-US">
                <a:solidFill>
                  <a:srgbClr val="00B0F0"/>
                </a:solidFill>
                <a:latin typeface="Times New Roman" pitchFamily="18" charset="0"/>
                <a:cs typeface="Arial" charset="0"/>
              </a:rPr>
              <a:t> – 1</a:t>
            </a:r>
            <a:r>
              <a:rPr lang="en-US" altLang="en-US">
                <a:solidFill>
                  <a:srgbClr val="00B0F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>
                <a:latin typeface="Arial" charset="0"/>
                <a:cs typeface="Arial" charset="0"/>
              </a:rPr>
              <a:t>on one side,</a:t>
            </a:r>
          </a:p>
          <a:p>
            <a:pPr lvl="1"/>
            <a:r>
              <a:rPr lang="en-US" altLang="en-US">
                <a:latin typeface="Arial" charset="0"/>
                <a:cs typeface="Arial" charset="0"/>
              </a:rPr>
              <a:t>A worst-case AVL tree of height </a:t>
            </a:r>
            <a:r>
              <a:rPr lang="en-US" altLang="en-US" i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h</a:t>
            </a:r>
            <a:r>
              <a:rPr lang="en-US" altLang="en-US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– 2</a:t>
            </a:r>
            <a:r>
              <a:rPr lang="en-US" altLang="en-US">
                <a:latin typeface="Arial" charset="0"/>
                <a:cs typeface="Arial" charset="0"/>
              </a:rPr>
              <a:t> on the other, and</a:t>
            </a:r>
          </a:p>
          <a:p>
            <a:pPr lvl="1"/>
            <a:r>
              <a:rPr lang="en-US" altLang="en-US">
                <a:latin typeface="Arial" charset="0"/>
                <a:cs typeface="Arial" charset="0"/>
              </a:rPr>
              <a:t>The </a:t>
            </a:r>
            <a:r>
              <a:rPr lang="en-US" altLang="en-US">
                <a:solidFill>
                  <a:srgbClr val="CC3399"/>
                </a:solidFill>
                <a:latin typeface="Arial" charset="0"/>
                <a:cs typeface="Arial" charset="0"/>
              </a:rPr>
              <a:t>root</a:t>
            </a:r>
            <a:r>
              <a:rPr lang="en-US" altLang="en-US">
                <a:latin typeface="Arial" charset="0"/>
                <a:cs typeface="Arial" charset="0"/>
              </a:rPr>
              <a:t> node</a:t>
            </a:r>
          </a:p>
          <a:p>
            <a:pPr>
              <a:buFont typeface="Arial" charset="0"/>
              <a:buNone/>
            </a:pPr>
            <a:endParaRPr lang="en-US" altLang="en-US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We get:  </a:t>
            </a:r>
            <a:r>
              <a:rPr lang="en-US" altLang="en-US">
                <a:latin typeface="Times New Roman" pitchFamily="18" charset="0"/>
                <a:cs typeface="Arial" charset="0"/>
              </a:rPr>
              <a:t>F(</a:t>
            </a:r>
            <a:r>
              <a:rPr lang="en-US" altLang="en-US" i="1">
                <a:latin typeface="Times New Roman" pitchFamily="18" charset="0"/>
                <a:cs typeface="Arial" charset="0"/>
              </a:rPr>
              <a:t>h</a:t>
            </a:r>
            <a:r>
              <a:rPr lang="en-US" altLang="en-US">
                <a:latin typeface="Times New Roman" pitchFamily="18" charset="0"/>
                <a:cs typeface="Arial" charset="0"/>
              </a:rPr>
              <a:t>) = </a:t>
            </a:r>
            <a:r>
              <a:rPr lang="en-US" altLang="en-US">
                <a:solidFill>
                  <a:srgbClr val="00B0F0"/>
                </a:solidFill>
                <a:latin typeface="Times New Roman" pitchFamily="18" charset="0"/>
                <a:cs typeface="Arial" charset="0"/>
              </a:rPr>
              <a:t>F(</a:t>
            </a:r>
            <a:r>
              <a:rPr lang="en-US" altLang="en-US" i="1">
                <a:solidFill>
                  <a:srgbClr val="00B0F0"/>
                </a:solidFill>
                <a:latin typeface="Times New Roman" pitchFamily="18" charset="0"/>
                <a:cs typeface="Arial" charset="0"/>
              </a:rPr>
              <a:t>h</a:t>
            </a:r>
            <a:r>
              <a:rPr lang="en-US" altLang="en-US">
                <a:solidFill>
                  <a:srgbClr val="00B0F0"/>
                </a:solidFill>
                <a:latin typeface="Times New Roman" pitchFamily="18" charset="0"/>
                <a:cs typeface="Arial" charset="0"/>
              </a:rPr>
              <a:t> – 1)</a:t>
            </a:r>
            <a:r>
              <a:rPr lang="en-US" altLang="en-US">
                <a:latin typeface="Times New Roman" pitchFamily="18" charset="0"/>
                <a:cs typeface="Arial" charset="0"/>
              </a:rPr>
              <a:t> + </a:t>
            </a:r>
            <a:r>
              <a:rPr lang="en-US" altLang="en-US">
                <a:solidFill>
                  <a:srgbClr val="CC3399"/>
                </a:solidFill>
                <a:latin typeface="Times New Roman" pitchFamily="18" charset="0"/>
                <a:cs typeface="Arial" charset="0"/>
              </a:rPr>
              <a:t>1</a:t>
            </a:r>
            <a:r>
              <a:rPr lang="en-US" altLang="en-US">
                <a:solidFill>
                  <a:srgbClr val="00B0F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>
                <a:latin typeface="Times New Roman" pitchFamily="18" charset="0"/>
                <a:cs typeface="Arial" charset="0"/>
              </a:rPr>
              <a:t>+ </a:t>
            </a:r>
            <a:r>
              <a:rPr lang="en-US" altLang="en-US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F(</a:t>
            </a:r>
            <a:r>
              <a:rPr lang="en-US" altLang="en-US" i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h</a:t>
            </a:r>
            <a:r>
              <a:rPr lang="en-US" altLang="en-US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– 2)</a:t>
            </a:r>
            <a:endParaRPr lang="en-US" altLang="en-US">
              <a:solidFill>
                <a:srgbClr val="CC3399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149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Background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From previous lectures:</a:t>
            </a:r>
          </a:p>
          <a:p>
            <a:pPr lvl="1"/>
            <a:r>
              <a:rPr lang="en-US" altLang="en-US">
                <a:latin typeface="Arial" charset="0"/>
                <a:cs typeface="Arial" charset="0"/>
              </a:rPr>
              <a:t>Binary search trees store linearly ordered data</a:t>
            </a:r>
          </a:p>
          <a:p>
            <a:pPr lvl="1"/>
            <a:r>
              <a:rPr lang="en-US" altLang="en-US">
                <a:latin typeface="Arial" charset="0"/>
                <a:cs typeface="Arial" charset="0"/>
              </a:rPr>
              <a:t>Best case height:	  </a:t>
            </a:r>
            <a:r>
              <a:rPr lang="en-US" altLang="en-US" b="1">
                <a:latin typeface="Symbol" pitchFamily="18" charset="2"/>
                <a:cs typeface="Arial" charset="0"/>
              </a:rPr>
              <a:t>Q</a:t>
            </a:r>
            <a:r>
              <a:rPr lang="en-US" altLang="en-US">
                <a:latin typeface="Times New Roman" pitchFamily="18" charset="0"/>
                <a:cs typeface="Arial" charset="0"/>
              </a:rPr>
              <a:t>(ln(</a:t>
            </a:r>
            <a:r>
              <a:rPr lang="en-US" altLang="en-US" i="1">
                <a:latin typeface="Times New Roman" pitchFamily="18" charset="0"/>
                <a:cs typeface="Arial" charset="0"/>
              </a:rPr>
              <a:t>n</a:t>
            </a:r>
            <a:r>
              <a:rPr lang="en-US" altLang="en-US">
                <a:latin typeface="Times New Roman" pitchFamily="18" charset="0"/>
                <a:cs typeface="Arial" charset="0"/>
              </a:rPr>
              <a:t>))</a:t>
            </a:r>
          </a:p>
          <a:p>
            <a:pPr lvl="1"/>
            <a:r>
              <a:rPr lang="en-US" altLang="en-US">
                <a:latin typeface="Arial" charset="0"/>
                <a:cs typeface="Arial" charset="0"/>
              </a:rPr>
              <a:t>Worst case height: </a:t>
            </a:r>
            <a:r>
              <a:rPr lang="en-US" altLang="en-US" b="1">
                <a:latin typeface="Times New Roman" pitchFamily="18" charset="0"/>
                <a:cs typeface="Arial" charset="0"/>
              </a:rPr>
              <a:t>O</a:t>
            </a:r>
            <a:r>
              <a:rPr lang="en-US" altLang="en-US">
                <a:latin typeface="Times New Roman" pitchFamily="18" charset="0"/>
                <a:cs typeface="Arial" charset="0"/>
              </a:rPr>
              <a:t>(</a:t>
            </a:r>
            <a:r>
              <a:rPr lang="en-US" altLang="en-US" i="1">
                <a:latin typeface="Times New Roman" pitchFamily="18" charset="0"/>
                <a:cs typeface="Arial" charset="0"/>
              </a:rPr>
              <a:t>n</a:t>
            </a:r>
            <a:r>
              <a:rPr lang="en-US" altLang="en-US">
                <a:latin typeface="Times New Roman" pitchFamily="18" charset="0"/>
                <a:cs typeface="Arial" charset="0"/>
              </a:rPr>
              <a:t>)</a:t>
            </a:r>
            <a:r>
              <a:rPr lang="en-US" altLang="en-US">
                <a:latin typeface="Arial" charset="0"/>
                <a:cs typeface="Arial" charset="0"/>
              </a:rPr>
              <a:t> </a:t>
            </a:r>
          </a:p>
          <a:p>
            <a:pPr>
              <a:buFont typeface="Arial" charset="0"/>
              <a:buNone/>
            </a:pPr>
            <a:endParaRPr lang="en-US" altLang="en-US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Requirement:</a:t>
            </a:r>
          </a:p>
          <a:p>
            <a:pPr lvl="1"/>
            <a:r>
              <a:rPr lang="en-US" altLang="en-US">
                <a:latin typeface="Arial" charset="0"/>
                <a:cs typeface="Arial" charset="0"/>
              </a:rPr>
              <a:t>Define and maintain a </a:t>
            </a:r>
            <a:r>
              <a:rPr lang="en-US" altLang="en-US" i="1">
                <a:latin typeface="Arial" charset="0"/>
                <a:cs typeface="Arial" charset="0"/>
              </a:rPr>
              <a:t>balance</a:t>
            </a:r>
            <a:r>
              <a:rPr lang="en-US" altLang="en-US">
                <a:latin typeface="Arial" charset="0"/>
                <a:cs typeface="Arial" charset="0"/>
              </a:rPr>
              <a:t> to ensure </a:t>
            </a:r>
            <a:r>
              <a:rPr lang="en-US" altLang="en-US" b="1">
                <a:latin typeface="Symbol" pitchFamily="18" charset="2"/>
                <a:cs typeface="Arial" charset="0"/>
              </a:rPr>
              <a:t>Q</a:t>
            </a:r>
            <a:r>
              <a:rPr lang="en-US" altLang="en-US">
                <a:latin typeface="Times New Roman" pitchFamily="18" charset="0"/>
                <a:cs typeface="Arial" charset="0"/>
              </a:rPr>
              <a:t>(ln(</a:t>
            </a:r>
            <a:r>
              <a:rPr lang="en-US" altLang="en-US" i="1">
                <a:latin typeface="Times New Roman" pitchFamily="18" charset="0"/>
                <a:cs typeface="Arial" charset="0"/>
              </a:rPr>
              <a:t>n</a:t>
            </a:r>
            <a:r>
              <a:rPr lang="en-US" altLang="en-US">
                <a:latin typeface="Times New Roman" pitchFamily="18" charset="0"/>
                <a:cs typeface="Arial" charset="0"/>
              </a:rPr>
              <a:t>))</a:t>
            </a:r>
            <a:r>
              <a:rPr lang="en-US" altLang="en-US">
                <a:latin typeface="Arial" charset="0"/>
                <a:cs typeface="Arial" charset="0"/>
              </a:rPr>
              <a:t> height  </a:t>
            </a:r>
            <a:endParaRPr lang="en-US" altLang="en-US"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249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Height of an AVL Tree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charset="0"/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This is a recurrence relation:</a:t>
            </a:r>
          </a:p>
          <a:p>
            <a:endParaRPr lang="pt-BR" altLang="en-US" dirty="0">
              <a:latin typeface="Arial" charset="0"/>
              <a:cs typeface="Arial" charset="0"/>
            </a:endParaRPr>
          </a:p>
          <a:p>
            <a:endParaRPr lang="pt-BR" altLang="en-US" dirty="0">
              <a:latin typeface="Arial" charset="0"/>
              <a:cs typeface="Arial" charset="0"/>
            </a:endParaRPr>
          </a:p>
          <a:p>
            <a:endParaRPr lang="pt-BR" altLang="en-US" dirty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pt-BR" altLang="en-US" dirty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pt-BR" altLang="en-US" dirty="0">
                <a:latin typeface="Arial" charset="0"/>
                <a:cs typeface="Arial" charset="0"/>
              </a:rPr>
              <a:t>	The solution?</a:t>
            </a:r>
          </a:p>
          <a:p>
            <a:pPr lvl="1"/>
            <a:r>
              <a:rPr lang="pt-BR" altLang="en-US" dirty="0">
                <a:latin typeface="Arial" charset="0"/>
                <a:cs typeface="Arial" charset="0"/>
              </a:rPr>
              <a:t>Note that </a:t>
            </a:r>
            <a:r>
              <a:rPr lang="pt-BR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t-BR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+ 1 = (</a:t>
            </a:r>
            <a:r>
              <a:rPr lang="pt-BR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t-BR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1) + 1) + (</a:t>
            </a:r>
            <a:r>
              <a:rPr lang="pt-BR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t-BR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2) + 1)</a:t>
            </a:r>
          </a:p>
          <a:p>
            <a:pPr lvl="1"/>
            <a:r>
              <a:rPr lang="pt-BR" altLang="en-US" dirty="0">
                <a:latin typeface="Arial" charset="0"/>
                <a:cs typeface="Arial" charset="0"/>
              </a:rPr>
              <a:t>Therefore, </a:t>
            </a:r>
            <a:r>
              <a:rPr lang="pt-BR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t-BR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+ 1</a:t>
            </a:r>
            <a:r>
              <a:rPr lang="pt-BR" altLang="en-US" dirty="0">
                <a:latin typeface="Arial" charset="0"/>
                <a:cs typeface="Arial" charset="0"/>
              </a:rPr>
              <a:t> is a Fibonacci number:</a:t>
            </a:r>
          </a:p>
          <a:p>
            <a:pPr marL="457200" lvl="1" indent="0">
              <a:buNone/>
            </a:pP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pt-BR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(0) + 1 =   2	→	</a:t>
            </a:r>
            <a:r>
              <a:rPr lang="pt-BR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(0) =   1</a:t>
            </a:r>
          </a:p>
          <a:p>
            <a:pPr marL="457200" lvl="1" indent="0">
              <a:buNone/>
            </a:pPr>
            <a:r>
              <a:rPr lang="pt-BR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F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+ 1 =   3	→	</a:t>
            </a:r>
            <a:r>
              <a:rPr lang="pt-BR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=   2</a:t>
            </a:r>
          </a:p>
          <a:p>
            <a:pPr marL="457200" lvl="1" indent="0">
              <a:buNone/>
            </a:pPr>
            <a:r>
              <a:rPr lang="pt-BR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F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+ 1 =   5	→	</a:t>
            </a:r>
            <a:r>
              <a:rPr lang="pt-BR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=   4</a:t>
            </a:r>
          </a:p>
          <a:p>
            <a:pPr marL="457200" lvl="1" indent="0">
              <a:buNone/>
            </a:pP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pt-BR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 + 1 =   8	→	</a:t>
            </a:r>
            <a:r>
              <a:rPr lang="pt-BR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 =   7</a:t>
            </a:r>
          </a:p>
          <a:p>
            <a:pPr marL="457200" lvl="1" indent="0">
              <a:buNone/>
            </a:pP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pt-BR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(4) + 1 = 13	→	</a:t>
            </a:r>
            <a:r>
              <a:rPr lang="pt-BR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(4) = 12</a:t>
            </a:r>
          </a:p>
          <a:p>
            <a:pPr marL="457200" lvl="1" indent="0">
              <a:buNone/>
            </a:pP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pt-BR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(5) + 1 = 21	→	</a:t>
            </a:r>
            <a:r>
              <a:rPr lang="pt-BR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(5) = 20</a:t>
            </a:r>
          </a:p>
          <a:p>
            <a:pPr marL="457200" lvl="1" indent="0">
              <a:buNone/>
            </a:pP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pt-BR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(6) + 1 = 34	→	</a:t>
            </a:r>
            <a:r>
              <a:rPr lang="pt-BR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(6) = 33</a:t>
            </a:r>
            <a:endParaRPr lang="pt-BR" altLang="en-US" dirty="0">
              <a:latin typeface="Arial" charset="0"/>
              <a:cs typeface="Arial" charset="0"/>
            </a:endParaRPr>
          </a:p>
          <a:p>
            <a:pPr lvl="1"/>
            <a:endParaRPr lang="en-US" altLang="en-US" dirty="0">
              <a:latin typeface="Arial" charset="0"/>
              <a:cs typeface="Arial" charset="0"/>
            </a:endParaRPr>
          </a:p>
        </p:txBody>
      </p:sp>
      <p:graphicFrame>
        <p:nvGraphicFramePr>
          <p:cNvPr id="24580" name="Object 2"/>
          <p:cNvGraphicFramePr>
            <a:graphicFrameLocks noChangeAspect="1"/>
          </p:cNvGraphicFramePr>
          <p:nvPr/>
        </p:nvGraphicFramePr>
        <p:xfrm>
          <a:off x="1908175" y="1928813"/>
          <a:ext cx="4895850" cy="1474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3" name="Equation" r:id="rId5" imgW="2362200" imgH="711200" progId="Equation.3">
                  <p:embed/>
                </p:oleObj>
              </mc:Choice>
              <mc:Fallback>
                <p:oleObj name="Equation" r:id="rId5" imgW="23622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1928813"/>
                        <a:ext cx="4895850" cy="1474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014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Height of an AVL Tree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Alternatively, if it wasn’t so simple:</a:t>
            </a:r>
          </a:p>
          <a:p>
            <a:pPr>
              <a:buFontTx/>
              <a:buNone/>
            </a:pPr>
            <a:r>
              <a:rPr lang="en-US" altLang="en-US" sz="1800" b="1" dirty="0">
                <a:latin typeface="Courier New" pitchFamily="49" charset="0"/>
                <a:cs typeface="Arial" charset="0"/>
              </a:rPr>
              <a:t>&gt; </a:t>
            </a:r>
            <a:r>
              <a:rPr lang="en-US" altLang="en-US" sz="1800" b="1" dirty="0" err="1">
                <a:solidFill>
                  <a:srgbClr val="FF0000"/>
                </a:solidFill>
                <a:latin typeface="Courier New" pitchFamily="49" charset="0"/>
                <a:cs typeface="Arial" charset="0"/>
              </a:rPr>
              <a:t>rsolve</a:t>
            </a:r>
            <a:r>
              <a:rPr lang="en-US" altLang="en-US" sz="1800" b="1" dirty="0">
                <a:solidFill>
                  <a:srgbClr val="FF0000"/>
                </a:solidFill>
                <a:latin typeface="Courier New" pitchFamily="49" charset="0"/>
                <a:cs typeface="Arial" charset="0"/>
              </a:rPr>
              <a:t>( {F(0) = 1, F(1) = 2,</a:t>
            </a:r>
          </a:p>
          <a:p>
            <a:pPr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Courier New" pitchFamily="49" charset="0"/>
                <a:cs typeface="Arial" charset="0"/>
              </a:rPr>
              <a:t>           F(h) = 1 + F(h - 1) + F(h - 2)}, F(h) );</a:t>
            </a:r>
          </a:p>
          <a:p>
            <a:pPr>
              <a:buFontTx/>
              <a:buNone/>
            </a:pPr>
            <a:endParaRPr lang="en-US" altLang="en-US" sz="1800" b="1" dirty="0">
              <a:solidFill>
                <a:srgbClr val="FF0000"/>
              </a:solidFill>
              <a:latin typeface="Courier New" pitchFamily="49" charset="0"/>
              <a:cs typeface="Arial" charset="0"/>
            </a:endParaRPr>
          </a:p>
          <a:p>
            <a:pPr>
              <a:buFontTx/>
              <a:buNone/>
            </a:pPr>
            <a:endParaRPr lang="en-US" altLang="en-US" sz="1800" b="1" dirty="0">
              <a:solidFill>
                <a:srgbClr val="FF0000"/>
              </a:solidFill>
              <a:latin typeface="Courier New" pitchFamily="49" charset="0"/>
              <a:cs typeface="Arial" charset="0"/>
            </a:endParaRPr>
          </a:p>
          <a:p>
            <a:pPr>
              <a:buFontTx/>
              <a:buNone/>
            </a:pPr>
            <a:endParaRPr lang="en-US" altLang="en-US" sz="1800" b="1" dirty="0">
              <a:solidFill>
                <a:srgbClr val="FF0000"/>
              </a:solidFill>
              <a:latin typeface="Courier New" pitchFamily="49" charset="0"/>
              <a:cs typeface="Arial" charset="0"/>
            </a:endParaRPr>
          </a:p>
          <a:p>
            <a:pPr>
              <a:buFontTx/>
              <a:buNone/>
            </a:pPr>
            <a:r>
              <a:rPr lang="en-US" altLang="en-US" sz="1800" b="1" dirty="0">
                <a:latin typeface="Courier New" pitchFamily="49" charset="0"/>
                <a:cs typeface="Arial" charset="0"/>
              </a:rPr>
              <a:t>&gt;</a:t>
            </a:r>
            <a:r>
              <a:rPr lang="en-US" altLang="en-US" sz="1800" b="1" dirty="0">
                <a:solidFill>
                  <a:srgbClr val="FF0000"/>
                </a:solidFill>
                <a:latin typeface="Courier New" pitchFamily="49" charset="0"/>
                <a:cs typeface="Arial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Courier New" pitchFamily="49" charset="0"/>
                <a:cs typeface="Arial" charset="0"/>
              </a:rPr>
              <a:t>asympt</a:t>
            </a:r>
            <a:r>
              <a:rPr lang="en-US" altLang="en-US" sz="1800" b="1" dirty="0">
                <a:solidFill>
                  <a:srgbClr val="FF0000"/>
                </a:solidFill>
                <a:latin typeface="Courier New" pitchFamily="49" charset="0"/>
                <a:cs typeface="Arial" charset="0"/>
              </a:rPr>
              <a:t>( %, h );</a:t>
            </a:r>
          </a:p>
          <a:p>
            <a:pPr>
              <a:buFontTx/>
              <a:buNone/>
            </a:pPr>
            <a:endParaRPr lang="en-US" altLang="en-US" sz="1800" b="1" dirty="0">
              <a:solidFill>
                <a:srgbClr val="FF0000"/>
              </a:solidFill>
              <a:latin typeface="Courier New" pitchFamily="49" charset="0"/>
              <a:cs typeface="Arial" charset="0"/>
            </a:endParaRPr>
          </a:p>
          <a:p>
            <a:endParaRPr lang="en-US" altLang="en-US" dirty="0">
              <a:latin typeface="Courier New" pitchFamily="49" charset="0"/>
              <a:cs typeface="Arial" charset="0"/>
            </a:endParaRPr>
          </a:p>
        </p:txBody>
      </p:sp>
      <p:sp>
        <p:nvSpPr>
          <p:cNvPr id="88070" name="Oval 6"/>
          <p:cNvSpPr>
            <a:spLocks noChangeArrowheads="1"/>
          </p:cNvSpPr>
          <p:nvPr/>
        </p:nvSpPr>
        <p:spPr bwMode="auto">
          <a:xfrm>
            <a:off x="1258888" y="3956050"/>
            <a:ext cx="2879725" cy="13684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800"/>
          </a:p>
        </p:txBody>
      </p:sp>
      <p:pic>
        <p:nvPicPr>
          <p:cNvPr id="8807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565400"/>
            <a:ext cx="8142288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4078288"/>
            <a:ext cx="6337300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0" name="Object 7"/>
          <p:cNvGraphicFramePr>
            <a:graphicFrameLocks noChangeAspect="1"/>
          </p:cNvGraphicFramePr>
          <p:nvPr/>
        </p:nvGraphicFramePr>
        <p:xfrm>
          <a:off x="4164013" y="5265738"/>
          <a:ext cx="1133475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67" name="Equation" r:id="rId7" imgW="723586" imgH="533169" progId="Equation.DSMT4">
                  <p:embed/>
                </p:oleObj>
              </mc:Choice>
              <mc:Fallback>
                <p:oleObj name="Equation" r:id="rId7" imgW="723586" imgH="53316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4013" y="5265738"/>
                        <a:ext cx="1133475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3732213" y="5121275"/>
            <a:ext cx="574675" cy="3603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85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Height of an AVL Tree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This is approximately</a:t>
            </a:r>
          </a:p>
          <a:p>
            <a:pPr>
              <a:buFontTx/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		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F(</a:t>
            </a:r>
            <a:r>
              <a:rPr lang="en-US" altLang="en-US" i="1" dirty="0">
                <a:latin typeface="Times New Roman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dirty="0">
                <a:latin typeface="Times New Roman" pitchFamily="18" charset="0"/>
                <a:cs typeface="Times New Roman" panose="02020603050405020304" pitchFamily="18" charset="0"/>
              </a:rPr>
              <a:t>) ≈ 1.8944 </a:t>
            </a:r>
            <a:r>
              <a:rPr lang="en-US" altLang="en-US" i="1" dirty="0">
                <a:latin typeface="Symbol" pitchFamily="18" charset="2"/>
                <a:cs typeface="Arial" charset="0"/>
              </a:rPr>
              <a:t>f </a:t>
            </a:r>
            <a:r>
              <a:rPr lang="en-US" altLang="en-US" i="1" baseline="30000" dirty="0">
                <a:latin typeface="Times New Roman" pitchFamily="18" charset="0"/>
                <a:cs typeface="Arial" charset="0"/>
              </a:rPr>
              <a:t>h</a:t>
            </a:r>
            <a:r>
              <a:rPr lang="en-US" altLang="en-US" dirty="0">
                <a:latin typeface="Times New Roman" pitchFamily="18" charset="0"/>
                <a:cs typeface="Arial" charset="0"/>
              </a:rPr>
              <a:t> – 1 </a:t>
            </a:r>
          </a:p>
          <a:p>
            <a:pPr>
              <a:buFontTx/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where </a:t>
            </a:r>
            <a:r>
              <a:rPr lang="en-US" altLang="en-US" i="1" dirty="0">
                <a:latin typeface="Symbol" pitchFamily="18" charset="2"/>
                <a:cs typeface="Arial" charset="0"/>
              </a:rPr>
              <a:t>f</a:t>
            </a:r>
            <a:r>
              <a:rPr lang="en-US" altLang="en-US" dirty="0">
                <a:latin typeface="Arial" charset="0"/>
                <a:cs typeface="Arial" charset="0"/>
              </a:rPr>
              <a:t> </a:t>
            </a:r>
            <a:r>
              <a:rPr lang="en-US" altLang="en-US" dirty="0">
                <a:latin typeface="Times New Roman" pitchFamily="18" charset="0"/>
                <a:cs typeface="Arial" charset="0"/>
              </a:rPr>
              <a:t>≈</a:t>
            </a:r>
            <a:r>
              <a:rPr lang="en-US" altLang="en-US" dirty="0">
                <a:latin typeface="Arial" charset="0"/>
                <a:cs typeface="Arial" charset="0"/>
              </a:rPr>
              <a:t> </a:t>
            </a:r>
            <a:r>
              <a:rPr lang="en-US" altLang="en-US" dirty="0">
                <a:latin typeface="Times New Roman" pitchFamily="18" charset="0"/>
                <a:cs typeface="Arial" charset="0"/>
              </a:rPr>
              <a:t>1.6180</a:t>
            </a:r>
            <a:r>
              <a:rPr lang="en-US" altLang="en-US" dirty="0">
                <a:latin typeface="Arial" charset="0"/>
                <a:cs typeface="Arial" charset="0"/>
              </a:rPr>
              <a:t> is the golden ratio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That is, </a:t>
            </a:r>
            <a:r>
              <a:rPr lang="en-US" altLang="en-US" dirty="0">
                <a:latin typeface="Times New Roman" pitchFamily="18" charset="0"/>
                <a:cs typeface="Arial" charset="0"/>
              </a:rPr>
              <a:t>F(</a:t>
            </a:r>
            <a:r>
              <a:rPr lang="en-US" altLang="en-US" i="1" dirty="0">
                <a:latin typeface="Times New Roman" pitchFamily="18" charset="0"/>
                <a:cs typeface="Arial" charset="0"/>
              </a:rPr>
              <a:t>h</a:t>
            </a:r>
            <a:r>
              <a:rPr lang="en-US" altLang="en-US" dirty="0">
                <a:latin typeface="Times New Roman" pitchFamily="18" charset="0"/>
                <a:cs typeface="Arial" charset="0"/>
              </a:rPr>
              <a:t>) = </a:t>
            </a:r>
            <a:r>
              <a:rPr lang="en-US" altLang="en-US" b="1" dirty="0">
                <a:latin typeface="Symbol" pitchFamily="18" charset="2"/>
                <a:cs typeface="Arial" charset="0"/>
              </a:rPr>
              <a:t>W</a:t>
            </a:r>
            <a:r>
              <a:rPr lang="en-US" altLang="en-US" dirty="0">
                <a:latin typeface="Times New Roman" pitchFamily="18" charset="0"/>
                <a:cs typeface="Arial" charset="0"/>
              </a:rPr>
              <a:t>(</a:t>
            </a:r>
            <a:r>
              <a:rPr lang="en-US" altLang="en-US" i="1" dirty="0">
                <a:latin typeface="Symbol" pitchFamily="18" charset="2"/>
                <a:cs typeface="Arial" charset="0"/>
              </a:rPr>
              <a:t>f </a:t>
            </a:r>
            <a:r>
              <a:rPr lang="en-US" altLang="en-US" i="1" baseline="30000" dirty="0">
                <a:latin typeface="Times New Roman" pitchFamily="18" charset="0"/>
                <a:cs typeface="Arial" charset="0"/>
              </a:rPr>
              <a:t>h</a:t>
            </a:r>
            <a:r>
              <a:rPr lang="en-US" altLang="en-US" dirty="0">
                <a:latin typeface="Times New Roman" pitchFamily="18" charset="0"/>
                <a:cs typeface="Arial" charset="0"/>
              </a:rPr>
              <a:t>)</a:t>
            </a:r>
          </a:p>
          <a:p>
            <a:pPr>
              <a:buFont typeface="Arial" charset="0"/>
              <a:buNone/>
            </a:pPr>
            <a:endParaRPr lang="en-US" altLang="en-US" dirty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Thus, we may find the maximum value of </a:t>
            </a:r>
            <a:r>
              <a:rPr lang="en-US" altLang="en-US" i="1" dirty="0">
                <a:latin typeface="Times New Roman" pitchFamily="18" charset="0"/>
                <a:cs typeface="Arial" charset="0"/>
              </a:rPr>
              <a:t>h</a:t>
            </a:r>
            <a:r>
              <a:rPr lang="en-US" altLang="en-US" dirty="0">
                <a:latin typeface="Arial" charset="0"/>
                <a:cs typeface="Arial" charset="0"/>
              </a:rPr>
              <a:t> for a given </a:t>
            </a:r>
            <a:r>
              <a:rPr lang="en-US" altLang="en-US" i="1" dirty="0">
                <a:latin typeface="Times New Roman" pitchFamily="18" charset="0"/>
                <a:cs typeface="Arial" charset="0"/>
              </a:rPr>
              <a:t>n</a:t>
            </a:r>
            <a:r>
              <a:rPr lang="en-US" altLang="en-US" dirty="0">
                <a:latin typeface="Arial" charset="0"/>
                <a:cs typeface="Arial" charset="0"/>
              </a:rPr>
              <a:t>:</a:t>
            </a:r>
          </a:p>
          <a:p>
            <a:pPr>
              <a:buFont typeface="Arial" charset="0"/>
              <a:buNone/>
            </a:pPr>
            <a:endParaRPr lang="en-US" altLang="en-US" dirty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en-US" altLang="en-US" dirty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en-US" altLang="en-US" dirty="0">
              <a:latin typeface="Arial" charset="0"/>
              <a:cs typeface="Arial" charset="0"/>
            </a:endParaRP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Recall that the height of a complete tree is </a:t>
            </a:r>
            <a:r>
              <a:rPr lang="en-US" altLang="en-US" i="1" dirty="0">
                <a:latin typeface="Times New Roman" pitchFamily="18" charset="0"/>
              </a:rPr>
              <a:t>h</a:t>
            </a:r>
            <a:r>
              <a:rPr lang="en-US" altLang="en-US" dirty="0">
                <a:latin typeface="Times New Roman" pitchFamily="18" charset="0"/>
              </a:rPr>
              <a:t> = ⌊</a:t>
            </a:r>
            <a:r>
              <a:rPr lang="en-US" altLang="en-US" dirty="0" err="1">
                <a:latin typeface="Times New Roman" pitchFamily="18" charset="0"/>
              </a:rPr>
              <a:t>lg</a:t>
            </a:r>
            <a:r>
              <a:rPr lang="en-US" altLang="en-US" dirty="0">
                <a:latin typeface="Times New Roman" pitchFamily="18" charset="0"/>
              </a:rPr>
              <a:t>(</a:t>
            </a:r>
            <a:r>
              <a:rPr lang="en-US" altLang="en-US" i="1" dirty="0">
                <a:latin typeface="Times New Roman" pitchFamily="18" charset="0"/>
              </a:rPr>
              <a:t>n</a:t>
            </a:r>
            <a:r>
              <a:rPr lang="en-US" altLang="en-US" dirty="0">
                <a:latin typeface="Times New Roman" pitchFamily="18" charset="0"/>
              </a:rPr>
              <a:t>)⌋</a:t>
            </a:r>
            <a:endParaRPr lang="en-US" altLang="en-US" dirty="0">
              <a:latin typeface="Arial" charset="0"/>
              <a:cs typeface="Arial" charset="0"/>
            </a:endParaRPr>
          </a:p>
          <a:p>
            <a:pPr lvl="2"/>
            <a:r>
              <a:rPr lang="en-US" altLang="en-US" dirty="0">
                <a:latin typeface="Arial" charset="0"/>
                <a:cs typeface="Arial" charset="0"/>
              </a:rPr>
              <a:t>The floor function makes the analysis interesting</a:t>
            </a:r>
          </a:p>
          <a:p>
            <a:pPr lvl="2"/>
            <a:r>
              <a:rPr lang="en-US" altLang="en-US" dirty="0">
                <a:latin typeface="Arial" charset="0"/>
                <a:cs typeface="Arial" charset="0"/>
              </a:rPr>
              <a:t>With 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</a:t>
            </a:r>
            <a:r>
              <a:rPr lang="en-US" altLang="en-US" dirty="0">
                <a:latin typeface="Arial" charset="0"/>
                <a:cs typeface="Arial" charset="0"/>
              </a:rPr>
              <a:t> nodes, it can be twice the height</a:t>
            </a:r>
          </a:p>
          <a:p>
            <a:pPr lvl="2"/>
            <a:r>
              <a:rPr lang="en-US" altLang="en-US" dirty="0">
                <a:latin typeface="Arial" charset="0"/>
                <a:cs typeface="Arial" charset="0"/>
              </a:rPr>
              <a:t>For 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≥ 4096</a:t>
            </a:r>
            <a:r>
              <a:rPr lang="en-US" altLang="en-US" dirty="0">
                <a:latin typeface="Arial" charset="0"/>
                <a:cs typeface="Arial" charset="0"/>
              </a:rPr>
              <a:t>, 45% worse is an upper bound</a:t>
            </a:r>
            <a:endParaRPr lang="en-US" altLang="en-US" dirty="0">
              <a:latin typeface="Times New Roman" pitchFamily="18" charset="0"/>
              <a:cs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3040645"/>
              </p:ext>
            </p:extLst>
          </p:nvPr>
        </p:nvGraphicFramePr>
        <p:xfrm>
          <a:off x="1397000" y="3860800"/>
          <a:ext cx="6783388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85" name="Equation" r:id="rId5" imgW="3632040" imgH="406080" progId="Equation.DSMT4">
                  <p:embed/>
                </p:oleObj>
              </mc:Choice>
              <mc:Fallback>
                <p:oleObj name="Equation" r:id="rId5" imgW="363204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97000" y="3860800"/>
                        <a:ext cx="6783388" cy="758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9862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Height of an AVL Tree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In this example, </a:t>
            </a:r>
            <a:r>
              <a:rPr lang="en-US" altLang="en-US" i="1">
                <a:latin typeface="Times New Roman" pitchFamily="18" charset="0"/>
                <a:cs typeface="Arial" charset="0"/>
              </a:rPr>
              <a:t>n</a:t>
            </a:r>
            <a:r>
              <a:rPr lang="en-US" altLang="en-US">
                <a:latin typeface="Times New Roman" pitchFamily="18" charset="0"/>
                <a:cs typeface="Arial" charset="0"/>
              </a:rPr>
              <a:t> = 88</a:t>
            </a:r>
            <a:r>
              <a:rPr lang="en-US" altLang="en-US">
                <a:latin typeface="Arial" charset="0"/>
                <a:cs typeface="Arial" charset="0"/>
              </a:rPr>
              <a:t>, the worst- and best-case scenarios differ in height by only </a:t>
            </a:r>
            <a:r>
              <a:rPr lang="en-US" altLang="en-US">
                <a:latin typeface="Times New Roman" pitchFamily="18" charset="0"/>
                <a:cs typeface="Arial" charset="0"/>
              </a:rPr>
              <a:t>2</a:t>
            </a:r>
          </a:p>
        </p:txBody>
      </p:sp>
      <p:pic>
        <p:nvPicPr>
          <p:cNvPr id="27652" name="Picture 4" descr="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92375"/>
            <a:ext cx="8475662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385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Height of an AVL Tree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If </a:t>
            </a:r>
            <a:r>
              <a:rPr lang="en-US" altLang="en-US" i="1">
                <a:latin typeface="Times New Roman" pitchFamily="18" charset="0"/>
                <a:cs typeface="Arial" charset="0"/>
              </a:rPr>
              <a:t>n</a:t>
            </a:r>
            <a:r>
              <a:rPr lang="en-US" altLang="en-US">
                <a:latin typeface="Times New Roman" pitchFamily="18" charset="0"/>
                <a:cs typeface="Arial" charset="0"/>
              </a:rPr>
              <a:t> = 10</a:t>
            </a:r>
            <a:r>
              <a:rPr lang="en-US" altLang="en-US" baseline="30000">
                <a:latin typeface="Times New Roman" pitchFamily="18" charset="0"/>
                <a:cs typeface="Arial" charset="0"/>
              </a:rPr>
              <a:t>6</a:t>
            </a:r>
            <a:r>
              <a:rPr lang="en-US" altLang="en-US">
                <a:latin typeface="Arial" charset="0"/>
                <a:cs typeface="Arial" charset="0"/>
              </a:rPr>
              <a:t>, the bounds on </a:t>
            </a:r>
            <a:r>
              <a:rPr lang="en-US" altLang="en-US" i="1">
                <a:latin typeface="Times New Roman" pitchFamily="18" charset="0"/>
                <a:cs typeface="Arial" charset="0"/>
              </a:rPr>
              <a:t>h</a:t>
            </a:r>
            <a:r>
              <a:rPr lang="en-US" altLang="en-US">
                <a:latin typeface="Arial" charset="0"/>
                <a:cs typeface="Arial" charset="0"/>
              </a:rPr>
              <a:t> are:</a:t>
            </a:r>
          </a:p>
          <a:p>
            <a:pPr lvl="1"/>
            <a:r>
              <a:rPr lang="en-US" altLang="en-US">
                <a:latin typeface="Arial" charset="0"/>
                <a:cs typeface="Arial" charset="0"/>
              </a:rPr>
              <a:t>The minimum height: 	</a:t>
            </a:r>
            <a:r>
              <a:rPr lang="en-US" altLang="en-US">
                <a:latin typeface="Times New Roman" pitchFamily="18" charset="0"/>
                <a:cs typeface="Arial" charset="0"/>
              </a:rPr>
              <a:t>log</a:t>
            </a:r>
            <a:r>
              <a:rPr lang="en-US" altLang="en-US" baseline="-25000">
                <a:latin typeface="Times New Roman" pitchFamily="18" charset="0"/>
                <a:cs typeface="Arial" charset="0"/>
              </a:rPr>
              <a:t>2</a:t>
            </a:r>
            <a:r>
              <a:rPr lang="en-US" altLang="en-US">
                <a:latin typeface="Times New Roman" pitchFamily="18" charset="0"/>
                <a:cs typeface="Arial" charset="0"/>
              </a:rPr>
              <a:t>( 10</a:t>
            </a:r>
            <a:r>
              <a:rPr lang="en-US" altLang="en-US" baseline="30000">
                <a:latin typeface="Times New Roman" pitchFamily="18" charset="0"/>
                <a:cs typeface="Arial" charset="0"/>
              </a:rPr>
              <a:t>6</a:t>
            </a:r>
            <a:r>
              <a:rPr lang="en-US" altLang="en-US">
                <a:latin typeface="Times New Roman" pitchFamily="18" charset="0"/>
                <a:cs typeface="Arial" charset="0"/>
              </a:rPr>
              <a:t> ) – 1 ≈ 19</a:t>
            </a:r>
          </a:p>
          <a:p>
            <a:pPr lvl="1"/>
            <a:r>
              <a:rPr lang="en-US" altLang="en-US">
                <a:latin typeface="Arial" charset="0"/>
                <a:cs typeface="Arial" charset="0"/>
              </a:rPr>
              <a:t>the maximum height :	</a:t>
            </a:r>
            <a:r>
              <a:rPr lang="en-US" altLang="en-US">
                <a:latin typeface="Times New Roman" pitchFamily="18" charset="0"/>
                <a:cs typeface="Arial" charset="0"/>
              </a:rPr>
              <a:t>log</a:t>
            </a:r>
            <a:r>
              <a:rPr lang="en-US" altLang="en-US" i="1" baseline="-25000">
                <a:latin typeface="Symbol" pitchFamily="18" charset="2"/>
                <a:cs typeface="Arial" charset="0"/>
              </a:rPr>
              <a:t>f</a:t>
            </a:r>
            <a:r>
              <a:rPr lang="en-US" altLang="en-US">
                <a:latin typeface="Times New Roman" pitchFamily="18" charset="0"/>
                <a:cs typeface="Arial" charset="0"/>
              </a:rPr>
              <a:t>( 10</a:t>
            </a:r>
            <a:r>
              <a:rPr lang="en-US" altLang="en-US" baseline="30000">
                <a:latin typeface="Times New Roman" pitchFamily="18" charset="0"/>
                <a:cs typeface="Arial" charset="0"/>
              </a:rPr>
              <a:t>6</a:t>
            </a:r>
            <a:r>
              <a:rPr lang="en-US" altLang="en-US">
                <a:latin typeface="Times New Roman" pitchFamily="18" charset="0"/>
                <a:cs typeface="Arial" charset="0"/>
              </a:rPr>
              <a:t> / 1.8944 ) &lt; 28</a:t>
            </a:r>
          </a:p>
        </p:txBody>
      </p:sp>
    </p:spTree>
    <p:extLst>
      <p:ext uri="{BB962C8B-B14F-4D97-AF65-F5344CB8AC3E}">
        <p14:creationId xmlns:p14="http://schemas.microsoft.com/office/powerpoint/2010/main" val="38449671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To maintain AVL balance, observe that:</a:t>
            </a:r>
          </a:p>
          <a:p>
            <a:pPr lvl="1"/>
            <a:r>
              <a:rPr lang="en-US" altLang="en-US">
                <a:latin typeface="Arial" charset="0"/>
                <a:cs typeface="Arial" charset="0"/>
              </a:rPr>
              <a:t>Inserting a node can increase the height of a tree by at most 1</a:t>
            </a:r>
          </a:p>
          <a:p>
            <a:pPr lvl="1"/>
            <a:r>
              <a:rPr lang="en-US" altLang="en-US">
                <a:latin typeface="Arial" charset="0"/>
                <a:cs typeface="Arial" charset="0"/>
              </a:rPr>
              <a:t>Removing a node can decrease the height of a tree by at most 1</a:t>
            </a:r>
          </a:p>
        </p:txBody>
      </p:sp>
    </p:spTree>
    <p:extLst>
      <p:ext uri="{BB962C8B-B14F-4D97-AF65-F5344CB8AC3E}">
        <p14:creationId xmlns:p14="http://schemas.microsoft.com/office/powerpoint/2010/main" val="1656141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8" name="Picture 10" descr="C:\Users\dwharder\Desktop\a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Consider this AVL tree</a:t>
            </a:r>
          </a:p>
        </p:txBody>
      </p:sp>
    </p:spTree>
    <p:extLst>
      <p:ext uri="{BB962C8B-B14F-4D97-AF65-F5344CB8AC3E}">
        <p14:creationId xmlns:p14="http://schemas.microsoft.com/office/powerpoint/2010/main" val="1432151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32771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Consider inserting 15 into this tree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In this case, the heights of none of the trees change</a:t>
            </a:r>
          </a:p>
        </p:txBody>
      </p:sp>
      <p:pic>
        <p:nvPicPr>
          <p:cNvPr id="5" name="Picture 6" descr="C:\Users\dwharder\Desktop\a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1003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tree remains balanced</a:t>
            </a:r>
          </a:p>
        </p:txBody>
      </p:sp>
      <p:pic>
        <p:nvPicPr>
          <p:cNvPr id="5" name="Picture 7" descr="C:\Users\dwharder\Desktop\a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8864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Maintaining Balance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Consider inserting 42 into this tree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In this case, the heights of none of the trees change</a:t>
            </a:r>
          </a:p>
        </p:txBody>
      </p:sp>
      <p:pic>
        <p:nvPicPr>
          <p:cNvPr id="4" name="Picture 8" descr="C:\Users\dwharder\Desktop\a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985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C:\Users\dwharder\Desktop\y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327275"/>
            <a:ext cx="1889125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Prototypical Examples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These two examples demonstrate how we can correct for imbalances:  starting with this tree, add 1:</a:t>
            </a:r>
          </a:p>
          <a:p>
            <a:pPr>
              <a:buFont typeface="Arial" charset="0"/>
              <a:buNone/>
            </a:pPr>
            <a:endParaRPr lang="en-US" altLang="en-US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en-US" altLang="en-US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en-US" altLang="en-US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en-US" altLang="en-US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en-US" altLang="en-US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en-US" altLang="en-US">
              <a:latin typeface="Arial" charset="0"/>
              <a:cs typeface="Arial" charset="0"/>
            </a:endParaRPr>
          </a:p>
          <a:p>
            <a:endParaRPr lang="en-US" altLang="en-US">
              <a:latin typeface="Arial" charset="0"/>
              <a:cs typeface="Arial" charset="0"/>
            </a:endParaRPr>
          </a:p>
          <a:p>
            <a:endParaRPr lang="en-US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199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:\Users\dwharder\Desktop\a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Maintaining Balance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Consider inserting 42 into this tree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Now we see the heights of two sub-trees have increased by one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The tree is still balanced</a:t>
            </a:r>
          </a:p>
        </p:txBody>
      </p:sp>
    </p:spTree>
    <p:extLst>
      <p:ext uri="{BB962C8B-B14F-4D97-AF65-F5344CB8AC3E}">
        <p14:creationId xmlns:p14="http://schemas.microsoft.com/office/powerpoint/2010/main" val="9894801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To calculate changes in height, the member function must run in </a:t>
            </a:r>
            <a:r>
              <a:rPr lang="en-US" altLang="en-US" b="1" dirty="0">
                <a:latin typeface="Symbol" pitchFamily="18" charset="2"/>
                <a:cs typeface="Arial" charset="0"/>
              </a:rPr>
              <a:t>Q</a:t>
            </a:r>
            <a:r>
              <a:rPr lang="en-US" altLang="en-US" dirty="0">
                <a:latin typeface="Times New Roman" pitchFamily="18" charset="0"/>
                <a:cs typeface="Arial" charset="0"/>
              </a:rPr>
              <a:t>(1)</a:t>
            </a:r>
            <a:r>
              <a:rPr lang="en-US" altLang="en-US" dirty="0">
                <a:latin typeface="Arial" charset="0"/>
                <a:cs typeface="Arial" charset="0"/>
              </a:rPr>
              <a:t> time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Our implementation of height is </a:t>
            </a:r>
            <a:r>
              <a:rPr lang="en-US" altLang="en-US" b="1" dirty="0">
                <a:latin typeface="Symbol" pitchFamily="18" charset="2"/>
                <a:cs typeface="Arial" charset="0"/>
              </a:rPr>
              <a:t>Q</a:t>
            </a:r>
            <a:r>
              <a:rPr lang="en-US" altLang="en-US" dirty="0">
                <a:latin typeface="Times New Roman" pitchFamily="18" charset="0"/>
                <a:cs typeface="Arial" charset="0"/>
              </a:rPr>
              <a:t>(</a:t>
            </a:r>
            <a:r>
              <a:rPr lang="en-US" altLang="en-US" i="1" dirty="0">
                <a:latin typeface="Times New Roman" pitchFamily="18" charset="0"/>
                <a:cs typeface="Arial" charset="0"/>
              </a:rPr>
              <a:t>n</a:t>
            </a:r>
            <a:r>
              <a:rPr lang="en-US" altLang="en-US" dirty="0">
                <a:latin typeface="Times New Roman" pitchFamily="18" charset="0"/>
                <a:cs typeface="Arial" charset="0"/>
              </a:rPr>
              <a:t>)</a:t>
            </a:r>
            <a:r>
              <a:rPr lang="en-US" altLang="en-US" dirty="0">
                <a:latin typeface="Arial" charset="0"/>
                <a:cs typeface="Arial" charset="0"/>
              </a:rPr>
              <a:t>:</a:t>
            </a:r>
          </a:p>
          <a:p>
            <a:pPr>
              <a:buFontTx/>
              <a:buNone/>
            </a:pPr>
            <a:endParaRPr lang="en-US" altLang="en-US" sz="1600" b="1" dirty="0">
              <a:latin typeface="Courier New" pitchFamily="49" charset="0"/>
              <a:cs typeface="Arial" charset="0"/>
            </a:endParaRPr>
          </a:p>
          <a:p>
            <a:pPr>
              <a:buFontTx/>
              <a:buNone/>
            </a:pPr>
            <a:r>
              <a:rPr lang="en-US" altLang="en-US" sz="1600" dirty="0">
                <a:latin typeface="Consolas" pitchFamily="49" charset="0"/>
                <a:cs typeface="Consolas" pitchFamily="49" charset="0"/>
              </a:rPr>
              <a:t>		template &lt;typename Type&gt;</a:t>
            </a:r>
          </a:p>
          <a:p>
            <a:pPr>
              <a:buFontTx/>
              <a:buNone/>
            </a:pPr>
            <a:r>
              <a:rPr lang="en-US" altLang="en-US" sz="1600" dirty="0">
                <a:latin typeface="Consolas" pitchFamily="49" charset="0"/>
                <a:cs typeface="Consolas" pitchFamily="49" charset="0"/>
              </a:rPr>
              <a:t>		</a:t>
            </a:r>
            <a:r>
              <a:rPr lang="en-US" altLang="en-US" sz="1600" dirty="0" err="1">
                <a:latin typeface="Consolas" pitchFamily="49" charset="0"/>
                <a:cs typeface="Consolas" pitchFamily="49" charset="0"/>
              </a:rPr>
              <a:t>int</a:t>
            </a:r>
            <a:r>
              <a:rPr lang="en-US" altLang="en-US" sz="16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altLang="en-US" sz="1600" dirty="0" err="1">
                <a:latin typeface="Consolas" pitchFamily="49" charset="0"/>
                <a:cs typeface="Consolas" pitchFamily="49" charset="0"/>
              </a:rPr>
              <a:t>Binary_node</a:t>
            </a:r>
            <a:r>
              <a:rPr lang="en-US" altLang="en-US" sz="1600" dirty="0">
                <a:latin typeface="Consolas" pitchFamily="49" charset="0"/>
                <a:cs typeface="Consolas" pitchFamily="49" charset="0"/>
              </a:rPr>
              <a:t>&lt;Type&gt;::height() const {</a:t>
            </a:r>
          </a:p>
          <a:p>
            <a:pPr>
              <a:buFontTx/>
              <a:buNone/>
            </a:pPr>
            <a:r>
              <a:rPr lang="en-US" altLang="en-US" sz="1600" dirty="0">
                <a:latin typeface="Consolas" pitchFamily="49" charset="0"/>
                <a:cs typeface="Consolas" pitchFamily="49" charset="0"/>
              </a:rPr>
              <a:t>		    return empty() ? -1 :</a:t>
            </a:r>
          </a:p>
          <a:p>
            <a:pPr>
              <a:buFontTx/>
              <a:buNone/>
            </a:pPr>
            <a:r>
              <a:rPr lang="en-US" altLang="en-US" sz="1600" dirty="0">
                <a:latin typeface="Consolas" pitchFamily="49" charset="0"/>
                <a:cs typeface="Consolas" pitchFamily="49" charset="0"/>
              </a:rPr>
              <a:t>                1 + std::max( left()-&gt;height(), right()-&gt;height() );</a:t>
            </a:r>
          </a:p>
          <a:p>
            <a:pPr>
              <a:buFontTx/>
              <a:buNone/>
            </a:pPr>
            <a:r>
              <a:rPr lang="en-US" altLang="en-US" sz="1600" dirty="0">
                <a:latin typeface="Consolas" pitchFamily="49" charset="0"/>
                <a:cs typeface="Consolas" pitchFamily="49" charset="0"/>
              </a:rPr>
              <a:t>		}</a:t>
            </a:r>
          </a:p>
          <a:p>
            <a:pPr>
              <a:buFontTx/>
              <a:buNone/>
            </a:pPr>
            <a:endParaRPr lang="en-US" altLang="en-US" dirty="0"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6528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Introduce a member variable</a:t>
            </a:r>
          </a:p>
          <a:p>
            <a:pPr>
              <a:buFontTx/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	</a:t>
            </a:r>
            <a:r>
              <a:rPr lang="en-US" altLang="en-US" b="1" dirty="0" err="1">
                <a:latin typeface="Courier New" pitchFamily="49" charset="0"/>
                <a:cs typeface="Arial" charset="0"/>
              </a:rPr>
              <a:t>int</a:t>
            </a:r>
            <a:r>
              <a:rPr lang="en-US" altLang="en-US" b="1" dirty="0">
                <a:latin typeface="Courier New" pitchFamily="49" charset="0"/>
                <a:cs typeface="Arial" charset="0"/>
              </a:rPr>
              <a:t> </a:t>
            </a:r>
            <a:r>
              <a:rPr lang="en-US" altLang="en-US" b="1" dirty="0" err="1">
                <a:latin typeface="Courier New" pitchFamily="49" charset="0"/>
                <a:cs typeface="Arial" charset="0"/>
              </a:rPr>
              <a:t>tree_height</a:t>
            </a:r>
            <a:r>
              <a:rPr lang="en-US" altLang="en-US" b="1" dirty="0">
                <a:latin typeface="Courier New" pitchFamily="49" charset="0"/>
                <a:cs typeface="Arial" charset="0"/>
              </a:rPr>
              <a:t>;</a:t>
            </a:r>
          </a:p>
          <a:p>
            <a:pPr>
              <a:buFont typeface="Arial" charset="0"/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member function is now:</a:t>
            </a:r>
          </a:p>
          <a:p>
            <a:pPr>
              <a:buFontTx/>
              <a:buNone/>
            </a:pPr>
            <a:endParaRPr lang="en-US" altLang="en-US" sz="1100" b="1" dirty="0">
              <a:latin typeface="Courier New" pitchFamily="49" charset="0"/>
              <a:cs typeface="Arial" charset="0"/>
            </a:endParaRPr>
          </a:p>
          <a:p>
            <a:pPr>
              <a:buFontTx/>
              <a:buNone/>
            </a:pPr>
            <a:r>
              <a:rPr lang="en-US" altLang="en-US" sz="1600" dirty="0">
                <a:latin typeface="Consolas" pitchFamily="49" charset="0"/>
                <a:cs typeface="Consolas" pitchFamily="49" charset="0"/>
              </a:rPr>
              <a:t>		template &lt;typename Type&gt;</a:t>
            </a:r>
          </a:p>
          <a:p>
            <a:pPr>
              <a:buFontTx/>
              <a:buNone/>
            </a:pPr>
            <a:r>
              <a:rPr lang="en-US" altLang="en-US" sz="1600" dirty="0">
                <a:latin typeface="Consolas" pitchFamily="49" charset="0"/>
                <a:cs typeface="Consolas" pitchFamily="49" charset="0"/>
              </a:rPr>
              <a:t>		</a:t>
            </a:r>
            <a:r>
              <a:rPr lang="en-US" altLang="en-US" sz="1600" dirty="0" err="1">
                <a:latin typeface="Consolas" pitchFamily="49" charset="0"/>
                <a:cs typeface="Consolas" pitchFamily="49" charset="0"/>
              </a:rPr>
              <a:t>int</a:t>
            </a:r>
            <a:r>
              <a:rPr lang="en-US" altLang="en-US" sz="16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altLang="en-US" sz="1600" dirty="0" err="1">
                <a:latin typeface="Consolas" pitchFamily="49" charset="0"/>
                <a:cs typeface="Consolas" pitchFamily="49" charset="0"/>
              </a:rPr>
              <a:t>AVL_node</a:t>
            </a:r>
            <a:r>
              <a:rPr lang="en-US" altLang="en-US" sz="1600" dirty="0">
                <a:latin typeface="Consolas" pitchFamily="49" charset="0"/>
                <a:cs typeface="Consolas" pitchFamily="49" charset="0"/>
              </a:rPr>
              <a:t>&lt;Type&gt;::height() const {</a:t>
            </a:r>
          </a:p>
          <a:p>
            <a:pPr>
              <a:buFont typeface="Arial" charset="0"/>
              <a:buNone/>
            </a:pPr>
            <a:r>
              <a:rPr lang="en-US" altLang="en-US" sz="1600" dirty="0">
                <a:latin typeface="Consolas" pitchFamily="49" charset="0"/>
                <a:cs typeface="Consolas" pitchFamily="49" charset="0"/>
              </a:rPr>
              <a:t>		    return empty() ? -1 : </a:t>
            </a:r>
            <a:r>
              <a:rPr lang="en-US" altLang="en-US" sz="1600" dirty="0" err="1">
                <a:latin typeface="Consolas" pitchFamily="49" charset="0"/>
                <a:cs typeface="Consolas" pitchFamily="49" charset="0"/>
              </a:rPr>
              <a:t>tree_height</a:t>
            </a:r>
            <a:r>
              <a:rPr lang="en-US" altLang="en-US" sz="1600" dirty="0">
                <a:latin typeface="Consolas" pitchFamily="49" charset="0"/>
                <a:cs typeface="Consolas" pitchFamily="49" charset="0"/>
              </a:rPr>
              <a:t>;    </a:t>
            </a:r>
          </a:p>
          <a:p>
            <a:pPr>
              <a:buFontTx/>
              <a:buNone/>
            </a:pPr>
            <a:r>
              <a:rPr lang="en-US" altLang="en-US" sz="1600" dirty="0">
                <a:latin typeface="Consolas" pitchFamily="49" charset="0"/>
                <a:cs typeface="Consolas" pitchFamily="49" charset="0"/>
              </a:rPr>
              <a:t>		}</a:t>
            </a:r>
          </a:p>
          <a:p>
            <a:pPr>
              <a:buFontTx/>
              <a:buNone/>
            </a:pPr>
            <a:endParaRPr lang="en-US" altLang="en-US" dirty="0"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1998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Only insert and erase may change the height</a:t>
            </a:r>
          </a:p>
          <a:p>
            <a:pPr lvl="1"/>
            <a:r>
              <a:rPr lang="en-US" altLang="en-US">
                <a:latin typeface="Arial" charset="0"/>
                <a:cs typeface="Arial" charset="0"/>
              </a:rPr>
              <a:t>This is the only place we need to update the height</a:t>
            </a:r>
          </a:p>
          <a:p>
            <a:pPr lvl="1"/>
            <a:r>
              <a:rPr lang="en-US" altLang="en-US">
                <a:latin typeface="Arial" charset="0"/>
                <a:cs typeface="Arial" charset="0"/>
              </a:rPr>
              <a:t>These algorithms are already recursive</a:t>
            </a:r>
          </a:p>
        </p:txBody>
      </p:sp>
    </p:spTree>
    <p:extLst>
      <p:ext uri="{BB962C8B-B14F-4D97-AF65-F5344CB8AC3E}">
        <p14:creationId xmlns:p14="http://schemas.microsoft.com/office/powerpoint/2010/main" val="23984477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Insert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507413" cy="4525962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altLang="en-US" sz="1400" dirty="0">
                <a:latin typeface="Consolas" pitchFamily="49" charset="0"/>
                <a:cs typeface="Consolas" pitchFamily="49" charset="0"/>
              </a:rPr>
              <a:t>template &lt;typename Type&gt;</a:t>
            </a:r>
          </a:p>
          <a:p>
            <a:pPr>
              <a:buFontTx/>
              <a:buNone/>
            </a:pPr>
            <a:r>
              <a:rPr lang="en-US" altLang="en-US" sz="1400" dirty="0">
                <a:latin typeface="Consolas" pitchFamily="49" charset="0"/>
                <a:cs typeface="Consolas" pitchFamily="49" charset="0"/>
              </a:rPr>
              <a:t>bool </a:t>
            </a:r>
            <a:r>
              <a:rPr lang="en-US" altLang="en-US" sz="1400" dirty="0" err="1">
                <a:latin typeface="Consolas" pitchFamily="49" charset="0"/>
                <a:cs typeface="Consolas" pitchFamily="49" charset="0"/>
              </a:rPr>
              <a:t>AVL_node</a:t>
            </a:r>
            <a:r>
              <a:rPr lang="en-US" altLang="en-US" sz="1400" dirty="0">
                <a:latin typeface="Consolas" pitchFamily="49" charset="0"/>
                <a:cs typeface="Consolas" pitchFamily="49" charset="0"/>
              </a:rPr>
              <a:t>&lt;Type&gt;::insert( const Type &amp; </a:t>
            </a:r>
            <a:r>
              <a:rPr lang="en-US" altLang="en-US" sz="1400" dirty="0" err="1">
                <a:latin typeface="Consolas" pitchFamily="49" charset="0"/>
                <a:cs typeface="Consolas" pitchFamily="49" charset="0"/>
              </a:rPr>
              <a:t>obj</a:t>
            </a:r>
            <a:r>
              <a:rPr lang="en-US" altLang="en-US" sz="1400" dirty="0">
                <a:latin typeface="Consolas" pitchFamily="49" charset="0"/>
                <a:cs typeface="Consolas" pitchFamily="49" charset="0"/>
              </a:rPr>
              <a:t>, </a:t>
            </a:r>
            <a:r>
              <a:rPr lang="en-US" altLang="en-US" sz="1400" dirty="0" err="1">
                <a:latin typeface="Consolas" pitchFamily="49" charset="0"/>
                <a:cs typeface="Consolas" pitchFamily="49" charset="0"/>
              </a:rPr>
              <a:t>AVL_node</a:t>
            </a:r>
            <a:r>
              <a:rPr lang="en-US" altLang="en-US" sz="1400" dirty="0">
                <a:latin typeface="Consolas" pitchFamily="49" charset="0"/>
                <a:cs typeface="Consolas" pitchFamily="49" charset="0"/>
              </a:rPr>
              <a:t>&lt;Type&gt; *&amp;</a:t>
            </a:r>
            <a:r>
              <a:rPr lang="en-US" altLang="en-US" sz="1400" dirty="0" err="1">
                <a:latin typeface="Consolas" pitchFamily="49" charset="0"/>
                <a:cs typeface="Consolas" pitchFamily="49" charset="0"/>
              </a:rPr>
              <a:t>ptr_to_this</a:t>
            </a:r>
            <a:r>
              <a:rPr lang="en-US" altLang="en-US" sz="1400" dirty="0">
                <a:latin typeface="Consolas" pitchFamily="49" charset="0"/>
                <a:cs typeface="Consolas" pitchFamily="49" charset="0"/>
              </a:rPr>
              <a:t> ) {</a:t>
            </a:r>
          </a:p>
          <a:p>
            <a:pPr>
              <a:buFontTx/>
              <a:buNone/>
            </a:pPr>
            <a:r>
              <a:rPr lang="en-US" altLang="en-US" sz="1400" dirty="0">
                <a:latin typeface="Consolas" pitchFamily="49" charset="0"/>
                <a:cs typeface="Consolas" pitchFamily="49" charset="0"/>
              </a:rPr>
              <a:t>    if ( empty() ) {</a:t>
            </a:r>
          </a:p>
          <a:p>
            <a:pPr>
              <a:buFontTx/>
              <a:buNone/>
            </a:pPr>
            <a:r>
              <a:rPr lang="en-US" altLang="en-US" sz="1400" dirty="0">
                <a:latin typeface="Consolas" pitchFamily="49" charset="0"/>
                <a:cs typeface="Consolas" pitchFamily="49" charset="0"/>
              </a:rPr>
              <a:t>        </a:t>
            </a:r>
            <a:r>
              <a:rPr lang="en-US" altLang="en-US" sz="1400" dirty="0" err="1">
                <a:latin typeface="Consolas" pitchFamily="49" charset="0"/>
                <a:cs typeface="Consolas" pitchFamily="49" charset="0"/>
              </a:rPr>
              <a:t>ptr_to_this</a:t>
            </a:r>
            <a:r>
              <a:rPr lang="en-US" altLang="en-US" sz="1400" dirty="0">
                <a:latin typeface="Consolas" pitchFamily="49" charset="0"/>
                <a:cs typeface="Consolas" pitchFamily="49" charset="0"/>
              </a:rPr>
              <a:t> = new </a:t>
            </a:r>
            <a:r>
              <a:rPr lang="en-US" altLang="en-US" sz="1400" dirty="0" err="1">
                <a:latin typeface="Consolas" pitchFamily="49" charset="0"/>
                <a:cs typeface="Consolas" pitchFamily="49" charset="0"/>
              </a:rPr>
              <a:t>AVL_node</a:t>
            </a:r>
            <a:r>
              <a:rPr lang="en-US" altLang="en-US" sz="1400" dirty="0">
                <a:latin typeface="Consolas" pitchFamily="49" charset="0"/>
                <a:cs typeface="Consolas" pitchFamily="49" charset="0"/>
              </a:rPr>
              <a:t>( </a:t>
            </a:r>
            <a:r>
              <a:rPr lang="en-US" altLang="en-US" sz="1400" dirty="0" err="1">
                <a:latin typeface="Consolas" pitchFamily="49" charset="0"/>
                <a:cs typeface="Consolas" pitchFamily="49" charset="0"/>
              </a:rPr>
              <a:t>obj</a:t>
            </a:r>
            <a:r>
              <a:rPr lang="en-US" altLang="en-US" sz="1400" dirty="0">
                <a:latin typeface="Consolas" pitchFamily="49" charset="0"/>
                <a:cs typeface="Consolas" pitchFamily="49" charset="0"/>
              </a:rPr>
              <a:t> );</a:t>
            </a:r>
          </a:p>
          <a:p>
            <a:pPr>
              <a:buFontTx/>
              <a:buNone/>
            </a:pPr>
            <a:r>
              <a:rPr lang="en-US" altLang="en-US" sz="1400" dirty="0">
                <a:latin typeface="Consolas" pitchFamily="49" charset="0"/>
                <a:cs typeface="Consolas" pitchFamily="49" charset="0"/>
              </a:rPr>
              <a:t>        return true;</a:t>
            </a:r>
          </a:p>
          <a:p>
            <a:pPr>
              <a:buFontTx/>
              <a:buNone/>
            </a:pPr>
            <a:r>
              <a:rPr lang="en-US" altLang="en-US" sz="1400" dirty="0">
                <a:latin typeface="Consolas" pitchFamily="49" charset="0"/>
                <a:cs typeface="Consolas" pitchFamily="49" charset="0"/>
              </a:rPr>
              <a:t>    } else if ( </a:t>
            </a:r>
            <a:r>
              <a:rPr lang="en-US" altLang="en-US" sz="1400" dirty="0" err="1">
                <a:latin typeface="Consolas" pitchFamily="49" charset="0"/>
                <a:cs typeface="Consolas" pitchFamily="49" charset="0"/>
              </a:rPr>
              <a:t>obj</a:t>
            </a:r>
            <a:r>
              <a:rPr lang="en-US" altLang="en-US" sz="1400" dirty="0">
                <a:latin typeface="Consolas" pitchFamily="49" charset="0"/>
                <a:cs typeface="Consolas" pitchFamily="49" charset="0"/>
              </a:rPr>
              <a:t> &lt; element ) {</a:t>
            </a:r>
          </a:p>
          <a:p>
            <a:pPr>
              <a:buFontTx/>
              <a:buNone/>
            </a:pPr>
            <a:r>
              <a:rPr lang="en-US" altLang="en-US" sz="1400" dirty="0">
                <a:latin typeface="Consolas" pitchFamily="49" charset="0"/>
                <a:cs typeface="Consolas" pitchFamily="49" charset="0"/>
              </a:rPr>
              <a:t>        if ( left()-&gt;insert( </a:t>
            </a:r>
            <a:r>
              <a:rPr lang="en-US" altLang="en-US" sz="1400" dirty="0" err="1">
                <a:latin typeface="Consolas" pitchFamily="49" charset="0"/>
                <a:cs typeface="Consolas" pitchFamily="49" charset="0"/>
              </a:rPr>
              <a:t>obj</a:t>
            </a:r>
            <a:r>
              <a:rPr lang="en-US" altLang="en-US" sz="1400" dirty="0">
                <a:latin typeface="Consolas" pitchFamily="49" charset="0"/>
                <a:cs typeface="Consolas" pitchFamily="49" charset="0"/>
              </a:rPr>
              <a:t>, </a:t>
            </a:r>
            <a:r>
              <a:rPr lang="en-US" altLang="en-US" sz="1400" dirty="0" err="1">
                <a:latin typeface="Consolas" pitchFamily="49" charset="0"/>
                <a:cs typeface="Consolas" pitchFamily="49" charset="0"/>
              </a:rPr>
              <a:t>left_tree</a:t>
            </a:r>
            <a:r>
              <a:rPr lang="en-US" altLang="en-US" sz="1400" dirty="0">
                <a:latin typeface="Consolas" pitchFamily="49" charset="0"/>
                <a:cs typeface="Consolas" pitchFamily="49" charset="0"/>
              </a:rPr>
              <a:t> ) ) { </a:t>
            </a:r>
          </a:p>
          <a:p>
            <a:pPr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            </a:t>
            </a:r>
            <a:r>
              <a:rPr lang="en-US" altLang="en-US" sz="1400" dirty="0" err="1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tree_height</a:t>
            </a:r>
            <a:r>
              <a:rPr lang="en-US" altLang="en-US" sz="14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 = max( height(), 1 + left()-&gt;height() );</a:t>
            </a:r>
          </a:p>
          <a:p>
            <a:pPr>
              <a:buFontTx/>
              <a:buNone/>
            </a:pPr>
            <a:r>
              <a:rPr lang="en-US" altLang="en-US" sz="1400" dirty="0">
                <a:latin typeface="Consolas" pitchFamily="49" charset="0"/>
                <a:cs typeface="Consolas" pitchFamily="49" charset="0"/>
              </a:rPr>
              <a:t>            return true;</a:t>
            </a:r>
          </a:p>
          <a:p>
            <a:pPr>
              <a:buFontTx/>
              <a:buNone/>
            </a:pPr>
            <a:r>
              <a:rPr lang="en-US" altLang="en-US" sz="1400" dirty="0">
                <a:latin typeface="Consolas" pitchFamily="49" charset="0"/>
                <a:cs typeface="Consolas" pitchFamily="49" charset="0"/>
              </a:rPr>
              <a:t>        } else {</a:t>
            </a:r>
          </a:p>
          <a:p>
            <a:pPr>
              <a:buFontTx/>
              <a:buNone/>
            </a:pPr>
            <a:r>
              <a:rPr lang="en-US" altLang="en-US" sz="1400" dirty="0">
                <a:latin typeface="Consolas" pitchFamily="49" charset="0"/>
                <a:cs typeface="Consolas" pitchFamily="49" charset="0"/>
              </a:rPr>
              <a:t>            return false;</a:t>
            </a:r>
          </a:p>
          <a:p>
            <a:pPr>
              <a:buFontTx/>
              <a:buNone/>
            </a:pPr>
            <a:r>
              <a:rPr lang="en-US" altLang="en-US" sz="1400" dirty="0">
                <a:latin typeface="Consolas" pitchFamily="49" charset="0"/>
                <a:cs typeface="Consolas" pitchFamily="49" charset="0"/>
              </a:rPr>
              <a:t>        }</a:t>
            </a:r>
          </a:p>
          <a:p>
            <a:pPr>
              <a:buFontTx/>
              <a:buNone/>
            </a:pPr>
            <a:r>
              <a:rPr lang="en-US" altLang="en-US" sz="1400" dirty="0">
                <a:latin typeface="Consolas" pitchFamily="49" charset="0"/>
                <a:cs typeface="Consolas" pitchFamily="49" charset="0"/>
              </a:rPr>
              <a:t>    } else if ( </a:t>
            </a:r>
            <a:r>
              <a:rPr lang="en-US" altLang="en-US" sz="1400" dirty="0" err="1">
                <a:latin typeface="Consolas" pitchFamily="49" charset="0"/>
                <a:cs typeface="Consolas" pitchFamily="49" charset="0"/>
              </a:rPr>
              <a:t>obj</a:t>
            </a:r>
            <a:r>
              <a:rPr lang="en-US" altLang="en-US" sz="1400" dirty="0">
                <a:latin typeface="Consolas" pitchFamily="49" charset="0"/>
                <a:cs typeface="Consolas" pitchFamily="49" charset="0"/>
              </a:rPr>
              <a:t> &gt; element ) {</a:t>
            </a:r>
          </a:p>
          <a:p>
            <a:pPr>
              <a:buFontTx/>
              <a:buNone/>
            </a:pPr>
            <a:r>
              <a:rPr lang="en-US" altLang="en-US" sz="1400" dirty="0">
                <a:latin typeface="Consolas" pitchFamily="49" charset="0"/>
                <a:cs typeface="Consolas" pitchFamily="49" charset="0"/>
              </a:rPr>
              <a:t>        // ...</a:t>
            </a:r>
          </a:p>
          <a:p>
            <a:pPr>
              <a:buFontTx/>
              <a:buNone/>
            </a:pPr>
            <a:r>
              <a:rPr lang="en-US" altLang="en-US" sz="1400" dirty="0">
                <a:latin typeface="Consolas" pitchFamily="49" charset="0"/>
                <a:cs typeface="Consolas" pitchFamily="49" charset="0"/>
              </a:rPr>
              <a:t>    } else {</a:t>
            </a:r>
          </a:p>
          <a:p>
            <a:pPr>
              <a:buFontTx/>
              <a:buNone/>
            </a:pPr>
            <a:r>
              <a:rPr lang="en-US" altLang="en-US" sz="1400" dirty="0">
                <a:latin typeface="Consolas" pitchFamily="49" charset="0"/>
                <a:cs typeface="Consolas" pitchFamily="49" charset="0"/>
              </a:rPr>
              <a:t>        return false;</a:t>
            </a:r>
          </a:p>
          <a:p>
            <a:pPr>
              <a:buFontTx/>
              <a:buNone/>
            </a:pPr>
            <a:r>
              <a:rPr lang="en-US" altLang="en-US" sz="1400" dirty="0">
                <a:latin typeface="Consolas" pitchFamily="49" charset="0"/>
                <a:cs typeface="Consolas" pitchFamily="49" charset="0"/>
              </a:rPr>
              <a:t>    }</a:t>
            </a:r>
          </a:p>
          <a:p>
            <a:pPr>
              <a:buFontTx/>
              <a:buNone/>
            </a:pPr>
            <a:r>
              <a:rPr lang="en-US" altLang="en-US" sz="1400" dirty="0">
                <a:latin typeface="Consolas" pitchFamily="49" charset="0"/>
                <a:cs typeface="Consolas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2702305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If a tree is AVL balanced, for an insertion to cause an imbalance:</a:t>
            </a:r>
          </a:p>
          <a:p>
            <a:pPr lvl="1"/>
            <a:r>
              <a:rPr lang="en-US" altLang="en-US">
                <a:latin typeface="Arial" charset="0"/>
                <a:cs typeface="Arial" charset="0"/>
              </a:rPr>
              <a:t>The heights of the sub-trees must differ by 1</a:t>
            </a:r>
          </a:p>
          <a:p>
            <a:pPr lvl="1"/>
            <a:r>
              <a:rPr lang="en-US" altLang="en-US">
                <a:latin typeface="Arial" charset="0"/>
                <a:cs typeface="Arial" charset="0"/>
              </a:rPr>
              <a:t>The insertion must increase the height of the deeper sub-tree by 1</a:t>
            </a:r>
          </a:p>
        </p:txBody>
      </p:sp>
      <p:pic>
        <p:nvPicPr>
          <p:cNvPr id="4" name="Picture 5" descr="C:\Users\dwharder\Desktop\a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4915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Suppose we insert 23 into our initial tree</a:t>
            </a:r>
          </a:p>
        </p:txBody>
      </p:sp>
      <p:pic>
        <p:nvPicPr>
          <p:cNvPr id="5" name="Picture 2" descr="C:\Users\dwharder\Desktop\a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5153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heights of each of the sub-trees from here to the root are increased by one</a:t>
            </a:r>
          </a:p>
        </p:txBody>
      </p:sp>
      <p:pic>
        <p:nvPicPr>
          <p:cNvPr id="5" name="Picture 11" descr="C:\Users\dwharder\Desktop\a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863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However, only two of the nodes are unbalanced:  17 and 36</a:t>
            </a:r>
          </a:p>
        </p:txBody>
      </p:sp>
      <p:pic>
        <p:nvPicPr>
          <p:cNvPr id="6" name="Picture 12" descr="C:\Users\dwharder\Desktop\a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9283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However, only two of the nodes are unbalanced:  17 and 36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We only have to fix the imbalance at the lowest node</a:t>
            </a:r>
          </a:p>
        </p:txBody>
      </p:sp>
      <p:pic>
        <p:nvPicPr>
          <p:cNvPr id="6" name="Picture 13" descr="C:\Users\dwharder\Desktop\a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40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Prototypical Examples</a:t>
            </a:r>
            <a:endParaRPr lang="en-CA" altLang="en-US">
              <a:latin typeface="Arial" charset="0"/>
              <a:cs typeface="Arial" charset="0"/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>
                <a:latin typeface="Arial" charset="0"/>
                <a:cs typeface="Arial" charset="0"/>
              </a:rPr>
              <a:t>	This is more like a linked list; however, we can fix this…</a:t>
            </a:r>
          </a:p>
        </p:txBody>
      </p:sp>
      <p:pic>
        <p:nvPicPr>
          <p:cNvPr id="8196" name="Picture 8" descr="C:\Users\dwharder\Desktop\y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327275"/>
            <a:ext cx="1889125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9800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We can promote 23 to where 17 is, and make 17 the left child of 23</a:t>
            </a:r>
          </a:p>
        </p:txBody>
      </p:sp>
      <p:pic>
        <p:nvPicPr>
          <p:cNvPr id="5" name="Picture 14" descr="C:\Users\dwharder\Desktop\a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5278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Thus, that node is no longer unbalanced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Incidentally, neither is the root now balanced again, too</a:t>
            </a:r>
          </a:p>
        </p:txBody>
      </p:sp>
      <p:pic>
        <p:nvPicPr>
          <p:cNvPr id="6" name="Picture 15" descr="C:\Users\dwharder\Desktop\a1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6016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Consider adding 6:</a:t>
            </a:r>
          </a:p>
        </p:txBody>
      </p:sp>
      <p:pic>
        <p:nvPicPr>
          <p:cNvPr id="5" name="Picture 16" descr="C:\Users\dwharder\Desktop\a1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3513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height of each of the trees in the path back to the root are increased by one</a:t>
            </a:r>
          </a:p>
        </p:txBody>
      </p:sp>
      <p:pic>
        <p:nvPicPr>
          <p:cNvPr id="5" name="Picture 17" descr="C:\Users\dwharder\Desktop\a1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6791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height of each of the trees in the path back to the root are increased by one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However, only the root node </a:t>
            </a:r>
            <a:r>
              <a:rPr lang="en-US" altLang="en-US">
                <a:latin typeface="Arial" charset="0"/>
                <a:cs typeface="Arial" charset="0"/>
              </a:rPr>
              <a:t>is now </a:t>
            </a:r>
            <a:r>
              <a:rPr lang="en-US" altLang="en-US" dirty="0">
                <a:latin typeface="Arial" charset="0"/>
                <a:cs typeface="Arial" charset="0"/>
              </a:rPr>
              <a:t>unbalanced</a:t>
            </a:r>
          </a:p>
        </p:txBody>
      </p:sp>
      <p:pic>
        <p:nvPicPr>
          <p:cNvPr id="5" name="Picture 18" descr="C:\Users\dwharder\Desktop\a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5851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Maintaining Balance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To fix this, we will look at the general case…</a:t>
            </a:r>
          </a:p>
        </p:txBody>
      </p:sp>
      <p:pic>
        <p:nvPicPr>
          <p:cNvPr id="5" name="Picture 18" descr="C:\Users\dwharder\Desktop\a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77400"/>
            <a:ext cx="4206605" cy="27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4032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Maintaining Balance: Case 1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Consider the following setup</a:t>
            </a:r>
          </a:p>
          <a:p>
            <a:pPr lvl="1"/>
            <a:r>
              <a:rPr lang="en-US" altLang="en-US">
                <a:latin typeface="Arial" charset="0"/>
                <a:cs typeface="Arial" charset="0"/>
              </a:rPr>
              <a:t>Each blue triangle represents a tree of height </a:t>
            </a:r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pic>
        <p:nvPicPr>
          <p:cNvPr id="50180" name="Picture 10" descr="C:\Users\dwharder\Desktop\v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442" y="2633663"/>
            <a:ext cx="6215063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50241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1" descr="C:\Users\dwharder\Desktop\v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2633663"/>
            <a:ext cx="6192837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Maintaining Balance: Case 1</a:t>
            </a:r>
            <a:endParaRPr lang="en-CA" altLang="en-US">
              <a:latin typeface="Arial" charset="0"/>
              <a:cs typeface="Arial" charset="0"/>
            </a:endParaRPr>
          </a:p>
        </p:txBody>
      </p:sp>
      <p:sp>
        <p:nvSpPr>
          <p:cNvPr id="5120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>
                <a:latin typeface="Arial" charset="0"/>
                <a:cs typeface="Arial" charset="0"/>
              </a:rPr>
              <a:t>	</a:t>
            </a:r>
            <a:r>
              <a:rPr lang="en-US" altLang="en-US">
                <a:latin typeface="Arial" charset="0"/>
                <a:cs typeface="Arial" charset="0"/>
              </a:rPr>
              <a:t>Insert </a:t>
            </a:r>
            <a:r>
              <a:rPr lang="en-US" altLang="en-US" b="1" i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en-US" b="1">
                <a:latin typeface="Arial" charset="0"/>
                <a:cs typeface="Arial" charset="0"/>
              </a:rPr>
              <a:t> </a:t>
            </a:r>
            <a:r>
              <a:rPr lang="en-US" altLang="en-US">
                <a:latin typeface="Arial" charset="0"/>
                <a:cs typeface="Arial" charset="0"/>
              </a:rPr>
              <a:t>into this tree:  it falls into the left subtree </a:t>
            </a:r>
            <a:r>
              <a:rPr lang="en-US" altLang="en-US" b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b="1" baseline="-2500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en-US" b="1">
                <a:latin typeface="Arial" charset="0"/>
                <a:cs typeface="Arial" charset="0"/>
              </a:rPr>
              <a:t> </a:t>
            </a:r>
            <a:r>
              <a:rPr lang="en-US" altLang="en-US">
                <a:latin typeface="Arial" charset="0"/>
                <a:cs typeface="Arial" charset="0"/>
              </a:rPr>
              <a:t>of </a:t>
            </a:r>
            <a:r>
              <a:rPr lang="en-US" altLang="en-US" b="1" i="1">
                <a:latin typeface="Times New Roman" pitchFamily="18" charset="0"/>
                <a:cs typeface="Times New Roman" pitchFamily="18" charset="0"/>
              </a:rPr>
              <a:t>b</a:t>
            </a:r>
          </a:p>
          <a:p>
            <a:pPr lvl="1"/>
            <a:r>
              <a:rPr lang="en-US" altLang="en-US">
                <a:latin typeface="Arial" charset="0"/>
                <a:cs typeface="Arial" charset="0"/>
              </a:rPr>
              <a:t>Assume </a:t>
            </a:r>
            <a:r>
              <a:rPr lang="en-US" altLang="en-US" b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b="1" baseline="-2500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en-US">
                <a:latin typeface="Arial" charset="0"/>
                <a:cs typeface="Arial" charset="0"/>
              </a:rPr>
              <a:t> remains balanced</a:t>
            </a:r>
          </a:p>
          <a:p>
            <a:pPr lvl="1"/>
            <a:r>
              <a:rPr lang="en-US" altLang="en-US">
                <a:latin typeface="Arial" charset="0"/>
                <a:cs typeface="Arial" charset="0"/>
              </a:rPr>
              <a:t>Thus, the tree rooted at </a:t>
            </a:r>
            <a:r>
              <a:rPr lang="en-US" altLang="en-US" b="1" i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>
                <a:latin typeface="Arial" charset="0"/>
                <a:cs typeface="Arial" charset="0"/>
              </a:rPr>
              <a:t> is also balanced</a:t>
            </a:r>
          </a:p>
          <a:p>
            <a:pPr>
              <a:buFont typeface="Arial" charset="0"/>
              <a:buNone/>
            </a:pPr>
            <a:endParaRPr lang="en-CA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0172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Maintaining Balance: Case 1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tree rooted at node </a:t>
            </a:r>
            <a:r>
              <a:rPr lang="en-US" altLang="en-US" b="1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Arial" charset="0"/>
                <a:cs typeface="Arial" charset="0"/>
              </a:rPr>
              <a:t>is now unbalanced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We will correct the imbalance at this node</a:t>
            </a:r>
          </a:p>
        </p:txBody>
      </p:sp>
      <p:pic>
        <p:nvPicPr>
          <p:cNvPr id="52228" name="Picture 12" descr="C:\Users\dwharder\Desktop\v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2636838"/>
            <a:ext cx="6192837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9459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C:\Users\dwharder\Desktop\v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38" y="2996187"/>
            <a:ext cx="5452374" cy="329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Maintaining Balance: Case 1</a:t>
            </a:r>
            <a:endParaRPr lang="en-CA" altLang="en-US">
              <a:latin typeface="Arial" charset="0"/>
              <a:cs typeface="Arial" charset="0"/>
            </a:endParaRPr>
          </a:p>
        </p:txBody>
      </p:sp>
      <p:sp>
        <p:nvSpPr>
          <p:cNvPr id="5120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>
                <a:latin typeface="Arial" charset="0"/>
                <a:cs typeface="Arial" charset="0"/>
              </a:rPr>
              <a:t>Here are examples of when the </a:t>
            </a:r>
            <a:br>
              <a:rPr lang="en-US" altLang="en-US" dirty="0">
                <a:latin typeface="Arial" charset="0"/>
                <a:cs typeface="Arial" charset="0"/>
              </a:rPr>
            </a:br>
            <a:r>
              <a:rPr lang="en-US" altLang="en-US" dirty="0">
                <a:latin typeface="Arial" charset="0"/>
                <a:cs typeface="Arial" charset="0"/>
              </a:rPr>
              <a:t>insertion of 7 may cause this</a:t>
            </a:r>
            <a:br>
              <a:rPr lang="en-US" altLang="en-US" dirty="0">
                <a:latin typeface="Arial" charset="0"/>
                <a:cs typeface="Arial" charset="0"/>
              </a:rPr>
            </a:br>
            <a:r>
              <a:rPr lang="en-US" altLang="en-US" dirty="0">
                <a:latin typeface="Arial" charset="0"/>
                <a:cs typeface="Arial" charset="0"/>
              </a:rPr>
              <a:t>situation when 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–1</a:t>
            </a:r>
            <a:r>
              <a:rPr lang="en-US" altLang="en-US" dirty="0">
                <a:latin typeface="Arial" charset="0"/>
                <a:cs typeface="Arial" charset="0"/>
              </a:rPr>
              <a:t>,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dirty="0">
                <a:latin typeface="Arial" charset="0"/>
                <a:cs typeface="Arial" charset="0"/>
              </a:rPr>
              <a:t>, and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CA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6019" name="Picture 3" descr="C:\Users\dwharder\Desktop\a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835" y="1084113"/>
            <a:ext cx="3463727" cy="232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18" name="Picture 2" descr="C:\Users\dwharder\Desktop\a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882" y="2492896"/>
            <a:ext cx="3463727" cy="232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0" name="Picture 4" descr="C:\Users\dwharder\Desktop\a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365104"/>
            <a:ext cx="3463727" cy="232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205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Prototypical Examples</a:t>
            </a:r>
            <a:endParaRPr lang="en-CA" altLang="en-US">
              <a:latin typeface="Arial" charset="0"/>
              <a:cs typeface="Arial" charset="0"/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>
                <a:latin typeface="Arial" charset="0"/>
                <a:cs typeface="Arial" charset="0"/>
              </a:rPr>
              <a:t>	Promote 2 to the root, demote 3 to be 2’s right child, and 1 remains the left child of 2</a:t>
            </a:r>
          </a:p>
        </p:txBody>
      </p:sp>
      <p:pic>
        <p:nvPicPr>
          <p:cNvPr id="9220" name="Picture 9" descr="C:\Users\dwharder\Desktop\y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327275"/>
            <a:ext cx="1889125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8877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Maintaining Balance: Case 1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We will modify these three pointers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At this point, </a:t>
            </a:r>
            <a:r>
              <a:rPr lang="en-US" altLang="en-US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this</a:t>
            </a:r>
            <a:r>
              <a:rPr lang="en-US" altLang="en-US" dirty="0">
                <a:latin typeface="Arial" charset="0"/>
                <a:cs typeface="Arial" charset="0"/>
              </a:rPr>
              <a:t> references the unbalanced root node </a:t>
            </a:r>
            <a:r>
              <a:rPr lang="en-US" altLang="en-US" b="1" i="1" dirty="0"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pic>
        <p:nvPicPr>
          <p:cNvPr id="53252" name="Picture 13" descr="C:\Users\dwharder\Desktop\v0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2636838"/>
            <a:ext cx="6192837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3908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6" descr="C:\Users\dwharder\Desktop\v2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633663"/>
            <a:ext cx="6191250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Maintaining Balance: Case 1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Specifically, we will rotate these two nodes around the root:</a:t>
            </a:r>
          </a:p>
          <a:p>
            <a:pPr lvl="1"/>
            <a:r>
              <a:rPr lang="en-US" altLang="en-US">
                <a:latin typeface="Arial" charset="0"/>
                <a:cs typeface="Arial" charset="0"/>
              </a:rPr>
              <a:t>Recall the first prototypical example</a:t>
            </a:r>
          </a:p>
          <a:p>
            <a:pPr lvl="1"/>
            <a:r>
              <a:rPr lang="en-US" altLang="en-US">
                <a:latin typeface="Arial" charset="0"/>
                <a:cs typeface="Arial" charset="0"/>
              </a:rPr>
              <a:t>Promote node </a:t>
            </a:r>
            <a:r>
              <a:rPr lang="en-US" altLang="en-US" b="1" i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>
                <a:latin typeface="Arial" charset="0"/>
                <a:cs typeface="Arial" charset="0"/>
              </a:rPr>
              <a:t> to the root and demote node </a:t>
            </a:r>
            <a:r>
              <a:rPr lang="en-US" altLang="en-US" b="1" i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 b="1">
                <a:latin typeface="Arial" charset="0"/>
                <a:cs typeface="Arial" charset="0"/>
              </a:rPr>
              <a:t> </a:t>
            </a:r>
            <a:r>
              <a:rPr lang="en-US" altLang="en-US">
                <a:latin typeface="Arial" charset="0"/>
                <a:cs typeface="Arial" charset="0"/>
              </a:rPr>
              <a:t>to be the right child of</a:t>
            </a:r>
            <a:r>
              <a:rPr lang="en-US" altLang="en-US" b="1">
                <a:latin typeface="Arial" charset="0"/>
                <a:cs typeface="Arial" charset="0"/>
              </a:rPr>
              <a:t> </a:t>
            </a:r>
            <a:r>
              <a:rPr lang="en-US" altLang="en-US" b="1" i="1">
                <a:latin typeface="Times New Roman" pitchFamily="18" charset="0"/>
                <a:cs typeface="Times New Roman" pitchFamily="18" charset="0"/>
              </a:rPr>
              <a:t>b</a:t>
            </a:r>
            <a:endParaRPr lang="en-US" altLang="en-US" b="1">
              <a:latin typeface="Arial" charset="0"/>
              <a:cs typeface="Arial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9512" y="2825750"/>
            <a:ext cx="38876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600" dirty="0" err="1">
                <a:latin typeface="Consolas" pitchFamily="49" charset="0"/>
                <a:cs typeface="Consolas" pitchFamily="49" charset="0"/>
              </a:rPr>
              <a:t>AVL_node</a:t>
            </a:r>
            <a:r>
              <a:rPr lang="en-CA" altLang="en-US" sz="1600" dirty="0">
                <a:latin typeface="Consolas" pitchFamily="49" charset="0"/>
                <a:cs typeface="Consolas" pitchFamily="49" charset="0"/>
              </a:rPr>
              <a:t>&lt;Type&gt; *b = left(),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600" dirty="0">
                <a:latin typeface="Consolas" pitchFamily="49" charset="0"/>
                <a:cs typeface="Consolas" pitchFamily="49" charset="0"/>
              </a:rPr>
              <a:t>               *BR = b-&gt;right(); </a:t>
            </a:r>
          </a:p>
        </p:txBody>
      </p:sp>
    </p:spTree>
    <p:extLst>
      <p:ext uri="{BB962C8B-B14F-4D97-AF65-F5344CB8AC3E}">
        <p14:creationId xmlns:p14="http://schemas.microsoft.com/office/powerpoint/2010/main" val="57023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7" descr="C:\Users\dwharder\Desktop\v2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633663"/>
            <a:ext cx="6191250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Maintaining Balance: Case 1</a:t>
            </a:r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This requires the address of node </a:t>
            </a:r>
            <a:r>
              <a:rPr lang="en-US" altLang="en-US" b="1" i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>
                <a:latin typeface="Arial" charset="0"/>
                <a:cs typeface="Arial" charset="0"/>
              </a:rPr>
              <a:t>to be assigned to the </a:t>
            </a:r>
            <a:r>
              <a:rPr lang="en-US" altLang="en-US">
                <a:latin typeface="Consolas" pitchFamily="49" charset="0"/>
                <a:cs typeface="Consolas" pitchFamily="49" charset="0"/>
              </a:rPr>
              <a:t>right_tree</a:t>
            </a:r>
            <a:r>
              <a:rPr lang="en-US" altLang="en-US">
                <a:latin typeface="Arial" charset="0"/>
                <a:cs typeface="Arial" charset="0"/>
              </a:rPr>
              <a:t> member variable of node </a:t>
            </a:r>
            <a:r>
              <a:rPr lang="en-US" altLang="en-US" b="1" i="1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79512" y="2827338"/>
            <a:ext cx="25410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600" dirty="0">
              <a:latin typeface="Consolas" pitchFamily="49" charset="0"/>
              <a:cs typeface="Consolas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600" dirty="0">
              <a:latin typeface="Consolas" pitchFamily="49" charset="0"/>
              <a:cs typeface="Consolas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600" dirty="0">
                <a:latin typeface="Consolas" pitchFamily="49" charset="0"/>
                <a:cs typeface="Consolas" pitchFamily="49" charset="0"/>
              </a:rPr>
              <a:t>b-&gt;</a:t>
            </a:r>
            <a:r>
              <a:rPr lang="en-CA" altLang="en-US" sz="1600" dirty="0" err="1">
                <a:latin typeface="Consolas" pitchFamily="49" charset="0"/>
                <a:cs typeface="Consolas" pitchFamily="49" charset="0"/>
              </a:rPr>
              <a:t>right_tree</a:t>
            </a:r>
            <a:r>
              <a:rPr lang="en-CA" altLang="en-US" sz="1600" dirty="0">
                <a:latin typeface="Consolas" pitchFamily="49" charset="0"/>
                <a:cs typeface="Consolas" pitchFamily="49" charset="0"/>
              </a:rPr>
              <a:t> = this;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80341" y="2825750"/>
            <a:ext cx="38876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600" dirty="0" err="1">
                <a:latin typeface="Consolas" pitchFamily="49" charset="0"/>
                <a:cs typeface="Consolas" pitchFamily="49" charset="0"/>
              </a:rPr>
              <a:t>AVL_node</a:t>
            </a:r>
            <a:r>
              <a:rPr lang="en-CA" altLang="en-US" sz="1600" dirty="0">
                <a:latin typeface="Consolas" pitchFamily="49" charset="0"/>
                <a:cs typeface="Consolas" pitchFamily="49" charset="0"/>
              </a:rPr>
              <a:t>&lt;Type&gt; *b = left(),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600" dirty="0">
                <a:latin typeface="Consolas" pitchFamily="49" charset="0"/>
                <a:cs typeface="Consolas" pitchFamily="49" charset="0"/>
              </a:rPr>
              <a:t>               *BR = b-&gt;right(); </a:t>
            </a:r>
          </a:p>
        </p:txBody>
      </p:sp>
    </p:spTree>
    <p:extLst>
      <p:ext uri="{BB962C8B-B14F-4D97-AF65-F5344CB8AC3E}">
        <p14:creationId xmlns:p14="http://schemas.microsoft.com/office/powerpoint/2010/main" val="191059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Maintaining Balance: Case 1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Assign any former parent of node </a:t>
            </a:r>
            <a:r>
              <a:rPr lang="en-US" altLang="en-US" b="1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Arial" charset="0"/>
                <a:cs typeface="Arial" charset="0"/>
              </a:rPr>
              <a:t>to the address of node </a:t>
            </a:r>
            <a:r>
              <a:rPr lang="en-US" altLang="en-US" b="1" i="1" dirty="0">
                <a:latin typeface="Times New Roman" pitchFamily="18" charset="0"/>
                <a:cs typeface="Times New Roman" pitchFamily="18" charset="0"/>
              </a:rPr>
              <a:t>b</a:t>
            </a:r>
            <a:endParaRPr lang="en-US" altLang="en-US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Assign the address of the tree 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b="1" baseline="-2500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Arial" charset="0"/>
                <a:cs typeface="Arial" charset="0"/>
              </a:rPr>
              <a:t>to </a:t>
            </a:r>
            <a:r>
              <a:rPr lang="en-US" altLang="en-US" dirty="0" err="1">
                <a:latin typeface="Consolas" pitchFamily="49" charset="0"/>
                <a:cs typeface="Consolas" pitchFamily="49" charset="0"/>
              </a:rPr>
              <a:t>left_tree</a:t>
            </a:r>
            <a:r>
              <a:rPr lang="en-US" altLang="en-US" dirty="0">
                <a:latin typeface="Arial" charset="0"/>
                <a:cs typeface="Arial" charset="0"/>
              </a:rPr>
              <a:t> of node </a:t>
            </a:r>
            <a:r>
              <a:rPr lang="en-US" altLang="en-US" b="1" i="1" dirty="0">
                <a:latin typeface="Times New Roman" pitchFamily="18" charset="0"/>
                <a:cs typeface="Times New Roman" pitchFamily="18" charset="0"/>
              </a:rPr>
              <a:t>f</a:t>
            </a:r>
            <a:endParaRPr lang="en-US" altLang="en-US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56324" name="Picture 16" descr="C:\Users\dwharder\Desktop\v0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2633663"/>
            <a:ext cx="6192837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9512" y="2825750"/>
            <a:ext cx="231666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600" dirty="0">
              <a:latin typeface="Consolas" pitchFamily="49" charset="0"/>
              <a:cs typeface="Consolas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600" dirty="0">
              <a:latin typeface="Consolas" pitchFamily="49" charset="0"/>
              <a:cs typeface="Consolas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600" dirty="0">
              <a:latin typeface="Consolas" pitchFamily="49" charset="0"/>
              <a:cs typeface="Consolas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600" dirty="0" err="1">
                <a:latin typeface="Consolas" pitchFamily="49" charset="0"/>
                <a:cs typeface="Consolas" pitchFamily="49" charset="0"/>
              </a:rPr>
              <a:t>ptr_to_this</a:t>
            </a:r>
            <a:r>
              <a:rPr lang="en-CA" altLang="en-US" sz="1600" dirty="0">
                <a:latin typeface="Consolas" pitchFamily="49" charset="0"/>
                <a:cs typeface="Consolas" pitchFamily="49" charset="0"/>
              </a:rPr>
              <a:t>   = b;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600" dirty="0" err="1">
                <a:latin typeface="Consolas" pitchFamily="49" charset="0"/>
                <a:cs typeface="Consolas" pitchFamily="49" charset="0"/>
              </a:rPr>
              <a:t>left_tree</a:t>
            </a:r>
            <a:r>
              <a:rPr lang="en-CA" altLang="en-US" sz="1600" dirty="0">
                <a:latin typeface="Consolas" pitchFamily="49" charset="0"/>
                <a:cs typeface="Consolas" pitchFamily="49" charset="0"/>
              </a:rPr>
              <a:t>     = BR;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9512" y="2827338"/>
            <a:ext cx="37753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600" dirty="0" err="1">
                <a:latin typeface="Consolas" pitchFamily="49" charset="0"/>
                <a:cs typeface="Consolas" pitchFamily="49" charset="0"/>
              </a:rPr>
              <a:t>AVL_node</a:t>
            </a:r>
            <a:r>
              <a:rPr lang="en-CA" altLang="en-US" sz="1600" dirty="0">
                <a:latin typeface="Consolas" pitchFamily="49" charset="0"/>
                <a:cs typeface="Consolas" pitchFamily="49" charset="0"/>
              </a:rPr>
              <a:t>&lt;Type&gt; *b = left(),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600" dirty="0">
                <a:latin typeface="Consolas" pitchFamily="49" charset="0"/>
                <a:cs typeface="Consolas" pitchFamily="49" charset="0"/>
              </a:rPr>
              <a:t>               *BR = b-&gt;right();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CA" altLang="en-US" sz="1600" dirty="0">
                <a:latin typeface="Consolas" pitchFamily="49" charset="0"/>
                <a:cs typeface="Consolas" pitchFamily="49" charset="0"/>
              </a:rPr>
              <a:t>b-&gt;</a:t>
            </a:r>
            <a:r>
              <a:rPr lang="en-CA" altLang="en-US" sz="1600" dirty="0" err="1">
                <a:latin typeface="Consolas" pitchFamily="49" charset="0"/>
                <a:cs typeface="Consolas" pitchFamily="49" charset="0"/>
              </a:rPr>
              <a:t>right_tree</a:t>
            </a:r>
            <a:r>
              <a:rPr lang="en-CA" altLang="en-US" sz="1600" dirty="0">
                <a:latin typeface="Consolas" pitchFamily="49" charset="0"/>
                <a:cs typeface="Consolas" pitchFamily="49" charset="0"/>
              </a:rPr>
              <a:t> = this; </a:t>
            </a:r>
          </a:p>
        </p:txBody>
      </p:sp>
    </p:spTree>
    <p:extLst>
      <p:ext uri="{BB962C8B-B14F-4D97-AF65-F5344CB8AC3E}">
        <p14:creationId xmlns:p14="http://schemas.microsoft.com/office/powerpoint/2010/main" val="68585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Maintaining Balance: Case 1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The nodes </a:t>
            </a:r>
            <a:r>
              <a:rPr lang="en-US" altLang="en-US" b="1" i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>
                <a:latin typeface="Arial" charset="0"/>
                <a:cs typeface="Arial" charset="0"/>
              </a:rPr>
              <a:t> and </a:t>
            </a:r>
            <a:r>
              <a:rPr lang="en-US" altLang="en-US" b="1" i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 b="1">
                <a:latin typeface="Arial" charset="0"/>
                <a:cs typeface="Arial" charset="0"/>
              </a:rPr>
              <a:t> </a:t>
            </a:r>
            <a:r>
              <a:rPr lang="en-US" altLang="en-US">
                <a:latin typeface="Arial" charset="0"/>
                <a:cs typeface="Arial" charset="0"/>
              </a:rPr>
              <a:t>are now balanced and all remaining nodes of the subtrees are in their correct positions</a:t>
            </a:r>
          </a:p>
        </p:txBody>
      </p:sp>
      <p:pic>
        <p:nvPicPr>
          <p:cNvPr id="57348" name="Picture 17" descr="C:\Users\dwharder\Desktop\v0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2633663"/>
            <a:ext cx="6192837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8857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8" descr="C:\Users\dwharder\Desktop\v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708275"/>
            <a:ext cx="86423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Maintaining Balance: Case 1</a:t>
            </a:r>
            <a:endParaRPr lang="en-CA" altLang="en-US" dirty="0">
              <a:latin typeface="Arial" charset="0"/>
              <a:cs typeface="Arial" charset="0"/>
            </a:endParaRPr>
          </a:p>
        </p:txBody>
      </p:sp>
      <p:sp>
        <p:nvSpPr>
          <p:cNvPr id="5837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 dirty="0">
                <a:latin typeface="Arial" charset="0"/>
                <a:cs typeface="Arial" charset="0"/>
              </a:rPr>
              <a:t>	Additionally, height of the tree rooted at </a:t>
            </a:r>
            <a:r>
              <a:rPr lang="en-CA" altLang="en-US" b="1" i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CA" altLang="en-US" i="1" dirty="0">
                <a:latin typeface="Arial" charset="0"/>
                <a:cs typeface="Arial" charset="0"/>
              </a:rPr>
              <a:t> </a:t>
            </a:r>
            <a:r>
              <a:rPr lang="en-CA" altLang="en-US" dirty="0">
                <a:latin typeface="Arial" charset="0"/>
                <a:cs typeface="Arial" charset="0"/>
              </a:rPr>
              <a:t>equals the original height of the tree rooted at </a:t>
            </a:r>
            <a:r>
              <a:rPr lang="en-CA" altLang="en-US" b="1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CA" altLang="en-US" b="1" dirty="0">
                <a:latin typeface="Arial" charset="0"/>
                <a:cs typeface="Arial" charset="0"/>
              </a:rPr>
              <a:t> </a:t>
            </a:r>
          </a:p>
          <a:p>
            <a:pPr lvl="1"/>
            <a:r>
              <a:rPr lang="en-CA" altLang="en-US" dirty="0">
                <a:latin typeface="Arial" charset="0"/>
                <a:cs typeface="Arial" charset="0"/>
              </a:rPr>
              <a:t>Thus, this insertion will no longer affect the balance of any ancestors all the way back to the root</a:t>
            </a:r>
          </a:p>
        </p:txBody>
      </p:sp>
    </p:spTree>
    <p:extLst>
      <p:ext uri="{BB962C8B-B14F-4D97-AF65-F5344CB8AC3E}">
        <p14:creationId xmlns:p14="http://schemas.microsoft.com/office/powerpoint/2010/main" val="606944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Maintaining Balance: Case 1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In our example case, the correction </a:t>
            </a:r>
            <a:endParaRPr lang="en-US" alt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9090" name="Picture 2" descr="C:\Users\dwharder\Desktop\a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81" y="3068960"/>
            <a:ext cx="8799007" cy="252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2594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2898" y="1647228"/>
            <a:ext cx="6081471" cy="494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Maintaining Balance: Case 1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In our three sample cases</a:t>
            </a:r>
            <a:br>
              <a:rPr lang="en-US" altLang="en-US" dirty="0">
                <a:latin typeface="Arial" charset="0"/>
                <a:cs typeface="Arial" charset="0"/>
              </a:rPr>
            </a:br>
            <a:r>
              <a:rPr lang="en-US" altLang="en-US" dirty="0">
                <a:latin typeface="Arial" charset="0"/>
                <a:cs typeface="Arial" charset="0"/>
              </a:rPr>
              <a:t>with 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–1</a:t>
            </a:r>
            <a:r>
              <a:rPr lang="en-US" altLang="en-US" dirty="0">
                <a:latin typeface="Arial" charset="0"/>
                <a:cs typeface="Arial" charset="0"/>
              </a:rPr>
              <a:t>,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dirty="0">
                <a:latin typeface="Arial" charset="0"/>
                <a:cs typeface="Arial" charset="0"/>
              </a:rPr>
              <a:t>, and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dirty="0">
                <a:latin typeface="Arial" charset="0"/>
                <a:cs typeface="Arial" charset="0"/>
              </a:rPr>
              <a:t>, the</a:t>
            </a:r>
            <a:br>
              <a:rPr lang="en-US" altLang="en-US" dirty="0">
                <a:latin typeface="Arial" charset="0"/>
                <a:cs typeface="Arial" charset="0"/>
              </a:rPr>
            </a:br>
            <a:r>
              <a:rPr lang="en-US" altLang="en-US" dirty="0">
                <a:latin typeface="Arial" charset="0"/>
                <a:cs typeface="Arial" charset="0"/>
              </a:rPr>
              <a:t>node is now balanced</a:t>
            </a:r>
            <a:br>
              <a:rPr lang="en-US" altLang="en-US" dirty="0">
                <a:latin typeface="Arial" charset="0"/>
                <a:cs typeface="Arial" charset="0"/>
              </a:rPr>
            </a:br>
            <a:r>
              <a:rPr lang="en-US" altLang="en-US" dirty="0">
                <a:latin typeface="Arial" charset="0"/>
                <a:cs typeface="Arial" charset="0"/>
              </a:rPr>
              <a:t>and the same height</a:t>
            </a:r>
            <a:br>
              <a:rPr lang="en-US" altLang="en-US" dirty="0">
                <a:latin typeface="Arial" charset="0"/>
                <a:cs typeface="Arial" charset="0"/>
              </a:rPr>
            </a:br>
            <a:r>
              <a:rPr lang="en-US" altLang="en-US" dirty="0">
                <a:latin typeface="Arial" charset="0"/>
                <a:cs typeface="Arial" charset="0"/>
              </a:rPr>
              <a:t>as the tree before the</a:t>
            </a:r>
            <a:br>
              <a:rPr lang="en-US" altLang="en-US" dirty="0">
                <a:latin typeface="Arial" charset="0"/>
                <a:cs typeface="Arial" charset="0"/>
              </a:rPr>
            </a:br>
            <a:r>
              <a:rPr lang="en-US" altLang="en-US" dirty="0">
                <a:latin typeface="Arial" charset="0"/>
                <a:cs typeface="Arial" charset="0"/>
              </a:rPr>
              <a:t>insertion</a:t>
            </a:r>
            <a:endParaRPr lang="en-US" altLang="en-US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759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7" descr="C:\Users\dwharder\Desktop\v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366963"/>
            <a:ext cx="619442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Maintaining Balance: Case 2</a:t>
            </a: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600200"/>
            <a:ext cx="8229600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Alternatively, consider the insertion of </a:t>
            </a:r>
            <a:r>
              <a:rPr lang="en-US" altLang="en-US" b="1" i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dirty="0">
                <a:latin typeface="Arial" charset="0"/>
                <a:cs typeface="Arial" charset="0"/>
              </a:rPr>
              <a:t> where </a:t>
            </a:r>
            <a:r>
              <a:rPr lang="en-US" altLang="en-US" b="1" i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i="1" dirty="0">
                <a:latin typeface="Times New Roman" pitchFamily="18" charset="0"/>
                <a:cs typeface="Times New Roman" pitchFamily="18" charset="0"/>
              </a:rPr>
              <a:t> &lt; </a:t>
            </a:r>
            <a:r>
              <a:rPr lang="en-US" altLang="en-US" b="1" i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i="1" dirty="0">
                <a:latin typeface="Times New Roman" pitchFamily="18" charset="0"/>
                <a:cs typeface="Times New Roman" pitchFamily="18" charset="0"/>
              </a:rPr>
              <a:t> &lt; </a:t>
            </a:r>
            <a:r>
              <a:rPr lang="en-US" altLang="en-US" b="1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 dirty="0">
                <a:latin typeface="Arial" charset="0"/>
                <a:cs typeface="Arial" charset="0"/>
              </a:rPr>
              <a:t> into our original tree</a:t>
            </a:r>
            <a:endParaRPr lang="en-US" altLang="en-US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3626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8" descr="C:\Users\dwharder\Desktop\v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366963"/>
            <a:ext cx="619442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Maintaining Balance: Case 2</a:t>
            </a:r>
          </a:p>
        </p:txBody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600200"/>
            <a:ext cx="8229600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Assume that the insertion of </a:t>
            </a:r>
            <a:r>
              <a:rPr lang="en-US" altLang="en-US" b="1" i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>
                <a:latin typeface="Arial" charset="0"/>
                <a:cs typeface="Arial" charset="0"/>
              </a:rPr>
              <a:t> increases the height of </a:t>
            </a:r>
            <a:r>
              <a:rPr lang="en-US" altLang="en-US" b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b="1" baseline="-25000">
                <a:latin typeface="Times New Roman" pitchFamily="18" charset="0"/>
                <a:cs typeface="Times New Roman" pitchFamily="18" charset="0"/>
              </a:rPr>
              <a:t>R</a:t>
            </a:r>
            <a:endParaRPr lang="en-US" altLang="en-US" b="1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altLang="en-US">
                <a:latin typeface="Arial" charset="0"/>
                <a:cs typeface="Arial" charset="0"/>
              </a:rPr>
              <a:t>Once again, </a:t>
            </a:r>
            <a:r>
              <a:rPr lang="en-US" altLang="en-US" b="1" i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>
                <a:latin typeface="Arial" charset="0"/>
                <a:cs typeface="Arial" charset="0"/>
              </a:rPr>
              <a:t>becomes unbalanced</a:t>
            </a:r>
            <a:endParaRPr lang="en-US" altLang="en-US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143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Prototypical Examples</a:t>
            </a:r>
            <a:endParaRPr lang="en-CA" altLang="en-US">
              <a:latin typeface="Arial" charset="0"/>
              <a:cs typeface="Arial" charset="0"/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>
                <a:latin typeface="Arial" charset="0"/>
                <a:cs typeface="Arial" charset="0"/>
              </a:rPr>
              <a:t>	The result is a perfect, though trivial tree</a:t>
            </a:r>
          </a:p>
        </p:txBody>
      </p:sp>
      <p:pic>
        <p:nvPicPr>
          <p:cNvPr id="10244" name="Picture 6" descr="C:\Users\dwharder\Desktop\v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327275"/>
            <a:ext cx="1889125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50900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8" descr="C:\Users\dwharder\Desktop\v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81317"/>
            <a:ext cx="4895514" cy="340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Maintaining Balance: Case 2</a:t>
            </a:r>
            <a:endParaRPr lang="en-CA" altLang="en-US" dirty="0">
              <a:latin typeface="Arial" charset="0"/>
              <a:cs typeface="Arial" charset="0"/>
            </a:endParaRPr>
          </a:p>
        </p:txBody>
      </p:sp>
      <p:sp>
        <p:nvSpPr>
          <p:cNvPr id="5120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 dirty="0">
                <a:latin typeface="Arial" charset="0"/>
                <a:cs typeface="Arial" charset="0"/>
              </a:rPr>
              <a:t>	</a:t>
            </a:r>
            <a:r>
              <a:rPr lang="en-US" altLang="en-US" dirty="0">
                <a:latin typeface="Arial" charset="0"/>
                <a:cs typeface="Arial" charset="0"/>
              </a:rPr>
              <a:t>Here are examples of when the </a:t>
            </a:r>
            <a:br>
              <a:rPr lang="en-US" altLang="en-US" dirty="0">
                <a:latin typeface="Arial" charset="0"/>
                <a:cs typeface="Arial" charset="0"/>
              </a:rPr>
            </a:br>
            <a:r>
              <a:rPr lang="en-US" altLang="en-US" dirty="0">
                <a:latin typeface="Arial" charset="0"/>
                <a:cs typeface="Arial" charset="0"/>
              </a:rPr>
              <a:t>insertion of 14 may cause this</a:t>
            </a:r>
            <a:br>
              <a:rPr lang="en-US" altLang="en-US" dirty="0">
                <a:latin typeface="Arial" charset="0"/>
                <a:cs typeface="Arial" charset="0"/>
              </a:rPr>
            </a:br>
            <a:r>
              <a:rPr lang="en-US" altLang="en-US" dirty="0">
                <a:latin typeface="Arial" charset="0"/>
                <a:cs typeface="Arial" charset="0"/>
              </a:rPr>
              <a:t>situation when 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–1</a:t>
            </a:r>
            <a:r>
              <a:rPr lang="en-US" altLang="en-US" dirty="0">
                <a:latin typeface="Arial" charset="0"/>
                <a:cs typeface="Arial" charset="0"/>
              </a:rPr>
              <a:t>,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dirty="0">
                <a:latin typeface="Arial" charset="0"/>
                <a:cs typeface="Arial" charset="0"/>
              </a:rPr>
              <a:t>, and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CA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8066" name="Picture 2" descr="C:\Users\dwharder\Desktop\a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96752"/>
            <a:ext cx="3316095" cy="56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1640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9" descr="C:\Users\dwharder\Desktop\v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366963"/>
            <a:ext cx="619442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Maintaining Balance: Case 2</a:t>
            </a:r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Unfortunately, the previous correction does not fix the imbalance at the root of this sub-tree:  the new root, </a:t>
            </a:r>
            <a:r>
              <a:rPr lang="en-US" altLang="en-US" b="1" i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dirty="0">
                <a:latin typeface="Arial" charset="0"/>
                <a:cs typeface="Arial" charset="0"/>
              </a:rPr>
              <a:t>, remains unbalanced</a:t>
            </a:r>
            <a:endParaRPr lang="en-US" altLang="en-US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2217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7326" y="1647228"/>
            <a:ext cx="5981178" cy="494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Maintaining Balance: Case 2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In our three sample cases</a:t>
            </a:r>
            <a:br>
              <a:rPr lang="en-US" altLang="en-US" dirty="0">
                <a:latin typeface="Arial" charset="0"/>
                <a:cs typeface="Arial" charset="0"/>
              </a:rPr>
            </a:br>
            <a:r>
              <a:rPr lang="en-US" altLang="en-US" dirty="0">
                <a:latin typeface="Arial" charset="0"/>
                <a:cs typeface="Arial" charset="0"/>
              </a:rPr>
              <a:t>with 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–1</a:t>
            </a:r>
            <a:r>
              <a:rPr lang="en-US" altLang="en-US" dirty="0">
                <a:latin typeface="Arial" charset="0"/>
                <a:cs typeface="Arial" charset="0"/>
              </a:rPr>
              <a:t>,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dirty="0">
                <a:latin typeface="Arial" charset="0"/>
                <a:cs typeface="Arial" charset="0"/>
              </a:rPr>
              <a:t>, and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dirty="0">
                <a:latin typeface="Arial" charset="0"/>
                <a:cs typeface="Arial" charset="0"/>
              </a:rPr>
              <a:t>,</a:t>
            </a:r>
            <a:br>
              <a:rPr lang="en-US" altLang="en-US" dirty="0">
                <a:latin typeface="Arial" charset="0"/>
                <a:cs typeface="Arial" charset="0"/>
              </a:rPr>
            </a:br>
            <a:r>
              <a:rPr lang="en-US" altLang="en-US" dirty="0">
                <a:latin typeface="Arial" charset="0"/>
                <a:cs typeface="Arial" charset="0"/>
              </a:rPr>
              <a:t>doing the same thing</a:t>
            </a:r>
            <a:br>
              <a:rPr lang="en-US" altLang="en-US" dirty="0">
                <a:latin typeface="Arial" charset="0"/>
                <a:cs typeface="Arial" charset="0"/>
              </a:rPr>
            </a:br>
            <a:r>
              <a:rPr lang="en-US" altLang="en-US" dirty="0">
                <a:latin typeface="Arial" charset="0"/>
                <a:cs typeface="Arial" charset="0"/>
              </a:rPr>
              <a:t>as before results in</a:t>
            </a:r>
            <a:br>
              <a:rPr lang="en-US" altLang="en-US" dirty="0">
                <a:latin typeface="Arial" charset="0"/>
                <a:cs typeface="Arial" charset="0"/>
              </a:rPr>
            </a:br>
            <a:r>
              <a:rPr lang="en-US" altLang="en-US" dirty="0">
                <a:latin typeface="Arial" charset="0"/>
                <a:cs typeface="Arial" charset="0"/>
              </a:rPr>
              <a:t>a tree that is still </a:t>
            </a:r>
            <a:br>
              <a:rPr lang="en-US" altLang="en-US" dirty="0">
                <a:latin typeface="Arial" charset="0"/>
                <a:cs typeface="Arial" charset="0"/>
              </a:rPr>
            </a:br>
            <a:r>
              <a:rPr lang="en-US" altLang="en-US" dirty="0">
                <a:latin typeface="Arial" charset="0"/>
                <a:cs typeface="Arial" charset="0"/>
              </a:rPr>
              <a:t>unbalanced…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The imbalance is just</a:t>
            </a:r>
            <a:br>
              <a:rPr lang="en-US" altLang="en-US" dirty="0">
                <a:latin typeface="Arial" charset="0"/>
                <a:cs typeface="Arial" charset="0"/>
              </a:rPr>
            </a:br>
            <a:r>
              <a:rPr lang="en-US" altLang="en-US" dirty="0">
                <a:latin typeface="Arial" charset="0"/>
                <a:cs typeface="Arial" charset="0"/>
              </a:rPr>
              <a:t>shifted to the other</a:t>
            </a:r>
            <a:br>
              <a:rPr lang="en-US" altLang="en-US" dirty="0">
                <a:latin typeface="Arial" charset="0"/>
                <a:cs typeface="Arial" charset="0"/>
              </a:rPr>
            </a:br>
            <a:r>
              <a:rPr lang="en-US" altLang="en-US" dirty="0">
                <a:latin typeface="Arial" charset="0"/>
                <a:cs typeface="Arial" charset="0"/>
              </a:rPr>
              <a:t>side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8943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0" descr="C:\Users\dwharder\Desktop\v0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366963"/>
            <a:ext cx="619442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Maintaining Balance: Case 2</a:t>
            </a:r>
          </a:p>
        </p:txBody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Unfortunately, this does not fix the imbalance at the root of this subtree</a:t>
            </a:r>
            <a:endParaRPr lang="en-US" altLang="en-US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1225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1" descr="C:\Users\dwharder\Desktop\v0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366963"/>
            <a:ext cx="619442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Maintaining Balance: Case 2</a:t>
            </a:r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Re-label the tree by dividing the left subtree of </a:t>
            </a:r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>
                <a:latin typeface="Arial" charset="0"/>
                <a:cs typeface="Arial" charset="0"/>
              </a:rPr>
              <a:t> into a tree rooted at </a:t>
            </a:r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en-US">
                <a:latin typeface="Arial" charset="0"/>
                <a:cs typeface="Arial" charset="0"/>
              </a:rPr>
              <a:t> with two subtrees of height </a:t>
            </a:r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 – 1</a:t>
            </a:r>
          </a:p>
        </p:txBody>
      </p:sp>
    </p:spTree>
    <p:extLst>
      <p:ext uri="{BB962C8B-B14F-4D97-AF65-F5344CB8AC3E}">
        <p14:creationId xmlns:p14="http://schemas.microsoft.com/office/powerpoint/2010/main" val="4191641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2" descr="C:\Users\dwharder\Desktop\v0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366963"/>
            <a:ext cx="619442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Maintaining Balance: Case 2</a:t>
            </a:r>
          </a:p>
        </p:txBody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Now an insertion causes an imbalance at </a:t>
            </a:r>
            <a:r>
              <a:rPr lang="en-US" altLang="en-US" b="1" i="1">
                <a:latin typeface="Times New Roman" pitchFamily="18" charset="0"/>
                <a:cs typeface="Times New Roman" pitchFamily="18" charset="0"/>
              </a:rPr>
              <a:t>f</a:t>
            </a:r>
            <a:endParaRPr lang="en-US" altLang="en-US" b="1">
              <a:latin typeface="Arial" charset="0"/>
              <a:cs typeface="Arial" charset="0"/>
            </a:endParaRPr>
          </a:p>
          <a:p>
            <a:pPr lvl="1"/>
            <a:r>
              <a:rPr lang="en-US" altLang="en-US">
                <a:latin typeface="Arial" charset="0"/>
                <a:cs typeface="Arial" charset="0"/>
              </a:rPr>
              <a:t>The addition of either </a:t>
            </a:r>
            <a:r>
              <a:rPr lang="en-US" altLang="en-US" b="1" i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>
                <a:latin typeface="Arial" charset="0"/>
                <a:cs typeface="Arial" charset="0"/>
              </a:rPr>
              <a:t>or </a:t>
            </a:r>
            <a:r>
              <a:rPr lang="en-US" altLang="en-US" b="1" i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en-US">
                <a:latin typeface="Arial" charset="0"/>
                <a:cs typeface="Arial" charset="0"/>
              </a:rPr>
              <a:t> will cause this</a:t>
            </a:r>
            <a:endParaRPr lang="en-US" alt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9689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Maintaining Balance: Case 2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We will reassign the following pointers</a:t>
            </a:r>
          </a:p>
        </p:txBody>
      </p:sp>
      <p:pic>
        <p:nvPicPr>
          <p:cNvPr id="65540" name="Picture 23" descr="C:\Users\dwharder\Desktop\v0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366963"/>
            <a:ext cx="619442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6375" y="2258869"/>
            <a:ext cx="33650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400" dirty="0" err="1">
                <a:latin typeface="Consolas" pitchFamily="49" charset="0"/>
                <a:cs typeface="Consolas" pitchFamily="49" charset="0"/>
              </a:rPr>
              <a:t>AVL_node</a:t>
            </a: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&lt;Type&gt; *b  = left(), </a:t>
            </a:r>
            <a:br>
              <a:rPr lang="en-CA" altLang="en-US" sz="1400" dirty="0">
                <a:latin typeface="Consolas" pitchFamily="49" charset="0"/>
                <a:cs typeface="Consolas" pitchFamily="49" charset="0"/>
              </a:rPr>
            </a:b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               *d  = b-&gt;right(),</a:t>
            </a:r>
            <a:br>
              <a:rPr lang="en-CA" altLang="en-US" sz="1400" dirty="0">
                <a:latin typeface="Consolas" pitchFamily="49" charset="0"/>
                <a:cs typeface="Consolas" pitchFamily="49" charset="0"/>
              </a:rPr>
            </a:b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               *DL = d-&gt;left(),</a:t>
            </a:r>
            <a:br>
              <a:rPr lang="en-CA" altLang="en-US" sz="1400" dirty="0">
                <a:latin typeface="Consolas" pitchFamily="49" charset="0"/>
                <a:cs typeface="Consolas" pitchFamily="49" charset="0"/>
              </a:rPr>
            </a:b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               *DR = d-&gt;right();</a:t>
            </a:r>
          </a:p>
        </p:txBody>
      </p:sp>
    </p:spTree>
    <p:extLst>
      <p:ext uri="{BB962C8B-B14F-4D97-AF65-F5344CB8AC3E}">
        <p14:creationId xmlns:p14="http://schemas.microsoft.com/office/powerpoint/2010/main" val="356732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Maintaining Balance: Case 2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Specifically, we will order these three nodes as a perfect tree</a:t>
            </a:r>
          </a:p>
          <a:p>
            <a:pPr lvl="1"/>
            <a:r>
              <a:rPr lang="en-US" altLang="en-US">
                <a:latin typeface="Arial" charset="0"/>
                <a:cs typeface="Arial" charset="0"/>
              </a:rPr>
              <a:t>Recall the second prototypical example</a:t>
            </a:r>
          </a:p>
        </p:txBody>
      </p:sp>
      <p:pic>
        <p:nvPicPr>
          <p:cNvPr id="66564" name="Picture 24" descr="C:\Users\dwharder\Desktop\v0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366963"/>
            <a:ext cx="619442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06375" y="2258869"/>
            <a:ext cx="33650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400" dirty="0" err="1">
                <a:latin typeface="Consolas" pitchFamily="49" charset="0"/>
                <a:cs typeface="Consolas" pitchFamily="49" charset="0"/>
              </a:rPr>
              <a:t>AVL_node</a:t>
            </a: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&lt;Type&gt; *b  = left(), </a:t>
            </a:r>
            <a:br>
              <a:rPr lang="en-CA" altLang="en-US" sz="1400" dirty="0">
                <a:latin typeface="Consolas" pitchFamily="49" charset="0"/>
                <a:cs typeface="Consolas" pitchFamily="49" charset="0"/>
              </a:rPr>
            </a:b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               *d  = b-&gt;right(),</a:t>
            </a:r>
            <a:br>
              <a:rPr lang="en-CA" altLang="en-US" sz="1400" dirty="0">
                <a:latin typeface="Consolas" pitchFamily="49" charset="0"/>
                <a:cs typeface="Consolas" pitchFamily="49" charset="0"/>
              </a:rPr>
            </a:b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               *DL = d-&gt;left(),</a:t>
            </a:r>
            <a:br>
              <a:rPr lang="en-CA" altLang="en-US" sz="1400" dirty="0">
                <a:latin typeface="Consolas" pitchFamily="49" charset="0"/>
                <a:cs typeface="Consolas" pitchFamily="49" charset="0"/>
              </a:rPr>
            </a:b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               *DR = d-&gt;right();</a:t>
            </a:r>
          </a:p>
        </p:txBody>
      </p:sp>
    </p:spTree>
    <p:extLst>
      <p:ext uri="{BB962C8B-B14F-4D97-AF65-F5344CB8AC3E}">
        <p14:creationId xmlns:p14="http://schemas.microsoft.com/office/powerpoint/2010/main" val="4376409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6" descr="C:\Users\dwharder\Desktop\bla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368550"/>
            <a:ext cx="6194425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Maintaining Balance: Case 2</a:t>
            </a:r>
          </a:p>
        </p:txBody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To achieve this, </a:t>
            </a:r>
            <a:r>
              <a:rPr lang="en-US" altLang="en-US" b="1" i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>
                <a:latin typeface="Arial" charset="0"/>
                <a:cs typeface="Arial" charset="0"/>
              </a:rPr>
              <a:t> and </a:t>
            </a:r>
            <a:r>
              <a:rPr lang="en-US" altLang="en-US" b="1" i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>
                <a:latin typeface="Arial" charset="0"/>
                <a:cs typeface="Arial" charset="0"/>
              </a:rPr>
              <a:t> will be assigned as children of the new root </a:t>
            </a:r>
            <a:r>
              <a:rPr lang="en-US" altLang="en-US" b="1" i="1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06375" y="2260029"/>
            <a:ext cx="227177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400" dirty="0">
              <a:latin typeface="Consolas" pitchFamily="49" charset="0"/>
              <a:cs typeface="Consolas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400" dirty="0">
              <a:latin typeface="Consolas" pitchFamily="49" charset="0"/>
              <a:cs typeface="Consolas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400" dirty="0">
              <a:latin typeface="Consolas" pitchFamily="49" charset="0"/>
              <a:cs typeface="Consolas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400" dirty="0">
              <a:latin typeface="Consolas" pitchFamily="49" charset="0"/>
              <a:cs typeface="Consolas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d-&gt;</a:t>
            </a:r>
            <a:r>
              <a:rPr lang="en-CA" altLang="en-US" sz="1400" dirty="0" err="1">
                <a:latin typeface="Consolas" pitchFamily="49" charset="0"/>
                <a:cs typeface="Consolas" pitchFamily="49" charset="0"/>
              </a:rPr>
              <a:t>left_tree</a:t>
            </a: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  = b;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d-&gt;</a:t>
            </a:r>
            <a:r>
              <a:rPr lang="en-CA" altLang="en-US" sz="1400" dirty="0" err="1">
                <a:latin typeface="Consolas" pitchFamily="49" charset="0"/>
                <a:cs typeface="Consolas" pitchFamily="49" charset="0"/>
              </a:rPr>
              <a:t>right_tree</a:t>
            </a: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 = this;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6375" y="2258869"/>
            <a:ext cx="33650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400" dirty="0" err="1">
                <a:latin typeface="Consolas" pitchFamily="49" charset="0"/>
                <a:cs typeface="Consolas" pitchFamily="49" charset="0"/>
              </a:rPr>
              <a:t>AVL_node</a:t>
            </a: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&lt;Type&gt; *b  = left(), </a:t>
            </a:r>
            <a:br>
              <a:rPr lang="en-CA" altLang="en-US" sz="1400" dirty="0">
                <a:latin typeface="Consolas" pitchFamily="49" charset="0"/>
                <a:cs typeface="Consolas" pitchFamily="49" charset="0"/>
              </a:rPr>
            </a:b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               *d  = b-&gt;right(),</a:t>
            </a:r>
            <a:br>
              <a:rPr lang="en-CA" altLang="en-US" sz="1400" dirty="0">
                <a:latin typeface="Consolas" pitchFamily="49" charset="0"/>
                <a:cs typeface="Consolas" pitchFamily="49" charset="0"/>
              </a:rPr>
            </a:b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               *DL = d-&gt;left(),</a:t>
            </a:r>
            <a:br>
              <a:rPr lang="en-CA" altLang="en-US" sz="1400" dirty="0">
                <a:latin typeface="Consolas" pitchFamily="49" charset="0"/>
                <a:cs typeface="Consolas" pitchFamily="49" charset="0"/>
              </a:rPr>
            </a:b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               *DR = d-&gt;right();</a:t>
            </a:r>
          </a:p>
        </p:txBody>
      </p:sp>
    </p:spTree>
    <p:extLst>
      <p:ext uri="{BB962C8B-B14F-4D97-AF65-F5344CB8AC3E}">
        <p14:creationId xmlns:p14="http://schemas.microsoft.com/office/powerpoint/2010/main" val="154433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Maintaining Balance: Case 2</a:t>
            </a:r>
          </a:p>
        </p:txBody>
      </p:sp>
      <p:pic>
        <p:nvPicPr>
          <p:cNvPr id="68611" name="Picture 26" descr="C:\Users\dwharder\Desktop\v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366963"/>
            <a:ext cx="619442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/>
              <a:t>	We also have to connect the two subtrees and original parent of </a:t>
            </a:r>
            <a:r>
              <a:rPr lang="en-US" altLang="en-US" b="1" i="1">
                <a:latin typeface="Times New Roman" pitchFamily="18" charset="0"/>
                <a:cs typeface="Times New Roman" pitchFamily="18" charset="0"/>
              </a:rPr>
              <a:t>f</a:t>
            </a:r>
            <a:endParaRPr lang="en-US" altLang="en-US" sz="2400" b="1" i="1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endParaRPr lang="en-US" altLang="en-US" b="1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06375" y="2261771"/>
            <a:ext cx="207300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400" dirty="0">
              <a:latin typeface="Consolas" pitchFamily="49" charset="0"/>
              <a:cs typeface="Consolas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400" dirty="0">
              <a:latin typeface="Consolas" pitchFamily="49" charset="0"/>
              <a:cs typeface="Consolas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400" dirty="0">
              <a:latin typeface="Consolas" pitchFamily="49" charset="0"/>
              <a:cs typeface="Consolas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400" dirty="0">
              <a:latin typeface="Consolas" pitchFamily="49" charset="0"/>
              <a:cs typeface="Consolas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400" dirty="0">
              <a:latin typeface="Consolas" pitchFamily="49" charset="0"/>
              <a:cs typeface="Consolas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400" dirty="0">
              <a:latin typeface="Consolas" pitchFamily="49" charset="0"/>
              <a:cs typeface="Consolas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400" dirty="0" err="1">
                <a:latin typeface="Consolas" pitchFamily="49" charset="0"/>
                <a:cs typeface="Consolas" pitchFamily="49" charset="0"/>
              </a:rPr>
              <a:t>ptr_to_this</a:t>
            </a: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   = d;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b-&gt;</a:t>
            </a:r>
            <a:r>
              <a:rPr lang="en-CA" altLang="en-US" sz="1400" dirty="0" err="1">
                <a:latin typeface="Consolas" pitchFamily="49" charset="0"/>
                <a:cs typeface="Consolas" pitchFamily="49" charset="0"/>
              </a:rPr>
              <a:t>right_tree</a:t>
            </a: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 = DL;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400" dirty="0" err="1">
                <a:latin typeface="Consolas" pitchFamily="49" charset="0"/>
                <a:cs typeface="Consolas" pitchFamily="49" charset="0"/>
              </a:rPr>
              <a:t>left_tree</a:t>
            </a: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     = DR;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6375" y="2260029"/>
            <a:ext cx="33650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400" dirty="0" err="1">
                <a:latin typeface="Consolas" pitchFamily="49" charset="0"/>
                <a:cs typeface="Consolas" pitchFamily="49" charset="0"/>
              </a:rPr>
              <a:t>AVL_node</a:t>
            </a: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&lt;Type&gt; *b  = left(), </a:t>
            </a:r>
            <a:br>
              <a:rPr lang="en-CA" altLang="en-US" sz="1400" dirty="0">
                <a:latin typeface="Consolas" pitchFamily="49" charset="0"/>
                <a:cs typeface="Consolas" pitchFamily="49" charset="0"/>
              </a:rPr>
            </a:b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               *d  = b-&gt;right(),</a:t>
            </a:r>
            <a:br>
              <a:rPr lang="en-CA" altLang="en-US" sz="1400" dirty="0">
                <a:latin typeface="Consolas" pitchFamily="49" charset="0"/>
                <a:cs typeface="Consolas" pitchFamily="49" charset="0"/>
              </a:rPr>
            </a:b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               *DL = d-&gt;left(),</a:t>
            </a:r>
            <a:br>
              <a:rPr lang="en-CA" altLang="en-US" sz="1400" dirty="0">
                <a:latin typeface="Consolas" pitchFamily="49" charset="0"/>
                <a:cs typeface="Consolas" pitchFamily="49" charset="0"/>
              </a:rPr>
            </a:b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               *DR = d-&gt;right();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d-&gt;</a:t>
            </a:r>
            <a:r>
              <a:rPr lang="en-CA" altLang="en-US" sz="1400" dirty="0" err="1">
                <a:latin typeface="Consolas" pitchFamily="49" charset="0"/>
                <a:cs typeface="Consolas" pitchFamily="49" charset="0"/>
              </a:rPr>
              <a:t>left_tree</a:t>
            </a: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  = b;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d-&gt;</a:t>
            </a:r>
            <a:r>
              <a:rPr lang="en-CA" altLang="en-US" sz="1400" dirty="0" err="1">
                <a:latin typeface="Consolas" pitchFamily="49" charset="0"/>
                <a:cs typeface="Consolas" pitchFamily="49" charset="0"/>
              </a:rPr>
              <a:t>right_tree</a:t>
            </a:r>
            <a:r>
              <a:rPr lang="en-CA" altLang="en-US" sz="1400" dirty="0">
                <a:latin typeface="Consolas" pitchFamily="49" charset="0"/>
                <a:cs typeface="Consolas" pitchFamily="49" charset="0"/>
              </a:rPr>
              <a:t> = this;</a:t>
            </a:r>
          </a:p>
        </p:txBody>
      </p:sp>
    </p:spTree>
    <p:extLst>
      <p:ext uri="{BB962C8B-B14F-4D97-AF65-F5344CB8AC3E}">
        <p14:creationId xmlns:p14="http://schemas.microsoft.com/office/powerpoint/2010/main" val="203462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C:\Users\dwharder\Desktop\k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509" y="2326746"/>
            <a:ext cx="1606550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Prototypical Examples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Alternatively, given this tree, insert 2 </a:t>
            </a:r>
          </a:p>
          <a:p>
            <a:endParaRPr lang="en-US" altLang="en-US" dirty="0">
              <a:latin typeface="Arial" charset="0"/>
              <a:cs typeface="Arial" charset="0"/>
            </a:endParaRPr>
          </a:p>
          <a:p>
            <a:endParaRPr lang="en-US" altLang="en-US" dirty="0">
              <a:latin typeface="Arial" charset="0"/>
              <a:cs typeface="Arial" charset="0"/>
            </a:endParaRP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20517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Maintaining Balance: Case 2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>
                <a:latin typeface="Arial" charset="0"/>
                <a:cs typeface="Arial" charset="0"/>
              </a:rPr>
              <a:t>	Now the tree rooted at </a:t>
            </a:r>
            <a:r>
              <a:rPr lang="en-US" altLang="en-US" b="1" i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en-US">
                <a:latin typeface="Arial" charset="0"/>
                <a:cs typeface="Arial" charset="0"/>
              </a:rPr>
              <a:t> is balanced</a:t>
            </a:r>
          </a:p>
        </p:txBody>
      </p:sp>
      <p:pic>
        <p:nvPicPr>
          <p:cNvPr id="69636" name="Picture 15" descr="C:\Users\dwharder\Desktop\v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366963"/>
            <a:ext cx="619442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0145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Maintaining Balance: Case 2</a:t>
            </a:r>
            <a:endParaRPr lang="en-CA" altLang="en-US">
              <a:latin typeface="Arial" charset="0"/>
              <a:cs typeface="Arial" charset="0"/>
            </a:endParaRP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>
                <a:latin typeface="Arial" charset="0"/>
                <a:cs typeface="Arial" charset="0"/>
              </a:rPr>
              <a:t>	Again, the height of the root did not change</a:t>
            </a:r>
          </a:p>
        </p:txBody>
      </p:sp>
      <p:pic>
        <p:nvPicPr>
          <p:cNvPr id="70660" name="Picture 16" descr="C:\Users\dwharder\Desktop\v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133600"/>
            <a:ext cx="8424863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4084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7824" y="1648174"/>
            <a:ext cx="6081470" cy="494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Maintaining Balance: Case 2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In our three sample cases</a:t>
            </a:r>
            <a:br>
              <a:rPr lang="en-US" altLang="en-US" dirty="0">
                <a:latin typeface="Arial" charset="0"/>
                <a:cs typeface="Arial" charset="0"/>
              </a:rPr>
            </a:br>
            <a:r>
              <a:rPr lang="en-US" altLang="en-US" dirty="0">
                <a:latin typeface="Arial" charset="0"/>
                <a:cs typeface="Arial" charset="0"/>
              </a:rPr>
              <a:t>with 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–1</a:t>
            </a:r>
            <a:r>
              <a:rPr lang="en-US" altLang="en-US" dirty="0">
                <a:latin typeface="Arial" charset="0"/>
                <a:cs typeface="Arial" charset="0"/>
              </a:rPr>
              <a:t>,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dirty="0">
                <a:latin typeface="Arial" charset="0"/>
                <a:cs typeface="Arial" charset="0"/>
              </a:rPr>
              <a:t>, and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dirty="0">
                <a:latin typeface="Arial" charset="0"/>
                <a:cs typeface="Arial" charset="0"/>
              </a:rPr>
              <a:t>, the</a:t>
            </a:r>
            <a:br>
              <a:rPr lang="en-US" altLang="en-US" dirty="0">
                <a:latin typeface="Arial" charset="0"/>
                <a:cs typeface="Arial" charset="0"/>
              </a:rPr>
            </a:br>
            <a:r>
              <a:rPr lang="en-US" altLang="en-US" dirty="0">
                <a:latin typeface="Arial" charset="0"/>
                <a:cs typeface="Arial" charset="0"/>
              </a:rPr>
              <a:t>node is now balanced</a:t>
            </a:r>
            <a:br>
              <a:rPr lang="en-US" altLang="en-US" dirty="0">
                <a:latin typeface="Arial" charset="0"/>
                <a:cs typeface="Arial" charset="0"/>
              </a:rPr>
            </a:br>
            <a:r>
              <a:rPr lang="en-US" altLang="en-US" dirty="0">
                <a:latin typeface="Arial" charset="0"/>
                <a:cs typeface="Arial" charset="0"/>
              </a:rPr>
              <a:t>and the same height</a:t>
            </a:r>
            <a:br>
              <a:rPr lang="en-US" altLang="en-US" dirty="0">
                <a:latin typeface="Arial" charset="0"/>
                <a:cs typeface="Arial" charset="0"/>
              </a:rPr>
            </a:br>
            <a:r>
              <a:rPr lang="en-US" altLang="en-US" dirty="0">
                <a:latin typeface="Arial" charset="0"/>
                <a:cs typeface="Arial" charset="0"/>
              </a:rPr>
              <a:t>as the tree before the</a:t>
            </a:r>
            <a:br>
              <a:rPr lang="en-US" altLang="en-US" dirty="0">
                <a:latin typeface="Arial" charset="0"/>
                <a:cs typeface="Arial" charset="0"/>
              </a:rPr>
            </a:br>
            <a:r>
              <a:rPr lang="en-US" altLang="en-US" dirty="0">
                <a:latin typeface="Arial" charset="0"/>
                <a:cs typeface="Arial" charset="0"/>
              </a:rPr>
              <a:t>insertion</a:t>
            </a:r>
            <a:endParaRPr lang="en-US" altLang="en-US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4232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Maintaining balance:  Summary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There are two symmetric cases to those we have examined: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Insertions into the right-right sub-tree</a:t>
            </a:r>
          </a:p>
          <a:p>
            <a:pPr lvl="1"/>
            <a:endParaRPr lang="en-US" altLang="en-US" dirty="0">
              <a:latin typeface="Arial" charset="0"/>
              <a:cs typeface="Arial" charset="0"/>
            </a:endParaRPr>
          </a:p>
          <a:p>
            <a:pPr lvl="1"/>
            <a:endParaRPr lang="en-US" altLang="en-US" dirty="0">
              <a:latin typeface="Arial" charset="0"/>
              <a:cs typeface="Arial" charset="0"/>
            </a:endParaRPr>
          </a:p>
          <a:p>
            <a:pPr lvl="1"/>
            <a:endParaRPr lang="en-US" altLang="en-US" dirty="0">
              <a:latin typeface="Arial" charset="0"/>
              <a:cs typeface="Arial" charset="0"/>
            </a:endParaRPr>
          </a:p>
          <a:p>
            <a:pPr lvl="1"/>
            <a:endParaRPr lang="en-US" altLang="en-US" dirty="0">
              <a:latin typeface="Arial" charset="0"/>
              <a:cs typeface="Arial" charset="0"/>
            </a:endParaRPr>
          </a:p>
          <a:p>
            <a:pPr lvl="1"/>
            <a:endParaRPr lang="en-US" altLang="en-US" dirty="0">
              <a:latin typeface="Arial" charset="0"/>
              <a:cs typeface="Arial" charset="0"/>
            </a:endParaRPr>
          </a:p>
          <a:p>
            <a:pPr lvl="1"/>
            <a:endParaRPr lang="en-US" altLang="en-US" dirty="0">
              <a:latin typeface="Arial" charset="0"/>
              <a:cs typeface="Arial" charset="0"/>
            </a:endParaRP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Insertions into either the right-left sub-tree </a:t>
            </a:r>
          </a:p>
        </p:txBody>
      </p:sp>
      <p:pic>
        <p:nvPicPr>
          <p:cNvPr id="83970" name="Picture 2" descr="C:\Users\dwharder\Desktop\a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651" y="4653136"/>
            <a:ext cx="6357701" cy="185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1" name="Picture 3" descr="C:\Users\dwharder\Desktop\a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979" y="2276872"/>
            <a:ext cx="6162413" cy="186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437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Insert (Implementation)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7205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1200" b="1" dirty="0">
                <a:latin typeface="Courier New" pitchFamily="49" charset="0"/>
                <a:cs typeface="Arial" charset="0"/>
              </a:rPr>
              <a:t>template &lt;typename Type&gt;</a:t>
            </a:r>
          </a:p>
          <a:p>
            <a:pPr>
              <a:buFontTx/>
              <a:buNone/>
            </a:pPr>
            <a:r>
              <a:rPr lang="en-US" altLang="en-US" sz="1200" b="1" dirty="0">
                <a:latin typeface="Courier New" pitchFamily="49" charset="0"/>
                <a:cs typeface="Arial" charset="0"/>
              </a:rPr>
              <a:t>void </a:t>
            </a:r>
            <a:r>
              <a:rPr lang="en-US" altLang="en-US" sz="1200" b="1" dirty="0" err="1">
                <a:latin typeface="Courier New" pitchFamily="49" charset="0"/>
                <a:cs typeface="Arial" charset="0"/>
              </a:rPr>
              <a:t>AVL_node</a:t>
            </a:r>
            <a:r>
              <a:rPr lang="en-US" altLang="en-US" sz="1200" b="1" dirty="0">
                <a:latin typeface="Courier New" pitchFamily="49" charset="0"/>
                <a:cs typeface="Arial" charset="0"/>
              </a:rPr>
              <a:t>&lt;Type&gt;::insert( const Type &amp; </a:t>
            </a:r>
            <a:r>
              <a:rPr lang="en-US" altLang="en-US" sz="1200" b="1" dirty="0" err="1">
                <a:latin typeface="Courier New" pitchFamily="49" charset="0"/>
                <a:cs typeface="Arial" charset="0"/>
              </a:rPr>
              <a:t>obj</a:t>
            </a:r>
            <a:r>
              <a:rPr lang="en-US" altLang="en-US" sz="1200" b="1" dirty="0">
                <a:latin typeface="Courier New" pitchFamily="49" charset="0"/>
                <a:cs typeface="Arial" charset="0"/>
              </a:rPr>
              <a:t>, </a:t>
            </a:r>
            <a:r>
              <a:rPr lang="en-US" altLang="en-US" sz="1200" b="1" dirty="0" err="1">
                <a:latin typeface="Courier New" pitchFamily="49" charset="0"/>
                <a:cs typeface="Arial" charset="0"/>
              </a:rPr>
              <a:t>AVL_node</a:t>
            </a:r>
            <a:r>
              <a:rPr lang="en-US" altLang="en-US" sz="1200" b="1" dirty="0">
                <a:latin typeface="Courier New" pitchFamily="49" charset="0"/>
                <a:cs typeface="Arial" charset="0"/>
              </a:rPr>
              <a:t>&lt;Type&gt; *</a:t>
            </a:r>
            <a:r>
              <a:rPr lang="en-US" altLang="en-US" sz="1200" b="1" dirty="0" err="1">
                <a:latin typeface="Courier New" pitchFamily="49" charset="0"/>
                <a:cs typeface="Arial" charset="0"/>
              </a:rPr>
              <a:t>ptr_to_this</a:t>
            </a:r>
            <a:r>
              <a:rPr lang="en-US" altLang="en-US" sz="1200" b="1" dirty="0">
                <a:latin typeface="Courier New" pitchFamily="49" charset="0"/>
                <a:cs typeface="Arial" charset="0"/>
              </a:rPr>
              <a:t> ) {</a:t>
            </a:r>
          </a:p>
          <a:p>
            <a:pPr>
              <a:buFontTx/>
              <a:buNone/>
            </a:pPr>
            <a:r>
              <a:rPr lang="en-US" altLang="en-US" sz="1200" b="1" dirty="0">
                <a:latin typeface="Courier New" pitchFamily="49" charset="0"/>
                <a:cs typeface="Arial" charset="0"/>
              </a:rPr>
              <a:t>    if ( empty() ) {</a:t>
            </a:r>
          </a:p>
          <a:p>
            <a:pPr>
              <a:buFontTx/>
              <a:buNone/>
            </a:pPr>
            <a:r>
              <a:rPr lang="en-US" altLang="en-US" sz="1200" b="1" dirty="0">
                <a:latin typeface="Courier New" pitchFamily="49" charset="0"/>
                <a:cs typeface="Arial" charset="0"/>
              </a:rPr>
              <a:t>        </a:t>
            </a:r>
            <a:r>
              <a:rPr lang="en-US" altLang="en-US" sz="1200" b="1" dirty="0" err="1">
                <a:latin typeface="Courier New" pitchFamily="49" charset="0"/>
                <a:cs typeface="Arial" charset="0"/>
              </a:rPr>
              <a:t>ptr_to_this</a:t>
            </a:r>
            <a:r>
              <a:rPr lang="en-US" altLang="en-US" sz="1200" b="1" dirty="0">
                <a:latin typeface="Courier New" pitchFamily="49" charset="0"/>
                <a:cs typeface="Arial" charset="0"/>
              </a:rPr>
              <a:t> = new </a:t>
            </a:r>
            <a:r>
              <a:rPr lang="en-US" altLang="en-US" sz="1200" b="1" dirty="0" err="1">
                <a:latin typeface="Courier New" pitchFamily="49" charset="0"/>
                <a:cs typeface="Arial" charset="0"/>
              </a:rPr>
              <a:t>AVL_node</a:t>
            </a:r>
            <a:r>
              <a:rPr lang="en-US" altLang="en-US" sz="1200" b="1" dirty="0">
                <a:latin typeface="Courier New" pitchFamily="49" charset="0"/>
                <a:cs typeface="Arial" charset="0"/>
              </a:rPr>
              <a:t>&lt;Type&gt;( </a:t>
            </a:r>
            <a:r>
              <a:rPr lang="en-US" altLang="en-US" sz="1200" b="1" dirty="0" err="1">
                <a:latin typeface="Courier New" pitchFamily="49" charset="0"/>
                <a:cs typeface="Arial" charset="0"/>
              </a:rPr>
              <a:t>obj</a:t>
            </a:r>
            <a:r>
              <a:rPr lang="en-US" altLang="en-US" sz="1200" b="1" dirty="0">
                <a:latin typeface="Courier New" pitchFamily="49" charset="0"/>
                <a:cs typeface="Arial" charset="0"/>
              </a:rPr>
              <a:t> );</a:t>
            </a:r>
          </a:p>
          <a:p>
            <a:pPr>
              <a:buFontTx/>
              <a:buNone/>
            </a:pPr>
            <a:r>
              <a:rPr lang="en-US" altLang="en-US" sz="1200" b="1" dirty="0">
                <a:latin typeface="Courier New" pitchFamily="49" charset="0"/>
                <a:cs typeface="Arial" charset="0"/>
              </a:rPr>
              <a:t>        return true;</a:t>
            </a:r>
          </a:p>
          <a:p>
            <a:pPr>
              <a:buFontTx/>
              <a:buNone/>
            </a:pPr>
            <a:r>
              <a:rPr lang="en-US" altLang="en-US" sz="1200" b="1" dirty="0">
                <a:latin typeface="Courier New" pitchFamily="49" charset="0"/>
                <a:cs typeface="Arial" charset="0"/>
              </a:rPr>
              <a:t>    } else if ( </a:t>
            </a:r>
            <a:r>
              <a:rPr lang="en-US" altLang="en-US" sz="1200" b="1" dirty="0" err="1">
                <a:latin typeface="Courier New" pitchFamily="49" charset="0"/>
                <a:cs typeface="Arial" charset="0"/>
              </a:rPr>
              <a:t>obj</a:t>
            </a:r>
            <a:r>
              <a:rPr lang="en-US" altLang="en-US" sz="1200" b="1" dirty="0">
                <a:latin typeface="Courier New" pitchFamily="49" charset="0"/>
                <a:cs typeface="Arial" charset="0"/>
              </a:rPr>
              <a:t> &lt; element ) {</a:t>
            </a:r>
          </a:p>
          <a:p>
            <a:pPr>
              <a:buFontTx/>
              <a:buNone/>
            </a:pPr>
            <a:r>
              <a:rPr lang="en-US" altLang="en-US" sz="1200" b="1" dirty="0">
                <a:latin typeface="Courier New" pitchFamily="49" charset="0"/>
                <a:cs typeface="Arial" charset="0"/>
              </a:rPr>
              <a:t>        if ( left() -&gt; insert() ) {</a:t>
            </a:r>
          </a:p>
          <a:p>
            <a:pPr>
              <a:buFontTx/>
              <a:buNone/>
            </a:pPr>
            <a:r>
              <a:rPr lang="en-US" altLang="en-US" sz="1200" b="1" dirty="0">
                <a:latin typeface="Courier New" pitchFamily="49" charset="0"/>
                <a:cs typeface="Arial" charset="0"/>
              </a:rPr>
              <a:t>            if ( </a:t>
            </a:r>
            <a:r>
              <a:rPr lang="en-US" altLang="en-US" sz="1200" b="1" dirty="0">
                <a:solidFill>
                  <a:srgbClr val="FF0000"/>
                </a:solidFill>
                <a:latin typeface="Courier New" pitchFamily="49" charset="0"/>
                <a:cs typeface="Arial" charset="0"/>
              </a:rPr>
              <a:t>left()-&gt;height() - right()-&gt;height()</a:t>
            </a:r>
            <a:r>
              <a:rPr lang="en-US" altLang="en-US" sz="1200" b="1" dirty="0">
                <a:latin typeface="Courier New" pitchFamily="49" charset="0"/>
                <a:cs typeface="Arial" charset="0"/>
              </a:rPr>
              <a:t> == 2 ) {</a:t>
            </a:r>
          </a:p>
          <a:p>
            <a:pPr>
              <a:buFontTx/>
              <a:buNone/>
            </a:pPr>
            <a:r>
              <a:rPr lang="en-US" altLang="en-US" sz="1200" b="1" dirty="0">
                <a:latin typeface="Courier New" pitchFamily="49" charset="0"/>
                <a:cs typeface="Arial" charset="0"/>
              </a:rPr>
              <a:t>                // determine if it is a left-left or left-right insertion</a:t>
            </a:r>
          </a:p>
          <a:p>
            <a:pPr>
              <a:buFontTx/>
              <a:buNone/>
            </a:pPr>
            <a:r>
              <a:rPr lang="en-US" altLang="en-US" sz="1200" b="1" dirty="0">
                <a:latin typeface="Courier New" pitchFamily="49" charset="0"/>
                <a:cs typeface="Arial" charset="0"/>
              </a:rPr>
              <a:t>                // perform the appropriate correction</a:t>
            </a:r>
          </a:p>
          <a:p>
            <a:pPr>
              <a:buFontTx/>
              <a:buNone/>
            </a:pPr>
            <a:r>
              <a:rPr lang="en-US" altLang="en-US" sz="1200" b="1" dirty="0">
                <a:latin typeface="Courier New" pitchFamily="49" charset="0"/>
                <a:cs typeface="Arial" charset="0"/>
              </a:rPr>
              <a:t>            } else {</a:t>
            </a:r>
          </a:p>
          <a:p>
            <a:pPr>
              <a:buFontTx/>
              <a:buNone/>
            </a:pPr>
            <a:r>
              <a:rPr lang="en-US" altLang="en-US" sz="1200" b="1" dirty="0">
                <a:latin typeface="Courier New" pitchFamily="49" charset="0"/>
                <a:cs typeface="Arial" charset="0"/>
              </a:rPr>
              <a:t>                </a:t>
            </a:r>
            <a:r>
              <a:rPr lang="en-US" altLang="en-US" sz="1200" b="1" dirty="0" err="1">
                <a:latin typeface="Courier New" pitchFamily="49" charset="0"/>
                <a:cs typeface="Arial" charset="0"/>
              </a:rPr>
              <a:t>tree_height</a:t>
            </a:r>
            <a:r>
              <a:rPr lang="en-US" altLang="en-US" sz="1200" b="1" dirty="0">
                <a:latin typeface="Courier New" pitchFamily="49" charset="0"/>
                <a:cs typeface="Arial" charset="0"/>
              </a:rPr>
              <a:t> = std::max( height(), left()-&gt;height() );</a:t>
            </a:r>
          </a:p>
          <a:p>
            <a:pPr>
              <a:buFontTx/>
              <a:buNone/>
            </a:pPr>
            <a:r>
              <a:rPr lang="en-US" altLang="en-US" sz="1200" b="1" dirty="0">
                <a:latin typeface="Courier New" pitchFamily="49" charset="0"/>
                <a:cs typeface="Arial" charset="0"/>
              </a:rPr>
              <a:t>            }</a:t>
            </a:r>
          </a:p>
          <a:p>
            <a:pPr>
              <a:buFontTx/>
              <a:buNone/>
            </a:pPr>
            <a:endParaRPr lang="en-US" altLang="en-US" sz="1200" b="1" dirty="0">
              <a:latin typeface="Courier New" pitchFamily="49" charset="0"/>
              <a:cs typeface="Arial" charset="0"/>
            </a:endParaRPr>
          </a:p>
          <a:p>
            <a:pPr>
              <a:buFontTx/>
              <a:buNone/>
            </a:pPr>
            <a:r>
              <a:rPr lang="en-US" altLang="en-US" sz="1200" b="1" dirty="0">
                <a:latin typeface="Courier New" pitchFamily="49" charset="0"/>
                <a:cs typeface="Arial" charset="0"/>
              </a:rPr>
              <a:t>            return true;</a:t>
            </a:r>
          </a:p>
          <a:p>
            <a:pPr>
              <a:buFontTx/>
              <a:buNone/>
            </a:pPr>
            <a:r>
              <a:rPr lang="en-US" altLang="en-US" sz="1200" b="1" dirty="0">
                <a:latin typeface="Courier New" pitchFamily="49" charset="0"/>
                <a:cs typeface="Arial" charset="0"/>
              </a:rPr>
              <a:t>        } else {</a:t>
            </a:r>
          </a:p>
          <a:p>
            <a:pPr>
              <a:buFontTx/>
              <a:buNone/>
            </a:pPr>
            <a:r>
              <a:rPr lang="en-US" altLang="en-US" sz="1200" b="1" dirty="0">
                <a:latin typeface="Courier New" pitchFamily="49" charset="0"/>
                <a:cs typeface="Arial" charset="0"/>
              </a:rPr>
              <a:t>            return false;</a:t>
            </a:r>
          </a:p>
          <a:p>
            <a:pPr>
              <a:buFontTx/>
              <a:buNone/>
            </a:pPr>
            <a:r>
              <a:rPr lang="en-US" altLang="en-US" sz="1200" b="1" dirty="0">
                <a:latin typeface="Courier New" pitchFamily="49" charset="0"/>
                <a:cs typeface="Arial" charset="0"/>
              </a:rPr>
              <a:t>        }</a:t>
            </a:r>
          </a:p>
          <a:p>
            <a:pPr>
              <a:buFontTx/>
              <a:buNone/>
            </a:pPr>
            <a:r>
              <a:rPr lang="en-US" altLang="en-US" sz="1200" b="1" dirty="0">
                <a:latin typeface="Courier New" pitchFamily="49" charset="0"/>
                <a:cs typeface="Arial" charset="0"/>
              </a:rPr>
              <a:t>    } else if ( </a:t>
            </a:r>
            <a:r>
              <a:rPr lang="en-US" altLang="en-US" sz="1200" b="1" dirty="0" err="1">
                <a:latin typeface="Courier New" pitchFamily="49" charset="0"/>
                <a:cs typeface="Arial" charset="0"/>
              </a:rPr>
              <a:t>obj</a:t>
            </a:r>
            <a:r>
              <a:rPr lang="en-US" altLang="en-US" sz="1200" b="1" dirty="0">
                <a:latin typeface="Courier New" pitchFamily="49" charset="0"/>
                <a:cs typeface="Arial" charset="0"/>
              </a:rPr>
              <a:t> &gt; element ) {</a:t>
            </a:r>
          </a:p>
          <a:p>
            <a:pPr>
              <a:buFontTx/>
              <a:buNone/>
            </a:pPr>
            <a:r>
              <a:rPr lang="en-US" altLang="en-US" sz="1200" b="1" dirty="0">
                <a:latin typeface="Courier New" pitchFamily="49" charset="0"/>
                <a:cs typeface="Arial" charset="0"/>
              </a:rPr>
              <a:t>        // ...</a:t>
            </a:r>
          </a:p>
        </p:txBody>
      </p:sp>
    </p:spTree>
    <p:extLst>
      <p:ext uri="{BB962C8B-B14F-4D97-AF65-F5344CB8AC3E}">
        <p14:creationId xmlns:p14="http://schemas.microsoft.com/office/powerpoint/2010/main" val="12235693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Insertion (Implementation)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Comments: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Both balances are </a:t>
            </a:r>
            <a:r>
              <a:rPr lang="en-US" altLang="en-US" b="1" dirty="0">
                <a:latin typeface="Symbol" pitchFamily="18" charset="2"/>
                <a:cs typeface="Arial" charset="0"/>
              </a:rPr>
              <a:t>Q</a:t>
            </a:r>
            <a:r>
              <a:rPr lang="en-US" altLang="en-US" dirty="0">
                <a:latin typeface="Times New Roman" pitchFamily="18" charset="0"/>
                <a:cs typeface="Arial" charset="0"/>
              </a:rPr>
              <a:t>(1)</a:t>
            </a:r>
            <a:endParaRPr lang="en-US" altLang="en-US" dirty="0">
              <a:latin typeface="Arial" charset="0"/>
              <a:cs typeface="Arial" charset="0"/>
            </a:endParaRP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All insertions are still </a:t>
            </a:r>
            <a:r>
              <a:rPr lang="en-US" altLang="en-US" b="1" dirty="0">
                <a:latin typeface="Symbol" pitchFamily="18" charset="2"/>
                <a:cs typeface="Arial" charset="0"/>
              </a:rPr>
              <a:t>Q</a:t>
            </a:r>
            <a:r>
              <a:rPr lang="en-US" altLang="en-US" dirty="0">
                <a:latin typeface="Times New Roman" pitchFamily="18" charset="0"/>
                <a:cs typeface="Arial" charset="0"/>
              </a:rPr>
              <a:t>(ln(</a:t>
            </a:r>
            <a:r>
              <a:rPr lang="en-US" altLang="en-US" i="1" dirty="0">
                <a:latin typeface="Times New Roman" pitchFamily="18" charset="0"/>
                <a:cs typeface="Arial" charset="0"/>
              </a:rPr>
              <a:t>n</a:t>
            </a:r>
            <a:r>
              <a:rPr lang="en-US" altLang="en-US" dirty="0">
                <a:latin typeface="Times New Roman" pitchFamily="18" charset="0"/>
                <a:cs typeface="Arial" charset="0"/>
              </a:rPr>
              <a:t>))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It is possible to </a:t>
            </a:r>
            <a:r>
              <a:rPr lang="en-US" altLang="en-US" i="1" dirty="0">
                <a:latin typeface="Arial" charset="0"/>
                <a:cs typeface="Arial" charset="0"/>
              </a:rPr>
              <a:t>tighten</a:t>
            </a:r>
            <a:r>
              <a:rPr lang="en-US" altLang="en-US" dirty="0">
                <a:latin typeface="Arial" charset="0"/>
                <a:cs typeface="Arial" charset="0"/>
              </a:rPr>
              <a:t> the previous code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Aside</a:t>
            </a:r>
          </a:p>
          <a:p>
            <a:pPr lvl="2"/>
            <a:r>
              <a:rPr lang="en-US" altLang="en-US" dirty="0">
                <a:latin typeface="Arial" charset="0"/>
                <a:cs typeface="Arial" charset="0"/>
              </a:rPr>
              <a:t> if you want to explicitly rotate the nodes A and B, you must also pass a reference to the parent pointer as an argument:</a:t>
            </a:r>
          </a:p>
          <a:p>
            <a:pPr lvl="2">
              <a:buFontTx/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	</a:t>
            </a:r>
            <a:r>
              <a:rPr lang="en-US" altLang="en-US" sz="1400" b="1" dirty="0">
                <a:latin typeface="Courier New" pitchFamily="49" charset="0"/>
                <a:cs typeface="Arial" charset="0"/>
              </a:rPr>
              <a:t>insert( Type </a:t>
            </a:r>
            <a:r>
              <a:rPr lang="en-US" altLang="en-US" sz="1400" b="1" dirty="0" err="1">
                <a:latin typeface="Courier New" pitchFamily="49" charset="0"/>
                <a:cs typeface="Arial" charset="0"/>
              </a:rPr>
              <a:t>obj</a:t>
            </a:r>
            <a:r>
              <a:rPr lang="en-US" altLang="en-US" sz="1400" b="1" dirty="0">
                <a:latin typeface="Courier New" pitchFamily="49" charset="0"/>
                <a:cs typeface="Arial" charset="0"/>
              </a:rPr>
              <a:t>, </a:t>
            </a:r>
            <a:r>
              <a:rPr lang="en-US" altLang="en-US" sz="1400" b="1" dirty="0" err="1">
                <a:latin typeface="Courier New" pitchFamily="49" charset="0"/>
                <a:cs typeface="Arial" charset="0"/>
              </a:rPr>
              <a:t>AVL_node</a:t>
            </a:r>
            <a:r>
              <a:rPr lang="en-US" altLang="en-US" sz="1400" b="1" dirty="0">
                <a:latin typeface="Courier New" pitchFamily="49" charset="0"/>
                <a:cs typeface="Arial" charset="0"/>
              </a:rPr>
              <a:t>&lt;Type&gt; * &amp; parent )</a:t>
            </a:r>
          </a:p>
        </p:txBody>
      </p:sp>
    </p:spTree>
    <p:extLst>
      <p:ext uri="{BB962C8B-B14F-4D97-AF65-F5344CB8AC3E}">
        <p14:creationId xmlns:p14="http://schemas.microsoft.com/office/powerpoint/2010/main" val="2574125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Consider this AVL tree</a:t>
            </a:r>
          </a:p>
          <a:p>
            <a:endParaRPr lang="en-CA" dirty="0"/>
          </a:p>
        </p:txBody>
      </p:sp>
      <p:pic>
        <p:nvPicPr>
          <p:cNvPr id="4" name="Picture 30" descr="C:\Users\dwharder\Desktop\a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30867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Insert 73</a:t>
            </a:r>
          </a:p>
        </p:txBody>
      </p:sp>
      <p:pic>
        <p:nvPicPr>
          <p:cNvPr id="4" name="Picture 2" descr="C:\Users\dwharder\Desktop\a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75875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81 is unbalanced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left-left imbalance</a:t>
            </a:r>
          </a:p>
          <a:p>
            <a:pPr marL="457200" lvl="1" indent="0">
              <a:buNone/>
            </a:pP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3" descr="C:\Users\dwharder\Desktop\a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4801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81 is unbalanced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left-left imbalance</a:t>
            </a:r>
          </a:p>
          <a:p>
            <a:pPr marL="457200" lvl="1" indent="0">
              <a:buNone/>
            </a:pP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3" descr="C:\Users\dwharder\Desktop\a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dwharder\Desktop\y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7" y="4581128"/>
            <a:ext cx="1889125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864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Prototypical Examples</a:t>
            </a:r>
            <a:endParaRPr lang="en-CA" altLang="en-US">
              <a:latin typeface="Arial" charset="0"/>
              <a:cs typeface="Arial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>
                <a:latin typeface="Arial" charset="0"/>
                <a:cs typeface="Arial" charset="0"/>
              </a:rPr>
              <a:t>	Again, the product is a linked list; however, we can fix this, too</a:t>
            </a:r>
          </a:p>
        </p:txBody>
      </p:sp>
      <p:pic>
        <p:nvPicPr>
          <p:cNvPr id="12292" name="Picture 7" descr="C:\Users\dwharder\Desktop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509" y="2326746"/>
            <a:ext cx="1606550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2638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81 is unbalanced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left-left imbalance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Promote the intermediate node to the imbalanced node</a:t>
            </a:r>
          </a:p>
          <a:p>
            <a:pPr marL="457200" lvl="1" indent="0">
              <a:buNone/>
            </a:pP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3" descr="C:\Users\dwharder\Desktop\a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dwharder\Desktop\y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003" y="4584221"/>
            <a:ext cx="1889125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1367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dwharder\Desktop\a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81 is unbalanced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left-left imbalance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Promote the intermediate node to the imbalanced node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75 is that node</a:t>
            </a:r>
          </a:p>
          <a:p>
            <a:pPr lvl="1"/>
            <a:endParaRPr lang="en-US" altLang="en-US" dirty="0">
              <a:latin typeface="Arial" charset="0"/>
              <a:cs typeface="Arial" charset="0"/>
            </a:endParaRPr>
          </a:p>
          <a:p>
            <a:pPr marL="457200" lvl="1" indent="0">
              <a:buNone/>
            </a:pP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6" name="Picture 6" descr="C:\Users\dwharder\Desktop\v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003" y="4581128"/>
            <a:ext cx="1889125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48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dwharder\Desktop\a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81 is unbalanced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left-left imbalance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Promote the intermediate node to the imbalanced node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75 is that node</a:t>
            </a:r>
          </a:p>
        </p:txBody>
      </p:sp>
    </p:spTree>
    <p:extLst>
      <p:ext uri="{BB962C8B-B14F-4D97-AF65-F5344CB8AC3E}">
        <p14:creationId xmlns:p14="http://schemas.microsoft.com/office/powerpoint/2010/main" val="340132439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tree is AVL balanced</a:t>
            </a:r>
          </a:p>
        </p:txBody>
      </p:sp>
      <p:pic>
        <p:nvPicPr>
          <p:cNvPr id="4" name="Picture 5" descr="C:\Users\dwharder\Desktop\a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31437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Insert 77</a:t>
            </a:r>
          </a:p>
        </p:txBody>
      </p:sp>
      <p:pic>
        <p:nvPicPr>
          <p:cNvPr id="4" name="Picture 6" descr="C:\Users\dwharder\Desktop\a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31850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87 is unbalanced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left-right imbalance</a:t>
            </a:r>
          </a:p>
        </p:txBody>
      </p:sp>
      <p:pic>
        <p:nvPicPr>
          <p:cNvPr id="4" name="Picture 7" descr="C:\Users\dwharder\Desktop\a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31908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87 is unbalanced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left-right imbalance</a:t>
            </a:r>
          </a:p>
        </p:txBody>
      </p:sp>
      <p:pic>
        <p:nvPicPr>
          <p:cNvPr id="4" name="Picture 7" descr="C:\Users\dwharder\Desktop\a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dwharder\Desktop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4437112"/>
            <a:ext cx="1606550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80994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87 is unbalanced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left-right imbalance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Promote the intermediate node to the imbalanced node</a:t>
            </a:r>
          </a:p>
        </p:txBody>
      </p:sp>
      <p:pic>
        <p:nvPicPr>
          <p:cNvPr id="4" name="Picture 7" descr="C:\Users\dwharder\Desktop\a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dwharder\Desktop\k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888" y="4437112"/>
            <a:ext cx="1606550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58089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dwharder\Desktop\a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87 is unbalanced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left-right imbalance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Promote the intermediate node to the imbalanced node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81 is that value</a:t>
            </a:r>
          </a:p>
          <a:p>
            <a:pPr lvl="1"/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5" name="Picture 5" descr="C:\Users\dwharder\Desktop\k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888" y="4437112"/>
            <a:ext cx="1606550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72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:\Users\dwharder\Desktop\a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87 is unbalanced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left-right imbalance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Promote the intermediate node to the imbalanced node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81 is that value</a:t>
            </a:r>
          </a:p>
        </p:txBody>
      </p:sp>
    </p:spTree>
    <p:extLst>
      <p:ext uri="{BB962C8B-B14F-4D97-AF65-F5344CB8AC3E}">
        <p14:creationId xmlns:p14="http://schemas.microsoft.com/office/powerpoint/2010/main" val="1167346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cs typeface="Arial" charset="0"/>
              </a:rPr>
              <a:t>Prototypical Examples</a:t>
            </a:r>
            <a:endParaRPr lang="en-CA" altLang="en-US">
              <a:latin typeface="Arial" charset="0"/>
              <a:cs typeface="Arial" charset="0"/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CA" altLang="en-US">
                <a:latin typeface="Arial" charset="0"/>
                <a:cs typeface="Arial" charset="0"/>
              </a:rPr>
              <a:t>	Promote 2 to the root, and assign 1 and 3 to be its children</a:t>
            </a:r>
          </a:p>
        </p:txBody>
      </p:sp>
      <p:pic>
        <p:nvPicPr>
          <p:cNvPr id="13316" name="Picture 8" descr="C:\Users\dwharder\Desktop\k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509" y="2326746"/>
            <a:ext cx="1606550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405871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tree is balanced</a:t>
            </a:r>
          </a:p>
        </p:txBody>
      </p:sp>
      <p:pic>
        <p:nvPicPr>
          <p:cNvPr id="4" name="Picture 9" descr="C:\Users\dwharder\Desktop\a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3232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Insert 76</a:t>
            </a:r>
          </a:p>
        </p:txBody>
      </p:sp>
      <p:pic>
        <p:nvPicPr>
          <p:cNvPr id="4" name="Picture 10" descr="C:\Users\dwharder\Desktop\a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92850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78 is unbalanced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left-left imbalance</a:t>
            </a:r>
          </a:p>
        </p:txBody>
      </p:sp>
      <p:pic>
        <p:nvPicPr>
          <p:cNvPr id="4" name="Picture 11" descr="C:\Users\dwharder\Desktop\a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73054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78 is unbalanced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Promote 77</a:t>
            </a: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787" y="2708920"/>
            <a:ext cx="9013715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48258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Again, balanced</a:t>
            </a:r>
          </a:p>
        </p:txBody>
      </p:sp>
      <p:pic>
        <p:nvPicPr>
          <p:cNvPr id="4" name="Picture 13" descr="C:\Users\dwharder\Desktop\a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87513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Insert 80</a:t>
            </a:r>
          </a:p>
        </p:txBody>
      </p:sp>
      <p:pic>
        <p:nvPicPr>
          <p:cNvPr id="4" name="Picture 14" descr="C:\Users\dwharder\Desktop\a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43056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C:\Users\dwharder\Desktop\a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69 is unbalanced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right-left imbalance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Promote the intermediate node to the imbalanced node</a:t>
            </a:r>
          </a:p>
        </p:txBody>
      </p:sp>
    </p:spTree>
    <p:extLst>
      <p:ext uri="{BB962C8B-B14F-4D97-AF65-F5344CB8AC3E}">
        <p14:creationId xmlns:p14="http://schemas.microsoft.com/office/powerpoint/2010/main" val="181677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787" y="2708920"/>
            <a:ext cx="9013715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The node 69 is unbalanced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A left-right imbalance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Promote the intermediate node to the imbalanced node</a:t>
            </a:r>
          </a:p>
          <a:p>
            <a:pPr lvl="1"/>
            <a:r>
              <a:rPr lang="en-US" altLang="en-US" dirty="0">
                <a:latin typeface="Arial" charset="0"/>
                <a:cs typeface="Arial" charset="0"/>
              </a:rPr>
              <a:t>75 is that value</a:t>
            </a:r>
          </a:p>
        </p:txBody>
      </p:sp>
    </p:spTree>
    <p:extLst>
      <p:ext uri="{BB962C8B-B14F-4D97-AF65-F5344CB8AC3E}">
        <p14:creationId xmlns:p14="http://schemas.microsoft.com/office/powerpoint/2010/main" val="375371829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Again, balanced</a:t>
            </a:r>
          </a:p>
        </p:txBody>
      </p:sp>
      <p:pic>
        <p:nvPicPr>
          <p:cNvPr id="4" name="Picture 17" descr="C:\Users\dwharder\Desktop\a1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55520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>
                <a:latin typeface="Arial" charset="0"/>
                <a:cs typeface="Arial" charset="0"/>
              </a:rPr>
              <a:t>	Insert 74</a:t>
            </a:r>
          </a:p>
        </p:txBody>
      </p:sp>
      <p:pic>
        <p:nvPicPr>
          <p:cNvPr id="4" name="Picture 18" descr="C:\Users\dwharder\Desktop\a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" y="2708920"/>
            <a:ext cx="9013718" cy="19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66544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17858</TotalTime>
  <Words>911</Words>
  <Application>Microsoft Office PowerPoint</Application>
  <PresentationFormat>On-screen Show (4:3)</PresentationFormat>
  <Paragraphs>612</Paragraphs>
  <Slides>129</Slides>
  <Notes>63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8" baseType="lpstr">
      <vt:lpstr>ＭＳ Ｐゴシック</vt:lpstr>
      <vt:lpstr>Arial</vt:lpstr>
      <vt:lpstr>Calibri</vt:lpstr>
      <vt:lpstr>Consolas</vt:lpstr>
      <vt:lpstr>Courier New</vt:lpstr>
      <vt:lpstr>Symbol</vt:lpstr>
      <vt:lpstr>Times New Roman</vt:lpstr>
      <vt:lpstr>Custom Design</vt:lpstr>
      <vt:lpstr>Equation</vt:lpstr>
      <vt:lpstr>Outline</vt:lpstr>
      <vt:lpstr>Background</vt:lpstr>
      <vt:lpstr>Prototypical Examples</vt:lpstr>
      <vt:lpstr>Prototypical Examples</vt:lpstr>
      <vt:lpstr>Prototypical Examples</vt:lpstr>
      <vt:lpstr>Prototypical Examples</vt:lpstr>
      <vt:lpstr>Prototypical Examples</vt:lpstr>
      <vt:lpstr>Prototypical Examples</vt:lpstr>
      <vt:lpstr>Prototypical Examples</vt:lpstr>
      <vt:lpstr>Prototypical Examples</vt:lpstr>
      <vt:lpstr>AVL Trees</vt:lpstr>
      <vt:lpstr>AVL Trees</vt:lpstr>
      <vt:lpstr>AVL Trees</vt:lpstr>
      <vt:lpstr>AVL Trees</vt:lpstr>
      <vt:lpstr>AVL Trees</vt:lpstr>
      <vt:lpstr>AVL Trees</vt:lpstr>
      <vt:lpstr>Height of an AVL Tree</vt:lpstr>
      <vt:lpstr>Height of an AVL Tree</vt:lpstr>
      <vt:lpstr>Height of an AVL Tree</vt:lpstr>
      <vt:lpstr>Height of an AVL Tree</vt:lpstr>
      <vt:lpstr>Height of an AVL Tree</vt:lpstr>
      <vt:lpstr>Height of an AVL Tree</vt:lpstr>
      <vt:lpstr>Height of an AVL Tree</vt:lpstr>
      <vt:lpstr>Height of an AVL Tree</vt:lpstr>
      <vt:lpstr>Maintaining Balance</vt:lpstr>
      <vt:lpstr>Maintaining Balance</vt:lpstr>
      <vt:lpstr>Maintaining Balance</vt:lpstr>
      <vt:lpstr>Maintaining Balance</vt:lpstr>
      <vt:lpstr>Maintaining Balance</vt:lpstr>
      <vt:lpstr>Maintaining Balance</vt:lpstr>
      <vt:lpstr>Maintaining Balance</vt:lpstr>
      <vt:lpstr>Maintaining Balance</vt:lpstr>
      <vt:lpstr>Maintaining Balance</vt:lpstr>
      <vt:lpstr>Insert</vt:lpstr>
      <vt:lpstr>Maintaining Balance</vt:lpstr>
      <vt:lpstr>Maintaining Balance</vt:lpstr>
      <vt:lpstr>Maintaining Balance</vt:lpstr>
      <vt:lpstr>Maintaining Balance</vt:lpstr>
      <vt:lpstr>Maintaining Balance</vt:lpstr>
      <vt:lpstr>Maintaining Balance</vt:lpstr>
      <vt:lpstr>Maintaining Balance</vt:lpstr>
      <vt:lpstr>Maintaining Balance</vt:lpstr>
      <vt:lpstr>Maintaining Balance</vt:lpstr>
      <vt:lpstr>Maintaining Balance</vt:lpstr>
      <vt:lpstr>Maintaining Balance</vt:lpstr>
      <vt:lpstr>Maintaining Balance: Case 1</vt:lpstr>
      <vt:lpstr>Maintaining Balance: Case 1</vt:lpstr>
      <vt:lpstr>Maintaining Balance: Case 1</vt:lpstr>
      <vt:lpstr>Maintaining Balance: Case 1</vt:lpstr>
      <vt:lpstr>Maintaining Balance: Case 1</vt:lpstr>
      <vt:lpstr>Maintaining Balance: Case 1</vt:lpstr>
      <vt:lpstr>Maintaining Balance: Case 1</vt:lpstr>
      <vt:lpstr>Maintaining Balance: Case 1</vt:lpstr>
      <vt:lpstr>Maintaining Balance: Case 1</vt:lpstr>
      <vt:lpstr>Maintaining Balance: Case 1</vt:lpstr>
      <vt:lpstr>Maintaining Balance: Case 1</vt:lpstr>
      <vt:lpstr>Maintaining Balance: Case 1</vt:lpstr>
      <vt:lpstr>Maintaining Balance: Case 2</vt:lpstr>
      <vt:lpstr>Maintaining Balance: Case 2</vt:lpstr>
      <vt:lpstr>Maintaining Balance: Case 2</vt:lpstr>
      <vt:lpstr>Maintaining Balance: Case 2</vt:lpstr>
      <vt:lpstr>Maintaining Balance: Case 2</vt:lpstr>
      <vt:lpstr>Maintaining Balance: Case 2</vt:lpstr>
      <vt:lpstr>Maintaining Balance: Case 2</vt:lpstr>
      <vt:lpstr>Maintaining Balance: Case 2</vt:lpstr>
      <vt:lpstr>Maintaining Balance: Case 2</vt:lpstr>
      <vt:lpstr>Maintaining Balance: Case 2</vt:lpstr>
      <vt:lpstr>Maintaining Balance: Case 2</vt:lpstr>
      <vt:lpstr>Maintaining Balance: Case 2</vt:lpstr>
      <vt:lpstr>Maintaining Balance: Case 2</vt:lpstr>
      <vt:lpstr>Maintaining Balance: Case 2</vt:lpstr>
      <vt:lpstr>Maintaining Balance: Case 2</vt:lpstr>
      <vt:lpstr>Maintaining balance:  Summary</vt:lpstr>
      <vt:lpstr>Insert (Implementation)</vt:lpstr>
      <vt:lpstr>Insertion (Implementation)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Erase</vt:lpstr>
      <vt:lpstr>Erase</vt:lpstr>
      <vt:lpstr>Erase</vt:lpstr>
      <vt:lpstr>Erase</vt:lpstr>
      <vt:lpstr>Erase</vt:lpstr>
      <vt:lpstr>Erase</vt:lpstr>
      <vt:lpstr>Erase</vt:lpstr>
      <vt:lpstr>Erase</vt:lpstr>
      <vt:lpstr>Erase</vt:lpstr>
      <vt:lpstr>Erase</vt:lpstr>
      <vt:lpstr>Erase</vt:lpstr>
      <vt:lpstr>Erase</vt:lpstr>
      <vt:lpstr>AVL Trees as Arrays?</vt:lpstr>
      <vt:lpstr>AVL Trees as Arrays?</vt:lpstr>
      <vt:lpstr>AVL Trees as Arrays?</vt:lpstr>
      <vt:lpstr>Summary</vt:lpstr>
      <vt:lpstr>Usage Notes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ECE 250 Algorithms and Data Structures</dc:title>
  <dc:creator>dwharder</dc:creator>
  <cp:lastModifiedBy>Ali elgamal</cp:lastModifiedBy>
  <cp:revision>499</cp:revision>
  <dcterms:created xsi:type="dcterms:W3CDTF">2009-09-11T23:00:44Z</dcterms:created>
  <dcterms:modified xsi:type="dcterms:W3CDTF">2016-04-25T19:57:34Z</dcterms:modified>
</cp:coreProperties>
</file>