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345" r:id="rId2"/>
    <p:sldId id="346" r:id="rId3"/>
    <p:sldId id="374" r:id="rId4"/>
    <p:sldId id="347" r:id="rId5"/>
    <p:sldId id="348" r:id="rId6"/>
    <p:sldId id="349" r:id="rId7"/>
    <p:sldId id="350" r:id="rId8"/>
    <p:sldId id="351" r:id="rId9"/>
    <p:sldId id="352" r:id="rId10"/>
    <p:sldId id="375" r:id="rId11"/>
    <p:sldId id="376" r:id="rId12"/>
    <p:sldId id="377" r:id="rId13"/>
    <p:sldId id="353" r:id="rId14"/>
    <p:sldId id="378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79" r:id="rId30"/>
    <p:sldId id="369" r:id="rId31"/>
    <p:sldId id="37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00" d="100"/>
          <a:sy n="100" d="100"/>
        </p:scale>
        <p:origin x="6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1/19/2016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236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F8DDA9-8D38-4F38-8E95-E2CF30498419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51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97D44-AC54-46B5-9CA3-21C275C93BF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2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97D44-AC54-46B5-9CA3-21C275C93BF5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04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97D44-AC54-46B5-9CA3-21C275C93BF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00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3133C-81EF-4BD3-A8B6-48AED429E11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89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3133C-81EF-4BD3-A8B6-48AED429E11E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51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AE26C-542A-4561-A6BB-DE1B87E4D7E7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34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81DAC-2E35-46F1-9D70-74A816627B70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92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92A93-F072-45CE-96ED-0AB266D46C1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86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77B8D-13E7-432D-906F-3DF959C371B8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096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9BE99-5144-49A9-865B-FF23A2E7B06E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211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83163-C64F-454A-8812-52EB748CA126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86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9ED4F-AF4E-4D5B-84FD-E96417BF715A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981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AB5C5C-8E38-485B-B6B3-A4BD512B0455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CA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312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AA7692-36D8-4B16-8CE4-8C3652F07292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CA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997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24136-D6BD-4691-A9F5-1DAD7B148886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704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0DA58-164F-42B6-8DFB-0FF2C06F36F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132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71952E-62C1-4BBF-A875-86E728300149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CA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36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E40C-B14F-4F19-B294-C6077DA41890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558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E40C-B14F-4F19-B294-C6077DA41890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042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A2759-1C45-4154-9A53-7D5B6FEBF5E1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080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6719A-5D90-4126-BF05-17E10D62E441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69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83163-C64F-454A-8812-52EB748CA126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43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025F6-2102-45AD-80E7-E3A8222903A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53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97D44-AC54-46B5-9CA3-21C275C93BF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47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D9940-DF08-4FA3-B163-46AFAFD1278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12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69105-8B27-4DC3-89F6-FD04DEB2B35F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82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5EBFC-E326-451E-A132-3BA8AEA31A0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98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316DA-72F3-48DC-912A-5BF950A6A5ED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95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5" name="Picture 2" descr="C:\Users\dwharder\Desktop\c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863" y="6373813"/>
            <a:ext cx="679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Structures and Algorithms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topic will describe: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concrete data structures that can be used to store information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basic forms of memory allocation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Contiguous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Linked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Indexed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prototypical examples of these:  arrays and linked lists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Other data structures: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Trees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Hybrids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Higher-dimensional arrays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Finally, we will discuss the run-time of queries and operations on arrays and linked lists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Indexed Allocation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With indexed allocation, an array of pointers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(possibly NULL) link to a sequence of allocated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memory locations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Used in the C++ standard template library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Computer engineering students will see indexed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allocation in their operating systems course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2.2.1.3</a:t>
            </a:r>
            <a:endParaRPr lang="en-CA" dirty="0"/>
          </a:p>
        </p:txBody>
      </p:sp>
      <p:pic>
        <p:nvPicPr>
          <p:cNvPr id="124930" name="Picture 2" descr="C:\Users\dwharder\Desktop\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16832"/>
            <a:ext cx="2205571" cy="302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1" name="Picture 9" descr="C:\Users\dwharder\Desktop\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363" y="2960365"/>
            <a:ext cx="5439461" cy="2196827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Indexed Allocation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Matrices can be implemented using indexed allocation: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2.2.1.3</a:t>
            </a:r>
            <a:endParaRPr lang="en-CA" dirty="0"/>
          </a:p>
        </p:txBody>
      </p:sp>
      <p:graphicFrame>
        <p:nvGraphicFramePr>
          <p:cNvPr id="125956" name="Object 3"/>
          <p:cNvGraphicFramePr>
            <a:graphicFrameLocks noChangeAspect="1"/>
          </p:cNvGraphicFramePr>
          <p:nvPr/>
        </p:nvGraphicFramePr>
        <p:xfrm>
          <a:off x="611188" y="3055938"/>
          <a:ext cx="15128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2"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55938"/>
                        <a:ext cx="1512887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C:\Users\dwharder\Desktop\a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9363" y="2941886"/>
            <a:ext cx="5439461" cy="2196614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Indexed Allocation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Matrices can be implemented using indexed allocation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Most implementations of matrices (or higher-dimensional arrays) use indices pointing into a single contiguous block of memory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2.2.1.3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90636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Row-major order 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289706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Column-major order 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868489" y="5291916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C, Python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567800" y="5282624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Matlab, Fortran</a:t>
            </a:r>
            <a:endParaRPr lang="en-CA" dirty="0"/>
          </a:p>
        </p:txBody>
      </p:sp>
      <p:graphicFrame>
        <p:nvGraphicFramePr>
          <p:cNvPr id="126980" name="Object 3"/>
          <p:cNvGraphicFramePr>
            <a:graphicFrameLocks noChangeAspect="1"/>
          </p:cNvGraphicFramePr>
          <p:nvPr/>
        </p:nvGraphicFramePr>
        <p:xfrm>
          <a:off x="611188" y="3055938"/>
          <a:ext cx="15128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55938"/>
                        <a:ext cx="1512887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Other Allocation Formats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will look at some variations or hybrids of these memory allocations including: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Trees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Graphs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Deques</a:t>
            </a:r>
            <a:r>
              <a:rPr lang="en-US" dirty="0" smtClean="0">
                <a:latin typeface="Arial" charset="0"/>
                <a:cs typeface="Arial" charset="0"/>
              </a:rPr>
              <a:t> (linked arrays)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inodes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linked list can be used to store linearly ordered data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What if we have multiple </a:t>
            </a:r>
            <a:r>
              <a:rPr lang="en-US" i="1" dirty="0" smtClean="0">
                <a:latin typeface="Arial" charset="0"/>
                <a:cs typeface="Arial" charset="0"/>
              </a:rPr>
              <a:t>next</a:t>
            </a:r>
            <a:r>
              <a:rPr lang="en-US" dirty="0" smtClean="0">
                <a:latin typeface="Arial" charset="0"/>
                <a:cs typeface="Arial" charset="0"/>
              </a:rPr>
              <a:t> pointers?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 rooted tree is similar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to a linked list but with multiple next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pointers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4340" name="Picture 4" descr="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492375"/>
            <a:ext cx="28670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tree is a variation on a linked list: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Each node points to an arbitrary number of subsequent nodes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Useful for storing hierarchical data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We will see that it is also useful for storing sorted data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Usually we will restrict ourselves to trees where each node points to at most two other nodes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Graphs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we allow arbitrary relations between any two objects in a container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Given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objects, there are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possible relations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If we allow symmetry, this reduces to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For example, consider the network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41900" y="2544763"/>
          <a:ext cx="6683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Equation" r:id="rId5" imgW="431640" imgH="419040" progId="Equation.DSMT4">
                  <p:embed/>
                </p:oleObj>
              </mc:Choice>
              <mc:Fallback>
                <p:oleObj name="Equation" r:id="rId5" imgW="4316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2544763"/>
                        <a:ext cx="6683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 descr="C:\Users\dwharder\Desktop\S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3860800"/>
            <a:ext cx="3241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Arrays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Suppose we allow arbitrary relations between any two objects in a container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could represent this using a two-dimensional array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 this case, the matrix is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i="1" dirty="0" smtClean="0">
                <a:latin typeface="Arial" charset="0"/>
                <a:cs typeface="Arial" charset="0"/>
              </a:rPr>
              <a:t>symmetric</a:t>
            </a:r>
            <a:endParaRPr lang="en-US" sz="2400" i="1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13238" y="2636838"/>
          <a:ext cx="3931772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  <a:gridCol w="302444"/>
              </a:tblGrid>
              <a:tr h="188010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A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B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C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D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E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F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G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H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I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J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K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L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A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B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C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D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E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F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G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H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I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J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K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L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×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608" name="Picture 3" descr="C:\Users\dwharder\Desktop\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860800"/>
            <a:ext cx="3241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644008" y="2924944"/>
            <a:ext cx="3600400" cy="3672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Array of Linked Lists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we allow arbitrary relations between any two objects in a container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Alternatively, we could use a hybrid:  an array of linked lists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13238" y="2636838"/>
          <a:ext cx="604888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44"/>
                <a:gridCol w="302444"/>
              </a:tblGrid>
              <a:tr h="188010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A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B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C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D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E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F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G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H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I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J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K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01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L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8478" name="Picture 3" descr="C:\Users\dwharder\Desktop\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860800"/>
            <a:ext cx="3241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9" name="Picture 2" descr="C:\Users\dwharder\Desktop\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954338"/>
            <a:ext cx="3240088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Linked Arrays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Other hybrids are linked lists of arrays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Something like this is used for the C++ STL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deque</a:t>
            </a:r>
            <a:r>
              <a:rPr lang="en-US" dirty="0" smtClean="0">
                <a:latin typeface="Arial" charset="0"/>
                <a:cs typeface="Arial" charset="0"/>
              </a:rPr>
              <a:t> container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example, the alphabet could be stored either as: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An array of 26 entries, or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 linked list of arrays of 8 entries</a:t>
            </a:r>
          </a:p>
        </p:txBody>
      </p:sp>
      <p:pic>
        <p:nvPicPr>
          <p:cNvPr id="19460" name="Picture 5" descr="bla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717032"/>
            <a:ext cx="56880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Memory allocation can be classified as either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Contiguous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Linked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Indexed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Prototypical examples: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Contiguous allocation:	arrays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Linked allocation:		linked lists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Hybrid data structures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Unix </a:t>
            </a:r>
            <a:r>
              <a:rPr lang="en-US" dirty="0" err="1" smtClean="0">
                <a:latin typeface="Arial" charset="0"/>
                <a:cs typeface="Arial" charset="0"/>
              </a:rPr>
              <a:t>inode</a:t>
            </a:r>
            <a:r>
              <a:rPr lang="en-US" dirty="0" smtClean="0">
                <a:latin typeface="Arial" charset="0"/>
                <a:cs typeface="Arial" charset="0"/>
              </a:rPr>
              <a:t> was used to store information about large files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first twelve entries can reference the first twelve blocks (48 </a:t>
            </a:r>
            <a:r>
              <a:rPr lang="en-US" dirty="0" err="1" smtClean="0">
                <a:latin typeface="Arial" charset="0"/>
                <a:cs typeface="Arial" charset="0"/>
              </a:rPr>
              <a:t>KiB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5" name="Picture 6" descr="C:\Users\dwharder\Desktop\d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855" y="2327565"/>
            <a:ext cx="7619586" cy="426085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Hybrid data structures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The Unix </a:t>
            </a:r>
            <a:r>
              <a:rPr lang="en-US" dirty="0" err="1" smtClean="0">
                <a:latin typeface="Arial" charset="0"/>
                <a:cs typeface="Arial" charset="0"/>
              </a:rPr>
              <a:t>inode</a:t>
            </a:r>
            <a:r>
              <a:rPr lang="en-US" dirty="0" smtClean="0">
                <a:latin typeface="Arial" charset="0"/>
                <a:cs typeface="Arial" charset="0"/>
              </a:rPr>
              <a:t> was used to store information about large files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next entry is a pointer to an array that stores the next 1024 blocks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	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C:\Users\dwharder\Desktop\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855" y="2327565"/>
            <a:ext cx="7619586" cy="4260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35896" y="4221088"/>
            <a:ext cx="523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stores files up to 4 </a:t>
            </a:r>
            <a:r>
              <a:rPr lang="en-US" dirty="0" err="1" smtClean="0"/>
              <a:t>MiB</a:t>
            </a:r>
            <a:r>
              <a:rPr lang="en-US" dirty="0" smtClean="0"/>
              <a:t> on a 32-bit computer</a:t>
            </a:r>
            <a:endParaRPr lang="en-CA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Hybrid data structures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Unix </a:t>
            </a:r>
            <a:r>
              <a:rPr lang="en-US" dirty="0" err="1" smtClean="0">
                <a:latin typeface="Arial" charset="0"/>
                <a:cs typeface="Arial" charset="0"/>
              </a:rPr>
              <a:t>inode</a:t>
            </a:r>
            <a:r>
              <a:rPr lang="en-US" dirty="0" smtClean="0">
                <a:latin typeface="Arial" charset="0"/>
                <a:cs typeface="Arial" charset="0"/>
              </a:rPr>
              <a:t> was used to store information about large files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next entry has two levels of indirection for files up to 4 </a:t>
            </a:r>
            <a:r>
              <a:rPr lang="en-US" dirty="0" err="1" smtClean="0">
                <a:latin typeface="Arial" charset="0"/>
                <a:cs typeface="Arial" charset="0"/>
              </a:rPr>
              <a:t>GiB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C:\Users\dwharder\Desktop\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855" y="2327565"/>
            <a:ext cx="7619586" cy="426085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Hybrid data structures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Unix </a:t>
            </a:r>
            <a:r>
              <a:rPr lang="en-US" dirty="0" err="1" smtClean="0">
                <a:latin typeface="Arial" charset="0"/>
                <a:cs typeface="Arial" charset="0"/>
              </a:rPr>
              <a:t>inode</a:t>
            </a:r>
            <a:r>
              <a:rPr lang="en-US" dirty="0" smtClean="0">
                <a:latin typeface="Arial" charset="0"/>
                <a:cs typeface="Arial" charset="0"/>
              </a:rPr>
              <a:t> was used to store information about large files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last entry has three levels of indirection for files up to 4 </a:t>
            </a:r>
            <a:r>
              <a:rPr lang="en-US" dirty="0" err="1" smtClean="0">
                <a:latin typeface="Arial" charset="0"/>
                <a:cs typeface="Arial" charset="0"/>
              </a:rPr>
              <a:t>TiB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:\Users\dwharder\Desktop\d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855" y="2327565"/>
            <a:ext cx="7619586" cy="426085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2.2.2.4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Algorithm run times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Once we have chosen a data structure to store both the objects and the relationships, we must implement the queries or operations as algorithms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Abstract Data Type will be implemented as a class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data structure will be defined by the member variables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member functions will implement the algorithms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question is, how do we determine the efficiency of the algorithms?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will use the following matrix to describe operations at the locations within the structure</a:t>
            </a:r>
          </a:p>
        </p:txBody>
      </p:sp>
      <p:graphicFrame>
        <p:nvGraphicFramePr>
          <p:cNvPr id="6" name="Group 63"/>
          <p:cNvGraphicFramePr>
            <a:graphicFrameLocks noGrp="1"/>
          </p:cNvGraphicFramePr>
          <p:nvPr/>
        </p:nvGraphicFramePr>
        <p:xfrm>
          <a:off x="971550" y="2386013"/>
          <a:ext cx="7596000" cy="2195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6000"/>
                <a:gridCol w="2160000"/>
                <a:gridCol w="2160000"/>
                <a:gridCol w="2160000"/>
              </a:tblGrid>
              <a:tr h="78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Front/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Arbitrary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Location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Back/</a:t>
                      </a:r>
                      <a:r>
                        <a:rPr kumimoji="0" lang="en-CA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Find</a:t>
                      </a:r>
                      <a:endParaRPr kumimoji="0" lang="en-CA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Insert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Erase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Operations on Sorted Lists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an sorted array, we have the following run times: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800" baseline="30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800" baseline="30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800" baseline="30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800" baseline="3000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Group 63"/>
          <p:cNvGraphicFramePr>
            <a:graphicFrameLocks noGrp="1"/>
          </p:cNvGraphicFramePr>
          <p:nvPr/>
        </p:nvGraphicFramePr>
        <p:xfrm>
          <a:off x="971550" y="2386013"/>
          <a:ext cx="7596000" cy="2195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6000"/>
                <a:gridCol w="2160000"/>
                <a:gridCol w="2160000"/>
                <a:gridCol w="1080000"/>
                <a:gridCol w="1080000"/>
              </a:tblGrid>
              <a:tr h="78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Front/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Arbitrary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Location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Back/</a:t>
                      </a:r>
                      <a:r>
                        <a:rPr kumimoji="0" lang="en-CA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Find</a:t>
                      </a:r>
                      <a:endParaRPr kumimoji="0" lang="en-CA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Okay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Insert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Erase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8" name="TextBox 5"/>
          <p:cNvSpPr txBox="1">
            <a:spLocks noChangeArrowheads="1"/>
          </p:cNvSpPr>
          <p:nvPr/>
        </p:nvSpPr>
        <p:spPr bwMode="auto">
          <a:xfrm>
            <a:off x="5508625" y="4868863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30000"/>
              <a:t>* </a:t>
            </a:r>
            <a:r>
              <a:rPr lang="en-US" sz="2000"/>
              <a:t>only if the array is not full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Operations on Lists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If the array is not sorted, only one operations changes:</a:t>
            </a:r>
            <a:endParaRPr lang="en-US" sz="2400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Group 63"/>
          <p:cNvGraphicFramePr>
            <a:graphicFrameLocks noGrp="1"/>
          </p:cNvGraphicFramePr>
          <p:nvPr/>
        </p:nvGraphicFramePr>
        <p:xfrm>
          <a:off x="971550" y="2386013"/>
          <a:ext cx="7596000" cy="2195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6000"/>
                <a:gridCol w="2160000"/>
                <a:gridCol w="2160000"/>
                <a:gridCol w="1080000"/>
                <a:gridCol w="1080000"/>
              </a:tblGrid>
              <a:tr h="78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Front/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Arbitrary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Location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Back/</a:t>
                      </a:r>
                      <a:r>
                        <a:rPr kumimoji="0" lang="en-CA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Find</a:t>
                      </a:r>
                      <a:endParaRPr kumimoji="0" lang="en-CA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Insert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Erase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72" name="TextBox 6"/>
          <p:cNvSpPr txBox="1">
            <a:spLocks noChangeArrowheads="1"/>
          </p:cNvSpPr>
          <p:nvPr/>
        </p:nvSpPr>
        <p:spPr bwMode="auto">
          <a:xfrm>
            <a:off x="5508625" y="4868863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30000"/>
              <a:t>* </a:t>
            </a:r>
            <a:r>
              <a:rPr lang="en-US" sz="2000"/>
              <a:t>only if the array is not full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Operations on Lists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for a singly linked list where we a head and tail pointer, we have: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baseline="30000" smtClean="0">
              <a:latin typeface="Arial" charset="0"/>
              <a:cs typeface="Arial" charset="0"/>
            </a:endParaRPr>
          </a:p>
        </p:txBody>
      </p:sp>
      <p:pic>
        <p:nvPicPr>
          <p:cNvPr id="28676" name="Picture 117" descr="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084763"/>
            <a:ext cx="3854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3"/>
          <p:cNvGraphicFramePr>
            <a:graphicFrameLocks noGrp="1"/>
          </p:cNvGraphicFramePr>
          <p:nvPr/>
        </p:nvGraphicFramePr>
        <p:xfrm>
          <a:off x="971550" y="2386013"/>
          <a:ext cx="7596000" cy="2195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6000"/>
                <a:gridCol w="2160000"/>
                <a:gridCol w="2160000"/>
                <a:gridCol w="2160000"/>
              </a:tblGrid>
              <a:tr h="78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Front/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Arbitrary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Location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Back/</a:t>
                      </a:r>
                      <a:r>
                        <a:rPr kumimoji="0" lang="en-CA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Find</a:t>
                      </a:r>
                      <a:endParaRPr kumimoji="0" lang="en-CA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Insert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Erase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Operations on Lists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we have a pointer to the </a:t>
            </a:r>
            <a:r>
              <a:rPr lang="en-US" i="1" dirty="0" err="1" smtClean="0">
                <a:latin typeface="Arial" charset="0"/>
                <a:cs typeface="Arial" charset="0"/>
              </a:rPr>
              <a:t>k</a:t>
            </a:r>
            <a:r>
              <a:rPr lang="en-US" baseline="30000" dirty="0" err="1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entry, we can insert or erase at that location quite easily</a:t>
            </a: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Note, this requires a little bit of trickery:  we must modify the value stored in the </a:t>
            </a:r>
            <a:r>
              <a:rPr lang="en-US" i="1" dirty="0" smtClean="0">
                <a:latin typeface="Arial" charset="0"/>
                <a:cs typeface="Arial" charset="0"/>
              </a:rPr>
              <a:t>k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node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baseline="30000" dirty="0" smtClean="0">
              <a:latin typeface="Arial" charset="0"/>
              <a:cs typeface="Arial" charset="0"/>
            </a:endParaRPr>
          </a:p>
        </p:txBody>
      </p:sp>
      <p:pic>
        <p:nvPicPr>
          <p:cNvPr id="28676" name="Picture 117" descr="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775" y="4797152"/>
            <a:ext cx="3854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0324"/>
              </p:ext>
            </p:extLst>
          </p:nvPr>
        </p:nvGraphicFramePr>
        <p:xfrm>
          <a:off x="971550" y="2386013"/>
          <a:ext cx="7596000" cy="2195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6000"/>
                <a:gridCol w="2160000"/>
                <a:gridCol w="2160000"/>
                <a:gridCol w="2160000"/>
              </a:tblGrid>
              <a:tr h="78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Front/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Arbitrary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Location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Back/</a:t>
                      </a:r>
                      <a:r>
                        <a:rPr kumimoji="0" lang="en-CA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Find</a:t>
                      </a:r>
                      <a:endParaRPr kumimoji="0" lang="en-CA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Insert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Good</a:t>
                      </a:r>
                      <a:endParaRPr kumimoji="0" lang="en-C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Erase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2.2.3.3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82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Contiguous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adj.</a:t>
            </a:r>
          </a:p>
          <a:p>
            <a:pPr lvl="1"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Touching or connected throughout in an unbroken sequence.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					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Meriam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Webster</a:t>
            </a:r>
          </a:p>
          <a:p>
            <a:pPr lvl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/>
              <a:t>Touching, in actual contact, next in space; meeting at a common</a:t>
            </a:r>
            <a:br>
              <a:rPr lang="en-CA" dirty="0" smtClean="0"/>
            </a:br>
            <a:r>
              <a:rPr lang="en-CA" dirty="0" smtClean="0"/>
              <a:t>boundary, bordering, adjoining.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					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www.oed.com</a:t>
            </a:r>
          </a:p>
          <a:p>
            <a:pPr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Operations on Lists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a doubly linked list, one operation becomes more efficient:</a:t>
            </a:r>
          </a:p>
          <a:p>
            <a:pPr>
              <a:buFontTx/>
              <a:buNone/>
            </a:pPr>
            <a:endParaRPr lang="en-US" sz="1800" baseline="30000" smtClean="0">
              <a:latin typeface="Arial" charset="0"/>
              <a:cs typeface="Arial" charset="0"/>
            </a:endParaRPr>
          </a:p>
        </p:txBody>
      </p:sp>
      <p:pic>
        <p:nvPicPr>
          <p:cNvPr id="29700" name="Picture 37" descr="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954588"/>
            <a:ext cx="38544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99010"/>
              </p:ext>
            </p:extLst>
          </p:nvPr>
        </p:nvGraphicFramePr>
        <p:xfrm>
          <a:off x="971550" y="2386013"/>
          <a:ext cx="7596000" cy="2195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6000"/>
                <a:gridCol w="2160000"/>
                <a:gridCol w="2160000"/>
                <a:gridCol w="2160000"/>
              </a:tblGrid>
              <a:tr h="78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Front/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</a:t>
                      </a: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Arbitrary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Location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Back/</a:t>
                      </a:r>
                      <a:r>
                        <a:rPr kumimoji="0" lang="en-CA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CA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th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Find</a:t>
                      </a:r>
                      <a:endParaRPr kumimoji="0" lang="en-CA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Insert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Erase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Good</a:t>
                      </a:r>
                      <a:endParaRPr kumimoji="0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2.2.3.4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this topic, we have introduced the concept of data structures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discussed contiguous, linked, and indexed allocation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looked at arrays and linked lists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considered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Trees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Two-dimensional arrays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Hybrid data structures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considered the run time of the algorithms required to perform various queries and operations on specific data structures: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Arrays and linked lists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Contiguous Allocation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An array stores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objects in a single contiguous space of memory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Unfortunately, if more memory is required, a request for new memory usually requires copying all information into the new memory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 general, you cannot request for the operating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system to allocate to you the next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 memory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locations</a:t>
            </a:r>
          </a:p>
        </p:txBody>
      </p:sp>
      <p:pic>
        <p:nvPicPr>
          <p:cNvPr id="115715" name="Picture 3" descr="C:\Users\dwharder\Desktop\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583" y="3068960"/>
            <a:ext cx="16478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C:\Users\dwharder\Desktop\b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583" y="3068960"/>
            <a:ext cx="16478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C:\Users\dwharder\Desktop\b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583" y="3072135"/>
            <a:ext cx="16478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C:\Users\dwharder\Desktop\b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1821" y="3072135"/>
            <a:ext cx="16478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 descr="C:\Users\dwharder\Desktop\b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1821" y="3072135"/>
            <a:ext cx="16478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8" descr="C:\Users\dwharder\Desktop\b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1821" y="3072135"/>
            <a:ext cx="16478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C:\Users\dwharder\Desktop\b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91821" y="3072135"/>
            <a:ext cx="16478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</a:t>
            </a:r>
            <a:endParaRPr lang="en-CA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Linked Allocation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Linked storage such as a linked list associates two pieces of data with each item being stored: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object itself, and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 reference to the next item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In C++ that reference is the address of the next node</a:t>
            </a:r>
          </a:p>
        </p:txBody>
      </p:sp>
      <p:pic>
        <p:nvPicPr>
          <p:cNvPr id="9220" name="Picture 2" descr="C:\Users\dwharder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714750"/>
            <a:ext cx="2914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Linked Allocation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is a class describing such a node </a:t>
            </a:r>
          </a:p>
          <a:p>
            <a:pPr>
              <a:buFontTx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</a:t>
            </a:r>
            <a:r>
              <a:rPr lang="en-US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class Node {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   	    private: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        Type element;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        Node *next_node;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       	        // ...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};</a:t>
            </a:r>
          </a:p>
        </p:txBody>
      </p:sp>
      <p:pic>
        <p:nvPicPr>
          <p:cNvPr id="10244" name="Picture 2" descr="C:\Users\dwharder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2914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Linked Allocation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operations on this node must include: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Constructing a new node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Accessing (retrieving) the value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Accessing the next pointer</a:t>
            </a:r>
          </a:p>
          <a:p>
            <a:pPr lvl="1">
              <a:buFontTx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	Node( const Type&amp; = Type(), Node* = 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US" dirty="0" smtClean="0">
                <a:latin typeface="Consolas" pitchFamily="49" charset="0"/>
                <a:cs typeface="Arial" charset="0"/>
              </a:rPr>
              <a:t> );</a:t>
            </a:r>
          </a:p>
          <a:p>
            <a:pPr lvl="1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	Type retrieve() const;</a:t>
            </a:r>
          </a:p>
          <a:p>
            <a:pPr lvl="1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	Node *next() const;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2.2.1.2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3851920" y="4797152"/>
            <a:ext cx="4775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Pointing to nothing has been represented as:</a:t>
            </a:r>
          </a:p>
          <a:p>
            <a:r>
              <a:rPr lang="en-CA" dirty="0"/>
              <a:t> </a:t>
            </a:r>
            <a:r>
              <a:rPr lang="en-CA" dirty="0" smtClean="0"/>
              <a:t>  C	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  <a:p>
            <a:r>
              <a:rPr lang="en-CA" dirty="0"/>
              <a:t> </a:t>
            </a:r>
            <a:r>
              <a:rPr lang="en-CA" dirty="0" smtClean="0"/>
              <a:t>  Java/C#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lang="en-CA" dirty="0" smtClean="0"/>
          </a:p>
          <a:p>
            <a:r>
              <a:rPr lang="en-CA" dirty="0" smtClean="0"/>
              <a:t>   C++ (old)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CA" dirty="0" smtClean="0"/>
              <a:t>   C++ (new)	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nullptr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dirty="0" smtClean="0"/>
              <a:t>   Symbolically	</a:t>
            </a:r>
            <a:r>
              <a:rPr lang="en-CA" dirty="0"/>
              <a:t>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Linked Allocation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For a linked list, however, we also require an object which links to the first object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actual linked list class must store two pointers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 head and tail:</a:t>
            </a:r>
          </a:p>
          <a:p>
            <a:pPr lvl="1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			Node *head;</a:t>
            </a:r>
          </a:p>
          <a:p>
            <a:pPr lvl="1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			Node *tail;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Optionally, we can also keep a count</a:t>
            </a:r>
          </a:p>
          <a:p>
            <a:pPr lvl="1">
              <a:buFontTx/>
              <a:buNone/>
            </a:pPr>
            <a:r>
              <a:rPr lang="en-US" dirty="0" smtClean="0">
                <a:latin typeface="Courier New" pitchFamily="49" charset="0"/>
                <a:cs typeface="Arial" charset="0"/>
              </a:rPr>
              <a:t>			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dirty="0" smtClean="0">
                <a:latin typeface="Consolas" pitchFamily="49" charset="0"/>
                <a:cs typeface="Arial" charset="0"/>
              </a:rPr>
              <a:t> count;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next_node</a:t>
            </a:r>
            <a:r>
              <a:rPr lang="en-US" dirty="0" smtClean="0">
                <a:latin typeface="Arial" charset="0"/>
                <a:cs typeface="Arial" charset="0"/>
              </a:rPr>
              <a:t> of the last node is assigned 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nullptr</a:t>
            </a:r>
            <a:endParaRPr lang="en-US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endParaRPr lang="en-US" b="1" dirty="0" smtClean="0">
              <a:latin typeface="Consolas" pitchFamily="49" charset="0"/>
              <a:cs typeface="Arial" charset="0"/>
            </a:endParaRPr>
          </a:p>
        </p:txBody>
      </p:sp>
      <p:pic>
        <p:nvPicPr>
          <p:cNvPr id="12292" name="Picture 4" descr="Graph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176838"/>
            <a:ext cx="626586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Linked Allocation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class structure would be:</a:t>
            </a:r>
          </a:p>
          <a:p>
            <a:pPr>
              <a:buFontTx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template &lt;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typename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Type&gt;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class List {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private: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    Node&lt;Type&gt; *head;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    Node&lt;Type&gt; *tail;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count;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    // constructor(s)...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    //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accessor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(s)...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        //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mutator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(s)...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		};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2.2.1.2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22019</TotalTime>
  <Words>350</Words>
  <Application>Microsoft Office PowerPoint</Application>
  <PresentationFormat>On-screen Show (4:3)</PresentationFormat>
  <Paragraphs>441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ＭＳ Ｐゴシック</vt:lpstr>
      <vt:lpstr>Times New Roman</vt:lpstr>
      <vt:lpstr>Custom Design</vt:lpstr>
      <vt:lpstr>Equation</vt:lpstr>
      <vt:lpstr>Outline</vt:lpstr>
      <vt:lpstr>Memory Allocation</vt:lpstr>
      <vt:lpstr>Memory Allocation</vt:lpstr>
      <vt:lpstr>Contiguous Allocation</vt:lpstr>
      <vt:lpstr>Linked Allocation</vt:lpstr>
      <vt:lpstr>Linked Allocation</vt:lpstr>
      <vt:lpstr>Linked Allocation</vt:lpstr>
      <vt:lpstr>Linked Allocation</vt:lpstr>
      <vt:lpstr>Linked Allocation</vt:lpstr>
      <vt:lpstr>Indexed Allocation</vt:lpstr>
      <vt:lpstr>Indexed Allocation</vt:lpstr>
      <vt:lpstr>Indexed Allocation</vt:lpstr>
      <vt:lpstr>Other Allocation Formats</vt:lpstr>
      <vt:lpstr>Trees</vt:lpstr>
      <vt:lpstr>Trees</vt:lpstr>
      <vt:lpstr>Graphs</vt:lpstr>
      <vt:lpstr>Arrays</vt:lpstr>
      <vt:lpstr>Array of Linked Lists</vt:lpstr>
      <vt:lpstr>Linked Arrays</vt:lpstr>
      <vt:lpstr>Hybrid data structures</vt:lpstr>
      <vt:lpstr>Hybrid data structures</vt:lpstr>
      <vt:lpstr>Hybrid data structures</vt:lpstr>
      <vt:lpstr>Hybrid data structures</vt:lpstr>
      <vt:lpstr>Algorithm run times</vt:lpstr>
      <vt:lpstr>Operations</vt:lpstr>
      <vt:lpstr>Operations on Sorted Lists</vt:lpstr>
      <vt:lpstr>Operations on Lists</vt:lpstr>
      <vt:lpstr>Operations on Lists</vt:lpstr>
      <vt:lpstr>Operations on Lists</vt:lpstr>
      <vt:lpstr>Operations on Lists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1255</cp:revision>
  <dcterms:created xsi:type="dcterms:W3CDTF">2009-09-11T23:00:44Z</dcterms:created>
  <dcterms:modified xsi:type="dcterms:W3CDTF">2016-01-19T23:21:02Z</dcterms:modified>
</cp:coreProperties>
</file>