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98"/>
  </p:notesMasterIdLst>
  <p:sldIdLst>
    <p:sldId id="374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408" r:id="rId36"/>
    <p:sldId id="409" r:id="rId37"/>
    <p:sldId id="410" r:id="rId38"/>
    <p:sldId id="411" r:id="rId39"/>
    <p:sldId id="412" r:id="rId40"/>
    <p:sldId id="413" r:id="rId41"/>
    <p:sldId id="414" r:id="rId42"/>
    <p:sldId id="415" r:id="rId43"/>
    <p:sldId id="416" r:id="rId44"/>
    <p:sldId id="417" r:id="rId45"/>
    <p:sldId id="418" r:id="rId46"/>
    <p:sldId id="419" r:id="rId47"/>
    <p:sldId id="420" r:id="rId48"/>
    <p:sldId id="421" r:id="rId49"/>
    <p:sldId id="422" r:id="rId50"/>
    <p:sldId id="423" r:id="rId51"/>
    <p:sldId id="424" r:id="rId52"/>
    <p:sldId id="425" r:id="rId53"/>
    <p:sldId id="426" r:id="rId54"/>
    <p:sldId id="427" r:id="rId55"/>
    <p:sldId id="428" r:id="rId56"/>
    <p:sldId id="429" r:id="rId57"/>
    <p:sldId id="430" r:id="rId58"/>
    <p:sldId id="431" r:id="rId59"/>
    <p:sldId id="432" r:id="rId60"/>
    <p:sldId id="433" r:id="rId61"/>
    <p:sldId id="434" r:id="rId62"/>
    <p:sldId id="435" r:id="rId63"/>
    <p:sldId id="436" r:id="rId64"/>
    <p:sldId id="437" r:id="rId65"/>
    <p:sldId id="438" r:id="rId66"/>
    <p:sldId id="439" r:id="rId67"/>
    <p:sldId id="440" r:id="rId68"/>
    <p:sldId id="441" r:id="rId69"/>
    <p:sldId id="442" r:id="rId70"/>
    <p:sldId id="443" r:id="rId71"/>
    <p:sldId id="444" r:id="rId72"/>
    <p:sldId id="445" r:id="rId73"/>
    <p:sldId id="446" r:id="rId74"/>
    <p:sldId id="447" r:id="rId75"/>
    <p:sldId id="448" r:id="rId76"/>
    <p:sldId id="449" r:id="rId77"/>
    <p:sldId id="450" r:id="rId78"/>
    <p:sldId id="451" r:id="rId79"/>
    <p:sldId id="452" r:id="rId80"/>
    <p:sldId id="453" r:id="rId81"/>
    <p:sldId id="454" r:id="rId82"/>
    <p:sldId id="455" r:id="rId83"/>
    <p:sldId id="456" r:id="rId84"/>
    <p:sldId id="457" r:id="rId85"/>
    <p:sldId id="458" r:id="rId86"/>
    <p:sldId id="459" r:id="rId87"/>
    <p:sldId id="460" r:id="rId88"/>
    <p:sldId id="461" r:id="rId89"/>
    <p:sldId id="462" r:id="rId90"/>
    <p:sldId id="463" r:id="rId91"/>
    <p:sldId id="464" r:id="rId92"/>
    <p:sldId id="465" r:id="rId93"/>
    <p:sldId id="466" r:id="rId94"/>
    <p:sldId id="467" r:id="rId95"/>
    <p:sldId id="468" r:id="rId96"/>
    <p:sldId id="469" r:id="rId9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100" d="100"/>
          <a:sy n="100" d="100"/>
        </p:scale>
        <p:origin x="68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1/25/2016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6168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2606A-BACA-4F46-A115-CA7D6054FBDD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6371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B54FE3-ABB2-433D-BDAA-B6774C0B712E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8792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CB890B-DF38-4FA9-B891-B2B840F48CE7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3992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4BCA0C-78A9-4422-94BD-821D7D0D2A3A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965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F55431-7726-4473-91F8-8872AD45BCCB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3577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B13652-D542-47DA-9185-3FF29FD42687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9491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88D242-C01D-459E-A7BD-74450E2DA0DD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0768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A82A2-8C68-47ED-8481-7D5E9C1BA201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5990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B1A329-2591-4CF5-8351-5AEA4B54FDAD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1895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B10860-A8EC-484F-9C73-3528F7533219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2411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7EEC41-0AC9-4C20-B60C-8C159C7203F7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329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EA26D8-FB0F-46BA-8B4F-59B6FFED9080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9369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97DB33-B48F-4CA8-ADC8-5151E0C56FFF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1632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7BE735-F4D3-42BF-A8BA-7C2F36EC2AAB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786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E04C21-678A-40CF-8544-80A53CF4EAF9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1615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1EA41E-C1E2-4FE9-BA30-C20CF034AAD7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2792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323F5C-0FAF-44D1-B360-23545D17EF8D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4999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C15A1-E5E6-4C84-BE0A-8647F296C07A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864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69D893-CA13-4260-851C-388B667FAAB9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1344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ACF742-4150-4E4B-952C-32C4701C0395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4364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669918-39BF-4B0B-BE63-446459BE05AB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068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010D98-AF4B-42D3-A829-CFBA4AC125D7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241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9A615D-6EE0-4D39-8A09-329D89E6AD25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4222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A6F653-057D-4EB0-8942-D2202240FCC4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243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8F5FC1-DB56-4DCC-A91E-41B9314120A3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6412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F413F1-EB07-4A73-BDE3-4E1F64C9F207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75971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391EF9-F3B9-425F-AB59-3FEA4347AF1A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0292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2A369-73A3-450B-831F-C67E841953E7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10969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98F61D-9376-4343-9127-0A120E6E0735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95592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C6E3AD-4ECD-4D33-B75D-2A37354AC102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48143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91BFF5-BA8D-4D0D-B9D1-40543D1EB243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59405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A4323-4836-43FB-852A-709954C95CE1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8690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CDB93-EA32-49AB-A432-D86F74EBFCB8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8638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0DAFE-912F-4DE7-8CF0-D9D782276A1A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2359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DF0798-6E77-442A-A848-661485B2BBE4}" type="slidenum">
              <a:rPr lang="en-CA" smtClean="0"/>
              <a:pPr>
                <a:defRPr/>
              </a:pPr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11497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2EC9CA-CDBB-4511-B0BA-521A6402DA31}" type="slidenum">
              <a:rPr lang="en-CA" smtClean="0"/>
              <a:pPr>
                <a:defRPr/>
              </a:pPr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22668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9737E3-E29E-4BE5-B92E-593D5A4479A0}" type="slidenum">
              <a:rPr lang="en-CA" smtClean="0"/>
              <a:pPr>
                <a:defRPr/>
              </a:pPr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73265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BED49-9098-41F4-913E-033B3CB717F9}" type="slidenum">
              <a:rPr lang="en-CA" smtClean="0"/>
              <a:pPr>
                <a:defRPr/>
              </a:pPr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75615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74E87B-71D8-490C-BA31-23841B8106D8}" type="slidenum">
              <a:rPr lang="en-CA" smtClean="0"/>
              <a:pPr>
                <a:defRPr/>
              </a:pPr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5402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81F9DE-C10F-45D3-8806-0C631DBCBC83}" type="slidenum">
              <a:rPr lang="en-CA" smtClean="0"/>
              <a:pPr>
                <a:defRPr/>
              </a:pPr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05531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5756DB-7774-4B86-86B8-9A83F28204B3}" type="slidenum">
              <a:rPr lang="en-CA" smtClean="0"/>
              <a:pPr>
                <a:defRPr/>
              </a:pPr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72205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F9B8B0-DE55-4FC3-B4D5-D6447B69049B}" type="slidenum">
              <a:rPr lang="en-CA" smtClean="0"/>
              <a:pPr>
                <a:defRPr/>
              </a:pPr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14227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156B6-D32E-420F-BE4A-5892E0241F58}" type="slidenum">
              <a:rPr lang="en-CA" smtClean="0"/>
              <a:pPr>
                <a:defRPr/>
              </a:pPr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99014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23A05C-9F11-45E1-84F7-67991325BD12}" type="slidenum">
              <a:rPr lang="en-CA" smtClean="0"/>
              <a:pPr>
                <a:defRPr/>
              </a:pPr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3348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F30666-F5F9-4838-9320-909CDC51787A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6582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1A0FA5-B8D5-46CB-8755-C1A309750472}" type="slidenum">
              <a:rPr lang="en-CA" smtClean="0"/>
              <a:pPr>
                <a:defRPr/>
              </a:pPr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0116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2C4F26-FF92-45DA-95CA-41ED023C885C}" type="slidenum">
              <a:rPr lang="en-CA" smtClean="0"/>
              <a:pPr>
                <a:defRPr/>
              </a:pPr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51445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088420-DC54-4CD1-B16C-D07DE250249F}" type="slidenum">
              <a:rPr lang="en-CA" smtClean="0"/>
              <a:pPr>
                <a:defRPr/>
              </a:pPr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47880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C22275-BAFB-4AA0-9FF2-56DCC1B4DD80}" type="slidenum">
              <a:rPr lang="en-CA" smtClean="0"/>
              <a:pPr>
                <a:defRPr/>
              </a:pPr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5699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37969F-AB9B-4435-A2F9-CE2B55047901}" type="slidenum">
              <a:rPr lang="en-CA" smtClean="0"/>
              <a:pPr>
                <a:defRPr/>
              </a:pPr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3497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BBC338-1065-4BBB-9D57-233FB025E917}" type="slidenum">
              <a:rPr lang="en-CA" smtClean="0"/>
              <a:pPr>
                <a:defRPr/>
              </a:pPr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98765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1A6120-2E55-4549-93B1-BC1FF6C9DD30}" type="slidenum">
              <a:rPr lang="en-CA" smtClean="0"/>
              <a:pPr>
                <a:defRPr/>
              </a:pPr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23840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77C8C1-9A56-49E0-83F0-60C6F6C3377B}" type="slidenum">
              <a:rPr lang="en-CA" smtClean="0"/>
              <a:pPr>
                <a:defRPr/>
              </a:pPr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75001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068C97-E96A-4E2C-ACB0-F76746C6AA47}" type="slidenum">
              <a:rPr lang="en-CA" smtClean="0"/>
              <a:pPr>
                <a:defRPr/>
              </a:pPr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637529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838F2C-A277-4A5C-A3F8-65E574B2AC0E}" type="slidenum">
              <a:rPr lang="en-CA" smtClean="0"/>
              <a:pPr>
                <a:defRPr/>
              </a:pPr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91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9BEA2-3F3D-4F33-9E17-4CE0989A0434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891976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82ED08-CB8C-4C16-9939-97719538DEC5}" type="slidenum">
              <a:rPr lang="en-CA" smtClean="0"/>
              <a:pPr>
                <a:defRPr/>
              </a:pPr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9343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B144B-3B21-48E4-A9C3-F5806E834778}" type="slidenum">
              <a:rPr lang="en-CA" smtClean="0"/>
              <a:pPr>
                <a:defRPr/>
              </a:pPr>
              <a:t>61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770218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A95691-0861-4255-BD35-A67428BA6F58}" type="slidenum">
              <a:rPr lang="en-CA" smtClean="0"/>
              <a:pPr>
                <a:defRPr/>
              </a:pPr>
              <a:t>62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9728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20B8C-8CA9-4520-B595-173C58F9EE5E}" type="slidenum">
              <a:rPr lang="en-CA" smtClean="0"/>
              <a:pPr>
                <a:defRPr/>
              </a:pPr>
              <a:t>63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603991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D9505E-6743-410C-92EA-BEE1C86CA05E}" type="slidenum">
              <a:rPr lang="en-CA" smtClean="0"/>
              <a:pPr>
                <a:defRPr/>
              </a:pPr>
              <a:t>64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506135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A5F65-94CC-4D80-AD0C-D8E0A25FC717}" type="slidenum">
              <a:rPr lang="en-CA" smtClean="0"/>
              <a:pPr>
                <a:defRPr/>
              </a:pPr>
              <a:t>65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919805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D8704C-3C50-4ABE-A78F-A4DC21CF9378}" type="slidenum">
              <a:rPr lang="en-CA" smtClean="0"/>
              <a:pPr>
                <a:defRPr/>
              </a:pPr>
              <a:t>66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285268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D08AF1-8534-4C22-B9B2-27684B2A583E}" type="slidenum">
              <a:rPr lang="en-CA" smtClean="0"/>
              <a:pPr>
                <a:defRPr/>
              </a:pPr>
              <a:t>67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197536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99593A-B3C7-409F-A3E8-D15D0C3C4933}" type="slidenum">
              <a:rPr lang="en-CA" smtClean="0"/>
              <a:pPr>
                <a:defRPr/>
              </a:pPr>
              <a:t>68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602507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03B520-901A-4E22-BBA9-961EBC5FB658}" type="slidenum">
              <a:rPr lang="en-CA" smtClean="0"/>
              <a:pPr>
                <a:defRPr/>
              </a:pPr>
              <a:t>69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844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E3AEA0-4CDB-42FA-AE76-3B23B1E15E9C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04271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DF7376-CC54-4015-AC56-C7068F1A282E}" type="slidenum">
              <a:rPr lang="en-CA" smtClean="0"/>
              <a:pPr>
                <a:defRPr/>
              </a:pPr>
              <a:t>70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447758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DA870E-6553-4667-BDA7-0FAE684E63E3}" type="slidenum">
              <a:rPr lang="en-CA" smtClean="0"/>
              <a:pPr>
                <a:defRPr/>
              </a:pPr>
              <a:t>71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343374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5A7E7E-DC04-4ED2-A4FF-62481361C008}" type="slidenum">
              <a:rPr lang="en-CA" smtClean="0"/>
              <a:pPr>
                <a:defRPr/>
              </a:pPr>
              <a:t>72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49596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219F8-5930-4C72-B801-C26448319C31}" type="slidenum">
              <a:rPr lang="en-CA" smtClean="0"/>
              <a:pPr>
                <a:defRPr/>
              </a:pPr>
              <a:t>73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834180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81A64F-67DA-47B1-8555-0368DA8C3956}" type="slidenum">
              <a:rPr lang="en-CA" smtClean="0"/>
              <a:pPr>
                <a:defRPr/>
              </a:pPr>
              <a:t>74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38787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39193E-A52A-4ED7-8310-4299FC779D18}" type="slidenum">
              <a:rPr lang="en-CA" smtClean="0"/>
              <a:pPr>
                <a:defRPr/>
              </a:pPr>
              <a:t>75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191556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713F34-338D-4E09-8349-3BCD117681D3}" type="slidenum">
              <a:rPr lang="en-CA" smtClean="0"/>
              <a:pPr>
                <a:defRPr/>
              </a:pPr>
              <a:t>76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522990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F56D3-610B-4034-ABFE-4D63248CE96E}" type="slidenum">
              <a:rPr lang="en-CA" smtClean="0"/>
              <a:pPr>
                <a:defRPr/>
              </a:pPr>
              <a:t>77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458235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E0C58-AEFB-4F4A-AFFC-56F03A9C9C32}" type="slidenum">
              <a:rPr lang="en-CA" smtClean="0"/>
              <a:pPr>
                <a:defRPr/>
              </a:pPr>
              <a:t>78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842738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D5C831-68C3-4936-B968-FB71100F5DE8}" type="slidenum">
              <a:rPr lang="en-CA" smtClean="0"/>
              <a:pPr>
                <a:defRPr/>
              </a:pPr>
              <a:t>79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879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1E51BD-92C2-4885-B654-42B71EB1BA68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62704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DD09A2-44B0-42DA-9CAE-DFBEB4D94075}" type="slidenum">
              <a:rPr lang="en-CA" smtClean="0"/>
              <a:pPr>
                <a:defRPr/>
              </a:pPr>
              <a:t>80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376164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0483E-38FD-4D5C-A482-661F72864E8D}" type="slidenum">
              <a:rPr lang="en-CA" smtClean="0"/>
              <a:pPr>
                <a:defRPr/>
              </a:pPr>
              <a:t>81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743545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D10E0D-4813-45D4-9F2D-7433BD31A0D8}" type="slidenum">
              <a:rPr lang="en-CA" smtClean="0"/>
              <a:pPr>
                <a:defRPr/>
              </a:pPr>
              <a:t>82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860016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12C4A2-0248-46AD-A440-C6762CFF172B}" type="slidenum">
              <a:rPr lang="en-CA" smtClean="0"/>
              <a:pPr>
                <a:defRPr/>
              </a:pPr>
              <a:t>83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155134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3DCC55-7070-44C9-9C51-A93AECCEB697}" type="slidenum">
              <a:rPr lang="en-CA" smtClean="0"/>
              <a:pPr>
                <a:defRPr/>
              </a:pPr>
              <a:t>84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42308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C02B71-39CC-418D-ADE9-64683DCD3420}" type="slidenum">
              <a:rPr lang="en-CA" smtClean="0"/>
              <a:pPr>
                <a:defRPr/>
              </a:pPr>
              <a:t>85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6377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1137BE-2EA1-4204-9DD8-3111F9F05C4F}" type="slidenum">
              <a:rPr lang="en-CA" smtClean="0"/>
              <a:pPr>
                <a:defRPr/>
              </a:pPr>
              <a:t>86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055525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72E9AD-949C-4146-B613-9851615AD40D}" type="slidenum">
              <a:rPr lang="en-CA" smtClean="0"/>
              <a:pPr>
                <a:defRPr/>
              </a:pPr>
              <a:t>87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09411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3C498E-1CFD-4C62-B2C6-E490E1DECC34}" type="slidenum">
              <a:rPr lang="en-CA" smtClean="0"/>
              <a:pPr>
                <a:defRPr/>
              </a:pPr>
              <a:t>88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710143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95698-EC0D-4451-974A-37D6443C5320}" type="slidenum">
              <a:rPr lang="en-CA" smtClean="0"/>
              <a:pPr>
                <a:defRPr/>
              </a:pPr>
              <a:t>89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8433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49EA54-92FC-4D7D-B2CE-DFA14C6221F8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454289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A6FCE9-A78E-4E08-A080-4B548ACC4A02}" type="slidenum">
              <a:rPr lang="en-CA" smtClean="0"/>
              <a:pPr>
                <a:defRPr/>
              </a:pPr>
              <a:t>90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40495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CCBE12-87FE-4AD1-AB25-EDEF795EDFC6}" type="slidenum">
              <a:rPr lang="en-CA" smtClean="0"/>
              <a:pPr>
                <a:defRPr/>
              </a:pPr>
              <a:t>91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6239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28029-F918-4975-B1D7-695F5180BF68}" type="slidenum">
              <a:rPr lang="en-CA" smtClean="0"/>
              <a:pPr>
                <a:defRPr/>
              </a:pPr>
              <a:t>92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285092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9B4F2-FD3F-4979-B67E-21EA9E824ACA}" type="slidenum">
              <a:rPr lang="en-CA" smtClean="0"/>
              <a:pPr>
                <a:defRPr/>
              </a:pPr>
              <a:t>93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330380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9B790A-4A7E-4DB1-895D-E5BC01FCED20}" type="slidenum">
              <a:rPr lang="en-CA" smtClean="0"/>
              <a:pPr>
                <a:defRPr/>
              </a:pPr>
              <a:t>94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322268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DCA9AE-7F9F-4C30-B6B3-15D667E7BB8A}" type="slidenum">
              <a:rPr lang="en-CA" smtClean="0"/>
              <a:pPr>
                <a:defRPr/>
              </a:pPr>
              <a:t>95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078875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F13171-C4A0-446A-95A2-90AD9748F2FA}" type="slidenum">
              <a:rPr lang="en-CA" smtClean="0"/>
              <a:pPr>
                <a:defRPr/>
              </a:pPr>
              <a:t>96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348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  <p:pic>
        <p:nvPicPr>
          <p:cNvPr id="5" name="Picture 2" descr="C:\Users\dwharder\Desktop\cc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7863" y="6373813"/>
            <a:ext cx="6794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Asymptotic Analysis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.jpe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79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3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In this topic, we will examine code to determine the run time of various operations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will introduce machine instructions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will calculate the run times of: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Operators		</a:t>
            </a:r>
            <a:r>
              <a:rPr lang="en-US" sz="1600" b="1" smtClean="0">
                <a:latin typeface="Courier New" pitchFamily="49" charset="0"/>
                <a:cs typeface="Arial" charset="0"/>
              </a:rPr>
              <a:t>+</a:t>
            </a:r>
            <a:r>
              <a:rPr lang="en-US" sz="1600" smtClean="0">
                <a:latin typeface="Arial" charset="0"/>
                <a:cs typeface="Arial" charset="0"/>
              </a:rPr>
              <a:t>, </a:t>
            </a:r>
            <a:r>
              <a:rPr lang="en-US" sz="1600" b="1" smtClean="0">
                <a:latin typeface="Courier New" pitchFamily="49" charset="0"/>
                <a:cs typeface="Arial" charset="0"/>
              </a:rPr>
              <a:t>-</a:t>
            </a:r>
            <a:r>
              <a:rPr lang="en-US" sz="1600" smtClean="0">
                <a:latin typeface="Arial" charset="0"/>
                <a:cs typeface="Arial" charset="0"/>
              </a:rPr>
              <a:t>, </a:t>
            </a:r>
            <a:r>
              <a:rPr lang="en-US" sz="1600" b="1" smtClean="0">
                <a:latin typeface="Courier New" pitchFamily="49" charset="0"/>
                <a:cs typeface="Arial" charset="0"/>
              </a:rPr>
              <a:t>=</a:t>
            </a:r>
            <a:r>
              <a:rPr lang="en-US" sz="1600" smtClean="0">
                <a:latin typeface="Arial" charset="0"/>
                <a:cs typeface="Arial" charset="0"/>
              </a:rPr>
              <a:t>, </a:t>
            </a:r>
            <a:r>
              <a:rPr lang="en-US" sz="1600" b="1" smtClean="0">
                <a:latin typeface="Courier New" pitchFamily="49" charset="0"/>
                <a:cs typeface="Arial" charset="0"/>
              </a:rPr>
              <a:t>+=</a:t>
            </a:r>
            <a:r>
              <a:rPr lang="en-US" sz="1600" smtClean="0">
                <a:latin typeface="Arial" charset="0"/>
                <a:cs typeface="Arial" charset="0"/>
              </a:rPr>
              <a:t>, </a:t>
            </a:r>
            <a:r>
              <a:rPr lang="en-US" sz="1600" b="1" smtClean="0">
                <a:latin typeface="Courier New" pitchFamily="49" charset="0"/>
                <a:cs typeface="Arial" charset="0"/>
              </a:rPr>
              <a:t>++</a:t>
            </a:r>
            <a:r>
              <a:rPr lang="en-US" sz="1600" smtClean="0">
                <a:latin typeface="Arial" charset="0"/>
                <a:cs typeface="Arial" charset="0"/>
              </a:rPr>
              <a:t>, etc.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Control statements	</a:t>
            </a:r>
            <a:r>
              <a:rPr lang="en-US" sz="1600" b="1" smtClean="0">
                <a:latin typeface="Courier New" pitchFamily="49" charset="0"/>
                <a:cs typeface="Arial" charset="0"/>
              </a:rPr>
              <a:t>if</a:t>
            </a:r>
            <a:r>
              <a:rPr lang="en-US" sz="1600" smtClean="0">
                <a:latin typeface="Arial" charset="0"/>
                <a:cs typeface="Arial" charset="0"/>
              </a:rPr>
              <a:t>, </a:t>
            </a:r>
            <a:r>
              <a:rPr lang="en-US" sz="1600" b="1" smtClean="0">
                <a:latin typeface="Courier New" pitchFamily="49" charset="0"/>
                <a:cs typeface="Arial" charset="0"/>
              </a:rPr>
              <a:t>for</a:t>
            </a:r>
            <a:r>
              <a:rPr lang="en-US" sz="1600" smtClean="0">
                <a:latin typeface="Arial" charset="0"/>
                <a:cs typeface="Arial" charset="0"/>
              </a:rPr>
              <a:t>, </a:t>
            </a:r>
            <a:r>
              <a:rPr lang="en-US" sz="1600" b="1" smtClean="0">
                <a:latin typeface="Courier New" pitchFamily="49" charset="0"/>
                <a:cs typeface="Arial" charset="0"/>
              </a:rPr>
              <a:t>while</a:t>
            </a:r>
            <a:r>
              <a:rPr lang="en-US" sz="1600" smtClean="0">
                <a:latin typeface="Arial" charset="0"/>
                <a:cs typeface="Arial" charset="0"/>
              </a:rPr>
              <a:t>, </a:t>
            </a:r>
            <a:r>
              <a:rPr lang="en-US" sz="1600" b="1" smtClean="0">
                <a:latin typeface="Courier New" pitchFamily="49" charset="0"/>
                <a:cs typeface="Arial" charset="0"/>
              </a:rPr>
              <a:t>do-while</a:t>
            </a:r>
            <a:r>
              <a:rPr lang="en-US" sz="1600" smtClean="0">
                <a:latin typeface="Arial" charset="0"/>
                <a:cs typeface="Arial" charset="0"/>
              </a:rPr>
              <a:t>, </a:t>
            </a:r>
            <a:r>
              <a:rPr lang="en-US" sz="1600" b="1" smtClean="0">
                <a:latin typeface="Courier New" pitchFamily="49" charset="0"/>
                <a:cs typeface="Arial" charset="0"/>
              </a:rPr>
              <a:t>switch</a:t>
            </a:r>
            <a:endParaRPr lang="en-US" sz="1600" smtClean="0">
              <a:latin typeface="Arial" charset="0"/>
              <a:cs typeface="Arial" charset="0"/>
            </a:endParaRP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Functions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Recursive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Machine Instructions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Any instruction runs in a fixed amount of time (an integral number of CPU cycles)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An example on the Coldfire is:</a:t>
            </a:r>
          </a:p>
          <a:p>
            <a:pPr lvl="1" algn="ctr">
              <a:buFont typeface="Arial" charset="0"/>
              <a:buNone/>
            </a:pPr>
            <a:r>
              <a:rPr lang="en-US" b="1" smtClean="0">
                <a:latin typeface="Consolas" pitchFamily="49" charset="0"/>
                <a:cs typeface="Arial" charset="0"/>
              </a:rPr>
              <a:t>0x068</a:t>
            </a:r>
            <a:r>
              <a:rPr lang="en-US" b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7</a:t>
            </a:r>
            <a:r>
              <a:rPr lang="en-US" b="1" smtClean="0">
                <a:solidFill>
                  <a:srgbClr val="3333CC"/>
                </a:solidFill>
                <a:latin typeface="Consolas" pitchFamily="49" charset="0"/>
                <a:cs typeface="Arial" charset="0"/>
              </a:rPr>
              <a:t>0000000F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which adds </a:t>
            </a:r>
            <a:r>
              <a:rPr lang="en-US" smtClean="0">
                <a:solidFill>
                  <a:srgbClr val="3333CC"/>
                </a:solidFill>
                <a:latin typeface="Arial" charset="0"/>
                <a:cs typeface="Arial" charset="0"/>
              </a:rPr>
              <a:t>15 </a:t>
            </a:r>
            <a:r>
              <a:rPr lang="en-US" smtClean="0">
                <a:latin typeface="Arial" charset="0"/>
                <a:cs typeface="Arial" charset="0"/>
              </a:rPr>
              <a:t>to the </a:t>
            </a: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7</a:t>
            </a:r>
            <a:r>
              <a:rPr lang="en-US" baseline="30000" smtClean="0">
                <a:latin typeface="Arial" charset="0"/>
                <a:cs typeface="Arial" charset="0"/>
              </a:rPr>
              <a:t>th</a:t>
            </a:r>
            <a:r>
              <a:rPr lang="en-US" smtClean="0">
                <a:latin typeface="Arial" charset="0"/>
                <a:cs typeface="Arial" charset="0"/>
              </a:rPr>
              <a:t> data register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As humans are not good at hex, this can be programmed in assembly language as</a:t>
            </a:r>
          </a:p>
          <a:p>
            <a:pPr algn="ctr">
              <a:buFont typeface="Arial" charset="0"/>
              <a:buNone/>
            </a:pPr>
            <a:r>
              <a:rPr lang="en-US" sz="1800" b="1" smtClean="0">
                <a:latin typeface="Consolas" pitchFamily="49" charset="0"/>
                <a:cs typeface="Arial" charset="0"/>
              </a:rPr>
              <a:t>ADDI.L </a:t>
            </a:r>
            <a:r>
              <a:rPr lang="en-US" sz="1800" b="1" smtClean="0">
                <a:solidFill>
                  <a:srgbClr val="3333CC"/>
                </a:solidFill>
                <a:latin typeface="Consolas" pitchFamily="49" charset="0"/>
                <a:cs typeface="Arial" charset="0"/>
              </a:rPr>
              <a:t>#$F</a:t>
            </a:r>
            <a:r>
              <a:rPr lang="en-US" sz="1800" b="1" smtClean="0">
                <a:latin typeface="Consolas" pitchFamily="49" charset="0"/>
                <a:cs typeface="Arial" charset="0"/>
              </a:rPr>
              <a:t>, D</a:t>
            </a:r>
            <a:r>
              <a:rPr lang="en-US" sz="1800" b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7</a:t>
            </a:r>
            <a:endParaRPr lang="en-US" sz="1800" smtClean="0">
              <a:latin typeface="Consolas" pitchFamily="49" charset="0"/>
              <a:cs typeface="Arial" charset="0"/>
            </a:endParaRP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More in ECE 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Machine Instructions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Assembly language has an almost one-to-one translation to machine instructions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Assembly language is a low-level programming language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Other programming languages are higher-level:</a:t>
            </a:r>
          </a:p>
          <a:p>
            <a:pPr algn="ctr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Fortran, Pascal, Matlab, Java, C++, and C#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adjective “high” refers to the level of abstraction: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Java, C++, and C# have abstractions such as OO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Matlab and Fortran have operations which do not map to relatively small number of machine instructions:</a:t>
            </a:r>
          </a:p>
          <a:p>
            <a:pPr lvl="2">
              <a:buFont typeface="Arial" charset="0"/>
              <a:buNone/>
            </a:pPr>
            <a:r>
              <a:rPr lang="en-US" smtClean="0">
                <a:latin typeface="Consolas" pitchFamily="49" charset="0"/>
                <a:cs typeface="Arial" charset="0"/>
              </a:rPr>
              <a:t>	&gt;&gt; 1.27^2.9                   % 1.27**2.9 in Fortran</a:t>
            </a:r>
          </a:p>
          <a:p>
            <a:pPr lvl="2">
              <a:buFont typeface="Arial" charset="0"/>
              <a:buNone/>
            </a:pPr>
            <a:r>
              <a:rPr lang="en-US" smtClean="0">
                <a:latin typeface="Consolas" pitchFamily="49" charset="0"/>
                <a:cs typeface="Arial" charset="0"/>
              </a:rPr>
              <a:t>	      2.0000036616123606774</a:t>
            </a:r>
            <a:endParaRPr lang="en-US" sz="2400" smtClean="0">
              <a:latin typeface="Arial" charset="0"/>
              <a:cs typeface="Arial" charset="0"/>
            </a:endParaRPr>
          </a:p>
          <a:p>
            <a:endParaRPr lang="en-US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Machine Instructions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C programming language (C++ without objects and other abstractions) can be referred to as a mid-level programming language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There is abstraction, but the language is closely tied to the standard capabilities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There is a closer relationship between operators and machine instructions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Consider the operation </a:t>
            </a:r>
            <a:r>
              <a:rPr lang="en-US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en-US" b="1" smtClean="0">
                <a:latin typeface="Consolas" pitchFamily="49" charset="0"/>
                <a:cs typeface="Consolas" pitchFamily="49" charset="0"/>
              </a:rPr>
              <a:t> += </a:t>
            </a:r>
            <a:r>
              <a:rPr lang="en-US" b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b="1" smtClean="0">
                <a:latin typeface="Consolas" pitchFamily="49" charset="0"/>
                <a:cs typeface="Consolas" pitchFamily="49" charset="0"/>
              </a:rPr>
              <a:t>;</a:t>
            </a:r>
            <a:endParaRPr lang="en-US" sz="1800" b="1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Assume that the compiler has already has the value of the variable </a:t>
            </a:r>
            <a:r>
              <a:rPr lang="en-US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en-US" smtClean="0">
                <a:latin typeface="Arial" charset="0"/>
                <a:cs typeface="Arial" charset="0"/>
              </a:rPr>
              <a:t> in register </a:t>
            </a:r>
            <a:r>
              <a:rPr lang="en-US" b="1" smtClean="0">
                <a:latin typeface="Courier New" pitchFamily="49" charset="0"/>
                <a:cs typeface="Arial" charset="0"/>
              </a:rPr>
              <a:t>D1</a:t>
            </a:r>
            <a:r>
              <a:rPr lang="en-US" smtClean="0">
                <a:latin typeface="Arial" charset="0"/>
                <a:cs typeface="Arial" charset="0"/>
              </a:rPr>
              <a:t> and perhaps </a:t>
            </a:r>
            <a:r>
              <a:rPr lang="en-US" b="1" smtClean="0">
                <a:solidFill>
                  <a:srgbClr val="3333CC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smtClean="0">
                <a:latin typeface="Arial" charset="0"/>
                <a:cs typeface="Arial" charset="0"/>
              </a:rPr>
              <a:t> is a variable stored at the location stored in address register </a:t>
            </a:r>
            <a:r>
              <a:rPr lang="en-US" b="1" smtClean="0">
                <a:solidFill>
                  <a:srgbClr val="3333CC"/>
                </a:solidFill>
                <a:latin typeface="Courier New" pitchFamily="49" charset="0"/>
                <a:cs typeface="Arial" charset="0"/>
              </a:rPr>
              <a:t>A1</a:t>
            </a:r>
            <a:r>
              <a:rPr lang="en-US" smtClean="0">
                <a:latin typeface="Arial" charset="0"/>
                <a:cs typeface="Arial" charset="0"/>
              </a:rPr>
              <a:t>, this is then converted to the single instruction</a:t>
            </a:r>
          </a:p>
          <a:p>
            <a:pPr lvl="1">
              <a:buFont typeface="Arial" charset="0"/>
              <a:buNone/>
            </a:pPr>
            <a:r>
              <a:rPr lang="en-US" b="1" smtClean="0">
                <a:latin typeface="Courier New" pitchFamily="49" charset="0"/>
                <a:cs typeface="Arial" charset="0"/>
              </a:rPr>
              <a:t>				   ADD (</a:t>
            </a:r>
            <a:r>
              <a:rPr lang="en-US" b="1" smtClean="0">
                <a:solidFill>
                  <a:srgbClr val="3333CC"/>
                </a:solidFill>
                <a:latin typeface="Courier New" pitchFamily="49" charset="0"/>
                <a:cs typeface="Arial" charset="0"/>
              </a:rPr>
              <a:t>A1</a:t>
            </a:r>
            <a:r>
              <a:rPr lang="en-US" b="1" smtClean="0">
                <a:latin typeface="Courier New" pitchFamily="49" charset="0"/>
                <a:cs typeface="Arial" charset="0"/>
              </a:rPr>
              <a:t>), D1</a:t>
            </a:r>
          </a:p>
          <a:p>
            <a:pPr lvl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endParaRPr lang="en-US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Operators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Because each machine instruction can be executed in a fixed number of cycles, we may assume each operation requires a fixed number of cycles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The time required for any operator is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(1)</a:t>
            </a:r>
            <a:r>
              <a:rPr lang="en-US" smtClean="0">
                <a:latin typeface="Arial" charset="0"/>
                <a:cs typeface="Arial" charset="0"/>
              </a:rPr>
              <a:t>  including: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Retrieving/storing variables from memory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Variable assignment		</a:t>
            </a:r>
            <a:r>
              <a:rPr lang="en-US" sz="1400" smtClean="0">
                <a:latin typeface="Arial" charset="0"/>
                <a:cs typeface="Arial" charset="0"/>
              </a:rPr>
              <a:t>	 </a:t>
            </a:r>
            <a:r>
              <a:rPr lang="en-US" b="1" smtClean="0">
                <a:latin typeface="Courier New" pitchFamily="49" charset="0"/>
                <a:cs typeface="Arial" charset="0"/>
              </a:rPr>
              <a:t>=</a:t>
            </a:r>
            <a:endParaRPr lang="en-US" smtClean="0">
              <a:latin typeface="Arial" charset="0"/>
              <a:cs typeface="Arial" charset="0"/>
            </a:endParaRP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Integer operations			 </a:t>
            </a:r>
            <a:r>
              <a:rPr lang="en-US" b="1" smtClean="0">
                <a:latin typeface="Courier New" pitchFamily="49" charset="0"/>
                <a:cs typeface="Arial" charset="0"/>
              </a:rPr>
              <a:t>+ - * / % ++ --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Logical operations			 </a:t>
            </a:r>
            <a:r>
              <a:rPr lang="en-US" b="1" smtClean="0">
                <a:latin typeface="Courier New" pitchFamily="49" charset="0"/>
                <a:cs typeface="Arial" charset="0"/>
              </a:rPr>
              <a:t>&amp;&amp; || !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Bitwise operations			 </a:t>
            </a:r>
            <a:r>
              <a:rPr lang="en-US" b="1" smtClean="0">
                <a:latin typeface="Courier New" pitchFamily="49" charset="0"/>
                <a:cs typeface="Arial" charset="0"/>
              </a:rPr>
              <a:t>&amp; | ^ ~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Relational operations			 </a:t>
            </a:r>
            <a:r>
              <a:rPr lang="en-US" b="1" smtClean="0">
                <a:latin typeface="Courier New" pitchFamily="49" charset="0"/>
                <a:cs typeface="Arial" charset="0"/>
              </a:rPr>
              <a:t>== != &lt; &lt;= =&gt; &gt;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Memory allocation and deallocation		</a:t>
            </a:r>
            <a:r>
              <a:rPr lang="en-US" b="1" smtClean="0">
                <a:latin typeface="Courier New" pitchFamily="49" charset="0"/>
                <a:cs typeface="Arial" charset="0"/>
              </a:rPr>
              <a:t>new delete</a:t>
            </a:r>
          </a:p>
          <a:p>
            <a:pPr lvl="1"/>
            <a:endParaRPr lang="en-US" sz="2000" smtClean="0">
              <a:latin typeface="Arial" charset="0"/>
              <a:cs typeface="Arial" charset="0"/>
            </a:endParaRPr>
          </a:p>
          <a:p>
            <a:endParaRPr lang="en-US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Operators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Of these, memory allocation and deallocation are the slowest by a significant factor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 quick test on </a:t>
            </a:r>
            <a:r>
              <a:rPr lang="en-US" smtClean="0">
                <a:latin typeface="Consolas" pitchFamily="49" charset="0"/>
                <a:cs typeface="Arial" charset="0"/>
              </a:rPr>
              <a:t>eceunix</a:t>
            </a:r>
            <a:r>
              <a:rPr lang="en-US" smtClean="0">
                <a:latin typeface="Arial" charset="0"/>
                <a:cs typeface="Arial" charset="0"/>
              </a:rPr>
              <a:t> shows a factor of over 100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They require communication with the operation system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This does not account for the time required to call the constructor and destructor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Note that after memory is allocated, the constructor is run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The constructor may not run in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(1)</a:t>
            </a:r>
            <a:r>
              <a:rPr lang="en-US" smtClean="0">
                <a:latin typeface="Arial" charset="0"/>
                <a:cs typeface="Arial" charset="0"/>
              </a:rPr>
              <a:t> time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Blocks of Operations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Each operation runs in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(1)</a:t>
            </a:r>
            <a:r>
              <a:rPr lang="en-US" smtClean="0">
                <a:latin typeface="Arial" charset="0"/>
                <a:cs typeface="Arial" charset="0"/>
              </a:rPr>
              <a:t> time and therefore any fixed number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of operations also run in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(1)</a:t>
            </a:r>
            <a:r>
              <a:rPr lang="en-US" smtClean="0">
                <a:latin typeface="Arial" charset="0"/>
                <a:cs typeface="Arial" charset="0"/>
              </a:rPr>
              <a:t> time, for example:</a:t>
            </a:r>
          </a:p>
          <a:p>
            <a:pPr lvl="2">
              <a:buFont typeface="Arial" charset="0"/>
              <a:buNone/>
            </a:pPr>
            <a:r>
              <a:rPr lang="en-US" smtClean="0">
                <a:latin typeface="Consolas" pitchFamily="49" charset="0"/>
                <a:cs typeface="Arial" charset="0"/>
              </a:rPr>
              <a:t>// Swap variables a and b</a:t>
            </a:r>
          </a:p>
          <a:p>
            <a:pPr lvl="2">
              <a:buFont typeface="Arial" charset="0"/>
              <a:buNone/>
            </a:pPr>
            <a:r>
              <a:rPr lang="en-US" smtClean="0">
                <a:latin typeface="Consolas" pitchFamily="49" charset="0"/>
                <a:cs typeface="Arial" charset="0"/>
              </a:rPr>
              <a:t>int tmp = a;</a:t>
            </a:r>
          </a:p>
          <a:p>
            <a:pPr lvl="2">
              <a:buFont typeface="Arial" charset="0"/>
              <a:buNone/>
            </a:pPr>
            <a:r>
              <a:rPr lang="en-US" smtClean="0">
                <a:latin typeface="Consolas" pitchFamily="49" charset="0"/>
                <a:cs typeface="Arial" charset="0"/>
              </a:rPr>
              <a:t>a = b;</a:t>
            </a:r>
          </a:p>
          <a:p>
            <a:pPr lvl="2">
              <a:buFont typeface="Arial" charset="0"/>
              <a:buNone/>
            </a:pPr>
            <a:r>
              <a:rPr lang="en-US" smtClean="0">
                <a:latin typeface="Consolas" pitchFamily="49" charset="0"/>
                <a:cs typeface="Arial" charset="0"/>
              </a:rPr>
              <a:t>b = tmp;</a:t>
            </a:r>
          </a:p>
          <a:p>
            <a:pPr lvl="2">
              <a:buFont typeface="Arial" charset="0"/>
              <a:buNone/>
            </a:pPr>
            <a:endParaRPr lang="en-US" b="1" smtClean="0">
              <a:latin typeface="Consolas" pitchFamily="49" charset="0"/>
              <a:cs typeface="Arial" charset="0"/>
            </a:endParaRPr>
          </a:p>
          <a:p>
            <a:pPr lvl="2">
              <a:buFont typeface="Arial" charset="0"/>
              <a:buNone/>
            </a:pPr>
            <a:r>
              <a:rPr lang="en-US" smtClean="0">
                <a:latin typeface="Consolas" pitchFamily="49" charset="0"/>
                <a:cs typeface="Arial" charset="0"/>
              </a:rPr>
              <a:t>// Update a sequence of values</a:t>
            </a:r>
          </a:p>
          <a:p>
            <a:pPr lvl="2">
              <a:buFont typeface="Arial" charset="0"/>
              <a:buNone/>
            </a:pPr>
            <a:r>
              <a:rPr lang="en-US" smtClean="0">
                <a:latin typeface="Consolas" pitchFamily="49" charset="0"/>
                <a:cs typeface="Arial" charset="0"/>
              </a:rPr>
              <a:t>// ece.uwaterloo.ca/~ece250/Algorithms/Skip_lists/src/Skip_list.h</a:t>
            </a:r>
          </a:p>
          <a:p>
            <a:pPr lvl="2">
              <a:buFont typeface="Arial" charset="0"/>
              <a:buNone/>
            </a:pPr>
            <a:r>
              <a:rPr lang="en-US" smtClean="0">
                <a:latin typeface="Consolas" pitchFamily="49" charset="0"/>
                <a:cs typeface="Arial" charset="0"/>
              </a:rPr>
              <a:t>++index;</a:t>
            </a:r>
          </a:p>
          <a:p>
            <a:pPr lvl="2">
              <a:buFont typeface="Arial" charset="0"/>
              <a:buNone/>
            </a:pPr>
            <a:r>
              <a:rPr lang="en-US" smtClean="0">
                <a:latin typeface="Consolas" pitchFamily="49" charset="0"/>
                <a:cs typeface="Arial" charset="0"/>
              </a:rPr>
              <a:t>prev_modulus = modulus;</a:t>
            </a:r>
          </a:p>
          <a:p>
            <a:pPr lvl="2">
              <a:buFont typeface="Arial" charset="0"/>
              <a:buNone/>
            </a:pPr>
            <a:r>
              <a:rPr lang="en-US" smtClean="0">
                <a:latin typeface="Consolas" pitchFamily="49" charset="0"/>
                <a:cs typeface="Arial" charset="0"/>
              </a:rPr>
              <a:t>modulus = next_modulus;</a:t>
            </a:r>
          </a:p>
          <a:p>
            <a:pPr lvl="2">
              <a:buFont typeface="Arial" charset="0"/>
              <a:buNone/>
            </a:pPr>
            <a:r>
              <a:rPr lang="en-US" smtClean="0">
                <a:latin typeface="Consolas" pitchFamily="49" charset="0"/>
                <a:cs typeface="Arial" charset="0"/>
              </a:rPr>
              <a:t>next_modulus = modulus_table[index];</a:t>
            </a:r>
            <a:r>
              <a:rPr lang="en-US" sz="1800" smtClean="0">
                <a:latin typeface="Consolas" pitchFamily="49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Blocks of Operations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Seldom will you find large blocks of operations without any additional control statements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This example rearranges an AVL tree structure</a:t>
            </a:r>
          </a:p>
          <a:p>
            <a:pPr lvl="1"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Arial" charset="0"/>
              </a:rPr>
              <a:t> Tree_node *lrl = left-&gt;right-&gt;left;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Arial" charset="0"/>
              </a:rPr>
              <a:t>	  Tree_node *lrr = left-&gt;right-&gt;right;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Arial" charset="0"/>
              </a:rPr>
              <a:t>	  parent = left-&gt;right;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Arial" charset="0"/>
              </a:rPr>
              <a:t>	  parent-&gt;left  = left;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Arial" charset="0"/>
              </a:rPr>
              <a:t> 	  parent-&gt;right = this;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Arial" charset="0"/>
              </a:rPr>
              <a:t> 	  left-&gt;right = lrl;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Arial" charset="0"/>
              </a:rPr>
              <a:t>	  left = lrr;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Run time: 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(1)</a:t>
            </a:r>
            <a:endParaRPr lang="en-US" b="1" smtClean="0">
              <a:latin typeface="Consolas" pitchFamily="49" charset="0"/>
              <a:cs typeface="Arial" charset="0"/>
            </a:endParaRPr>
          </a:p>
        </p:txBody>
      </p:sp>
      <p:pic>
        <p:nvPicPr>
          <p:cNvPr id="36868" name="Picture 5" descr="x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60800"/>
            <a:ext cx="3967163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Blocks in Sequence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Suppose you have now analyzed a number of blocks of code run in sequence</a:t>
            </a:r>
          </a:p>
          <a:p>
            <a:pPr lvl="2">
              <a:buFont typeface="Arial" charset="0"/>
              <a:buNone/>
            </a:pPr>
            <a:endParaRPr lang="en-US" sz="1400" dirty="0" smtClean="0">
              <a:latin typeface="Consolas" pitchFamily="49" charset="0"/>
              <a:cs typeface="Arial" charset="0"/>
            </a:endParaRPr>
          </a:p>
          <a:p>
            <a:pPr lvl="2">
              <a:buFont typeface="Arial" charset="0"/>
              <a:buNone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template &lt;typename T&gt;</a:t>
            </a:r>
          </a:p>
          <a:p>
            <a:pPr lvl="2">
              <a:buFont typeface="Arial" charset="0"/>
              <a:buNone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void 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update_capacity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( 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delta ) {</a:t>
            </a:r>
          </a:p>
          <a:p>
            <a:pPr lvl="2">
              <a:buFont typeface="Arial" charset="0"/>
              <a:buNone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	</a:t>
            </a:r>
            <a:r>
              <a:rPr lang="en-US" sz="1400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T *</a:t>
            </a:r>
            <a:r>
              <a:rPr lang="en-US" sz="1400" dirty="0" err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array_old</a:t>
            </a:r>
            <a:r>
              <a:rPr lang="en-US" sz="1400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 = array;</a:t>
            </a:r>
          </a:p>
          <a:p>
            <a:pPr lvl="2">
              <a:buFont typeface="Arial" charset="0"/>
              <a:buNone/>
            </a:pPr>
            <a:r>
              <a:rPr lang="en-US" sz="1400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	</a:t>
            </a:r>
            <a:r>
              <a:rPr lang="en-US" sz="1400" dirty="0" err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int</a:t>
            </a:r>
            <a:r>
              <a:rPr lang="en-US" sz="1400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capacity_old</a:t>
            </a:r>
            <a:r>
              <a:rPr lang="en-US" sz="1400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 = </a:t>
            </a:r>
            <a:r>
              <a:rPr lang="en-US" sz="1400" dirty="0" err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array_capacity</a:t>
            </a:r>
            <a:r>
              <a:rPr lang="en-US" sz="1400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;</a:t>
            </a:r>
            <a:br>
              <a:rPr lang="en-US" sz="1400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</a:br>
            <a:r>
              <a:rPr lang="en-US" sz="1400" dirty="0" err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array_capacity</a:t>
            </a:r>
            <a:r>
              <a:rPr lang="en-US" sz="1400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 += delta;</a:t>
            </a:r>
          </a:p>
          <a:p>
            <a:pPr lvl="2">
              <a:buFont typeface="Arial" charset="0"/>
              <a:buNone/>
            </a:pPr>
            <a:r>
              <a:rPr lang="en-US" sz="1400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	array = new T[</a:t>
            </a:r>
            <a:r>
              <a:rPr lang="en-US" sz="1400" dirty="0" err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array_capacity</a:t>
            </a:r>
            <a:r>
              <a:rPr lang="en-US" sz="1400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];</a:t>
            </a:r>
          </a:p>
          <a:p>
            <a:pPr lvl="2">
              <a:buFont typeface="Arial" charset="0"/>
              <a:buNone/>
            </a:pPr>
            <a:endParaRPr lang="en-US" sz="1400" dirty="0" smtClean="0">
              <a:latin typeface="Consolas" pitchFamily="49" charset="0"/>
              <a:cs typeface="Arial" charset="0"/>
            </a:endParaRPr>
          </a:p>
          <a:p>
            <a:pPr lvl="2">
              <a:buFont typeface="Arial" charset="0"/>
              <a:buNone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	</a:t>
            </a:r>
            <a:r>
              <a:rPr lang="en-US" sz="1400" dirty="0" smtClean="0">
                <a:solidFill>
                  <a:srgbClr val="3333CC"/>
                </a:solidFill>
                <a:latin typeface="Consolas" pitchFamily="49" charset="0"/>
                <a:cs typeface="Arial" charset="0"/>
              </a:rPr>
              <a:t>for ( </a:t>
            </a:r>
            <a:r>
              <a:rPr lang="en-US" sz="1400" dirty="0" err="1" smtClean="0">
                <a:solidFill>
                  <a:srgbClr val="3333CC"/>
                </a:solidFill>
                <a:latin typeface="Consolas" pitchFamily="49" charset="0"/>
                <a:cs typeface="Arial" charset="0"/>
              </a:rPr>
              <a:t>int</a:t>
            </a:r>
            <a:r>
              <a:rPr lang="en-US" sz="1400" dirty="0" smtClean="0">
                <a:solidFill>
                  <a:srgbClr val="3333CC"/>
                </a:solidFill>
                <a:latin typeface="Consolas" pitchFamily="49" charset="0"/>
                <a:cs typeface="Arial" charset="0"/>
              </a:rPr>
              <a:t> </a:t>
            </a:r>
            <a:r>
              <a:rPr lang="en-US" sz="1400" dirty="0" err="1" smtClean="0">
                <a:solidFill>
                  <a:srgbClr val="3333CC"/>
                </a:solidFill>
                <a:latin typeface="Consolas" pitchFamily="49" charset="0"/>
                <a:cs typeface="Arial" charset="0"/>
              </a:rPr>
              <a:t>i</a:t>
            </a:r>
            <a:r>
              <a:rPr lang="en-US" sz="1400" dirty="0" smtClean="0">
                <a:solidFill>
                  <a:srgbClr val="3333CC"/>
                </a:solidFill>
                <a:latin typeface="Consolas" pitchFamily="49" charset="0"/>
                <a:cs typeface="Arial" charset="0"/>
              </a:rPr>
              <a:t> = 0; </a:t>
            </a:r>
            <a:r>
              <a:rPr lang="en-US" sz="1400" dirty="0" err="1" smtClean="0">
                <a:solidFill>
                  <a:srgbClr val="3333CC"/>
                </a:solidFill>
                <a:latin typeface="Consolas" pitchFamily="49" charset="0"/>
                <a:cs typeface="Arial" charset="0"/>
              </a:rPr>
              <a:t>i</a:t>
            </a:r>
            <a:r>
              <a:rPr lang="en-US" sz="1400" dirty="0" smtClean="0">
                <a:solidFill>
                  <a:srgbClr val="3333CC"/>
                </a:solidFill>
                <a:latin typeface="Consolas" pitchFamily="49" charset="0"/>
                <a:cs typeface="Arial" charset="0"/>
              </a:rPr>
              <a:t> &lt; </a:t>
            </a:r>
            <a:r>
              <a:rPr lang="en-US" sz="1400" dirty="0" err="1" smtClean="0">
                <a:solidFill>
                  <a:srgbClr val="3333CC"/>
                </a:solidFill>
                <a:latin typeface="Consolas" pitchFamily="49" charset="0"/>
                <a:cs typeface="Arial" charset="0"/>
              </a:rPr>
              <a:t>capacity_old</a:t>
            </a:r>
            <a:r>
              <a:rPr lang="en-US" sz="1400" dirty="0" smtClean="0">
                <a:solidFill>
                  <a:srgbClr val="3333CC"/>
                </a:solidFill>
                <a:latin typeface="Consolas" pitchFamily="49" charset="0"/>
                <a:cs typeface="Arial" charset="0"/>
              </a:rPr>
              <a:t>; ++</a:t>
            </a:r>
            <a:r>
              <a:rPr lang="en-US" sz="1400" dirty="0" err="1" smtClean="0">
                <a:solidFill>
                  <a:srgbClr val="3333CC"/>
                </a:solidFill>
                <a:latin typeface="Consolas" pitchFamily="49" charset="0"/>
                <a:cs typeface="Arial" charset="0"/>
              </a:rPr>
              <a:t>i</a:t>
            </a:r>
            <a:r>
              <a:rPr lang="en-US" sz="1400" dirty="0" smtClean="0">
                <a:solidFill>
                  <a:srgbClr val="3333CC"/>
                </a:solidFill>
                <a:latin typeface="Consolas" pitchFamily="49" charset="0"/>
                <a:cs typeface="Arial" charset="0"/>
              </a:rPr>
              <a:t> ) {</a:t>
            </a:r>
          </a:p>
          <a:p>
            <a:pPr lvl="2">
              <a:buFont typeface="Arial" charset="0"/>
              <a:buNone/>
            </a:pPr>
            <a:r>
              <a:rPr lang="en-US" sz="1400" dirty="0" smtClean="0">
                <a:solidFill>
                  <a:srgbClr val="3333CC"/>
                </a:solidFill>
                <a:latin typeface="Consolas" pitchFamily="49" charset="0"/>
                <a:cs typeface="Arial" charset="0"/>
              </a:rPr>
              <a:t>		array[</a:t>
            </a:r>
            <a:r>
              <a:rPr lang="en-US" sz="1400" dirty="0" err="1" smtClean="0">
                <a:solidFill>
                  <a:srgbClr val="3333CC"/>
                </a:solidFill>
                <a:latin typeface="Consolas" pitchFamily="49" charset="0"/>
                <a:cs typeface="Arial" charset="0"/>
              </a:rPr>
              <a:t>i</a:t>
            </a:r>
            <a:r>
              <a:rPr lang="en-US" sz="1400" dirty="0" smtClean="0">
                <a:solidFill>
                  <a:srgbClr val="3333CC"/>
                </a:solidFill>
                <a:latin typeface="Consolas" pitchFamily="49" charset="0"/>
                <a:cs typeface="Arial" charset="0"/>
              </a:rPr>
              <a:t>] = </a:t>
            </a:r>
            <a:r>
              <a:rPr lang="en-US" sz="1400" dirty="0" err="1" smtClean="0">
                <a:solidFill>
                  <a:srgbClr val="3333CC"/>
                </a:solidFill>
                <a:latin typeface="Consolas" pitchFamily="49" charset="0"/>
                <a:cs typeface="Arial" charset="0"/>
              </a:rPr>
              <a:t>array_old</a:t>
            </a:r>
            <a:r>
              <a:rPr lang="en-US" sz="1400" dirty="0" smtClean="0">
                <a:solidFill>
                  <a:srgbClr val="3333CC"/>
                </a:solidFill>
                <a:latin typeface="Consolas" pitchFamily="49" charset="0"/>
                <a:cs typeface="Arial" charset="0"/>
              </a:rPr>
              <a:t>[</a:t>
            </a:r>
            <a:r>
              <a:rPr lang="en-US" sz="1400" dirty="0" err="1" smtClean="0">
                <a:solidFill>
                  <a:srgbClr val="3333CC"/>
                </a:solidFill>
                <a:latin typeface="Consolas" pitchFamily="49" charset="0"/>
                <a:cs typeface="Arial" charset="0"/>
              </a:rPr>
              <a:t>i</a:t>
            </a:r>
            <a:r>
              <a:rPr lang="en-US" sz="1400" dirty="0" smtClean="0">
                <a:solidFill>
                  <a:srgbClr val="3333CC"/>
                </a:solidFill>
                <a:latin typeface="Consolas" pitchFamily="49" charset="0"/>
                <a:cs typeface="Arial" charset="0"/>
              </a:rPr>
              <a:t>];</a:t>
            </a:r>
          </a:p>
          <a:p>
            <a:pPr lvl="2">
              <a:buFont typeface="Arial" charset="0"/>
              <a:buNone/>
            </a:pPr>
            <a:r>
              <a:rPr lang="en-US" sz="1400" dirty="0" smtClean="0">
                <a:solidFill>
                  <a:srgbClr val="3333CC"/>
                </a:solidFill>
                <a:latin typeface="Consolas" pitchFamily="49" charset="0"/>
                <a:cs typeface="Arial" charset="0"/>
              </a:rPr>
              <a:t>	}</a:t>
            </a:r>
          </a:p>
          <a:p>
            <a:pPr lvl="2">
              <a:buFont typeface="Arial" charset="0"/>
              <a:buNone/>
            </a:pPr>
            <a:endParaRPr lang="en-US" sz="1400" dirty="0" smtClean="0">
              <a:latin typeface="Consolas" pitchFamily="49" charset="0"/>
              <a:cs typeface="Arial" charset="0"/>
            </a:endParaRPr>
          </a:p>
          <a:p>
            <a:pPr lvl="2">
              <a:buFont typeface="Arial" charset="0"/>
              <a:buNone/>
            </a:pPr>
            <a:r>
              <a:rPr lang="en-US" sz="1400" dirty="0" smtClean="0">
                <a:solidFill>
                  <a:srgbClr val="7030A0"/>
                </a:solidFill>
                <a:latin typeface="Consolas" pitchFamily="49" charset="0"/>
                <a:cs typeface="Arial" charset="0"/>
              </a:rPr>
              <a:t>	delete[] </a:t>
            </a:r>
            <a:r>
              <a:rPr lang="en-US" sz="1400" dirty="0" err="1" smtClean="0">
                <a:solidFill>
                  <a:srgbClr val="7030A0"/>
                </a:solidFill>
                <a:latin typeface="Consolas" pitchFamily="49" charset="0"/>
                <a:cs typeface="Arial" charset="0"/>
              </a:rPr>
              <a:t>array_old</a:t>
            </a:r>
            <a:r>
              <a:rPr lang="en-US" sz="1400" dirty="0" smtClean="0">
                <a:solidFill>
                  <a:srgbClr val="7030A0"/>
                </a:solidFill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 typeface="Arial" charset="0"/>
              <a:buNone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}</a:t>
            </a:r>
          </a:p>
          <a:p>
            <a:pPr lvl="2">
              <a:buFont typeface="Arial" charset="0"/>
              <a:buNone/>
            </a:pPr>
            <a:endParaRPr lang="en-US" sz="1400" dirty="0" smtClean="0">
              <a:latin typeface="Consolas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To calculate the total run time, add the entries:  </a:t>
            </a:r>
            <a:r>
              <a:rPr lang="en-CA" b="1" dirty="0" smtClean="0">
                <a:latin typeface="Symbol" pitchFamily="18" charset="2"/>
                <a:cs typeface="Arial" charset="0"/>
              </a:rPr>
              <a:t>Q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(1 +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+ 1) = </a:t>
            </a:r>
            <a:r>
              <a:rPr lang="en-CA" b="1" dirty="0" smtClean="0">
                <a:solidFill>
                  <a:srgbClr val="000000"/>
                </a:solidFill>
                <a:latin typeface="Symbol" pitchFamily="18" charset="2"/>
                <a:cs typeface="Arial" charset="0"/>
              </a:rPr>
              <a:t>Q</a:t>
            </a:r>
            <a:r>
              <a:rPr lang="en-C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z="400" b="1" dirty="0" smtClean="0">
              <a:latin typeface="Consolas" pitchFamily="49" charset="0"/>
              <a:cs typeface="Arial" charset="0"/>
            </a:endParaRP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6950075" y="2854325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6948488" y="4427538"/>
            <a:ext cx="625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3333CC"/>
                </a:solidFill>
                <a:latin typeface="Symbol" pitchFamily="18" charset="2"/>
              </a:rPr>
              <a:t>Q</a:t>
            </a:r>
            <a:r>
              <a:rPr lang="en-CA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7894" name="TextBox 11"/>
          <p:cNvSpPr txBox="1">
            <a:spLocks noChangeArrowheads="1"/>
          </p:cNvSpPr>
          <p:nvPr/>
        </p:nvSpPr>
        <p:spPr bwMode="auto">
          <a:xfrm>
            <a:off x="6948488" y="5219700"/>
            <a:ext cx="625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7030A0"/>
                </a:solidFill>
                <a:latin typeface="Symbol" pitchFamily="18" charset="2"/>
              </a:rPr>
              <a:t>Q</a:t>
            </a:r>
            <a:r>
              <a:rPr lang="en-CA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n-C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CA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Blocks in Sequence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This is taken from code found at</a:t>
            </a:r>
          </a:p>
          <a:p>
            <a:pPr lvl="1"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Arial" charset="0"/>
              </a:rPr>
              <a:t>http://ece.uwaterloo.ca/~ece250/Algorithms/Sparse_systems/</a:t>
            </a:r>
          </a:p>
          <a:p>
            <a:pPr>
              <a:buFont typeface="Arial" charset="0"/>
              <a:buNone/>
            </a:pPr>
            <a:endParaRPr lang="en-US" sz="800" dirty="0" smtClean="0">
              <a:latin typeface="Consolas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template &lt;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 M,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 N&gt;</a:t>
            </a: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Matrix&lt;M, N&gt; &amp;Matrix&lt;M, N&gt;::operator= ( Matrix&lt;M, N&gt;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 &amp;A ) {</a:t>
            </a: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	if ( &amp;A == this ) {</a:t>
            </a: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		return *this;</a:t>
            </a: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	}</a:t>
            </a:r>
          </a:p>
          <a:p>
            <a:pPr>
              <a:buFont typeface="Arial" charset="0"/>
              <a:buNone/>
            </a:pPr>
            <a:endParaRPr lang="en-US" sz="800" dirty="0" smtClean="0">
              <a:latin typeface="Consolas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	if ( capacity !=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A.capacity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 ) {</a:t>
            </a: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		delete []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column_index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		delete []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off_diagonal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		capacity =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A.capacity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		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column_index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 = new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[capacity];</a:t>
            </a: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		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off_diagonal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 = new double[capacity];</a:t>
            </a: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	}</a:t>
            </a:r>
          </a:p>
          <a:p>
            <a:pPr>
              <a:buFont typeface="Arial" charset="0"/>
              <a:buNone/>
            </a:pPr>
            <a:endParaRPr lang="en-US" sz="800" dirty="0" smtClean="0">
              <a:latin typeface="Consolas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	for (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 = 0;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 &lt;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minMN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; ++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 ) {</a:t>
            </a: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		diagonal[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] =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A.diagonal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[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];</a:t>
            </a: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	}</a:t>
            </a:r>
          </a:p>
          <a:p>
            <a:pPr>
              <a:buFont typeface="Arial" charset="0"/>
              <a:buNone/>
            </a:pPr>
            <a:endParaRPr lang="en-US" sz="800" dirty="0" smtClean="0">
              <a:latin typeface="Consolas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	for (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 = 0;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 &lt;= M; ++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 ) {</a:t>
            </a: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		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row_index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[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] =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A.row_index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[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];</a:t>
            </a: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	}</a:t>
            </a:r>
          </a:p>
          <a:p>
            <a:pPr>
              <a:buFont typeface="Arial" charset="0"/>
              <a:buNone/>
            </a:pPr>
            <a:endParaRPr lang="en-US" sz="800" dirty="0" smtClean="0">
              <a:latin typeface="Consolas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	for (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 = 0;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 &lt;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A.size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(); ++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 ) {</a:t>
            </a: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		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column_index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[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] =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A.column_index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[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];</a:t>
            </a: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		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off_diagonal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[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] = 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A.off_diagonal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[</a:t>
            </a:r>
            <a:r>
              <a:rPr lang="en-US" sz="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800" dirty="0" smtClean="0">
                <a:latin typeface="Consolas" pitchFamily="49" charset="0"/>
                <a:cs typeface="Arial" charset="0"/>
              </a:rPr>
              <a:t>];</a:t>
            </a: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	}</a:t>
            </a:r>
          </a:p>
          <a:p>
            <a:pPr>
              <a:buFont typeface="Arial" charset="0"/>
              <a:buNone/>
            </a:pPr>
            <a:endParaRPr lang="en-US" sz="800" dirty="0" smtClean="0">
              <a:latin typeface="Consolas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	return *this;</a:t>
            </a:r>
          </a:p>
          <a:p>
            <a:pPr>
              <a:buFont typeface="Arial" charset="0"/>
              <a:buNone/>
            </a:pPr>
            <a:r>
              <a:rPr lang="en-US" sz="800" dirty="0" smtClean="0">
                <a:latin typeface="Consolas" pitchFamily="49" charset="0"/>
                <a:cs typeface="Arial" charset="0"/>
              </a:rPr>
              <a:t>}</a:t>
            </a:r>
            <a:endParaRPr lang="en-US" sz="200" b="1" dirty="0" smtClean="0">
              <a:latin typeface="Consolas" pitchFamily="49" charset="0"/>
              <a:cs typeface="Arial" charset="0"/>
            </a:endParaRP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3714750" y="2857500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latin typeface="Symbol" pitchFamily="18" charset="2"/>
              </a:rPr>
              <a:t>Q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3711575" y="3702050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latin typeface="Symbol" pitchFamily="18" charset="2"/>
              </a:rPr>
              <a:t>Q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3714750" y="4572000"/>
            <a:ext cx="1509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latin typeface="Symbol" pitchFamily="18" charset="2"/>
              </a:rPr>
              <a:t>Q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(min(</a:t>
            </a:r>
            <a:r>
              <a:rPr lang="en-CA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))</a:t>
            </a:r>
          </a:p>
        </p:txBody>
      </p:sp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3714750" y="5845175"/>
            <a:ext cx="625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latin typeface="Symbol" pitchFamily="18" charset="2"/>
              </a:rPr>
              <a:t>Q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8920" name="TextBox 8"/>
          <p:cNvSpPr txBox="1">
            <a:spLocks noChangeArrowheads="1"/>
          </p:cNvSpPr>
          <p:nvPr/>
        </p:nvSpPr>
        <p:spPr bwMode="auto">
          <a:xfrm>
            <a:off x="3714750" y="6345238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latin typeface="Symbol" pitchFamily="18" charset="2"/>
              </a:rPr>
              <a:t>Q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38921" name="TextBox 9"/>
          <p:cNvSpPr txBox="1">
            <a:spLocks noChangeArrowheads="1"/>
          </p:cNvSpPr>
          <p:nvPr/>
        </p:nvSpPr>
        <p:spPr bwMode="auto">
          <a:xfrm>
            <a:off x="3714750" y="5202238"/>
            <a:ext cx="701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latin typeface="Symbol" pitchFamily="18" charset="2"/>
              </a:rPr>
              <a:t>Q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8922" name="TextBox 10"/>
          <p:cNvSpPr txBox="1">
            <a:spLocks noChangeArrowheads="1"/>
          </p:cNvSpPr>
          <p:nvPr/>
        </p:nvSpPr>
        <p:spPr bwMode="auto">
          <a:xfrm>
            <a:off x="4929188" y="3643313"/>
            <a:ext cx="342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Symbol" pitchFamily="18" charset="2"/>
              </a:rPr>
              <a:t>Q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(1 + 1 + min(</a:t>
            </a:r>
            <a:r>
              <a:rPr lang="en-CA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CA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 + 1)</a:t>
            </a:r>
          </a:p>
          <a:p>
            <a:r>
              <a:rPr lang="en-CA">
                <a:latin typeface="Times New Roman" pitchFamily="18" charset="0"/>
                <a:cs typeface="Times New Roman" pitchFamily="18" charset="0"/>
              </a:rPr>
              <a:t>    = </a:t>
            </a:r>
            <a:r>
              <a:rPr lang="en-CA" b="1">
                <a:latin typeface="Symbol" pitchFamily="18" charset="2"/>
              </a:rPr>
              <a:t>Q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8923" name="TextBox 12"/>
          <p:cNvSpPr txBox="1">
            <a:spLocks noChangeArrowheads="1"/>
          </p:cNvSpPr>
          <p:nvPr/>
        </p:nvSpPr>
        <p:spPr bwMode="auto">
          <a:xfrm>
            <a:off x="4857750" y="5140325"/>
            <a:ext cx="3848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Note that 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min(</a:t>
            </a:r>
            <a:r>
              <a:rPr lang="en-CA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en-CA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/>
              <a:t> but we cannot say anything about </a:t>
            </a:r>
            <a:r>
              <a:rPr lang="en-CA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/>
              <a:t> and </a:t>
            </a:r>
            <a:r>
              <a:rPr lang="en-CA" i="1">
                <a:latin typeface="Times New Roman" pitchFamily="18" charset="0"/>
                <a:cs typeface="Times New Roman" pitchFamily="18" charset="0"/>
              </a:rPr>
              <a:t>n</a:t>
            </a: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Blocks in Sequence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Other examples include: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Run three blocks of code which are </a:t>
            </a:r>
            <a:r>
              <a:rPr lang="en-CA" b="1" smtClean="0">
                <a:latin typeface="Symbol" pitchFamily="18" charset="2"/>
                <a:cs typeface="Arial" charset="0"/>
              </a:rPr>
              <a:t>Q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mtClean="0">
                <a:latin typeface="Arial" charset="0"/>
                <a:cs typeface="Arial" charset="0"/>
              </a:rPr>
              <a:t>, </a:t>
            </a:r>
            <a:r>
              <a:rPr lang="en-CA" b="1" smtClean="0">
                <a:latin typeface="Symbol" pitchFamily="18" charset="2"/>
                <a:cs typeface="Arial" charset="0"/>
              </a:rPr>
              <a:t>Q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, and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b="1" smtClean="0">
                <a:latin typeface="Symbol" pitchFamily="18" charset="2"/>
                <a:cs typeface="Arial" charset="0"/>
              </a:rPr>
              <a:t>Q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	Total run time </a:t>
            </a:r>
            <a:r>
              <a:rPr lang="en-CA" b="1" smtClean="0">
                <a:latin typeface="Symbol" pitchFamily="18" charset="2"/>
                <a:cs typeface="Arial" charset="0"/>
              </a:rPr>
              <a:t>Q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(1 +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 + n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CA" b="1" smtClean="0">
                <a:latin typeface="Symbol" pitchFamily="18" charset="2"/>
                <a:cs typeface="Arial" charset="0"/>
              </a:rPr>
              <a:t>Q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Run two blocks of code which are </a:t>
            </a:r>
            <a:r>
              <a:rPr lang="en-CA" b="1" smtClean="0">
                <a:latin typeface="Symbol" pitchFamily="18" charset="2"/>
                <a:cs typeface="Arial" charset="0"/>
              </a:rPr>
              <a:t>Q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US" smtClean="0">
                <a:latin typeface="Arial" charset="0"/>
                <a:cs typeface="Arial" charset="0"/>
              </a:rPr>
              <a:t>, and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b="1" smtClean="0">
                <a:latin typeface="Symbol" pitchFamily="18" charset="2"/>
                <a:cs typeface="Arial" charset="0"/>
              </a:rPr>
              <a:t>Q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baseline="30000" smtClean="0"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	Total run time </a:t>
            </a:r>
            <a:r>
              <a:rPr lang="en-CA" b="1" smtClean="0">
                <a:latin typeface="Symbol" pitchFamily="18" charset="2"/>
                <a:cs typeface="Arial" charset="0"/>
              </a:rPr>
              <a:t>Q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baseline="30000" smtClean="0"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CA" b="1" smtClean="0">
                <a:latin typeface="Symbol" pitchFamily="18" charset="2"/>
                <a:cs typeface="Arial" charset="0"/>
              </a:rPr>
              <a:t>Q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baseline="30000" smtClean="0"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Recall this linear ordering from the previous topic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  <a:p>
            <a:pPr lvl="1"/>
            <a:endParaRPr lang="en-US" smtClean="0">
              <a:latin typeface="Arial" charset="0"/>
              <a:cs typeface="Arial" charset="0"/>
            </a:endParaRP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When considering a sum, take the dominant term</a:t>
            </a:r>
          </a:p>
        </p:txBody>
      </p:sp>
      <p:pic>
        <p:nvPicPr>
          <p:cNvPr id="39940" name="Picture 5" descr="f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076700"/>
            <a:ext cx="58197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Motivation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The goal of algorithm analysis is to take a block of code and determine the asymptotic run time or asymptotic memory requirements based on various parameters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Given an array of size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  <a:endParaRPr lang="en-US" sz="1400" smtClean="0">
              <a:latin typeface="Arial" charset="0"/>
              <a:cs typeface="Arial" charset="0"/>
            </a:endParaRP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Selection sort requires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time 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Merge sort, quick sort, and heap sort all require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 </a:t>
            </a:r>
            <a:r>
              <a:rPr lang="en-US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))</a:t>
            </a:r>
            <a:r>
              <a:rPr lang="en-US" smtClean="0">
                <a:latin typeface="Arial" charset="0"/>
                <a:cs typeface="Arial" charset="0"/>
              </a:rPr>
              <a:t> time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However: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Merge sort requires 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additional memory 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Quick sort requires 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(ln(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))</a:t>
            </a:r>
            <a:r>
              <a:rPr lang="en-US" smtClean="0">
                <a:latin typeface="Arial" charset="0"/>
                <a:cs typeface="Arial" charset="0"/>
              </a:rPr>
              <a:t> additional memory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Heap sort requires 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(1)</a:t>
            </a:r>
            <a:r>
              <a:rPr lang="en-US" smtClean="0">
                <a:latin typeface="Arial" charset="0"/>
                <a:cs typeface="Arial" charset="0"/>
              </a:rPr>
              <a:t> memory </a:t>
            </a:r>
          </a:p>
          <a:p>
            <a:pPr lvl="2"/>
            <a:endParaRPr lang="en-US" sz="1800" smtClean="0">
              <a:latin typeface="Arial" charset="0"/>
              <a:cs typeface="Arial" charset="0"/>
            </a:endParaRPr>
          </a:p>
          <a:p>
            <a:pPr lvl="2"/>
            <a:endParaRPr lang="en-US" sz="1800" smtClean="0">
              <a:latin typeface="Arial" charset="0"/>
              <a:cs typeface="Arial" charset="0"/>
            </a:endParaRPr>
          </a:p>
          <a:p>
            <a:pPr lvl="2"/>
            <a:endParaRPr lang="en-US" sz="1800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Control Statements</a:t>
            </a:r>
            <a:endParaRPr lang="en-US" sz="4000" smtClean="0">
              <a:latin typeface="Arial" charset="0"/>
              <a:cs typeface="Arial" charset="0"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Next we will look at the following control statements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These are statements which potentially alter the execution of instructions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Conditional statements</a:t>
            </a:r>
          </a:p>
          <a:p>
            <a:pPr lvl="2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  <a:r>
              <a:rPr lang="en-US" b="1" smtClean="0">
                <a:latin typeface="Consolas" pitchFamily="49" charset="0"/>
                <a:cs typeface="Arial" charset="0"/>
              </a:rPr>
              <a:t>if</a:t>
            </a:r>
            <a:r>
              <a:rPr lang="en-US" smtClean="0">
                <a:latin typeface="Arial" charset="0"/>
                <a:cs typeface="Arial" charset="0"/>
              </a:rPr>
              <a:t>, </a:t>
            </a:r>
            <a:r>
              <a:rPr lang="en-US" b="1" smtClean="0">
                <a:latin typeface="Consolas" pitchFamily="49" charset="0"/>
                <a:cs typeface="Arial" charset="0"/>
              </a:rPr>
              <a:t>switch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Condition-controlled loops</a:t>
            </a:r>
          </a:p>
          <a:p>
            <a:pPr lvl="2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  <a:r>
              <a:rPr lang="en-US" b="1" smtClean="0">
                <a:latin typeface="Consolas" pitchFamily="49" charset="0"/>
                <a:cs typeface="Arial" charset="0"/>
              </a:rPr>
              <a:t>for</a:t>
            </a:r>
            <a:r>
              <a:rPr lang="en-US" smtClean="0">
                <a:latin typeface="Arial" charset="0"/>
                <a:cs typeface="Arial" charset="0"/>
              </a:rPr>
              <a:t>, </a:t>
            </a:r>
            <a:r>
              <a:rPr lang="en-US" b="1" smtClean="0">
                <a:latin typeface="Consolas" pitchFamily="49" charset="0"/>
                <a:cs typeface="Arial" charset="0"/>
              </a:rPr>
              <a:t>while</a:t>
            </a:r>
            <a:r>
              <a:rPr lang="en-US" smtClean="0">
                <a:latin typeface="Arial" charset="0"/>
                <a:cs typeface="Arial" charset="0"/>
              </a:rPr>
              <a:t>, </a:t>
            </a:r>
            <a:r>
              <a:rPr lang="en-US" b="1" smtClean="0">
                <a:latin typeface="Consolas" pitchFamily="49" charset="0"/>
                <a:cs typeface="Arial" charset="0"/>
              </a:rPr>
              <a:t>do-while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Count-controlled loops</a:t>
            </a:r>
          </a:p>
          <a:p>
            <a:pPr lvl="2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  <a:r>
              <a:rPr lang="en-US" b="1" smtClean="0">
                <a:latin typeface="Consolas" pitchFamily="49" charset="0"/>
                <a:cs typeface="Arial" charset="0"/>
              </a:rPr>
              <a:t>for i from 1 to 10 do ... end do;       # Maple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Collection-controlled loops</a:t>
            </a:r>
          </a:p>
          <a:p>
            <a:pPr lvl="2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  <a:r>
              <a:rPr lang="en-CA" b="1" smtClean="0">
                <a:latin typeface="Consolas" pitchFamily="49" charset="0"/>
                <a:cs typeface="Arial" charset="0"/>
              </a:rPr>
              <a:t>foreach ( int i in array ) { ... }</a:t>
            </a:r>
            <a:r>
              <a:rPr lang="en-US" b="1" smtClean="0">
                <a:latin typeface="Consolas" pitchFamily="49" charset="0"/>
                <a:cs typeface="Arial" charset="0"/>
              </a:rPr>
              <a:t>      // C#</a:t>
            </a:r>
          </a:p>
          <a:p>
            <a:pPr lvl="2">
              <a:buFont typeface="Arial" charset="0"/>
              <a:buNone/>
            </a:pPr>
            <a:endParaRPr lang="en-US" sz="1800" b="1" smtClean="0">
              <a:latin typeface="Consolas" pitchFamily="49" charset="0"/>
              <a:cs typeface="Arial" charset="0"/>
            </a:endParaRPr>
          </a:p>
          <a:p>
            <a:pPr lvl="2">
              <a:buFont typeface="Arial" charset="0"/>
              <a:buNone/>
            </a:pPr>
            <a:endParaRPr lang="en-US" sz="1800" b="1" smtClean="0">
              <a:latin typeface="Consolas" pitchFamily="49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Control Statements</a:t>
            </a:r>
            <a:endParaRPr lang="en-US" sz="4000" smtClean="0">
              <a:latin typeface="Arial" charset="0"/>
              <a:cs typeface="Arial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Given any collection of nested control statements, it is always necessary to work inside out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Determine the run times of the inner-most statements and work your way out</a:t>
            </a:r>
          </a:p>
          <a:p>
            <a:pPr lvl="1"/>
            <a:endParaRPr lang="en-US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Control Statements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Given</a:t>
            </a:r>
          </a:p>
          <a:p>
            <a:pPr lvl="2">
              <a:buFont typeface="Arial" charset="0"/>
              <a:buNone/>
            </a:pPr>
            <a:r>
              <a:rPr lang="en-US" b="1" smtClean="0">
                <a:latin typeface="Courier New" pitchFamily="49" charset="0"/>
                <a:cs typeface="Arial" charset="0"/>
              </a:rPr>
              <a:t>if ( </a:t>
            </a:r>
            <a:r>
              <a:rPr lang="en-US" b="1" i="1" smtClean="0">
                <a:latin typeface="Courier New" pitchFamily="49" charset="0"/>
                <a:cs typeface="Arial" charset="0"/>
              </a:rPr>
              <a:t>condition</a:t>
            </a:r>
            <a:r>
              <a:rPr lang="en-US" b="1" smtClean="0">
                <a:latin typeface="Courier New" pitchFamily="49" charset="0"/>
                <a:cs typeface="Arial" charset="0"/>
              </a:rPr>
              <a:t> ) {</a:t>
            </a:r>
          </a:p>
          <a:p>
            <a:pPr lvl="2">
              <a:buFont typeface="Arial" charset="0"/>
              <a:buNone/>
            </a:pPr>
            <a:r>
              <a:rPr lang="en-US" b="1" smtClean="0">
                <a:latin typeface="Courier New" pitchFamily="49" charset="0"/>
                <a:cs typeface="Arial" charset="0"/>
              </a:rPr>
              <a:t>    // true body</a:t>
            </a:r>
          </a:p>
          <a:p>
            <a:pPr lvl="2">
              <a:buFont typeface="Arial" charset="0"/>
              <a:buNone/>
            </a:pPr>
            <a:r>
              <a:rPr lang="en-US" b="1" smtClean="0">
                <a:latin typeface="Courier New" pitchFamily="49" charset="0"/>
                <a:cs typeface="Arial" charset="0"/>
              </a:rPr>
              <a:t>} else {</a:t>
            </a:r>
          </a:p>
          <a:p>
            <a:pPr lvl="2">
              <a:buFont typeface="Arial" charset="0"/>
              <a:buNone/>
            </a:pPr>
            <a:r>
              <a:rPr lang="en-US" b="1" smtClean="0">
                <a:latin typeface="Courier New" pitchFamily="49" charset="0"/>
                <a:cs typeface="Arial" charset="0"/>
              </a:rPr>
              <a:t>    // false body</a:t>
            </a:r>
          </a:p>
          <a:p>
            <a:pPr lvl="2">
              <a:buFont typeface="Arial" charset="0"/>
              <a:buNone/>
            </a:pPr>
            <a:r>
              <a:rPr lang="en-US" b="1" smtClean="0">
                <a:latin typeface="Courier New" pitchFamily="49" charset="0"/>
                <a:cs typeface="Arial" charset="0"/>
              </a:rPr>
              <a:t>}</a:t>
            </a:r>
            <a:endParaRPr lang="en-US" sz="2800" b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run time of a conditional statement is: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the run time of the condition (the test), plus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the run time of the body which is run</a:t>
            </a:r>
          </a:p>
          <a:p>
            <a:pPr lvl="1"/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 most cases, the run time of the condition is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(1)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Control Statements</a:t>
            </a:r>
            <a:endParaRPr lang="en-US" sz="3600" smtClean="0">
              <a:latin typeface="Arial" charset="0"/>
              <a:cs typeface="Arial" charset="0"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In some cases, it is easy to determine which statement must be run:</a:t>
            </a:r>
            <a:br>
              <a:rPr lang="en-US" smtClean="0">
                <a:latin typeface="Arial" charset="0"/>
                <a:cs typeface="Arial" charset="0"/>
              </a:rPr>
            </a:br>
            <a:endParaRPr lang="en-US" sz="24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		int factorial ( int n ) {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			if ( n == 0 ) {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				return 1;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			} else {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				return n * factorial ( n – 1 );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			}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		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Control Statements</a:t>
            </a:r>
            <a:endParaRPr lang="en-US" sz="360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In others, it is less obvious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Find the maximum entry in an array:</a:t>
            </a:r>
            <a:endParaRPr lang="en-US" sz="200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sz="20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		int find_max( int *array, int n ) {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		    max = array[0];</a:t>
            </a:r>
          </a:p>
          <a:p>
            <a:pPr>
              <a:buFont typeface="Arial" charset="0"/>
              <a:buNone/>
            </a:pPr>
            <a:endParaRPr lang="en-US" sz="160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		    for ( int i = 1; i &lt; n; ++i ) {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		        if ( array[i] &gt; max ) {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		            </a:t>
            </a:r>
            <a:r>
              <a:rPr lang="en-US" sz="16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max = array[i];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		        }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		    }</a:t>
            </a:r>
          </a:p>
          <a:p>
            <a:pPr>
              <a:buFont typeface="Arial" charset="0"/>
              <a:buNone/>
            </a:pPr>
            <a:endParaRPr lang="en-US" sz="160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		    return max;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		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Analysis of Statements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 this case, we don’t know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If we had information about the distribution of the entries of the array, we may be able to determine it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if the list is sorted (ascending) it will always be run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if the list is sorted (descending) it will be run once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if the list is uniformly randomly distributed, then???</a:t>
            </a:r>
            <a:endParaRPr lang="en-US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Condition-controlled Loops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C++ for loop is a condition controlled statement: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	</a:t>
            </a:r>
            <a:r>
              <a:rPr lang="en-US" sz="1800" b="1" smtClean="0">
                <a:latin typeface="Consolas" pitchFamily="49" charset="0"/>
                <a:cs typeface="Arial" charset="0"/>
              </a:rPr>
              <a:t>	</a:t>
            </a:r>
            <a:r>
              <a:rPr lang="en-US" sz="1800" smtClean="0">
                <a:latin typeface="Consolas" pitchFamily="49" charset="0"/>
                <a:cs typeface="Arial" charset="0"/>
              </a:rPr>
              <a:t>for ( int i = 0; i &lt; N; ++i ) {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			// ...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		}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is identical to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		int i = 0;			// initialization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		while ( i &lt; N ) {		// condition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		    // ...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		    ++i;			// increment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		}</a:t>
            </a:r>
          </a:p>
          <a:p>
            <a:pPr>
              <a:buFont typeface="Arial" charset="0"/>
              <a:buNone/>
            </a:pPr>
            <a:endParaRPr lang="en-US" sz="1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Condition-controlled Loops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initialization, condition, and increment usually are single statements running in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(1)</a:t>
            </a: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z="1800" smtClean="0">
              <a:latin typeface="Consolas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	</a:t>
            </a:r>
            <a:r>
              <a:rPr lang="en-US" sz="1800" b="1" smtClean="0">
                <a:latin typeface="Consolas" pitchFamily="49" charset="0"/>
                <a:cs typeface="Arial" charset="0"/>
              </a:rPr>
              <a:t>	</a:t>
            </a:r>
            <a:r>
              <a:rPr lang="en-US" sz="1800" smtClean="0">
                <a:latin typeface="Consolas" pitchFamily="49" charset="0"/>
                <a:cs typeface="Arial" charset="0"/>
              </a:rPr>
              <a:t>for ( int i = 0; i &lt; N; ++i ) {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			// ...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		}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  <a:endParaRPr lang="en-US" sz="1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Condition-controlled Loops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The initialization, condition, and increment statements are usually </a:t>
            </a:r>
            <a:r>
              <a:rPr lang="en-US" b="1" dirty="0" smtClean="0">
                <a:latin typeface="Symbol" pitchFamily="18" charset="2"/>
                <a:cs typeface="Arial" charset="0"/>
              </a:rPr>
              <a:t>Q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(1)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For example,</a:t>
            </a:r>
          </a:p>
          <a:p>
            <a:pPr>
              <a:buFont typeface="Arial" charset="0"/>
              <a:buNone/>
            </a:pPr>
            <a:r>
              <a:rPr lang="en-US" sz="1600" b="1" dirty="0" smtClean="0">
                <a:latin typeface="Courier New" pitchFamily="49" charset="0"/>
                <a:cs typeface="Arial" charset="0"/>
              </a:rPr>
              <a:t>     for (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i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 = 0</a:t>
            </a:r>
            <a:r>
              <a:rPr lang="en-US" sz="1600" b="1" dirty="0" smtClean="0">
                <a:latin typeface="Courier New" pitchFamily="49" charset="0"/>
                <a:cs typeface="Arial" charset="0"/>
              </a:rPr>
              <a:t>;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i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 &lt; n</a:t>
            </a:r>
            <a:r>
              <a:rPr lang="en-US" sz="1600" b="1" dirty="0" smtClean="0">
                <a:latin typeface="Courier New" pitchFamily="49" charset="0"/>
                <a:cs typeface="Arial" charset="0"/>
              </a:rPr>
              <a:t>;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++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i</a:t>
            </a:r>
            <a:r>
              <a:rPr lang="en-US" sz="1600" b="1" dirty="0" smtClean="0">
                <a:latin typeface="Courier New" pitchFamily="49" charset="0"/>
                <a:cs typeface="Arial" charset="0"/>
              </a:rPr>
              <a:t> ) {</a:t>
            </a:r>
          </a:p>
          <a:p>
            <a:pPr>
              <a:buFont typeface="Arial" charset="0"/>
              <a:buNone/>
            </a:pPr>
            <a:r>
              <a:rPr lang="en-US" sz="1600" b="1" dirty="0" smtClean="0">
                <a:latin typeface="Courier New" pitchFamily="49" charset="0"/>
                <a:cs typeface="Arial" charset="0"/>
              </a:rPr>
              <a:t>         // ...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600" b="1" dirty="0" smtClean="0">
                <a:latin typeface="Courier New" pitchFamily="49" charset="0"/>
                <a:cs typeface="Arial" charset="0"/>
              </a:rPr>
              <a:t>     }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Assuming there are no break or return statements in the loop,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the run time is </a:t>
            </a:r>
            <a:r>
              <a:rPr lang="en-US" b="1" dirty="0" smtClean="0">
                <a:latin typeface="Symbol" pitchFamily="18" charset="2"/>
                <a:cs typeface="Arial" charset="0"/>
              </a:rPr>
              <a:t>W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Condition-controlled Loops</a:t>
            </a:r>
            <a:endParaRPr lang="en-US" sz="3600" smtClean="0">
              <a:latin typeface="Arial" charset="0"/>
              <a:cs typeface="Arial" charset="0"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If the body does not depend on the variable (in this example, </a:t>
            </a:r>
            <a:r>
              <a:rPr lang="en-US" sz="1800" b="1" smtClean="0">
                <a:latin typeface="Courier New" pitchFamily="49" charset="0"/>
                <a:cs typeface="Arial" charset="0"/>
              </a:rPr>
              <a:t>i</a:t>
            </a:r>
            <a:r>
              <a:rPr lang="en-US" smtClean="0">
                <a:latin typeface="Arial" charset="0"/>
                <a:cs typeface="Arial" charset="0"/>
              </a:rPr>
              <a:t>), then the run time of </a:t>
            </a:r>
          </a:p>
          <a:p>
            <a:pPr>
              <a:buFont typeface="Arial" charset="0"/>
              <a:buNone/>
            </a:pPr>
            <a:r>
              <a:rPr lang="en-US" sz="1600" b="1" smtClean="0">
                <a:latin typeface="Courier New" pitchFamily="49" charset="0"/>
                <a:cs typeface="Arial" charset="0"/>
              </a:rPr>
              <a:t>     for ( int i = 0; i &lt; n; ++i ) {</a:t>
            </a:r>
          </a:p>
          <a:p>
            <a:pPr>
              <a:buFont typeface="Arial" charset="0"/>
              <a:buNone/>
            </a:pPr>
            <a:r>
              <a:rPr lang="en-US" sz="1600" b="1" smtClean="0">
                <a:latin typeface="Courier New" pitchFamily="49" charset="0"/>
                <a:cs typeface="Arial" charset="0"/>
              </a:rPr>
              <a:t>         // code which is Theta(f(n))</a:t>
            </a:r>
            <a:endParaRPr lang="en-US" sz="16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latin typeface="Courier New" pitchFamily="49" charset="0"/>
                <a:cs typeface="Arial" charset="0"/>
              </a:rPr>
              <a:t>     }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is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 </a:t>
            </a:r>
            <a:r>
              <a:rPr lang="en-US" smtClean="0">
                <a:latin typeface="Times New Roman" pitchFamily="18" charset="0"/>
                <a:cs typeface="Arial" charset="0"/>
              </a:rPr>
              <a:t>f(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))</a:t>
            </a: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If the body is </a:t>
            </a:r>
            <a:r>
              <a:rPr 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smtClean="0">
                <a:latin typeface="Times New Roman" pitchFamily="18" charset="0"/>
                <a:cs typeface="Arial" charset="0"/>
              </a:rPr>
              <a:t>(f(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))</a:t>
            </a:r>
            <a:r>
              <a:rPr lang="en-US" smtClean="0">
                <a:latin typeface="Arial" charset="0"/>
                <a:cs typeface="Arial" charset="0"/>
              </a:rPr>
              <a:t>, then the run time of the loop is </a:t>
            </a:r>
            <a:r>
              <a:rPr 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 </a:t>
            </a:r>
            <a:r>
              <a:rPr lang="en-US" smtClean="0">
                <a:latin typeface="Times New Roman" pitchFamily="18" charset="0"/>
                <a:cs typeface="Arial" charset="0"/>
              </a:rPr>
              <a:t>f(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Motivation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asymptotic behaviour of algorithms indicates the ability to scale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Suppose we are sorting an array of size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1400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Selection sort has a run time of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entries requires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4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mtClean="0">
              <a:latin typeface="Arial" charset="0"/>
              <a:cs typeface="Arial" charset="0"/>
            </a:endParaRP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Four times as long to sort</a:t>
            </a:r>
          </a:p>
          <a:p>
            <a:pPr lvl="1"/>
            <a:r>
              <a:rPr lang="en-US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entries requires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(10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100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smtClean="0">
              <a:latin typeface="Arial" charset="0"/>
              <a:cs typeface="Arial" charset="0"/>
            </a:endParaRP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One hundred times as long to 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Condition-controlled Loops</a:t>
            </a:r>
            <a:endParaRPr lang="en-US" sz="3600" smtClean="0">
              <a:latin typeface="Arial" charset="0"/>
              <a:cs typeface="Arial" charset="0"/>
            </a:endParaRP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For example,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Arial" charset="0"/>
              </a:rPr>
              <a:t>     int sum = 0; 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Arial" charset="0"/>
              </a:rPr>
              <a:t>     for ( int i = 0; i &lt; n; ++i ) {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Arial" charset="0"/>
              </a:rPr>
              <a:t>         sum += 1;     Theta(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1</a:t>
            </a:r>
            <a:r>
              <a:rPr lang="en-US" sz="1400" b="1" smtClean="0">
                <a:latin typeface="Courier New" pitchFamily="49" charset="0"/>
                <a:cs typeface="Arial" charset="0"/>
              </a:rPr>
              <a:t>)</a:t>
            </a:r>
            <a:endParaRPr lang="en-US" sz="14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Arial" charset="0"/>
              </a:rPr>
              <a:t>     }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This code has run time</a:t>
            </a:r>
          </a:p>
          <a:p>
            <a:pPr>
              <a:buFont typeface="Arial" charset="0"/>
              <a:buNone/>
            </a:pPr>
            <a:r>
              <a:rPr lang="en-US" b="1" smtClean="0">
                <a:latin typeface="Symbol" pitchFamily="18" charset="2"/>
                <a:cs typeface="Arial" charset="0"/>
              </a:rPr>
              <a:t>		Q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n·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mtClean="0">
                <a:latin typeface="Times New Roman" pitchFamily="18" charset="0"/>
                <a:cs typeface="Arial" charset="0"/>
              </a:rPr>
              <a:t>) =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</a:p>
          <a:p>
            <a:pPr>
              <a:buFont typeface="Arial" charset="0"/>
              <a:buNone/>
            </a:pPr>
            <a:endParaRPr lang="en-US" smtClean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Condition-controlled Loops</a:t>
            </a:r>
            <a:endParaRPr lang="en-US" sz="3600" smtClean="0">
              <a:latin typeface="Arial" charset="0"/>
              <a:cs typeface="Arial" charset="0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Another </a:t>
            </a:r>
            <a:r>
              <a:rPr lang="en-US" dirty="0" smtClean="0">
                <a:latin typeface="Arial" charset="0"/>
                <a:cs typeface="Arial" charset="0"/>
              </a:rPr>
              <a:t>example,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400" b="1" dirty="0" smtClean="0">
                <a:latin typeface="Courier New" pitchFamily="49" charset="0"/>
                <a:cs typeface="Arial" charset="0"/>
              </a:rPr>
              <a:t>       </a:t>
            </a:r>
            <a:r>
              <a:rPr lang="en-US" sz="1400" b="1" dirty="0" err="1" smtClean="0">
                <a:latin typeface="Courier New" pitchFamily="49" charset="0"/>
                <a:cs typeface="Arial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Arial" charset="0"/>
              </a:rPr>
              <a:t> sum = 0; </a:t>
            </a:r>
          </a:p>
          <a:p>
            <a:pPr>
              <a:buFont typeface="Arial" charset="0"/>
              <a:buNone/>
            </a:pPr>
            <a:r>
              <a:rPr lang="en-US" sz="1400" b="1" dirty="0" smtClean="0">
                <a:latin typeface="Courier New" pitchFamily="49" charset="0"/>
                <a:cs typeface="Arial" charset="0"/>
              </a:rPr>
              <a:t>       for ( </a:t>
            </a:r>
            <a:r>
              <a:rPr lang="en-US" sz="1400" b="1" dirty="0" err="1" smtClean="0">
                <a:latin typeface="Courier New" pitchFamily="49" charset="0"/>
                <a:cs typeface="Arial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400" b="1" dirty="0" smtClean="0">
                <a:latin typeface="Courier New" pitchFamily="49" charset="0"/>
                <a:cs typeface="Arial" charset="0"/>
              </a:rPr>
              <a:t> = 0; </a:t>
            </a:r>
            <a:r>
              <a:rPr lang="en-US" sz="1400" b="1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400" b="1" dirty="0" smtClean="0">
                <a:latin typeface="Courier New" pitchFamily="49" charset="0"/>
                <a:cs typeface="Arial" charset="0"/>
              </a:rPr>
              <a:t> &lt;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n</a:t>
            </a:r>
            <a:r>
              <a:rPr lang="en-US" sz="1400" b="1" dirty="0" smtClean="0">
                <a:latin typeface="Courier New" pitchFamily="49" charset="0"/>
                <a:cs typeface="Arial" charset="0"/>
              </a:rPr>
              <a:t>; ++</a:t>
            </a:r>
            <a:r>
              <a:rPr lang="en-US" sz="1400" b="1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400" b="1" dirty="0" smtClean="0">
                <a:latin typeface="Courier New" pitchFamily="49" charset="0"/>
                <a:cs typeface="Arial" charset="0"/>
              </a:rPr>
              <a:t> ) { </a:t>
            </a:r>
          </a:p>
          <a:p>
            <a:pPr>
              <a:buFont typeface="Arial" charset="0"/>
              <a:buNone/>
            </a:pPr>
            <a:r>
              <a:rPr lang="en-US" sz="1400" b="1" dirty="0" smtClean="0">
                <a:latin typeface="Courier New" pitchFamily="49" charset="0"/>
                <a:cs typeface="Arial" charset="0"/>
              </a:rPr>
              <a:t>           for ( </a:t>
            </a:r>
            <a:r>
              <a:rPr lang="en-US" sz="1400" b="1" dirty="0" err="1" smtClean="0">
                <a:latin typeface="Courier New" pitchFamily="49" charset="0"/>
                <a:cs typeface="Arial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Arial" charset="0"/>
              </a:rPr>
              <a:t> j = 0; j &lt; n; ++j ) {</a:t>
            </a:r>
          </a:p>
          <a:p>
            <a:pPr>
              <a:buFont typeface="Arial" charset="0"/>
              <a:buNone/>
            </a:pPr>
            <a:r>
              <a:rPr lang="en-US" sz="1400" b="1" dirty="0" smtClean="0">
                <a:latin typeface="Courier New" pitchFamily="49" charset="0"/>
                <a:cs typeface="Arial" charset="0"/>
              </a:rPr>
              <a:t>               sum += 1;     Theta(1)</a:t>
            </a:r>
          </a:p>
          <a:p>
            <a:pPr>
              <a:buFont typeface="Arial" charset="0"/>
              <a:buNone/>
            </a:pPr>
            <a:r>
              <a:rPr lang="en-US" sz="1400" b="1" dirty="0" smtClean="0">
                <a:latin typeface="Courier New" pitchFamily="49" charset="0"/>
                <a:cs typeface="Arial" charset="0"/>
              </a:rPr>
              <a:t>           }</a:t>
            </a:r>
            <a:endParaRPr lang="en-US" sz="1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400" b="1" dirty="0" smtClean="0">
                <a:latin typeface="Courier New" pitchFamily="49" charset="0"/>
                <a:cs typeface="Arial" charset="0"/>
              </a:rPr>
              <a:t>       }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The previous example showed that the inner loop is </a:t>
            </a:r>
            <a:r>
              <a:rPr lang="en-US" b="1" dirty="0" smtClean="0">
                <a:latin typeface="Symbol" pitchFamily="18" charset="2"/>
                <a:cs typeface="Arial" charset="0"/>
              </a:rPr>
              <a:t>Q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dirty="0" smtClean="0">
                <a:latin typeface="Arial" charset="0"/>
                <a:cs typeface="Arial" charset="0"/>
              </a:rPr>
              <a:t>, thus the outer loop is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Symbol" pitchFamily="18" charset="2"/>
                <a:cs typeface="Arial" charset="0"/>
              </a:rPr>
              <a:t>		Q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dirty="0" err="1" smtClean="0">
                <a:latin typeface="Times New Roman" pitchFamily="18" charset="0"/>
                <a:cs typeface="Arial" charset="0"/>
              </a:rPr>
              <a:t>·</a:t>
            </a:r>
            <a:r>
              <a:rPr lang="en-US" i="1" dirty="0" err="1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 = </a:t>
            </a:r>
            <a:r>
              <a:rPr lang="en-US" b="1" dirty="0" smtClean="0">
                <a:latin typeface="Symbol" pitchFamily="18" charset="2"/>
                <a:cs typeface="Arial" charset="0"/>
              </a:rPr>
              <a:t>Q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Analysis of Repetition Statements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Suppose with each loop, we use a linear search an array of size </a:t>
            </a:r>
            <a:r>
              <a:rPr lang="en-US" i="1" smtClean="0">
                <a:latin typeface="Times New Roman" pitchFamily="18" charset="0"/>
                <a:cs typeface="Arial" charset="0"/>
              </a:rPr>
              <a:t>m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Arial" charset="0"/>
              </a:rPr>
              <a:t>       for ( int i = 0; i &lt;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n</a:t>
            </a:r>
            <a:r>
              <a:rPr lang="en-US" sz="1400" b="1" smtClean="0">
                <a:latin typeface="Courier New" pitchFamily="49" charset="0"/>
                <a:cs typeface="Arial" charset="0"/>
              </a:rPr>
              <a:t>; ++i ) { 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Arial" charset="0"/>
              </a:rPr>
              <a:t>		    // search through an array of size m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Arial" charset="0"/>
              </a:rPr>
              <a:t>		    // O( m );</a:t>
            </a:r>
            <a:endParaRPr lang="en-US" sz="14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Arial" charset="0"/>
              </a:rPr>
              <a:t>       }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inner loop is </a:t>
            </a:r>
            <a:r>
              <a:rPr 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m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and thus the outer loop is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		 </a:t>
            </a:r>
            <a:r>
              <a:rPr 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</a:t>
            </a:r>
            <a:r>
              <a:rPr lang="en-US" i="1" smtClean="0">
                <a:latin typeface="Times New Roman" pitchFamily="18" charset="0"/>
                <a:cs typeface="Arial" charset="0"/>
              </a:rPr>
              <a:t>m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Conditional Statements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Consider this example</a:t>
            </a:r>
          </a:p>
          <a:p>
            <a:pPr>
              <a:buFont typeface="Arial" charset="0"/>
              <a:buNone/>
            </a:pPr>
            <a:endParaRPr lang="en-CA" sz="1400" smtClean="0">
              <a:latin typeface="Consolas" pitchFamily="49" charset="0"/>
              <a:cs typeface="Arial" charset="0"/>
            </a:endParaRPr>
          </a:p>
          <a:p>
            <a:pPr lvl="2">
              <a:buFont typeface="Arial" charset="0"/>
              <a:buNone/>
            </a:pPr>
            <a:r>
              <a:rPr lang="en-CA" sz="1400" smtClean="0">
                <a:latin typeface="Consolas" pitchFamily="49" charset="0"/>
                <a:cs typeface="Arial" charset="0"/>
              </a:rPr>
              <a:t>void Disjoint_sets::clear() {</a:t>
            </a:r>
          </a:p>
          <a:p>
            <a:pPr lvl="2">
              <a:buFont typeface="Arial" charset="0"/>
              <a:buNone/>
            </a:pPr>
            <a:r>
              <a:rPr lang="en-CA" sz="1400" smtClean="0">
                <a:latin typeface="Consolas" pitchFamily="49" charset="0"/>
                <a:cs typeface="Arial" charset="0"/>
              </a:rPr>
              <a:t>    </a:t>
            </a:r>
            <a:r>
              <a:rPr lang="en-CA" sz="140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if ( sets == n ) {</a:t>
            </a:r>
          </a:p>
          <a:p>
            <a:pPr lvl="2">
              <a:buFont typeface="Arial" charset="0"/>
              <a:buNone/>
            </a:pPr>
            <a:r>
              <a:rPr lang="en-CA" sz="140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        return;</a:t>
            </a:r>
          </a:p>
          <a:p>
            <a:pPr lvl="2">
              <a:buFont typeface="Arial" charset="0"/>
              <a:buNone/>
            </a:pPr>
            <a:r>
              <a:rPr lang="en-CA" sz="140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    }</a:t>
            </a:r>
          </a:p>
          <a:p>
            <a:pPr lvl="2">
              <a:buFont typeface="Arial" charset="0"/>
              <a:buNone/>
            </a:pPr>
            <a:endParaRPr lang="en-CA" sz="1400" smtClean="0">
              <a:latin typeface="Consolas" pitchFamily="49" charset="0"/>
              <a:cs typeface="Arial" charset="0"/>
            </a:endParaRPr>
          </a:p>
          <a:p>
            <a:pPr lvl="2">
              <a:buFont typeface="Arial" charset="0"/>
              <a:buNone/>
            </a:pPr>
            <a:r>
              <a:rPr lang="en-CA" sz="140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    max_height = 0;</a:t>
            </a:r>
          </a:p>
          <a:p>
            <a:pPr lvl="2">
              <a:buFont typeface="Arial" charset="0"/>
              <a:buNone/>
            </a:pPr>
            <a:r>
              <a:rPr lang="en-CA" sz="140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    num_disjoint_sets = n;</a:t>
            </a:r>
          </a:p>
          <a:p>
            <a:pPr lvl="2">
              <a:buFont typeface="Arial" charset="0"/>
              <a:buNone/>
            </a:pPr>
            <a:endParaRPr lang="en-CA" sz="1400" smtClean="0">
              <a:solidFill>
                <a:srgbClr val="7030A0"/>
              </a:solidFill>
              <a:latin typeface="Consolas" pitchFamily="49" charset="0"/>
              <a:cs typeface="Arial" charset="0"/>
            </a:endParaRPr>
          </a:p>
          <a:p>
            <a:pPr lvl="2">
              <a:buFont typeface="Arial" charset="0"/>
              <a:buNone/>
            </a:pPr>
            <a:r>
              <a:rPr lang="en-CA" sz="1400" smtClean="0">
                <a:solidFill>
                  <a:srgbClr val="7030A0"/>
                </a:solidFill>
                <a:latin typeface="Consolas" pitchFamily="49" charset="0"/>
                <a:cs typeface="Arial" charset="0"/>
              </a:rPr>
              <a:t>    for ( int i = 0; i &lt; n; ++i ) {</a:t>
            </a:r>
          </a:p>
          <a:p>
            <a:pPr lvl="2">
              <a:buFont typeface="Arial" charset="0"/>
              <a:buNone/>
            </a:pPr>
            <a:r>
              <a:rPr lang="en-CA" sz="1400" smtClean="0">
                <a:solidFill>
                  <a:srgbClr val="7030A0"/>
                </a:solidFill>
                <a:latin typeface="Consolas" pitchFamily="49" charset="0"/>
                <a:cs typeface="Arial" charset="0"/>
              </a:rPr>
              <a:t>        </a:t>
            </a:r>
            <a:r>
              <a:rPr lang="en-CA" sz="1400" smtClean="0">
                <a:solidFill>
                  <a:srgbClr val="002060"/>
                </a:solidFill>
                <a:latin typeface="Consolas" pitchFamily="49" charset="0"/>
                <a:cs typeface="Arial" charset="0"/>
              </a:rPr>
              <a:t>parent[i] = i;</a:t>
            </a:r>
          </a:p>
          <a:p>
            <a:pPr lvl="2">
              <a:buFont typeface="Arial" charset="0"/>
              <a:buNone/>
            </a:pPr>
            <a:r>
              <a:rPr lang="en-CA" sz="1400" smtClean="0">
                <a:solidFill>
                  <a:srgbClr val="002060"/>
                </a:solidFill>
                <a:latin typeface="Consolas" pitchFamily="49" charset="0"/>
                <a:cs typeface="Arial" charset="0"/>
              </a:rPr>
              <a:t>        tree_height[i] = 0;</a:t>
            </a:r>
          </a:p>
          <a:p>
            <a:pPr lvl="2">
              <a:buFont typeface="Arial" charset="0"/>
              <a:buNone/>
            </a:pPr>
            <a:r>
              <a:rPr lang="en-CA" sz="1400" smtClean="0">
                <a:solidFill>
                  <a:srgbClr val="7030A0"/>
                </a:solidFill>
                <a:latin typeface="Consolas" pitchFamily="49" charset="0"/>
                <a:cs typeface="Arial" charset="0"/>
              </a:rPr>
              <a:t>    }</a:t>
            </a:r>
          </a:p>
          <a:p>
            <a:pPr lvl="2">
              <a:buFont typeface="Arial" charset="0"/>
              <a:buNone/>
            </a:pPr>
            <a:r>
              <a:rPr lang="en-CA" sz="1400" smtClean="0">
                <a:latin typeface="Consolas" pitchFamily="49" charset="0"/>
                <a:cs typeface="Arial" charset="0"/>
              </a:rPr>
              <a:t>} </a:t>
            </a: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5643563" y="4487863"/>
            <a:ext cx="64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7030A0"/>
                </a:solidFill>
                <a:latin typeface="Symbol" pitchFamily="18" charset="2"/>
              </a:rPr>
              <a:t>Q</a:t>
            </a:r>
            <a:r>
              <a:rPr lang="en-CA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30" name="TextBox 4"/>
          <p:cNvSpPr txBox="1">
            <a:spLocks noChangeArrowheads="1"/>
          </p:cNvSpPr>
          <p:nvPr/>
        </p:nvSpPr>
        <p:spPr bwMode="auto">
          <a:xfrm>
            <a:off x="5643563" y="3714750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B0F0"/>
                </a:solidFill>
                <a:latin typeface="Symbol" pitchFamily="18" charset="2"/>
              </a:rPr>
              <a:t>Q</a:t>
            </a:r>
            <a:r>
              <a:rPr lang="en-CA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1031" name="TextBox 4"/>
          <p:cNvSpPr txBox="1">
            <a:spLocks noChangeArrowheads="1"/>
          </p:cNvSpPr>
          <p:nvPr/>
        </p:nvSpPr>
        <p:spPr bwMode="auto">
          <a:xfrm>
            <a:off x="5643563" y="2643188"/>
            <a:ext cx="64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265738" y="5357813"/>
          <a:ext cx="299243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4" name="Equation" r:id="rId5" imgW="1739880" imgH="457200" progId="Equation.3">
                  <p:embed/>
                </p:oleObj>
              </mc:Choice>
              <mc:Fallback>
                <p:oleObj name="Equation" r:id="rId5" imgW="173988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5357813"/>
                        <a:ext cx="2992437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Box 4"/>
          <p:cNvSpPr txBox="1">
            <a:spLocks noChangeArrowheads="1"/>
          </p:cNvSpPr>
          <p:nvPr/>
        </p:nvSpPr>
        <p:spPr bwMode="auto">
          <a:xfrm>
            <a:off x="1979613" y="5146675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2060"/>
                </a:solidFill>
                <a:latin typeface="Symbol" pitchFamily="18" charset="2"/>
              </a:rPr>
              <a:t>Q</a:t>
            </a:r>
            <a:r>
              <a:rPr lang="en-CA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Analysis of Repetition Statements</a:t>
            </a:r>
          </a:p>
        </p:txBody>
      </p:sp>
      <p:sp>
        <p:nvSpPr>
          <p:cNvPr id="205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If the body </a:t>
            </a:r>
            <a:r>
              <a:rPr lang="en-US" dirty="0" smtClean="0">
                <a:latin typeface="Arial" charset="0"/>
                <a:cs typeface="Arial" charset="0"/>
              </a:rPr>
              <a:t>depends </a:t>
            </a:r>
            <a:r>
              <a:rPr lang="en-US" dirty="0" smtClean="0">
                <a:latin typeface="Arial" charset="0"/>
                <a:cs typeface="Arial" charset="0"/>
              </a:rPr>
              <a:t>on the variable (in this example, </a:t>
            </a:r>
            <a:r>
              <a:rPr lang="en-US" sz="1800" b="1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dirty="0" smtClean="0">
                <a:latin typeface="Arial" charset="0"/>
                <a:cs typeface="Arial" charset="0"/>
              </a:rPr>
              <a:t>), then the run time of </a:t>
            </a:r>
          </a:p>
          <a:p>
            <a:pPr>
              <a:buFont typeface="Arial" charset="0"/>
              <a:buNone/>
            </a:pPr>
            <a:r>
              <a:rPr lang="en-US" sz="1600" b="1" dirty="0" smtClean="0">
                <a:latin typeface="Courier New" pitchFamily="49" charset="0"/>
                <a:cs typeface="Arial" charset="0"/>
              </a:rPr>
              <a:t>     for ( </a:t>
            </a:r>
            <a:r>
              <a:rPr lang="en-US" sz="1600" b="1" dirty="0" err="1" smtClean="0">
                <a:latin typeface="Courier New" pitchFamily="49" charset="0"/>
                <a:cs typeface="Arial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b="1" dirty="0" smtClean="0">
                <a:latin typeface="Courier New" pitchFamily="49" charset="0"/>
                <a:cs typeface="Arial" charset="0"/>
              </a:rPr>
              <a:t> = 0; </a:t>
            </a:r>
            <a:r>
              <a:rPr lang="en-US" sz="1600" b="1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b="1" dirty="0" smtClean="0">
                <a:latin typeface="Courier New" pitchFamily="49" charset="0"/>
                <a:cs typeface="Arial" charset="0"/>
              </a:rPr>
              <a:t> &lt; n; ++</a:t>
            </a:r>
            <a:r>
              <a:rPr lang="en-US" sz="1600" b="1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b="1" dirty="0" smtClean="0">
                <a:latin typeface="Courier New" pitchFamily="49" charset="0"/>
                <a:cs typeface="Arial" charset="0"/>
              </a:rPr>
              <a:t> ) {</a:t>
            </a:r>
          </a:p>
          <a:p>
            <a:pPr>
              <a:buFont typeface="Arial" charset="0"/>
              <a:buNone/>
            </a:pPr>
            <a:r>
              <a:rPr lang="en-US" sz="1600" b="1" dirty="0" smtClean="0">
                <a:latin typeface="Courier New" pitchFamily="49" charset="0"/>
                <a:cs typeface="Arial" charset="0"/>
              </a:rPr>
              <a:t>         // code which is Theta(f(</a:t>
            </a:r>
            <a:r>
              <a:rPr lang="en-US" sz="1600" b="1" dirty="0" err="1" smtClean="0">
                <a:latin typeface="Courier New" pitchFamily="49" charset="0"/>
                <a:cs typeface="Arial" charset="0"/>
              </a:rPr>
              <a:t>i,n</a:t>
            </a:r>
            <a:r>
              <a:rPr lang="en-US" sz="1600" b="1" dirty="0" smtClean="0">
                <a:latin typeface="Courier New" pitchFamily="49" charset="0"/>
                <a:cs typeface="Arial" charset="0"/>
              </a:rPr>
              <a:t>))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600" b="1" dirty="0" smtClean="0">
                <a:latin typeface="Courier New" pitchFamily="49" charset="0"/>
                <a:cs typeface="Arial" charset="0"/>
              </a:rPr>
              <a:t>     }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is                                     and if the body is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b="1" dirty="0" smtClean="0">
                <a:latin typeface="Times New Roman" pitchFamily="18" charset="0"/>
                <a:cs typeface="Arial" charset="0"/>
              </a:rPr>
              <a:t>O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(f(</a:t>
            </a:r>
            <a:r>
              <a:rPr lang="en-US" i="1" dirty="0" err="1" smtClean="0">
                <a:latin typeface="Times New Roman" pitchFamily="18" charset="0"/>
                <a:cs typeface="Arial" charset="0"/>
              </a:rPr>
              <a:t>i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))</a:t>
            </a:r>
            <a:r>
              <a:rPr lang="en-US" dirty="0" smtClean="0">
                <a:latin typeface="Arial" charset="0"/>
                <a:cs typeface="Arial" charset="0"/>
              </a:rPr>
              <a:t>, the result is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059113" y="4005263"/>
          <a:ext cx="3168650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34" name="Equation" r:id="rId5" imgW="1257120" imgH="507960" progId="Equation.3">
                  <p:embed/>
                </p:oleObj>
              </mc:Choice>
              <mc:Fallback>
                <p:oleObj name="Equation" r:id="rId5" imgW="125712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005263"/>
                        <a:ext cx="3168650" cy="128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258888" y="2924175"/>
          <a:ext cx="22320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35" name="Equation" r:id="rId7" imgW="1257120" imgH="507960" progId="Equation.3">
                  <p:embed/>
                </p:oleObj>
              </mc:Choice>
              <mc:Fallback>
                <p:oleObj name="Equation" r:id="rId7" imgW="125712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924175"/>
                        <a:ext cx="2232025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Analysis of Repetition Statements</a:t>
            </a:r>
          </a:p>
        </p:txBody>
      </p:sp>
      <p:sp>
        <p:nvSpPr>
          <p:cNvPr id="307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For example,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sum = 0; 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 for (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0;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 n; ++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) {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     for (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j = 0; j 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 ++j ) {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         sum +=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+ j;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     }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 }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The inner loop is </a:t>
            </a:r>
            <a:r>
              <a:rPr lang="en-US" b="1" dirty="0" smtClean="0">
                <a:latin typeface="Symbol" pitchFamily="18" charset="2"/>
                <a:cs typeface="Arial" charset="0"/>
              </a:rPr>
              <a:t>Q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Arial" charset="0"/>
              </a:rPr>
              <a:t>i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dirty="0" smtClean="0">
                <a:latin typeface="Arial" charset="0"/>
                <a:cs typeface="Arial" charset="0"/>
              </a:rPr>
              <a:t> hence the outer is</a:t>
            </a:r>
            <a:endParaRPr lang="en-US" dirty="0" smtClean="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539552" y="4725144"/>
          <a:ext cx="8065020" cy="104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2" name="Equation" r:id="rId5" imgW="3936960" imgH="507960" progId="Equation.3">
                  <p:embed/>
                </p:oleObj>
              </mc:Choice>
              <mc:Fallback>
                <p:oleObj name="Equation" r:id="rId5" imgW="393696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725144"/>
                        <a:ext cx="8065020" cy="1041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Analysis of Repetition Statements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Another </a:t>
            </a:r>
            <a:r>
              <a:rPr lang="en-US" dirty="0" smtClean="0">
                <a:latin typeface="Arial" charset="0"/>
                <a:cs typeface="Arial" charset="0"/>
              </a:rPr>
              <a:t>example: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sum = 0; 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     for (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0;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 n; ++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) {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         for (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j = 0; j 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 ++j ) {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             for (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k = 0; k &lt; j; ++k ) {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                 sum +=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+ j + k;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             }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         }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     }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From inside to out:</a:t>
            </a:r>
          </a:p>
          <a:p>
            <a:pPr lvl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	</a:t>
            </a:r>
            <a:r>
              <a:rPr lang="en-US" b="1" dirty="0" smtClean="0">
                <a:latin typeface="Symbol" pitchFamily="18" charset="2"/>
                <a:cs typeface="Arial" charset="0"/>
              </a:rPr>
              <a:t>Q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(1)</a:t>
            </a:r>
          </a:p>
          <a:p>
            <a:pPr lvl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	</a:t>
            </a:r>
            <a:r>
              <a:rPr lang="en-US" b="1" dirty="0" smtClean="0">
                <a:latin typeface="Symbol" pitchFamily="18" charset="2"/>
                <a:cs typeface="Arial" charset="0"/>
              </a:rPr>
              <a:t>Q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j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</a:p>
          <a:p>
            <a:pPr lvl="1">
              <a:buFont typeface="Symbol" pitchFamily="18" charset="2"/>
              <a:buNone/>
            </a:pPr>
            <a:r>
              <a:rPr lang="en-US" b="1" dirty="0" smtClean="0">
                <a:latin typeface="Symbol" pitchFamily="18" charset="2"/>
                <a:cs typeface="Arial" charset="0"/>
              </a:rPr>
              <a:t>		Q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i</a:t>
            </a:r>
            <a:r>
              <a:rPr lang="en-US" baseline="300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</a:p>
          <a:p>
            <a:pPr lvl="1">
              <a:buFont typeface="Arial" charset="0"/>
              <a:buNone/>
            </a:pPr>
            <a:r>
              <a:rPr lang="en-US" b="1" dirty="0" smtClean="0">
                <a:latin typeface="Symbol" pitchFamily="18" charset="2"/>
                <a:cs typeface="Arial" charset="0"/>
              </a:rPr>
              <a:t>		Q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Arial" charset="0"/>
              </a:rPr>
              <a:t>3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Control Statements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Switch statements appear to be nested if statements:</a:t>
            </a:r>
          </a:p>
          <a:p>
            <a:pPr>
              <a:buFont typeface="Arial" charset="0"/>
              <a:buNone/>
            </a:pPr>
            <a:endParaRPr lang="en-US" sz="1800" b="1" smtClean="0">
              <a:latin typeface="Courier New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800" b="1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800" smtClean="0">
                <a:latin typeface="Consolas" pitchFamily="49" charset="0"/>
                <a:cs typeface="Consolas" pitchFamily="49" charset="0"/>
              </a:rPr>
              <a:t>switch( i ) {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		case 1:   </a:t>
            </a:r>
            <a:r>
              <a:rPr lang="en-US" sz="180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/* do stuff */ </a:t>
            </a:r>
            <a:r>
              <a:rPr lang="en-US" sz="1800" smtClean="0">
                <a:latin typeface="Consolas" pitchFamily="49" charset="0"/>
                <a:cs typeface="Consolas" pitchFamily="49" charset="0"/>
              </a:rPr>
              <a:t>break;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		case 2:   </a:t>
            </a:r>
            <a:r>
              <a:rPr lang="en-US" sz="180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/* do other stuff */ </a:t>
            </a:r>
            <a:r>
              <a:rPr lang="en-US" sz="1800" smtClean="0">
                <a:latin typeface="Consolas" pitchFamily="49" charset="0"/>
                <a:cs typeface="Consolas" pitchFamily="49" charset="0"/>
              </a:rPr>
              <a:t>break;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		case 3:   </a:t>
            </a:r>
            <a:r>
              <a:rPr lang="en-US" sz="180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/* do even more stuff */ </a:t>
            </a:r>
            <a:r>
              <a:rPr lang="en-US" sz="1800" smtClean="0">
                <a:latin typeface="Consolas" pitchFamily="49" charset="0"/>
                <a:cs typeface="Consolas" pitchFamily="49" charset="0"/>
              </a:rPr>
              <a:t>break;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		case 4:   </a:t>
            </a:r>
            <a:r>
              <a:rPr lang="en-US" sz="180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/* well, do stuff */ </a:t>
            </a:r>
            <a:r>
              <a:rPr lang="en-US" sz="1800" smtClean="0">
                <a:latin typeface="Consolas" pitchFamily="49" charset="0"/>
                <a:cs typeface="Consolas" pitchFamily="49" charset="0"/>
              </a:rPr>
              <a:t>break;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		case 5:   </a:t>
            </a:r>
            <a:r>
              <a:rPr lang="en-US" sz="180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/* tired yet? */ </a:t>
            </a:r>
            <a:r>
              <a:rPr lang="en-US" sz="1800" smtClean="0">
                <a:latin typeface="Consolas" pitchFamily="49" charset="0"/>
                <a:cs typeface="Consolas" pitchFamily="49" charset="0"/>
              </a:rPr>
              <a:t>break;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		default:  </a:t>
            </a:r>
            <a:r>
              <a:rPr lang="en-US" sz="180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/* do default stuff */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	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Control Statements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Thus, a switch statement would appear to run in </a:t>
            </a:r>
            <a:r>
              <a:rPr 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time where </a:t>
            </a:r>
            <a:r>
              <a:rPr lang="en-US" i="1" smtClean="0">
                <a:latin typeface="Times New Roman" pitchFamily="18" charset="0"/>
                <a:cs typeface="Arial" charset="0"/>
              </a:rPr>
              <a:t>n </a:t>
            </a:r>
            <a:r>
              <a:rPr lang="en-US" smtClean="0">
                <a:latin typeface="Arial" charset="0"/>
                <a:cs typeface="Arial" charset="0"/>
              </a:rPr>
              <a:t>is the number of cases, the same as nested if statements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Why then not use:</a:t>
            </a:r>
          </a:p>
          <a:p>
            <a:pPr>
              <a:buFont typeface="Arial" charset="0"/>
              <a:buNone/>
            </a:pPr>
            <a:endParaRPr lang="en-US" sz="1800" smtClean="0">
              <a:latin typeface="Courier New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		if ( i == 1 ) { </a:t>
            </a:r>
            <a:r>
              <a:rPr lang="en-US" sz="180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/* do stuff */ </a:t>
            </a:r>
            <a:r>
              <a:rPr lang="en-US" sz="180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		else if ( i == 2 ) { </a:t>
            </a:r>
            <a:r>
              <a:rPr lang="en-US" sz="180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/* do other stuff */ </a:t>
            </a:r>
            <a:r>
              <a:rPr lang="en-US" sz="180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		else if ( i == 3 ) { </a:t>
            </a:r>
            <a:r>
              <a:rPr lang="en-US" sz="180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/* do even more stuff *</a:t>
            </a:r>
            <a:r>
              <a:rPr lang="en-US" sz="180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en-US" sz="1800" smtClean="0">
                <a:latin typeface="Consolas" pitchFamily="49" charset="0"/>
                <a:cs typeface="Consolas" pitchFamily="49" charset="0"/>
              </a:rPr>
              <a:t> }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		else if ( i == 4 ) { </a:t>
            </a:r>
            <a:r>
              <a:rPr lang="en-US" sz="180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/* well, do stuff */ </a:t>
            </a:r>
            <a:r>
              <a:rPr lang="en-US" sz="180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		else if ( i == 5 ) { </a:t>
            </a:r>
            <a:r>
              <a:rPr lang="en-US" sz="180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/* tired yet? */ </a:t>
            </a:r>
            <a:r>
              <a:rPr lang="en-US" sz="180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		else { </a:t>
            </a:r>
            <a:r>
              <a:rPr lang="en-US" sz="180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/* do default stuff */ </a:t>
            </a:r>
            <a:r>
              <a:rPr lang="en-US" sz="180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Control Statements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Question:</a:t>
            </a:r>
          </a:p>
          <a:p>
            <a:pPr lvl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Why would you introduce something into</a:t>
            </a:r>
          </a:p>
          <a:p>
            <a:pPr lvl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programming language which is redundant?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There are reasons for this: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your name is Larry Wall and you are creating the Perl (</a:t>
            </a:r>
            <a:r>
              <a:rPr lang="en-US" b="1" smtClean="0">
                <a:latin typeface="Arial" charset="0"/>
                <a:cs typeface="Arial" charset="0"/>
              </a:rPr>
              <a:t>not</a:t>
            </a:r>
            <a:r>
              <a:rPr lang="en-US" smtClean="0">
                <a:latin typeface="Arial" charset="0"/>
                <a:cs typeface="Arial" charset="0"/>
              </a:rPr>
              <a:t> PERL) programming language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you are introducing software engineering constructs, for example,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Motivation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other sorting algorithms have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ln(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)) </a:t>
            </a:r>
            <a:r>
              <a:rPr lang="en-US" smtClean="0">
                <a:latin typeface="Arial" charset="0"/>
                <a:cs typeface="Arial" charset="0"/>
              </a:rPr>
              <a:t>run times</a:t>
            </a:r>
          </a:p>
          <a:p>
            <a:pPr lvl="1"/>
            <a:r>
              <a:rPr lang="en-US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entries require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 ln(2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 = (2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 (ln(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 + 1) = 2(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ln(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)) + 2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i="1" smtClean="0">
              <a:latin typeface="Arial" charset="0"/>
              <a:cs typeface="Arial" charset="0"/>
            </a:endParaRPr>
          </a:p>
          <a:p>
            <a:pPr lvl="1"/>
            <a:r>
              <a:rPr lang="en-US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entries require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(10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 ln(10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 = (10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 (ln(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 + 1) = 10(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ln(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)) + 10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 each case, it requires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more time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However: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Merge sort will require twice and 10 times as much memory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Quick sort will require one or four additional memory locations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Heap sort will not require any additional memory</a:t>
            </a:r>
            <a:endParaRPr lang="en-US" sz="1400" smtClean="0">
              <a:latin typeface="Arial" charset="0"/>
              <a:cs typeface="Arial" charset="0"/>
            </a:endParaRPr>
          </a:p>
          <a:p>
            <a:pPr lvl="2"/>
            <a:endParaRPr lang="en-US" smtClean="0">
              <a:latin typeface="Arial" charset="0"/>
              <a:cs typeface="Arial" charset="0"/>
            </a:endParaRPr>
          </a:p>
          <a:p>
            <a:pPr lvl="2"/>
            <a:endParaRPr lang="en-US" sz="1800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Control Statements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However, switch statements were included in the original C language...  why?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First, you may recall that the cases must be actual values, either: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integers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characters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For example, you cannot have a case with a variable, e.g.,</a:t>
            </a:r>
          </a:p>
          <a:p>
            <a:pPr lvl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  <a:r>
              <a:rPr lang="en-US" sz="1600" b="1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case n: /* do something */ break;  //bad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Control Statements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compiler looks at the different cases and calculates an appropriate jump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For example, assume: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the cases are 0, 1, 2, 3, 4, 5, 6, 7, 8, 9, 10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each case requires a maximum of 24 bytes (for example, six instructions)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Then the compiler simply makes a jump size based on the variable, jumping ahead either 0, 24, 48, 72, ..., or 240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Serial Statements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4334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Suppose we run one block of code followed by another block of code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Such code is said to be run </a:t>
            </a:r>
            <a:r>
              <a:rPr lang="en-US" i="1" dirty="0" smtClean="0">
                <a:latin typeface="Arial" charset="0"/>
                <a:cs typeface="Arial" charset="0"/>
              </a:rPr>
              <a:t>serially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If the first block of code is </a:t>
            </a:r>
            <a:r>
              <a:rPr lang="en-US" b="1" dirty="0" smtClean="0">
                <a:latin typeface="Times New Roman" pitchFamily="18" charset="0"/>
                <a:cs typeface="Arial" charset="0"/>
              </a:rPr>
              <a:t>O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(f(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))</a:t>
            </a:r>
            <a:r>
              <a:rPr lang="en-US" dirty="0" smtClean="0">
                <a:latin typeface="Arial" charset="0"/>
                <a:cs typeface="Arial" charset="0"/>
              </a:rPr>
              <a:t> and the second is </a:t>
            </a:r>
            <a:r>
              <a:rPr lang="en-US" b="1" dirty="0" smtClean="0">
                <a:latin typeface="Times New Roman" pitchFamily="18" charset="0"/>
                <a:cs typeface="Arial" charset="0"/>
              </a:rPr>
              <a:t>O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(g(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))</a:t>
            </a:r>
            <a:r>
              <a:rPr lang="en-US" dirty="0" smtClean="0">
                <a:latin typeface="Arial" charset="0"/>
                <a:cs typeface="Arial" charset="0"/>
              </a:rPr>
              <a:t>, then the run time of two blocks of code is</a:t>
            </a:r>
          </a:p>
          <a:p>
            <a:pPr lvl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			</a:t>
            </a:r>
            <a:r>
              <a:rPr lang="en-US" b="1" dirty="0" smtClean="0">
                <a:latin typeface="Times New Roman" pitchFamily="18" charset="0"/>
                <a:cs typeface="Arial" charset="0"/>
              </a:rPr>
              <a:t>O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 f(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 + g(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 )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which usually (for algorithms not including function calls) simplifies to one or the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Serial Statements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Consider the following two problems: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search through a random list of size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to find the maximum entry, and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search through a random list of size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to find if it contains a particular entry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What is the proper means of describing the run time of these two algorithms?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Serial Statements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Searching for the maximum entry requires that each element in the array be examined, thus, it must run in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time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Searching for a particular entry may end earlier:  for example, the first entry we are searching for may be the one we are looking for, thus, it runs in </a:t>
            </a:r>
            <a:r>
              <a:rPr 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Serial Statements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Therefore: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if the leading term is big-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Arial" charset="0"/>
                <a:cs typeface="Arial" charset="0"/>
              </a:rPr>
              <a:t>, then the result must be big-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Arial" charset="0"/>
                <a:cs typeface="Arial" charset="0"/>
              </a:rPr>
              <a:t>, otherwise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if the leading term is big-</a:t>
            </a:r>
            <a:r>
              <a:rPr 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smtClean="0">
                <a:latin typeface="Arial" charset="0"/>
                <a:cs typeface="Arial" charset="0"/>
              </a:rPr>
              <a:t>, we can say the result is big-</a:t>
            </a:r>
            <a:r>
              <a:rPr 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smtClean="0">
                <a:latin typeface="Arial" charset="0"/>
                <a:cs typeface="Arial" charset="0"/>
              </a:rPr>
              <a:t>  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For example,</a:t>
            </a:r>
          </a:p>
          <a:p>
            <a:pPr lvl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	</a:t>
            </a:r>
            <a:r>
              <a:rPr 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+ </a:t>
            </a:r>
            <a:r>
              <a:rPr 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) + </a:t>
            </a:r>
            <a:r>
              <a:rPr 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4</a:t>
            </a:r>
            <a:r>
              <a:rPr lang="en-US" smtClean="0">
                <a:latin typeface="Times New Roman" pitchFamily="18" charset="0"/>
                <a:cs typeface="Arial" charset="0"/>
              </a:rPr>
              <a:t>) = </a:t>
            </a:r>
            <a:r>
              <a:rPr 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</a:t>
            </a:r>
            <a:r>
              <a:rPr lang="en-US" i="1" smtClean="0">
                <a:latin typeface="Times New Roman" pitchFamily="18" charset="0"/>
                <a:cs typeface="Arial" charset="0"/>
              </a:rPr>
              <a:t> 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 +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4</a:t>
            </a:r>
            <a:r>
              <a:rPr lang="en-US" smtClean="0">
                <a:latin typeface="Times New Roman" pitchFamily="18" charset="0"/>
                <a:cs typeface="Arial" charset="0"/>
              </a:rPr>
              <a:t>) = </a:t>
            </a:r>
            <a:r>
              <a:rPr 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4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</a:p>
          <a:p>
            <a:pPr lvl="1">
              <a:buFont typeface="Arial" charset="0"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</a:t>
            </a:r>
            <a:r>
              <a:rPr 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+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) =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</a:p>
          <a:p>
            <a:pPr lvl="1">
              <a:buFont typeface="Arial" charset="0"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</a:t>
            </a:r>
            <a:r>
              <a:rPr 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) +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= </a:t>
            </a:r>
            <a:r>
              <a:rPr 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</a:p>
          <a:p>
            <a:pPr lvl="1">
              <a:buFont typeface="Arial" charset="0"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</a:t>
            </a:r>
            <a:r>
              <a:rPr 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) +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) =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141663"/>
            <a:ext cx="34877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Functions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64516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A function (or subroutine) is code which has been separated </a:t>
            </a:r>
            <a:r>
              <a:rPr lang="en-US" dirty="0" smtClean="0">
                <a:latin typeface="Arial" charset="0"/>
                <a:cs typeface="Arial" charset="0"/>
              </a:rPr>
              <a:t>out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Functions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Because a subroutine (function) can be called from anywhere, we must: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prepare the appropriate environment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deal with arguments (parameters)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jump to the subroutine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execute the subroutine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deal with the return value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clean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Functions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Fortunately, this is such a common task that all modern processors have instructions that perform most of these steps in one instruction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Thus, we will assume that the overhead required to make a function call and to return is </a:t>
            </a:r>
            <a:r>
              <a:rPr lang="en-US" b="1" dirty="0" smtClean="0">
                <a:latin typeface="Symbol" pitchFamily="18" charset="2"/>
                <a:cs typeface="Arial" charset="0"/>
              </a:rPr>
              <a:t>Q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(1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Functions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Because any function requires the overhead of a function call and return, we will always assume that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	</a:t>
            </a:r>
            <a:r>
              <a:rPr lang="en-US" smtClean="0">
                <a:latin typeface="Times New Roman" pitchFamily="18" charset="0"/>
                <a:cs typeface="Arial" charset="0"/>
              </a:rPr>
              <a:t>T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f</a:t>
            </a:r>
            <a:r>
              <a:rPr lang="en-US" smtClean="0">
                <a:latin typeface="Times New Roman" pitchFamily="18" charset="0"/>
                <a:cs typeface="Arial" charset="0"/>
              </a:rPr>
              <a:t> = </a:t>
            </a:r>
            <a:r>
              <a:rPr lang="en-US" smtClean="0">
                <a:latin typeface="Symbol" pitchFamily="18" charset="2"/>
                <a:cs typeface="Arial" charset="0"/>
              </a:rPr>
              <a:t>W</a:t>
            </a:r>
            <a:r>
              <a:rPr lang="en-US" smtClean="0">
                <a:latin typeface="Times New Roman" pitchFamily="18" charset="0"/>
                <a:cs typeface="Arial" charset="0"/>
              </a:rPr>
              <a:t>(1)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That is, it is impossible for any function call to have a zero run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Motivation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will see algorithms which run in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lg(3)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time</a:t>
            </a:r>
          </a:p>
          <a:p>
            <a:pPr lvl="1"/>
            <a:r>
              <a:rPr lang="en-US" smtClean="0">
                <a:latin typeface="Times New Roman" pitchFamily="18" charset="0"/>
                <a:cs typeface="Times New Roman" pitchFamily="18" charset="0"/>
              </a:rPr>
              <a:t>lg(3) 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1.585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For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entries require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lg(3)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lg(3)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lg(3)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3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lg(3)</a:t>
            </a:r>
            <a:endParaRPr lang="en-US" smtClean="0">
              <a:latin typeface="Arial" charset="0"/>
              <a:cs typeface="Arial" charset="0"/>
            </a:endParaRP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Three times as long to sort </a:t>
            </a:r>
          </a:p>
          <a:p>
            <a:pPr lvl="1"/>
            <a:r>
              <a:rPr lang="en-US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entries require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(10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lg(3)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lg(3)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lg(3)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38.5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lg(3) </a:t>
            </a:r>
            <a:endParaRPr lang="en-US" sz="2400" i="1" smtClean="0">
              <a:latin typeface="Arial" charset="0"/>
              <a:cs typeface="Arial" charset="0"/>
            </a:endParaRP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38 times as long to sort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Functions</a:t>
            </a:r>
            <a:endParaRPr lang="en-US" sz="4800" dirty="0" smtClean="0">
              <a:latin typeface="Arial" charset="0"/>
              <a:cs typeface="Arial" charset="0"/>
            </a:endParaRP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Thus, given a function </a:t>
            </a:r>
            <a:r>
              <a:rPr lang="en-US" smtClean="0">
                <a:latin typeface="Times New Roman" pitchFamily="18" charset="0"/>
                <a:cs typeface="Arial" charset="0"/>
              </a:rPr>
              <a:t>f(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(the run time of which depends on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) we will associate the run time of </a:t>
            </a:r>
            <a:r>
              <a:rPr lang="en-US" smtClean="0">
                <a:latin typeface="Times New Roman" pitchFamily="18" charset="0"/>
                <a:cs typeface="Arial" charset="0"/>
              </a:rPr>
              <a:t>f(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by some function </a:t>
            </a:r>
            <a:r>
              <a:rPr lang="en-US" smtClean="0">
                <a:latin typeface="Times New Roman" pitchFamily="18" charset="0"/>
                <a:cs typeface="Arial" charset="0"/>
              </a:rPr>
              <a:t>T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f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We may write this to </a:t>
            </a:r>
            <a:r>
              <a:rPr lang="en-US" smtClean="0">
                <a:latin typeface="Times New Roman" pitchFamily="18" charset="0"/>
                <a:cs typeface="Arial" charset="0"/>
              </a:rPr>
              <a:t>T(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Because the run time of any function is at least </a:t>
            </a:r>
            <a:r>
              <a:rPr 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smtClean="0">
                <a:latin typeface="Times New Roman" pitchFamily="18" charset="0"/>
                <a:cs typeface="Arial" charset="0"/>
              </a:rPr>
              <a:t>(1)</a:t>
            </a:r>
            <a:r>
              <a:rPr lang="en-US" smtClean="0">
                <a:latin typeface="Arial" charset="0"/>
                <a:cs typeface="Arial" charset="0"/>
              </a:rPr>
              <a:t>, we will include the time required to both call and return from the function in the run time</a:t>
            </a:r>
            <a:endParaRPr lang="en-US" smtClean="0">
              <a:latin typeface="Times New Roman" pitchFamily="18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Functions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696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Consider this function:</a:t>
            </a:r>
            <a:endParaRPr lang="en-US" sz="24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Arial" charset="0"/>
              </a:rPr>
              <a:t>		</a:t>
            </a:r>
            <a:r>
              <a:rPr lang="en-US" sz="1200" b="1" smtClean="0">
                <a:latin typeface="Consolas" pitchFamily="49" charset="0"/>
                <a:cs typeface="Consolas" pitchFamily="49" charset="0"/>
              </a:rPr>
              <a:t>void Disjoint_sets::set_union( int m, int n ) {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n-US" sz="1200" b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m = find( m );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			n = find( n );</a:t>
            </a:r>
          </a:p>
          <a:p>
            <a:pPr>
              <a:buFont typeface="Arial" charset="0"/>
              <a:buNone/>
            </a:pPr>
            <a:endParaRPr lang="en-US" sz="1200" b="1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	if ( m == n ) {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		return;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	}</a:t>
            </a:r>
          </a:p>
          <a:p>
            <a:pPr>
              <a:buFont typeface="Arial" charset="0"/>
              <a:buNone/>
            </a:pPr>
            <a:endParaRPr lang="en-US" sz="1200" b="1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	--num_disjoint_sets;</a:t>
            </a:r>
          </a:p>
          <a:p>
            <a:pPr>
              <a:buFont typeface="Arial" charset="0"/>
              <a:buNone/>
            </a:pPr>
            <a:endParaRPr lang="en-US" sz="1200" b="1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	if ( tree_height[m] &gt;= tree_height[n] ) {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	    parent[n] = m;</a:t>
            </a:r>
          </a:p>
          <a:p>
            <a:pPr>
              <a:buFont typeface="Arial" charset="0"/>
              <a:buNone/>
            </a:pPr>
            <a:endParaRPr lang="en-US" sz="1200" b="1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	    if ( tree_height[m] == tree_height[n] ) {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	        ++( tree_height[m] );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	        max_height = std::max( max_height, tree_height[m] );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	    }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	} else {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	    parent[m] = n;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	}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nsolas" pitchFamily="49" charset="0"/>
                <a:cs typeface="Consolas" pitchFamily="49" charset="0"/>
              </a:rPr>
              <a:t>		} </a:t>
            </a:r>
          </a:p>
        </p:txBody>
      </p:sp>
      <p:sp>
        <p:nvSpPr>
          <p:cNvPr id="69636" name="TextBox 4"/>
          <p:cNvSpPr txBox="1">
            <a:spLocks noChangeArrowheads="1"/>
          </p:cNvSpPr>
          <p:nvPr/>
        </p:nvSpPr>
        <p:spPr bwMode="auto">
          <a:xfrm>
            <a:off x="7454900" y="4714875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69637" name="TextBox 4"/>
          <p:cNvSpPr txBox="1">
            <a:spLocks noChangeArrowheads="1"/>
          </p:cNvSpPr>
          <p:nvPr/>
        </p:nvSpPr>
        <p:spPr bwMode="auto">
          <a:xfrm>
            <a:off x="5572125" y="2286000"/>
            <a:ext cx="688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2T</a:t>
            </a:r>
            <a:r>
              <a:rPr lang="en-CA" baseline="-25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find</a:t>
            </a:r>
            <a:endParaRPr lang="en-CA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6356350" y="3416300"/>
            <a:ext cx="228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baseline="-25000">
                <a:latin typeface="Times New Roman" pitchFamily="18" charset="0"/>
                <a:cs typeface="Times New Roman" pitchFamily="18" charset="0"/>
              </a:rPr>
              <a:t>set_union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CA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2T</a:t>
            </a:r>
            <a:r>
              <a:rPr lang="en-CA" baseline="-25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en-CA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b="1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7" name="Oval 6"/>
          <p:cNvSpPr/>
          <p:nvPr/>
        </p:nvSpPr>
        <p:spPr>
          <a:xfrm>
            <a:off x="2209800" y="2071688"/>
            <a:ext cx="1714500" cy="7858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Recursive Functions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706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A function is relatively </a:t>
            </a:r>
            <a:r>
              <a:rPr lang="en-US" dirty="0" smtClean="0">
                <a:latin typeface="Arial" charset="0"/>
                <a:cs typeface="Arial" charset="0"/>
              </a:rPr>
              <a:t>simple </a:t>
            </a:r>
            <a:r>
              <a:rPr lang="en-US" dirty="0" smtClean="0">
                <a:latin typeface="Arial" charset="0"/>
                <a:cs typeface="Arial" charset="0"/>
              </a:rPr>
              <a:t>if it simply performs operations and calls other functions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Most interesting functions designed to solve problems usually end up calling themselves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Such a function is said to be </a:t>
            </a:r>
            <a:r>
              <a:rPr lang="en-US" i="1" dirty="0" smtClean="0">
                <a:latin typeface="Arial" charset="0"/>
                <a:cs typeface="Arial" charset="0"/>
              </a:rPr>
              <a:t>recursive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Recursive Functions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410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As an example, we could implement the factorial function recursively:</a:t>
            </a:r>
          </a:p>
          <a:p>
            <a:pPr>
              <a:buFont typeface="Arial" charset="0"/>
              <a:buNone/>
            </a:pPr>
            <a:endParaRPr lang="en-US" sz="1800" b="1" smtClean="0">
              <a:latin typeface="Courier New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		int factorial( int n ) {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		    if ( n &lt;= 1 ) {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		        return 1;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		    } else {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		        return n * factorial( n – 1 );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		    }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		}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6227763" y="3284538"/>
          <a:ext cx="6334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82"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284538"/>
                        <a:ext cx="6334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6156325" y="3789363"/>
          <a:ext cx="185261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83" name="Equation" r:id="rId7" imgW="927000" imgH="228600" progId="Equation.DSMT4">
                  <p:embed/>
                </p:oleObj>
              </mc:Choice>
              <mc:Fallback>
                <p:oleObj name="Equation" r:id="rId7" imgW="9270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789363"/>
                        <a:ext cx="1852613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Recursive Functions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Thus, we may analyze the run time of this function as follows: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don’t have to worry about the time of the conditional (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(1)</a:t>
            </a:r>
            <a:r>
              <a:rPr lang="en-US" smtClean="0">
                <a:latin typeface="Arial" charset="0"/>
                <a:cs typeface="Arial" charset="0"/>
              </a:rPr>
              <a:t>) nor is there a probability involved with the conditional statement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341563" y="2133600"/>
          <a:ext cx="395922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0" name="Equation" r:id="rId5" imgW="1981080" imgH="482400" progId="Equation.3">
                  <p:embed/>
                </p:oleObj>
              </mc:Choice>
              <mc:Fallback>
                <p:oleObj name="Equation" r:id="rId5" imgW="198108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2133600"/>
                        <a:ext cx="395922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Recursive Functions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The analysis of the run time of this function yields a recurrence relation:</a:t>
            </a:r>
          </a:p>
          <a:p>
            <a:pPr algn="ctr">
              <a:buFont typeface="Arial" charset="0"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T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!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= T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!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mtClean="0">
                <a:latin typeface="Times New Roman" pitchFamily="18" charset="0"/>
                <a:cs typeface="Arial" charset="0"/>
              </a:rPr>
              <a:t> 1) +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(1)         T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!</a:t>
            </a:r>
            <a:r>
              <a:rPr lang="en-US" smtClean="0">
                <a:latin typeface="Times New Roman" pitchFamily="18" charset="0"/>
                <a:cs typeface="Arial" charset="0"/>
              </a:rPr>
              <a:t>(1) =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(1)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This recurrence relation has Landau symbols…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Replace each Landau symbol with a representative function:</a:t>
            </a:r>
          </a:p>
          <a:p>
            <a:pPr lvl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lvl="1" algn="ctr">
              <a:buFont typeface="Arial" charset="0"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T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!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= T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!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mtClean="0">
                <a:latin typeface="Times New Roman" pitchFamily="18" charset="0"/>
                <a:cs typeface="Arial" charset="0"/>
              </a:rPr>
              <a:t> 1) + 1         T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!</a:t>
            </a:r>
            <a:r>
              <a:rPr lang="en-US" smtClean="0">
                <a:latin typeface="Times New Roman" pitchFamily="18" charset="0"/>
                <a:cs typeface="Arial" charset="0"/>
              </a:rPr>
              <a:t>(1)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Recursive Functions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894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Thus, to find the run time of the factorial function, we need to solve</a:t>
            </a:r>
          </a:p>
          <a:p>
            <a:pPr algn="ctr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!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 = T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!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1) + 1         T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!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(1) = 1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Using Maple</a:t>
            </a:r>
            <a:r>
              <a:rPr lang="en-US" dirty="0" smtClean="0">
                <a:latin typeface="Arial" charset="0"/>
                <a:cs typeface="Arial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1400" b="1" dirty="0" smtClean="0">
                <a:latin typeface="Courier New" pitchFamily="49" charset="0"/>
                <a:cs typeface="Arial" charset="0"/>
              </a:rPr>
              <a:t>		&gt;</a:t>
            </a:r>
            <a:r>
              <a:rPr lang="en-US" sz="1400" b="1" dirty="0" smtClean="0">
                <a:solidFill>
                  <a:srgbClr val="D20000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en-US" sz="1400" b="1" dirty="0" err="1" smtClean="0">
                <a:solidFill>
                  <a:srgbClr val="D20000"/>
                </a:solidFill>
                <a:latin typeface="Courier New" pitchFamily="49" charset="0"/>
                <a:cs typeface="Arial" charset="0"/>
              </a:rPr>
              <a:t>rsolve</a:t>
            </a:r>
            <a:r>
              <a:rPr lang="en-US" sz="1400" b="1" dirty="0" smtClean="0">
                <a:solidFill>
                  <a:srgbClr val="D20000"/>
                </a:solidFill>
                <a:latin typeface="Courier New" pitchFamily="49" charset="0"/>
                <a:cs typeface="Arial" charset="0"/>
              </a:rPr>
              <a:t>( {T(n) = T(n </a:t>
            </a:r>
            <a:r>
              <a:rPr lang="en-US" sz="1400" b="1" dirty="0" smtClean="0">
                <a:solidFill>
                  <a:srgbClr val="D20000"/>
                </a:solidFill>
                <a:latin typeface="Arial" charset="0"/>
                <a:cs typeface="Arial" charset="0"/>
              </a:rPr>
              <a:t>–</a:t>
            </a:r>
            <a:r>
              <a:rPr lang="en-US" sz="1400" b="1" dirty="0" smtClean="0">
                <a:solidFill>
                  <a:srgbClr val="D20000"/>
                </a:solidFill>
                <a:latin typeface="Courier New" pitchFamily="49" charset="0"/>
                <a:cs typeface="Arial" charset="0"/>
              </a:rPr>
              <a:t> 1) + 1, T(1) = 1}, T(n) );</a:t>
            </a:r>
          </a:p>
          <a:p>
            <a:pPr algn="ctr">
              <a:buFont typeface="Wingdings" pitchFamily="2" charset="2"/>
              <a:buNone/>
            </a:pPr>
            <a:r>
              <a:rPr lang="en-US" sz="1600" i="1" dirty="0" smtClean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  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Thus,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!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 = </a:t>
            </a:r>
            <a:r>
              <a:rPr lang="en-US" b="1" dirty="0" smtClean="0">
                <a:latin typeface="Symbol" pitchFamily="18" charset="2"/>
                <a:cs typeface="Arial" charset="0"/>
              </a:rPr>
              <a:t>Q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Recursive Functions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90467" name="Rectangle 3"/>
          <p:cNvSpPr>
            <a:spLocks noGrp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We can </a:t>
            </a:r>
            <a:r>
              <a:rPr lang="en-US" dirty="0" smtClean="0">
                <a:latin typeface="Arial" charset="0"/>
                <a:cs typeface="Arial" charset="0"/>
              </a:rPr>
              <a:t>examine the first few steps:</a:t>
            </a:r>
          </a:p>
          <a:p>
            <a:pPr lvl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Arial" charset="0"/>
              </a:rPr>
              <a:t>	  	       T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!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	= T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!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1) + 1</a:t>
            </a:r>
          </a:p>
          <a:p>
            <a:pPr lvl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Arial" charset="0"/>
              </a:rPr>
              <a:t>			= T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!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2) + 1 + 1 = T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!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2) + 2</a:t>
            </a:r>
          </a:p>
          <a:p>
            <a:pPr lvl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Arial" charset="0"/>
              </a:rPr>
              <a:t>			= T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!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3) + 3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From this, we see a pattern:</a:t>
            </a:r>
            <a:endParaRPr lang="en-US" sz="1800" dirty="0" smtClean="0">
              <a:latin typeface="Times New Roman" pitchFamily="18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Arial" charset="0"/>
              </a:rPr>
              <a:t>                T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!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k</a:t>
            </a:r>
          </a:p>
          <a:p>
            <a:pPr lvl="1">
              <a:buFont typeface="Arial" charset="0"/>
              <a:buNone/>
            </a:pPr>
            <a:endParaRPr lang="en-US" i="1" dirty="0" smtClean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Recursive Functions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914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If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=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1</a:t>
            </a:r>
            <a:r>
              <a:rPr lang="en-US" dirty="0" smtClean="0">
                <a:latin typeface="Arial" charset="0"/>
                <a:cs typeface="Arial" charset="0"/>
              </a:rPr>
              <a:t> then</a:t>
            </a:r>
            <a:endParaRPr lang="en-US" sz="1800" dirty="0" smtClean="0">
              <a:latin typeface="Times New Roman" pitchFamily="18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Arial" charset="0"/>
              </a:rPr>
              <a:t>                    T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!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	= T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!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1)) +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1</a:t>
            </a:r>
          </a:p>
          <a:p>
            <a:pPr lvl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Arial" charset="0"/>
              </a:rPr>
              <a:t>				= T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!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(1) +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1</a:t>
            </a:r>
            <a:endParaRPr lang="en-US" i="1" dirty="0" smtClean="0">
              <a:latin typeface="Times New Roman" pitchFamily="18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Arial" charset="0"/>
              </a:rPr>
              <a:t>				= 1 +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1 =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Thus,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!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 = </a:t>
            </a:r>
            <a:r>
              <a:rPr lang="en-US" b="1" dirty="0" smtClean="0">
                <a:latin typeface="Symbol" pitchFamily="18" charset="2"/>
                <a:cs typeface="Arial" charset="0"/>
              </a:rPr>
              <a:t>Q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Recursive Functions</a:t>
            </a:r>
            <a:endParaRPr lang="en-US" sz="4000" smtClean="0">
              <a:latin typeface="Arial" charset="0"/>
              <a:cs typeface="Arial" charset="0"/>
            </a:endParaRPr>
          </a:p>
        </p:txBody>
      </p:sp>
      <p:sp>
        <p:nvSpPr>
          <p:cNvPr id="1843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Incidentally, we may write the factorial function using the ternary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?: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operator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Ternary operators take three arguments—C++ has only one</a:t>
            </a:r>
          </a:p>
          <a:p>
            <a:pPr>
              <a:buFont typeface="Arial" charset="0"/>
              <a:buNone/>
            </a:pPr>
            <a:endParaRPr lang="en-US" sz="1800" b="1" dirty="0" smtClean="0">
              <a:latin typeface="Courier New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factorial(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n ) {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    return (n &lt;= 1) 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?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1 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n * factorial( n – 1 );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Motivation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will see algorithms which run in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lg(3)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time</a:t>
            </a:r>
          </a:p>
          <a:p>
            <a:pPr lvl="1"/>
            <a:r>
              <a:rPr lang="en-US" smtClean="0">
                <a:latin typeface="Times New Roman" pitchFamily="18" charset="0"/>
                <a:cs typeface="Times New Roman" pitchFamily="18" charset="0"/>
              </a:rPr>
              <a:t>lg(3) 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1.585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For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entries require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lg(3)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lg(3)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lg(3)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3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lg(3)</a:t>
            </a:r>
            <a:endParaRPr lang="en-US" smtClean="0">
              <a:latin typeface="Arial" charset="0"/>
              <a:cs typeface="Arial" charset="0"/>
            </a:endParaRP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Three times as long to sort </a:t>
            </a:r>
          </a:p>
          <a:p>
            <a:pPr lvl="1"/>
            <a:r>
              <a:rPr lang="en-US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entries require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(10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lg(3)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lg(3)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lg(3)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38.5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lg(3) </a:t>
            </a:r>
            <a:endParaRPr lang="en-US" sz="2400" i="1" smtClean="0">
              <a:latin typeface="Arial" charset="0"/>
              <a:cs typeface="Arial" charset="0"/>
            </a:endParaRP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38 times as long to sort 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Binary search runs in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(ln(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))</a:t>
            </a:r>
            <a:r>
              <a:rPr lang="en-US" smtClean="0">
                <a:latin typeface="Arial" charset="0"/>
                <a:cs typeface="Arial" charset="0"/>
              </a:rPr>
              <a:t> time: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Doubling the size requires one additional search</a:t>
            </a:r>
            <a:endParaRPr lang="en-US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Recursive Functions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925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Suppose we want to sort </a:t>
            </a:r>
            <a:r>
              <a:rPr lang="en-US" dirty="0" smtClean="0">
                <a:latin typeface="Arial" charset="0"/>
                <a:cs typeface="Arial" charset="0"/>
              </a:rPr>
              <a:t>an </a:t>
            </a:r>
            <a:r>
              <a:rPr lang="en-US" dirty="0" smtClean="0">
                <a:latin typeface="Arial" charset="0"/>
                <a:cs typeface="Arial" charset="0"/>
              </a:rPr>
              <a:t>array of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 items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We could: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go through the list and find the largest item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swap the last entry in the list with that largest item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then, go on and sort the rest of the array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This is called </a:t>
            </a:r>
            <a:r>
              <a:rPr lang="en-US" i="1" dirty="0" smtClean="0">
                <a:latin typeface="Arial" charset="0"/>
                <a:cs typeface="Arial" charset="0"/>
              </a:rPr>
              <a:t>selection 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Recursive Functions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778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Arial" charset="0"/>
              </a:rPr>
              <a:t>void sort( int * array, int n ) {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Arial" charset="0"/>
              </a:rPr>
              <a:t>    if ( n &lt;= 1 ) {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Arial" charset="0"/>
              </a:rPr>
              <a:t>        return;                        // special case:  0 or 1 items are always sorted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Arial" charset="0"/>
              </a:rPr>
              <a:t>    }</a:t>
            </a: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Arial" charset="0"/>
              </a:rPr>
              <a:t>    int posn = 0;                      // assume the first entry is the smallest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Arial" charset="0"/>
              </a:rPr>
              <a:t>    int max = array[posn];</a:t>
            </a: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Arial" charset="0"/>
              </a:rPr>
              <a:t>    for ( int i = 1; i &lt; n; ++i ) {    // search through the remaining entries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Arial" charset="0"/>
              </a:rPr>
              <a:t>        if ( array[i] &gt; max ) {        // if a larger one is found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Arial" charset="0"/>
              </a:rPr>
              <a:t>            posn = i;                  // update both the position and value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Arial" charset="0"/>
              </a:rPr>
              <a:t>            max = array[posn];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Arial" charset="0"/>
              </a:rPr>
              <a:t>        }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Arial" charset="0"/>
              </a:rPr>
              <a:t>    }</a:t>
            </a: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Arial" charset="0"/>
              </a:rPr>
              <a:t>    int tmp = array[n - 1];            // swap the largest entry with the last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Arial" charset="0"/>
              </a:rPr>
              <a:t>    array[n - 1] = array[posn];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Arial" charset="0"/>
              </a:rPr>
              <a:t>    array[posn] = tmp;</a:t>
            </a: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Arial" charset="0"/>
              </a:rPr>
              <a:t>    sort( array, n </a:t>
            </a:r>
            <a:r>
              <a:rPr lang="en-US" sz="1200" b="1" smtClean="0">
                <a:latin typeface="Arial" charset="0"/>
                <a:cs typeface="Arial" charset="0"/>
              </a:rPr>
              <a:t>–</a:t>
            </a:r>
            <a:r>
              <a:rPr lang="en-US" sz="1200" b="1" smtClean="0">
                <a:latin typeface="Courier New" pitchFamily="49" charset="0"/>
                <a:cs typeface="Arial" charset="0"/>
              </a:rPr>
              <a:t> 1 );              // sort everything else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Arial" charset="0"/>
              </a:rPr>
              <a:t>}</a:t>
            </a:r>
            <a:endParaRPr lang="en-US" b="1" smtClean="0">
              <a:latin typeface="Courier New" pitchFamily="49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Recursive Functions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We could call this function as follows: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b="1" dirty="0" smtClean="0">
              <a:latin typeface="Courier New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array[7] = {5, 8, 3, 6, 2, 4, 7};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sort( array, 7 );   // sort an array of seven items</a:t>
            </a:r>
          </a:p>
        </p:txBody>
      </p:sp>
      <p:pic>
        <p:nvPicPr>
          <p:cNvPr id="78852" name="Picture 4" descr="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4100" y="3230563"/>
            <a:ext cx="1392238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Recursive Functions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The first call finds the largest element</a:t>
            </a:r>
          </a:p>
        </p:txBody>
      </p:sp>
      <p:pic>
        <p:nvPicPr>
          <p:cNvPr id="79876" name="Picture 4" descr="s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4100" y="3224213"/>
            <a:ext cx="13922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s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4100" y="3222625"/>
            <a:ext cx="139223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Recursive Functions</a:t>
            </a:r>
          </a:p>
        </p:txBody>
      </p:sp>
      <p:sp>
        <p:nvSpPr>
          <p:cNvPr id="80900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The next call finds the 2</a:t>
            </a:r>
            <a:r>
              <a:rPr lang="en-US" baseline="30000" dirty="0" smtClean="0">
                <a:latin typeface="Arial" charset="0"/>
                <a:cs typeface="Arial" charset="0"/>
              </a:rPr>
              <a:t>nd</a:t>
            </a:r>
            <a:r>
              <a:rPr lang="en-US" dirty="0" smtClean="0">
                <a:latin typeface="Arial" charset="0"/>
                <a:cs typeface="Arial" charset="0"/>
              </a:rPr>
              <a:t>-largest element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4100" y="3224213"/>
            <a:ext cx="13922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Recursive Functions</a:t>
            </a:r>
          </a:p>
        </p:txBody>
      </p:sp>
      <p:sp>
        <p:nvSpPr>
          <p:cNvPr id="81924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The third finds the 3</a:t>
            </a:r>
            <a:r>
              <a:rPr lang="en-US" baseline="30000" dirty="0" smtClean="0">
                <a:latin typeface="Arial" charset="0"/>
                <a:cs typeface="Arial" charset="0"/>
              </a:rPr>
              <a:t>rd</a:t>
            </a:r>
            <a:r>
              <a:rPr lang="en-US" dirty="0" smtClean="0">
                <a:latin typeface="Arial" charset="0"/>
                <a:cs typeface="Arial" charset="0"/>
              </a:rPr>
              <a:t>-largest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s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4100" y="3224213"/>
            <a:ext cx="13922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Recursive Functions</a:t>
            </a:r>
          </a:p>
        </p:txBody>
      </p:sp>
      <p:sp>
        <p:nvSpPr>
          <p:cNvPr id="82948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And the 4</a:t>
            </a:r>
            <a:r>
              <a:rPr lang="en-US" baseline="30000" dirty="0" smtClean="0">
                <a:latin typeface="Arial" charset="0"/>
                <a:cs typeface="Arial" charset="0"/>
              </a:rPr>
              <a:t>th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4100" y="3222625"/>
            <a:ext cx="139223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Recursive Functions</a:t>
            </a:r>
          </a:p>
        </p:txBody>
      </p:sp>
      <p:sp>
        <p:nvSpPr>
          <p:cNvPr id="83972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652788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And the 5</a:t>
            </a:r>
            <a:r>
              <a:rPr lang="en-US" baseline="30000" dirty="0" smtClean="0">
                <a:latin typeface="Arial" charset="0"/>
                <a:cs typeface="Arial" charset="0"/>
              </a:rPr>
              <a:t>th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4100" y="3222625"/>
            <a:ext cx="139223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Recursive Functions</a:t>
            </a:r>
          </a:p>
        </p:txBody>
      </p:sp>
      <p:sp>
        <p:nvSpPr>
          <p:cNvPr id="84996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Finally the 6</a:t>
            </a:r>
            <a:r>
              <a:rPr lang="en-US" baseline="30000" dirty="0" smtClean="0">
                <a:latin typeface="Arial" charset="0"/>
                <a:cs typeface="Arial" charset="0"/>
              </a:rPr>
              <a:t>th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4100" y="3222625"/>
            <a:ext cx="1392238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Recursive Functions</a:t>
            </a:r>
          </a:p>
        </p:txBody>
      </p:sp>
      <p:sp>
        <p:nvSpPr>
          <p:cNvPr id="86020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652788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And the array is sorted: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Motivation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If we are storing objects which are not related, the hash table has, in many cases, optimal characteristics: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Many operations are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(1)</a:t>
            </a:r>
            <a:endParaRPr lang="en-CA" smtClean="0">
              <a:latin typeface="Arial" charset="0"/>
              <a:cs typeface="Arial" charset="0"/>
            </a:endParaRPr>
          </a:p>
          <a:p>
            <a:pPr lvl="1"/>
            <a:r>
              <a:rPr lang="en-CA" i="1" smtClean="0">
                <a:latin typeface="Arial" charset="0"/>
                <a:cs typeface="Arial" charset="0"/>
              </a:rPr>
              <a:t>I</a:t>
            </a:r>
            <a:r>
              <a:rPr lang="en-CA" smtClean="0">
                <a:latin typeface="Arial" charset="0"/>
                <a:cs typeface="Arial" charset="0"/>
              </a:rPr>
              <a:t>.</a:t>
            </a:r>
            <a:r>
              <a:rPr lang="en-CA" i="1" smtClean="0">
                <a:latin typeface="Arial" charset="0"/>
                <a:cs typeface="Arial" charset="0"/>
              </a:rPr>
              <a:t>e</a:t>
            </a:r>
            <a:r>
              <a:rPr lang="en-CA" smtClean="0">
                <a:latin typeface="Arial" charset="0"/>
                <a:cs typeface="Arial" charset="0"/>
              </a:rPr>
              <a:t>., the run times are independent of the number of objects being stored</a:t>
            </a: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If we are required to store both objects and relations, both memory and time will increase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Our goal will be to minimize this increase</a:t>
            </a:r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Recursive Functions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Analyzing the function, we get: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87044" name="Picture 4" descr="alg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2205757"/>
            <a:ext cx="81724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Recursive Functions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Thus, replacing each Landau symbol with a representative, we are required to solve the recurrence relation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	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T(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 = T(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1) +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       T(1) = 1</a:t>
            </a:r>
          </a:p>
          <a:p>
            <a:pPr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dirty="0" smtClean="0">
                <a:latin typeface="Arial" charset="0"/>
                <a:cs typeface="Arial" charset="0"/>
              </a:rPr>
              <a:t>	The easy way to solve this is with Maple: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  <a:cs typeface="Arial" charset="0"/>
              </a:rPr>
              <a:t>&gt;</a:t>
            </a:r>
            <a:r>
              <a:rPr lang="en-US" sz="1600" b="1" dirty="0" smtClean="0">
                <a:solidFill>
                  <a:srgbClr val="D20000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en-US" sz="1600" b="1" dirty="0" err="1" smtClean="0">
                <a:solidFill>
                  <a:srgbClr val="D20000"/>
                </a:solidFill>
                <a:latin typeface="Courier New" pitchFamily="49" charset="0"/>
                <a:cs typeface="Arial" charset="0"/>
              </a:rPr>
              <a:t>rsolve</a:t>
            </a:r>
            <a:r>
              <a:rPr lang="en-US" sz="1600" b="1" dirty="0" smtClean="0">
                <a:solidFill>
                  <a:srgbClr val="D20000"/>
                </a:solidFill>
                <a:latin typeface="Courier New" pitchFamily="49" charset="0"/>
                <a:cs typeface="Arial" charset="0"/>
              </a:rPr>
              <a:t>( {T(n) = T(n </a:t>
            </a:r>
            <a:r>
              <a:rPr lang="en-US" sz="1600" b="1" dirty="0" smtClean="0">
                <a:solidFill>
                  <a:srgbClr val="D20000"/>
                </a:solidFill>
                <a:latin typeface="Arial" charset="0"/>
                <a:cs typeface="Arial" charset="0"/>
              </a:rPr>
              <a:t>–</a:t>
            </a:r>
            <a:r>
              <a:rPr lang="en-US" sz="1600" b="1" dirty="0" smtClean="0">
                <a:solidFill>
                  <a:srgbClr val="D20000"/>
                </a:solidFill>
                <a:latin typeface="Courier New" pitchFamily="49" charset="0"/>
                <a:cs typeface="Arial" charset="0"/>
              </a:rPr>
              <a:t> 1) + n, T(1) = 1}, T(n) );</a:t>
            </a: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1600" b="1" dirty="0" smtClean="0">
              <a:latin typeface="Courier New" pitchFamily="49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1600" b="1" dirty="0" smtClean="0">
              <a:latin typeface="Courier New" pitchFamily="49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1600" b="1" dirty="0" smtClean="0">
              <a:latin typeface="Courier New" pitchFamily="49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  <a:cs typeface="Arial" charset="0"/>
              </a:rPr>
              <a:t>&gt;</a:t>
            </a:r>
            <a:r>
              <a:rPr lang="en-US" sz="1600" b="1" dirty="0" smtClean="0">
                <a:solidFill>
                  <a:srgbClr val="D20000"/>
                </a:solidFill>
                <a:latin typeface="Courier New" pitchFamily="49" charset="0"/>
                <a:cs typeface="Arial" charset="0"/>
              </a:rPr>
              <a:t> expand( % );</a:t>
            </a: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1600" b="1" dirty="0" smtClean="0">
              <a:latin typeface="Courier New" pitchFamily="49" charset="0"/>
              <a:cs typeface="Arial" charset="0"/>
            </a:endParaRP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3933825"/>
            <a:ext cx="28082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5197475"/>
            <a:ext cx="12128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Recursive Functions</a:t>
            </a:r>
          </a:p>
        </p:txBody>
      </p:sp>
      <p:sp>
        <p:nvSpPr>
          <p:cNvPr id="614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Consequently, the sorting routine has the run time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			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T(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 = </a:t>
            </a:r>
            <a:r>
              <a:rPr lang="en-US" b="1" dirty="0" smtClean="0">
                <a:latin typeface="Symbol" pitchFamily="18" charset="2"/>
                <a:cs typeface="Arial" charset="0"/>
              </a:rPr>
              <a:t>Q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To see this by hand, consider the following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763713" y="3357563"/>
          <a:ext cx="5802312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14" name="Equation" r:id="rId5" imgW="2844720" imgH="1625400" progId="Equation.3">
                  <p:embed/>
                </p:oleObj>
              </mc:Choice>
              <mc:Fallback>
                <p:oleObj name="Equation" r:id="rId5" imgW="2844720" imgH="1625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357563"/>
                        <a:ext cx="5802312" cy="331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Recursive Functions</a:t>
            </a:r>
          </a:p>
        </p:txBody>
      </p:sp>
      <p:sp>
        <p:nvSpPr>
          <p:cNvPr id="890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Consider, instead, a binary search of a sorted list: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Check the middle entry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If we do not find it, check either the left- or right-hand side, as appropriate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Thus,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T(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 = T((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1)/2) + </a:t>
            </a:r>
            <a:r>
              <a:rPr lang="en-US" b="1" dirty="0" smtClean="0">
                <a:latin typeface="Symbol" pitchFamily="18" charset="2"/>
                <a:cs typeface="Arial" charset="0"/>
              </a:rPr>
              <a:t>Q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Recursive Functions</a:t>
            </a:r>
          </a:p>
        </p:txBody>
      </p:sp>
      <p:sp>
        <p:nvSpPr>
          <p:cNvPr id="717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" charset="0"/>
                <a:cs typeface="Arial" charset="0"/>
              </a:rPr>
              <a:t>	Also, if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= 1</a:t>
            </a:r>
            <a:r>
              <a:rPr lang="en-US" dirty="0" smtClean="0">
                <a:latin typeface="Arial" charset="0"/>
                <a:cs typeface="Arial" charset="0"/>
              </a:rPr>
              <a:t>, then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T(1) = </a:t>
            </a:r>
            <a:r>
              <a:rPr lang="en-US" b="1" dirty="0" smtClean="0">
                <a:latin typeface="Symbol" pitchFamily="18" charset="2"/>
                <a:cs typeface="Arial" charset="0"/>
              </a:rPr>
              <a:t>Q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(1)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dirty="0" smtClean="0">
                <a:latin typeface="Arial" charset="0"/>
                <a:cs typeface="Arial" charset="0"/>
              </a:rPr>
              <a:t>	Thus we have to solve: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Solving this can be difficult, in general, so we will consider only special values of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</a:p>
          <a:p>
            <a:pPr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dirty="0" smtClean="0">
                <a:latin typeface="Arial" charset="0"/>
                <a:cs typeface="Arial" charset="0"/>
              </a:rPr>
              <a:t>	Assume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= 2</a:t>
            </a:r>
            <a:r>
              <a:rPr lang="en-US" i="1" baseline="30000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1</a:t>
            </a:r>
            <a:r>
              <a:rPr lang="en-US" dirty="0" smtClean="0">
                <a:latin typeface="Arial" charset="0"/>
                <a:cs typeface="Arial" charset="0"/>
              </a:rPr>
              <a:t> where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dirty="0" smtClean="0">
                <a:latin typeface="Arial" charset="0"/>
                <a:cs typeface="Arial" charset="0"/>
              </a:rPr>
              <a:t> is an integer</a:t>
            </a:r>
            <a:endParaRPr lang="en-US" dirty="0" smtClean="0">
              <a:latin typeface="Times New Roman" pitchFamily="18" charset="0"/>
              <a:cs typeface="Arial" charset="0"/>
            </a:endParaRPr>
          </a:p>
          <a:p>
            <a:pPr>
              <a:buNone/>
            </a:pPr>
            <a:r>
              <a:rPr lang="en-US" dirty="0" smtClean="0">
                <a:latin typeface="Arial" charset="0"/>
                <a:cs typeface="Arial" charset="0"/>
              </a:rPr>
              <a:t>	Then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1)/2 = (2</a:t>
            </a:r>
            <a:r>
              <a:rPr lang="en-US" i="1" baseline="30000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1 </a:t>
            </a:r>
            <a:r>
              <a:rPr lang="en-US" dirty="0" smtClean="0">
                <a:latin typeface="Arial" charset="0"/>
                <a:cs typeface="Arial" charset="0"/>
              </a:rPr>
              <a:t>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1)/2 = 2</a:t>
            </a:r>
            <a:r>
              <a:rPr lang="en-US" i="1" baseline="30000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baseline="30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baseline="30000" dirty="0" smtClean="0">
                <a:latin typeface="Arial" charset="0"/>
                <a:cs typeface="Arial" charset="0"/>
              </a:rPr>
              <a:t>–</a:t>
            </a:r>
            <a:r>
              <a:rPr lang="en-US" baseline="30000" dirty="0" smtClean="0">
                <a:latin typeface="Times New Roman" pitchFamily="18" charset="0"/>
                <a:cs typeface="Arial" charset="0"/>
              </a:rPr>
              <a:t> 1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1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555875" y="2492375"/>
          <a:ext cx="360045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8" name="Equation" r:id="rId5" imgW="1765080" imgH="609480" progId="Equation.3">
                  <p:embed/>
                </p:oleObj>
              </mc:Choice>
              <mc:Fallback>
                <p:oleObj name="Equation" r:id="rId5" imgW="1765080" imgH="609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492375"/>
                        <a:ext cx="3600450" cy="1243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Recursive Functions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For example, searching a list of size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31</a:t>
            </a:r>
            <a:r>
              <a:rPr lang="en-US" dirty="0" smtClean="0">
                <a:latin typeface="Arial" charset="0"/>
                <a:cs typeface="Arial" charset="0"/>
              </a:rPr>
              <a:t> requires us to check the center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If it is not found, we must check one of the two halves, each of which is size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15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		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31 = 2</a:t>
            </a:r>
            <a:r>
              <a:rPr lang="en-US" baseline="30000" dirty="0" smtClean="0">
                <a:latin typeface="Times New Roman" pitchFamily="18" charset="0"/>
                <a:cs typeface="Arial" charset="0"/>
              </a:rPr>
              <a:t>5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1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		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15 = 2</a:t>
            </a:r>
            <a:r>
              <a:rPr lang="en-US" baseline="30000" dirty="0" smtClean="0">
                <a:latin typeface="Times New Roman" pitchFamily="18" charset="0"/>
                <a:cs typeface="Arial" charset="0"/>
              </a:rPr>
              <a:t>4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Recursive Functions</a:t>
            </a:r>
          </a:p>
        </p:txBody>
      </p:sp>
      <p:sp>
        <p:nvSpPr>
          <p:cNvPr id="819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Thus, we can write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484438" y="2276475"/>
          <a:ext cx="3705225" cy="404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2" name="Equation" r:id="rId5" imgW="1815840" imgH="1981080" progId="Equation.3">
                  <p:embed/>
                </p:oleObj>
              </mc:Choice>
              <mc:Fallback>
                <p:oleObj name="Equation" r:id="rId5" imgW="1815840" imgH="1981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276475"/>
                        <a:ext cx="3705225" cy="404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Recursive Functions</a:t>
            </a:r>
          </a:p>
        </p:txBody>
      </p:sp>
      <p:sp>
        <p:nvSpPr>
          <p:cNvPr id="922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Notice the pattern with one more step: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2700338" y="2492375"/>
          <a:ext cx="3032125" cy="297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86" name="Equation" r:id="rId5" imgW="1485720" imgH="1460160" progId="Equation.3">
                  <p:embed/>
                </p:oleObj>
              </mc:Choice>
              <mc:Fallback>
                <p:oleObj name="Equation" r:id="rId5" imgW="1485720" imgH="1460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492375"/>
                        <a:ext cx="3032125" cy="297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3563938" y="4076700"/>
            <a:ext cx="288925" cy="2889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3562350" y="4579938"/>
            <a:ext cx="288925" cy="2889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3560763" y="2492375"/>
            <a:ext cx="288925" cy="2889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4356100" y="2492375"/>
            <a:ext cx="652463" cy="576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356100" y="4005263"/>
            <a:ext cx="652463" cy="576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356100" y="4581525"/>
            <a:ext cx="652463" cy="576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Recursive Functions</a:t>
            </a:r>
          </a:p>
        </p:txBody>
      </p:sp>
      <p:sp>
        <p:nvSpPr>
          <p:cNvPr id="1024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Thus, in general, we may deduce that after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–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1</a:t>
            </a:r>
            <a:r>
              <a:rPr lang="en-US" dirty="0" smtClean="0">
                <a:latin typeface="Arial" charset="0"/>
                <a:cs typeface="Arial" charset="0"/>
              </a:rPr>
              <a:t> steps: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because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T(1) = 1</a:t>
            </a:r>
            <a:endParaRPr lang="en-US" sz="1800" dirty="0" smtClean="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2484438" y="2420938"/>
          <a:ext cx="3602037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0" name="Equation" r:id="rId5" imgW="1765080" imgH="723600" progId="Equation.3">
                  <p:embed/>
                </p:oleObj>
              </mc:Choice>
              <mc:Fallback>
                <p:oleObj name="Equation" r:id="rId5" imgW="1765080" imgH="723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420938"/>
                        <a:ext cx="3602037" cy="1477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Recursive Functions</a:t>
            </a:r>
          </a:p>
        </p:txBody>
      </p:sp>
      <p:sp>
        <p:nvSpPr>
          <p:cNvPr id="112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Thus, </a:t>
            </a:r>
            <a:r>
              <a:rPr lang="en-US" smtClean="0">
                <a:latin typeface="Times New Roman" pitchFamily="18" charset="0"/>
                <a:cs typeface="Arial" charset="0"/>
              </a:rPr>
              <a:t>T(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= </a:t>
            </a:r>
            <a:r>
              <a:rPr lang="en-US" i="1" smtClean="0">
                <a:latin typeface="Times New Roman" pitchFamily="18" charset="0"/>
                <a:cs typeface="Arial" charset="0"/>
              </a:rPr>
              <a:t>k</a:t>
            </a:r>
            <a:r>
              <a:rPr lang="en-US" smtClean="0">
                <a:latin typeface="Arial" charset="0"/>
                <a:cs typeface="Arial" charset="0"/>
              </a:rPr>
              <a:t>, but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i="1" baseline="3000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– 1 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Therefore </a:t>
            </a:r>
            <a:r>
              <a:rPr lang="en-US" i="1" smtClean="0">
                <a:latin typeface="Times New Roman" pitchFamily="18" charset="0"/>
                <a:cs typeface="Arial" charset="0"/>
              </a:rPr>
              <a:t>k</a:t>
            </a:r>
            <a:r>
              <a:rPr lang="en-US" smtClean="0">
                <a:latin typeface="Times New Roman" pitchFamily="18" charset="0"/>
                <a:cs typeface="Arial" charset="0"/>
              </a:rPr>
              <a:t> = lg(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</a:t>
            </a:r>
          </a:p>
          <a:p>
            <a:pPr>
              <a:buFont typeface="Arial" charset="0"/>
              <a:buNone/>
            </a:pPr>
            <a:endParaRPr lang="en-US" smtClean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However, recall that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US" smtClean="0">
                <a:latin typeface="Arial" charset="0"/>
                <a:cs typeface="Arial" charset="0"/>
              </a:rPr>
              <a:t> if                        for  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Thus, </a:t>
            </a:r>
            <a:r>
              <a:rPr lang="en-US" smtClean="0">
                <a:latin typeface="Times New Roman" pitchFamily="18" charset="0"/>
                <a:cs typeface="Arial" charset="0"/>
              </a:rPr>
              <a:t>T(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= 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Times New Roman" pitchFamily="18" charset="0"/>
                <a:cs typeface="Arial" charset="0"/>
              </a:rPr>
              <a:t>(lg(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+ 1)) = </a:t>
            </a:r>
            <a:r>
              <a:rPr lang="en-US" b="1" smtClean="0">
                <a:latin typeface="Symbol" pitchFamily="18" charset="2"/>
                <a:cs typeface="Arial" charset="0"/>
              </a:rPr>
              <a:t>Q </a:t>
            </a:r>
            <a:r>
              <a:rPr lang="en-US" smtClean="0">
                <a:latin typeface="Times New Roman" pitchFamily="18" charset="0"/>
                <a:cs typeface="Arial" charset="0"/>
              </a:rPr>
              <a:t>(ln(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))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403350" y="4057650"/>
          <a:ext cx="618490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66" name="Equation" r:id="rId5" imgW="3619440" imgH="812520" progId="Equation.DSMT4">
                  <p:embed/>
                </p:oleObj>
              </mc:Choice>
              <mc:Fallback>
                <p:oleObj name="Equation" r:id="rId5" imgW="361944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057650"/>
                        <a:ext cx="6184900" cy="138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4930775" y="2593975"/>
          <a:ext cx="143351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67" name="Equation" r:id="rId7" imgW="838080" imgH="469800" progId="Equation.DSMT4">
                  <p:embed/>
                </p:oleObj>
              </mc:Choice>
              <mc:Fallback>
                <p:oleObj name="Equation" r:id="rId7" imgW="83808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2593975"/>
                        <a:ext cx="1433513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6"/>
          <p:cNvGraphicFramePr>
            <a:graphicFrameLocks noChangeAspect="1"/>
          </p:cNvGraphicFramePr>
          <p:nvPr/>
        </p:nvGraphicFramePr>
        <p:xfrm>
          <a:off x="6851650" y="2809875"/>
          <a:ext cx="102076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68" name="Equation" r:id="rId9" imgW="596880" imgH="177480" progId="Equation.DSMT4">
                  <p:embed/>
                </p:oleObj>
              </mc:Choice>
              <mc:Fallback>
                <p:oleObj name="Equation" r:id="rId9" imgW="59688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50" y="2809875"/>
                        <a:ext cx="1020763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Motivation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To properly investigate the determination of run times asymptotically: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We will begin with machine instructions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Discuss operations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Control statements</a:t>
            </a:r>
          </a:p>
          <a:p>
            <a:pPr lvl="2"/>
            <a:r>
              <a:rPr lang="en-CA" sz="1400" smtClean="0">
                <a:latin typeface="Arial" charset="0"/>
                <a:cs typeface="Arial" charset="0"/>
              </a:rPr>
              <a:t>Conditional statements and loops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Functions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Recursive functions</a:t>
            </a:r>
            <a:endParaRPr lang="en-CA" sz="1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Cases</a:t>
            </a:r>
            <a:endParaRPr lang="en-US" sz="3600" smtClean="0">
              <a:latin typeface="Arial" charset="0"/>
              <a:cs typeface="Arial" charset="0"/>
            </a:endParaRPr>
          </a:p>
        </p:txBody>
      </p:sp>
      <p:sp>
        <p:nvSpPr>
          <p:cNvPr id="911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As well as determining the run time of an algorithm, because the data may not be deterministic, we may be interested in: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Best-case run time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Average-case run time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Worst-case run time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In many cases, these will be significantly different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Cases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21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Searching a list linearly is simple enough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We will count the number of comparisons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Best case: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The first element is the one we’re looking for: </a:t>
            </a:r>
            <a:r>
              <a:rPr lang="en-US" b="1" dirty="0" smtClean="0">
                <a:latin typeface="Times New Roman" pitchFamily="18" charset="0"/>
                <a:cs typeface="Arial" charset="0"/>
              </a:rPr>
              <a:t>O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(1)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Worst case: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The last element is the one we’re looking for, or it is not in the list: </a:t>
            </a:r>
            <a:r>
              <a:rPr lang="en-US" b="1" dirty="0" smtClean="0">
                <a:latin typeface="Times New Roman" pitchFamily="18" charset="0"/>
                <a:cs typeface="Arial" charset="0"/>
              </a:rPr>
              <a:t>O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Average case?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We need some information about the list...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Cases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1229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Assume the case we are looking for is in the list and equally likely distributed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If the list is of size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, then there is a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1/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 chance of it being in the </a:t>
            </a:r>
            <a:r>
              <a:rPr lang="en-US" i="1" dirty="0" err="1" smtClean="0">
                <a:latin typeface="Times New Roman" pitchFamily="18" charset="0"/>
                <a:cs typeface="Arial" charset="0"/>
              </a:rPr>
              <a:t>i</a:t>
            </a:r>
            <a:r>
              <a:rPr lang="en-US" dirty="0" err="1" smtClean="0">
                <a:latin typeface="Arial" charset="0"/>
                <a:cs typeface="Arial" charset="0"/>
              </a:rPr>
              <a:t>th</a:t>
            </a:r>
            <a:r>
              <a:rPr lang="en-US" dirty="0" smtClean="0">
                <a:latin typeface="Arial" charset="0"/>
                <a:cs typeface="Arial" charset="0"/>
              </a:rPr>
              <a:t> location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Thus, we sum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which is </a:t>
            </a:r>
            <a:r>
              <a:rPr lang="en-US" b="1" dirty="0" smtClean="0">
                <a:latin typeface="Times New Roman" pitchFamily="18" charset="0"/>
                <a:cs typeface="Arial" charset="0"/>
              </a:rPr>
              <a:t>O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3059832" y="4077072"/>
          <a:ext cx="3609256" cy="1030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8" name="Equation" r:id="rId5" imgW="1688760" imgH="482400" progId="Equation.3">
                  <p:embed/>
                </p:oleObj>
              </mc:Choice>
              <mc:Fallback>
                <p:oleObj name="Equation" r:id="rId5" imgW="16887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077072"/>
                        <a:ext cx="3609256" cy="10308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Cases</a:t>
            </a:r>
            <a:endParaRPr lang="en-US" sz="3600" smtClean="0">
              <a:latin typeface="Arial" charset="0"/>
              <a:cs typeface="Arial" charset="0"/>
            </a:endParaRPr>
          </a:p>
        </p:txBody>
      </p:sp>
      <p:sp>
        <p:nvSpPr>
          <p:cNvPr id="1331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Suppose we have a different distribution: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there is a 50% chance that the element is the first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for each subsequent element, the probability is reduced by ½ 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 We could write: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3276601" y="3905506"/>
          <a:ext cx="2663551" cy="1099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2" name="Equation" r:id="rId5" imgW="1168200" imgH="482400" progId="Equation.3">
                  <p:embed/>
                </p:oleObj>
              </mc:Choice>
              <mc:Fallback>
                <p:oleObj name="Equation" r:id="rId5" imgW="116820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3905506"/>
                        <a:ext cx="2663551" cy="10998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Cases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31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You’re not expected to know this for the final, however, for interest:</a:t>
            </a:r>
          </a:p>
          <a:p>
            <a:pPr>
              <a:buFont typeface="Wingdings" pitchFamily="2" charset="2"/>
              <a:buNone/>
            </a:pPr>
            <a:endParaRPr lang="en-US" sz="1600" b="1" dirty="0" smtClean="0">
              <a:latin typeface="Courier New" pitchFamily="49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  <a:cs typeface="Arial" charset="0"/>
              </a:rPr>
              <a:t>&gt;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sum(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i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/2^i,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i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 = 1..infinity );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Arial" charset="0"/>
                <a:cs typeface="Arial" charset="0"/>
              </a:rPr>
              <a:t>                                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2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Thus, the average case is </a:t>
            </a:r>
            <a:r>
              <a:rPr lang="en-US" b="1" dirty="0" smtClean="0">
                <a:latin typeface="Times New Roman" pitchFamily="18" charset="0"/>
                <a:cs typeface="Arial" charset="0"/>
              </a:rPr>
              <a:t>O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Cases</a:t>
            </a:r>
            <a:endParaRPr lang="en-US" sz="3600" smtClean="0">
              <a:latin typeface="Arial" charset="0"/>
              <a:cs typeface="Arial" charset="0"/>
            </a:endParaRPr>
          </a:p>
        </p:txBody>
      </p:sp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Previously, we had an example where we were looking for the number of times a particular assignment statement was executed: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find_max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 array,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n ) {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  max = array[0];</a:t>
            </a:r>
          </a:p>
          <a:p>
            <a:pPr>
              <a:buFont typeface="Arial" charset="0"/>
              <a:buNone/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  for (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1;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 n; ++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) {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      if ( array[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] &gt; max ) {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          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max = array[</a:t>
            </a:r>
            <a:r>
              <a:rPr lang="en-US" sz="16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];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      }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  }</a:t>
            </a:r>
          </a:p>
          <a:p>
            <a:pPr>
              <a:buFont typeface="Arial" charset="0"/>
              <a:buNone/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  return max;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Cases</a:t>
            </a:r>
            <a:endParaRPr lang="en-US" sz="3600" smtClean="0">
              <a:latin typeface="Arial" charset="0"/>
              <a:cs typeface="Arial" charset="0"/>
            </a:endParaRPr>
          </a:p>
        </p:txBody>
      </p:sp>
      <p:sp>
        <p:nvSpPr>
          <p:cNvPr id="952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Arial" charset="0"/>
                <a:cs typeface="Arial" charset="0"/>
              </a:rPr>
              <a:t>The </a:t>
            </a:r>
            <a:r>
              <a:rPr lang="en-US" dirty="0" smtClean="0">
                <a:latin typeface="Arial" charset="0"/>
                <a:cs typeface="Arial" charset="0"/>
              </a:rPr>
              <a:t>best case </a:t>
            </a:r>
            <a:r>
              <a:rPr lang="en-US" dirty="0" smtClean="0">
                <a:latin typeface="Arial" charset="0"/>
                <a:cs typeface="Arial" charset="0"/>
              </a:rPr>
              <a:t>is once </a:t>
            </a:r>
            <a:r>
              <a:rPr lang="en-US" dirty="0" smtClean="0">
                <a:latin typeface="Arial" charset="0"/>
                <a:cs typeface="Arial" charset="0"/>
              </a:rPr>
              <a:t>(first element is largest)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The worst case </a:t>
            </a:r>
            <a:r>
              <a:rPr lang="en-US" dirty="0" smtClean="0">
                <a:latin typeface="Arial" charset="0"/>
                <a:cs typeface="Arial" charset="0"/>
              </a:rPr>
              <a:t>is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times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For the average case, we must consider: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What is the probability that the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30000" dirty="0" err="1" smtClean="0">
                <a:latin typeface="Arial" charset="0"/>
                <a:cs typeface="Arial" charset="0"/>
              </a:rPr>
              <a:t>th</a:t>
            </a:r>
            <a:r>
              <a:rPr lang="en-US" dirty="0" smtClean="0">
                <a:latin typeface="Arial" charset="0"/>
                <a:cs typeface="Arial" charset="0"/>
              </a:rPr>
              <a:t> object is the largest of the first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objects?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Cases</a:t>
            </a:r>
            <a:endParaRPr lang="en-US" sz="3600" smtClean="0">
              <a:latin typeface="Arial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Assume that </a:t>
            </a:r>
            <a:r>
              <a:rPr lang="en-US" dirty="0" smtClean="0">
                <a:latin typeface="Arial" charset="0"/>
                <a:cs typeface="Arial" charset="0"/>
              </a:rPr>
              <a:t>elements in the array are evenly distributed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Thus, given a sub-list of size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dirty="0" smtClean="0">
                <a:latin typeface="Arial" charset="0"/>
                <a:cs typeface="Arial" charset="0"/>
              </a:rPr>
              <a:t>, the probability that any one element is the largest is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1/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k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Thus, given a value </a:t>
            </a:r>
            <a:r>
              <a:rPr lang="en-US" i="1" dirty="0" err="1" smtClean="0">
                <a:latin typeface="Times New Roman" pitchFamily="18" charset="0"/>
                <a:cs typeface="Arial" charset="0"/>
              </a:rPr>
              <a:t>i</a:t>
            </a:r>
            <a:r>
              <a:rPr lang="en-US" dirty="0" smtClean="0">
                <a:latin typeface="Arial" charset="0"/>
                <a:cs typeface="Arial" charset="0"/>
              </a:rPr>
              <a:t>, there are </a:t>
            </a:r>
            <a:r>
              <a:rPr lang="en-US" i="1" dirty="0" err="1" smtClean="0">
                <a:latin typeface="Times New Roman" pitchFamily="18" charset="0"/>
                <a:cs typeface="Arial" charset="0"/>
              </a:rPr>
              <a:t>i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+ 1</a:t>
            </a:r>
            <a:r>
              <a:rPr lang="en-US" dirty="0" smtClean="0">
                <a:latin typeface="Arial" charset="0"/>
                <a:cs typeface="Arial" charset="0"/>
              </a:rPr>
              <a:t> objects, hence</a:t>
            </a:r>
          </a:p>
          <a:p>
            <a:endParaRPr lang="en-US" sz="18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3347864" y="4293096"/>
          <a:ext cx="2808312" cy="112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06" name="Equation" r:id="rId5" imgW="1206360" imgH="482400" progId="Equation.3">
                  <p:embed/>
                </p:oleObj>
              </mc:Choice>
              <mc:Fallback>
                <p:oleObj name="Equation" r:id="rId5" imgW="12063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293096"/>
                        <a:ext cx="2808312" cy="112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Cases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62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We can approximate the sum by an integral – what is the area under:</a:t>
            </a:r>
          </a:p>
        </p:txBody>
      </p:sp>
      <p:pic>
        <p:nvPicPr>
          <p:cNvPr id="297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61293"/>
            <a:ext cx="86582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Cases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72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We can approximate this by the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1/(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x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+ 1)</a:t>
            </a:r>
            <a:r>
              <a:rPr lang="en-US" dirty="0" smtClean="0">
                <a:latin typeface="Arial" charset="0"/>
                <a:cs typeface="Arial" charset="0"/>
              </a:rPr>
              <a:t> integrated from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0</a:t>
            </a:r>
            <a:r>
              <a:rPr lang="en-US" dirty="0" smtClean="0">
                <a:latin typeface="Arial" charset="0"/>
                <a:cs typeface="Arial" charset="0"/>
              </a:rPr>
              <a:t> to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endParaRPr lang="en-US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86582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Machine Instructions</a:t>
            </a:r>
            <a:endParaRPr lang="en-US" sz="4000" smtClean="0">
              <a:latin typeface="Arial" charset="0"/>
              <a:cs typeface="Arial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Given any processor, it is capable of performing only a limited number of operations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These operations are called </a:t>
            </a:r>
            <a:r>
              <a:rPr lang="en-US" i="1" smtClean="0">
                <a:latin typeface="Arial" charset="0"/>
                <a:cs typeface="Arial" charset="0"/>
              </a:rPr>
              <a:t>instructions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collection of instructions is called the </a:t>
            </a:r>
            <a:r>
              <a:rPr lang="en-US" i="1" smtClean="0">
                <a:latin typeface="Arial" charset="0"/>
                <a:cs typeface="Arial" charset="0"/>
              </a:rPr>
              <a:t>instruction set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The exact set of instructions differs between processors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MIPS, ARM, x86, 6800, 68k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You will see another in the ColdFire in ECE 222</a:t>
            </a:r>
          </a:p>
          <a:p>
            <a:pPr lvl="2"/>
            <a:r>
              <a:rPr lang="en-US" sz="1400" smtClean="0">
                <a:latin typeface="Arial" charset="0"/>
                <a:cs typeface="Arial" charset="0"/>
              </a:rPr>
              <a:t>Derived from the 68000, derived from the 6800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Cases</a:t>
            </a:r>
            <a:endParaRPr lang="en-US" sz="3600" smtClean="0">
              <a:latin typeface="Arial" charset="0"/>
              <a:cs typeface="Arial" charset="0"/>
            </a:endParaRPr>
          </a:p>
        </p:txBody>
      </p:sp>
      <p:sp>
        <p:nvSpPr>
          <p:cNvPr id="1536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From calculus: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How about the error?  Our approximation would be useless if the error was </a:t>
            </a:r>
            <a:r>
              <a:rPr lang="en-US" b="1" dirty="0" smtClean="0">
                <a:latin typeface="Times New Roman" pitchFamily="18" charset="0"/>
                <a:cs typeface="Arial" charset="0"/>
              </a:rPr>
              <a:t>O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903658"/>
              </p:ext>
            </p:extLst>
          </p:nvPr>
        </p:nvGraphicFramePr>
        <p:xfrm>
          <a:off x="1493838" y="2168525"/>
          <a:ext cx="6780212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31" name="Equation" r:id="rId5" imgW="3187440" imgH="431640" progId="Equation.DSMT4">
                  <p:embed/>
                </p:oleObj>
              </mc:Choice>
              <mc:Fallback>
                <p:oleObj name="Equation" r:id="rId5" imgW="31874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2168525"/>
                        <a:ext cx="6780212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Cases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83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Consider the following image which highlights the errors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The errors can be </a:t>
            </a:r>
            <a:r>
              <a:rPr lang="en-US" i="1" dirty="0" smtClean="0">
                <a:latin typeface="Arial" charset="0"/>
                <a:cs typeface="Arial" charset="0"/>
              </a:rPr>
              <a:t>fit</a:t>
            </a:r>
            <a:r>
              <a:rPr lang="en-US" dirty="0" smtClean="0">
                <a:latin typeface="Arial" charset="0"/>
                <a:cs typeface="Arial" charset="0"/>
              </a:rPr>
              <a:t> into the box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[0, 1]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[0, 1]</a:t>
            </a:r>
          </a:p>
        </p:txBody>
      </p:sp>
      <p:pic>
        <p:nvPicPr>
          <p:cNvPr id="299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7"/>
            <a:ext cx="86582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1115616" y="4941168"/>
            <a:ext cx="576064" cy="0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115616" y="5192361"/>
            <a:ext cx="1368152" cy="0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115616" y="5324654"/>
            <a:ext cx="2016224" cy="0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115616" y="5433501"/>
            <a:ext cx="2808312" cy="0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115616" y="5472010"/>
            <a:ext cx="3465016" cy="0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Cases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9332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Consequently, the error must be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&lt; 1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In fact, it converges to </a:t>
            </a:r>
            <a:r>
              <a:rPr lang="en-US" dirty="0" smtClean="0">
                <a:latin typeface="Symbol" pitchFamily="18" charset="2"/>
                <a:cs typeface="Arial" charset="0"/>
              </a:rPr>
              <a:t>g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≈ 0.57721566490 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Therefore, the error is </a:t>
            </a:r>
            <a:r>
              <a:rPr lang="en-US" b="1" dirty="0" smtClean="0">
                <a:latin typeface="Symbol" pitchFamily="18" charset="2"/>
                <a:cs typeface="Arial" charset="0"/>
              </a:rPr>
              <a:t>Q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(1)</a:t>
            </a:r>
          </a:p>
        </p:txBody>
      </p:sp>
      <p:pic>
        <p:nvPicPr>
          <p:cNvPr id="3000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9" r="19956"/>
          <a:stretch/>
        </p:blipFill>
        <p:spPr bwMode="auto">
          <a:xfrm>
            <a:off x="5004048" y="3316996"/>
            <a:ext cx="3915853" cy="337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Cases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03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Thus, the number of times that the assignment statement will be executed, assuming an even distribution is </a:t>
            </a:r>
            <a:r>
              <a:rPr lang="en-US" b="1" dirty="0" smtClean="0">
                <a:latin typeface="Times New Roman" pitchFamily="18" charset="0"/>
                <a:cs typeface="Arial" charset="0"/>
              </a:rPr>
              <a:t>O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Arial" charset="0"/>
              </a:rPr>
              <a:t>ln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Cases</a:t>
            </a:r>
            <a:endParaRPr lang="en-US" sz="2000" smtClean="0">
              <a:latin typeface="Arial" charset="0"/>
              <a:cs typeface="Arial" charset="0"/>
            </a:endParaRPr>
          </a:p>
        </p:txBody>
      </p:sp>
      <p:sp>
        <p:nvSpPr>
          <p:cNvPr id="1536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sz="2400" dirty="0" smtClean="0"/>
              <a:t>	</a:t>
            </a:r>
            <a:r>
              <a:rPr lang="en-US" dirty="0" smtClean="0"/>
              <a:t>Thus, the total run of:</a:t>
            </a:r>
          </a:p>
          <a:p>
            <a:pPr>
              <a:buFont typeface="Arial" pitchFamily="34" charset="0"/>
              <a:buNone/>
              <a:defRPr/>
            </a:pP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find_max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*array,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n ) {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     max = array[0];</a:t>
            </a:r>
          </a:p>
          <a:p>
            <a:pPr>
              <a:buFont typeface="Arial" pitchFamily="34" charset="0"/>
              <a:buNone/>
              <a:defRPr/>
            </a:pP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     for (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= 1;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&lt; n; ++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) {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         if ( array[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] &gt; max ) {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             </a:t>
            </a:r>
            <a:r>
              <a:rPr lang="en-US" sz="12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max = array[</a:t>
            </a:r>
            <a:r>
              <a:rPr lang="en-US" sz="12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2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];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         }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     }</a:t>
            </a:r>
          </a:p>
          <a:p>
            <a:pPr>
              <a:buFont typeface="Arial" pitchFamily="34" charset="0"/>
              <a:buNone/>
              <a:defRPr/>
            </a:pP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     return max;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 }</a:t>
            </a:r>
          </a:p>
          <a:p>
            <a:pPr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buFont typeface="Arial" pitchFamily="34" charset="0"/>
              <a:buNone/>
              <a:defRPr/>
            </a:pPr>
            <a:r>
              <a:rPr lang="en-US" dirty="0" smtClean="0"/>
              <a:t>	is </a:t>
            </a:r>
            <a:endParaRPr lang="en-US" sz="1050" b="1" dirty="0" smtClean="0">
              <a:latin typeface="Courier New" pitchFamily="49" charset="0"/>
            </a:endParaRPr>
          </a:p>
          <a:p>
            <a:pPr>
              <a:buFont typeface="Arial" pitchFamily="34" charset="0"/>
              <a:buNone/>
              <a:defRPr/>
            </a:pPr>
            <a:endParaRPr lang="en-US" sz="1050" dirty="0" smtClean="0"/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072412"/>
              </p:ext>
            </p:extLst>
          </p:nvPr>
        </p:nvGraphicFramePr>
        <p:xfrm>
          <a:off x="1397000" y="4797425"/>
          <a:ext cx="555783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54" name="Equation" r:id="rId5" imgW="2857320" imgH="457200" progId="Equation.DSMT4">
                  <p:embed/>
                </p:oleObj>
              </mc:Choice>
              <mc:Fallback>
                <p:oleObj name="Equation" r:id="rId5" imgW="285732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4797425"/>
                        <a:ext cx="5557838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1013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In these slides we have looked at: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The run times of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Operators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Control statements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Functions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Recursive functions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We have also defined best-, worst-, and average-case scenarios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We will be considering all of these each time we inspect any algorithm used in this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 this topic, we looked at: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Justification for using analysis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Quadratic and polynomial growth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Counting machine instructions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Landau symbols </a:t>
            </a:r>
            <a:r>
              <a:rPr lang="en-US" b="1" smtClean="0">
                <a:latin typeface="Times New Roman" pitchFamily="18" charset="0"/>
                <a:cs typeface="Arial" charset="0"/>
              </a:rPr>
              <a:t>o  O</a:t>
            </a:r>
            <a:r>
              <a:rPr lang="en-US" b="1" smtClean="0">
                <a:latin typeface="Arial" charset="0"/>
                <a:cs typeface="Arial" charset="0"/>
              </a:rPr>
              <a:t> </a:t>
            </a:r>
            <a:r>
              <a:rPr lang="en-US" b="1" smtClean="0">
                <a:latin typeface="Symbol" pitchFamily="18" charset="2"/>
                <a:cs typeface="Arial" charset="0"/>
              </a:rPr>
              <a:t> Q  W  w</a:t>
            </a:r>
            <a:endParaRPr lang="en-US" smtClean="0">
              <a:latin typeface="Arial" charset="0"/>
              <a:cs typeface="Arial" charset="0"/>
            </a:endParaRP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Big-</a:t>
            </a:r>
            <a:r>
              <a:rPr 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smtClean="0">
                <a:latin typeface="Arial" charset="0"/>
                <a:cs typeface="Arial" charset="0"/>
              </a:rPr>
              <a:t> as an equivalence relation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Little-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mtClean="0">
                <a:latin typeface="Arial" charset="0"/>
                <a:cs typeface="Arial" charset="0"/>
              </a:rPr>
              <a:t> as a linear ordering for the equivalence classes</a:t>
            </a:r>
          </a:p>
          <a:p>
            <a:pPr lvl="1"/>
            <a:endParaRPr lang="en-US" smtClean="0">
              <a:latin typeface="Arial" charset="0"/>
              <a:cs typeface="Arial" charset="0"/>
            </a:endParaRPr>
          </a:p>
          <a:p>
            <a:pPr lvl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17412</TotalTime>
  <Words>519</Words>
  <Application>Microsoft Office PowerPoint</Application>
  <PresentationFormat>On-screen Show (4:3)</PresentationFormat>
  <Paragraphs>922</Paragraphs>
  <Slides>96</Slides>
  <Notes>96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6" baseType="lpstr">
      <vt:lpstr>Arial</vt:lpstr>
      <vt:lpstr>Calibri</vt:lpstr>
      <vt:lpstr>Consolas</vt:lpstr>
      <vt:lpstr>Courier New</vt:lpstr>
      <vt:lpstr>ＭＳ Ｐゴシック</vt:lpstr>
      <vt:lpstr>Symbol</vt:lpstr>
      <vt:lpstr>Times New Roman</vt:lpstr>
      <vt:lpstr>Wingdings</vt:lpstr>
      <vt:lpstr>Custom Design</vt:lpstr>
      <vt:lpstr>Equation</vt:lpstr>
      <vt:lpstr>Outline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Machine Instructions</vt:lpstr>
      <vt:lpstr>Machine Instructions</vt:lpstr>
      <vt:lpstr>Machine Instructions</vt:lpstr>
      <vt:lpstr>Machine Instructions</vt:lpstr>
      <vt:lpstr>Operators</vt:lpstr>
      <vt:lpstr>Operators</vt:lpstr>
      <vt:lpstr>Blocks of Operations</vt:lpstr>
      <vt:lpstr>Blocks of Operations</vt:lpstr>
      <vt:lpstr>Blocks in Sequence</vt:lpstr>
      <vt:lpstr>Blocks in Sequence</vt:lpstr>
      <vt:lpstr>Blocks in Sequence</vt:lpstr>
      <vt:lpstr>Control Statements</vt:lpstr>
      <vt:lpstr>Control Statements</vt:lpstr>
      <vt:lpstr>Control Statements</vt:lpstr>
      <vt:lpstr>Control Statements</vt:lpstr>
      <vt:lpstr>Control Statements</vt:lpstr>
      <vt:lpstr>Analysis of Statements</vt:lpstr>
      <vt:lpstr>Condition-controlled Loops</vt:lpstr>
      <vt:lpstr>Condition-controlled Loops</vt:lpstr>
      <vt:lpstr>Condition-controlled Loops</vt:lpstr>
      <vt:lpstr>Condition-controlled Loops</vt:lpstr>
      <vt:lpstr>Condition-controlled Loops</vt:lpstr>
      <vt:lpstr>Condition-controlled Loops</vt:lpstr>
      <vt:lpstr>Analysis of Repetition Statements</vt:lpstr>
      <vt:lpstr>Conditional Statements</vt:lpstr>
      <vt:lpstr>Analysis of Repetition Statements</vt:lpstr>
      <vt:lpstr>Analysis of Repetition Statements</vt:lpstr>
      <vt:lpstr>Analysis of Repetition Statements</vt:lpstr>
      <vt:lpstr>Control Statements</vt:lpstr>
      <vt:lpstr>Control Statements</vt:lpstr>
      <vt:lpstr>Control Statements</vt:lpstr>
      <vt:lpstr>Control Statements</vt:lpstr>
      <vt:lpstr>Control Statements</vt:lpstr>
      <vt:lpstr>Serial Statements</vt:lpstr>
      <vt:lpstr>Serial Statements</vt:lpstr>
      <vt:lpstr>Serial Statements</vt:lpstr>
      <vt:lpstr>Serial Statements</vt:lpstr>
      <vt:lpstr>Functions</vt:lpstr>
      <vt:lpstr>Functions</vt:lpstr>
      <vt:lpstr>Functions</vt:lpstr>
      <vt:lpstr>Functions</vt:lpstr>
      <vt:lpstr>Functions</vt:lpstr>
      <vt:lpstr>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Recursive Functions</vt:lpstr>
      <vt:lpstr>Cases</vt:lpstr>
      <vt:lpstr>Cases</vt:lpstr>
      <vt:lpstr>Cases</vt:lpstr>
      <vt:lpstr>Cases</vt:lpstr>
      <vt:lpstr>Cases</vt:lpstr>
      <vt:lpstr>Cases</vt:lpstr>
      <vt:lpstr>Cases</vt:lpstr>
      <vt:lpstr>Cases</vt:lpstr>
      <vt:lpstr>Cases</vt:lpstr>
      <vt:lpstr>Cases</vt:lpstr>
      <vt:lpstr>Cases</vt:lpstr>
      <vt:lpstr>Cases</vt:lpstr>
      <vt:lpstr>Cases</vt:lpstr>
      <vt:lpstr>Cases</vt:lpstr>
      <vt:lpstr>Cases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Ali elgamal</cp:lastModifiedBy>
  <cp:revision>1300</cp:revision>
  <dcterms:created xsi:type="dcterms:W3CDTF">2009-09-11T23:00:44Z</dcterms:created>
  <dcterms:modified xsi:type="dcterms:W3CDTF">2016-01-26T00:28:45Z</dcterms:modified>
</cp:coreProperties>
</file>