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sldIdLst>
    <p:sldId id="427" r:id="rId2"/>
    <p:sldId id="428" r:id="rId3"/>
    <p:sldId id="429" r:id="rId4"/>
    <p:sldId id="430" r:id="rId5"/>
    <p:sldId id="431" r:id="rId6"/>
    <p:sldId id="465" r:id="rId7"/>
    <p:sldId id="460" r:id="rId8"/>
    <p:sldId id="461" r:id="rId9"/>
    <p:sldId id="432" r:id="rId10"/>
    <p:sldId id="464" r:id="rId11"/>
    <p:sldId id="466" r:id="rId12"/>
    <p:sldId id="467" r:id="rId13"/>
    <p:sldId id="468" r:id="rId14"/>
    <p:sldId id="459" r:id="rId15"/>
    <p:sldId id="458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07" d="100"/>
          <a:sy n="107" d="100"/>
        </p:scale>
        <p:origin x="4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1/27/2016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D39BF-5F2D-429E-B668-41E7A5BAFC7D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09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84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71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00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45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93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71E-D4F7-4A87-A390-15459752A6A6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80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EAF07-42A8-4C5A-98DF-E0BB46C31A2A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81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72550-1D85-449B-B954-2F989E193FAB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288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1F235-F880-4231-B03D-C4C40DAE84B7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7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5B5F0-038E-4B9C-B5FB-EEB576AC118E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12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287AA-185E-4BFD-AB53-2ED7C159688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76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20F01-A9F1-490E-8949-13A34B54F84F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47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ADB4F-2878-4BD0-8F16-F699E0106588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856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9183E-5568-42A8-B9DC-16AB9D30CF27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79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28266B-C180-4053-AB6F-6C59258BBB8E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278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92115-4EA5-445F-8949-D3CA6711CB5D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037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3DEC3-DEDF-4B8E-AFF0-6C10C64BE3E1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420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5AD80-F604-4B7D-ADC7-E98E41F22B1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715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56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1DDD4-1FA5-4541-9BB6-BAF86EAF426F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90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B6DC2-D50A-4AD0-8B10-EC0ED83FFDD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82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71E-D4F7-4A87-A390-15459752A6A6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86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71E-D4F7-4A87-A390-15459752A6A6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08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44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35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EAE20-62FB-4D03-8A68-1F85D486D0E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3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now look at our first abstract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Relation:  explicit linear ordering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Implementations of an abstract list with: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Linked lists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Arrays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Memory requirements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Strings as a special case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STL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vector</a:t>
            </a:r>
            <a:r>
              <a:rPr lang="en-US" altLang="en-US" smtClean="0">
                <a:latin typeface="Arial" charset="0"/>
                <a:cs typeface="Arial" charset="0"/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3988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Doubly linked lists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3.1.3.2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71127"/>
              </p:ext>
            </p:extLst>
          </p:nvPr>
        </p:nvGraphicFramePr>
        <p:xfrm>
          <a:off x="2771800" y="1780895"/>
          <a:ext cx="3593490" cy="2453640"/>
        </p:xfrm>
        <a:graphic>
          <a:graphicData uri="http://schemas.openxmlformats.org/drawingml/2006/table">
            <a:tbl>
              <a:tblPr/>
              <a:tblGrid>
                <a:gridCol w="2096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35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node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 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007" y="1268760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Accessing the</a:t>
            </a:r>
            <a:r>
              <a:rPr lang="en-CA" sz="2000" i="1" dirty="0"/>
              <a:t>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entry is 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C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:\Users\dwharder\Desktop\l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" y="4941168"/>
            <a:ext cx="7044617" cy="10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Other operations on linked lists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3.1.3.3</a:t>
            </a:r>
            <a:endParaRPr lang="en-C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Other operations on linked lists include: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Allocation and </a:t>
            </a:r>
            <a:r>
              <a:rPr lang="en-CA" altLang="en-US" dirty="0" smtClean="0">
                <a:latin typeface="Arial" charset="0"/>
                <a:cs typeface="Arial" charset="0"/>
              </a:rPr>
              <a:t>deallocation of </a:t>
            </a:r>
            <a:r>
              <a:rPr lang="en-CA" altLang="en-US" dirty="0" smtClean="0">
                <a:latin typeface="Arial" charset="0"/>
                <a:cs typeface="Arial" charset="0"/>
              </a:rPr>
              <a:t>the memory requires </a:t>
            </a:r>
            <a:r>
              <a:rPr lang="en-CA" dirty="0" smtClean="0">
                <a:solidFill>
                  <a:srgbClr val="FF000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en-CA" dirty="0" smtClean="0">
                <a:solidFill>
                  <a:srgbClr val="FF0000"/>
                </a:solidFill>
                <a:latin typeface="Times New Roman"/>
                <a:ea typeface="Times New Roman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CA" dirty="0" smtClean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  <a:r>
              <a:rPr lang="en-CA" altLang="en-US" dirty="0" smtClean="0">
                <a:latin typeface="Arial" charset="0"/>
                <a:cs typeface="Arial" charset="0"/>
              </a:rPr>
              <a:t> time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Concatenating two linked lists can be done in </a:t>
            </a:r>
            <a:r>
              <a:rPr lang="en-CA" dirty="0" smtClean="0">
                <a:solidFill>
                  <a:srgbClr val="00B0F0"/>
                </a:solidFill>
                <a:latin typeface="Symbol"/>
                <a:ea typeface="Times New Roman"/>
                <a:cs typeface="Times New Roman"/>
              </a:rPr>
              <a:t>Q</a:t>
            </a:r>
            <a:r>
              <a:rPr lang="en-CA" dirty="0" smtClean="0">
                <a:solidFill>
                  <a:srgbClr val="00B0F0"/>
                </a:solidFill>
                <a:latin typeface="Times New Roman"/>
                <a:ea typeface="Times New Roman"/>
              </a:rPr>
              <a:t>(1)</a:t>
            </a:r>
            <a:endParaRPr lang="en-CA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CA" dirty="0" smtClean="0">
                <a:latin typeface="Arial" charset="0"/>
                <a:ea typeface="Times New Roman"/>
                <a:cs typeface="Arial" charset="0"/>
              </a:rPr>
              <a:t>This requires a tail pointer</a:t>
            </a:r>
            <a:endParaRPr lang="en-CA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Arrays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3.1.4</a:t>
            </a:r>
            <a:endParaRPr lang="en-C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We will consider these operations for arrays, including: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Standard or one-ended arrays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Two-ended arrays</a:t>
            </a:r>
            <a:endParaRPr lang="en-CA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Standard arrays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3.1.4</a:t>
            </a:r>
            <a:endParaRPr lang="en-C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We will consider these operations for arrays, including: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Standard or one-ended arrays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Two-ended arrays</a:t>
            </a:r>
            <a:endParaRPr lang="en-CA" dirty="0" smtClean="0">
              <a:latin typeface="Times New Roman"/>
              <a:ea typeface="Times New Roman"/>
            </a:endParaRPr>
          </a:p>
          <a:p>
            <a:pPr marL="457200" lvl="1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06841"/>
            <a:ext cx="5388647" cy="71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Run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57130"/>
              </p:ext>
            </p:extLst>
          </p:nvPr>
        </p:nvGraphicFramePr>
        <p:xfrm>
          <a:off x="539552" y="1484784"/>
          <a:ext cx="8163798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5">
                <a:tc rowSpan="2"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Accessing the </a:t>
                      </a:r>
                      <a:r>
                        <a:rPr lang="en-CA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CA" sz="2000" i="0" baseline="30000" dirty="0" err="1" smtClean="0"/>
                        <a:t>th</a:t>
                      </a:r>
                      <a:r>
                        <a:rPr lang="en-CA" sz="2000" i="0" baseline="0" dirty="0" smtClean="0"/>
                        <a:t> entry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Insert</a:t>
                      </a:r>
                      <a:r>
                        <a:rPr lang="en-CA" sz="2000" baseline="0" dirty="0" smtClean="0"/>
                        <a:t> or erase</a:t>
                      </a:r>
                      <a:r>
                        <a:rPr lang="en-CA" sz="2000" dirty="0" smtClean="0"/>
                        <a:t> at</a:t>
                      </a:r>
                      <a:r>
                        <a:rPr lang="en-CA" sz="2000" baseline="0" dirty="0" smtClean="0"/>
                        <a:t> the</a:t>
                      </a:r>
                      <a:endParaRPr lang="en-CA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1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Front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CA" sz="2000" i="0" baseline="30000" dirty="0" err="1" smtClean="0"/>
                        <a:t>th</a:t>
                      </a:r>
                      <a:r>
                        <a:rPr lang="en-CA" sz="2000" i="0" dirty="0" smtClean="0"/>
                        <a:t> </a:t>
                      </a:r>
                      <a:r>
                        <a:rPr lang="en-CA" sz="2000" i="0" baseline="0" dirty="0" smtClean="0"/>
                        <a:t>entry</a:t>
                      </a:r>
                      <a:endParaRPr lang="en-CA" sz="2000" i="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Back</a:t>
                      </a:r>
                      <a:endParaRPr lang="en-CA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Singly linked lists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CA" sz="20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CA" sz="2000" i="0" baseline="0" dirty="0" smtClean="0"/>
                        <a:t> or </a:t>
                      </a: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Doubly linked</a:t>
                      </a:r>
                      <a:r>
                        <a:rPr lang="en-CA" sz="2000" baseline="0" dirty="0" smtClean="0"/>
                        <a:t> lists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Arrays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CA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Two-ended arrays</a:t>
                      </a:r>
                      <a:endParaRPr lang="en-CA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C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C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5" descr="C:\Users\dwharder\Desktop\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9" y="4443633"/>
            <a:ext cx="4351792" cy="4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dwharder\Desktop\l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" y="5057600"/>
            <a:ext cx="4351792" cy="6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x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6" y="5745061"/>
            <a:ext cx="7448318" cy="72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2301" y="4103706"/>
            <a:ext cx="430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* Assume we have a pointer to this node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2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Data Structures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general, we will only use these basic data structures if we can restrict ourselves to operations that execute in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 time, as the only alternative is </a:t>
            </a:r>
            <a:r>
              <a:rPr lang="en-US" alt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or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Interview question:  in a singly linked list, can you speed up the two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operations of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Inserting before an arbitrary node?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Erasing any node that is not the last node?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If you can replace the contents of a node, the answer is “yes”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Replace the contents of the current node with the new entry and insert after the current node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Copy the contents of the next node into the current node and erase the next node</a:t>
            </a:r>
          </a:p>
        </p:txBody>
      </p:sp>
    </p:spTree>
    <p:extLst>
      <p:ext uri="{BB962C8B-B14F-4D97-AF65-F5344CB8AC3E}">
        <p14:creationId xmlns:p14="http://schemas.microsoft.com/office/powerpoint/2010/main" val="41274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Memory usage versus </a:t>
            </a:r>
            <a:r>
              <a:rPr lang="en-US" altLang="en-US" dirty="0" smtClean="0">
                <a:latin typeface="Arial" charset="0"/>
                <a:cs typeface="Arial" charset="0"/>
              </a:rPr>
              <a:t>run times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All of these data structures require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Using a two-ended array requires one more member variable,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, in order to significantly speed up certain operations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Using a doubly linked list, however, required </a:t>
            </a:r>
            <a:r>
              <a:rPr lang="en-CA" altLang="en-US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additional memory to speed up other operations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Memory usage </a:t>
            </a:r>
            <a:r>
              <a:rPr lang="en-US" altLang="en-US" dirty="0" smtClean="0">
                <a:latin typeface="Arial" charset="0"/>
                <a:cs typeface="Arial" charset="0"/>
              </a:rPr>
              <a:t>versus </a:t>
            </a:r>
            <a:r>
              <a:rPr lang="en-US" altLang="en-US" dirty="0">
                <a:latin typeface="Arial" charset="0"/>
                <a:cs typeface="Arial" charset="0"/>
              </a:rPr>
              <a:t>run times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 well as determining run times, we are also interested in memory usage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general, there is an interesting relationship between memory and time efficiency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a data structure/algorithm: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Improving the run time usually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requires more memory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Reducing the required memory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usually requires more run time</a:t>
            </a:r>
          </a:p>
        </p:txBody>
      </p:sp>
      <p:pic>
        <p:nvPicPr>
          <p:cNvPr id="26628" name="Picture 4" descr="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4290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Memory </a:t>
            </a:r>
            <a:r>
              <a:rPr lang="en-US" altLang="en-US" dirty="0" smtClean="0">
                <a:latin typeface="Arial" charset="0"/>
                <a:cs typeface="Arial" charset="0"/>
              </a:rPr>
              <a:t>usage versus </a:t>
            </a:r>
            <a:r>
              <a:rPr lang="en-US" altLang="en-US" dirty="0">
                <a:latin typeface="Arial" charset="0"/>
                <a:cs typeface="Arial" charset="0"/>
              </a:rPr>
              <a:t>run times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Warning:  programmers often mistake this to suggest that given any solution to a problem, any solution which may be faster must require more memory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guideline not true in general:  there may be different data structures and/or algorithms which are both faster and require less memory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requires thought and research</a:t>
            </a:r>
          </a:p>
        </p:txBody>
      </p:sp>
    </p:spTree>
    <p:extLst>
      <p:ext uri="{BB962C8B-B14F-4D97-AF65-F5344CB8AC3E}">
        <p14:creationId xmlns:p14="http://schemas.microsoft.com/office/powerpoint/2010/main" val="7351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order to determine memory usage, we must know the memory usage of the various built-in data types and classes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 in C++ returns the number of bytes occupied by a data type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value is determined at compile time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It is </a:t>
            </a:r>
            <a:r>
              <a:rPr lang="en-US" altLang="en-US" b="1" smtClean="0">
                <a:latin typeface="Arial" charset="0"/>
                <a:cs typeface="Arial" charset="0"/>
              </a:rPr>
              <a:t>not</a:t>
            </a:r>
            <a:r>
              <a:rPr lang="en-US" altLang="en-US" smtClean="0">
                <a:latin typeface="Arial" charset="0"/>
                <a:cs typeface="Arial" charset="0"/>
              </a:rPr>
              <a:t> a function</a:t>
            </a:r>
          </a:p>
        </p:txBody>
      </p:sp>
    </p:spTree>
    <p:extLst>
      <p:ext uri="{BB962C8B-B14F-4D97-AF65-F5344CB8AC3E}">
        <p14:creationId xmlns:p14="http://schemas.microsoft.com/office/powerpoint/2010/main" val="11136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Abstract List (or List ADT) is linearly ordered data where the programmer explicitly defines the ordering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look at the most common operations that are usually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most obvious implementation is to use either an array or linked list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These are, however, not always the most optimal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48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>
              <a:buFontTx/>
              <a:buNone/>
            </a:pPr>
            <a:endParaRPr lang="en-US" altLang="en-US" sz="12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int main() {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"bool     " &lt;&lt; sizeof( bool ) 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"char     " &lt;&lt; sizeof( char ) 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short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" &lt;&lt; 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sizeof( short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 " &lt;&lt; 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sizeof( int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char *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" &lt;&lt; 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sizeof( char *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&lt;&lt; endl;</a:t>
            </a:r>
            <a:br>
              <a:rPr lang="en-US" altLang="en-US" sz="1200" smtClean="0">
                <a:latin typeface="Consolas" pitchFamily="49" charset="0"/>
                <a:cs typeface="Consolas" pitchFamily="49" charset="0"/>
              </a:rPr>
            </a:b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cout &lt;&lt; "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 *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" &lt;&lt; </a:t>
            </a:r>
            <a:r>
              <a:rPr lang="en-US" altLang="en-US" sz="12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sizeof( int * )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"double   " &lt;&lt; sizeof( double )   &lt;&lt; endl;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cout &lt;&lt; "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int[10]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" &lt;&lt; </a:t>
            </a:r>
            <a:r>
              <a:rPr lang="en-US" altLang="en-US" sz="1200" smtClean="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sizeof( int[10] ) </a:t>
            </a: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>
              <a:buFontTx/>
              <a:buNone/>
            </a:pPr>
            <a:endParaRPr lang="en-US" altLang="en-US" sz="12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     return 0;</a:t>
            </a:r>
          </a:p>
          <a:p>
            <a:pPr>
              <a:buFontTx/>
              <a:buNone/>
            </a:pPr>
            <a:r>
              <a:rPr lang="en-US" altLang="en-US" sz="120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846638" y="4259263"/>
            <a:ext cx="33258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{eceunix:1}</a:t>
            </a:r>
            <a:r>
              <a:rPr lang="en-US" altLang="en-US" sz="160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>
                <a:latin typeface="Consolas" pitchFamily="49" charset="0"/>
                <a:cs typeface="Consolas" pitchFamily="49" charset="0"/>
              </a:rPr>
              <a:t>./a.out # output</a:t>
            </a:r>
          </a:p>
          <a:p>
            <a:pPr eaLnBrk="1" hangingPunct="1"/>
            <a:r>
              <a:rPr lang="en-US" altLang="en-US" sz="1600">
                <a:latin typeface="Consolas" pitchFamily="49" charset="0"/>
                <a:cs typeface="Consolas" pitchFamily="49" charset="0"/>
              </a:rPr>
              <a:t>bool      1</a:t>
            </a:r>
          </a:p>
          <a:p>
            <a:pPr eaLnBrk="1" hangingPunct="1"/>
            <a:r>
              <a:rPr lang="en-US" altLang="en-US" sz="1600">
                <a:latin typeface="Consolas" pitchFamily="49" charset="0"/>
                <a:cs typeface="Consolas" pitchFamily="49" charset="0"/>
              </a:rPr>
              <a:t>char      1</a:t>
            </a:r>
          </a:p>
          <a:p>
            <a:pPr eaLnBrk="1" hangingPunct="1"/>
            <a:r>
              <a:rPr lang="en-US" altLang="en-US" sz="160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short     2</a:t>
            </a:r>
          </a:p>
          <a:p>
            <a:pPr eaLnBrk="1" hangingPunct="1"/>
            <a:r>
              <a:rPr lang="en-US" altLang="en-US" sz="160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       4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char *    4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 *     4</a:t>
            </a:r>
          </a:p>
          <a:p>
            <a:pPr eaLnBrk="1" hangingPunct="1"/>
            <a:r>
              <a:rPr lang="en-US" altLang="en-US" sz="1600">
                <a:latin typeface="Consolas" pitchFamily="49" charset="0"/>
                <a:cs typeface="Consolas" pitchFamily="49" charset="0"/>
              </a:rPr>
              <a:t>double    8</a:t>
            </a:r>
          </a:p>
          <a:p>
            <a:pPr eaLnBrk="1" hangingPunct="1"/>
            <a:r>
              <a:rPr lang="en-US" altLang="en-US" sz="1600">
                <a:solidFill>
                  <a:srgbClr val="6600CC"/>
                </a:solidFill>
                <a:latin typeface="Consolas" pitchFamily="49" charset="0"/>
                <a:cs typeface="Consolas" pitchFamily="49" charset="0"/>
              </a:rPr>
              <a:t>int[10]   40</a:t>
            </a:r>
          </a:p>
          <a:p>
            <a:pPr eaLnBrk="1" hangingPunct="1"/>
            <a:r>
              <a:rPr lang="en-US" altLang="en-US" sz="160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{eceunix:2}</a:t>
            </a:r>
            <a:endParaRPr lang="en-US" altLang="en-US" sz="16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Abstract Strings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 specialization of an Abstract List is an Abstract String: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The entries are restricted to </a:t>
            </a:r>
            <a:r>
              <a:rPr lang="en-CA" altLang="en-US" i="1" smtClean="0">
                <a:latin typeface="Arial" charset="0"/>
                <a:cs typeface="Arial" charset="0"/>
              </a:rPr>
              <a:t>characters</a:t>
            </a:r>
            <a:r>
              <a:rPr lang="en-CA" altLang="en-US" smtClean="0">
                <a:latin typeface="Arial" charset="0"/>
                <a:cs typeface="Arial" charset="0"/>
              </a:rPr>
              <a:t> from a finite </a:t>
            </a:r>
            <a:r>
              <a:rPr lang="en-CA" altLang="en-US" i="1" smtClean="0">
                <a:latin typeface="Arial" charset="0"/>
                <a:cs typeface="Arial" charset="0"/>
              </a:rPr>
              <a:t>alphabet</a:t>
            </a:r>
            <a:endParaRPr lang="en-CA" altLang="en-US" u="sng" smtClean="0">
              <a:latin typeface="Arial" charset="0"/>
              <a:cs typeface="Arial" charset="0"/>
            </a:endParaRP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This includes regular strings “Hello world!”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restriction using an alphabet emphasizes specific operations that would seldom be used otherwise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Substrings, matching substrings, string concatenations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It also allows more efficient implementations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String searching/matching algorithms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11584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Abstract Strings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Strings also include DNA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 alphabet has 4 </a:t>
            </a:r>
            <a:r>
              <a:rPr lang="en-CA" altLang="en-US" i="1" dirty="0" smtClean="0">
                <a:latin typeface="Arial" charset="0"/>
                <a:cs typeface="Arial" charset="0"/>
              </a:rPr>
              <a:t>characters</a:t>
            </a:r>
            <a:r>
              <a:rPr lang="en-CA" altLang="en-US" dirty="0" smtClean="0">
                <a:latin typeface="Arial" charset="0"/>
                <a:cs typeface="Arial" charset="0"/>
              </a:rPr>
              <a:t>:  A, C, G, and T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These are the </a:t>
            </a:r>
            <a:r>
              <a:rPr lang="en-CA" altLang="en-US" dirty="0" err="1" smtClean="0">
                <a:latin typeface="Arial" charset="0"/>
                <a:cs typeface="Arial" charset="0"/>
              </a:rPr>
              <a:t>nucleobases</a:t>
            </a:r>
            <a:r>
              <a:rPr lang="en-CA" altLang="en-US" dirty="0" smtClean="0">
                <a:latin typeface="Arial" charset="0"/>
                <a:cs typeface="Arial" charset="0"/>
              </a:rPr>
              <a:t>:</a:t>
            </a:r>
          </a:p>
          <a:p>
            <a:pPr lvl="1"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	adenine, cytosine, guanine, and thymine</a:t>
            </a:r>
          </a:p>
          <a:p>
            <a:pPr>
              <a:buFont typeface="Arial" charset="0"/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Bioinformatics today uses many of the</a:t>
            </a:r>
            <a:br>
              <a:rPr lang="en-CA" altLang="en-US" dirty="0" smtClean="0">
                <a:latin typeface="Arial" charset="0"/>
                <a:cs typeface="Arial" charset="0"/>
              </a:rPr>
            </a:br>
            <a:r>
              <a:rPr lang="en-CA" altLang="en-US" dirty="0" smtClean="0">
                <a:latin typeface="Arial" charset="0"/>
                <a:cs typeface="Arial" charset="0"/>
              </a:rPr>
              <a:t>algorithms traditionally restricted to</a:t>
            </a:r>
            <a:br>
              <a:rPr lang="en-CA" altLang="en-US" dirty="0" smtClean="0">
                <a:latin typeface="Arial" charset="0"/>
                <a:cs typeface="Arial" charset="0"/>
              </a:rPr>
            </a:br>
            <a:r>
              <a:rPr lang="en-CA" altLang="en-US" dirty="0" smtClean="0">
                <a:latin typeface="Arial" charset="0"/>
                <a:cs typeface="Arial" charset="0"/>
              </a:rPr>
              <a:t>computer science: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Dan </a:t>
            </a:r>
            <a:r>
              <a:rPr lang="en-CA" altLang="en-US" dirty="0" err="1" smtClean="0">
                <a:latin typeface="Arial" charset="0"/>
                <a:cs typeface="Arial" charset="0"/>
              </a:rPr>
              <a:t>Gusfield</a:t>
            </a:r>
            <a:r>
              <a:rPr lang="en-CA" altLang="en-US" dirty="0" smtClean="0">
                <a:latin typeface="Arial" charset="0"/>
                <a:cs typeface="Arial" charset="0"/>
              </a:rPr>
              <a:t>, </a:t>
            </a:r>
            <a:r>
              <a:rPr lang="en-CA" altLang="en-US" i="1" dirty="0" smtClean="0">
                <a:latin typeface="Arial" charset="0"/>
                <a:cs typeface="Arial" charset="0"/>
              </a:rPr>
              <a:t>Algorithms on Strings, Trees and Sequences: Computer Science and Computational Biology</a:t>
            </a:r>
            <a:r>
              <a:rPr lang="en-CA" altLang="en-US" dirty="0" smtClean="0">
                <a:latin typeface="Arial" charset="0"/>
                <a:cs typeface="Arial" charset="0"/>
              </a:rPr>
              <a:t>, Cambridge, 1997</a:t>
            </a:r>
          </a:p>
          <a:p>
            <a:pPr lvl="2">
              <a:buFont typeface="Arial" charset="0"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http://books.google.ca/books?id=STGlsyqtjYMC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References:</a:t>
            </a:r>
          </a:p>
          <a:p>
            <a:pPr lvl="2">
              <a:buFont typeface="Arial" charset="0"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http://en.wikipedia.org/wiki/DNA</a:t>
            </a:r>
          </a:p>
          <a:p>
            <a:pPr lvl="2">
              <a:buFont typeface="Arial" charset="0"/>
              <a:buNone/>
            </a:pPr>
            <a:r>
              <a:rPr lang="en-CA" altLang="en-US" dirty="0" smtClean="0">
                <a:latin typeface="Consolas" pitchFamily="49" charset="0"/>
                <a:cs typeface="Arial" charset="0"/>
              </a:rPr>
              <a:t>http://en.wikipedia.org/wiki/Bioinformatics</a:t>
            </a:r>
          </a:p>
          <a:p>
            <a:pPr lvl="1"/>
            <a:endParaRPr lang="en-CA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1748" name="Picture 4" descr="C:\Users\dwharder\Desktop\d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28750"/>
            <a:ext cx="17700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Standard Template Library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course, you must understand each data structure and their associated algorithms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 industry, you will use other implementations of these structures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C++ Standard Template Library (STL) has an implementation of the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vector</a:t>
            </a:r>
            <a:r>
              <a:rPr lang="en-US" altLang="en-US" smtClean="0">
                <a:latin typeface="Arial" charset="0"/>
                <a:cs typeface="Arial" charset="0"/>
              </a:rPr>
              <a:t>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Excellent reference:  </a:t>
            </a:r>
          </a:p>
          <a:p>
            <a:pPr lvl="1" algn="ctr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http://www.cplusplus.com/reference/stl/vector/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Standard Template Library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#include &lt;vector&gt;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vector&lt;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&gt; v( 10, 0 );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cout &lt;&lt; "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Is the vector empty?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" &lt;&lt; </a:t>
            </a:r>
            <a:r>
              <a:rPr lang="en-US" altLang="en-US" sz="13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v.empty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;            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cout &lt;&lt; "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 of vector: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"      &lt;&lt; </a:t>
            </a:r>
            <a:r>
              <a:rPr lang="en-US" altLang="en-US" sz="13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v.size</a:t>
            </a:r>
            <a:r>
              <a:rPr lang="en-US" altLang="en-US" sz="13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  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v[0] = 42;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v[9] = 91;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for (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k = 0; k &lt; 10; ++k 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    cout &lt;&lt; "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" &lt;&lt; 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&lt;&lt; "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] =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" &lt;&lt; 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v[k]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altLang="en-US" sz="13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3356992"/>
            <a:ext cx="2470548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$ </a:t>
            </a:r>
            <a:r>
              <a:rPr lang="en-CA" sz="1400" dirty="0">
                <a:latin typeface="Consolas" pitchFamily="49" charset="0"/>
                <a:cs typeface="Consolas" pitchFamily="49" charset="0"/>
              </a:rPr>
              <a:t>g++ vec.cpp</a:t>
            </a:r>
          </a:p>
          <a:p>
            <a:pPr>
              <a:defRPr/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$ </a:t>
            </a:r>
            <a:r>
              <a:rPr lang="en-CA" sz="1400" dirty="0">
                <a:latin typeface="Consolas" pitchFamily="49" charset="0"/>
                <a:cs typeface="Consolas" pitchFamily="49" charset="0"/>
              </a:rPr>
              <a:t>./</a:t>
            </a:r>
            <a:r>
              <a:rPr lang="en-CA" sz="1400" dirty="0" err="1">
                <a:latin typeface="Consolas" pitchFamily="49" charset="0"/>
                <a:cs typeface="Consolas" pitchFamily="49" charset="0"/>
              </a:rPr>
              <a:t>a.out</a:t>
            </a:r>
            <a:r>
              <a:rPr lang="en-CA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Is the vector empty?  0</a:t>
            </a:r>
          </a:p>
          <a:p>
            <a:pPr>
              <a:defRPr/>
            </a:pPr>
            <a:r>
              <a:rPr lang="en-CA" sz="14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Size of vector:  10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v[0] = 42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v[1]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v[2]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v[3]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v[4]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v[5]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v[6]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v[7]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v[8] = 0</a:t>
            </a:r>
          </a:p>
          <a:p>
            <a:pPr>
              <a:defRPr/>
            </a:pPr>
            <a:r>
              <a:rPr lang="en-CA" sz="14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v[9] = 91</a:t>
            </a:r>
          </a:p>
          <a:p>
            <a:pPr>
              <a:defRPr/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$ 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have introduced Abstract Lists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Explicit linear orderings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Implementable with arrays or linked lists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Each has their limitations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Introduced modifications to reduce run times down to </a:t>
            </a:r>
            <a:r>
              <a:rPr lang="en-CA" altLang="en-US" b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Discussed memory usage and the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sizeof</a:t>
            </a:r>
            <a:r>
              <a:rPr lang="en-US" altLang="en-US" smtClean="0">
                <a:latin typeface="Arial" charset="0"/>
                <a:cs typeface="Arial" charset="0"/>
              </a:rPr>
              <a:t> operator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Looked at the String ADT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Looked at the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vector</a:t>
            </a:r>
            <a:r>
              <a:rPr lang="en-US" altLang="en-US" smtClean="0">
                <a:latin typeface="Arial" charset="0"/>
                <a:cs typeface="Arial" charset="0"/>
              </a:rPr>
              <a:t> class in the STL</a:t>
            </a:r>
          </a:p>
        </p:txBody>
      </p:sp>
    </p:spTree>
    <p:extLst>
      <p:ext uri="{BB962C8B-B14F-4D97-AF65-F5344CB8AC3E}">
        <p14:creationId xmlns:p14="http://schemas.microsoft.com/office/powerpoint/2010/main" val="21250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800" i="1" smtClean="0">
                <a:latin typeface="Arial" charset="0"/>
                <a:cs typeface="Arial" charset="0"/>
              </a:rPr>
              <a:t>The Art of Computer Programming, Volume 1:  Fundamental Algorithms</a:t>
            </a:r>
            <a:r>
              <a:rPr lang="en-US" altLang="en-US" sz="1800" smtClean="0">
                <a:latin typeface="Arial" charset="0"/>
                <a:cs typeface="Arial" charset="0"/>
              </a:rPr>
              <a:t>, 3</a:t>
            </a:r>
            <a:r>
              <a:rPr lang="en-US" altLang="en-US" sz="18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800" smtClean="0">
                <a:latin typeface="Arial" charset="0"/>
                <a:cs typeface="Arial" charset="0"/>
              </a:rPr>
              <a:t> Ed., Addison Wesley, 1997, §2.2.1, p.238.</a:t>
            </a:r>
          </a:p>
          <a:p>
            <a:pPr marL="533400" indent="-533400">
              <a:buFontTx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[2]	Weiss, Data Structures and Algorithm Analysis in C++, 3</a:t>
            </a:r>
            <a:r>
              <a:rPr lang="en-US" altLang="en-US" sz="18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800" smtClean="0">
                <a:latin typeface="Arial" charset="0"/>
                <a:cs typeface="Arial" charset="0"/>
              </a:rPr>
              <a:t> Ed., Addison Wesley, §3.3.1, p.75.</a:t>
            </a:r>
          </a:p>
          <a:p>
            <a:pPr marL="533400" indent="-533400"/>
            <a:endParaRPr lang="en-US" altLang="en-US" smtClean="0">
              <a:latin typeface="Arial" charset="0"/>
              <a:cs typeface="Arial" charset="0"/>
            </a:endParaRPr>
          </a:p>
          <a:p>
            <a:pPr marL="533400" indent="-533400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Operations at the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err="1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entry of the list include: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   Access to the object                              Erasing an object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Insertion of a new object                       Replacement of the object</a:t>
            </a:r>
          </a:p>
        </p:txBody>
      </p:sp>
      <p:pic>
        <p:nvPicPr>
          <p:cNvPr id="7172" name="Picture 4" descr="C:\Users\dwharder\Desktop\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13038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dwharder\Desktop\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3363"/>
            <a:ext cx="1365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dwharder\Desktop\r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13038"/>
            <a:ext cx="1365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dwharder\Desktop\r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7975"/>
            <a:ext cx="1365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Given access to the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object, gain access to either the previous or next object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Given two abstract lists, we may want to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Concatenate the two lists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Determine if one is a sub-list of the other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8196" name="Picture 8" descr="C:\Users\dwharder\Desktop\r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71750"/>
            <a:ext cx="13652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4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Locations and run times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most obvious data structures for implementing an abstract list are arrays and linked lists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will review the run time operations on these structures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We will consider the amount of time required to perform actions such as finding, inserting new entries before or after, or erasing entries at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 first location (the </a:t>
            </a:r>
            <a:r>
              <a:rPr lang="en-CA" altLang="en-US" i="1" dirty="0" smtClean="0">
                <a:latin typeface="Arial" charset="0"/>
                <a:cs typeface="Arial" charset="0"/>
              </a:rPr>
              <a:t>front</a:t>
            </a:r>
            <a:r>
              <a:rPr lang="en-CA" alt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an arbitrary (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latin typeface="Arial" charset="0"/>
                <a:cs typeface="Arial" charset="0"/>
              </a:rPr>
              <a:t>) location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the last location (the </a:t>
            </a:r>
            <a:r>
              <a:rPr lang="en-CA" altLang="en-US" i="1" dirty="0" smtClean="0">
                <a:latin typeface="Arial" charset="0"/>
                <a:cs typeface="Arial" charset="0"/>
              </a:rPr>
              <a:t>back</a:t>
            </a:r>
            <a:r>
              <a:rPr lang="en-CA" altLang="en-US" dirty="0" smtClean="0">
                <a:latin typeface="Arial" charset="0"/>
                <a:cs typeface="Arial" charset="0"/>
              </a:rPr>
              <a:t> or </a:t>
            </a:r>
            <a:r>
              <a:rPr lang="en-CA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latin typeface="Arial" charset="0"/>
                <a:cs typeface="Arial" charset="0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latin typeface="Arial" charset="0"/>
                <a:cs typeface="Arial" charset="0"/>
              </a:rPr>
              <a:t>The run times will be </a:t>
            </a:r>
            <a:r>
              <a:rPr lang="en-CA" dirty="0">
                <a:solidFill>
                  <a:srgbClr val="000000"/>
                </a:solidFill>
                <a:latin typeface="Symbol"/>
                <a:ea typeface="Calibri"/>
                <a:cs typeface="Times New Roman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(1), O(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CA" dirty="0">
                <a:latin typeface="Times New Roman"/>
                <a:ea typeface="Calibri"/>
              </a:rPr>
              <a:t>or </a:t>
            </a:r>
            <a:r>
              <a:rPr lang="en-CA" dirty="0">
                <a:solidFill>
                  <a:srgbClr val="000000"/>
                </a:solidFill>
                <a:latin typeface="Symbol"/>
                <a:ea typeface="Calibri"/>
                <a:cs typeface="Times New Roman"/>
              </a:rPr>
              <a:t>Q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1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Linked lists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consider these for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Singly linked lists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Doubly linked lists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363538" indent="-363538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Singly linked list</a:t>
            </a:r>
          </a:p>
        </p:txBody>
      </p:sp>
      <p:pic>
        <p:nvPicPr>
          <p:cNvPr id="7" name="Picture 5" descr="C:\Users\dwharder\Desktop\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" y="5281223"/>
            <a:ext cx="7044615" cy="7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3.1.3.1</a:t>
            </a:r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38152"/>
              </p:ext>
            </p:extLst>
          </p:nvPr>
        </p:nvGraphicFramePr>
        <p:xfrm>
          <a:off x="611560" y="1556792"/>
          <a:ext cx="7776864" cy="2804160"/>
        </p:xfrm>
        <a:graphic>
          <a:graphicData uri="http://schemas.openxmlformats.org/drawingml/2006/table">
            <a:tbl>
              <a:tblPr/>
              <a:tblGrid>
                <a:gridCol w="184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Front/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Back/</a:t>
                      </a:r>
                      <a:r>
                        <a:rPr lang="en-CA" sz="2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kumimoji="0" lang="en-C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kumimoji="0" lang="en-C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Q(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4509120"/>
            <a:ext cx="869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aseline="30000" dirty="0" smtClean="0"/>
              <a:t>*</a:t>
            </a:r>
            <a:r>
              <a:rPr lang="en-CA" sz="2000" baseline="30000" dirty="0" smtClean="0"/>
              <a:t> </a:t>
            </a:r>
            <a:r>
              <a:rPr lang="en-CA" sz="2000" dirty="0" smtClean="0"/>
              <a:t>These assume we have already accessed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entry—an 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C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000" dirty="0" smtClean="0"/>
              <a:t> operation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765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Singly linked list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11683"/>
              </p:ext>
            </p:extLst>
          </p:nvPr>
        </p:nvGraphicFramePr>
        <p:xfrm>
          <a:off x="611560" y="1556792"/>
          <a:ext cx="7776864" cy="2804160"/>
        </p:xfrm>
        <a:graphic>
          <a:graphicData uri="http://schemas.openxmlformats.org/drawingml/2006/table">
            <a:tbl>
              <a:tblPr/>
              <a:tblGrid>
                <a:gridCol w="184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Front/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Back/</a:t>
                      </a:r>
                      <a:r>
                        <a:rPr lang="en-CA" sz="2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kumimoji="0" lang="en-C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kumimoji="0" lang="en-C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Q(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CA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 descr="C:\Users\dwharder\Desktop\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" y="5281223"/>
            <a:ext cx="7044615" cy="7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3.1.3.1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79388" y="4530133"/>
            <a:ext cx="8191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B0F0"/>
                </a:solidFill>
              </a:rPr>
              <a:t>By replacing the value in the node in question, we can speed things up</a:t>
            </a:r>
          </a:p>
          <a:p>
            <a:r>
              <a:rPr lang="en-CA" sz="2000" dirty="0">
                <a:solidFill>
                  <a:srgbClr val="00B0F0"/>
                </a:solidFill>
              </a:rPr>
              <a:t> </a:t>
            </a:r>
            <a:r>
              <a:rPr lang="en-CA" sz="2000" dirty="0" smtClean="0">
                <a:solidFill>
                  <a:srgbClr val="00B0F0"/>
                </a:solidFill>
              </a:rPr>
              <a:t> – useful for interviews</a:t>
            </a:r>
            <a:endParaRPr lang="en-CA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Doubly linked lists</a:t>
            </a:r>
          </a:p>
        </p:txBody>
      </p:sp>
      <p:pic>
        <p:nvPicPr>
          <p:cNvPr id="12" name="Picture 6" descr="C:\Users\dwharder\Desktop\l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" y="4941168"/>
            <a:ext cx="7044617" cy="10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9388" y="69269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3.1.3.2</a:t>
            </a:r>
            <a:endParaRPr lang="en-CA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49786"/>
              </p:ext>
            </p:extLst>
          </p:nvPr>
        </p:nvGraphicFramePr>
        <p:xfrm>
          <a:off x="611560" y="1556792"/>
          <a:ext cx="7776864" cy="2804160"/>
        </p:xfrm>
        <a:graphic>
          <a:graphicData uri="http://schemas.openxmlformats.org/drawingml/2006/table">
            <a:tbl>
              <a:tblPr/>
              <a:tblGrid>
                <a:gridCol w="184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Front/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CA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Back/</a:t>
                      </a:r>
                      <a:r>
                        <a:rPr lang="en-CA" sz="20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20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node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ymbol"/>
                          <a:ea typeface="Times New Roman"/>
                          <a:cs typeface="Times New Roman"/>
                        </a:rPr>
                        <a:t>O(</a:t>
                      </a:r>
                      <a:r>
                        <a:rPr kumimoji="0" lang="en-CA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en-C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kumimoji="0" lang="en-C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Before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Q(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Insert After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Replace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Erase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CA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Next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CA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Previous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CA" sz="2000" kern="1200" baseline="300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CA" sz="2000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CA" sz="2000" kern="1200" dirty="0" smtClean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4509120"/>
            <a:ext cx="869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aseline="30000" dirty="0" smtClean="0"/>
              <a:t>*</a:t>
            </a:r>
            <a:r>
              <a:rPr lang="en-CA" sz="2000" baseline="30000" dirty="0" smtClean="0"/>
              <a:t> </a:t>
            </a:r>
            <a:r>
              <a:rPr lang="en-CA" sz="2000" dirty="0" smtClean="0"/>
              <a:t>These assume we have already accessed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entry—an 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C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000" dirty="0" smtClean="0"/>
              <a:t> operation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432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22937</TotalTime>
  <Words>780</Words>
  <Application>Microsoft Office PowerPoint</Application>
  <PresentationFormat>On-screen Show (4:3)</PresentationFormat>
  <Paragraphs>378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Consolas</vt:lpstr>
      <vt:lpstr>Courier New</vt:lpstr>
      <vt:lpstr>ＭＳ Ｐゴシック</vt:lpstr>
      <vt:lpstr>Symbol</vt:lpstr>
      <vt:lpstr>Tahoma</vt:lpstr>
      <vt:lpstr>Times New Roman</vt:lpstr>
      <vt:lpstr>Custom Design</vt:lpstr>
      <vt:lpstr>Outline</vt:lpstr>
      <vt:lpstr>Definition</vt:lpstr>
      <vt:lpstr>Operations</vt:lpstr>
      <vt:lpstr>Operations</vt:lpstr>
      <vt:lpstr>Locations and run times</vt:lpstr>
      <vt:lpstr>Linked lists</vt:lpstr>
      <vt:lpstr>Singly linked list</vt:lpstr>
      <vt:lpstr>Singly linked list</vt:lpstr>
      <vt:lpstr>Doubly linked lists</vt:lpstr>
      <vt:lpstr>Doubly linked lists</vt:lpstr>
      <vt:lpstr>Other operations on linked lists</vt:lpstr>
      <vt:lpstr>Arrays</vt:lpstr>
      <vt:lpstr>Standard arrays</vt:lpstr>
      <vt:lpstr>Run times</vt:lpstr>
      <vt:lpstr>Data Structures</vt:lpstr>
      <vt:lpstr>Memory usage versus run times</vt:lpstr>
      <vt:lpstr>Memory usage versus run times</vt:lpstr>
      <vt:lpstr>Memory usage versus run times</vt:lpstr>
      <vt:lpstr>The sizeof Operator</vt:lpstr>
      <vt:lpstr>The sizeof Operator</vt:lpstr>
      <vt:lpstr>Abstract Strings</vt:lpstr>
      <vt:lpstr>Abstract Strings</vt:lpstr>
      <vt:lpstr>Standard Template Library</vt:lpstr>
      <vt:lpstr>Standard Template Library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452</cp:revision>
  <dcterms:created xsi:type="dcterms:W3CDTF">2009-09-11T23:00:44Z</dcterms:created>
  <dcterms:modified xsi:type="dcterms:W3CDTF">2016-01-28T00:44:55Z</dcterms:modified>
</cp:coreProperties>
</file>