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0" r:id="rId1"/>
  </p:sldMasterIdLst>
  <p:notesMasterIdLst>
    <p:notesMasterId r:id="rId82"/>
  </p:notesMasterIdLst>
  <p:sldIdLst>
    <p:sldId id="571" r:id="rId2"/>
    <p:sldId id="572" r:id="rId3"/>
    <p:sldId id="573" r:id="rId4"/>
    <p:sldId id="574" r:id="rId5"/>
    <p:sldId id="576" r:id="rId6"/>
    <p:sldId id="577" r:id="rId7"/>
    <p:sldId id="578" r:id="rId8"/>
    <p:sldId id="579" r:id="rId9"/>
    <p:sldId id="580" r:id="rId10"/>
    <p:sldId id="581" r:id="rId11"/>
    <p:sldId id="582" r:id="rId12"/>
    <p:sldId id="583" r:id="rId13"/>
    <p:sldId id="584" r:id="rId14"/>
    <p:sldId id="585" r:id="rId15"/>
    <p:sldId id="586" r:id="rId16"/>
    <p:sldId id="587" r:id="rId17"/>
    <p:sldId id="588" r:id="rId18"/>
    <p:sldId id="589" r:id="rId19"/>
    <p:sldId id="590" r:id="rId20"/>
    <p:sldId id="591" r:id="rId21"/>
    <p:sldId id="592" r:id="rId22"/>
    <p:sldId id="593" r:id="rId23"/>
    <p:sldId id="594" r:id="rId24"/>
    <p:sldId id="595" r:id="rId25"/>
    <p:sldId id="596" r:id="rId26"/>
    <p:sldId id="597" r:id="rId27"/>
    <p:sldId id="598" r:id="rId28"/>
    <p:sldId id="599" r:id="rId29"/>
    <p:sldId id="600" r:id="rId30"/>
    <p:sldId id="601" r:id="rId31"/>
    <p:sldId id="602" r:id="rId32"/>
    <p:sldId id="603" r:id="rId33"/>
    <p:sldId id="604" r:id="rId34"/>
    <p:sldId id="605" r:id="rId35"/>
    <p:sldId id="606" r:id="rId36"/>
    <p:sldId id="607" r:id="rId37"/>
    <p:sldId id="608" r:id="rId38"/>
    <p:sldId id="609" r:id="rId39"/>
    <p:sldId id="610" r:id="rId40"/>
    <p:sldId id="611" r:id="rId41"/>
    <p:sldId id="612" r:id="rId42"/>
    <p:sldId id="613" r:id="rId43"/>
    <p:sldId id="614" r:id="rId44"/>
    <p:sldId id="615" r:id="rId45"/>
    <p:sldId id="616" r:id="rId46"/>
    <p:sldId id="617" r:id="rId47"/>
    <p:sldId id="618" r:id="rId48"/>
    <p:sldId id="620" r:id="rId49"/>
    <p:sldId id="621" r:id="rId50"/>
    <p:sldId id="622" r:id="rId51"/>
    <p:sldId id="623" r:id="rId52"/>
    <p:sldId id="624" r:id="rId53"/>
    <p:sldId id="625" r:id="rId54"/>
    <p:sldId id="626" r:id="rId55"/>
    <p:sldId id="627" r:id="rId56"/>
    <p:sldId id="628" r:id="rId57"/>
    <p:sldId id="629" r:id="rId58"/>
    <p:sldId id="630" r:id="rId59"/>
    <p:sldId id="631" r:id="rId60"/>
    <p:sldId id="632" r:id="rId61"/>
    <p:sldId id="633" r:id="rId62"/>
    <p:sldId id="634" r:id="rId63"/>
    <p:sldId id="635" r:id="rId64"/>
    <p:sldId id="636" r:id="rId65"/>
    <p:sldId id="637" r:id="rId66"/>
    <p:sldId id="638" r:id="rId67"/>
    <p:sldId id="639" r:id="rId68"/>
    <p:sldId id="640" r:id="rId69"/>
    <p:sldId id="641" r:id="rId70"/>
    <p:sldId id="642" r:id="rId71"/>
    <p:sldId id="643" r:id="rId72"/>
    <p:sldId id="644" r:id="rId73"/>
    <p:sldId id="645" r:id="rId74"/>
    <p:sldId id="646" r:id="rId75"/>
    <p:sldId id="647" r:id="rId76"/>
    <p:sldId id="648" r:id="rId77"/>
    <p:sldId id="649" r:id="rId78"/>
    <p:sldId id="650" r:id="rId79"/>
    <p:sldId id="651" r:id="rId80"/>
    <p:sldId id="652" r:id="rId81"/>
  </p:sldIdLst>
  <p:sldSz cx="9144000" cy="6858000" type="screen4x3"/>
  <p:notesSz cx="6858000" cy="9144000"/>
  <p:embeddedFontLst>
    <p:embeddedFont>
      <p:font typeface="Calibri" panose="020F0502020204030204" pitchFamily="34" charset="0"/>
      <p:regular r:id="rId83"/>
      <p:bold r:id="rId84"/>
      <p:italic r:id="rId85"/>
      <p:boldItalic r:id="rId86"/>
    </p:embeddedFont>
    <p:embeddedFont>
      <p:font typeface="Consolas" panose="020B0609020204030204" pitchFamily="49" charset="0"/>
      <p:regular r:id="rId87"/>
      <p:bold r:id="rId88"/>
      <p:italic r:id="rId89"/>
      <p:boldItalic r:id="rId90"/>
    </p:embeddedFont>
    <p:embeddedFont>
      <p:font typeface="ＭＳ Ｐゴシック" panose="020B0604020202020204" charset="-128"/>
      <p:regular r:id="rId91"/>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3" autoAdjust="0"/>
    <p:restoredTop sz="94660"/>
  </p:normalViewPr>
  <p:slideViewPr>
    <p:cSldViewPr>
      <p:cViewPr varScale="1">
        <p:scale>
          <a:sx n="106" d="100"/>
          <a:sy n="106" d="100"/>
        </p:scale>
        <p:origin x="524" y="80"/>
      </p:cViewPr>
      <p:guideLst>
        <p:guide orient="horz" pos="2160"/>
        <p:guide pos="2880"/>
      </p:guideLst>
    </p:cSldViewPr>
  </p:slideViewPr>
  <p:notesTextViewPr>
    <p:cViewPr>
      <p:scale>
        <a:sx n="100" d="100"/>
        <a:sy n="100" d="100"/>
      </p:scale>
      <p:origin x="0" y="0"/>
    </p:cViewPr>
  </p:notesTextViewPr>
  <p:notesViewPr>
    <p:cSldViewPr>
      <p:cViewPr varScale="1">
        <p:scale>
          <a:sx n="92" d="100"/>
          <a:sy n="92" d="100"/>
        </p:scale>
        <p:origin x="-3768"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2.fntdata"/><Relationship Id="rId89"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5.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90" Type="http://schemas.openxmlformats.org/officeDocument/2006/relationships/font" Target="fonts/font8.fntdata"/><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font" Target="fonts/font3.fntdata"/><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1.fntdata"/><Relationship Id="rId88" Type="http://schemas.openxmlformats.org/officeDocument/2006/relationships/font" Target="fonts/font6.fntdata"/><Relationship Id="rId9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4.fntdata"/><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2/8/2016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2103673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3740B89-AABC-4197-87E0-486A99694D73}" type="slidenum">
              <a:rPr lang="en-CA" smtClean="0"/>
              <a:pPr>
                <a:defRPr/>
              </a:pPr>
              <a:t>1</a:t>
            </a:fld>
            <a:endParaRPr lang="en-CA"/>
          </a:p>
        </p:txBody>
      </p:sp>
    </p:spTree>
    <p:extLst>
      <p:ext uri="{BB962C8B-B14F-4D97-AF65-F5344CB8AC3E}">
        <p14:creationId xmlns:p14="http://schemas.microsoft.com/office/powerpoint/2010/main" val="3804174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BD412FC-52F9-43E8-B0B0-2AA65CE16CBE}" type="slidenum">
              <a:rPr lang="en-CA" smtClean="0"/>
              <a:pPr>
                <a:defRPr/>
              </a:pPr>
              <a:t>10</a:t>
            </a:fld>
            <a:endParaRPr lang="en-CA"/>
          </a:p>
        </p:txBody>
      </p:sp>
    </p:spTree>
    <p:extLst>
      <p:ext uri="{BB962C8B-B14F-4D97-AF65-F5344CB8AC3E}">
        <p14:creationId xmlns:p14="http://schemas.microsoft.com/office/powerpoint/2010/main" val="339191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3151618-BF5D-4650-99CE-DD156868AC4B}" type="slidenum">
              <a:rPr lang="en-CA" smtClean="0"/>
              <a:pPr>
                <a:defRPr/>
              </a:pPr>
              <a:t>11</a:t>
            </a:fld>
            <a:endParaRPr lang="en-CA"/>
          </a:p>
        </p:txBody>
      </p:sp>
    </p:spTree>
    <p:extLst>
      <p:ext uri="{BB962C8B-B14F-4D97-AF65-F5344CB8AC3E}">
        <p14:creationId xmlns:p14="http://schemas.microsoft.com/office/powerpoint/2010/main" val="213557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FB7C7B2-072C-4034-8FDB-00225D0F01E7}" type="slidenum">
              <a:rPr lang="en-CA" sz="1200">
                <a:latin typeface="+mn-lt"/>
                <a:cs typeface="+mn-cs"/>
              </a:rPr>
              <a:pPr algn="r" fontAlgn="auto">
                <a:spcBef>
                  <a:spcPts val="0"/>
                </a:spcBef>
                <a:spcAft>
                  <a:spcPts val="0"/>
                </a:spcAft>
                <a:defRPr/>
              </a:pPr>
              <a:t>12</a:t>
            </a:fld>
            <a:endParaRPr lang="en-CA" sz="1200">
              <a:latin typeface="+mn-lt"/>
              <a:cs typeface="+mn-cs"/>
            </a:endParaRPr>
          </a:p>
        </p:txBody>
      </p:sp>
    </p:spTree>
    <p:extLst>
      <p:ext uri="{BB962C8B-B14F-4D97-AF65-F5344CB8AC3E}">
        <p14:creationId xmlns:p14="http://schemas.microsoft.com/office/powerpoint/2010/main" val="3994073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73C58A0-B3F3-47E3-AEC4-0C0A3C8DFB8D}" type="slidenum">
              <a:rPr lang="en-CA" smtClean="0"/>
              <a:pPr>
                <a:defRPr/>
              </a:pPr>
              <a:t>13</a:t>
            </a:fld>
            <a:endParaRPr lang="en-CA"/>
          </a:p>
        </p:txBody>
      </p:sp>
    </p:spTree>
    <p:extLst>
      <p:ext uri="{BB962C8B-B14F-4D97-AF65-F5344CB8AC3E}">
        <p14:creationId xmlns:p14="http://schemas.microsoft.com/office/powerpoint/2010/main" val="1844563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592AF9D9-6071-43FB-8651-ADDBE8787FAC}" type="slidenum">
              <a:rPr lang="en-CA" smtClean="0"/>
              <a:pPr>
                <a:defRPr/>
              </a:pPr>
              <a:t>14</a:t>
            </a:fld>
            <a:endParaRPr lang="en-CA"/>
          </a:p>
        </p:txBody>
      </p:sp>
    </p:spTree>
    <p:extLst>
      <p:ext uri="{BB962C8B-B14F-4D97-AF65-F5344CB8AC3E}">
        <p14:creationId xmlns:p14="http://schemas.microsoft.com/office/powerpoint/2010/main" val="464366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A817495-8E87-40C1-807C-3ACF8F8146EF}" type="slidenum">
              <a:rPr lang="en-CA" sz="1200">
                <a:latin typeface="+mn-lt"/>
                <a:cs typeface="+mn-cs"/>
              </a:rPr>
              <a:pPr algn="r" fontAlgn="auto">
                <a:spcBef>
                  <a:spcPts val="0"/>
                </a:spcBef>
                <a:spcAft>
                  <a:spcPts val="0"/>
                </a:spcAft>
                <a:defRPr/>
              </a:pPr>
              <a:t>15</a:t>
            </a:fld>
            <a:endParaRPr lang="en-CA" sz="1200">
              <a:latin typeface="+mn-lt"/>
              <a:cs typeface="+mn-cs"/>
            </a:endParaRPr>
          </a:p>
        </p:txBody>
      </p:sp>
    </p:spTree>
    <p:extLst>
      <p:ext uri="{BB962C8B-B14F-4D97-AF65-F5344CB8AC3E}">
        <p14:creationId xmlns:p14="http://schemas.microsoft.com/office/powerpoint/2010/main" val="7182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0DB451A-1EC9-4FFF-BC83-07B37297D629}" type="slidenum">
              <a:rPr lang="en-CA" smtClean="0"/>
              <a:pPr>
                <a:defRPr/>
              </a:pPr>
              <a:t>16</a:t>
            </a:fld>
            <a:endParaRPr lang="en-CA"/>
          </a:p>
        </p:txBody>
      </p:sp>
    </p:spTree>
    <p:extLst>
      <p:ext uri="{BB962C8B-B14F-4D97-AF65-F5344CB8AC3E}">
        <p14:creationId xmlns:p14="http://schemas.microsoft.com/office/powerpoint/2010/main" val="40352035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25E6FE2C-8A11-4321-B164-CD2CFC3F90C0}" type="slidenum">
              <a:rPr lang="en-CA" sz="1200">
                <a:latin typeface="+mn-lt"/>
                <a:cs typeface="+mn-cs"/>
              </a:rPr>
              <a:pPr algn="r" fontAlgn="auto">
                <a:spcBef>
                  <a:spcPts val="0"/>
                </a:spcBef>
                <a:spcAft>
                  <a:spcPts val="0"/>
                </a:spcAft>
                <a:defRPr/>
              </a:pPr>
              <a:t>17</a:t>
            </a:fld>
            <a:endParaRPr lang="en-CA" sz="1200">
              <a:latin typeface="+mn-lt"/>
              <a:cs typeface="+mn-cs"/>
            </a:endParaRPr>
          </a:p>
        </p:txBody>
      </p:sp>
    </p:spTree>
    <p:extLst>
      <p:ext uri="{BB962C8B-B14F-4D97-AF65-F5344CB8AC3E}">
        <p14:creationId xmlns:p14="http://schemas.microsoft.com/office/powerpoint/2010/main" val="3323487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E271929-850B-44AD-AC04-FB8D6F8E223E}" type="slidenum">
              <a:rPr lang="en-CA" smtClean="0"/>
              <a:pPr>
                <a:defRPr/>
              </a:pPr>
              <a:t>18</a:t>
            </a:fld>
            <a:endParaRPr lang="en-CA"/>
          </a:p>
        </p:txBody>
      </p:sp>
    </p:spTree>
    <p:extLst>
      <p:ext uri="{BB962C8B-B14F-4D97-AF65-F5344CB8AC3E}">
        <p14:creationId xmlns:p14="http://schemas.microsoft.com/office/powerpoint/2010/main" val="2178649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5D46124-34A1-47B6-BA27-932CCFA22115}" type="slidenum">
              <a:rPr lang="en-CA" sz="1200">
                <a:latin typeface="+mn-lt"/>
                <a:cs typeface="+mn-cs"/>
              </a:rPr>
              <a:pPr algn="r" fontAlgn="auto">
                <a:spcBef>
                  <a:spcPts val="0"/>
                </a:spcBef>
                <a:spcAft>
                  <a:spcPts val="0"/>
                </a:spcAft>
                <a:defRPr/>
              </a:pPr>
              <a:t>19</a:t>
            </a:fld>
            <a:endParaRPr lang="en-CA" sz="1200">
              <a:latin typeface="+mn-lt"/>
              <a:cs typeface="+mn-cs"/>
            </a:endParaRPr>
          </a:p>
        </p:txBody>
      </p:sp>
    </p:spTree>
    <p:extLst>
      <p:ext uri="{BB962C8B-B14F-4D97-AF65-F5344CB8AC3E}">
        <p14:creationId xmlns:p14="http://schemas.microsoft.com/office/powerpoint/2010/main" val="111715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343240C-B342-4B28-85EE-B78319355379}" type="slidenum">
              <a:rPr lang="en-CA" smtClean="0"/>
              <a:pPr>
                <a:defRPr/>
              </a:pPr>
              <a:t>2</a:t>
            </a:fld>
            <a:endParaRPr lang="en-CA"/>
          </a:p>
        </p:txBody>
      </p:sp>
    </p:spTree>
    <p:extLst>
      <p:ext uri="{BB962C8B-B14F-4D97-AF65-F5344CB8AC3E}">
        <p14:creationId xmlns:p14="http://schemas.microsoft.com/office/powerpoint/2010/main" val="3102257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32C2259-97D8-44E0-AD7A-293977B6D100}" type="slidenum">
              <a:rPr lang="en-CA" smtClean="0"/>
              <a:pPr>
                <a:defRPr/>
              </a:pPr>
              <a:t>20</a:t>
            </a:fld>
            <a:endParaRPr lang="en-CA"/>
          </a:p>
        </p:txBody>
      </p:sp>
    </p:spTree>
    <p:extLst>
      <p:ext uri="{BB962C8B-B14F-4D97-AF65-F5344CB8AC3E}">
        <p14:creationId xmlns:p14="http://schemas.microsoft.com/office/powerpoint/2010/main" val="4088751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7748E14-177A-44E4-8A06-237AB958F644}" type="slidenum">
              <a:rPr lang="en-CA" smtClean="0"/>
              <a:pPr>
                <a:defRPr/>
              </a:pPr>
              <a:t>21</a:t>
            </a:fld>
            <a:endParaRPr lang="en-CA"/>
          </a:p>
        </p:txBody>
      </p:sp>
    </p:spTree>
    <p:extLst>
      <p:ext uri="{BB962C8B-B14F-4D97-AF65-F5344CB8AC3E}">
        <p14:creationId xmlns:p14="http://schemas.microsoft.com/office/powerpoint/2010/main" val="734511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DA7A3B7-0248-4EF9-8E3F-B1539A231F0D}" type="slidenum">
              <a:rPr lang="en-CA" sz="1200">
                <a:latin typeface="+mn-lt"/>
                <a:cs typeface="+mn-cs"/>
              </a:rPr>
              <a:pPr algn="r" fontAlgn="auto">
                <a:spcBef>
                  <a:spcPts val="0"/>
                </a:spcBef>
                <a:spcAft>
                  <a:spcPts val="0"/>
                </a:spcAft>
                <a:defRPr/>
              </a:pPr>
              <a:t>22</a:t>
            </a:fld>
            <a:endParaRPr lang="en-CA" sz="1200">
              <a:latin typeface="+mn-lt"/>
              <a:cs typeface="+mn-cs"/>
            </a:endParaRPr>
          </a:p>
        </p:txBody>
      </p:sp>
    </p:spTree>
    <p:extLst>
      <p:ext uri="{BB962C8B-B14F-4D97-AF65-F5344CB8AC3E}">
        <p14:creationId xmlns:p14="http://schemas.microsoft.com/office/powerpoint/2010/main" val="26616358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7A01797A-F08B-4EF6-93B7-D0F4141126BA}" type="slidenum">
              <a:rPr lang="en-CA" sz="1200">
                <a:latin typeface="+mn-lt"/>
                <a:cs typeface="+mn-cs"/>
              </a:rPr>
              <a:pPr algn="r" fontAlgn="auto">
                <a:spcBef>
                  <a:spcPts val="0"/>
                </a:spcBef>
                <a:spcAft>
                  <a:spcPts val="0"/>
                </a:spcAft>
                <a:defRPr/>
              </a:pPr>
              <a:t>23</a:t>
            </a:fld>
            <a:endParaRPr lang="en-CA" sz="1200">
              <a:latin typeface="+mn-lt"/>
              <a:cs typeface="+mn-cs"/>
            </a:endParaRPr>
          </a:p>
        </p:txBody>
      </p:sp>
    </p:spTree>
    <p:extLst>
      <p:ext uri="{BB962C8B-B14F-4D97-AF65-F5344CB8AC3E}">
        <p14:creationId xmlns:p14="http://schemas.microsoft.com/office/powerpoint/2010/main" val="2705641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85EEDA86-0996-4C1A-8A62-F222566B9E21}" type="slidenum">
              <a:rPr lang="en-CA" sz="1200">
                <a:latin typeface="+mn-lt"/>
                <a:cs typeface="+mn-cs"/>
              </a:rPr>
              <a:pPr algn="r" fontAlgn="auto">
                <a:spcBef>
                  <a:spcPts val="0"/>
                </a:spcBef>
                <a:spcAft>
                  <a:spcPts val="0"/>
                </a:spcAft>
                <a:defRPr/>
              </a:pPr>
              <a:t>24</a:t>
            </a:fld>
            <a:endParaRPr lang="en-CA" sz="1200">
              <a:latin typeface="+mn-lt"/>
              <a:cs typeface="+mn-cs"/>
            </a:endParaRPr>
          </a:p>
        </p:txBody>
      </p:sp>
    </p:spTree>
    <p:extLst>
      <p:ext uri="{BB962C8B-B14F-4D97-AF65-F5344CB8AC3E}">
        <p14:creationId xmlns:p14="http://schemas.microsoft.com/office/powerpoint/2010/main" val="3471696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59214868-7AC5-433A-933B-FDFC2667BCB7}" type="slidenum">
              <a:rPr lang="en-CA" sz="1200">
                <a:latin typeface="+mn-lt"/>
                <a:cs typeface="+mn-cs"/>
              </a:rPr>
              <a:pPr algn="r" fontAlgn="auto">
                <a:spcBef>
                  <a:spcPts val="0"/>
                </a:spcBef>
                <a:spcAft>
                  <a:spcPts val="0"/>
                </a:spcAft>
                <a:defRPr/>
              </a:pPr>
              <a:t>25</a:t>
            </a:fld>
            <a:endParaRPr lang="en-CA" sz="1200">
              <a:latin typeface="+mn-lt"/>
              <a:cs typeface="+mn-cs"/>
            </a:endParaRPr>
          </a:p>
        </p:txBody>
      </p:sp>
    </p:spTree>
    <p:extLst>
      <p:ext uri="{BB962C8B-B14F-4D97-AF65-F5344CB8AC3E}">
        <p14:creationId xmlns:p14="http://schemas.microsoft.com/office/powerpoint/2010/main" val="4099107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6E370926-9336-47E1-AAD7-A2DBCC47A20A}" type="slidenum">
              <a:rPr lang="en-CA" smtClean="0"/>
              <a:pPr>
                <a:defRPr/>
              </a:pPr>
              <a:t>26</a:t>
            </a:fld>
            <a:endParaRPr lang="en-CA"/>
          </a:p>
        </p:txBody>
      </p:sp>
    </p:spTree>
    <p:extLst>
      <p:ext uri="{BB962C8B-B14F-4D97-AF65-F5344CB8AC3E}">
        <p14:creationId xmlns:p14="http://schemas.microsoft.com/office/powerpoint/2010/main" val="1763917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E103D88B-E664-4431-A5A3-3F091FE8B1C4}" type="slidenum">
              <a:rPr lang="en-CA" smtClean="0"/>
              <a:pPr>
                <a:defRPr/>
              </a:pPr>
              <a:t>27</a:t>
            </a:fld>
            <a:endParaRPr lang="en-CA"/>
          </a:p>
        </p:txBody>
      </p:sp>
    </p:spTree>
    <p:extLst>
      <p:ext uri="{BB962C8B-B14F-4D97-AF65-F5344CB8AC3E}">
        <p14:creationId xmlns:p14="http://schemas.microsoft.com/office/powerpoint/2010/main" val="3404545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A6F80C6A-2D28-456C-87F1-7B0D48A49EE7}" type="slidenum">
              <a:rPr lang="en-CA" sz="1200">
                <a:latin typeface="+mn-lt"/>
                <a:cs typeface="+mn-cs"/>
              </a:rPr>
              <a:pPr algn="r" fontAlgn="auto">
                <a:spcBef>
                  <a:spcPts val="0"/>
                </a:spcBef>
                <a:spcAft>
                  <a:spcPts val="0"/>
                </a:spcAft>
                <a:defRPr/>
              </a:pPr>
              <a:t>28</a:t>
            </a:fld>
            <a:endParaRPr lang="en-CA" sz="1200">
              <a:latin typeface="+mn-lt"/>
              <a:cs typeface="+mn-cs"/>
            </a:endParaRPr>
          </a:p>
        </p:txBody>
      </p:sp>
    </p:spTree>
    <p:extLst>
      <p:ext uri="{BB962C8B-B14F-4D97-AF65-F5344CB8AC3E}">
        <p14:creationId xmlns:p14="http://schemas.microsoft.com/office/powerpoint/2010/main" val="690585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FD2E647-2F9B-43A7-90CA-74DABFB5D837}" type="slidenum">
              <a:rPr lang="en-CA" sz="1200">
                <a:latin typeface="+mn-lt"/>
                <a:cs typeface="+mn-cs"/>
              </a:rPr>
              <a:pPr algn="r" fontAlgn="auto">
                <a:spcBef>
                  <a:spcPts val="0"/>
                </a:spcBef>
                <a:spcAft>
                  <a:spcPts val="0"/>
                </a:spcAft>
                <a:defRPr/>
              </a:pPr>
              <a:t>29</a:t>
            </a:fld>
            <a:endParaRPr lang="en-CA" sz="1200">
              <a:latin typeface="+mn-lt"/>
              <a:cs typeface="+mn-cs"/>
            </a:endParaRPr>
          </a:p>
        </p:txBody>
      </p:sp>
    </p:spTree>
    <p:extLst>
      <p:ext uri="{BB962C8B-B14F-4D97-AF65-F5344CB8AC3E}">
        <p14:creationId xmlns:p14="http://schemas.microsoft.com/office/powerpoint/2010/main" val="19548990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3B92F02-4D47-43FE-9B63-7C0A7BFACBA0}" type="slidenum">
              <a:rPr lang="en-CA" smtClean="0"/>
              <a:pPr>
                <a:defRPr/>
              </a:pPr>
              <a:t>3</a:t>
            </a:fld>
            <a:endParaRPr lang="en-CA"/>
          </a:p>
        </p:txBody>
      </p:sp>
    </p:spTree>
    <p:extLst>
      <p:ext uri="{BB962C8B-B14F-4D97-AF65-F5344CB8AC3E}">
        <p14:creationId xmlns:p14="http://schemas.microsoft.com/office/powerpoint/2010/main" val="475056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B03E1EF-AB5F-495F-9CBA-DAF367F2556E}" type="slidenum">
              <a:rPr lang="en-CA" smtClean="0"/>
              <a:pPr>
                <a:defRPr/>
              </a:pPr>
              <a:t>30</a:t>
            </a:fld>
            <a:endParaRPr lang="en-CA"/>
          </a:p>
        </p:txBody>
      </p:sp>
    </p:spTree>
    <p:extLst>
      <p:ext uri="{BB962C8B-B14F-4D97-AF65-F5344CB8AC3E}">
        <p14:creationId xmlns:p14="http://schemas.microsoft.com/office/powerpoint/2010/main" val="5794061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6CF371FF-EE5F-48CC-999A-0C022AB61609}" type="slidenum">
              <a:rPr lang="en-CA" smtClean="0"/>
              <a:pPr>
                <a:defRPr/>
              </a:pPr>
              <a:t>31</a:t>
            </a:fld>
            <a:endParaRPr lang="en-CA"/>
          </a:p>
        </p:txBody>
      </p:sp>
    </p:spTree>
    <p:extLst>
      <p:ext uri="{BB962C8B-B14F-4D97-AF65-F5344CB8AC3E}">
        <p14:creationId xmlns:p14="http://schemas.microsoft.com/office/powerpoint/2010/main" val="2681174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76B01D44-AE37-40EF-AFA1-512CDE3216A0}" type="slidenum">
              <a:rPr lang="en-CA" smtClean="0"/>
              <a:pPr>
                <a:defRPr/>
              </a:pPr>
              <a:t>32</a:t>
            </a:fld>
            <a:endParaRPr lang="en-CA"/>
          </a:p>
        </p:txBody>
      </p:sp>
    </p:spTree>
    <p:extLst>
      <p:ext uri="{BB962C8B-B14F-4D97-AF65-F5344CB8AC3E}">
        <p14:creationId xmlns:p14="http://schemas.microsoft.com/office/powerpoint/2010/main" val="40690870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AAF3BC18-1F4C-442E-ADE5-4148D1A17413}" type="slidenum">
              <a:rPr lang="en-CA" smtClean="0"/>
              <a:pPr>
                <a:defRPr/>
              </a:pPr>
              <a:t>33</a:t>
            </a:fld>
            <a:endParaRPr lang="en-CA"/>
          </a:p>
        </p:txBody>
      </p:sp>
    </p:spTree>
    <p:extLst>
      <p:ext uri="{BB962C8B-B14F-4D97-AF65-F5344CB8AC3E}">
        <p14:creationId xmlns:p14="http://schemas.microsoft.com/office/powerpoint/2010/main" val="38848181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A06759B-4EA2-496A-A8EB-2F48A9A73EB5}" type="slidenum">
              <a:rPr lang="en-CA" smtClean="0"/>
              <a:pPr>
                <a:defRPr/>
              </a:pPr>
              <a:t>34</a:t>
            </a:fld>
            <a:endParaRPr lang="en-CA"/>
          </a:p>
        </p:txBody>
      </p:sp>
    </p:spTree>
    <p:extLst>
      <p:ext uri="{BB962C8B-B14F-4D97-AF65-F5344CB8AC3E}">
        <p14:creationId xmlns:p14="http://schemas.microsoft.com/office/powerpoint/2010/main" val="1081552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07B8C96-1892-498E-80B4-6E4385FA1D4E}" type="slidenum">
              <a:rPr lang="en-CA" smtClean="0"/>
              <a:pPr>
                <a:defRPr/>
              </a:pPr>
              <a:t>35</a:t>
            </a:fld>
            <a:endParaRPr lang="en-CA"/>
          </a:p>
        </p:txBody>
      </p:sp>
    </p:spTree>
    <p:extLst>
      <p:ext uri="{BB962C8B-B14F-4D97-AF65-F5344CB8AC3E}">
        <p14:creationId xmlns:p14="http://schemas.microsoft.com/office/powerpoint/2010/main" val="1159574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45C2A19-FF12-40FD-9762-9C1FC4B2A0FD}" type="slidenum">
              <a:rPr lang="en-CA" smtClean="0"/>
              <a:pPr>
                <a:defRPr/>
              </a:pPr>
              <a:t>36</a:t>
            </a:fld>
            <a:endParaRPr lang="en-CA"/>
          </a:p>
        </p:txBody>
      </p:sp>
    </p:spTree>
    <p:extLst>
      <p:ext uri="{BB962C8B-B14F-4D97-AF65-F5344CB8AC3E}">
        <p14:creationId xmlns:p14="http://schemas.microsoft.com/office/powerpoint/2010/main" val="38213407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5C92FED8-1DE3-42C8-9128-4EA778AC9EB7}" type="slidenum">
              <a:rPr lang="en-CA" smtClean="0"/>
              <a:pPr>
                <a:defRPr/>
              </a:pPr>
              <a:t>37</a:t>
            </a:fld>
            <a:endParaRPr lang="en-CA"/>
          </a:p>
        </p:txBody>
      </p:sp>
    </p:spTree>
    <p:extLst>
      <p:ext uri="{BB962C8B-B14F-4D97-AF65-F5344CB8AC3E}">
        <p14:creationId xmlns:p14="http://schemas.microsoft.com/office/powerpoint/2010/main" val="11127081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293AD224-4E6C-4504-B020-C09D1DC06405}" type="slidenum">
              <a:rPr lang="en-CA" smtClean="0"/>
              <a:pPr>
                <a:defRPr/>
              </a:pPr>
              <a:t>38</a:t>
            </a:fld>
            <a:endParaRPr lang="en-CA"/>
          </a:p>
        </p:txBody>
      </p:sp>
    </p:spTree>
    <p:extLst>
      <p:ext uri="{BB962C8B-B14F-4D97-AF65-F5344CB8AC3E}">
        <p14:creationId xmlns:p14="http://schemas.microsoft.com/office/powerpoint/2010/main" val="1909852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6A32D1AD-969E-45D0-B91E-91F064F7E1ED}" type="slidenum">
              <a:rPr lang="en-CA" smtClean="0"/>
              <a:pPr>
                <a:defRPr/>
              </a:pPr>
              <a:t>39</a:t>
            </a:fld>
            <a:endParaRPr lang="en-CA"/>
          </a:p>
        </p:txBody>
      </p:sp>
    </p:spTree>
    <p:extLst>
      <p:ext uri="{BB962C8B-B14F-4D97-AF65-F5344CB8AC3E}">
        <p14:creationId xmlns:p14="http://schemas.microsoft.com/office/powerpoint/2010/main" val="1176505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589D87F0-2E64-4B03-AD26-0C0657290A46}" type="slidenum">
              <a:rPr lang="en-CA" smtClean="0"/>
              <a:pPr>
                <a:defRPr/>
              </a:pPr>
              <a:t>4</a:t>
            </a:fld>
            <a:endParaRPr lang="en-CA"/>
          </a:p>
        </p:txBody>
      </p:sp>
    </p:spTree>
    <p:extLst>
      <p:ext uri="{BB962C8B-B14F-4D97-AF65-F5344CB8AC3E}">
        <p14:creationId xmlns:p14="http://schemas.microsoft.com/office/powerpoint/2010/main" val="2999162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F17E99C-C94B-4471-8813-6799A5395CED}" type="slidenum">
              <a:rPr lang="en-CA" smtClean="0"/>
              <a:pPr>
                <a:defRPr/>
              </a:pPr>
              <a:t>40</a:t>
            </a:fld>
            <a:endParaRPr lang="en-CA"/>
          </a:p>
        </p:txBody>
      </p:sp>
    </p:spTree>
    <p:extLst>
      <p:ext uri="{BB962C8B-B14F-4D97-AF65-F5344CB8AC3E}">
        <p14:creationId xmlns:p14="http://schemas.microsoft.com/office/powerpoint/2010/main" val="4052449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04513C6D-F488-4572-B832-A9E23D9C1D65}" type="slidenum">
              <a:rPr lang="en-CA" smtClean="0"/>
              <a:pPr>
                <a:defRPr/>
              </a:pPr>
              <a:t>41</a:t>
            </a:fld>
            <a:endParaRPr lang="en-CA"/>
          </a:p>
        </p:txBody>
      </p:sp>
    </p:spTree>
    <p:extLst>
      <p:ext uri="{BB962C8B-B14F-4D97-AF65-F5344CB8AC3E}">
        <p14:creationId xmlns:p14="http://schemas.microsoft.com/office/powerpoint/2010/main" val="222102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E9B08827-C9DB-47B9-B070-6B1282F03FA6}" type="slidenum">
              <a:rPr lang="en-CA" smtClean="0"/>
              <a:pPr>
                <a:defRPr/>
              </a:pPr>
              <a:t>42</a:t>
            </a:fld>
            <a:endParaRPr lang="en-CA"/>
          </a:p>
        </p:txBody>
      </p:sp>
    </p:spTree>
    <p:extLst>
      <p:ext uri="{BB962C8B-B14F-4D97-AF65-F5344CB8AC3E}">
        <p14:creationId xmlns:p14="http://schemas.microsoft.com/office/powerpoint/2010/main" val="35437025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91784632-458B-4375-B34B-72E88CF0D72D}" type="slidenum">
              <a:rPr lang="en-CA" smtClean="0"/>
              <a:pPr>
                <a:defRPr/>
              </a:pPr>
              <a:t>43</a:t>
            </a:fld>
            <a:endParaRPr lang="en-CA"/>
          </a:p>
        </p:txBody>
      </p:sp>
    </p:spTree>
    <p:extLst>
      <p:ext uri="{BB962C8B-B14F-4D97-AF65-F5344CB8AC3E}">
        <p14:creationId xmlns:p14="http://schemas.microsoft.com/office/powerpoint/2010/main" val="22961796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0DBFE3-EF0D-4C33-B22C-24A547F74ED0}" type="slidenum">
              <a:rPr lang="en-CA" smtClean="0"/>
              <a:pPr>
                <a:defRPr/>
              </a:pPr>
              <a:t>44</a:t>
            </a:fld>
            <a:endParaRPr lang="en-CA"/>
          </a:p>
        </p:txBody>
      </p:sp>
    </p:spTree>
    <p:extLst>
      <p:ext uri="{BB962C8B-B14F-4D97-AF65-F5344CB8AC3E}">
        <p14:creationId xmlns:p14="http://schemas.microsoft.com/office/powerpoint/2010/main" val="21041535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ED74A92-22D1-47AF-BEF5-30BAD72C43C9}" type="slidenum">
              <a:rPr lang="en-CA" smtClean="0"/>
              <a:pPr>
                <a:defRPr/>
              </a:pPr>
              <a:t>45</a:t>
            </a:fld>
            <a:endParaRPr lang="en-CA"/>
          </a:p>
        </p:txBody>
      </p:sp>
    </p:spTree>
    <p:extLst>
      <p:ext uri="{BB962C8B-B14F-4D97-AF65-F5344CB8AC3E}">
        <p14:creationId xmlns:p14="http://schemas.microsoft.com/office/powerpoint/2010/main" val="25599231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19E0798-91C1-4D59-A6DE-C13005280667}" type="slidenum">
              <a:rPr lang="en-CA" smtClean="0"/>
              <a:pPr>
                <a:defRPr/>
              </a:pPr>
              <a:t>46</a:t>
            </a:fld>
            <a:endParaRPr lang="en-CA"/>
          </a:p>
        </p:txBody>
      </p:sp>
    </p:spTree>
    <p:extLst>
      <p:ext uri="{BB962C8B-B14F-4D97-AF65-F5344CB8AC3E}">
        <p14:creationId xmlns:p14="http://schemas.microsoft.com/office/powerpoint/2010/main" val="22007957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6866196-D9AA-4A05-9165-B753ADA825F7}" type="slidenum">
              <a:rPr lang="en-CA" smtClean="0"/>
              <a:pPr>
                <a:defRPr/>
              </a:pPr>
              <a:t>47</a:t>
            </a:fld>
            <a:endParaRPr lang="en-CA"/>
          </a:p>
        </p:txBody>
      </p:sp>
    </p:spTree>
    <p:extLst>
      <p:ext uri="{BB962C8B-B14F-4D97-AF65-F5344CB8AC3E}">
        <p14:creationId xmlns:p14="http://schemas.microsoft.com/office/powerpoint/2010/main" val="17226825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A65854A6-9E1A-421E-BBEE-0A60C8491AF1}" type="slidenum">
              <a:rPr lang="en-CA" smtClean="0"/>
              <a:pPr>
                <a:defRPr/>
              </a:pPr>
              <a:t>48</a:t>
            </a:fld>
            <a:endParaRPr lang="en-CA"/>
          </a:p>
        </p:txBody>
      </p:sp>
    </p:spTree>
    <p:extLst>
      <p:ext uri="{BB962C8B-B14F-4D97-AF65-F5344CB8AC3E}">
        <p14:creationId xmlns:p14="http://schemas.microsoft.com/office/powerpoint/2010/main" val="22026156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C4DBF39-AA02-468F-90EE-8E85906D718A}" type="slidenum">
              <a:rPr lang="en-CA" smtClean="0"/>
              <a:pPr>
                <a:defRPr/>
              </a:pPr>
              <a:t>49</a:t>
            </a:fld>
            <a:endParaRPr lang="en-CA"/>
          </a:p>
        </p:txBody>
      </p:sp>
    </p:spTree>
    <p:extLst>
      <p:ext uri="{BB962C8B-B14F-4D97-AF65-F5344CB8AC3E}">
        <p14:creationId xmlns:p14="http://schemas.microsoft.com/office/powerpoint/2010/main" val="3593098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8607079B-8668-4B40-AF04-6FBA8CE0DECF}" type="slidenum">
              <a:rPr lang="en-CA" smtClean="0"/>
              <a:pPr>
                <a:defRPr/>
              </a:pPr>
              <a:t>5</a:t>
            </a:fld>
            <a:endParaRPr lang="en-CA"/>
          </a:p>
        </p:txBody>
      </p:sp>
    </p:spTree>
    <p:extLst>
      <p:ext uri="{BB962C8B-B14F-4D97-AF65-F5344CB8AC3E}">
        <p14:creationId xmlns:p14="http://schemas.microsoft.com/office/powerpoint/2010/main" val="3165770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F25CEC1-F60E-487C-ADE1-7603EFFF5AF8}" type="slidenum">
              <a:rPr lang="en-CA" smtClean="0"/>
              <a:pPr>
                <a:defRPr/>
              </a:pPr>
              <a:t>50</a:t>
            </a:fld>
            <a:endParaRPr lang="en-CA"/>
          </a:p>
        </p:txBody>
      </p:sp>
    </p:spTree>
    <p:extLst>
      <p:ext uri="{BB962C8B-B14F-4D97-AF65-F5344CB8AC3E}">
        <p14:creationId xmlns:p14="http://schemas.microsoft.com/office/powerpoint/2010/main" val="3450277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897BABD-FA2E-491B-88DE-C05E5A4286B5}" type="slidenum">
              <a:rPr lang="en-CA" sz="1200">
                <a:latin typeface="+mn-lt"/>
                <a:cs typeface="+mn-cs"/>
              </a:rPr>
              <a:pPr algn="r" fontAlgn="auto">
                <a:spcBef>
                  <a:spcPts val="0"/>
                </a:spcBef>
                <a:spcAft>
                  <a:spcPts val="0"/>
                </a:spcAft>
                <a:defRPr/>
              </a:pPr>
              <a:t>51</a:t>
            </a:fld>
            <a:endParaRPr lang="en-CA" sz="1200">
              <a:latin typeface="+mn-lt"/>
              <a:cs typeface="+mn-cs"/>
            </a:endParaRPr>
          </a:p>
        </p:txBody>
      </p:sp>
    </p:spTree>
    <p:extLst>
      <p:ext uri="{BB962C8B-B14F-4D97-AF65-F5344CB8AC3E}">
        <p14:creationId xmlns:p14="http://schemas.microsoft.com/office/powerpoint/2010/main" val="35436625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E5A8190-8710-4621-910E-84AADD66DFF3}" type="slidenum">
              <a:rPr lang="en-CA" sz="1200">
                <a:latin typeface="+mn-lt"/>
                <a:cs typeface="+mn-cs"/>
              </a:rPr>
              <a:pPr algn="r" fontAlgn="auto">
                <a:spcBef>
                  <a:spcPts val="0"/>
                </a:spcBef>
                <a:spcAft>
                  <a:spcPts val="0"/>
                </a:spcAft>
                <a:defRPr/>
              </a:pPr>
              <a:t>52</a:t>
            </a:fld>
            <a:endParaRPr lang="en-CA" sz="1200">
              <a:latin typeface="+mn-lt"/>
              <a:cs typeface="+mn-cs"/>
            </a:endParaRPr>
          </a:p>
        </p:txBody>
      </p:sp>
    </p:spTree>
    <p:extLst>
      <p:ext uri="{BB962C8B-B14F-4D97-AF65-F5344CB8AC3E}">
        <p14:creationId xmlns:p14="http://schemas.microsoft.com/office/powerpoint/2010/main" val="29955073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EA6C641E-A0C3-494B-9F06-F5BDCFBC79B6}" type="slidenum">
              <a:rPr lang="en-CA" smtClean="0"/>
              <a:pPr>
                <a:defRPr/>
              </a:pPr>
              <a:t>53</a:t>
            </a:fld>
            <a:endParaRPr lang="en-CA"/>
          </a:p>
        </p:txBody>
      </p:sp>
    </p:spTree>
    <p:extLst>
      <p:ext uri="{BB962C8B-B14F-4D97-AF65-F5344CB8AC3E}">
        <p14:creationId xmlns:p14="http://schemas.microsoft.com/office/powerpoint/2010/main" val="20586315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3B01932-300E-45F4-B981-D4C5E9979B11}" type="slidenum">
              <a:rPr lang="en-CA" smtClean="0"/>
              <a:pPr>
                <a:defRPr/>
              </a:pPr>
              <a:t>54</a:t>
            </a:fld>
            <a:endParaRPr lang="en-CA"/>
          </a:p>
        </p:txBody>
      </p:sp>
    </p:spTree>
    <p:extLst>
      <p:ext uri="{BB962C8B-B14F-4D97-AF65-F5344CB8AC3E}">
        <p14:creationId xmlns:p14="http://schemas.microsoft.com/office/powerpoint/2010/main" val="920381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C3BAA6EA-0C8C-45D0-B79D-F5FC57C7E174}" type="slidenum">
              <a:rPr lang="en-CA" smtClean="0"/>
              <a:pPr>
                <a:defRPr/>
              </a:pPr>
              <a:t>56</a:t>
            </a:fld>
            <a:endParaRPr lang="en-CA"/>
          </a:p>
        </p:txBody>
      </p:sp>
    </p:spTree>
    <p:extLst>
      <p:ext uri="{BB962C8B-B14F-4D97-AF65-F5344CB8AC3E}">
        <p14:creationId xmlns:p14="http://schemas.microsoft.com/office/powerpoint/2010/main" val="9751087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FCBDC59-8725-4D0A-B630-C358018B97A6}" type="slidenum">
              <a:rPr lang="en-CA" sz="1200">
                <a:latin typeface="+mn-lt"/>
                <a:cs typeface="+mn-cs"/>
              </a:rPr>
              <a:pPr algn="r" fontAlgn="auto">
                <a:spcBef>
                  <a:spcPts val="0"/>
                </a:spcBef>
                <a:spcAft>
                  <a:spcPts val="0"/>
                </a:spcAft>
                <a:defRPr/>
              </a:pPr>
              <a:t>57</a:t>
            </a:fld>
            <a:endParaRPr lang="en-CA" sz="1200">
              <a:latin typeface="+mn-lt"/>
              <a:cs typeface="+mn-cs"/>
            </a:endParaRPr>
          </a:p>
        </p:txBody>
      </p:sp>
    </p:spTree>
    <p:extLst>
      <p:ext uri="{BB962C8B-B14F-4D97-AF65-F5344CB8AC3E}">
        <p14:creationId xmlns:p14="http://schemas.microsoft.com/office/powerpoint/2010/main" val="37776708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324F0127-ED02-456E-970D-A483BD5AB96D}" type="slidenum">
              <a:rPr lang="en-CA" sz="1200">
                <a:latin typeface="+mn-lt"/>
                <a:cs typeface="+mn-cs"/>
              </a:rPr>
              <a:pPr algn="r" fontAlgn="auto">
                <a:spcBef>
                  <a:spcPts val="0"/>
                </a:spcBef>
                <a:spcAft>
                  <a:spcPts val="0"/>
                </a:spcAft>
                <a:defRPr/>
              </a:pPr>
              <a:t>58</a:t>
            </a:fld>
            <a:endParaRPr lang="en-CA" sz="1200">
              <a:latin typeface="+mn-lt"/>
              <a:cs typeface="+mn-cs"/>
            </a:endParaRPr>
          </a:p>
        </p:txBody>
      </p:sp>
    </p:spTree>
    <p:extLst>
      <p:ext uri="{BB962C8B-B14F-4D97-AF65-F5344CB8AC3E}">
        <p14:creationId xmlns:p14="http://schemas.microsoft.com/office/powerpoint/2010/main" val="11772188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1851685B-CB5A-42D9-88AB-B9A847F55198}" type="slidenum">
              <a:rPr lang="en-CA" sz="1200">
                <a:latin typeface="+mn-lt"/>
                <a:cs typeface="+mn-cs"/>
              </a:rPr>
              <a:pPr algn="r" fontAlgn="auto">
                <a:spcBef>
                  <a:spcPts val="0"/>
                </a:spcBef>
                <a:spcAft>
                  <a:spcPts val="0"/>
                </a:spcAft>
                <a:defRPr/>
              </a:pPr>
              <a:t>59</a:t>
            </a:fld>
            <a:endParaRPr lang="en-CA" sz="1200">
              <a:latin typeface="+mn-lt"/>
              <a:cs typeface="+mn-cs"/>
            </a:endParaRPr>
          </a:p>
        </p:txBody>
      </p:sp>
    </p:spTree>
    <p:extLst>
      <p:ext uri="{BB962C8B-B14F-4D97-AF65-F5344CB8AC3E}">
        <p14:creationId xmlns:p14="http://schemas.microsoft.com/office/powerpoint/2010/main" val="379853285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65BF0C03-E569-4ED5-953F-1B6BCF1FF917}" type="slidenum">
              <a:rPr lang="en-CA" sz="1200">
                <a:latin typeface="+mn-lt"/>
                <a:cs typeface="+mn-cs"/>
              </a:rPr>
              <a:pPr algn="r" fontAlgn="auto">
                <a:spcBef>
                  <a:spcPts val="0"/>
                </a:spcBef>
                <a:spcAft>
                  <a:spcPts val="0"/>
                </a:spcAft>
                <a:defRPr/>
              </a:pPr>
              <a:t>60</a:t>
            </a:fld>
            <a:endParaRPr lang="en-CA" sz="1200">
              <a:latin typeface="+mn-lt"/>
              <a:cs typeface="+mn-cs"/>
            </a:endParaRPr>
          </a:p>
        </p:txBody>
      </p:sp>
    </p:spTree>
    <p:extLst>
      <p:ext uri="{BB962C8B-B14F-4D97-AF65-F5344CB8AC3E}">
        <p14:creationId xmlns:p14="http://schemas.microsoft.com/office/powerpoint/2010/main" val="283163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FE8E9FE7-DD8B-47C7-AD06-EF7103C7955B}" type="slidenum">
              <a:rPr lang="en-CA" smtClean="0"/>
              <a:pPr>
                <a:defRPr/>
              </a:pPr>
              <a:t>6</a:t>
            </a:fld>
            <a:endParaRPr lang="en-CA"/>
          </a:p>
        </p:txBody>
      </p:sp>
    </p:spTree>
    <p:extLst>
      <p:ext uri="{BB962C8B-B14F-4D97-AF65-F5344CB8AC3E}">
        <p14:creationId xmlns:p14="http://schemas.microsoft.com/office/powerpoint/2010/main" val="25986689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txBox="1">
            <a:spLocks noGrp="1"/>
          </p:cNvSpPr>
          <p:nvPr/>
        </p:nvSpPr>
        <p:spPr>
          <a:xfrm>
            <a:off x="3884613" y="8685213"/>
            <a:ext cx="2971800" cy="457200"/>
          </a:xfrm>
          <a:prstGeom prst="rect">
            <a:avLst/>
          </a:prstGeom>
          <a:noFill/>
        </p:spPr>
        <p:txBody>
          <a:bodyPr anchor="b"/>
          <a:lstStyle/>
          <a:p>
            <a:pPr algn="r" fontAlgn="auto">
              <a:spcBef>
                <a:spcPts val="0"/>
              </a:spcBef>
              <a:spcAft>
                <a:spcPts val="0"/>
              </a:spcAft>
              <a:defRPr/>
            </a:pPr>
            <a:fld id="{845DD1CC-5A11-4077-B86D-F7BDD35D3A23}" type="slidenum">
              <a:rPr lang="en-CA" sz="1200">
                <a:latin typeface="+mn-lt"/>
                <a:cs typeface="+mn-cs"/>
              </a:rPr>
              <a:pPr algn="r" fontAlgn="auto">
                <a:spcBef>
                  <a:spcPts val="0"/>
                </a:spcBef>
                <a:spcAft>
                  <a:spcPts val="0"/>
                </a:spcAft>
                <a:defRPr/>
              </a:pPr>
              <a:t>61</a:t>
            </a:fld>
            <a:endParaRPr lang="en-CA" sz="1200">
              <a:latin typeface="+mn-lt"/>
              <a:cs typeface="+mn-cs"/>
            </a:endParaRPr>
          </a:p>
        </p:txBody>
      </p:sp>
    </p:spTree>
    <p:extLst>
      <p:ext uri="{BB962C8B-B14F-4D97-AF65-F5344CB8AC3E}">
        <p14:creationId xmlns:p14="http://schemas.microsoft.com/office/powerpoint/2010/main" val="32977094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B16B9F8-0B24-46FC-B68A-20BCAD0AB2C0}" type="slidenum">
              <a:rPr lang="en-CA" smtClean="0"/>
              <a:pPr>
                <a:defRPr/>
              </a:pPr>
              <a:t>62</a:t>
            </a:fld>
            <a:endParaRPr lang="en-CA"/>
          </a:p>
        </p:txBody>
      </p:sp>
    </p:spTree>
    <p:extLst>
      <p:ext uri="{BB962C8B-B14F-4D97-AF65-F5344CB8AC3E}">
        <p14:creationId xmlns:p14="http://schemas.microsoft.com/office/powerpoint/2010/main" val="23783362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70B6AB2-C21E-46CD-A6D9-4B60A9C68A9D}" type="slidenum">
              <a:rPr lang="en-CA" smtClean="0"/>
              <a:pPr>
                <a:defRPr/>
              </a:pPr>
              <a:t>63</a:t>
            </a:fld>
            <a:endParaRPr lang="en-CA"/>
          </a:p>
        </p:txBody>
      </p:sp>
    </p:spTree>
    <p:extLst>
      <p:ext uri="{BB962C8B-B14F-4D97-AF65-F5344CB8AC3E}">
        <p14:creationId xmlns:p14="http://schemas.microsoft.com/office/powerpoint/2010/main" val="119813286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145E2D48-BBAB-4D88-B1A2-26C5B880EF7C}" type="slidenum">
              <a:rPr lang="en-CA" smtClean="0"/>
              <a:pPr>
                <a:defRPr/>
              </a:pPr>
              <a:t>64</a:t>
            </a:fld>
            <a:endParaRPr lang="en-CA"/>
          </a:p>
        </p:txBody>
      </p:sp>
    </p:spTree>
    <p:extLst>
      <p:ext uri="{BB962C8B-B14F-4D97-AF65-F5344CB8AC3E}">
        <p14:creationId xmlns:p14="http://schemas.microsoft.com/office/powerpoint/2010/main" val="13111640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019766E-A604-4535-B88E-F0DBD698D3C4}" type="slidenum">
              <a:rPr lang="en-CA" smtClean="0"/>
              <a:pPr>
                <a:defRPr/>
              </a:pPr>
              <a:t>65</a:t>
            </a:fld>
            <a:endParaRPr lang="en-CA"/>
          </a:p>
        </p:txBody>
      </p:sp>
    </p:spTree>
    <p:extLst>
      <p:ext uri="{BB962C8B-B14F-4D97-AF65-F5344CB8AC3E}">
        <p14:creationId xmlns:p14="http://schemas.microsoft.com/office/powerpoint/2010/main" val="394293095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B5E846E4-3F5F-4C7A-B5EA-8A28B88F0F61}" type="slidenum">
              <a:rPr lang="en-CA" smtClean="0"/>
              <a:pPr>
                <a:defRPr/>
              </a:pPr>
              <a:t>66</a:t>
            </a:fld>
            <a:endParaRPr lang="en-CA"/>
          </a:p>
        </p:txBody>
      </p:sp>
    </p:spTree>
    <p:extLst>
      <p:ext uri="{BB962C8B-B14F-4D97-AF65-F5344CB8AC3E}">
        <p14:creationId xmlns:p14="http://schemas.microsoft.com/office/powerpoint/2010/main" val="29155116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627A693C-3B20-43A7-92C5-596768A4E6BD}" type="slidenum">
              <a:rPr lang="en-CA" smtClean="0"/>
              <a:pPr>
                <a:defRPr/>
              </a:pPr>
              <a:t>67</a:t>
            </a:fld>
            <a:endParaRPr lang="en-CA"/>
          </a:p>
        </p:txBody>
      </p:sp>
    </p:spTree>
    <p:extLst>
      <p:ext uri="{BB962C8B-B14F-4D97-AF65-F5344CB8AC3E}">
        <p14:creationId xmlns:p14="http://schemas.microsoft.com/office/powerpoint/2010/main" val="900077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9DCD6945-E7E3-4E51-A6B7-F44F9B7309E7}" type="slidenum">
              <a:rPr lang="en-CA" smtClean="0"/>
              <a:pPr>
                <a:defRPr/>
              </a:pPr>
              <a:t>68</a:t>
            </a:fld>
            <a:endParaRPr lang="en-CA"/>
          </a:p>
        </p:txBody>
      </p:sp>
    </p:spTree>
    <p:extLst>
      <p:ext uri="{BB962C8B-B14F-4D97-AF65-F5344CB8AC3E}">
        <p14:creationId xmlns:p14="http://schemas.microsoft.com/office/powerpoint/2010/main" val="22685764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463333F6-57B3-44D5-A3FB-EFDD6162BD83}" type="slidenum">
              <a:rPr lang="en-CA" smtClean="0"/>
              <a:pPr>
                <a:defRPr/>
              </a:pPr>
              <a:t>69</a:t>
            </a:fld>
            <a:endParaRPr lang="en-CA"/>
          </a:p>
        </p:txBody>
      </p:sp>
    </p:spTree>
    <p:extLst>
      <p:ext uri="{BB962C8B-B14F-4D97-AF65-F5344CB8AC3E}">
        <p14:creationId xmlns:p14="http://schemas.microsoft.com/office/powerpoint/2010/main" val="3318430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03820630-6554-4B3F-A576-4AB9FC61323F}" type="slidenum">
              <a:rPr lang="en-CA" smtClean="0"/>
              <a:pPr>
                <a:defRPr/>
              </a:pPr>
              <a:t>70</a:t>
            </a:fld>
            <a:endParaRPr lang="en-CA"/>
          </a:p>
        </p:txBody>
      </p:sp>
    </p:spTree>
    <p:extLst>
      <p:ext uri="{BB962C8B-B14F-4D97-AF65-F5344CB8AC3E}">
        <p14:creationId xmlns:p14="http://schemas.microsoft.com/office/powerpoint/2010/main" val="77539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4A397331-744E-4BBC-BFDF-10F8F3E8114D}" type="slidenum">
              <a:rPr lang="en-CA" smtClean="0"/>
              <a:pPr>
                <a:defRPr/>
              </a:pPr>
              <a:t>7</a:t>
            </a:fld>
            <a:endParaRPr lang="en-CA"/>
          </a:p>
        </p:txBody>
      </p:sp>
    </p:spTree>
    <p:extLst>
      <p:ext uri="{BB962C8B-B14F-4D97-AF65-F5344CB8AC3E}">
        <p14:creationId xmlns:p14="http://schemas.microsoft.com/office/powerpoint/2010/main" val="267699099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556CD99F-B66F-4C7B-8B74-962E7661CE54}" type="slidenum">
              <a:rPr lang="en-CA" smtClean="0"/>
              <a:pPr>
                <a:defRPr/>
              </a:pPr>
              <a:t>71</a:t>
            </a:fld>
            <a:endParaRPr lang="en-CA"/>
          </a:p>
        </p:txBody>
      </p:sp>
    </p:spTree>
    <p:extLst>
      <p:ext uri="{BB962C8B-B14F-4D97-AF65-F5344CB8AC3E}">
        <p14:creationId xmlns:p14="http://schemas.microsoft.com/office/powerpoint/2010/main" val="19027976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FCA435F-9B49-46FD-AADC-381616F9ABDF}" type="slidenum">
              <a:rPr lang="en-CA" smtClean="0"/>
              <a:pPr>
                <a:defRPr/>
              </a:pPr>
              <a:t>72</a:t>
            </a:fld>
            <a:endParaRPr lang="en-CA"/>
          </a:p>
        </p:txBody>
      </p:sp>
    </p:spTree>
    <p:extLst>
      <p:ext uri="{BB962C8B-B14F-4D97-AF65-F5344CB8AC3E}">
        <p14:creationId xmlns:p14="http://schemas.microsoft.com/office/powerpoint/2010/main" val="9804488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1C4F53A-D5D0-42CC-8013-B81923AC79F1}" type="slidenum">
              <a:rPr lang="en-CA" smtClean="0"/>
              <a:pPr>
                <a:defRPr/>
              </a:pPr>
              <a:t>73</a:t>
            </a:fld>
            <a:endParaRPr lang="en-CA"/>
          </a:p>
        </p:txBody>
      </p:sp>
    </p:spTree>
    <p:extLst>
      <p:ext uri="{BB962C8B-B14F-4D97-AF65-F5344CB8AC3E}">
        <p14:creationId xmlns:p14="http://schemas.microsoft.com/office/powerpoint/2010/main" val="112602407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88F37F3A-C4B0-45DA-ADBA-D8290AE0875C}" type="slidenum">
              <a:rPr lang="en-CA" smtClean="0"/>
              <a:pPr>
                <a:defRPr/>
              </a:pPr>
              <a:t>74</a:t>
            </a:fld>
            <a:endParaRPr lang="en-CA"/>
          </a:p>
        </p:txBody>
      </p:sp>
    </p:spTree>
    <p:extLst>
      <p:ext uri="{BB962C8B-B14F-4D97-AF65-F5344CB8AC3E}">
        <p14:creationId xmlns:p14="http://schemas.microsoft.com/office/powerpoint/2010/main" val="7418375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3EAA16CE-3855-4719-AA31-AC33C13E8B65}" type="slidenum">
              <a:rPr lang="en-CA" smtClean="0"/>
              <a:pPr>
                <a:defRPr/>
              </a:pPr>
              <a:t>75</a:t>
            </a:fld>
            <a:endParaRPr lang="en-CA"/>
          </a:p>
        </p:txBody>
      </p:sp>
    </p:spTree>
    <p:extLst>
      <p:ext uri="{BB962C8B-B14F-4D97-AF65-F5344CB8AC3E}">
        <p14:creationId xmlns:p14="http://schemas.microsoft.com/office/powerpoint/2010/main" val="21034900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29DE00A5-2B52-4A7C-8D5E-378F1F5EB20C}" type="slidenum">
              <a:rPr lang="en-CA" smtClean="0"/>
              <a:pPr>
                <a:defRPr/>
              </a:pPr>
              <a:t>76</a:t>
            </a:fld>
            <a:endParaRPr lang="en-CA"/>
          </a:p>
        </p:txBody>
      </p:sp>
    </p:spTree>
    <p:extLst>
      <p:ext uri="{BB962C8B-B14F-4D97-AF65-F5344CB8AC3E}">
        <p14:creationId xmlns:p14="http://schemas.microsoft.com/office/powerpoint/2010/main" val="7549668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D480EC9D-3FB5-46D1-BFAF-1993550A524D}" type="slidenum">
              <a:rPr lang="en-CA" smtClean="0"/>
              <a:pPr>
                <a:defRPr/>
              </a:pPr>
              <a:t>77</a:t>
            </a:fld>
            <a:endParaRPr lang="en-CA"/>
          </a:p>
        </p:txBody>
      </p:sp>
    </p:spTree>
    <p:extLst>
      <p:ext uri="{BB962C8B-B14F-4D97-AF65-F5344CB8AC3E}">
        <p14:creationId xmlns:p14="http://schemas.microsoft.com/office/powerpoint/2010/main" val="16842759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CA" altLang="en-US" smtClean="0"/>
          </a:p>
        </p:txBody>
      </p:sp>
      <p:sp>
        <p:nvSpPr>
          <p:cNvPr id="4" name="Slide Number Placeholder 3"/>
          <p:cNvSpPr>
            <a:spLocks noGrp="1"/>
          </p:cNvSpPr>
          <p:nvPr>
            <p:ph type="sldNum" sz="quarter" idx="5"/>
          </p:nvPr>
        </p:nvSpPr>
        <p:spPr/>
        <p:txBody>
          <a:bodyPr/>
          <a:lstStyle/>
          <a:p>
            <a:pPr>
              <a:defRPr/>
            </a:pPr>
            <a:fld id="{F91700BB-F618-44FD-A00B-8A99741B9BC6}" type="slidenum">
              <a:rPr lang="en-CA" smtClean="0"/>
              <a:pPr>
                <a:defRPr/>
              </a:pPr>
              <a:t>78</a:t>
            </a:fld>
            <a:endParaRPr lang="en-CA"/>
          </a:p>
        </p:txBody>
      </p:sp>
    </p:spTree>
    <p:extLst>
      <p:ext uri="{BB962C8B-B14F-4D97-AF65-F5344CB8AC3E}">
        <p14:creationId xmlns:p14="http://schemas.microsoft.com/office/powerpoint/2010/main" val="22930610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79</a:t>
            </a:fld>
            <a:endParaRPr lang="en-CA"/>
          </a:p>
        </p:txBody>
      </p:sp>
    </p:spTree>
    <p:extLst>
      <p:ext uri="{BB962C8B-B14F-4D97-AF65-F5344CB8AC3E}">
        <p14:creationId xmlns:p14="http://schemas.microsoft.com/office/powerpoint/2010/main" val="1607191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C9719500-C45E-434A-BC8A-8FFFDCB8ACC3}" type="slidenum">
              <a:rPr lang="en-CA" smtClean="0"/>
              <a:pPr>
                <a:defRPr/>
              </a:pPr>
              <a:t>80</a:t>
            </a:fld>
            <a:endParaRPr lang="en-CA"/>
          </a:p>
        </p:txBody>
      </p:sp>
    </p:spTree>
    <p:extLst>
      <p:ext uri="{BB962C8B-B14F-4D97-AF65-F5344CB8AC3E}">
        <p14:creationId xmlns:p14="http://schemas.microsoft.com/office/powerpoint/2010/main" val="386743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B1BACF65-4FAA-4CB9-81A1-731546C2DBF0}" type="slidenum">
              <a:rPr lang="en-CA" smtClean="0"/>
              <a:pPr>
                <a:defRPr/>
              </a:pPr>
              <a:t>8</a:t>
            </a:fld>
            <a:endParaRPr lang="en-CA"/>
          </a:p>
        </p:txBody>
      </p:sp>
    </p:spTree>
    <p:extLst>
      <p:ext uri="{BB962C8B-B14F-4D97-AF65-F5344CB8AC3E}">
        <p14:creationId xmlns:p14="http://schemas.microsoft.com/office/powerpoint/2010/main" val="4217453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CA" smtClean="0"/>
          </a:p>
        </p:txBody>
      </p:sp>
      <p:sp>
        <p:nvSpPr>
          <p:cNvPr id="4" name="Slide Number Placeholder 3"/>
          <p:cNvSpPr>
            <a:spLocks noGrp="1"/>
          </p:cNvSpPr>
          <p:nvPr>
            <p:ph type="sldNum" sz="quarter" idx="5"/>
          </p:nvPr>
        </p:nvSpPr>
        <p:spPr/>
        <p:txBody>
          <a:bodyPr/>
          <a:lstStyle/>
          <a:p>
            <a:pPr>
              <a:defRPr/>
            </a:pPr>
            <a:fld id="{36AEF900-8693-4E4A-A76C-0C20F50264AD}" type="slidenum">
              <a:rPr lang="en-CA" smtClean="0"/>
              <a:pPr>
                <a:defRPr/>
              </a:pPr>
              <a:t>9</a:t>
            </a:fld>
            <a:endParaRPr lang="en-CA"/>
          </a:p>
        </p:txBody>
      </p:sp>
    </p:spTree>
    <p:extLst>
      <p:ext uri="{BB962C8B-B14F-4D97-AF65-F5344CB8AC3E}">
        <p14:creationId xmlns:p14="http://schemas.microsoft.com/office/powerpoint/2010/main" val="35310149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dirty="0">
                <a:solidFill>
                  <a:schemeClr val="bg1"/>
                </a:solidFill>
                <a:latin typeface="Arial" pitchFamily="34" charset="0"/>
                <a:cs typeface="Arial" pitchFamily="34" charset="0"/>
              </a:rPr>
              <a:t>ECE 250 </a:t>
            </a:r>
            <a:r>
              <a:rPr lang="en-US" sz="2000" i="1" dirty="0">
                <a:solidFill>
                  <a:schemeClr val="bg1"/>
                </a:solidFill>
                <a:latin typeface="Arial" pitchFamily="34" charset="0"/>
                <a:cs typeface="Arial" pitchFamily="34" charset="0"/>
              </a:rPr>
              <a:t>Algorithms and Data Structures</a:t>
            </a:r>
          </a:p>
        </p:txBody>
      </p:sp>
      <p:sp>
        <p:nvSpPr>
          <p:cNvPr id="7" name="Text Box 14"/>
          <p:cNvSpPr txBox="1">
            <a:spLocks noChangeArrowheads="1"/>
          </p:cNvSpPr>
          <p:nvPr userDrawn="1"/>
        </p:nvSpPr>
        <p:spPr bwMode="auto">
          <a:xfrm>
            <a:off x="5472113" y="4365625"/>
            <a:ext cx="3671887" cy="2270125"/>
          </a:xfrm>
          <a:prstGeom prst="rect">
            <a:avLst/>
          </a:prstGeom>
          <a:noFill/>
          <a:ln w="9525">
            <a:noFill/>
            <a:miter lim="800000"/>
            <a:headEnd/>
            <a:tailEnd/>
          </a:ln>
          <a:effectLst>
            <a:outerShdw blurRad="50800" dist="25400" dir="2700000" algn="tl" rotWithShape="0">
              <a:prstClr val="black"/>
            </a:outerShdw>
          </a:effectLst>
        </p:spPr>
        <p:txBody>
          <a:bodyPr>
            <a:spAutoFit/>
          </a:bodyPr>
          <a:lstStyle/>
          <a:p>
            <a:pPr defTabSz="457200">
              <a:spcBef>
                <a:spcPct val="20000"/>
              </a:spcBef>
              <a:defRPr/>
            </a:pPr>
            <a:r>
              <a:rPr lang="en-US" sz="1200" b="1" kern="0" dirty="0">
                <a:solidFill>
                  <a:srgbClr val="FFFFFF"/>
                </a:solidFill>
                <a:latin typeface="Arial" pitchFamily="34" charset="0"/>
                <a:ea typeface="ＭＳ Ｐゴシック" charset="-128"/>
                <a:cs typeface="Arial" pitchFamily="34" charset="0"/>
              </a:rPr>
              <a:t>Douglas Wilhelm Harder, </a:t>
            </a:r>
            <a:r>
              <a:rPr lang="en-US" sz="1200" b="1" kern="0" dirty="0" err="1">
                <a:solidFill>
                  <a:srgbClr val="FFFFFF"/>
                </a:solidFill>
                <a:latin typeface="Arial" pitchFamily="34" charset="0"/>
                <a:ea typeface="ＭＳ Ｐゴシック" charset="-128"/>
                <a:cs typeface="Arial" pitchFamily="34" charset="0"/>
              </a:rPr>
              <a:t>M.Math</a:t>
            </a:r>
            <a:r>
              <a:rPr lang="en-US" sz="1200" b="1" kern="0" dirty="0">
                <a:solidFill>
                  <a:srgbClr val="FFFFFF"/>
                </a:solidFill>
                <a:latin typeface="Arial" pitchFamily="34" charset="0"/>
                <a:ea typeface="ＭＳ Ｐゴシック" charset="-128"/>
                <a:cs typeface="Arial" pitchFamily="34" charset="0"/>
              </a:rPr>
              <a:t>. LEL</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Department of Electrical and Computer Engineering</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University of Waterloo</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Waterloo, Ontario, Canada</a:t>
            </a:r>
          </a:p>
          <a:p>
            <a:pPr defTabSz="457200">
              <a:spcBef>
                <a:spcPct val="20000"/>
              </a:spcBef>
              <a:defRPr/>
            </a:pPr>
            <a:endParaRPr lang="en-US" sz="1100" kern="0" dirty="0">
              <a:solidFill>
                <a:srgbClr val="FFFFFF"/>
              </a:solidFill>
              <a:latin typeface="Arial" pitchFamily="34" charset="0"/>
              <a:ea typeface="ＭＳ Ｐゴシック" charset="-128"/>
              <a:cs typeface="Arial" pitchFamily="34" charset="0"/>
            </a:endParaRP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ece.uwaterloo.ca</a:t>
            </a:r>
          </a:p>
          <a:p>
            <a:pPr defTabSz="457200">
              <a:spcBef>
                <a:spcPct val="20000"/>
              </a:spcBef>
              <a:defRPr/>
            </a:pPr>
            <a:r>
              <a:rPr lang="en-US" sz="1100" kern="0" dirty="0">
                <a:solidFill>
                  <a:srgbClr val="FFFFFF"/>
                </a:solidFill>
                <a:latin typeface="Arial" pitchFamily="34" charset="0"/>
                <a:ea typeface="ＭＳ Ｐゴシック" charset="-128"/>
                <a:cs typeface="Arial" pitchFamily="34" charset="0"/>
              </a:rPr>
              <a:t>dwharder@alumni.uwaterloo.ca</a:t>
            </a:r>
          </a:p>
          <a:p>
            <a:pPr defTabSz="457200">
              <a:spcBef>
                <a:spcPct val="20000"/>
              </a:spcBef>
              <a:defRPr/>
            </a:pPr>
            <a:endParaRPr lang="en-CA" sz="900" dirty="0">
              <a:solidFill>
                <a:srgbClr val="FFFFFF"/>
              </a:solidFill>
              <a:latin typeface="Arial"/>
              <a:ea typeface="ＭＳ Ｐゴシック" charset="-128"/>
            </a:endParaRPr>
          </a:p>
          <a:p>
            <a:pPr defTabSz="457200">
              <a:spcBef>
                <a:spcPct val="20000"/>
              </a:spcBef>
              <a:defRPr/>
            </a:pPr>
            <a:r>
              <a:rPr lang="en-CA" sz="900" dirty="0">
                <a:solidFill>
                  <a:srgbClr val="FFFFFF"/>
                </a:solidFill>
                <a:latin typeface="Arial"/>
                <a:ea typeface="ＭＳ Ｐゴシック" charset="-128"/>
              </a:rPr>
              <a:t>© 2006-2013 by Douglas Wilhelm Harder.  Some rights reserved.</a:t>
            </a:r>
            <a:endParaRPr lang="en-US" sz="900" kern="0" dirty="0">
              <a:solidFill>
                <a:srgbClr val="FFFFFF"/>
              </a:solidFill>
              <a:latin typeface="Arial" pitchFamily="34" charset="0"/>
              <a:ea typeface="ＭＳ Ｐゴシック" charset="-128"/>
              <a:cs typeface="Arial" pitchFamily="34" charset="0"/>
            </a:endParaRPr>
          </a:p>
          <a:p>
            <a:pPr defTabSz="457200">
              <a:spcBef>
                <a:spcPct val="20000"/>
              </a:spcBef>
              <a:defRPr/>
            </a:pPr>
            <a:endParaRPr lang="en-CA" sz="2400" dirty="0">
              <a:solidFill>
                <a:srgbClr val="FFFFFF"/>
              </a:solidFill>
              <a:latin typeface="Arial"/>
              <a:ea typeface="ＭＳ Ｐゴシック" charset="-128"/>
            </a:endParaRPr>
          </a:p>
        </p:txBody>
      </p:sp>
      <p:pic>
        <p:nvPicPr>
          <p:cNvPr id="5" name="Picture 2" descr="C:\Users\dwharder\Desktop\cc.png"/>
          <p:cNvPicPr>
            <a:picLocks noChangeAspect="1" noChangeArrowheads="1"/>
          </p:cNvPicPr>
          <p:nvPr userDrawn="1"/>
        </p:nvPicPr>
        <p:blipFill>
          <a:blip r:embed="rId3" cstate="print"/>
          <a:srcRect/>
          <a:stretch>
            <a:fillRect/>
          </a:stretch>
        </p:blipFill>
        <p:spPr bwMode="auto">
          <a:xfrm>
            <a:off x="8297863" y="6373813"/>
            <a:ext cx="679450" cy="330200"/>
          </a:xfrm>
          <a:prstGeom prst="rect">
            <a:avLst/>
          </a:prstGeom>
          <a:noFill/>
          <a:ln w="9525">
            <a:noFill/>
            <a:miter lim="800000"/>
            <a:headEnd/>
            <a:tailEnd/>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493125" y="387350"/>
            <a:ext cx="400050" cy="304800"/>
          </a:xfrm>
          <a:prstGeom prst="rect">
            <a:avLst/>
          </a:prstGeom>
          <a:noFill/>
        </p:spPr>
        <p:txBody>
          <a:bodyPr wrap="none">
            <a:spAutoFit/>
          </a:bodyPr>
          <a:lstStyle/>
          <a:p>
            <a:pPr algn="r">
              <a:defRPr/>
            </a:pPr>
            <a:fld id="{CB04C21C-B0BC-4588-B282-CC300FAFEEC9}" type="slidenum">
              <a:rPr lang="en-CA" sz="1400">
                <a:solidFill>
                  <a:schemeClr val="tx1">
                    <a:lumMod val="50000"/>
                    <a:lumOff val="50000"/>
                  </a:schemeClr>
                </a:solidFill>
              </a:rPr>
              <a:pPr algn="r">
                <a:defRPr/>
              </a:pPr>
              <a:t>‹#›</a:t>
            </a:fld>
            <a:endParaRPr lang="en-CA" sz="1400">
              <a:solidFill>
                <a:schemeClr val="tx1">
                  <a:lumMod val="50000"/>
                  <a:lumOff val="50000"/>
                </a:schemeClr>
              </a:solidFill>
            </a:endParaRPr>
          </a:p>
        </p:txBody>
      </p:sp>
      <p:sp>
        <p:nvSpPr>
          <p:cNvPr id="7" name="Footer Placeholder 4"/>
          <p:cNvSpPr txBox="1">
            <a:spLocks/>
          </p:cNvSpPr>
          <p:nvPr userDrawn="1"/>
        </p:nvSpPr>
        <p:spPr>
          <a:xfrm>
            <a:off x="2916238" y="111125"/>
            <a:ext cx="5832475" cy="365125"/>
          </a:xfrm>
          <a:prstGeom prst="rect">
            <a:avLst/>
          </a:prstGeom>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0" i="0" u="none" strike="noStrike" kern="1200" cap="none" spc="0" normalizeH="0" baseline="0" noProof="0" dirty="0" smtClean="0">
                <a:ln>
                  <a:noFill/>
                </a:ln>
                <a:solidFill>
                  <a:schemeClr val="tx1">
                    <a:lumMod val="50000"/>
                    <a:lumOff val="50000"/>
                  </a:schemeClr>
                </a:solidFill>
                <a:effectLst/>
                <a:uLnTx/>
                <a:uFillTx/>
                <a:latin typeface="+mn-lt"/>
                <a:ea typeface="+mn-ea"/>
                <a:cs typeface="+mn-cs"/>
              </a:rPr>
              <a:t>Queues</a:t>
            </a:r>
            <a:endParaRPr kumimoji="0" lang="en-CA" sz="1600" b="0" i="0" u="none" strike="noStrike" kern="1200" cap="none" spc="0" normalizeH="0" baseline="0" noProof="0" dirty="0">
              <a:ln>
                <a:noFill/>
              </a:ln>
              <a:solidFill>
                <a:schemeClr val="tx1">
                  <a:lumMod val="50000"/>
                  <a:lumOff val="50000"/>
                </a:schemeClr>
              </a:solidFill>
              <a:effectLst/>
              <a:uLnTx/>
              <a:uFillTx/>
              <a:latin typeface="+mn-lt"/>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CA"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CA"/>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hf hdr="0" dt="0"/>
  <p:txStyles>
    <p:titleStyle>
      <a:lvl1pPr algn="ctr"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16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14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8.png"/></Relationships>
</file>

<file path=ppt/slides/_rels/slide6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7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n-US" smtClean="0">
                <a:latin typeface="Arial" charset="0"/>
                <a:cs typeface="Arial" charset="0"/>
              </a:rPr>
              <a:t>Outline</a:t>
            </a:r>
          </a:p>
        </p:txBody>
      </p:sp>
      <p:sp>
        <p:nvSpPr>
          <p:cNvPr id="5123" name="Rectangle 3"/>
          <p:cNvSpPr>
            <a:spLocks noGrp="1" noChangeArrowheads="1"/>
          </p:cNvSpPr>
          <p:nvPr>
            <p:ph type="body" idx="1"/>
          </p:nvPr>
        </p:nvSpPr>
        <p:spPr/>
        <p:txBody>
          <a:bodyPr/>
          <a:lstStyle/>
          <a:p>
            <a:pPr>
              <a:buFont typeface="Arial" charset="0"/>
              <a:buNone/>
            </a:pPr>
            <a:r>
              <a:rPr lang="en-US" dirty="0" smtClean="0">
                <a:latin typeface="Arial" charset="0"/>
                <a:cs typeface="Arial" charset="0"/>
              </a:rPr>
              <a:t>	This topic discusses the concept of a queue:</a:t>
            </a:r>
          </a:p>
          <a:p>
            <a:pPr lvl="1"/>
            <a:r>
              <a:rPr lang="en-US" dirty="0" smtClean="0">
                <a:latin typeface="Arial" charset="0"/>
                <a:cs typeface="Arial" charset="0"/>
              </a:rPr>
              <a:t>Description of an Abstract Queue</a:t>
            </a:r>
          </a:p>
          <a:p>
            <a:pPr lvl="1"/>
            <a:r>
              <a:rPr lang="en-US" dirty="0" smtClean="0">
                <a:latin typeface="Arial" charset="0"/>
                <a:cs typeface="Arial" charset="0"/>
              </a:rPr>
              <a:t>List applications</a:t>
            </a:r>
          </a:p>
          <a:p>
            <a:pPr lvl="1"/>
            <a:r>
              <a:rPr lang="en-US" dirty="0" smtClean="0">
                <a:latin typeface="Arial" charset="0"/>
                <a:cs typeface="Arial" charset="0"/>
              </a:rPr>
              <a:t>Implementation</a:t>
            </a:r>
          </a:p>
          <a:p>
            <a:pPr lvl="1"/>
            <a:r>
              <a:rPr lang="en-US" dirty="0" smtClean="0">
                <a:latin typeface="Arial" charset="0"/>
                <a:cs typeface="Arial" charset="0"/>
              </a:rPr>
              <a:t>Queuing theory</a:t>
            </a:r>
          </a:p>
          <a:p>
            <a:pPr lvl="1"/>
            <a:r>
              <a:rPr lang="en-US" dirty="0" smtClean="0">
                <a:latin typeface="Arial" charset="0"/>
                <a:cs typeface="Arial" charset="0"/>
              </a:rPr>
              <a:t>Standard Template Library</a:t>
            </a:r>
          </a:p>
          <a:p>
            <a:pPr lvl="1"/>
            <a:endParaRPr lang="en-US" dirty="0">
              <a:latin typeface="Arial" charset="0"/>
              <a:cs typeface="Arial" charset="0"/>
            </a:endParaRPr>
          </a:p>
          <a:p>
            <a:pPr lvl="1"/>
            <a:r>
              <a:rPr lang="en-US" altLang="en-US" dirty="0">
                <a:latin typeface="Arial" charset="0"/>
                <a:cs typeface="Arial" charset="0"/>
              </a:rPr>
              <a:t>Description of an Abstract </a:t>
            </a:r>
            <a:r>
              <a:rPr lang="en-US" altLang="en-US" dirty="0" err="1">
                <a:latin typeface="Arial" charset="0"/>
                <a:cs typeface="Arial" charset="0"/>
              </a:rPr>
              <a:t>Deque</a:t>
            </a:r>
            <a:endParaRPr lang="en-US" altLang="en-US" dirty="0">
              <a:latin typeface="Arial" charset="0"/>
              <a:cs typeface="Arial" charset="0"/>
            </a:endParaRPr>
          </a:p>
          <a:p>
            <a:pPr lvl="1"/>
            <a:r>
              <a:rPr lang="en-US" altLang="en-US" dirty="0">
                <a:latin typeface="Arial" charset="0"/>
                <a:cs typeface="Arial" charset="0"/>
              </a:rPr>
              <a:t>Applications</a:t>
            </a:r>
          </a:p>
          <a:p>
            <a:pPr lvl="1"/>
            <a:r>
              <a:rPr lang="en-US" altLang="en-US" dirty="0">
                <a:latin typeface="Arial" charset="0"/>
                <a:cs typeface="Arial" charset="0"/>
              </a:rPr>
              <a:t>Implementations</a:t>
            </a:r>
          </a:p>
          <a:p>
            <a:pPr lvl="1"/>
            <a:r>
              <a:rPr lang="en-US" altLang="en-US" dirty="0">
                <a:latin typeface="Arial" charset="0"/>
                <a:cs typeface="Arial" charset="0"/>
              </a:rPr>
              <a:t>The STL and Iterations</a:t>
            </a:r>
          </a:p>
          <a:p>
            <a:pPr lvl="1"/>
            <a:endParaRPr lang="en-US" dirty="0" smtClean="0">
              <a:latin typeface="Arial" charset="0"/>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smtClean="0">
                <a:latin typeface="Consolas" pitchFamily="49" charset="0"/>
                <a:cs typeface="Arial" charset="0"/>
              </a:rPr>
              <a:t>Single_list</a:t>
            </a:r>
            <a:r>
              <a:rPr lang="en-US" smtClean="0">
                <a:latin typeface="Arial" charset="0"/>
                <a:cs typeface="Arial" charset="0"/>
              </a:rPr>
              <a:t> Definition</a:t>
            </a:r>
          </a:p>
        </p:txBody>
      </p:sp>
      <p:sp>
        <p:nvSpPr>
          <p:cNvPr id="15363" name="Rectangle 3"/>
          <p:cNvSpPr>
            <a:spLocks noGrp="1" noChangeArrowheads="1"/>
          </p:cNvSpPr>
          <p:nvPr>
            <p:ph type="body" idx="1"/>
          </p:nvPr>
        </p:nvSpPr>
        <p:spPr/>
        <p:txBody>
          <a:bodyPr/>
          <a:lstStyle/>
          <a:p>
            <a:pPr>
              <a:buFont typeface="Arial" charset="0"/>
              <a:buNone/>
            </a:pPr>
            <a:r>
              <a:rPr lang="en-US" dirty="0" smtClean="0">
                <a:latin typeface="Arial" charset="0"/>
                <a:cs typeface="Arial" charset="0"/>
              </a:rPr>
              <a:t>	The definition of single list class from Project 1 is: </a:t>
            </a:r>
            <a:r>
              <a:rPr lang="en-US" sz="1600" dirty="0" smtClean="0">
                <a:latin typeface="Arial" charset="0"/>
                <a:cs typeface="Arial" charset="0"/>
              </a:rPr>
              <a:t> </a:t>
            </a:r>
          </a:p>
          <a:p>
            <a:pPr>
              <a:buFontTx/>
              <a:buNone/>
            </a:pPr>
            <a:r>
              <a:rPr lang="en-US" sz="1400" dirty="0" smtClean="0">
                <a:latin typeface="Consolas" pitchFamily="49" charset="0"/>
                <a:cs typeface="Arial" charset="0"/>
              </a:rPr>
              <a:t>		template &lt;typename Type&gt;</a:t>
            </a:r>
          </a:p>
          <a:p>
            <a:pPr>
              <a:buFontTx/>
              <a:buNone/>
            </a:pPr>
            <a:r>
              <a:rPr lang="en-US" sz="1400" dirty="0" smtClean="0">
                <a:latin typeface="Consolas" pitchFamily="49" charset="0"/>
                <a:cs typeface="Arial" charset="0"/>
              </a:rPr>
              <a:t>		class </a:t>
            </a:r>
            <a:r>
              <a:rPr lang="en-US" sz="1400" dirty="0" err="1" smtClean="0">
                <a:latin typeface="Consolas" pitchFamily="49" charset="0"/>
                <a:cs typeface="Arial" charset="0"/>
              </a:rPr>
              <a:t>Single_list</a:t>
            </a:r>
            <a:r>
              <a:rPr lang="en-US" sz="1400" dirty="0" smtClean="0">
                <a:latin typeface="Consolas" pitchFamily="49" charset="0"/>
                <a:cs typeface="Arial" charset="0"/>
              </a:rPr>
              <a:t> {</a:t>
            </a:r>
          </a:p>
          <a:p>
            <a:pPr>
              <a:buFontTx/>
              <a:buNone/>
            </a:pPr>
            <a:r>
              <a:rPr lang="en-US" sz="1400" dirty="0" smtClean="0">
                <a:latin typeface="Consolas" pitchFamily="49" charset="0"/>
                <a:cs typeface="Arial" charset="0"/>
              </a:rPr>
              <a:t>			public:</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size()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bool</a:t>
            </a:r>
            <a:r>
              <a:rPr lang="en-US" sz="1400" dirty="0" smtClean="0">
                <a:latin typeface="Consolas" pitchFamily="49" charset="0"/>
                <a:cs typeface="Arial" charset="0"/>
              </a:rPr>
              <a:t> empty()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Type front()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Type back()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Single_node</a:t>
            </a:r>
            <a:r>
              <a:rPr lang="en-US" sz="1400" dirty="0" smtClean="0">
                <a:latin typeface="Consolas" pitchFamily="49" charset="0"/>
                <a:cs typeface="Arial" charset="0"/>
              </a:rPr>
              <a:t>&lt;Type&gt; *head()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Single_node</a:t>
            </a:r>
            <a:r>
              <a:rPr lang="en-US" sz="1400" dirty="0" smtClean="0">
                <a:latin typeface="Consolas" pitchFamily="49" charset="0"/>
                <a:cs typeface="Arial" charset="0"/>
              </a:rPr>
              <a:t>&lt;Type&gt; *tail()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count( Type </a:t>
            </a:r>
            <a:r>
              <a:rPr lang="en-US" sz="1400" dirty="0" err="1" smtClean="0">
                <a:latin typeface="Consolas" pitchFamily="49" charset="0"/>
                <a:cs typeface="Arial" charset="0"/>
              </a:rPr>
              <a:t>const</a:t>
            </a:r>
            <a:r>
              <a:rPr lang="en-US" sz="1400" dirty="0" smtClean="0">
                <a:latin typeface="Consolas" pitchFamily="49" charset="0"/>
                <a:cs typeface="Arial" charset="0"/>
              </a:rPr>
              <a:t> &amp; )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endParaRPr lang="en-US" sz="1400" dirty="0" smtClean="0">
              <a:latin typeface="Consolas" pitchFamily="49" charset="0"/>
              <a:cs typeface="Arial" charset="0"/>
            </a:endParaRPr>
          </a:p>
          <a:p>
            <a:pPr>
              <a:buFontTx/>
              <a:buNone/>
            </a:pPr>
            <a:r>
              <a:rPr lang="en-US" sz="1400" dirty="0" smtClean="0">
                <a:latin typeface="Consolas" pitchFamily="49" charset="0"/>
                <a:cs typeface="Arial" charset="0"/>
              </a:rPr>
              <a:t>				void </a:t>
            </a:r>
            <a:r>
              <a:rPr lang="en-US" sz="1400" dirty="0" err="1" smtClean="0">
                <a:latin typeface="Consolas" pitchFamily="49" charset="0"/>
                <a:cs typeface="Arial" charset="0"/>
              </a:rPr>
              <a:t>push_front</a:t>
            </a:r>
            <a:r>
              <a:rPr lang="en-US" sz="1400" dirty="0" smtClean="0">
                <a:latin typeface="Consolas" pitchFamily="49" charset="0"/>
                <a:cs typeface="Arial" charset="0"/>
              </a:rPr>
              <a:t>(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void </a:t>
            </a:r>
            <a:r>
              <a:rPr lang="en-US" sz="1400" dirty="0" err="1" smtClean="0">
                <a:latin typeface="Consolas" pitchFamily="49" charset="0"/>
                <a:cs typeface="Arial" charset="0"/>
              </a:rPr>
              <a:t>push_back</a:t>
            </a:r>
            <a:r>
              <a:rPr lang="en-US" sz="1400" dirty="0" smtClean="0">
                <a:latin typeface="Consolas" pitchFamily="49" charset="0"/>
                <a:cs typeface="Arial" charset="0"/>
              </a:rPr>
              <a:t>(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Type </a:t>
            </a:r>
            <a:r>
              <a:rPr lang="en-US" sz="1400" dirty="0" err="1" smtClean="0">
                <a:latin typeface="Consolas" pitchFamily="49" charset="0"/>
                <a:cs typeface="Arial" charset="0"/>
              </a:rPr>
              <a:t>pop_front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erase(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a:t>
            </a:r>
          </a:p>
        </p:txBody>
      </p:sp>
      <p:sp>
        <p:nvSpPr>
          <p:cNvPr id="15364"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latin typeface="Arial" charset="0"/>
                <a:cs typeface="Arial" charset="0"/>
              </a:rPr>
              <a:t>Queue-as-List Class</a:t>
            </a:r>
          </a:p>
        </p:txBody>
      </p:sp>
      <p:sp>
        <p:nvSpPr>
          <p:cNvPr id="1638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queue class using a singly linked list has a single private member variable:  a singly linked list</a:t>
            </a:r>
            <a:endParaRPr lang="en-US" sz="1600" smtClean="0">
              <a:latin typeface="Arial" charset="0"/>
              <a:cs typeface="Arial" charset="0"/>
            </a:endParaRPr>
          </a:p>
        </p:txBody>
      </p:sp>
      <p:sp>
        <p:nvSpPr>
          <p:cNvPr id="16388" name="Rectangle 5"/>
          <p:cNvSpPr>
            <a:spLocks noChangeArrowheads="1"/>
          </p:cNvSpPr>
          <p:nvPr/>
        </p:nvSpPr>
        <p:spPr bwMode="auto">
          <a:xfrm>
            <a:off x="1981200" y="2276475"/>
            <a:ext cx="5327650" cy="2838450"/>
          </a:xfrm>
          <a:prstGeom prst="rect">
            <a:avLst/>
          </a:prstGeom>
          <a:noFill/>
          <a:ln w="9525">
            <a:noFill/>
            <a:miter lim="800000"/>
            <a:headEnd/>
            <a:tailEnd/>
          </a:ln>
        </p:spPr>
        <p:txBody>
          <a:bodyPr>
            <a:spAutoFit/>
          </a:bodyPr>
          <a:lstStyle/>
          <a:p>
            <a:r>
              <a:rPr lang="en-US" dirty="0">
                <a:latin typeface="Consolas" pitchFamily="49" charset="0"/>
              </a:rPr>
              <a:t>template &lt;typename Type&gt;</a:t>
            </a:r>
          </a:p>
          <a:p>
            <a:r>
              <a:rPr lang="en-US" dirty="0">
                <a:latin typeface="Consolas" pitchFamily="49" charset="0"/>
              </a:rPr>
              <a:t>class Queue{</a:t>
            </a:r>
          </a:p>
          <a:p>
            <a:r>
              <a:rPr lang="en-US" dirty="0">
                <a:latin typeface="Consolas" pitchFamily="49" charset="0"/>
              </a:rPr>
              <a:t>    private:</a:t>
            </a:r>
          </a:p>
          <a:p>
            <a:r>
              <a:rPr lang="en-US" dirty="0">
                <a:latin typeface="Consolas" pitchFamily="49" charset="0"/>
              </a:rPr>
              <a:t>        </a:t>
            </a:r>
            <a:r>
              <a:rPr lang="en-US" dirty="0" err="1">
                <a:latin typeface="Consolas" pitchFamily="49" charset="0"/>
              </a:rPr>
              <a:t>Single_list</a:t>
            </a:r>
            <a:r>
              <a:rPr lang="en-US" dirty="0">
                <a:latin typeface="Consolas" pitchFamily="49" charset="0"/>
              </a:rPr>
              <a:t>&lt;Type&gt; </a:t>
            </a:r>
            <a:r>
              <a:rPr lang="en-US" dirty="0">
                <a:solidFill>
                  <a:srgbClr val="FF0000"/>
                </a:solidFill>
                <a:latin typeface="Consolas" pitchFamily="49" charset="0"/>
              </a:rPr>
              <a:t>list</a:t>
            </a:r>
            <a:r>
              <a:rPr lang="en-US" dirty="0">
                <a:latin typeface="Consolas" pitchFamily="49" charset="0"/>
              </a:rPr>
              <a:t>;</a:t>
            </a:r>
          </a:p>
          <a:p>
            <a:r>
              <a:rPr lang="en-US" dirty="0">
                <a:latin typeface="Consolas" pitchFamily="49" charset="0"/>
              </a:rPr>
              <a:t>    public:</a:t>
            </a:r>
          </a:p>
          <a:p>
            <a:r>
              <a:rPr lang="en-US" dirty="0">
                <a:latin typeface="Consolas" pitchFamily="49" charset="0"/>
              </a:rPr>
              <a:t>        </a:t>
            </a:r>
            <a:r>
              <a:rPr lang="en-US" dirty="0" err="1">
                <a:solidFill>
                  <a:srgbClr val="FF33CC"/>
                </a:solidFill>
                <a:latin typeface="Consolas" pitchFamily="49" charset="0"/>
              </a:rPr>
              <a:t>bool</a:t>
            </a:r>
            <a:r>
              <a:rPr lang="en-US" dirty="0">
                <a:latin typeface="Consolas" pitchFamily="49" charset="0"/>
              </a:rPr>
              <a:t> </a:t>
            </a:r>
            <a:r>
              <a:rPr lang="en-US" dirty="0">
                <a:solidFill>
                  <a:srgbClr val="00B0F0"/>
                </a:solidFill>
                <a:latin typeface="Consolas" pitchFamily="49" charset="0"/>
              </a:rPr>
              <a:t>empty</a:t>
            </a:r>
            <a:r>
              <a:rPr lang="en-US" dirty="0">
                <a:latin typeface="Consolas" pitchFamily="49" charset="0"/>
              </a:rPr>
              <a:t>() </a:t>
            </a:r>
            <a:r>
              <a:rPr lang="en-US" dirty="0" err="1">
                <a:latin typeface="Consolas" pitchFamily="49" charset="0"/>
              </a:rPr>
              <a:t>const</a:t>
            </a:r>
            <a:r>
              <a:rPr lang="en-US" dirty="0">
                <a:latin typeface="Consolas" pitchFamily="49" charset="0"/>
              </a:rPr>
              <a:t>;</a:t>
            </a:r>
          </a:p>
          <a:p>
            <a:r>
              <a:rPr lang="en-US" dirty="0">
                <a:latin typeface="Consolas" pitchFamily="49" charset="0"/>
              </a:rPr>
              <a:t>        </a:t>
            </a:r>
            <a:r>
              <a:rPr lang="en-US" dirty="0">
                <a:solidFill>
                  <a:srgbClr val="FF33CC"/>
                </a:solidFill>
                <a:latin typeface="Consolas" pitchFamily="49" charset="0"/>
              </a:rPr>
              <a:t>Type</a:t>
            </a:r>
            <a:r>
              <a:rPr lang="en-US" dirty="0">
                <a:latin typeface="Consolas" pitchFamily="49" charset="0"/>
              </a:rPr>
              <a:t> </a:t>
            </a:r>
            <a:r>
              <a:rPr lang="en-US" dirty="0">
                <a:solidFill>
                  <a:srgbClr val="00B0F0"/>
                </a:solidFill>
                <a:latin typeface="Consolas" pitchFamily="49" charset="0"/>
              </a:rPr>
              <a:t>front</a:t>
            </a:r>
            <a:r>
              <a:rPr lang="en-US" dirty="0">
                <a:latin typeface="Consolas" pitchFamily="49" charset="0"/>
              </a:rPr>
              <a:t>() </a:t>
            </a:r>
            <a:r>
              <a:rPr lang="en-US" dirty="0" err="1">
                <a:latin typeface="Consolas" pitchFamily="49" charset="0"/>
              </a:rPr>
              <a:t>const</a:t>
            </a:r>
            <a:r>
              <a:rPr lang="en-US" dirty="0">
                <a:latin typeface="Consolas" pitchFamily="49" charset="0"/>
              </a:rPr>
              <a:t>;</a:t>
            </a:r>
          </a:p>
          <a:p>
            <a:r>
              <a:rPr lang="en-US" dirty="0">
                <a:latin typeface="Consolas" pitchFamily="49" charset="0"/>
              </a:rPr>
              <a:t>        </a:t>
            </a:r>
            <a:r>
              <a:rPr lang="en-US" dirty="0">
                <a:solidFill>
                  <a:srgbClr val="FF33CC"/>
                </a:solidFill>
                <a:latin typeface="Consolas" pitchFamily="49" charset="0"/>
              </a:rPr>
              <a:t>void</a:t>
            </a:r>
            <a:r>
              <a:rPr lang="en-US" dirty="0">
                <a:latin typeface="Consolas" pitchFamily="49" charset="0"/>
              </a:rPr>
              <a:t> </a:t>
            </a:r>
            <a:r>
              <a:rPr lang="en-US" dirty="0">
                <a:solidFill>
                  <a:srgbClr val="00B0F0"/>
                </a:solidFill>
                <a:latin typeface="Consolas" pitchFamily="49" charset="0"/>
              </a:rPr>
              <a:t>push</a:t>
            </a:r>
            <a:r>
              <a:rPr lang="en-US" dirty="0">
                <a:latin typeface="Consolas" pitchFamily="49" charset="0"/>
              </a:rPr>
              <a:t>( </a:t>
            </a:r>
            <a:r>
              <a:rPr lang="en-US" dirty="0" smtClean="0">
                <a:latin typeface="Consolas" pitchFamily="49" charset="0"/>
              </a:rPr>
              <a:t>Type </a:t>
            </a:r>
            <a:r>
              <a:rPr lang="en-US" dirty="0" err="1" smtClean="0">
                <a:latin typeface="Consolas" pitchFamily="49" charset="0"/>
              </a:rPr>
              <a:t>const</a:t>
            </a:r>
            <a:r>
              <a:rPr lang="en-US" dirty="0" smtClean="0">
                <a:latin typeface="Consolas" pitchFamily="49" charset="0"/>
              </a:rPr>
              <a:t> </a:t>
            </a:r>
            <a:r>
              <a:rPr lang="en-US" dirty="0">
                <a:latin typeface="Consolas" pitchFamily="49" charset="0"/>
              </a:rPr>
              <a:t>&amp; );</a:t>
            </a:r>
          </a:p>
          <a:p>
            <a:r>
              <a:rPr lang="en-US" dirty="0">
                <a:latin typeface="Consolas" pitchFamily="49" charset="0"/>
              </a:rPr>
              <a:t>        </a:t>
            </a:r>
            <a:r>
              <a:rPr lang="en-US" dirty="0">
                <a:solidFill>
                  <a:srgbClr val="FF33CC"/>
                </a:solidFill>
                <a:latin typeface="Consolas" pitchFamily="49" charset="0"/>
              </a:rPr>
              <a:t>Type</a:t>
            </a:r>
            <a:r>
              <a:rPr lang="en-US" dirty="0">
                <a:latin typeface="Consolas" pitchFamily="49" charset="0"/>
              </a:rPr>
              <a:t> </a:t>
            </a:r>
            <a:r>
              <a:rPr lang="en-US" dirty="0">
                <a:solidFill>
                  <a:srgbClr val="00B0F0"/>
                </a:solidFill>
                <a:latin typeface="Consolas" pitchFamily="49" charset="0"/>
              </a:rPr>
              <a:t>pop</a:t>
            </a:r>
            <a:r>
              <a:rPr lang="en-US" dirty="0">
                <a:latin typeface="Consolas" pitchFamily="49" charset="0"/>
              </a:rPr>
              <a:t>();</a:t>
            </a:r>
          </a:p>
          <a:p>
            <a:r>
              <a:rPr lang="en-US" dirty="0">
                <a:latin typeface="Consolas" pitchFamily="49" charset="0"/>
              </a:rPr>
              <a:t>};</a:t>
            </a:r>
          </a:p>
        </p:txBody>
      </p:sp>
      <p:sp>
        <p:nvSpPr>
          <p:cNvPr id="16389"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en-US" smtClean="0">
                <a:latin typeface="Arial" charset="0"/>
                <a:cs typeface="Arial" charset="0"/>
              </a:rPr>
              <a:t>Queue-as-List Class</a:t>
            </a:r>
          </a:p>
        </p:txBody>
      </p:sp>
      <p:sp>
        <p:nvSpPr>
          <p:cNvPr id="17411" name="Rectangle 3"/>
          <p:cNvSpPr>
            <a:spLocks noGrp="1" noChangeArrowheads="1"/>
          </p:cNvSpPr>
          <p:nvPr>
            <p:ph type="body" idx="4294967295"/>
          </p:nvPr>
        </p:nvSpPr>
        <p:spPr/>
        <p:txBody>
          <a:bodyPr/>
          <a:lstStyle/>
          <a:p>
            <a:pPr>
              <a:buFont typeface="Arial" charset="0"/>
              <a:buNone/>
            </a:pPr>
            <a:r>
              <a:rPr lang="en-US" dirty="0" smtClean="0">
                <a:latin typeface="Arial" charset="0"/>
                <a:cs typeface="Arial" charset="0"/>
              </a:rPr>
              <a:t>	The implementation is similar to that of a Stack-as-List</a:t>
            </a:r>
            <a:endParaRPr lang="en-US" sz="14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r>
              <a:rPr lang="en-US" sz="1200" dirty="0" smtClean="0">
                <a:latin typeface="Consolas" pitchFamily="49" charset="0"/>
                <a:cs typeface="Arial" charset="0"/>
              </a:rPr>
              <a:t>		template &lt;typename Type&gt;</a:t>
            </a:r>
          </a:p>
          <a:p>
            <a:pPr>
              <a:buFontTx/>
              <a:buNone/>
            </a:pPr>
            <a:r>
              <a:rPr lang="en-US" sz="1200" dirty="0" smtClean="0">
                <a:solidFill>
                  <a:srgbClr val="FF33CC"/>
                </a:solidFill>
                <a:latin typeface="Consolas" pitchFamily="49" charset="0"/>
                <a:cs typeface="Arial" charset="0"/>
              </a:rPr>
              <a:t>		</a:t>
            </a:r>
            <a:r>
              <a:rPr lang="en-US" sz="1200" dirty="0" err="1" smtClean="0">
                <a:solidFill>
                  <a:srgbClr val="FF33CC"/>
                </a:solidFill>
                <a:latin typeface="Consolas" pitchFamily="49" charset="0"/>
                <a:cs typeface="Arial" charset="0"/>
              </a:rPr>
              <a:t>bool</a:t>
            </a:r>
            <a:r>
              <a:rPr lang="en-US" sz="1200" dirty="0" smtClean="0">
                <a:latin typeface="Consolas" pitchFamily="49" charset="0"/>
                <a:cs typeface="Arial" charset="0"/>
              </a:rPr>
              <a:t> Queue&lt;Type&gt;::</a:t>
            </a:r>
            <a:r>
              <a:rPr lang="en-US" sz="1200" dirty="0" smtClean="0">
                <a:solidFill>
                  <a:srgbClr val="663300"/>
                </a:solidFill>
                <a:latin typeface="Consolas" pitchFamily="49" charset="0"/>
                <a:cs typeface="Arial" charset="0"/>
              </a:rPr>
              <a:t>empty</a:t>
            </a:r>
            <a:r>
              <a:rPr lang="en-US" sz="1200" dirty="0" smtClean="0">
                <a:latin typeface="Consolas" pitchFamily="49" charset="0"/>
                <a:cs typeface="Arial" charset="0"/>
              </a:rPr>
              <a:t>() </a:t>
            </a:r>
            <a:r>
              <a:rPr lang="en-US" sz="1200" dirty="0" err="1" smtClean="0">
                <a:latin typeface="Consolas" pitchFamily="49" charset="0"/>
                <a:cs typeface="Arial" charset="0"/>
              </a:rPr>
              <a:t>const</a:t>
            </a:r>
            <a:r>
              <a:rPr lang="en-US" sz="1200" dirty="0" smtClean="0">
                <a:latin typeface="Consolas" pitchFamily="49" charset="0"/>
                <a:cs typeface="Arial" charset="0"/>
              </a:rPr>
              <a:t> {</a:t>
            </a:r>
          </a:p>
          <a:p>
            <a:pPr>
              <a:buFontTx/>
              <a:buNone/>
            </a:pPr>
            <a:r>
              <a:rPr lang="en-US" sz="1200" dirty="0" smtClean="0">
                <a:latin typeface="Consolas" pitchFamily="49" charset="0"/>
                <a:cs typeface="Arial" charset="0"/>
              </a:rPr>
              <a:t>		    return </a:t>
            </a:r>
            <a:r>
              <a:rPr lang="en-US" sz="1200" dirty="0" err="1" smtClean="0">
                <a:solidFill>
                  <a:srgbClr val="FF0000"/>
                </a:solidFill>
                <a:latin typeface="Consolas" pitchFamily="49" charset="0"/>
                <a:cs typeface="Arial" charset="0"/>
              </a:rPr>
              <a:t>list</a:t>
            </a:r>
            <a:r>
              <a:rPr lang="en-US" sz="1200" dirty="0" err="1" smtClean="0">
                <a:latin typeface="Consolas" pitchFamily="49" charset="0"/>
                <a:cs typeface="Arial" charset="0"/>
              </a:rPr>
              <a:t>.</a:t>
            </a:r>
            <a:r>
              <a:rPr lang="en-US" sz="1200" dirty="0" err="1" smtClean="0">
                <a:solidFill>
                  <a:srgbClr val="663300"/>
                </a:solidFill>
                <a:latin typeface="Consolas" pitchFamily="49" charset="0"/>
                <a:cs typeface="Arial" charset="0"/>
              </a:rPr>
              <a:t>empty</a:t>
            </a:r>
            <a:r>
              <a:rPr lang="en-US" sz="1200" dirty="0" smtClean="0">
                <a:latin typeface="Consolas" pitchFamily="49" charset="0"/>
                <a:cs typeface="Arial" charset="0"/>
              </a:rPr>
              <a:t>();</a:t>
            </a:r>
          </a:p>
          <a:p>
            <a:pPr>
              <a:buFontTx/>
              <a:buNone/>
            </a:pPr>
            <a:r>
              <a:rPr lang="en-US" sz="1200" dirty="0" smtClean="0">
                <a:latin typeface="Consolas" pitchFamily="49" charset="0"/>
                <a:cs typeface="Arial" charset="0"/>
              </a:rPr>
              <a:t>		}</a:t>
            </a:r>
          </a:p>
          <a:p>
            <a:pPr>
              <a:buFontTx/>
              <a:buNone/>
            </a:pPr>
            <a:endParaRPr lang="en-US" sz="12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endParaRPr lang="en-US" sz="1200" dirty="0" smtClean="0">
              <a:latin typeface="Consolas" pitchFamily="49" charset="0"/>
              <a:cs typeface="Arial" charset="0"/>
            </a:endParaRPr>
          </a:p>
          <a:p>
            <a:pPr>
              <a:buFontTx/>
              <a:buNone/>
            </a:pPr>
            <a:r>
              <a:rPr lang="en-US" sz="1200" dirty="0" smtClean="0">
                <a:latin typeface="Consolas" pitchFamily="49" charset="0"/>
                <a:cs typeface="Arial" charset="0"/>
              </a:rPr>
              <a:t>	template &lt;typename Type&gt;</a:t>
            </a:r>
          </a:p>
          <a:p>
            <a:pPr>
              <a:buFontTx/>
              <a:buNone/>
            </a:pPr>
            <a:r>
              <a:rPr lang="en-US" sz="1200" dirty="0" smtClean="0">
                <a:solidFill>
                  <a:srgbClr val="FF33CC"/>
                </a:solidFill>
                <a:latin typeface="Consolas" pitchFamily="49" charset="0"/>
                <a:cs typeface="Arial" charset="0"/>
              </a:rPr>
              <a:t>	void</a:t>
            </a:r>
            <a:r>
              <a:rPr lang="en-US" sz="1200" dirty="0" smtClean="0">
                <a:latin typeface="Consolas" pitchFamily="49" charset="0"/>
                <a:cs typeface="Arial" charset="0"/>
              </a:rPr>
              <a:t> Queue&lt;Type&gt;::</a:t>
            </a:r>
            <a:r>
              <a:rPr lang="en-US" sz="1200" dirty="0" smtClean="0">
                <a:solidFill>
                  <a:srgbClr val="663300"/>
                </a:solidFill>
                <a:latin typeface="Consolas" pitchFamily="49" charset="0"/>
                <a:cs typeface="Arial" charset="0"/>
              </a:rPr>
              <a:t>push</a:t>
            </a:r>
            <a:r>
              <a:rPr lang="en-US" sz="1200" dirty="0" smtClean="0">
                <a:latin typeface="Consolas" pitchFamily="49" charset="0"/>
                <a:cs typeface="Arial" charset="0"/>
              </a:rPr>
              <a:t>( Type </a:t>
            </a:r>
            <a:r>
              <a:rPr lang="en-US" sz="1200" dirty="0" err="1" smtClean="0">
                <a:latin typeface="Consolas" pitchFamily="49" charset="0"/>
                <a:cs typeface="Arial" charset="0"/>
              </a:rPr>
              <a:t>const</a:t>
            </a:r>
            <a:r>
              <a:rPr lang="en-US" sz="1200" dirty="0" smtClean="0">
                <a:latin typeface="Consolas" pitchFamily="49" charset="0"/>
                <a:cs typeface="Arial" charset="0"/>
              </a:rPr>
              <a:t> &amp;</a:t>
            </a:r>
            <a:r>
              <a:rPr lang="en-US" sz="1200" dirty="0" err="1" smtClean="0">
                <a:solidFill>
                  <a:schemeClr val="accent2"/>
                </a:solidFill>
                <a:latin typeface="Consolas" pitchFamily="49" charset="0"/>
                <a:cs typeface="Arial" charset="0"/>
              </a:rPr>
              <a:t>obj</a:t>
            </a:r>
            <a:r>
              <a:rPr lang="en-US" sz="1200" dirty="0" smtClean="0">
                <a:latin typeface="Consolas" pitchFamily="49" charset="0"/>
                <a:cs typeface="Arial" charset="0"/>
              </a:rPr>
              <a:t> ) {</a:t>
            </a:r>
          </a:p>
          <a:p>
            <a:pPr>
              <a:buFontTx/>
              <a:buNone/>
            </a:pPr>
            <a:r>
              <a:rPr lang="en-US" sz="1200" dirty="0" smtClean="0">
                <a:latin typeface="Consolas" pitchFamily="49" charset="0"/>
                <a:cs typeface="Arial" charset="0"/>
              </a:rPr>
              <a:t>	    </a:t>
            </a:r>
            <a:r>
              <a:rPr lang="en-US" sz="1200" dirty="0" err="1" smtClean="0">
                <a:solidFill>
                  <a:srgbClr val="FF0000"/>
                </a:solidFill>
                <a:latin typeface="Consolas" pitchFamily="49" charset="0"/>
                <a:cs typeface="Arial" charset="0"/>
              </a:rPr>
              <a:t>list</a:t>
            </a:r>
            <a:r>
              <a:rPr lang="en-US" sz="1200" dirty="0" err="1" smtClean="0">
                <a:latin typeface="Consolas" pitchFamily="49" charset="0"/>
                <a:cs typeface="Arial" charset="0"/>
              </a:rPr>
              <a:t>.</a:t>
            </a:r>
            <a:r>
              <a:rPr lang="en-US" sz="1200" dirty="0" err="1" smtClean="0">
                <a:solidFill>
                  <a:srgbClr val="663300"/>
                </a:solidFill>
                <a:latin typeface="Consolas" pitchFamily="49" charset="0"/>
                <a:cs typeface="Arial" charset="0"/>
              </a:rPr>
              <a:t>push_back</a:t>
            </a:r>
            <a:r>
              <a:rPr lang="en-US" sz="1200" dirty="0" smtClean="0">
                <a:latin typeface="Consolas" pitchFamily="49" charset="0"/>
                <a:cs typeface="Arial" charset="0"/>
              </a:rPr>
              <a:t>( </a:t>
            </a:r>
            <a:r>
              <a:rPr lang="en-US" sz="1200" dirty="0" err="1" smtClean="0">
                <a:solidFill>
                  <a:schemeClr val="accent2"/>
                </a:solidFill>
                <a:latin typeface="Consolas" pitchFamily="49" charset="0"/>
                <a:cs typeface="Arial" charset="0"/>
              </a:rPr>
              <a:t>obj</a:t>
            </a:r>
            <a:r>
              <a:rPr lang="en-US" sz="1200" dirty="0" smtClean="0">
                <a:latin typeface="Consolas" pitchFamily="49" charset="0"/>
                <a:cs typeface="Arial" charset="0"/>
              </a:rPr>
              <a:t> );</a:t>
            </a:r>
          </a:p>
          <a:p>
            <a:pPr>
              <a:buFontTx/>
              <a:buNone/>
            </a:pPr>
            <a:r>
              <a:rPr lang="en-US" sz="1200" dirty="0" smtClean="0">
                <a:latin typeface="Consolas" pitchFamily="49" charset="0"/>
                <a:cs typeface="Arial" charset="0"/>
              </a:rPr>
              <a:t>	}</a:t>
            </a:r>
          </a:p>
          <a:p>
            <a:pPr>
              <a:buFontTx/>
              <a:buNone/>
            </a:pPr>
            <a:endParaRPr lang="en-US" sz="1200" dirty="0" smtClean="0">
              <a:latin typeface="Consolas" pitchFamily="49" charset="0"/>
              <a:cs typeface="Arial" charset="0"/>
            </a:endParaRPr>
          </a:p>
        </p:txBody>
      </p:sp>
      <p:sp>
        <p:nvSpPr>
          <p:cNvPr id="17412" name="Rectangle 3"/>
          <p:cNvSpPr txBox="1">
            <a:spLocks noChangeArrowheads="1"/>
          </p:cNvSpPr>
          <p:nvPr/>
        </p:nvSpPr>
        <p:spPr bwMode="auto">
          <a:xfrm>
            <a:off x="5218113" y="2214563"/>
            <a:ext cx="3568700" cy="1928812"/>
          </a:xfrm>
          <a:prstGeom prst="rect">
            <a:avLst/>
          </a:prstGeom>
          <a:noFill/>
          <a:ln w="9525">
            <a:noFill/>
            <a:miter lim="800000"/>
            <a:headEnd/>
            <a:tailEnd/>
          </a:ln>
        </p:spPr>
        <p:txBody>
          <a:bodyPr/>
          <a:lstStyle/>
          <a:p>
            <a:pPr marL="342900" indent="-342900" eaLnBrk="0" hangingPunct="0">
              <a:spcBef>
                <a:spcPct val="20000"/>
              </a:spcBef>
              <a:buFont typeface="Arial" charset="0"/>
              <a:buNone/>
            </a:pPr>
            <a:r>
              <a:rPr lang="en-US" sz="1200">
                <a:latin typeface="Consolas" pitchFamily="49" charset="0"/>
              </a:rPr>
              <a:t>template &lt;typename Type&gt;</a:t>
            </a:r>
          </a:p>
          <a:p>
            <a:pPr marL="342900" indent="-342900" eaLnBrk="0" hangingPunct="0">
              <a:spcBef>
                <a:spcPct val="20000"/>
              </a:spcBef>
            </a:pPr>
            <a:r>
              <a:rPr lang="en-US" sz="1200">
                <a:solidFill>
                  <a:srgbClr val="FF33CC"/>
                </a:solidFill>
                <a:latin typeface="Consolas" pitchFamily="49" charset="0"/>
              </a:rPr>
              <a:t>Type</a:t>
            </a:r>
            <a:r>
              <a:rPr lang="en-US" sz="1200">
                <a:latin typeface="Consolas" pitchFamily="49" charset="0"/>
              </a:rPr>
              <a:t> Queue&lt;Type&gt;::</a:t>
            </a:r>
            <a:r>
              <a:rPr lang="en-US" sz="1200">
                <a:solidFill>
                  <a:srgbClr val="663300"/>
                </a:solidFill>
                <a:latin typeface="Consolas" pitchFamily="49" charset="0"/>
              </a:rPr>
              <a:t>front</a:t>
            </a:r>
            <a:r>
              <a:rPr lang="en-US" sz="1200">
                <a:latin typeface="Consolas" pitchFamily="49" charset="0"/>
              </a:rPr>
              <a:t>() const {</a:t>
            </a:r>
          </a:p>
          <a:p>
            <a:pPr marL="342900" indent="-342900" eaLnBrk="0" hangingPunct="0">
              <a:spcBef>
                <a:spcPct val="20000"/>
              </a:spcBef>
            </a:pPr>
            <a:r>
              <a:rPr lang="en-US" sz="1200">
                <a:latin typeface="Consolas" pitchFamily="49" charset="0"/>
              </a:rPr>
              <a:t>    if ( empty() ) {</a:t>
            </a:r>
          </a:p>
          <a:p>
            <a:pPr marL="342900" indent="-342900" eaLnBrk="0" hangingPunct="0">
              <a:spcBef>
                <a:spcPct val="20000"/>
              </a:spcBef>
            </a:pPr>
            <a:r>
              <a:rPr lang="en-US" sz="1200">
                <a:latin typeface="Consolas" pitchFamily="49" charset="0"/>
              </a:rPr>
              <a:t>        throw underflow();</a:t>
            </a:r>
          </a:p>
          <a:p>
            <a:pPr marL="342900" indent="-342900" eaLnBrk="0" hangingPunct="0">
              <a:spcBef>
                <a:spcPct val="20000"/>
              </a:spcBef>
            </a:pPr>
            <a:r>
              <a:rPr lang="en-US" sz="1200">
                <a:latin typeface="Consolas" pitchFamily="49" charset="0"/>
              </a:rPr>
              <a:t>    }</a:t>
            </a:r>
          </a:p>
          <a:p>
            <a:pPr marL="342900" indent="-342900" eaLnBrk="0" hangingPunct="0">
              <a:spcBef>
                <a:spcPct val="20000"/>
              </a:spcBef>
            </a:pPr>
            <a:endParaRPr lang="en-US" sz="1200">
              <a:latin typeface="Consolas" pitchFamily="49" charset="0"/>
            </a:endParaRPr>
          </a:p>
          <a:p>
            <a:pPr marL="342900" indent="-342900" eaLnBrk="0" hangingPunct="0">
              <a:spcBef>
                <a:spcPct val="20000"/>
              </a:spcBef>
            </a:pPr>
            <a:r>
              <a:rPr lang="en-US" sz="1200">
                <a:latin typeface="Consolas" pitchFamily="49" charset="0"/>
              </a:rPr>
              <a:t>    return </a:t>
            </a:r>
            <a:r>
              <a:rPr lang="en-US" sz="1200">
                <a:solidFill>
                  <a:srgbClr val="FF0000"/>
                </a:solidFill>
                <a:latin typeface="Consolas" pitchFamily="49" charset="0"/>
              </a:rPr>
              <a:t>list</a:t>
            </a:r>
            <a:r>
              <a:rPr lang="en-US" sz="1200">
                <a:latin typeface="Consolas" pitchFamily="49" charset="0"/>
              </a:rPr>
              <a:t>.front();</a:t>
            </a:r>
          </a:p>
          <a:p>
            <a:pPr marL="342900" indent="-342900" eaLnBrk="0" hangingPunct="0">
              <a:spcBef>
                <a:spcPct val="20000"/>
              </a:spcBef>
            </a:pPr>
            <a:r>
              <a:rPr lang="en-US" sz="1200">
                <a:latin typeface="Consolas" pitchFamily="49" charset="0"/>
              </a:rPr>
              <a:t>}</a:t>
            </a:r>
          </a:p>
        </p:txBody>
      </p:sp>
      <p:sp>
        <p:nvSpPr>
          <p:cNvPr id="17413" name="Rectangle 3"/>
          <p:cNvSpPr>
            <a:spLocks noChangeArrowheads="1"/>
          </p:cNvSpPr>
          <p:nvPr/>
        </p:nvSpPr>
        <p:spPr bwMode="auto">
          <a:xfrm>
            <a:off x="5211763" y="4429125"/>
            <a:ext cx="3074987" cy="1941513"/>
          </a:xfrm>
          <a:prstGeom prst="rect">
            <a:avLst/>
          </a:prstGeom>
          <a:noFill/>
          <a:ln w="9525">
            <a:noFill/>
            <a:miter lim="800000"/>
            <a:headEnd/>
            <a:tailEnd/>
          </a:ln>
        </p:spPr>
        <p:txBody>
          <a:bodyPr/>
          <a:lstStyle/>
          <a:p>
            <a:pPr marL="342900" indent="-342900" eaLnBrk="0" hangingPunct="0">
              <a:spcBef>
                <a:spcPct val="20000"/>
              </a:spcBef>
            </a:pPr>
            <a:r>
              <a:rPr lang="en-US" sz="1200">
                <a:latin typeface="Consolas" pitchFamily="49" charset="0"/>
              </a:rPr>
              <a:t>template &lt;typename Type&gt;</a:t>
            </a:r>
          </a:p>
          <a:p>
            <a:pPr marL="342900" indent="-342900" eaLnBrk="0" hangingPunct="0">
              <a:spcBef>
                <a:spcPct val="20000"/>
              </a:spcBef>
            </a:pPr>
            <a:r>
              <a:rPr lang="en-US" sz="1200">
                <a:solidFill>
                  <a:srgbClr val="FF33CC"/>
                </a:solidFill>
                <a:latin typeface="Consolas" pitchFamily="49" charset="0"/>
              </a:rPr>
              <a:t>Type</a:t>
            </a:r>
            <a:r>
              <a:rPr lang="en-US" sz="1200">
                <a:latin typeface="Consolas" pitchFamily="49" charset="0"/>
              </a:rPr>
              <a:t> Queue&lt;Type&gt;::</a:t>
            </a:r>
            <a:r>
              <a:rPr lang="en-US" sz="1200">
                <a:solidFill>
                  <a:srgbClr val="663300"/>
                </a:solidFill>
                <a:latin typeface="Consolas" pitchFamily="49" charset="0"/>
              </a:rPr>
              <a:t>pop</a:t>
            </a:r>
            <a:r>
              <a:rPr lang="en-US" sz="1200">
                <a:latin typeface="Consolas" pitchFamily="49" charset="0"/>
              </a:rPr>
              <a:t>() {</a:t>
            </a:r>
          </a:p>
          <a:p>
            <a:pPr marL="342900" indent="-342900" eaLnBrk="0" hangingPunct="0">
              <a:spcBef>
                <a:spcPct val="20000"/>
              </a:spcBef>
            </a:pPr>
            <a:r>
              <a:rPr lang="en-US" sz="1200">
                <a:latin typeface="Consolas" pitchFamily="49" charset="0"/>
              </a:rPr>
              <a:t>    if ( empty() ) {</a:t>
            </a:r>
          </a:p>
          <a:p>
            <a:pPr marL="342900" indent="-342900" eaLnBrk="0" hangingPunct="0">
              <a:spcBef>
                <a:spcPct val="20000"/>
              </a:spcBef>
            </a:pPr>
            <a:r>
              <a:rPr lang="en-US" sz="1200">
                <a:latin typeface="Consolas" pitchFamily="49" charset="0"/>
              </a:rPr>
              <a:t>        throw underflow();</a:t>
            </a:r>
          </a:p>
          <a:p>
            <a:pPr marL="342900" indent="-342900" eaLnBrk="0" hangingPunct="0">
              <a:spcBef>
                <a:spcPct val="20000"/>
              </a:spcBef>
            </a:pPr>
            <a:r>
              <a:rPr lang="en-US" sz="1200">
                <a:latin typeface="Consolas" pitchFamily="49" charset="0"/>
              </a:rPr>
              <a:t>    }</a:t>
            </a:r>
          </a:p>
          <a:p>
            <a:pPr marL="342900" indent="-342900" eaLnBrk="0" hangingPunct="0">
              <a:spcBef>
                <a:spcPct val="20000"/>
              </a:spcBef>
            </a:pPr>
            <a:endParaRPr lang="en-US" sz="1200">
              <a:latin typeface="Consolas" pitchFamily="49" charset="0"/>
            </a:endParaRPr>
          </a:p>
          <a:p>
            <a:pPr marL="342900" indent="-342900" eaLnBrk="0" hangingPunct="0">
              <a:spcBef>
                <a:spcPct val="20000"/>
              </a:spcBef>
            </a:pPr>
            <a:r>
              <a:rPr lang="en-US" sz="1200">
                <a:latin typeface="Consolas" pitchFamily="49" charset="0"/>
              </a:rPr>
              <a:t>    return </a:t>
            </a:r>
            <a:r>
              <a:rPr lang="en-US" sz="1200">
                <a:solidFill>
                  <a:srgbClr val="FF0000"/>
                </a:solidFill>
                <a:latin typeface="Consolas" pitchFamily="49" charset="0"/>
              </a:rPr>
              <a:t>list</a:t>
            </a:r>
            <a:r>
              <a:rPr lang="en-US" sz="1200">
                <a:latin typeface="Consolas" pitchFamily="49" charset="0"/>
              </a:rPr>
              <a:t>.</a:t>
            </a:r>
            <a:r>
              <a:rPr lang="en-US" sz="1200">
                <a:solidFill>
                  <a:srgbClr val="800000"/>
                </a:solidFill>
                <a:latin typeface="Consolas" pitchFamily="49" charset="0"/>
              </a:rPr>
              <a:t>pop_front</a:t>
            </a:r>
            <a:r>
              <a:rPr lang="en-US" sz="1200">
                <a:latin typeface="Consolas" pitchFamily="49" charset="0"/>
              </a:rPr>
              <a:t>();</a:t>
            </a:r>
          </a:p>
          <a:p>
            <a:pPr marL="342900" indent="-342900" eaLnBrk="0" hangingPunct="0">
              <a:spcBef>
                <a:spcPct val="20000"/>
              </a:spcBef>
            </a:pPr>
            <a:r>
              <a:rPr lang="en-US" sz="1200">
                <a:latin typeface="Consolas" pitchFamily="49" charset="0"/>
              </a:rPr>
              <a:t>}</a:t>
            </a:r>
          </a:p>
        </p:txBody>
      </p:sp>
      <p:sp>
        <p:nvSpPr>
          <p:cNvPr id="17414"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latin typeface="Arial" charset="0"/>
                <a:cs typeface="Arial" charset="0"/>
              </a:rPr>
              <a:t>Array Implementation</a:t>
            </a:r>
          </a:p>
        </p:txBody>
      </p:sp>
      <p:sp>
        <p:nvSpPr>
          <p:cNvPr id="1843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 one-ended array does not allow all operations to occur in </a:t>
            </a:r>
            <a:r>
              <a:rPr lang="en-CA" b="1" smtClean="0">
                <a:solidFill>
                  <a:srgbClr val="000000"/>
                </a:solidFill>
                <a:latin typeface="Symbol" pitchFamily="18" charset="2"/>
                <a:cs typeface="Times New Roman" pitchFamily="18" charset="0"/>
              </a:rPr>
              <a:t>Q</a:t>
            </a:r>
            <a:r>
              <a:rPr lang="en-CA" smtClean="0">
                <a:solidFill>
                  <a:srgbClr val="000000"/>
                </a:solidFill>
                <a:latin typeface="Times New Roman" pitchFamily="18" charset="0"/>
                <a:cs typeface="Times New Roman" pitchFamily="18" charset="0"/>
              </a:rPr>
              <a:t>(1)</a:t>
            </a:r>
            <a:r>
              <a:rPr lang="en-US" smtClean="0">
                <a:latin typeface="Arial" charset="0"/>
                <a:cs typeface="Arial" charset="0"/>
              </a:rPr>
              <a:t> time </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pPr>
              <a:buFont typeface="Arial" charset="0"/>
              <a:buNone/>
            </a:pPr>
            <a:endParaRPr lang="en-US" smtClean="0">
              <a:latin typeface="Arial" charset="0"/>
              <a:cs typeface="Arial" charset="0"/>
            </a:endParaRPr>
          </a:p>
        </p:txBody>
      </p:sp>
      <p:graphicFrame>
        <p:nvGraphicFramePr>
          <p:cNvPr id="22640" name="Group 112"/>
          <p:cNvGraphicFramePr>
            <a:graphicFrameLocks noGrp="1"/>
          </p:cNvGraphicFramePr>
          <p:nvPr/>
        </p:nvGraphicFramePr>
        <p:xfrm>
          <a:off x="2586038" y="3384550"/>
          <a:ext cx="4125912" cy="1484313"/>
        </p:xfrm>
        <a:graphic>
          <a:graphicData uri="http://schemas.openxmlformats.org/drawingml/2006/table">
            <a:tbl>
              <a:tblPr/>
              <a:tblGrid>
                <a:gridCol w="1374775">
                  <a:extLst>
                    <a:ext uri="{9D8B030D-6E8A-4147-A177-3AD203B41FA5}">
                      <a16:colId xmlns:a16="http://schemas.microsoft.com/office/drawing/2014/main" val="20000"/>
                    </a:ext>
                  </a:extLst>
                </a:gridCol>
                <a:gridCol w="1376362">
                  <a:extLst>
                    <a:ext uri="{9D8B030D-6E8A-4147-A177-3AD203B41FA5}">
                      <a16:colId xmlns:a16="http://schemas.microsoft.com/office/drawing/2014/main" val="20001"/>
                    </a:ext>
                  </a:extLst>
                </a:gridCol>
                <a:gridCol w="1374775">
                  <a:extLst>
                    <a:ext uri="{9D8B030D-6E8A-4147-A177-3AD203B41FA5}">
                      <a16:colId xmlns:a16="http://schemas.microsoft.com/office/drawing/2014/main" val="20002"/>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Front/</a:t>
                      </a:r>
                      <a:r>
                        <a:rPr kumimoji="0" lang="en-CA" sz="1800" b="1" i="0" u="none" strike="noStrike" cap="none" normalizeH="0" baseline="0" smtClean="0">
                          <a:ln>
                            <a:noFill/>
                          </a:ln>
                          <a:solidFill>
                            <a:srgbClr val="FFFFFF"/>
                          </a:solidFill>
                          <a:effectLst/>
                          <a:latin typeface="Times New Roman" pitchFamily="18" charset="0"/>
                          <a:cs typeface="Times New Roman" pitchFamily="18" charset="0"/>
                        </a:rPr>
                        <a:t>1</a:t>
                      </a:r>
                      <a:r>
                        <a:rPr kumimoji="0" lang="en-CA" sz="1800" b="1" i="0" u="none" strike="noStrike" cap="none" normalizeH="0" baseline="30000" smtClean="0">
                          <a:ln>
                            <a:noFill/>
                          </a:ln>
                          <a:solidFill>
                            <a:srgbClr val="FFFFFF"/>
                          </a:solidFill>
                          <a:effectLst/>
                          <a:latin typeface="Calibri" pitchFamily="34" charset="0"/>
                          <a:cs typeface="Arial" charset="0"/>
                        </a:rPr>
                        <a:t>st</a:t>
                      </a:r>
                      <a:r>
                        <a:rPr kumimoji="0" lang="en-CA" sz="1800" b="1" i="0" u="none" strike="noStrike" cap="none" normalizeH="0" baseline="0" smtClean="0">
                          <a:ln>
                            <a:noFill/>
                          </a:ln>
                          <a:solidFill>
                            <a:srgbClr val="FFFFFF"/>
                          </a:solidFill>
                          <a:effectLst/>
                          <a:latin typeface="Calibri" pitchFamily="34"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Back/</a:t>
                      </a:r>
                      <a:r>
                        <a:rPr kumimoji="0" lang="en-CA" sz="1800" b="1" i="1" u="none" strike="noStrike" cap="none" normalizeH="0" baseline="0" smtClean="0">
                          <a:ln>
                            <a:noFill/>
                          </a:ln>
                          <a:solidFill>
                            <a:srgbClr val="FFFFFF"/>
                          </a:solidFill>
                          <a:effectLst/>
                          <a:latin typeface="Times New Roman" pitchFamily="18" charset="0"/>
                          <a:cs typeface="Times New Roman" pitchFamily="18" charset="0"/>
                        </a:rPr>
                        <a:t>n</a:t>
                      </a:r>
                      <a:r>
                        <a:rPr kumimoji="0" lang="en-CA" sz="1800" b="1" i="0" u="none" strike="noStrike" cap="none" normalizeH="0" baseline="30000" smtClean="0">
                          <a:ln>
                            <a:noFill/>
                          </a:ln>
                          <a:solidFill>
                            <a:srgbClr val="FFFFFF"/>
                          </a:solidFill>
                          <a:effectLst/>
                          <a:latin typeface="Calibri" pitchFamily="34" charset="0"/>
                          <a:cs typeface="Arial" charset="0"/>
                        </a:rPr>
                        <a:t>th</a:t>
                      </a:r>
                      <a:endParaRPr kumimoji="0" lang="en-CA" sz="1800" b="1" i="0" u="none" strike="noStrike" cap="none" normalizeH="0" baseline="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Find</a:t>
                      </a:r>
                      <a:endParaRPr kumimoji="0" lang="en-CA" sz="1800" b="1" i="0" u="none" strike="noStrike" cap="none" normalizeH="0" baseline="3000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Insert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r>
                        <a:rPr kumimoji="0" lang="en-CA" sz="1800" b="0" i="1" u="none" strike="noStrike" cap="none" normalizeH="0" baseline="0" smtClean="0">
                          <a:ln>
                            <a:noFill/>
                          </a:ln>
                          <a:solidFill>
                            <a:srgbClr val="000000"/>
                          </a:solidFill>
                          <a:effectLst/>
                          <a:latin typeface="Times New Roman" pitchFamily="18" charset="0"/>
                          <a:cs typeface="Times New Roman" pitchFamily="18" charset="0"/>
                        </a:rPr>
                        <a:t>n</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Erase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r>
                        <a:rPr kumimoji="0" lang="en-CA" sz="1800" b="0" i="1" u="none" strike="noStrike" cap="none" normalizeH="0" baseline="0" smtClean="0">
                          <a:ln>
                            <a:noFill/>
                          </a:ln>
                          <a:solidFill>
                            <a:srgbClr val="000000"/>
                          </a:solidFill>
                          <a:effectLst/>
                          <a:latin typeface="Times New Roman" pitchFamily="18" charset="0"/>
                          <a:cs typeface="Times New Roman" pitchFamily="18" charset="0"/>
                        </a:rPr>
                        <a:t>n</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pic>
        <p:nvPicPr>
          <p:cNvPr id="18458" name="Picture 9" descr="x1"/>
          <p:cNvPicPr>
            <a:picLocks noChangeAspect="1" noChangeArrowheads="1"/>
          </p:cNvPicPr>
          <p:nvPr/>
        </p:nvPicPr>
        <p:blipFill>
          <a:blip r:embed="rId4" cstate="print"/>
          <a:srcRect/>
          <a:stretch>
            <a:fillRect/>
          </a:stretch>
        </p:blipFill>
        <p:spPr bwMode="auto">
          <a:xfrm>
            <a:off x="2611438" y="2565400"/>
            <a:ext cx="4090987" cy="546100"/>
          </a:xfrm>
          <a:prstGeom prst="rect">
            <a:avLst/>
          </a:prstGeom>
          <a:noFill/>
          <a:ln w="9525">
            <a:noFill/>
            <a:miter lim="800000"/>
            <a:headEnd/>
            <a:tailEnd/>
          </a:ln>
        </p:spPr>
      </p:pic>
      <p:sp>
        <p:nvSpPr>
          <p:cNvPr id="18459"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9458" name="Picture 8" descr="x2"/>
          <p:cNvPicPr>
            <a:picLocks noChangeAspect="1" noChangeArrowheads="1"/>
          </p:cNvPicPr>
          <p:nvPr/>
        </p:nvPicPr>
        <p:blipFill>
          <a:blip r:embed="rId4" cstate="print"/>
          <a:srcRect/>
          <a:stretch>
            <a:fillRect/>
          </a:stretch>
        </p:blipFill>
        <p:spPr bwMode="auto">
          <a:xfrm>
            <a:off x="1868488" y="2571750"/>
            <a:ext cx="5632450" cy="546100"/>
          </a:xfrm>
          <a:prstGeom prst="rect">
            <a:avLst/>
          </a:prstGeom>
          <a:noFill/>
          <a:ln w="9525">
            <a:noFill/>
            <a:miter lim="800000"/>
            <a:headEnd/>
            <a:tailEnd/>
          </a:ln>
        </p:spPr>
      </p:pic>
      <p:sp>
        <p:nvSpPr>
          <p:cNvPr id="19459" name="Rectangle 2"/>
          <p:cNvSpPr>
            <a:spLocks noGrp="1" noChangeArrowheads="1"/>
          </p:cNvSpPr>
          <p:nvPr>
            <p:ph type="title"/>
          </p:nvPr>
        </p:nvSpPr>
        <p:spPr/>
        <p:txBody>
          <a:bodyPr/>
          <a:lstStyle/>
          <a:p>
            <a:r>
              <a:rPr lang="en-US" smtClean="0">
                <a:latin typeface="Arial" charset="0"/>
                <a:cs typeface="Arial" charset="0"/>
              </a:rPr>
              <a:t>Array Implementation</a:t>
            </a:r>
          </a:p>
        </p:txBody>
      </p:sp>
      <p:sp>
        <p:nvSpPr>
          <p:cNvPr id="19460"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Using a two-ended array, </a:t>
            </a:r>
            <a:r>
              <a:rPr lang="en-CA" b="1" smtClean="0">
                <a:solidFill>
                  <a:srgbClr val="000000"/>
                </a:solidFill>
                <a:latin typeface="Symbol" pitchFamily="18" charset="2"/>
                <a:cs typeface="Times New Roman" pitchFamily="18" charset="0"/>
              </a:rPr>
              <a:t>Q</a:t>
            </a:r>
            <a:r>
              <a:rPr lang="en-CA" smtClean="0">
                <a:solidFill>
                  <a:srgbClr val="000000"/>
                </a:solidFill>
                <a:latin typeface="Times New Roman" pitchFamily="18" charset="0"/>
                <a:cs typeface="Times New Roman" pitchFamily="18" charset="0"/>
              </a:rPr>
              <a:t>(1)</a:t>
            </a:r>
            <a:r>
              <a:rPr lang="en-US" smtClean="0">
                <a:latin typeface="Arial" charset="0"/>
                <a:cs typeface="Arial" charset="0"/>
              </a:rPr>
              <a:t> are possible by pushing at the back and popping from the front</a:t>
            </a: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endParaRPr lang="en-US" smtClean="0">
              <a:latin typeface="Arial" charset="0"/>
              <a:cs typeface="Arial" charset="0"/>
            </a:endParaRPr>
          </a:p>
          <a:p>
            <a:pPr>
              <a:buFont typeface="Arial" charset="0"/>
              <a:buNone/>
            </a:pPr>
            <a:endParaRPr lang="en-US" smtClean="0">
              <a:latin typeface="Arial" charset="0"/>
              <a:cs typeface="Arial" charset="0"/>
            </a:endParaRPr>
          </a:p>
        </p:txBody>
      </p:sp>
      <p:graphicFrame>
        <p:nvGraphicFramePr>
          <p:cNvPr id="22640" name="Group 112"/>
          <p:cNvGraphicFramePr>
            <a:graphicFrameLocks noGrp="1"/>
          </p:cNvGraphicFramePr>
          <p:nvPr/>
        </p:nvGraphicFramePr>
        <p:xfrm>
          <a:off x="2586038" y="3384550"/>
          <a:ext cx="4125912" cy="1484313"/>
        </p:xfrm>
        <a:graphic>
          <a:graphicData uri="http://schemas.openxmlformats.org/drawingml/2006/table">
            <a:tbl>
              <a:tblPr/>
              <a:tblGrid>
                <a:gridCol w="1374775">
                  <a:extLst>
                    <a:ext uri="{9D8B030D-6E8A-4147-A177-3AD203B41FA5}">
                      <a16:colId xmlns:a16="http://schemas.microsoft.com/office/drawing/2014/main" val="20000"/>
                    </a:ext>
                  </a:extLst>
                </a:gridCol>
                <a:gridCol w="1376362">
                  <a:extLst>
                    <a:ext uri="{9D8B030D-6E8A-4147-A177-3AD203B41FA5}">
                      <a16:colId xmlns:a16="http://schemas.microsoft.com/office/drawing/2014/main" val="20001"/>
                    </a:ext>
                  </a:extLst>
                </a:gridCol>
                <a:gridCol w="1374775">
                  <a:extLst>
                    <a:ext uri="{9D8B030D-6E8A-4147-A177-3AD203B41FA5}">
                      <a16:colId xmlns:a16="http://schemas.microsoft.com/office/drawing/2014/main" val="20002"/>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Front/</a:t>
                      </a:r>
                      <a:r>
                        <a:rPr kumimoji="0" lang="en-CA" sz="1800" b="1" i="0" u="none" strike="noStrike" cap="none" normalizeH="0" baseline="0" smtClean="0">
                          <a:ln>
                            <a:noFill/>
                          </a:ln>
                          <a:solidFill>
                            <a:srgbClr val="FFFFFF"/>
                          </a:solidFill>
                          <a:effectLst/>
                          <a:latin typeface="Times New Roman" pitchFamily="18" charset="0"/>
                          <a:cs typeface="Times New Roman" pitchFamily="18" charset="0"/>
                        </a:rPr>
                        <a:t>1</a:t>
                      </a:r>
                      <a:r>
                        <a:rPr kumimoji="0" lang="en-CA" sz="1800" b="1" i="0" u="none" strike="noStrike" cap="none" normalizeH="0" baseline="30000" smtClean="0">
                          <a:ln>
                            <a:noFill/>
                          </a:ln>
                          <a:solidFill>
                            <a:srgbClr val="FFFFFF"/>
                          </a:solidFill>
                          <a:effectLst/>
                          <a:latin typeface="Calibri" pitchFamily="34" charset="0"/>
                          <a:cs typeface="Arial" charset="0"/>
                        </a:rPr>
                        <a:t>st</a:t>
                      </a:r>
                      <a:r>
                        <a:rPr kumimoji="0" lang="en-CA" sz="1800" b="1" i="0" u="none" strike="noStrike" cap="none" normalizeH="0" baseline="0" smtClean="0">
                          <a:ln>
                            <a:noFill/>
                          </a:ln>
                          <a:solidFill>
                            <a:srgbClr val="FFFFFF"/>
                          </a:solidFill>
                          <a:effectLst/>
                          <a:latin typeface="Calibri" pitchFamily="34"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Back/</a:t>
                      </a:r>
                      <a:r>
                        <a:rPr kumimoji="0" lang="en-CA" sz="1800" b="1" i="1" u="none" strike="noStrike" cap="none" normalizeH="0" baseline="0" smtClean="0">
                          <a:ln>
                            <a:noFill/>
                          </a:ln>
                          <a:solidFill>
                            <a:srgbClr val="FFFFFF"/>
                          </a:solidFill>
                          <a:effectLst/>
                          <a:latin typeface="Times New Roman" pitchFamily="18" charset="0"/>
                          <a:cs typeface="Times New Roman" pitchFamily="18" charset="0"/>
                        </a:rPr>
                        <a:t>n</a:t>
                      </a:r>
                      <a:r>
                        <a:rPr kumimoji="0" lang="en-CA" sz="1800" b="1" i="0" u="none" strike="noStrike" cap="none" normalizeH="0" baseline="30000" smtClean="0">
                          <a:ln>
                            <a:noFill/>
                          </a:ln>
                          <a:solidFill>
                            <a:srgbClr val="FFFFFF"/>
                          </a:solidFill>
                          <a:effectLst/>
                          <a:latin typeface="Calibri" pitchFamily="34" charset="0"/>
                          <a:cs typeface="Arial" charset="0"/>
                        </a:rPr>
                        <a:t>th</a:t>
                      </a:r>
                      <a:endParaRPr kumimoji="0" lang="en-CA" sz="1800" b="1" i="0" u="none" strike="noStrike" cap="none" normalizeH="0" baseline="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Find</a:t>
                      </a:r>
                      <a:endParaRPr kumimoji="0" lang="en-CA" sz="1800" b="1" i="0" u="none" strike="noStrike" cap="none" normalizeH="0" baseline="3000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Insert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Remove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sp>
        <p:nvSpPr>
          <p:cNvPr id="19483"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p:txBody>
          <a:bodyPr/>
          <a:lstStyle/>
          <a:p>
            <a:r>
              <a:rPr lang="en-US" smtClean="0">
                <a:latin typeface="Arial" charset="0"/>
                <a:cs typeface="Arial" charset="0"/>
              </a:rPr>
              <a:t>Array Implementation</a:t>
            </a:r>
          </a:p>
        </p:txBody>
      </p:sp>
      <p:sp>
        <p:nvSpPr>
          <p:cNvPr id="20483"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We need to store an array:</a:t>
            </a:r>
          </a:p>
          <a:p>
            <a:pPr lvl="1"/>
            <a:r>
              <a:rPr lang="en-US" smtClean="0">
                <a:latin typeface="Arial" charset="0"/>
                <a:cs typeface="Arial" charset="0"/>
              </a:rPr>
              <a:t>In C++, this is done by storing the address of the first entry</a:t>
            </a:r>
          </a:p>
          <a:p>
            <a:pPr>
              <a:buFontTx/>
              <a:buNone/>
            </a:pPr>
            <a:r>
              <a:rPr lang="en-US" sz="1800" b="1" smtClean="0">
                <a:latin typeface="Courier New" pitchFamily="49" charset="0"/>
                <a:cs typeface="Arial" charset="0"/>
              </a:rPr>
              <a:t>		Type *</a:t>
            </a:r>
            <a:r>
              <a:rPr lang="en-US" sz="1800" b="1" smtClean="0">
                <a:solidFill>
                  <a:srgbClr val="FF0000"/>
                </a:solidFill>
                <a:latin typeface="Courier New" pitchFamily="49" charset="0"/>
                <a:cs typeface="Arial" charset="0"/>
              </a:rPr>
              <a:t>array</a:t>
            </a:r>
            <a:r>
              <a:rPr lang="en-US" sz="1800" b="1" smtClean="0">
                <a:latin typeface="Courier New" pitchFamily="49" charset="0"/>
                <a:cs typeface="Arial" charset="0"/>
              </a:rPr>
              <a:t>;</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We need additional information, including:</a:t>
            </a:r>
          </a:p>
          <a:p>
            <a:pPr lvl="1"/>
            <a:r>
              <a:rPr lang="en-US" smtClean="0">
                <a:latin typeface="Arial" charset="0"/>
                <a:cs typeface="Arial" charset="0"/>
              </a:rPr>
              <a:t>The number of objects currently in the queue and the front and back indices</a:t>
            </a:r>
          </a:p>
          <a:p>
            <a:pPr>
              <a:buFontTx/>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queue_size</a:t>
            </a:r>
            <a:r>
              <a:rPr lang="en-US" sz="1800" b="1" smtClean="0">
                <a:latin typeface="Courier New" pitchFamily="49" charset="0"/>
                <a:cs typeface="Arial" charset="0"/>
              </a:rPr>
              <a:t>;</a:t>
            </a:r>
          </a:p>
          <a:p>
            <a:pPr>
              <a:buFontTx/>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ifront</a:t>
            </a:r>
            <a:r>
              <a:rPr lang="en-US" sz="1800" b="1" smtClean="0">
                <a:latin typeface="Courier New" pitchFamily="49" charset="0"/>
                <a:cs typeface="Arial" charset="0"/>
              </a:rPr>
              <a:t>;      // index of the front entry</a:t>
            </a:r>
          </a:p>
          <a:p>
            <a:pPr>
              <a:buFont typeface="Arial" charset="0"/>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iback</a:t>
            </a:r>
            <a:r>
              <a:rPr lang="en-US" sz="1800" b="1" smtClean="0">
                <a:latin typeface="Courier New" pitchFamily="49" charset="0"/>
                <a:cs typeface="Arial" charset="0"/>
              </a:rPr>
              <a:t>;       // index of the back entry</a:t>
            </a:r>
          </a:p>
          <a:p>
            <a:pPr lvl="1"/>
            <a:r>
              <a:rPr lang="en-US" smtClean="0">
                <a:latin typeface="Arial" charset="0"/>
                <a:cs typeface="Arial" charset="0"/>
              </a:rPr>
              <a:t>The capacity of the array</a:t>
            </a:r>
          </a:p>
          <a:p>
            <a:pPr>
              <a:buFontTx/>
              <a:buNone/>
            </a:pPr>
            <a:r>
              <a:rPr lang="en-US" sz="1800" b="1" smtClean="0">
                <a:latin typeface="Courier New" pitchFamily="49" charset="0"/>
                <a:cs typeface="Arial" charset="0"/>
              </a:rPr>
              <a:t>	      int </a:t>
            </a:r>
            <a:r>
              <a:rPr lang="en-US" sz="1800" b="1" smtClean="0">
                <a:solidFill>
                  <a:srgbClr val="FF0000"/>
                </a:solidFill>
                <a:latin typeface="Courier New" pitchFamily="49" charset="0"/>
                <a:cs typeface="Arial" charset="0"/>
              </a:rPr>
              <a:t>array_capacity</a:t>
            </a:r>
            <a:r>
              <a:rPr lang="en-US" sz="1800" b="1" smtClean="0">
                <a:latin typeface="Courier New" pitchFamily="49" charset="0"/>
                <a:cs typeface="Arial" charset="0"/>
              </a:rPr>
              <a:t>;</a:t>
            </a:r>
          </a:p>
        </p:txBody>
      </p:sp>
      <p:sp>
        <p:nvSpPr>
          <p:cNvPr id="20484"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latin typeface="Arial" charset="0"/>
                <a:cs typeface="Arial" charset="0"/>
              </a:rPr>
              <a:t>Queue-as-Array Class</a:t>
            </a:r>
          </a:p>
        </p:txBody>
      </p:sp>
      <p:sp>
        <p:nvSpPr>
          <p:cNvPr id="21507" name="Rectangle 3"/>
          <p:cNvSpPr>
            <a:spLocks noGrp="1" noChangeArrowheads="1"/>
          </p:cNvSpPr>
          <p:nvPr>
            <p:ph type="body" idx="1"/>
          </p:nvPr>
        </p:nvSpPr>
        <p:spPr/>
        <p:txBody>
          <a:bodyPr/>
          <a:lstStyle/>
          <a:p>
            <a:pPr>
              <a:buFont typeface="Arial" charset="0"/>
              <a:buNone/>
            </a:pPr>
            <a:r>
              <a:rPr lang="en-US" dirty="0" smtClean="0">
                <a:latin typeface="Arial" charset="0"/>
                <a:cs typeface="Arial" charset="0"/>
              </a:rPr>
              <a:t>	The class definition is similar to that of the Stack:</a:t>
            </a:r>
          </a:p>
          <a:p>
            <a:pPr>
              <a:buFontTx/>
              <a:buNone/>
            </a:pPr>
            <a:r>
              <a:rPr lang="en-US" sz="1400" dirty="0" smtClean="0">
                <a:latin typeface="Consolas" pitchFamily="49" charset="0"/>
                <a:cs typeface="Arial" charset="0"/>
              </a:rPr>
              <a:t>		template &lt;typename Type&gt;</a:t>
            </a:r>
          </a:p>
          <a:p>
            <a:pPr>
              <a:buFontTx/>
              <a:buNone/>
            </a:pPr>
            <a:r>
              <a:rPr lang="en-US" sz="1400" dirty="0" smtClean="0">
                <a:latin typeface="Consolas" pitchFamily="49" charset="0"/>
                <a:cs typeface="Arial" charset="0"/>
              </a:rPr>
              <a:t>		class Queue{</a:t>
            </a:r>
          </a:p>
          <a:p>
            <a:pPr>
              <a:buFontTx/>
              <a:buNone/>
            </a:pPr>
            <a:r>
              <a:rPr lang="en-US" sz="1400" dirty="0" smtClean="0">
                <a:latin typeface="Consolas" pitchFamily="49" charset="0"/>
                <a:cs typeface="Arial" charset="0"/>
              </a:rPr>
              <a:t>		    private:</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queue_size</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ifront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iback</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a:t>
            </a:r>
            <a:r>
              <a:rPr lang="en-US" sz="1400" dirty="0" err="1" smtClean="0">
                <a:solidFill>
                  <a:srgbClr val="FF0000"/>
                </a:solidFill>
                <a:latin typeface="Consolas" pitchFamily="49" charset="0"/>
                <a:cs typeface="Arial" charset="0"/>
              </a:rPr>
              <a:t>array_capacity</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Type *</a:t>
            </a:r>
            <a:r>
              <a:rPr lang="en-US" sz="1400" dirty="0" smtClean="0">
                <a:solidFill>
                  <a:srgbClr val="FF0000"/>
                </a:solidFill>
                <a:latin typeface="Consolas" pitchFamily="49" charset="0"/>
                <a:cs typeface="Arial" charset="0"/>
              </a:rPr>
              <a:t>array</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public:</a:t>
            </a:r>
          </a:p>
          <a:p>
            <a:pPr>
              <a:buFontTx/>
              <a:buNone/>
            </a:pP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Queue</a:t>
            </a:r>
            <a:r>
              <a:rPr lang="en-US" sz="1400" dirty="0" smtClean="0">
                <a:latin typeface="Consolas" pitchFamily="49" charset="0"/>
                <a:cs typeface="Arial" charset="0"/>
              </a:rPr>
              <a:t>( </a:t>
            </a:r>
            <a:r>
              <a:rPr lang="en-US" sz="1400" dirty="0" err="1" smtClean="0">
                <a:latin typeface="Consolas" pitchFamily="49" charset="0"/>
                <a:cs typeface="Arial" charset="0"/>
              </a:rPr>
              <a:t>int</a:t>
            </a:r>
            <a:r>
              <a:rPr lang="en-US" sz="1400" dirty="0" smtClean="0">
                <a:latin typeface="Consolas" pitchFamily="49" charset="0"/>
                <a:cs typeface="Arial" charset="0"/>
              </a:rPr>
              <a:t> = 10 );</a:t>
            </a:r>
          </a:p>
          <a:p>
            <a:pPr>
              <a:buFontTx/>
              <a:buNone/>
            </a:pP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~Queue</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err="1" smtClean="0">
                <a:solidFill>
                  <a:srgbClr val="FF33CC"/>
                </a:solidFill>
                <a:latin typeface="Consolas" pitchFamily="49" charset="0"/>
                <a:cs typeface="Arial" charset="0"/>
              </a:rPr>
              <a:t>bool</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empty</a:t>
            </a:r>
            <a:r>
              <a:rPr lang="en-US" sz="1400" dirty="0" smtClean="0">
                <a:latin typeface="Consolas" pitchFamily="49" charset="0"/>
                <a:cs typeface="Arial" charset="0"/>
              </a:rPr>
              <a:t>()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smtClean="0">
                <a:solidFill>
                  <a:srgbClr val="FF33CC"/>
                </a:solidFill>
                <a:latin typeface="Consolas" pitchFamily="49" charset="0"/>
                <a:cs typeface="Arial" charset="0"/>
              </a:rPr>
              <a:t>Type</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front</a:t>
            </a:r>
            <a:r>
              <a:rPr lang="en-US" sz="1400" dirty="0" smtClean="0">
                <a:latin typeface="Consolas" pitchFamily="49" charset="0"/>
                <a:cs typeface="Arial" charset="0"/>
              </a:rPr>
              <a:t>() </a:t>
            </a:r>
            <a:r>
              <a:rPr lang="en-US" sz="1400" dirty="0" err="1" smtClean="0">
                <a:latin typeface="Consolas" pitchFamily="49" charset="0"/>
                <a:cs typeface="Arial" charset="0"/>
              </a:rPr>
              <a:t>const</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r>
              <a:rPr lang="en-US" sz="1400" dirty="0" smtClean="0">
                <a:solidFill>
                  <a:srgbClr val="FF33CC"/>
                </a:solidFill>
                <a:latin typeface="Consolas" pitchFamily="49" charset="0"/>
                <a:cs typeface="Arial" charset="0"/>
              </a:rPr>
              <a:t>void</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push</a:t>
            </a:r>
            <a:r>
              <a:rPr lang="en-US" sz="1400" dirty="0" smtClean="0">
                <a:latin typeface="Consolas" pitchFamily="49" charset="0"/>
                <a:cs typeface="Arial" charset="0"/>
              </a:rPr>
              <a:t>( Type </a:t>
            </a:r>
            <a:r>
              <a:rPr lang="en-US" sz="1400" dirty="0" err="1" smtClean="0">
                <a:latin typeface="Consolas" pitchFamily="49" charset="0"/>
                <a:cs typeface="Arial" charset="0"/>
              </a:rPr>
              <a:t>const</a:t>
            </a:r>
            <a:r>
              <a:rPr lang="en-US" sz="1400" dirty="0" smtClean="0">
                <a:latin typeface="Consolas" pitchFamily="49" charset="0"/>
                <a:cs typeface="Arial" charset="0"/>
              </a:rPr>
              <a:t> &amp; );</a:t>
            </a:r>
          </a:p>
          <a:p>
            <a:pPr>
              <a:buFontTx/>
              <a:buNone/>
            </a:pPr>
            <a:r>
              <a:rPr lang="en-US" sz="1400" dirty="0" smtClean="0">
                <a:latin typeface="Consolas" pitchFamily="49" charset="0"/>
                <a:cs typeface="Arial" charset="0"/>
              </a:rPr>
              <a:t>		        </a:t>
            </a:r>
            <a:r>
              <a:rPr lang="en-US" sz="1400" dirty="0" smtClean="0">
                <a:solidFill>
                  <a:srgbClr val="FF33CC"/>
                </a:solidFill>
                <a:latin typeface="Consolas" pitchFamily="49" charset="0"/>
                <a:cs typeface="Arial" charset="0"/>
              </a:rPr>
              <a:t>Type</a:t>
            </a:r>
            <a:r>
              <a:rPr lang="en-US" sz="1400" dirty="0" smtClean="0">
                <a:latin typeface="Consolas" pitchFamily="49" charset="0"/>
                <a:cs typeface="Arial" charset="0"/>
              </a:rPr>
              <a:t> </a:t>
            </a:r>
            <a:r>
              <a:rPr lang="en-US" sz="1400" dirty="0" smtClean="0">
                <a:solidFill>
                  <a:srgbClr val="663300"/>
                </a:solidFill>
                <a:latin typeface="Consolas" pitchFamily="49" charset="0"/>
                <a:cs typeface="Arial" charset="0"/>
              </a:rPr>
              <a:t>pop</a:t>
            </a:r>
            <a:r>
              <a:rPr lang="en-US" sz="1400" dirty="0" smtClean="0">
                <a:latin typeface="Consolas" pitchFamily="49" charset="0"/>
                <a:cs typeface="Arial" charset="0"/>
              </a:rPr>
              <a:t>();</a:t>
            </a:r>
          </a:p>
          <a:p>
            <a:pPr>
              <a:buFontTx/>
              <a:buNone/>
            </a:pPr>
            <a:r>
              <a:rPr lang="en-US" sz="1400" dirty="0" smtClean="0">
                <a:latin typeface="Consolas" pitchFamily="49" charset="0"/>
                <a:cs typeface="Arial" charset="0"/>
              </a:rPr>
              <a:t>		};</a:t>
            </a:r>
          </a:p>
        </p:txBody>
      </p:sp>
      <p:sp>
        <p:nvSpPr>
          <p:cNvPr id="21508"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p:txBody>
          <a:bodyPr/>
          <a:lstStyle/>
          <a:p>
            <a:r>
              <a:rPr lang="en-US" smtClean="0">
                <a:latin typeface="Arial" charset="0"/>
                <a:cs typeface="Arial" charset="0"/>
              </a:rPr>
              <a:t>Constructor</a:t>
            </a:r>
            <a:endParaRPr lang="en-US" sz="3600" smtClean="0">
              <a:latin typeface="Arial" charset="0"/>
              <a:cs typeface="Arial" charset="0"/>
            </a:endParaRPr>
          </a:p>
        </p:txBody>
      </p:sp>
      <p:sp>
        <p:nvSpPr>
          <p:cNvPr id="22531"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Before we initialize the values, we will state that</a:t>
            </a:r>
          </a:p>
          <a:p>
            <a:pPr lvl="1"/>
            <a:r>
              <a:rPr lang="en-US" smtClean="0">
                <a:solidFill>
                  <a:srgbClr val="FF0000"/>
                </a:solidFill>
                <a:latin typeface="Consolas" pitchFamily="49" charset="0"/>
                <a:cs typeface="Arial" charset="0"/>
              </a:rPr>
              <a:t>iback</a:t>
            </a:r>
            <a:r>
              <a:rPr lang="en-US" smtClean="0">
                <a:latin typeface="Arial" charset="0"/>
                <a:cs typeface="Arial" charset="0"/>
              </a:rPr>
              <a:t> is the index of the most-recently pushed object</a:t>
            </a:r>
          </a:p>
          <a:p>
            <a:pPr lvl="1"/>
            <a:r>
              <a:rPr lang="en-US" smtClean="0">
                <a:solidFill>
                  <a:srgbClr val="FF0000"/>
                </a:solidFill>
                <a:latin typeface="Consolas" pitchFamily="49" charset="0"/>
                <a:cs typeface="Arial" charset="0"/>
              </a:rPr>
              <a:t>ifront</a:t>
            </a:r>
            <a:r>
              <a:rPr lang="en-US" smtClean="0">
                <a:latin typeface="Arial" charset="0"/>
                <a:cs typeface="Arial" charset="0"/>
              </a:rPr>
              <a:t> is the index of the object at the front of the queue</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To push, we will increment </a:t>
            </a:r>
            <a:r>
              <a:rPr lang="en-US" smtClean="0">
                <a:solidFill>
                  <a:srgbClr val="FF0000"/>
                </a:solidFill>
                <a:latin typeface="Consolas" pitchFamily="49" charset="0"/>
                <a:cs typeface="Arial" charset="0"/>
              </a:rPr>
              <a:t>iback</a:t>
            </a:r>
            <a:r>
              <a:rPr lang="en-US" smtClean="0">
                <a:latin typeface="Arial" charset="0"/>
                <a:cs typeface="Arial" charset="0"/>
              </a:rPr>
              <a:t> and place the new item at that location</a:t>
            </a:r>
          </a:p>
          <a:p>
            <a:pPr lvl="1"/>
            <a:r>
              <a:rPr lang="en-US" smtClean="0">
                <a:latin typeface="Arial" charset="0"/>
                <a:cs typeface="Arial" charset="0"/>
              </a:rPr>
              <a:t>To make sense of this, we will initialize</a:t>
            </a:r>
          </a:p>
          <a:p>
            <a:pPr lvl="1">
              <a:buFont typeface="Arial" charset="0"/>
              <a:buNone/>
            </a:pPr>
            <a:r>
              <a:rPr lang="en-US" smtClean="0">
                <a:latin typeface="Arial" charset="0"/>
                <a:cs typeface="Arial" charset="0"/>
              </a:rPr>
              <a:t>			</a:t>
            </a:r>
            <a:r>
              <a:rPr lang="en-US" smtClean="0">
                <a:latin typeface="Consolas" pitchFamily="49" charset="0"/>
                <a:cs typeface="Arial" charset="0"/>
              </a:rPr>
              <a:t>iback = -1;</a:t>
            </a:r>
          </a:p>
          <a:p>
            <a:pPr lvl="1">
              <a:buFont typeface="Arial" charset="0"/>
              <a:buNone/>
            </a:pPr>
            <a:r>
              <a:rPr lang="en-US" smtClean="0">
                <a:latin typeface="Consolas" pitchFamily="49" charset="0"/>
                <a:cs typeface="Arial" charset="0"/>
              </a:rPr>
              <a:t>			ifront = 0;</a:t>
            </a:r>
          </a:p>
          <a:p>
            <a:pPr lvl="1"/>
            <a:r>
              <a:rPr lang="en-US" smtClean="0">
                <a:latin typeface="Arial" charset="0"/>
                <a:cs typeface="Arial" charset="0"/>
              </a:rPr>
              <a:t>After the first push, we will increment </a:t>
            </a:r>
            <a:r>
              <a:rPr lang="en-US" smtClean="0">
                <a:solidFill>
                  <a:srgbClr val="FF0000"/>
                </a:solidFill>
                <a:latin typeface="Consolas" pitchFamily="49" charset="0"/>
                <a:cs typeface="Arial" charset="0"/>
              </a:rPr>
              <a:t>iback</a:t>
            </a:r>
            <a:r>
              <a:rPr lang="en-US" smtClean="0">
                <a:latin typeface="Arial" charset="0"/>
                <a:cs typeface="Arial" charset="0"/>
              </a:rPr>
              <a:t> to </a:t>
            </a:r>
            <a:r>
              <a:rPr lang="en-US" smtClean="0">
                <a:latin typeface="Consolas" pitchFamily="49" charset="0"/>
                <a:cs typeface="Arial" charset="0"/>
              </a:rPr>
              <a:t>0</a:t>
            </a:r>
            <a:r>
              <a:rPr lang="en-US" smtClean="0">
                <a:latin typeface="Arial" charset="0"/>
                <a:cs typeface="Arial" charset="0"/>
              </a:rPr>
              <a:t>, place the pushed item at that location, and now </a:t>
            </a:r>
          </a:p>
          <a:p>
            <a:pPr lvl="1">
              <a:buFont typeface="Arial" charset="0"/>
              <a:buNone/>
            </a:pPr>
            <a:r>
              <a:rPr lang="en-US" smtClean="0">
                <a:latin typeface="Arial" charset="0"/>
                <a:cs typeface="Arial" charset="0"/>
              </a:rPr>
              <a:t>	</a:t>
            </a:r>
          </a:p>
        </p:txBody>
      </p:sp>
      <p:sp>
        <p:nvSpPr>
          <p:cNvPr id="22532"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smtClean="0">
                <a:latin typeface="Arial" charset="0"/>
                <a:cs typeface="Arial" charset="0"/>
              </a:rPr>
              <a:t>Constructor</a:t>
            </a:r>
          </a:p>
        </p:txBody>
      </p:sp>
      <p:sp>
        <p:nvSpPr>
          <p:cNvPr id="2355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Again, we must initialize the values</a:t>
            </a:r>
          </a:p>
          <a:p>
            <a:pPr lvl="1"/>
            <a:r>
              <a:rPr lang="en-US" smtClean="0">
                <a:latin typeface="Arial" charset="0"/>
                <a:cs typeface="Arial" charset="0"/>
              </a:rPr>
              <a:t>We must allocate memory for the array and initialize the member variables</a:t>
            </a:r>
          </a:p>
          <a:p>
            <a:pPr lvl="1"/>
            <a:r>
              <a:rPr lang="en-US" smtClean="0">
                <a:latin typeface="Arial" charset="0"/>
                <a:cs typeface="Arial" charset="0"/>
              </a:rPr>
              <a:t>The call to </a:t>
            </a:r>
            <a:r>
              <a:rPr lang="en-US" smtClean="0">
                <a:latin typeface="Consolas" pitchFamily="49" charset="0"/>
                <a:cs typeface="Arial" charset="0"/>
              </a:rPr>
              <a:t>new Type[array_capacity]</a:t>
            </a:r>
            <a:r>
              <a:rPr lang="en-US" smtClean="0">
                <a:latin typeface="Arial" charset="0"/>
                <a:cs typeface="Arial" charset="0"/>
              </a:rPr>
              <a:t> makes a request to the operating system for </a:t>
            </a:r>
            <a:r>
              <a:rPr lang="en-US" smtClean="0">
                <a:latin typeface="Consolas" pitchFamily="49" charset="0"/>
                <a:cs typeface="Arial" charset="0"/>
              </a:rPr>
              <a:t>array_capacity</a:t>
            </a:r>
            <a:r>
              <a:rPr lang="en-US" smtClean="0">
                <a:latin typeface="Arial" charset="0"/>
                <a:cs typeface="Arial" charset="0"/>
              </a:rPr>
              <a:t> objects</a:t>
            </a:r>
          </a:p>
        </p:txBody>
      </p:sp>
      <p:sp>
        <p:nvSpPr>
          <p:cNvPr id="23556" name="Text Box 5"/>
          <p:cNvSpPr txBox="1">
            <a:spLocks noChangeArrowheads="1"/>
          </p:cNvSpPr>
          <p:nvPr/>
        </p:nvSpPr>
        <p:spPr bwMode="auto">
          <a:xfrm>
            <a:off x="2586038" y="3500438"/>
            <a:ext cx="3663182" cy="3151632"/>
          </a:xfrm>
          <a:prstGeom prst="rect">
            <a:avLst/>
          </a:prstGeom>
          <a:noFill/>
          <a:ln w="9525">
            <a:noFill/>
            <a:miter lim="800000"/>
            <a:headEnd/>
            <a:tailEnd/>
          </a:ln>
        </p:spPr>
        <p:txBody>
          <a:bodyPr wrap="none">
            <a:spAutoFit/>
          </a:bodyPr>
          <a:lstStyle/>
          <a:p>
            <a:pPr eaLnBrk="0" hangingPunct="0">
              <a:spcBef>
                <a:spcPct val="20000"/>
              </a:spcBef>
            </a:pPr>
            <a:r>
              <a:rPr lang="en-US" sz="1400" dirty="0" smtClean="0">
                <a:latin typeface="Consolas" pitchFamily="49" charset="0"/>
              </a:rPr>
              <a:t>#include &lt;algorithm&gt;</a:t>
            </a:r>
          </a:p>
          <a:p>
            <a:pPr eaLnBrk="0" hangingPunct="0">
              <a:spcBef>
                <a:spcPct val="20000"/>
              </a:spcBef>
            </a:pPr>
            <a:r>
              <a:rPr lang="en-US" sz="1400" dirty="0" smtClean="0">
                <a:latin typeface="Consolas" pitchFamily="49" charset="0"/>
              </a:rPr>
              <a:t>// ...</a:t>
            </a:r>
          </a:p>
          <a:p>
            <a:pPr eaLnBrk="0" hangingPunct="0">
              <a:spcBef>
                <a:spcPct val="20000"/>
              </a:spcBef>
            </a:pPr>
            <a:endParaRPr lang="en-US" sz="1400" dirty="0">
              <a:latin typeface="Consolas" pitchFamily="49" charset="0"/>
            </a:endParaRPr>
          </a:p>
          <a:p>
            <a:pPr eaLnBrk="0" hangingPunct="0">
              <a:spcBef>
                <a:spcPct val="20000"/>
              </a:spcBef>
            </a:pPr>
            <a:r>
              <a:rPr lang="en-US" sz="1400" dirty="0" smtClean="0">
                <a:latin typeface="Consolas" pitchFamily="49" charset="0"/>
              </a:rPr>
              <a:t>template </a:t>
            </a:r>
            <a:r>
              <a:rPr lang="en-US" sz="1400" dirty="0">
                <a:latin typeface="Consolas" pitchFamily="49" charset="0"/>
              </a:rPr>
              <a:t>&lt;typename Type&gt;</a:t>
            </a:r>
          </a:p>
          <a:p>
            <a:pPr eaLnBrk="0" hangingPunct="0">
              <a:spcBef>
                <a:spcPct val="20000"/>
              </a:spcBef>
            </a:pPr>
            <a:r>
              <a:rPr lang="en-US" sz="1400" dirty="0">
                <a:latin typeface="Consolas" pitchFamily="49" charset="0"/>
              </a:rPr>
              <a:t>Queue&lt;Type&gt;::Queue( </a:t>
            </a:r>
            <a:r>
              <a:rPr lang="en-US" sz="1400" dirty="0" err="1">
                <a:latin typeface="Consolas" pitchFamily="49" charset="0"/>
              </a:rPr>
              <a:t>int</a:t>
            </a:r>
            <a:r>
              <a:rPr lang="en-US" sz="1400" dirty="0">
                <a:latin typeface="Consolas" pitchFamily="49" charset="0"/>
              </a:rPr>
              <a:t> </a:t>
            </a:r>
            <a:r>
              <a:rPr lang="en-US" sz="1400" dirty="0">
                <a:solidFill>
                  <a:schemeClr val="accent1"/>
                </a:solidFill>
                <a:latin typeface="Consolas" pitchFamily="49" charset="0"/>
              </a:rPr>
              <a:t>n</a:t>
            </a:r>
            <a:r>
              <a:rPr lang="en-US" sz="1400" dirty="0">
                <a:latin typeface="Consolas" pitchFamily="49" charset="0"/>
              </a:rPr>
              <a:t> ):</a:t>
            </a:r>
          </a:p>
          <a:p>
            <a:pPr eaLnBrk="0" hangingPunct="0">
              <a:spcBef>
                <a:spcPct val="20000"/>
              </a:spcBef>
            </a:pPr>
            <a:r>
              <a:rPr lang="en-US" sz="1400" dirty="0" err="1">
                <a:solidFill>
                  <a:srgbClr val="FF0000"/>
                </a:solidFill>
                <a:latin typeface="Consolas" pitchFamily="49" charset="0"/>
              </a:rPr>
              <a:t>queue_size</a:t>
            </a:r>
            <a:r>
              <a:rPr lang="en-US" sz="1400" dirty="0">
                <a:latin typeface="Consolas" pitchFamily="49" charset="0"/>
              </a:rPr>
              <a:t>( 0 ),</a:t>
            </a:r>
          </a:p>
          <a:p>
            <a:pPr eaLnBrk="0" hangingPunct="0">
              <a:spcBef>
                <a:spcPct val="20000"/>
              </a:spcBef>
            </a:pPr>
            <a:r>
              <a:rPr lang="en-US" sz="1400" dirty="0" err="1">
                <a:solidFill>
                  <a:srgbClr val="FF0000"/>
                </a:solidFill>
                <a:latin typeface="Consolas" pitchFamily="49" charset="0"/>
              </a:rPr>
              <a:t>iback</a:t>
            </a:r>
            <a:r>
              <a:rPr lang="en-US" sz="1400" dirty="0">
                <a:latin typeface="Consolas" pitchFamily="49" charset="0"/>
              </a:rPr>
              <a:t>( -1 ),</a:t>
            </a:r>
          </a:p>
          <a:p>
            <a:pPr eaLnBrk="0" hangingPunct="0">
              <a:spcBef>
                <a:spcPct val="20000"/>
              </a:spcBef>
            </a:pPr>
            <a:r>
              <a:rPr lang="en-US" sz="1400" dirty="0" err="1">
                <a:solidFill>
                  <a:srgbClr val="FF0000"/>
                </a:solidFill>
                <a:latin typeface="Consolas" pitchFamily="49" charset="0"/>
              </a:rPr>
              <a:t>ifront</a:t>
            </a:r>
            <a:r>
              <a:rPr lang="en-US" sz="1400" dirty="0">
                <a:latin typeface="Consolas" pitchFamily="49" charset="0"/>
              </a:rPr>
              <a:t>( 0 ),</a:t>
            </a:r>
          </a:p>
          <a:p>
            <a:pPr eaLnBrk="0" hangingPunct="0">
              <a:spcBef>
                <a:spcPct val="20000"/>
              </a:spcBef>
            </a:pPr>
            <a:r>
              <a:rPr lang="en-US" sz="1400" dirty="0" err="1">
                <a:solidFill>
                  <a:srgbClr val="FF0000"/>
                </a:solidFill>
                <a:latin typeface="Consolas" pitchFamily="49" charset="0"/>
              </a:rPr>
              <a:t>array_capacity</a:t>
            </a:r>
            <a:r>
              <a:rPr lang="en-US" sz="1400" dirty="0">
                <a:latin typeface="Consolas" pitchFamily="49" charset="0"/>
              </a:rPr>
              <a:t>( </a:t>
            </a:r>
            <a:r>
              <a:rPr lang="en-US" sz="1400" dirty="0" err="1">
                <a:latin typeface="Consolas" pitchFamily="49" charset="0"/>
              </a:rPr>
              <a:t>std</a:t>
            </a:r>
            <a:r>
              <a:rPr lang="en-US" sz="1400" dirty="0">
                <a:latin typeface="Consolas" pitchFamily="49" charset="0"/>
              </a:rPr>
              <a:t>::max(1, </a:t>
            </a:r>
            <a:r>
              <a:rPr lang="en-US" sz="1400" dirty="0">
                <a:solidFill>
                  <a:schemeClr val="accent1"/>
                </a:solidFill>
                <a:latin typeface="Consolas" pitchFamily="49" charset="0"/>
              </a:rPr>
              <a:t>n</a:t>
            </a:r>
            <a:r>
              <a:rPr lang="en-US" sz="1400" dirty="0">
                <a:latin typeface="Consolas" pitchFamily="49" charset="0"/>
              </a:rPr>
              <a:t>) ),</a:t>
            </a:r>
          </a:p>
          <a:p>
            <a:pPr eaLnBrk="0" hangingPunct="0">
              <a:spcBef>
                <a:spcPct val="20000"/>
              </a:spcBef>
            </a:pPr>
            <a:r>
              <a:rPr lang="en-US" sz="1400" dirty="0">
                <a:solidFill>
                  <a:srgbClr val="FF0000"/>
                </a:solidFill>
                <a:latin typeface="Consolas" pitchFamily="49" charset="0"/>
              </a:rPr>
              <a:t>array</a:t>
            </a:r>
            <a:r>
              <a:rPr lang="en-US" sz="1400" dirty="0">
                <a:latin typeface="Consolas" pitchFamily="49" charset="0"/>
              </a:rPr>
              <a:t>( new Type[</a:t>
            </a:r>
            <a:r>
              <a:rPr lang="en-US" sz="1400" dirty="0" err="1">
                <a:solidFill>
                  <a:srgbClr val="FF0000"/>
                </a:solidFill>
                <a:latin typeface="Consolas" pitchFamily="49" charset="0"/>
              </a:rPr>
              <a:t>array_capacity</a:t>
            </a:r>
            <a:r>
              <a:rPr lang="en-US" sz="1400" dirty="0">
                <a:latin typeface="Consolas" pitchFamily="49" charset="0"/>
              </a:rPr>
              <a:t>] </a:t>
            </a:r>
            <a:r>
              <a:rPr lang="en-US" sz="1400" dirty="0" smtClean="0">
                <a:latin typeface="Consolas" pitchFamily="49" charset="0"/>
              </a:rPr>
              <a:t>) {</a:t>
            </a:r>
            <a:endParaRPr lang="en-US" sz="1400" dirty="0">
              <a:latin typeface="Consolas" pitchFamily="49" charset="0"/>
            </a:endParaRPr>
          </a:p>
          <a:p>
            <a:pPr eaLnBrk="0" hangingPunct="0">
              <a:spcBef>
                <a:spcPct val="20000"/>
              </a:spcBef>
            </a:pPr>
            <a:r>
              <a:rPr lang="en-US" sz="1400" dirty="0" smtClean="0">
                <a:latin typeface="Consolas" pitchFamily="49" charset="0"/>
              </a:rPr>
              <a:t>    </a:t>
            </a:r>
            <a:r>
              <a:rPr lang="en-US" sz="1400" dirty="0">
                <a:latin typeface="Consolas" pitchFamily="49" charset="0"/>
              </a:rPr>
              <a:t>// Empty constructor</a:t>
            </a:r>
          </a:p>
          <a:p>
            <a:pPr eaLnBrk="0" hangingPunct="0">
              <a:spcBef>
                <a:spcPct val="20000"/>
              </a:spcBef>
            </a:pPr>
            <a:r>
              <a:rPr lang="en-US" sz="1400" dirty="0">
                <a:latin typeface="Consolas" pitchFamily="49" charset="0"/>
              </a:rPr>
              <a:t>}</a:t>
            </a:r>
          </a:p>
        </p:txBody>
      </p:sp>
      <p:sp>
        <p:nvSpPr>
          <p:cNvPr id="23557"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idx="4294967295"/>
          </p:nvPr>
        </p:nvSpPr>
        <p:spPr/>
        <p:txBody>
          <a:bodyPr/>
          <a:lstStyle/>
          <a:p>
            <a:r>
              <a:rPr lang="en-US" smtClean="0">
                <a:latin typeface="Arial" charset="0"/>
                <a:cs typeface="Arial" charset="0"/>
              </a:rPr>
              <a:t>Constructor</a:t>
            </a:r>
          </a:p>
        </p:txBody>
      </p:sp>
      <p:sp>
        <p:nvSpPr>
          <p:cNvPr id="24579" name="Rectangle 3"/>
          <p:cNvSpPr>
            <a:spLocks noGrp="1" noChangeArrowheads="1"/>
          </p:cNvSpPr>
          <p:nvPr>
            <p:ph type="body" idx="4294967295"/>
          </p:nvPr>
        </p:nvSpPr>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Reminder:</a:t>
            </a:r>
          </a:p>
          <a:p>
            <a:pPr lvl="1"/>
            <a:r>
              <a:rPr lang="en-US" smtClean="0">
                <a:latin typeface="Arial" charset="0"/>
                <a:cs typeface="Arial" charset="0"/>
              </a:rPr>
              <a:t>Initialization is performed in the order specified in the class declaration</a:t>
            </a:r>
          </a:p>
          <a:p>
            <a:pPr>
              <a:buFontTx/>
              <a:buNone/>
            </a:pPr>
            <a:endParaRPr lang="en-US" sz="1400" smtClean="0">
              <a:latin typeface="Consolas" pitchFamily="49" charset="0"/>
              <a:cs typeface="Arial" charset="0"/>
            </a:endParaRPr>
          </a:p>
          <a:p>
            <a:pPr>
              <a:buFontTx/>
              <a:buNone/>
            </a:pPr>
            <a:endParaRPr lang="en-US" sz="1600" smtClean="0">
              <a:latin typeface="Consolas" pitchFamily="49" charset="0"/>
              <a:cs typeface="Arial" charset="0"/>
            </a:endParaRPr>
          </a:p>
        </p:txBody>
      </p:sp>
      <p:sp>
        <p:nvSpPr>
          <p:cNvPr id="24580" name="Text Box 4"/>
          <p:cNvSpPr txBox="1">
            <a:spLocks noChangeArrowheads="1"/>
          </p:cNvSpPr>
          <p:nvPr/>
        </p:nvSpPr>
        <p:spPr bwMode="auto">
          <a:xfrm>
            <a:off x="4787900" y="2636838"/>
            <a:ext cx="4303713" cy="4248150"/>
          </a:xfrm>
          <a:prstGeom prst="rect">
            <a:avLst/>
          </a:prstGeom>
          <a:noFill/>
          <a:ln w="9525">
            <a:noFill/>
            <a:miter lim="800000"/>
            <a:headEnd/>
            <a:tailEnd/>
          </a:ln>
        </p:spPr>
        <p:txBody>
          <a:bodyPr>
            <a:spAutoFit/>
          </a:bodyPr>
          <a:lstStyle/>
          <a:p>
            <a:r>
              <a:rPr lang="en-US" sz="1600" dirty="0">
                <a:latin typeface="Consolas" pitchFamily="49" charset="0"/>
              </a:rPr>
              <a:t>template &lt;typename Type&gt;</a:t>
            </a:r>
          </a:p>
          <a:p>
            <a:r>
              <a:rPr lang="en-US" sz="1600" dirty="0">
                <a:latin typeface="Consolas" pitchFamily="49" charset="0"/>
              </a:rPr>
              <a:t>class Queue {</a:t>
            </a:r>
          </a:p>
          <a:p>
            <a:r>
              <a:rPr lang="en-US" sz="1600" dirty="0">
                <a:latin typeface="Consolas" pitchFamily="49" charset="0"/>
              </a:rPr>
              <a:t>    private:</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queue_size</a:t>
            </a:r>
            <a:r>
              <a:rPr lang="en-US" sz="1600" dirty="0">
                <a:latin typeface="Consolas" pitchFamily="49" charset="0"/>
              </a:rPr>
              <a:t>;</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iback</a:t>
            </a:r>
            <a:r>
              <a:rPr lang="en-US" sz="1600" dirty="0">
                <a:latin typeface="Consolas" pitchFamily="49" charset="0"/>
              </a:rPr>
              <a:t>;</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ifront</a:t>
            </a:r>
            <a:r>
              <a:rPr lang="en-US" sz="1600" dirty="0">
                <a:latin typeface="Consolas" pitchFamily="49" charset="0"/>
              </a:rPr>
              <a:t>;</a:t>
            </a:r>
          </a:p>
          <a:p>
            <a:r>
              <a:rPr lang="en-US" sz="1600" dirty="0">
                <a:latin typeface="Consolas" pitchFamily="49" charset="0"/>
              </a:rPr>
              <a:t>        </a:t>
            </a:r>
            <a:r>
              <a:rPr lang="en-US" sz="1600" dirty="0" err="1">
                <a:latin typeface="Consolas" pitchFamily="49" charset="0"/>
              </a:rPr>
              <a:t>int</a:t>
            </a:r>
            <a:r>
              <a:rPr lang="en-US" sz="1600" dirty="0">
                <a:latin typeface="Consolas" pitchFamily="49" charset="0"/>
              </a:rPr>
              <a:t> </a:t>
            </a:r>
            <a:r>
              <a:rPr lang="en-US" sz="1600" dirty="0" err="1">
                <a:solidFill>
                  <a:srgbClr val="FF0000"/>
                </a:solidFill>
                <a:latin typeface="Consolas" pitchFamily="49" charset="0"/>
              </a:rPr>
              <a:t>array_capacity</a:t>
            </a:r>
            <a:r>
              <a:rPr lang="en-US" sz="1600" dirty="0">
                <a:latin typeface="Consolas" pitchFamily="49" charset="0"/>
              </a:rPr>
              <a:t>;</a:t>
            </a:r>
          </a:p>
          <a:p>
            <a:r>
              <a:rPr lang="en-US" sz="1600" dirty="0">
                <a:latin typeface="Consolas" pitchFamily="49" charset="0"/>
              </a:rPr>
              <a:t>        Type *</a:t>
            </a:r>
            <a:r>
              <a:rPr lang="en-US" sz="1600" dirty="0">
                <a:solidFill>
                  <a:srgbClr val="FF0000"/>
                </a:solidFill>
                <a:latin typeface="Consolas" pitchFamily="49" charset="0"/>
              </a:rPr>
              <a:t>array</a:t>
            </a:r>
            <a:r>
              <a:rPr lang="en-US" sz="1600" dirty="0">
                <a:latin typeface="Consolas" pitchFamily="49" charset="0"/>
              </a:rPr>
              <a:t>;</a:t>
            </a:r>
          </a:p>
          <a:p>
            <a:r>
              <a:rPr lang="en-US" sz="1600" dirty="0">
                <a:latin typeface="Consolas" pitchFamily="49" charset="0"/>
              </a:rPr>
              <a:t>    public:</a:t>
            </a:r>
          </a:p>
          <a:p>
            <a:r>
              <a:rPr lang="en-US" sz="1600" dirty="0">
                <a:latin typeface="Consolas" pitchFamily="49" charset="0"/>
              </a:rPr>
              <a:t>        </a:t>
            </a:r>
            <a:r>
              <a:rPr lang="en-US" sz="1600" dirty="0">
                <a:solidFill>
                  <a:srgbClr val="663300"/>
                </a:solidFill>
                <a:latin typeface="Consolas" pitchFamily="49" charset="0"/>
              </a:rPr>
              <a:t>Queue</a:t>
            </a:r>
            <a:r>
              <a:rPr lang="en-US" sz="1600" dirty="0">
                <a:latin typeface="Consolas" pitchFamily="49" charset="0"/>
              </a:rPr>
              <a:t>( </a:t>
            </a:r>
            <a:r>
              <a:rPr lang="en-US" sz="1600" dirty="0" err="1">
                <a:latin typeface="Consolas" pitchFamily="49" charset="0"/>
              </a:rPr>
              <a:t>int</a:t>
            </a:r>
            <a:r>
              <a:rPr lang="en-US" sz="1600" dirty="0">
                <a:latin typeface="Consolas" pitchFamily="49" charset="0"/>
              </a:rPr>
              <a:t> = 10 );</a:t>
            </a:r>
          </a:p>
          <a:p>
            <a:r>
              <a:rPr lang="en-US" sz="1600" dirty="0">
                <a:latin typeface="Consolas" pitchFamily="49" charset="0"/>
              </a:rPr>
              <a:t>        </a:t>
            </a:r>
            <a:r>
              <a:rPr lang="en-US" sz="1600" dirty="0">
                <a:solidFill>
                  <a:srgbClr val="663300"/>
                </a:solidFill>
                <a:latin typeface="Consolas" pitchFamily="49" charset="0"/>
              </a:rPr>
              <a:t>~Queue</a:t>
            </a:r>
            <a:r>
              <a:rPr lang="en-US" sz="1600" dirty="0">
                <a:latin typeface="Consolas" pitchFamily="49" charset="0"/>
              </a:rPr>
              <a:t>();</a:t>
            </a:r>
          </a:p>
          <a:p>
            <a:r>
              <a:rPr lang="en-US" sz="1600" dirty="0">
                <a:latin typeface="Consolas" pitchFamily="49" charset="0"/>
              </a:rPr>
              <a:t>        </a:t>
            </a:r>
            <a:r>
              <a:rPr lang="en-US" sz="1600" dirty="0" err="1">
                <a:solidFill>
                  <a:srgbClr val="FF33CC"/>
                </a:solidFill>
                <a:latin typeface="Consolas" pitchFamily="49" charset="0"/>
              </a:rPr>
              <a:t>bool</a:t>
            </a:r>
            <a:r>
              <a:rPr lang="en-US" sz="1600" dirty="0">
                <a:latin typeface="Consolas" pitchFamily="49" charset="0"/>
              </a:rPr>
              <a:t> </a:t>
            </a:r>
            <a:r>
              <a:rPr lang="en-US" sz="1600" dirty="0">
                <a:solidFill>
                  <a:srgbClr val="663300"/>
                </a:solidFill>
                <a:latin typeface="Consolas" pitchFamily="49" charset="0"/>
              </a:rPr>
              <a:t>empty</a:t>
            </a:r>
            <a:r>
              <a:rPr lang="en-US" sz="1600" dirty="0">
                <a:latin typeface="Consolas" pitchFamily="49" charset="0"/>
              </a:rPr>
              <a:t>() </a:t>
            </a:r>
            <a:r>
              <a:rPr lang="en-US" sz="1600" dirty="0" err="1">
                <a:latin typeface="Consolas" pitchFamily="49" charset="0"/>
              </a:rPr>
              <a:t>const</a:t>
            </a:r>
            <a:r>
              <a:rPr lang="en-US" sz="1600" dirty="0">
                <a:latin typeface="Consolas" pitchFamily="49" charset="0"/>
              </a:rPr>
              <a:t>;</a:t>
            </a:r>
          </a:p>
          <a:p>
            <a:r>
              <a:rPr lang="en-US" sz="1600" dirty="0">
                <a:latin typeface="Consolas" pitchFamily="49" charset="0"/>
              </a:rPr>
              <a:t>        </a:t>
            </a:r>
            <a:r>
              <a:rPr lang="en-US" sz="1600" dirty="0">
                <a:solidFill>
                  <a:srgbClr val="FF33CC"/>
                </a:solidFill>
                <a:latin typeface="Consolas" pitchFamily="49" charset="0"/>
              </a:rPr>
              <a:t>Type</a:t>
            </a:r>
            <a:r>
              <a:rPr lang="en-US" sz="1600" dirty="0">
                <a:latin typeface="Consolas" pitchFamily="49" charset="0"/>
              </a:rPr>
              <a:t> </a:t>
            </a:r>
            <a:r>
              <a:rPr lang="en-US" sz="1600" dirty="0">
                <a:solidFill>
                  <a:srgbClr val="663300"/>
                </a:solidFill>
                <a:latin typeface="Consolas" pitchFamily="49" charset="0"/>
              </a:rPr>
              <a:t>top</a:t>
            </a:r>
            <a:r>
              <a:rPr lang="en-US" sz="1600" dirty="0">
                <a:latin typeface="Consolas" pitchFamily="49" charset="0"/>
              </a:rPr>
              <a:t>() </a:t>
            </a:r>
            <a:r>
              <a:rPr lang="en-US" sz="1600" dirty="0" err="1">
                <a:latin typeface="Consolas" pitchFamily="49" charset="0"/>
              </a:rPr>
              <a:t>const</a:t>
            </a:r>
            <a:r>
              <a:rPr lang="en-US" sz="1600" dirty="0">
                <a:latin typeface="Consolas" pitchFamily="49" charset="0"/>
              </a:rPr>
              <a:t>;</a:t>
            </a:r>
          </a:p>
          <a:p>
            <a:r>
              <a:rPr lang="en-US" sz="1600" dirty="0">
                <a:latin typeface="Consolas" pitchFamily="49" charset="0"/>
              </a:rPr>
              <a:t>        </a:t>
            </a:r>
            <a:r>
              <a:rPr lang="en-US" sz="1600" dirty="0">
                <a:solidFill>
                  <a:srgbClr val="FF33CC"/>
                </a:solidFill>
                <a:latin typeface="Consolas" pitchFamily="49" charset="0"/>
              </a:rPr>
              <a:t>void</a:t>
            </a:r>
            <a:r>
              <a:rPr lang="en-US" sz="1600" dirty="0">
                <a:latin typeface="Consolas" pitchFamily="49" charset="0"/>
              </a:rPr>
              <a:t> </a:t>
            </a:r>
            <a:r>
              <a:rPr lang="en-US" sz="1600" dirty="0">
                <a:solidFill>
                  <a:srgbClr val="663300"/>
                </a:solidFill>
                <a:latin typeface="Consolas" pitchFamily="49" charset="0"/>
              </a:rPr>
              <a:t>push</a:t>
            </a:r>
            <a:r>
              <a:rPr lang="en-US" sz="1600" dirty="0">
                <a:latin typeface="Consolas" pitchFamily="49" charset="0"/>
              </a:rPr>
              <a:t>( </a:t>
            </a:r>
            <a:r>
              <a:rPr lang="en-US" sz="1600" dirty="0" smtClean="0">
                <a:latin typeface="Consolas" pitchFamily="49" charset="0"/>
              </a:rPr>
              <a:t>Type </a:t>
            </a:r>
            <a:r>
              <a:rPr lang="en-US" sz="1600" dirty="0" err="1" smtClean="0">
                <a:latin typeface="Consolas" pitchFamily="49" charset="0"/>
              </a:rPr>
              <a:t>const</a:t>
            </a:r>
            <a:r>
              <a:rPr lang="en-US" sz="1600" dirty="0" smtClean="0">
                <a:latin typeface="Consolas" pitchFamily="49" charset="0"/>
              </a:rPr>
              <a:t> </a:t>
            </a:r>
            <a:r>
              <a:rPr lang="en-US" sz="1600" dirty="0">
                <a:latin typeface="Consolas" pitchFamily="49" charset="0"/>
              </a:rPr>
              <a:t>&amp; );</a:t>
            </a:r>
          </a:p>
          <a:p>
            <a:r>
              <a:rPr lang="en-US" sz="1600" dirty="0">
                <a:latin typeface="Consolas" pitchFamily="49" charset="0"/>
              </a:rPr>
              <a:t>        </a:t>
            </a:r>
            <a:r>
              <a:rPr lang="en-US" sz="1600" dirty="0">
                <a:solidFill>
                  <a:srgbClr val="FF33CC"/>
                </a:solidFill>
                <a:latin typeface="Consolas" pitchFamily="49" charset="0"/>
              </a:rPr>
              <a:t>Type</a:t>
            </a:r>
            <a:r>
              <a:rPr lang="en-US" sz="1600" dirty="0">
                <a:latin typeface="Consolas" pitchFamily="49" charset="0"/>
              </a:rPr>
              <a:t> </a:t>
            </a:r>
            <a:r>
              <a:rPr lang="en-US" sz="1600" dirty="0">
                <a:solidFill>
                  <a:srgbClr val="663300"/>
                </a:solidFill>
                <a:latin typeface="Consolas" pitchFamily="49" charset="0"/>
              </a:rPr>
              <a:t>pop</a:t>
            </a:r>
            <a:r>
              <a:rPr lang="en-US" sz="1600" dirty="0">
                <a:latin typeface="Consolas" pitchFamily="49" charset="0"/>
              </a:rPr>
              <a:t>();</a:t>
            </a:r>
          </a:p>
          <a:p>
            <a:r>
              <a:rPr lang="en-US" sz="1600" dirty="0">
                <a:latin typeface="Consolas" pitchFamily="49" charset="0"/>
              </a:rPr>
              <a:t>};</a:t>
            </a:r>
          </a:p>
          <a:p>
            <a:endParaRPr lang="en-US" sz="1600" dirty="0">
              <a:latin typeface="Consolas" pitchFamily="49" charset="0"/>
            </a:endParaRPr>
          </a:p>
        </p:txBody>
      </p:sp>
      <p:sp>
        <p:nvSpPr>
          <p:cNvPr id="24581" name="Text Box 5"/>
          <p:cNvSpPr txBox="1">
            <a:spLocks noChangeArrowheads="1"/>
          </p:cNvSpPr>
          <p:nvPr/>
        </p:nvSpPr>
        <p:spPr bwMode="auto">
          <a:xfrm>
            <a:off x="785813" y="3500438"/>
            <a:ext cx="3887787" cy="2997200"/>
          </a:xfrm>
          <a:prstGeom prst="rect">
            <a:avLst/>
          </a:prstGeom>
          <a:noFill/>
          <a:ln w="9525">
            <a:noFill/>
            <a:miter lim="800000"/>
            <a:headEnd/>
            <a:tailEnd/>
          </a:ln>
        </p:spPr>
        <p:txBody>
          <a:bodyPr wrap="none">
            <a:spAutoFit/>
          </a:bodyPr>
          <a:lstStyle/>
          <a:p>
            <a:pPr eaLnBrk="0" hangingPunct="0">
              <a:spcBef>
                <a:spcPct val="20000"/>
              </a:spcBef>
            </a:pPr>
            <a:r>
              <a:rPr lang="en-US" sz="1600" dirty="0">
                <a:latin typeface="Consolas" pitchFamily="49" charset="0"/>
              </a:rPr>
              <a:t>template &lt;typename Type&gt;</a:t>
            </a:r>
          </a:p>
          <a:p>
            <a:pPr eaLnBrk="0" hangingPunct="0">
              <a:spcBef>
                <a:spcPct val="20000"/>
              </a:spcBef>
            </a:pPr>
            <a:r>
              <a:rPr lang="en-US" sz="1600" dirty="0">
                <a:latin typeface="Consolas" pitchFamily="49" charset="0"/>
              </a:rPr>
              <a:t>Queue&lt;Type&gt;::Queue( </a:t>
            </a:r>
            <a:r>
              <a:rPr lang="en-US" sz="1600" dirty="0" err="1">
                <a:latin typeface="Consolas" pitchFamily="49" charset="0"/>
              </a:rPr>
              <a:t>int</a:t>
            </a:r>
            <a:r>
              <a:rPr lang="en-US" sz="1600" dirty="0">
                <a:latin typeface="Consolas" pitchFamily="49" charset="0"/>
              </a:rPr>
              <a:t> </a:t>
            </a:r>
            <a:r>
              <a:rPr lang="en-US" sz="1600" dirty="0">
                <a:solidFill>
                  <a:schemeClr val="accent1"/>
                </a:solidFill>
                <a:latin typeface="Consolas" pitchFamily="49" charset="0"/>
              </a:rPr>
              <a:t>n</a:t>
            </a:r>
            <a:r>
              <a:rPr lang="en-US" sz="1600" dirty="0">
                <a:latin typeface="Consolas" pitchFamily="49" charset="0"/>
              </a:rPr>
              <a:t> ):</a:t>
            </a:r>
          </a:p>
          <a:p>
            <a:pPr eaLnBrk="0" hangingPunct="0">
              <a:spcBef>
                <a:spcPct val="20000"/>
              </a:spcBef>
            </a:pPr>
            <a:r>
              <a:rPr lang="en-US" sz="1600" dirty="0" err="1">
                <a:solidFill>
                  <a:srgbClr val="FF0000"/>
                </a:solidFill>
                <a:latin typeface="Consolas" pitchFamily="49" charset="0"/>
              </a:rPr>
              <a:t>queue_size</a:t>
            </a:r>
            <a:r>
              <a:rPr lang="en-US" sz="1600" dirty="0">
                <a:latin typeface="Consolas" pitchFamily="49" charset="0"/>
              </a:rPr>
              <a:t>( 0 ),</a:t>
            </a:r>
          </a:p>
          <a:p>
            <a:pPr eaLnBrk="0" hangingPunct="0">
              <a:spcBef>
                <a:spcPct val="20000"/>
              </a:spcBef>
            </a:pPr>
            <a:r>
              <a:rPr lang="en-US" sz="1600" dirty="0" err="1">
                <a:solidFill>
                  <a:srgbClr val="FF0000"/>
                </a:solidFill>
                <a:latin typeface="Consolas" pitchFamily="49" charset="0"/>
              </a:rPr>
              <a:t>iback</a:t>
            </a:r>
            <a:r>
              <a:rPr lang="en-US" sz="1600" dirty="0">
                <a:latin typeface="Consolas" pitchFamily="49" charset="0"/>
              </a:rPr>
              <a:t>( -1 ),</a:t>
            </a:r>
          </a:p>
          <a:p>
            <a:pPr eaLnBrk="0" hangingPunct="0">
              <a:spcBef>
                <a:spcPct val="20000"/>
              </a:spcBef>
            </a:pPr>
            <a:r>
              <a:rPr lang="en-US" sz="1600" dirty="0" err="1">
                <a:solidFill>
                  <a:srgbClr val="FF0000"/>
                </a:solidFill>
                <a:latin typeface="Consolas" pitchFamily="49" charset="0"/>
              </a:rPr>
              <a:t>ifront</a:t>
            </a:r>
            <a:r>
              <a:rPr lang="en-US" sz="1600" dirty="0">
                <a:latin typeface="Consolas" pitchFamily="49" charset="0"/>
              </a:rPr>
              <a:t>( 0 ),</a:t>
            </a:r>
          </a:p>
          <a:p>
            <a:pPr eaLnBrk="0" hangingPunct="0">
              <a:spcBef>
                <a:spcPct val="20000"/>
              </a:spcBef>
            </a:pPr>
            <a:r>
              <a:rPr lang="en-US" sz="1600" dirty="0" err="1">
                <a:solidFill>
                  <a:srgbClr val="FF0000"/>
                </a:solidFill>
                <a:latin typeface="Consolas" pitchFamily="49" charset="0"/>
              </a:rPr>
              <a:t>array_capacity</a:t>
            </a:r>
            <a:r>
              <a:rPr lang="en-US" sz="1600" dirty="0">
                <a:latin typeface="Consolas" pitchFamily="49" charset="0"/>
              </a:rPr>
              <a:t>( </a:t>
            </a:r>
            <a:r>
              <a:rPr lang="en-US" sz="1600" dirty="0" err="1">
                <a:latin typeface="Consolas" pitchFamily="49" charset="0"/>
              </a:rPr>
              <a:t>std</a:t>
            </a:r>
            <a:r>
              <a:rPr lang="en-US" sz="1600" dirty="0">
                <a:latin typeface="Consolas" pitchFamily="49" charset="0"/>
              </a:rPr>
              <a:t>::max(1, </a:t>
            </a:r>
            <a:r>
              <a:rPr lang="en-US" sz="1600" dirty="0">
                <a:solidFill>
                  <a:schemeClr val="accent1"/>
                </a:solidFill>
                <a:latin typeface="Consolas" pitchFamily="49" charset="0"/>
              </a:rPr>
              <a:t>n</a:t>
            </a:r>
            <a:r>
              <a:rPr lang="en-US" sz="1600" dirty="0">
                <a:latin typeface="Consolas" pitchFamily="49" charset="0"/>
              </a:rPr>
              <a:t>) ),</a:t>
            </a:r>
          </a:p>
          <a:p>
            <a:pPr eaLnBrk="0" hangingPunct="0">
              <a:spcBef>
                <a:spcPct val="20000"/>
              </a:spcBef>
            </a:pPr>
            <a:r>
              <a:rPr lang="en-US" sz="1600" dirty="0">
                <a:solidFill>
                  <a:srgbClr val="FF0000"/>
                </a:solidFill>
                <a:latin typeface="Consolas" pitchFamily="49" charset="0"/>
              </a:rPr>
              <a:t>array</a:t>
            </a:r>
            <a:r>
              <a:rPr lang="en-US" sz="1600" dirty="0">
                <a:latin typeface="Consolas" pitchFamily="49" charset="0"/>
              </a:rPr>
              <a:t>( new Type[</a:t>
            </a:r>
            <a:r>
              <a:rPr lang="en-US" sz="1600" dirty="0" err="1">
                <a:solidFill>
                  <a:srgbClr val="FF0000"/>
                </a:solidFill>
                <a:latin typeface="Consolas" pitchFamily="49" charset="0"/>
              </a:rPr>
              <a:t>array_capacity</a:t>
            </a:r>
            <a:r>
              <a:rPr lang="en-US" sz="1600" dirty="0">
                <a:latin typeface="Consolas" pitchFamily="49" charset="0"/>
              </a:rPr>
              <a:t>] )</a:t>
            </a:r>
          </a:p>
          <a:p>
            <a:pPr eaLnBrk="0" hangingPunct="0">
              <a:spcBef>
                <a:spcPct val="20000"/>
              </a:spcBef>
            </a:pPr>
            <a:r>
              <a:rPr lang="en-US" sz="1600" dirty="0">
                <a:latin typeface="Consolas" pitchFamily="49" charset="0"/>
              </a:rPr>
              <a:t>{</a:t>
            </a:r>
          </a:p>
          <a:p>
            <a:pPr eaLnBrk="0" hangingPunct="0">
              <a:spcBef>
                <a:spcPct val="20000"/>
              </a:spcBef>
            </a:pPr>
            <a:r>
              <a:rPr lang="en-US" sz="1600" dirty="0">
                <a:latin typeface="Consolas" pitchFamily="49" charset="0"/>
              </a:rPr>
              <a:t>    // Empty constructor</a:t>
            </a:r>
          </a:p>
          <a:p>
            <a:pPr eaLnBrk="0" hangingPunct="0">
              <a:spcBef>
                <a:spcPct val="20000"/>
              </a:spcBef>
            </a:pPr>
            <a:r>
              <a:rPr lang="en-US" sz="1600" dirty="0">
                <a:latin typeface="Consolas" pitchFamily="49" charset="0"/>
              </a:rPr>
              <a:t>}</a:t>
            </a:r>
          </a:p>
        </p:txBody>
      </p:sp>
      <p:sp>
        <p:nvSpPr>
          <p:cNvPr id="24582" name="Oval 6"/>
          <p:cNvSpPr>
            <a:spLocks noChangeArrowheads="1"/>
          </p:cNvSpPr>
          <p:nvPr/>
        </p:nvSpPr>
        <p:spPr bwMode="auto">
          <a:xfrm>
            <a:off x="555669" y="3933602"/>
            <a:ext cx="1944687" cy="1871662"/>
          </a:xfrm>
          <a:prstGeom prst="ellipse">
            <a:avLst/>
          </a:prstGeom>
          <a:noFill/>
          <a:ln w="38100">
            <a:solidFill>
              <a:srgbClr val="FF0000"/>
            </a:solidFill>
            <a:round/>
            <a:headEnd/>
            <a:tailEnd/>
          </a:ln>
        </p:spPr>
        <p:txBody>
          <a:bodyPr wrap="none" anchor="ctr"/>
          <a:lstStyle/>
          <a:p>
            <a:endParaRPr lang="en-CA"/>
          </a:p>
        </p:txBody>
      </p:sp>
      <p:sp>
        <p:nvSpPr>
          <p:cNvPr id="24583" name="Oval 6"/>
          <p:cNvSpPr>
            <a:spLocks noChangeArrowheads="1"/>
          </p:cNvSpPr>
          <p:nvPr/>
        </p:nvSpPr>
        <p:spPr bwMode="auto">
          <a:xfrm>
            <a:off x="5940152" y="3141513"/>
            <a:ext cx="1944688" cy="1871663"/>
          </a:xfrm>
          <a:prstGeom prst="ellipse">
            <a:avLst/>
          </a:prstGeom>
          <a:noFill/>
          <a:ln w="38100">
            <a:solidFill>
              <a:srgbClr val="FF0000"/>
            </a:solidFill>
            <a:round/>
            <a:headEnd/>
            <a:tailEnd/>
          </a:ln>
        </p:spPr>
        <p:txBody>
          <a:bodyPr wrap="none" anchor="ctr"/>
          <a:lstStyle/>
          <a:p>
            <a:endParaRPr lang="en-CA"/>
          </a:p>
        </p:txBody>
      </p:sp>
      <p:sp>
        <p:nvSpPr>
          <p:cNvPr id="24584" name="TextBox 7"/>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614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An Abstract Queue (Queue ADT) is an abstract data type that emphasizes specific operations:</a:t>
            </a:r>
          </a:p>
          <a:p>
            <a:pPr lvl="1"/>
            <a:r>
              <a:rPr lang="en-US" smtClean="0">
                <a:latin typeface="Arial" charset="0"/>
                <a:cs typeface="Arial" charset="0"/>
              </a:rPr>
              <a:t>Uses a explicit linear ordering</a:t>
            </a:r>
          </a:p>
          <a:p>
            <a:pPr lvl="1"/>
            <a:r>
              <a:rPr lang="en-US" smtClean="0">
                <a:latin typeface="Arial" charset="0"/>
                <a:cs typeface="Arial" charset="0"/>
              </a:rPr>
              <a:t>Insertions and removals are performed individually</a:t>
            </a:r>
          </a:p>
          <a:p>
            <a:pPr lvl="1"/>
            <a:r>
              <a:rPr lang="en-US" smtClean="0">
                <a:latin typeface="Arial" charset="0"/>
                <a:cs typeface="Arial" charset="0"/>
              </a:rPr>
              <a:t>There are no restrictions on objects inserted into (</a:t>
            </a:r>
            <a:r>
              <a:rPr lang="en-US" i="1" smtClean="0">
                <a:latin typeface="Arial" charset="0"/>
                <a:cs typeface="Arial" charset="0"/>
              </a:rPr>
              <a:t>pushed onto</a:t>
            </a:r>
            <a:r>
              <a:rPr lang="en-US" smtClean="0">
                <a:latin typeface="Arial" charset="0"/>
                <a:cs typeface="Arial" charset="0"/>
              </a:rPr>
              <a:t>) the queue—that object is designated the back of the queue</a:t>
            </a:r>
          </a:p>
          <a:p>
            <a:pPr lvl="1"/>
            <a:r>
              <a:rPr lang="en-US" smtClean="0">
                <a:latin typeface="Arial" charset="0"/>
                <a:cs typeface="Arial" charset="0"/>
              </a:rPr>
              <a:t>The object designated as the </a:t>
            </a:r>
            <a:r>
              <a:rPr lang="en-US" i="1" smtClean="0">
                <a:latin typeface="Arial" charset="0"/>
                <a:cs typeface="Arial" charset="0"/>
              </a:rPr>
              <a:t>front </a:t>
            </a:r>
            <a:r>
              <a:rPr lang="en-US" smtClean="0">
                <a:latin typeface="Arial" charset="0"/>
                <a:cs typeface="Arial" charset="0"/>
              </a:rPr>
              <a:t>of the queue is the object which was in the queue the longest</a:t>
            </a:r>
          </a:p>
          <a:p>
            <a:pPr lvl="1"/>
            <a:r>
              <a:rPr lang="en-US" smtClean="0">
                <a:latin typeface="Arial" charset="0"/>
                <a:cs typeface="Arial" charset="0"/>
              </a:rPr>
              <a:t>The remove operation (</a:t>
            </a:r>
            <a:r>
              <a:rPr lang="en-US" i="1" smtClean="0">
                <a:latin typeface="Arial" charset="0"/>
                <a:cs typeface="Arial" charset="0"/>
              </a:rPr>
              <a:t>popping</a:t>
            </a:r>
            <a:r>
              <a:rPr lang="en-US" smtClean="0">
                <a:latin typeface="Arial" charset="0"/>
                <a:cs typeface="Arial" charset="0"/>
              </a:rPr>
              <a:t> from the queue) removes the current </a:t>
            </a:r>
            <a:r>
              <a:rPr lang="en-US" i="1" smtClean="0">
                <a:latin typeface="Arial" charset="0"/>
                <a:cs typeface="Arial" charset="0"/>
              </a:rPr>
              <a:t>front </a:t>
            </a:r>
            <a:r>
              <a:rPr lang="en-US" smtClean="0">
                <a:latin typeface="Arial" charset="0"/>
                <a:cs typeface="Arial" charset="0"/>
              </a:rPr>
              <a:t>of the queue</a:t>
            </a:r>
          </a:p>
        </p:txBody>
      </p:sp>
      <p:sp>
        <p:nvSpPr>
          <p:cNvPr id="6148" name="TextBox 3"/>
          <p:cNvSpPr txBox="1">
            <a:spLocks noChangeArrowheads="1"/>
          </p:cNvSpPr>
          <p:nvPr/>
        </p:nvSpPr>
        <p:spPr bwMode="auto">
          <a:xfrm>
            <a:off x="179388" y="756444"/>
            <a:ext cx="504825" cy="368300"/>
          </a:xfrm>
          <a:prstGeom prst="rect">
            <a:avLst/>
          </a:prstGeom>
          <a:noFill/>
          <a:ln w="9525">
            <a:noFill/>
            <a:miter lim="800000"/>
            <a:headEnd/>
            <a:tailEnd/>
          </a:ln>
        </p:spPr>
        <p:txBody>
          <a:bodyPr wrap="none">
            <a:spAutoFit/>
          </a:bodyPr>
          <a:lstStyle/>
          <a:p>
            <a:r>
              <a:rPr lang="en-CA"/>
              <a:t>3.3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mtClean="0">
                <a:latin typeface="Arial" charset="0"/>
                <a:cs typeface="Arial" charset="0"/>
              </a:rPr>
              <a:t>Destructor</a:t>
            </a:r>
          </a:p>
        </p:txBody>
      </p:sp>
      <p:sp>
        <p:nvSpPr>
          <p:cNvPr id="25603"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destructor is unchanged from Stack-as-Array:</a:t>
            </a:r>
          </a:p>
          <a:p>
            <a:pPr>
              <a:buFont typeface="Arial" charset="0"/>
              <a:buNone/>
            </a:pPr>
            <a:endParaRPr lang="en-US" b="1" smtClean="0">
              <a:latin typeface="Courier New" pitchFamily="49" charset="0"/>
              <a:cs typeface="Arial" charset="0"/>
            </a:endParaRPr>
          </a:p>
          <a:p>
            <a:pPr>
              <a:buFontTx/>
              <a:buNone/>
            </a:pPr>
            <a:r>
              <a:rPr lang="en-US" sz="1600" smtClean="0">
                <a:latin typeface="Consolas" pitchFamily="49" charset="0"/>
                <a:cs typeface="Arial" charset="0"/>
              </a:rPr>
              <a:t>		template &lt;typename Type&gt;</a:t>
            </a:r>
          </a:p>
          <a:p>
            <a:pPr>
              <a:buFontTx/>
              <a:buNone/>
            </a:pPr>
            <a:r>
              <a:rPr lang="en-US" sz="1600" smtClean="0">
                <a:latin typeface="Consolas" pitchFamily="49" charset="0"/>
                <a:cs typeface="Arial" charset="0"/>
              </a:rPr>
              <a:t>		Queue&lt;Type&gt;::~Queue() {</a:t>
            </a:r>
          </a:p>
          <a:p>
            <a:pPr>
              <a:buFontTx/>
              <a:buNone/>
            </a:pPr>
            <a:r>
              <a:rPr lang="en-US" sz="1600" smtClean="0">
                <a:latin typeface="Consolas" pitchFamily="49" charset="0"/>
                <a:cs typeface="Arial" charset="0"/>
              </a:rPr>
              <a:t>		    delete [] </a:t>
            </a:r>
            <a:r>
              <a:rPr lang="en-US" sz="1600" smtClean="0">
                <a:solidFill>
                  <a:srgbClr val="FF0000"/>
                </a:solidFill>
                <a:latin typeface="Consolas" pitchFamily="49" charset="0"/>
                <a:cs typeface="Arial" charset="0"/>
              </a:rPr>
              <a:t>array</a:t>
            </a:r>
            <a:r>
              <a:rPr lang="en-US" sz="1600" smtClean="0">
                <a:latin typeface="Consolas" pitchFamily="49" charset="0"/>
                <a:cs typeface="Arial" charset="0"/>
              </a:rPr>
              <a:t>;</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p:txBody>
      </p:sp>
      <p:sp>
        <p:nvSpPr>
          <p:cNvPr id="25604"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latin typeface="Arial" charset="0"/>
                <a:cs typeface="Arial" charset="0"/>
              </a:rPr>
              <a:t>Member Functions</a:t>
            </a:r>
          </a:p>
        </p:txBody>
      </p:sp>
      <p:sp>
        <p:nvSpPr>
          <p:cNvPr id="2662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These two functions are similar in behaviour:</a:t>
            </a:r>
          </a:p>
          <a:p>
            <a:pPr>
              <a:buFontTx/>
              <a:buNone/>
            </a:pPr>
            <a:endParaRPr lang="en-US" sz="1600" smtClean="0">
              <a:latin typeface="Consolas" pitchFamily="49" charset="0"/>
              <a:cs typeface="Arial" charset="0"/>
            </a:endParaRPr>
          </a:p>
          <a:p>
            <a:pPr>
              <a:buFontTx/>
              <a:buNone/>
            </a:pPr>
            <a:r>
              <a:rPr lang="en-US" sz="1600" smtClean="0">
                <a:latin typeface="Consolas" pitchFamily="49" charset="0"/>
                <a:cs typeface="Arial" charset="0"/>
              </a:rPr>
              <a:t>		template &lt;typename Type&gt;</a:t>
            </a:r>
          </a:p>
          <a:p>
            <a:pPr>
              <a:buFontTx/>
              <a:buNone/>
            </a:pPr>
            <a:r>
              <a:rPr lang="en-US" sz="1600" smtClean="0">
                <a:solidFill>
                  <a:srgbClr val="FF33CC"/>
                </a:solidFill>
                <a:latin typeface="Consolas" pitchFamily="49" charset="0"/>
                <a:cs typeface="Arial" charset="0"/>
              </a:rPr>
              <a:t>		bool</a:t>
            </a:r>
            <a:r>
              <a:rPr lang="en-US" sz="1600" smtClean="0">
                <a:latin typeface="Consolas" pitchFamily="49" charset="0"/>
                <a:cs typeface="Arial" charset="0"/>
              </a:rPr>
              <a:t> </a:t>
            </a:r>
            <a:r>
              <a:rPr lang="en-US" sz="1400" smtClean="0">
                <a:latin typeface="Consolas" pitchFamily="49" charset="0"/>
                <a:cs typeface="Arial" charset="0"/>
              </a:rPr>
              <a:t>Queue</a:t>
            </a:r>
            <a:r>
              <a:rPr lang="en-US" sz="1600" smtClean="0">
                <a:latin typeface="Consolas" pitchFamily="49" charset="0"/>
                <a:cs typeface="Arial" charset="0"/>
              </a:rPr>
              <a:t>&lt;Type&gt;::empty() const {</a:t>
            </a:r>
          </a:p>
          <a:p>
            <a:pPr>
              <a:buFontTx/>
              <a:buNone/>
            </a:pPr>
            <a:r>
              <a:rPr lang="en-US" sz="1600" smtClean="0">
                <a:latin typeface="Consolas" pitchFamily="49" charset="0"/>
                <a:cs typeface="Arial" charset="0"/>
              </a:rPr>
              <a:t>		    return ( </a:t>
            </a:r>
            <a:r>
              <a:rPr lang="en-US" sz="1600" smtClean="0">
                <a:solidFill>
                  <a:srgbClr val="FF0000"/>
                </a:solidFill>
                <a:latin typeface="Consolas" pitchFamily="49" charset="0"/>
                <a:cs typeface="Arial" charset="0"/>
              </a:rPr>
              <a:t>queue_size</a:t>
            </a:r>
            <a:r>
              <a:rPr lang="en-US" sz="1600" smtClean="0">
                <a:latin typeface="Consolas" pitchFamily="49" charset="0"/>
                <a:cs typeface="Arial" charset="0"/>
              </a:rPr>
              <a:t> == 0 );</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a:p>
            <a:pPr>
              <a:buFontTx/>
              <a:buNone/>
            </a:pPr>
            <a:r>
              <a:rPr lang="en-US" sz="1600" smtClean="0">
                <a:latin typeface="Consolas" pitchFamily="49" charset="0"/>
                <a:cs typeface="Arial" charset="0"/>
              </a:rPr>
              <a:t>				template &lt;typename Type&gt;</a:t>
            </a:r>
          </a:p>
          <a:p>
            <a:pPr>
              <a:buFontTx/>
              <a:buNone/>
            </a:pPr>
            <a:r>
              <a:rPr lang="en-US" sz="1600" smtClean="0">
                <a:solidFill>
                  <a:srgbClr val="FF33CC"/>
                </a:solidFill>
                <a:latin typeface="Consolas" pitchFamily="49" charset="0"/>
                <a:cs typeface="Arial" charset="0"/>
              </a:rPr>
              <a:t>				Type</a:t>
            </a:r>
            <a:r>
              <a:rPr lang="en-US" sz="1600" smtClean="0">
                <a:latin typeface="Consolas" pitchFamily="49" charset="0"/>
                <a:cs typeface="Arial" charset="0"/>
              </a:rPr>
              <a:t> Queue&lt;Type&gt;::front() const {</a:t>
            </a:r>
          </a:p>
          <a:p>
            <a:pPr>
              <a:buFontTx/>
              <a:buNone/>
            </a:pPr>
            <a:r>
              <a:rPr lang="en-US" sz="1600" smtClean="0">
                <a:latin typeface="Consolas" pitchFamily="49" charset="0"/>
                <a:cs typeface="Arial" charset="0"/>
              </a:rPr>
              <a:t>				    if ( </a:t>
            </a:r>
            <a:r>
              <a:rPr lang="en-US" sz="1600" smtClean="0">
                <a:solidFill>
                  <a:srgbClr val="00B0F0"/>
                </a:solidFill>
                <a:latin typeface="Consolas" pitchFamily="49" charset="0"/>
                <a:cs typeface="Arial" charset="0"/>
              </a:rPr>
              <a:t>empty</a:t>
            </a:r>
            <a:r>
              <a:rPr lang="en-US" sz="1600" smtClean="0">
                <a:latin typeface="Consolas" pitchFamily="49" charset="0"/>
                <a:cs typeface="Arial" charset="0"/>
              </a:rPr>
              <a:t>() ) {</a:t>
            </a:r>
          </a:p>
          <a:p>
            <a:pPr>
              <a:buFontTx/>
              <a:buNone/>
            </a:pPr>
            <a:r>
              <a:rPr lang="en-US" sz="1600" smtClean="0">
                <a:latin typeface="Consolas" pitchFamily="49" charset="0"/>
                <a:cs typeface="Arial" charset="0"/>
              </a:rPr>
              <a:t>				        throw underflow();</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a:p>
            <a:pPr>
              <a:buFontTx/>
              <a:buNone/>
            </a:pPr>
            <a:r>
              <a:rPr lang="en-US" sz="1600" smtClean="0">
                <a:latin typeface="Consolas" pitchFamily="49" charset="0"/>
                <a:cs typeface="Arial" charset="0"/>
              </a:rPr>
              <a:t>				    return </a:t>
            </a:r>
            <a:r>
              <a:rPr lang="en-US" sz="1600" smtClean="0">
                <a:solidFill>
                  <a:srgbClr val="FF0000"/>
                </a:solidFill>
                <a:latin typeface="Consolas" pitchFamily="49" charset="0"/>
                <a:cs typeface="Arial" charset="0"/>
              </a:rPr>
              <a:t>array</a:t>
            </a:r>
            <a:r>
              <a:rPr lang="en-US" sz="1600" smtClean="0">
                <a:latin typeface="Consolas" pitchFamily="49" charset="0"/>
                <a:cs typeface="Arial" charset="0"/>
              </a:rPr>
              <a:t>[</a:t>
            </a:r>
            <a:r>
              <a:rPr lang="en-US" sz="1600" smtClean="0">
                <a:solidFill>
                  <a:srgbClr val="FF0000"/>
                </a:solidFill>
                <a:latin typeface="Consolas" pitchFamily="49" charset="0"/>
                <a:cs typeface="Arial" charset="0"/>
              </a:rPr>
              <a:t>ifront</a:t>
            </a:r>
            <a:r>
              <a:rPr lang="en-US" sz="1600" smtClean="0">
                <a:latin typeface="Consolas" pitchFamily="49" charset="0"/>
                <a:cs typeface="Arial" charset="0"/>
              </a:rPr>
              <a:t>];</a:t>
            </a:r>
          </a:p>
          <a:p>
            <a:pPr>
              <a:buFontTx/>
              <a:buNone/>
            </a:pPr>
            <a:r>
              <a:rPr lang="en-US" sz="1600" smtClean="0">
                <a:latin typeface="Consolas" pitchFamily="49" charset="0"/>
                <a:cs typeface="Arial" charset="0"/>
              </a:rPr>
              <a:t>				}</a:t>
            </a:r>
          </a:p>
          <a:p>
            <a:pPr>
              <a:buFontTx/>
              <a:buNone/>
            </a:pPr>
            <a:endParaRPr lang="en-US" sz="1600" smtClean="0">
              <a:latin typeface="Consolas" pitchFamily="49" charset="0"/>
              <a:cs typeface="Arial" charset="0"/>
            </a:endParaRPr>
          </a:p>
        </p:txBody>
      </p:sp>
      <p:sp>
        <p:nvSpPr>
          <p:cNvPr id="26628"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27651" name="Rectangle 3"/>
          <p:cNvSpPr>
            <a:spLocks noGrp="1" noChangeArrowheads="1"/>
          </p:cNvSpPr>
          <p:nvPr>
            <p:ph type="body" idx="4294967295"/>
          </p:nvPr>
        </p:nvSpPr>
        <p:spPr/>
        <p:txBody>
          <a:bodyPr/>
          <a:lstStyle/>
          <a:p>
            <a:pPr>
              <a:buFont typeface="Arial" charset="0"/>
              <a:buNone/>
            </a:pPr>
            <a:r>
              <a:rPr lang="en-US" dirty="0" smtClean="0">
                <a:latin typeface="Arial" charset="0"/>
                <a:cs typeface="Arial" charset="0"/>
              </a:rPr>
              <a:t>	However, a naïve implementation of push and pop will cause difficulties:</a:t>
            </a:r>
          </a:p>
          <a:p>
            <a:pPr>
              <a:buFontTx/>
              <a:buNone/>
            </a:pPr>
            <a:endParaRPr lang="en-US" sz="1200" dirty="0" smtClean="0">
              <a:latin typeface="Consolas" pitchFamily="49" charset="0"/>
              <a:cs typeface="Arial" charset="0"/>
            </a:endParaRPr>
          </a:p>
          <a:p>
            <a:pPr>
              <a:buFontTx/>
              <a:buNone/>
            </a:pPr>
            <a:r>
              <a:rPr lang="en-US" sz="1600" dirty="0" smtClean="0">
                <a:latin typeface="Consolas" pitchFamily="49" charset="0"/>
                <a:cs typeface="Arial" charset="0"/>
              </a:rPr>
              <a:t>template &lt;typename Type&gt;</a:t>
            </a:r>
          </a:p>
          <a:p>
            <a:pPr>
              <a:buFontTx/>
              <a:buNone/>
            </a:pPr>
            <a:r>
              <a:rPr lang="en-US" sz="1600" dirty="0" smtClean="0">
                <a:solidFill>
                  <a:srgbClr val="FF33CC"/>
                </a:solidFill>
                <a:latin typeface="Consolas" pitchFamily="49" charset="0"/>
                <a:cs typeface="Arial" charset="0"/>
              </a:rPr>
              <a:t>void</a:t>
            </a:r>
            <a:r>
              <a:rPr lang="en-US" sz="1600" dirty="0" smtClean="0">
                <a:latin typeface="Consolas" pitchFamily="49" charset="0"/>
                <a:cs typeface="Arial" charset="0"/>
              </a:rPr>
              <a:t> Queue&lt;Type&gt;::push( Type </a:t>
            </a:r>
            <a:r>
              <a:rPr lang="en-US" sz="1600" dirty="0" err="1" smtClean="0">
                <a:latin typeface="Consolas" pitchFamily="49" charset="0"/>
                <a:cs typeface="Arial" charset="0"/>
              </a:rPr>
              <a:t>const</a:t>
            </a:r>
            <a:r>
              <a:rPr lang="en-US" sz="1600" dirty="0" smtClean="0">
                <a:latin typeface="Consolas" pitchFamily="49" charset="0"/>
                <a:cs typeface="Arial" charset="0"/>
              </a:rPr>
              <a:t> &amp;</a:t>
            </a:r>
            <a:r>
              <a:rPr lang="en-US" sz="1600" dirty="0" err="1" smtClean="0">
                <a:solidFill>
                  <a:srgbClr val="00B0F0"/>
                </a:solidFill>
                <a:latin typeface="Consolas" pitchFamily="49" charset="0"/>
                <a:cs typeface="Arial" charset="0"/>
              </a:rPr>
              <a:t>obj</a:t>
            </a:r>
            <a:r>
              <a:rPr lang="en-US" sz="1600" dirty="0" smtClean="0">
                <a:latin typeface="Consolas" pitchFamily="49" charset="0"/>
                <a:cs typeface="Arial" charset="0"/>
              </a:rPr>
              <a:t> ) {</a:t>
            </a:r>
          </a:p>
          <a:p>
            <a:pPr>
              <a:buFontTx/>
              <a:buNone/>
            </a:pPr>
            <a:r>
              <a:rPr lang="en-US" sz="1600" dirty="0" smtClean="0">
                <a:latin typeface="Consolas" pitchFamily="49" charset="0"/>
                <a:cs typeface="Arial" charset="0"/>
              </a:rPr>
              <a:t>    if ( </a:t>
            </a:r>
            <a:r>
              <a:rPr lang="en-US" sz="1600" dirty="0" err="1" smtClean="0">
                <a:solidFill>
                  <a:srgbClr val="FF0000"/>
                </a:solidFill>
                <a:latin typeface="Consolas" pitchFamily="49" charset="0"/>
                <a:cs typeface="Arial" charset="0"/>
              </a:rPr>
              <a:t>queue_size</a:t>
            </a:r>
            <a:r>
              <a:rPr lang="en-US" sz="1600" dirty="0" smtClean="0">
                <a:latin typeface="Consolas" pitchFamily="49" charset="0"/>
                <a:cs typeface="Arial" charset="0"/>
              </a:rPr>
              <a:t> == </a:t>
            </a:r>
            <a:r>
              <a:rPr lang="en-US" sz="1600" dirty="0" err="1" smtClean="0">
                <a:solidFill>
                  <a:srgbClr val="FF0000"/>
                </a:solidFill>
                <a:latin typeface="Consolas" pitchFamily="49" charset="0"/>
                <a:cs typeface="Arial" charset="0"/>
              </a:rPr>
              <a:t>array_capacity</a:t>
            </a:r>
            <a:r>
              <a:rPr lang="en-US" sz="1600" dirty="0" smtClean="0">
                <a:latin typeface="Consolas" pitchFamily="49" charset="0"/>
                <a:cs typeface="Arial" charset="0"/>
              </a:rPr>
              <a:t> ) {</a:t>
            </a:r>
          </a:p>
          <a:p>
            <a:pPr>
              <a:buFontTx/>
              <a:buNone/>
            </a:pPr>
            <a:r>
              <a:rPr lang="en-US" sz="1600" dirty="0" smtClean="0">
                <a:latin typeface="Consolas" pitchFamily="49" charset="0"/>
                <a:cs typeface="Arial" charset="0"/>
              </a:rPr>
              <a:t>        throw overflow();</a:t>
            </a:r>
          </a:p>
          <a:p>
            <a:pPr>
              <a:buFontTx/>
              <a:buNone/>
            </a:pPr>
            <a:r>
              <a:rPr lang="en-US" sz="1600" dirty="0" smtClean="0">
                <a:latin typeface="Consolas" pitchFamily="49" charset="0"/>
                <a:cs typeface="Arial" charset="0"/>
              </a:rPr>
              <a:t>    }</a:t>
            </a:r>
          </a:p>
          <a:p>
            <a:pPr>
              <a:buFontTx/>
              <a:buNone/>
            </a:pPr>
            <a:endParaRPr lang="en-US" sz="1600" dirty="0" smtClean="0">
              <a:latin typeface="Consolas" pitchFamily="49" charset="0"/>
              <a:cs typeface="Arial" charset="0"/>
            </a:endParaRPr>
          </a:p>
          <a:p>
            <a:pPr>
              <a:buFontTx/>
              <a:buNone/>
            </a:pPr>
            <a:r>
              <a:rPr lang="en-US" sz="1600" dirty="0" smtClean="0">
                <a:latin typeface="Consolas" pitchFamily="49" charset="0"/>
                <a:cs typeface="Arial" charset="0"/>
              </a:rPr>
              <a:t>    ++</a:t>
            </a:r>
            <a:r>
              <a:rPr lang="en-US" sz="1600" dirty="0" err="1" smtClean="0">
                <a:solidFill>
                  <a:srgbClr val="FF0000"/>
                </a:solidFill>
                <a:latin typeface="Consolas" pitchFamily="49" charset="0"/>
                <a:cs typeface="Arial" charset="0"/>
              </a:rPr>
              <a:t>iback</a:t>
            </a:r>
            <a:r>
              <a:rPr lang="en-US" sz="1600" dirty="0" smtClean="0">
                <a:latin typeface="Consolas" pitchFamily="49" charset="0"/>
                <a:cs typeface="Arial" charset="0"/>
              </a:rPr>
              <a:t>;</a:t>
            </a:r>
          </a:p>
          <a:p>
            <a:pPr>
              <a:buFontTx/>
              <a:buNone/>
            </a:pPr>
            <a:r>
              <a:rPr lang="en-US" sz="1600" dirty="0" smtClean="0">
                <a:latin typeface="Consolas" pitchFamily="49" charset="0"/>
                <a:cs typeface="Arial" charset="0"/>
              </a:rPr>
              <a:t>    </a:t>
            </a:r>
            <a:r>
              <a:rPr lang="en-US" sz="1600" dirty="0" smtClean="0">
                <a:solidFill>
                  <a:srgbClr val="FF0000"/>
                </a:solidFill>
                <a:latin typeface="Consolas" pitchFamily="49" charset="0"/>
                <a:cs typeface="Arial" charset="0"/>
              </a:rPr>
              <a:t>array</a:t>
            </a:r>
            <a:r>
              <a:rPr lang="en-US" sz="1600" dirty="0" smtClean="0">
                <a:latin typeface="Consolas" pitchFamily="49" charset="0"/>
                <a:cs typeface="Arial" charset="0"/>
              </a:rPr>
              <a:t>[</a:t>
            </a:r>
            <a:r>
              <a:rPr lang="en-US" sz="1600" dirty="0" err="1" smtClean="0">
                <a:solidFill>
                  <a:srgbClr val="FF0000"/>
                </a:solidFill>
                <a:latin typeface="Consolas" pitchFamily="49" charset="0"/>
                <a:cs typeface="Arial" charset="0"/>
              </a:rPr>
              <a:t>iback</a:t>
            </a:r>
            <a:r>
              <a:rPr lang="en-US" sz="1600" dirty="0" smtClean="0">
                <a:latin typeface="Consolas" pitchFamily="49" charset="0"/>
                <a:cs typeface="Arial" charset="0"/>
              </a:rPr>
              <a:t>] = </a:t>
            </a:r>
            <a:r>
              <a:rPr lang="en-US" sz="1600" dirty="0" err="1" smtClean="0">
                <a:solidFill>
                  <a:srgbClr val="00B0F0"/>
                </a:solidFill>
                <a:latin typeface="Consolas" pitchFamily="49" charset="0"/>
                <a:cs typeface="Arial" charset="0"/>
              </a:rPr>
              <a:t>obj</a:t>
            </a:r>
            <a:r>
              <a:rPr lang="en-US" sz="1600" dirty="0" smtClean="0">
                <a:latin typeface="Consolas" pitchFamily="49" charset="0"/>
                <a:cs typeface="Arial" charset="0"/>
              </a:rPr>
              <a:t>;</a:t>
            </a:r>
          </a:p>
          <a:p>
            <a:pPr>
              <a:buFontTx/>
              <a:buNone/>
            </a:pPr>
            <a:r>
              <a:rPr lang="en-US" sz="1600" dirty="0" smtClean="0">
                <a:latin typeface="Consolas" pitchFamily="49" charset="0"/>
                <a:cs typeface="Arial" charset="0"/>
              </a:rPr>
              <a:t>    ++</a:t>
            </a:r>
            <a:r>
              <a:rPr lang="en-US" sz="1600" dirty="0" err="1" smtClean="0">
                <a:solidFill>
                  <a:srgbClr val="FF0000"/>
                </a:solidFill>
                <a:latin typeface="Consolas" pitchFamily="49" charset="0"/>
                <a:cs typeface="Arial" charset="0"/>
              </a:rPr>
              <a:t>queue_size</a:t>
            </a:r>
            <a:r>
              <a:rPr lang="en-US" sz="1600" dirty="0" smtClean="0">
                <a:latin typeface="Consolas" pitchFamily="49" charset="0"/>
                <a:cs typeface="Arial" charset="0"/>
              </a:rPr>
              <a:t>;</a:t>
            </a:r>
          </a:p>
          <a:p>
            <a:pPr>
              <a:buFontTx/>
              <a:buNone/>
            </a:pPr>
            <a:r>
              <a:rPr lang="en-US" sz="1600" dirty="0" smtClean="0">
                <a:latin typeface="Consolas" pitchFamily="49" charset="0"/>
                <a:cs typeface="Arial" charset="0"/>
              </a:rPr>
              <a:t>}</a:t>
            </a:r>
          </a:p>
        </p:txBody>
      </p:sp>
      <p:sp>
        <p:nvSpPr>
          <p:cNvPr id="27652" name="Rectangle 3"/>
          <p:cNvSpPr>
            <a:spLocks noChangeArrowheads="1"/>
          </p:cNvSpPr>
          <p:nvPr/>
        </p:nvSpPr>
        <p:spPr bwMode="auto">
          <a:xfrm>
            <a:off x="4284663" y="3644900"/>
            <a:ext cx="4521200" cy="2592388"/>
          </a:xfrm>
          <a:prstGeom prst="rect">
            <a:avLst/>
          </a:prstGeom>
          <a:noFill/>
          <a:ln w="9525">
            <a:noFill/>
            <a:miter lim="800000"/>
            <a:headEnd/>
            <a:tailEnd/>
          </a:ln>
        </p:spPr>
        <p:txBody>
          <a:bodyPr/>
          <a:lstStyle/>
          <a:p>
            <a:pPr marL="342900" indent="-342900" eaLnBrk="0" hangingPunct="0">
              <a:spcBef>
                <a:spcPct val="20000"/>
              </a:spcBef>
            </a:pPr>
            <a:r>
              <a:rPr lang="en-US" sz="1600">
                <a:latin typeface="Consolas" pitchFamily="49" charset="0"/>
              </a:rPr>
              <a:t>template &lt;typename Type&gt;</a:t>
            </a:r>
          </a:p>
          <a:p>
            <a:pPr marL="342900" indent="-342900" eaLnBrk="0" hangingPunct="0">
              <a:spcBef>
                <a:spcPct val="20000"/>
              </a:spcBef>
            </a:pPr>
            <a:r>
              <a:rPr lang="en-US" sz="1600">
                <a:solidFill>
                  <a:srgbClr val="FF33CC"/>
                </a:solidFill>
                <a:latin typeface="Consolas" pitchFamily="49" charset="0"/>
              </a:rPr>
              <a:t>Type</a:t>
            </a:r>
            <a:r>
              <a:rPr lang="en-US" sz="1600">
                <a:latin typeface="Consolas" pitchFamily="49" charset="0"/>
              </a:rPr>
              <a:t> Queue&lt;Type&gt;::pop() {</a:t>
            </a:r>
          </a:p>
          <a:p>
            <a:pPr marL="342900" indent="-342900" eaLnBrk="0" hangingPunct="0">
              <a:spcBef>
                <a:spcPct val="20000"/>
              </a:spcBef>
            </a:pPr>
            <a:r>
              <a:rPr lang="en-US" sz="1600">
                <a:latin typeface="Consolas" pitchFamily="49" charset="0"/>
              </a:rPr>
              <a:t>    if ( </a:t>
            </a:r>
            <a:r>
              <a:rPr lang="en-US" sz="1600">
                <a:solidFill>
                  <a:srgbClr val="663300"/>
                </a:solidFill>
                <a:latin typeface="Consolas" pitchFamily="49" charset="0"/>
              </a:rPr>
              <a:t>empty</a:t>
            </a:r>
            <a:r>
              <a:rPr lang="en-US" sz="1600">
                <a:latin typeface="Consolas" pitchFamily="49" charset="0"/>
              </a:rPr>
              <a:t>() ) {</a:t>
            </a:r>
          </a:p>
          <a:p>
            <a:pPr marL="342900" indent="-342900" eaLnBrk="0" hangingPunct="0">
              <a:spcBef>
                <a:spcPct val="20000"/>
              </a:spcBef>
            </a:pPr>
            <a:r>
              <a:rPr lang="en-US" sz="1600">
                <a:latin typeface="Consolas" pitchFamily="49" charset="0"/>
              </a:rPr>
              <a:t>        throw underflow();</a:t>
            </a:r>
          </a:p>
          <a:p>
            <a:pPr marL="342900" indent="-342900" eaLnBrk="0" hangingPunct="0">
              <a:spcBef>
                <a:spcPct val="20000"/>
              </a:spcBef>
            </a:pPr>
            <a:r>
              <a:rPr lang="en-US" sz="1600">
                <a:latin typeface="Consolas" pitchFamily="49" charset="0"/>
              </a:rPr>
              <a:t>    }</a:t>
            </a:r>
          </a:p>
          <a:p>
            <a:pPr marL="342900" indent="-342900" eaLnBrk="0" hangingPunct="0">
              <a:spcBef>
                <a:spcPct val="20000"/>
              </a:spcBef>
            </a:pPr>
            <a:endParaRPr lang="en-US" sz="1600">
              <a:latin typeface="Consolas" pitchFamily="49" charset="0"/>
            </a:endParaRPr>
          </a:p>
          <a:p>
            <a:pPr marL="342900" indent="-342900" eaLnBrk="0" hangingPunct="0">
              <a:spcBef>
                <a:spcPct val="20000"/>
              </a:spcBef>
            </a:pPr>
            <a:r>
              <a:rPr lang="en-US" sz="1600">
                <a:latin typeface="Consolas" pitchFamily="49" charset="0"/>
              </a:rPr>
              <a:t>    --queue_size;</a:t>
            </a:r>
          </a:p>
          <a:p>
            <a:pPr marL="342900" indent="-342900" eaLnBrk="0" hangingPunct="0">
              <a:spcBef>
                <a:spcPct val="20000"/>
              </a:spcBef>
            </a:pPr>
            <a:r>
              <a:rPr lang="en-US" sz="1600">
                <a:latin typeface="Consolas" pitchFamily="49" charset="0"/>
              </a:rPr>
              <a:t>    ++ifront;</a:t>
            </a:r>
          </a:p>
          <a:p>
            <a:pPr marL="342900" indent="-342900" eaLnBrk="0" hangingPunct="0">
              <a:spcBef>
                <a:spcPct val="20000"/>
              </a:spcBef>
            </a:pPr>
            <a:r>
              <a:rPr lang="en-US" sz="1600">
                <a:latin typeface="Consolas" pitchFamily="49" charset="0"/>
              </a:rPr>
              <a:t>    return </a:t>
            </a:r>
            <a:r>
              <a:rPr lang="en-US" sz="1600">
                <a:solidFill>
                  <a:srgbClr val="FF0000"/>
                </a:solidFill>
                <a:latin typeface="Consolas" pitchFamily="49" charset="0"/>
              </a:rPr>
              <a:t>array</a:t>
            </a:r>
            <a:r>
              <a:rPr lang="en-US" sz="1600">
                <a:latin typeface="Consolas" pitchFamily="49" charset="0"/>
              </a:rPr>
              <a:t>[</a:t>
            </a:r>
            <a:r>
              <a:rPr lang="en-US" sz="1600">
                <a:solidFill>
                  <a:srgbClr val="FF0000"/>
                </a:solidFill>
                <a:latin typeface="Consolas" pitchFamily="49" charset="0"/>
              </a:rPr>
              <a:t>ifront - 1</a:t>
            </a:r>
            <a:r>
              <a:rPr lang="en-US" sz="1600">
                <a:latin typeface="Consolas" pitchFamily="49" charset="0"/>
              </a:rPr>
              <a:t>];</a:t>
            </a:r>
          </a:p>
          <a:p>
            <a:pPr marL="342900" indent="-342900" eaLnBrk="0" hangingPunct="0">
              <a:spcBef>
                <a:spcPct val="20000"/>
              </a:spcBef>
            </a:pPr>
            <a:r>
              <a:rPr lang="en-US" sz="1600">
                <a:latin typeface="Consolas" pitchFamily="49" charset="0"/>
              </a:rPr>
              <a:t>}</a:t>
            </a:r>
          </a:p>
        </p:txBody>
      </p:sp>
      <p:sp>
        <p:nvSpPr>
          <p:cNvPr id="27653"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8674" name="Picture 5" descr="C:\Users\dwharder\Desktop\q5.png"/>
          <p:cNvPicPr>
            <a:picLocks noChangeAspect="1" noChangeArrowheads="1"/>
          </p:cNvPicPr>
          <p:nvPr/>
        </p:nvPicPr>
        <p:blipFill>
          <a:blip r:embed="rId4" cstate="print"/>
          <a:srcRect/>
          <a:stretch>
            <a:fillRect/>
          </a:stretch>
        </p:blipFill>
        <p:spPr bwMode="auto">
          <a:xfrm>
            <a:off x="2571750" y="3284538"/>
            <a:ext cx="3940175" cy="3008312"/>
          </a:xfrm>
          <a:prstGeom prst="rect">
            <a:avLst/>
          </a:prstGeom>
          <a:noFill/>
          <a:ln w="9525">
            <a:noFill/>
            <a:miter lim="800000"/>
            <a:headEnd/>
            <a:tailEnd/>
          </a:ln>
        </p:spPr>
      </p:pic>
      <p:sp>
        <p:nvSpPr>
          <p:cNvPr id="28675"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28676"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Suppose that:</a:t>
            </a:r>
          </a:p>
          <a:p>
            <a:pPr lvl="1"/>
            <a:r>
              <a:rPr lang="en-US" smtClean="0">
                <a:latin typeface="Arial" charset="0"/>
                <a:cs typeface="Arial" charset="0"/>
              </a:rPr>
              <a:t>The array capacity is 16</a:t>
            </a:r>
          </a:p>
          <a:p>
            <a:pPr lvl="1"/>
            <a:r>
              <a:rPr lang="en-US" smtClean="0">
                <a:latin typeface="Arial" charset="0"/>
                <a:cs typeface="Arial" charset="0"/>
              </a:rPr>
              <a:t>We have performed 16 pushes</a:t>
            </a:r>
          </a:p>
          <a:p>
            <a:pPr lvl="1"/>
            <a:r>
              <a:rPr lang="en-US" smtClean="0">
                <a:latin typeface="Arial" charset="0"/>
                <a:cs typeface="Arial" charset="0"/>
              </a:rPr>
              <a:t>We have performed 5 pops</a:t>
            </a:r>
          </a:p>
          <a:p>
            <a:pPr lvl="2"/>
            <a:r>
              <a:rPr lang="en-US" smtClean="0">
                <a:latin typeface="Arial" charset="0"/>
                <a:cs typeface="Arial" charset="0"/>
              </a:rPr>
              <a:t>The queue size is now 11</a:t>
            </a:r>
          </a:p>
          <a:p>
            <a:pPr lvl="1"/>
            <a:endParaRPr lang="en-US" smtClean="0">
              <a:latin typeface="Arial" charset="0"/>
              <a:cs typeface="Arial" charset="0"/>
            </a:endParaRPr>
          </a:p>
          <a:p>
            <a:pPr lvl="1"/>
            <a:endParaRPr lang="en-US" smtClean="0">
              <a:latin typeface="Arial" charset="0"/>
              <a:cs typeface="Arial" charset="0"/>
            </a:endParaRPr>
          </a:p>
          <a:p>
            <a:pPr lvl="1"/>
            <a:endParaRPr lang="en-US" smtClean="0">
              <a:latin typeface="Arial" charset="0"/>
              <a:cs typeface="Arial" charset="0"/>
            </a:endParaRPr>
          </a:p>
          <a:p>
            <a:pPr lvl="1"/>
            <a:r>
              <a:rPr lang="en-US" smtClean="0">
                <a:latin typeface="Arial" charset="0"/>
                <a:cs typeface="Arial" charset="0"/>
              </a:rPr>
              <a:t>We perform one further push</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In this case, the array is not full and yet we cannot place any more objects in to the array</a:t>
            </a:r>
          </a:p>
        </p:txBody>
      </p:sp>
      <p:sp>
        <p:nvSpPr>
          <p:cNvPr id="28677"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29699" name="Rectangle 3"/>
          <p:cNvSpPr>
            <a:spLocks noGrp="1" noChangeArrowheads="1"/>
          </p:cNvSpPr>
          <p:nvPr>
            <p:ph type="body" idx="4294967295"/>
          </p:nvPr>
        </p:nvSpPr>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Instead of viewing the array on the range </a:t>
            </a:r>
            <a:r>
              <a:rPr lang="en-US" smtClean="0">
                <a:latin typeface="Times New Roman" pitchFamily="18" charset="0"/>
                <a:cs typeface="Times New Roman" pitchFamily="18" charset="0"/>
              </a:rPr>
              <a:t>0, …, 15</a:t>
            </a:r>
            <a:r>
              <a:rPr lang="en-US" smtClean="0">
                <a:latin typeface="Arial" charset="0"/>
                <a:cs typeface="Arial" charset="0"/>
              </a:rPr>
              <a:t>, consider the indices being cyclic:</a:t>
            </a:r>
          </a:p>
          <a:p>
            <a:pPr algn="ctr">
              <a:buFont typeface="Arial" charset="0"/>
              <a:buNone/>
            </a:pPr>
            <a:r>
              <a:rPr lang="en-US" smtClean="0">
                <a:latin typeface="Times New Roman" pitchFamily="18" charset="0"/>
                <a:cs typeface="Times New Roman" pitchFamily="18" charset="0"/>
              </a:rPr>
              <a:t>…, 15, 0, 1, …, 15, 0, 1, …, 15, 0, 1, …</a:t>
            </a:r>
          </a:p>
          <a:p>
            <a:pPr>
              <a:buFont typeface="Arial" charset="0"/>
              <a:buNone/>
            </a:pPr>
            <a:r>
              <a:rPr lang="en-US" smtClean="0">
                <a:latin typeface="Arial" charset="0"/>
                <a:cs typeface="Arial" charset="0"/>
              </a:rPr>
              <a:t>	This is referred to as a </a:t>
            </a:r>
            <a:r>
              <a:rPr lang="en-US" i="1" smtClean="0">
                <a:latin typeface="Arial" charset="0"/>
                <a:cs typeface="Arial" charset="0"/>
              </a:rPr>
              <a:t>circular array</a:t>
            </a:r>
            <a:endParaRPr lang="en-US" sz="1600" i="1" smtClean="0">
              <a:latin typeface="Times New Roman" pitchFamily="18" charset="0"/>
              <a:cs typeface="Times New Roman" pitchFamily="18" charset="0"/>
            </a:endParaRPr>
          </a:p>
        </p:txBody>
      </p:sp>
      <p:pic>
        <p:nvPicPr>
          <p:cNvPr id="29700" name="Picture 6" descr="C:\Users\dwharder\Desktop\q6.png"/>
          <p:cNvPicPr>
            <a:picLocks noChangeAspect="1" noChangeArrowheads="1"/>
          </p:cNvPicPr>
          <p:nvPr/>
        </p:nvPicPr>
        <p:blipFill>
          <a:blip r:embed="rId4" cstate="print"/>
          <a:srcRect/>
          <a:stretch>
            <a:fillRect/>
          </a:stretch>
        </p:blipFill>
        <p:spPr bwMode="auto">
          <a:xfrm>
            <a:off x="2571750" y="3284538"/>
            <a:ext cx="3940175" cy="3008312"/>
          </a:xfrm>
          <a:prstGeom prst="rect">
            <a:avLst/>
          </a:prstGeom>
          <a:noFill/>
          <a:ln w="9525">
            <a:noFill/>
            <a:miter lim="800000"/>
            <a:headEnd/>
            <a:tailEnd/>
          </a:ln>
        </p:spPr>
      </p:pic>
      <p:sp>
        <p:nvSpPr>
          <p:cNvPr id="29701"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0722" name="Picture 7" descr="C:\Users\dwharder\Desktop\q8.png"/>
          <p:cNvPicPr>
            <a:picLocks noChangeAspect="1" noChangeArrowheads="1"/>
          </p:cNvPicPr>
          <p:nvPr/>
        </p:nvPicPr>
        <p:blipFill>
          <a:blip r:embed="rId4" cstate="print"/>
          <a:srcRect/>
          <a:stretch>
            <a:fillRect/>
          </a:stretch>
        </p:blipFill>
        <p:spPr bwMode="auto">
          <a:xfrm>
            <a:off x="2571750" y="3284538"/>
            <a:ext cx="3940175" cy="3008312"/>
          </a:xfrm>
          <a:prstGeom prst="rect">
            <a:avLst/>
          </a:prstGeom>
          <a:noFill/>
          <a:ln w="9525">
            <a:noFill/>
            <a:miter lim="800000"/>
            <a:headEnd/>
            <a:tailEnd/>
          </a:ln>
        </p:spPr>
      </p:pic>
      <p:sp>
        <p:nvSpPr>
          <p:cNvPr id="30723" name="Rectangle 2"/>
          <p:cNvSpPr>
            <a:spLocks noGrp="1" noChangeArrowheads="1"/>
          </p:cNvSpPr>
          <p:nvPr>
            <p:ph type="title" idx="4294967295"/>
          </p:nvPr>
        </p:nvSpPr>
        <p:spPr/>
        <p:txBody>
          <a:bodyPr/>
          <a:lstStyle/>
          <a:p>
            <a:r>
              <a:rPr lang="en-US" smtClean="0">
                <a:latin typeface="Arial" charset="0"/>
                <a:cs typeface="Arial" charset="0"/>
              </a:rPr>
              <a:t>Member Functions</a:t>
            </a:r>
          </a:p>
        </p:txBody>
      </p:sp>
      <p:sp>
        <p:nvSpPr>
          <p:cNvPr id="30724" name="Rectangle 3"/>
          <p:cNvSpPr>
            <a:spLocks noGrp="1" noChangeArrowheads="1"/>
          </p:cNvSpPr>
          <p:nvPr>
            <p:ph type="body" idx="4294967295"/>
          </p:nvPr>
        </p:nvSpPr>
        <p:spPr/>
        <p:txBody>
          <a:bodyPr/>
          <a:lstStyle/>
          <a:p>
            <a:pPr>
              <a:buFont typeface="Arial" charset="0"/>
              <a:buNone/>
            </a:pPr>
            <a:r>
              <a:rPr lang="en-US" smtClean="0">
                <a:latin typeface="Arial" charset="0"/>
                <a:cs typeface="Arial" charset="0"/>
              </a:rPr>
              <a:t>	Now, the next push may be performed in the next available location of the circular array:</a:t>
            </a:r>
          </a:p>
          <a:p>
            <a:pPr lvl="1">
              <a:buFont typeface="Arial" charset="0"/>
              <a:buNone/>
            </a:pPr>
            <a:r>
              <a:rPr lang="en-US" smtClean="0">
                <a:latin typeface="Consolas" pitchFamily="49" charset="0"/>
                <a:cs typeface="Arial" charset="0"/>
              </a:rPr>
              <a:t>	++iback;</a:t>
            </a:r>
          </a:p>
          <a:p>
            <a:pPr lvl="1">
              <a:buFont typeface="Arial" charset="0"/>
              <a:buNone/>
            </a:pPr>
            <a:r>
              <a:rPr lang="en-US" smtClean="0">
                <a:latin typeface="Consolas" pitchFamily="49" charset="0"/>
                <a:cs typeface="Arial" charset="0"/>
              </a:rPr>
              <a:t>	if ( iback == capacity() ) {</a:t>
            </a:r>
          </a:p>
          <a:p>
            <a:pPr lvl="1">
              <a:buFont typeface="Arial" charset="0"/>
              <a:buNone/>
            </a:pPr>
            <a:r>
              <a:rPr lang="en-US" smtClean="0">
                <a:latin typeface="Consolas" pitchFamily="49" charset="0"/>
                <a:cs typeface="Arial" charset="0"/>
              </a:rPr>
              <a:t>	    iback = 0;</a:t>
            </a:r>
          </a:p>
          <a:p>
            <a:pPr lvl="1">
              <a:buFont typeface="Arial" charset="0"/>
              <a:buNone/>
            </a:pPr>
            <a:r>
              <a:rPr lang="en-US" smtClean="0">
                <a:latin typeface="Consolas" pitchFamily="49" charset="0"/>
                <a:cs typeface="Arial" charset="0"/>
              </a:rPr>
              <a:t>	}</a:t>
            </a:r>
          </a:p>
        </p:txBody>
      </p:sp>
      <p:sp>
        <p:nvSpPr>
          <p:cNvPr id="30725" name="TextBox 4"/>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1746" name="Rectangle 2"/>
          <p:cNvSpPr>
            <a:spLocks noGrp="1"/>
          </p:cNvSpPr>
          <p:nvPr>
            <p:ph type="title" idx="4294967295"/>
          </p:nvPr>
        </p:nvSpPr>
        <p:spPr/>
        <p:txBody>
          <a:bodyPr/>
          <a:lstStyle/>
          <a:p>
            <a:r>
              <a:rPr lang="en-US" smtClean="0">
                <a:latin typeface="Arial" charset="0"/>
                <a:cs typeface="Arial" charset="0"/>
              </a:rPr>
              <a:t>Exceptions</a:t>
            </a:r>
          </a:p>
        </p:txBody>
      </p:sp>
      <p:sp>
        <p:nvSpPr>
          <p:cNvPr id="31747" name="Rectangle 3"/>
          <p:cNvSpPr>
            <a:spLocks noGrp="1"/>
          </p:cNvSpPr>
          <p:nvPr>
            <p:ph type="body" idx="4294967295"/>
          </p:nvPr>
        </p:nvSpPr>
        <p:spPr/>
        <p:txBody>
          <a:bodyPr/>
          <a:lstStyle/>
          <a:p>
            <a:pPr>
              <a:buFont typeface="Arial" charset="0"/>
              <a:buNone/>
            </a:pPr>
            <a:r>
              <a:rPr lang="en-US" smtClean="0">
                <a:latin typeface="Arial" charset="0"/>
                <a:cs typeface="Arial" charset="0"/>
              </a:rPr>
              <a:t>	As with a stack, there are a number of options which can be used if the array is filled</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If the array is filled, we have five options:</a:t>
            </a:r>
          </a:p>
          <a:p>
            <a:pPr lvl="1"/>
            <a:r>
              <a:rPr lang="en-US" smtClean="0">
                <a:latin typeface="Arial" charset="0"/>
                <a:cs typeface="Arial" charset="0"/>
              </a:rPr>
              <a:t>Increase the size of the array</a:t>
            </a:r>
          </a:p>
          <a:p>
            <a:pPr lvl="1"/>
            <a:r>
              <a:rPr lang="en-US" smtClean="0">
                <a:latin typeface="Arial" charset="0"/>
                <a:cs typeface="Arial" charset="0"/>
              </a:rPr>
              <a:t>Throw an exception</a:t>
            </a:r>
          </a:p>
          <a:p>
            <a:pPr lvl="1"/>
            <a:r>
              <a:rPr lang="en-US" smtClean="0">
                <a:latin typeface="Arial" charset="0"/>
                <a:cs typeface="Arial" charset="0"/>
              </a:rPr>
              <a:t>Ignore the element being pushed</a:t>
            </a:r>
          </a:p>
          <a:p>
            <a:pPr lvl="1"/>
            <a:r>
              <a:rPr lang="en-US" smtClean="0">
                <a:latin typeface="Arial" charset="0"/>
                <a:cs typeface="Arial" charset="0"/>
              </a:rPr>
              <a:t>Put the pushing process to “sleep” until something else pops the front of the queue</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Include a member function </a:t>
            </a:r>
            <a:r>
              <a:rPr lang="en-US" b="1" smtClean="0">
                <a:latin typeface="Consolas" pitchFamily="49" charset="0"/>
                <a:cs typeface="Arial" charset="0"/>
              </a:rPr>
              <a:t>bool full()</a:t>
            </a:r>
          </a:p>
          <a:p>
            <a:endParaRPr lang="en-US" smtClean="0">
              <a:latin typeface="Arial" charset="0"/>
              <a:cs typeface="Arial" charset="0"/>
            </a:endParaRPr>
          </a:p>
        </p:txBody>
      </p:sp>
      <p:sp>
        <p:nvSpPr>
          <p:cNvPr id="31748" name="TextBox 3"/>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2770" name="Picture 7" descr="dub"/>
          <p:cNvPicPr>
            <a:picLocks noChangeAspect="1" noChangeArrowheads="1"/>
          </p:cNvPicPr>
          <p:nvPr/>
        </p:nvPicPr>
        <p:blipFill>
          <a:blip r:embed="rId4" cstate="print"/>
          <a:srcRect/>
          <a:stretch>
            <a:fillRect/>
          </a:stretch>
        </p:blipFill>
        <p:spPr bwMode="auto">
          <a:xfrm>
            <a:off x="1492250" y="2925763"/>
            <a:ext cx="6392863" cy="1655762"/>
          </a:xfrm>
          <a:prstGeom prst="rect">
            <a:avLst/>
          </a:prstGeom>
          <a:noFill/>
          <a:ln w="9525">
            <a:noFill/>
            <a:miter lim="800000"/>
            <a:headEnd/>
            <a:tailEnd/>
          </a:ln>
        </p:spPr>
      </p:pic>
      <p:sp>
        <p:nvSpPr>
          <p:cNvPr id="32771" name="Rectangle 2"/>
          <p:cNvSpPr>
            <a:spLocks noGrp="1"/>
          </p:cNvSpPr>
          <p:nvPr>
            <p:ph type="title" idx="4294967295"/>
          </p:nvPr>
        </p:nvSpPr>
        <p:spPr/>
        <p:txBody>
          <a:bodyPr/>
          <a:lstStyle/>
          <a:p>
            <a:r>
              <a:rPr lang="en-US" smtClean="0">
                <a:latin typeface="Arial" charset="0"/>
                <a:cs typeface="Arial" charset="0"/>
              </a:rPr>
              <a:t>Increasing Capacity</a:t>
            </a:r>
          </a:p>
        </p:txBody>
      </p:sp>
      <p:sp>
        <p:nvSpPr>
          <p:cNvPr id="32772" name="Rectangle 3"/>
          <p:cNvSpPr>
            <a:spLocks noGrp="1"/>
          </p:cNvSpPr>
          <p:nvPr>
            <p:ph type="body" idx="4294967295"/>
          </p:nvPr>
        </p:nvSpPr>
        <p:spPr/>
        <p:txBody>
          <a:bodyPr/>
          <a:lstStyle/>
          <a:p>
            <a:pPr>
              <a:buFont typeface="Arial" charset="0"/>
              <a:buNone/>
            </a:pPr>
            <a:r>
              <a:rPr lang="en-US" smtClean="0">
                <a:latin typeface="Arial" charset="0"/>
                <a:cs typeface="Arial" charset="0"/>
              </a:rPr>
              <a:t>	Unfortunately, if we choose to increase the capacity, this becomes slightly more complex</a:t>
            </a:r>
          </a:p>
          <a:p>
            <a:pPr lvl="1"/>
            <a:r>
              <a:rPr lang="en-US" smtClean="0">
                <a:latin typeface="Arial" charset="0"/>
                <a:cs typeface="Arial" charset="0"/>
              </a:rPr>
              <a:t>A direct copy does not work:</a:t>
            </a:r>
          </a:p>
        </p:txBody>
      </p:sp>
      <p:sp>
        <p:nvSpPr>
          <p:cNvPr id="32773"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3794" name="Picture 6" descr="dub"/>
          <p:cNvPicPr>
            <a:picLocks noChangeAspect="1" noChangeArrowheads="1"/>
          </p:cNvPicPr>
          <p:nvPr/>
        </p:nvPicPr>
        <p:blipFill>
          <a:blip r:embed="rId4" cstate="print"/>
          <a:srcRect/>
          <a:stretch>
            <a:fillRect/>
          </a:stretch>
        </p:blipFill>
        <p:spPr bwMode="auto">
          <a:xfrm>
            <a:off x="1492250" y="2925763"/>
            <a:ext cx="6389688" cy="1655762"/>
          </a:xfrm>
          <a:prstGeom prst="rect">
            <a:avLst/>
          </a:prstGeom>
          <a:noFill/>
          <a:ln w="9525">
            <a:noFill/>
            <a:miter lim="800000"/>
            <a:headEnd/>
            <a:tailEnd/>
          </a:ln>
        </p:spPr>
      </p:pic>
      <p:sp>
        <p:nvSpPr>
          <p:cNvPr id="33795" name="Rectangle 2"/>
          <p:cNvSpPr>
            <a:spLocks noGrp="1"/>
          </p:cNvSpPr>
          <p:nvPr>
            <p:ph type="title" idx="4294967295"/>
          </p:nvPr>
        </p:nvSpPr>
        <p:spPr/>
        <p:txBody>
          <a:bodyPr/>
          <a:lstStyle/>
          <a:p>
            <a:r>
              <a:rPr lang="en-US" smtClean="0">
                <a:latin typeface="Arial" charset="0"/>
                <a:cs typeface="Arial" charset="0"/>
              </a:rPr>
              <a:t>Increasing Capacity</a:t>
            </a:r>
          </a:p>
        </p:txBody>
      </p:sp>
      <p:sp>
        <p:nvSpPr>
          <p:cNvPr id="33796" name="Rectangle 3"/>
          <p:cNvSpPr>
            <a:spLocks noGrp="1"/>
          </p:cNvSpPr>
          <p:nvPr>
            <p:ph type="body" idx="4294967295"/>
          </p:nvPr>
        </p:nvSpPr>
        <p:spPr>
          <a:xfrm>
            <a:off x="457200" y="1566863"/>
            <a:ext cx="8229600" cy="4525962"/>
          </a:xfrm>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There are two solutions:</a:t>
            </a:r>
          </a:p>
          <a:p>
            <a:pPr lvl="1"/>
            <a:r>
              <a:rPr lang="en-US" smtClean="0">
                <a:latin typeface="Arial" charset="0"/>
                <a:cs typeface="Arial" charset="0"/>
              </a:rPr>
              <a:t>Move those beyond the front to the end of the array</a:t>
            </a:r>
          </a:p>
          <a:p>
            <a:pPr lvl="1"/>
            <a:r>
              <a:rPr lang="en-US" smtClean="0">
                <a:latin typeface="Arial" charset="0"/>
                <a:cs typeface="Arial" charset="0"/>
              </a:rPr>
              <a:t>The next push would then occur in position 6</a:t>
            </a:r>
          </a:p>
        </p:txBody>
      </p:sp>
      <p:sp>
        <p:nvSpPr>
          <p:cNvPr id="3379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3.3.4</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4818" name="Rectangle 2"/>
          <p:cNvSpPr>
            <a:spLocks noGrp="1"/>
          </p:cNvSpPr>
          <p:nvPr>
            <p:ph type="title" idx="4294967295"/>
          </p:nvPr>
        </p:nvSpPr>
        <p:spPr/>
        <p:txBody>
          <a:bodyPr/>
          <a:lstStyle/>
          <a:p>
            <a:r>
              <a:rPr lang="en-US" smtClean="0">
                <a:latin typeface="Arial" charset="0"/>
                <a:cs typeface="Arial" charset="0"/>
              </a:rPr>
              <a:t>Increasing Capacity</a:t>
            </a:r>
          </a:p>
        </p:txBody>
      </p:sp>
      <p:sp>
        <p:nvSpPr>
          <p:cNvPr id="34819" name="Rectangle 3"/>
          <p:cNvSpPr>
            <a:spLocks noGrp="1"/>
          </p:cNvSpPr>
          <p:nvPr>
            <p:ph type="body" idx="4294967295"/>
          </p:nvPr>
        </p:nvSpPr>
        <p:spPr/>
        <p:txBody>
          <a:bodyPr/>
          <a:lstStyle/>
          <a:p>
            <a:pPr>
              <a:buFont typeface="Arial" charset="0"/>
              <a:buNone/>
            </a:pPr>
            <a:r>
              <a:rPr lang="en-US" smtClean="0">
                <a:latin typeface="Arial" charset="0"/>
                <a:cs typeface="Arial" charset="0"/>
              </a:rPr>
              <a:t>	An alternate solution is normalization:</a:t>
            </a:r>
          </a:p>
          <a:p>
            <a:pPr lvl="1"/>
            <a:r>
              <a:rPr lang="en-US" smtClean="0">
                <a:latin typeface="Arial" charset="0"/>
                <a:cs typeface="Arial" charset="0"/>
              </a:rPr>
              <a:t>Map the front back at position 0</a:t>
            </a:r>
          </a:p>
          <a:p>
            <a:pPr lvl="1"/>
            <a:r>
              <a:rPr lang="en-US" smtClean="0">
                <a:latin typeface="Arial" charset="0"/>
                <a:cs typeface="Arial" charset="0"/>
              </a:rPr>
              <a:t>The next push would then occur in position 16</a:t>
            </a:r>
          </a:p>
        </p:txBody>
      </p:sp>
      <p:pic>
        <p:nvPicPr>
          <p:cNvPr id="34820" name="Picture 5" descr="dub"/>
          <p:cNvPicPr>
            <a:picLocks noChangeAspect="1" noChangeArrowheads="1"/>
          </p:cNvPicPr>
          <p:nvPr/>
        </p:nvPicPr>
        <p:blipFill>
          <a:blip r:embed="rId4" cstate="print"/>
          <a:srcRect/>
          <a:stretch>
            <a:fillRect/>
          </a:stretch>
        </p:blipFill>
        <p:spPr bwMode="auto">
          <a:xfrm>
            <a:off x="1492250" y="2925763"/>
            <a:ext cx="6392863" cy="1655762"/>
          </a:xfrm>
          <a:prstGeom prst="rect">
            <a:avLst/>
          </a:prstGeom>
          <a:noFill/>
          <a:ln w="9525">
            <a:noFill/>
            <a:miter lim="800000"/>
            <a:headEnd/>
            <a:tailEnd/>
          </a:ln>
        </p:spPr>
      </p:pic>
      <p:sp>
        <p:nvSpPr>
          <p:cNvPr id="3482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3.3.4</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7171"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Also called a </a:t>
            </a:r>
            <a:r>
              <a:rPr lang="en-US" i="1" smtClean="0">
                <a:latin typeface="Arial" charset="0"/>
                <a:cs typeface="Arial" charset="0"/>
              </a:rPr>
              <a:t>first-in–first-out </a:t>
            </a:r>
            <a:r>
              <a:rPr lang="en-US" smtClean="0">
                <a:latin typeface="Arial" charset="0"/>
                <a:cs typeface="Arial" charset="0"/>
              </a:rPr>
              <a:t>(FIFO) data structure</a:t>
            </a:r>
          </a:p>
          <a:p>
            <a:pPr lvl="1"/>
            <a:r>
              <a:rPr lang="en-US" smtClean="0">
                <a:latin typeface="Arial" charset="0"/>
                <a:cs typeface="Arial" charset="0"/>
              </a:rPr>
              <a:t>Graphically, we may view these operations as follows:</a:t>
            </a:r>
          </a:p>
        </p:txBody>
      </p:sp>
      <p:pic>
        <p:nvPicPr>
          <p:cNvPr id="7172" name="Picture 8" descr="C:\Users\dwharder\Desktop\q1.png"/>
          <p:cNvPicPr>
            <a:picLocks noChangeAspect="1" noChangeArrowheads="1"/>
          </p:cNvPicPr>
          <p:nvPr/>
        </p:nvPicPr>
        <p:blipFill>
          <a:blip r:embed="rId4" cstate="print"/>
          <a:srcRect/>
          <a:stretch>
            <a:fillRect/>
          </a:stretch>
        </p:blipFill>
        <p:spPr bwMode="auto">
          <a:xfrm>
            <a:off x="2393950" y="2349500"/>
            <a:ext cx="4448175" cy="914400"/>
          </a:xfrm>
          <a:prstGeom prst="rect">
            <a:avLst/>
          </a:prstGeom>
          <a:noFill/>
          <a:ln w="9525">
            <a:noFill/>
            <a:miter lim="800000"/>
            <a:headEnd/>
            <a:tailEnd/>
          </a:ln>
        </p:spPr>
      </p:pic>
      <p:pic>
        <p:nvPicPr>
          <p:cNvPr id="7173" name="Picture 9" descr="C:\Users\dwharder\Desktop\q2.png"/>
          <p:cNvPicPr>
            <a:picLocks noChangeAspect="1" noChangeArrowheads="1"/>
          </p:cNvPicPr>
          <p:nvPr/>
        </p:nvPicPr>
        <p:blipFill>
          <a:blip r:embed="rId5" cstate="print"/>
          <a:srcRect/>
          <a:stretch>
            <a:fillRect/>
          </a:stretch>
        </p:blipFill>
        <p:spPr bwMode="auto">
          <a:xfrm>
            <a:off x="2393950" y="4437063"/>
            <a:ext cx="4448175" cy="914400"/>
          </a:xfrm>
          <a:prstGeom prst="rect">
            <a:avLst/>
          </a:prstGeom>
          <a:noFill/>
          <a:ln w="9525">
            <a:noFill/>
            <a:miter lim="800000"/>
            <a:headEnd/>
            <a:tailEnd/>
          </a:ln>
        </p:spPr>
      </p:pic>
      <p:pic>
        <p:nvPicPr>
          <p:cNvPr id="7174" name="Picture 10" descr="C:\Users\dwharder\Desktop\q3.png"/>
          <p:cNvPicPr>
            <a:picLocks noChangeAspect="1" noChangeArrowheads="1"/>
          </p:cNvPicPr>
          <p:nvPr/>
        </p:nvPicPr>
        <p:blipFill>
          <a:blip r:embed="rId6" cstate="print"/>
          <a:srcRect/>
          <a:stretch>
            <a:fillRect/>
          </a:stretch>
        </p:blipFill>
        <p:spPr bwMode="auto">
          <a:xfrm>
            <a:off x="2393950" y="3357563"/>
            <a:ext cx="4448175" cy="914400"/>
          </a:xfrm>
          <a:prstGeom prst="rect">
            <a:avLst/>
          </a:prstGeom>
          <a:noFill/>
          <a:ln w="9525">
            <a:noFill/>
            <a:miter lim="800000"/>
            <a:headEnd/>
            <a:tailEnd/>
          </a:ln>
        </p:spPr>
      </p:pic>
      <p:sp>
        <p:nvSpPr>
          <p:cNvPr id="7175" name="TextBox 6"/>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5843"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Another application is performing a breadth-first traversal of a directory tree</a:t>
            </a:r>
          </a:p>
          <a:p>
            <a:pPr lvl="1" eaLnBrk="1" hangingPunct="1"/>
            <a:r>
              <a:rPr lang="en-US" smtClean="0">
                <a:latin typeface="Arial" charset="0"/>
                <a:cs typeface="Arial" charset="0"/>
              </a:rPr>
              <a:t>Consider searching the directory structure</a:t>
            </a:r>
          </a:p>
        </p:txBody>
      </p:sp>
      <p:pic>
        <p:nvPicPr>
          <p:cNvPr id="35844" name="Picture 5" descr="t1"/>
          <p:cNvPicPr>
            <a:picLocks noChangeAspect="1" noChangeArrowheads="1"/>
          </p:cNvPicPr>
          <p:nvPr/>
        </p:nvPicPr>
        <p:blipFill>
          <a:blip r:embed="rId4" cstate="print"/>
          <a:srcRect/>
          <a:stretch>
            <a:fillRect/>
          </a:stretch>
        </p:blipFill>
        <p:spPr bwMode="auto">
          <a:xfrm>
            <a:off x="2457450" y="3573463"/>
            <a:ext cx="3897313" cy="2519362"/>
          </a:xfrm>
          <a:prstGeom prst="rect">
            <a:avLst/>
          </a:prstGeom>
          <a:noFill/>
          <a:ln w="9525">
            <a:noFill/>
            <a:miter lim="800000"/>
            <a:headEnd/>
            <a:tailEnd/>
          </a:ln>
        </p:spPr>
      </p:pic>
      <p:sp>
        <p:nvSpPr>
          <p:cNvPr id="3584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6866" name="Picture 4" descr="t2"/>
          <p:cNvPicPr>
            <a:picLocks noChangeAspect="1" noChangeArrowheads="1"/>
          </p:cNvPicPr>
          <p:nvPr/>
        </p:nvPicPr>
        <p:blipFill>
          <a:blip r:embed="rId4" cstate="print"/>
          <a:srcRect/>
          <a:stretch>
            <a:fillRect/>
          </a:stretch>
        </p:blipFill>
        <p:spPr bwMode="auto">
          <a:xfrm>
            <a:off x="1827213" y="3573463"/>
            <a:ext cx="4932362" cy="2519362"/>
          </a:xfrm>
          <a:prstGeom prst="rect">
            <a:avLst/>
          </a:prstGeom>
          <a:noFill/>
          <a:ln w="9525">
            <a:noFill/>
            <a:miter lim="800000"/>
            <a:headEnd/>
            <a:tailEnd/>
          </a:ln>
        </p:spPr>
      </p:pic>
      <p:sp>
        <p:nvSpPr>
          <p:cNvPr id="36867"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6868"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We would rather search the more shallow directories first then plunge deep into searching one sub-directory and all of its contents</a:t>
            </a:r>
          </a:p>
          <a:p>
            <a:pPr eaLnBrk="1" hangingPunct="1">
              <a:buFont typeface="Arial" charset="0"/>
              <a:buNone/>
            </a:pPr>
            <a:endParaRPr lang="en-US" i="1" smtClean="0">
              <a:latin typeface="Arial" charset="0"/>
              <a:cs typeface="Arial" charset="0"/>
            </a:endParaRPr>
          </a:p>
          <a:p>
            <a:pPr eaLnBrk="1" hangingPunct="1">
              <a:buFont typeface="Arial" charset="0"/>
              <a:buNone/>
            </a:pPr>
            <a:r>
              <a:rPr lang="en-US" smtClean="0">
                <a:latin typeface="Arial" charset="0"/>
                <a:cs typeface="Arial" charset="0"/>
              </a:rPr>
              <a:t>	One such search is called a </a:t>
            </a:r>
            <a:r>
              <a:rPr lang="en-US" i="1" smtClean="0">
                <a:latin typeface="Arial" charset="0"/>
                <a:cs typeface="Arial" charset="0"/>
              </a:rPr>
              <a:t>breadth-first traversal</a:t>
            </a:r>
            <a:endParaRPr lang="en-US" smtClean="0">
              <a:latin typeface="Arial" charset="0"/>
              <a:cs typeface="Arial" charset="0"/>
            </a:endParaRPr>
          </a:p>
          <a:p>
            <a:pPr lvl="1" eaLnBrk="1" hangingPunct="1"/>
            <a:r>
              <a:rPr lang="en-US" smtClean="0">
                <a:latin typeface="Arial" charset="0"/>
                <a:cs typeface="Arial" charset="0"/>
              </a:rPr>
              <a:t>Search all the directories at one level before descending a level</a:t>
            </a:r>
          </a:p>
        </p:txBody>
      </p:sp>
      <p:sp>
        <p:nvSpPr>
          <p:cNvPr id="36869"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7891"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The easiest implementation is:</a:t>
            </a:r>
          </a:p>
          <a:p>
            <a:pPr lvl="1" eaLnBrk="1" hangingPunct="1"/>
            <a:r>
              <a:rPr lang="en-US" smtClean="0">
                <a:latin typeface="Arial" charset="0"/>
                <a:cs typeface="Arial" charset="0"/>
              </a:rPr>
              <a:t>Place the root directory into a queue</a:t>
            </a:r>
          </a:p>
          <a:p>
            <a:pPr lvl="1" eaLnBrk="1" hangingPunct="1"/>
            <a:r>
              <a:rPr lang="en-US" smtClean="0">
                <a:latin typeface="Arial" charset="0"/>
                <a:cs typeface="Arial" charset="0"/>
              </a:rPr>
              <a:t>While the queue is not empty:</a:t>
            </a:r>
          </a:p>
          <a:p>
            <a:pPr lvl="2" eaLnBrk="1" hangingPunct="1"/>
            <a:r>
              <a:rPr lang="en-US" smtClean="0">
                <a:latin typeface="Arial" charset="0"/>
                <a:cs typeface="Arial" charset="0"/>
              </a:rPr>
              <a:t>Pop the directory at the front of the queue</a:t>
            </a:r>
          </a:p>
          <a:p>
            <a:pPr lvl="2" eaLnBrk="1" hangingPunct="1"/>
            <a:r>
              <a:rPr lang="en-US" smtClean="0">
                <a:latin typeface="Arial" charset="0"/>
                <a:cs typeface="Arial" charset="0"/>
              </a:rPr>
              <a:t>Push all of its sub-directories into the queue</a:t>
            </a:r>
          </a:p>
          <a:p>
            <a:pPr eaLnBrk="1" hangingPunct="1">
              <a:buFont typeface="Arial" charset="0"/>
              <a:buNone/>
            </a:pPr>
            <a:endParaRPr lang="en-US" smtClean="0">
              <a:latin typeface="Arial" charset="0"/>
              <a:cs typeface="Arial" charset="0"/>
            </a:endParaRPr>
          </a:p>
          <a:p>
            <a:pPr eaLnBrk="1" hangingPunct="1">
              <a:buFont typeface="Arial" charset="0"/>
              <a:buNone/>
            </a:pPr>
            <a:r>
              <a:rPr lang="en-US" smtClean="0">
                <a:latin typeface="Arial" charset="0"/>
                <a:cs typeface="Arial" charset="0"/>
              </a:rPr>
              <a:t>	The order in which the directories come out of the queue will be in breadth-first order</a:t>
            </a:r>
          </a:p>
        </p:txBody>
      </p:sp>
      <p:sp>
        <p:nvSpPr>
          <p:cNvPr id="37892"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8914" name="Picture 5" descr="q1"/>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38915"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8916"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Push the root directory A</a:t>
            </a:r>
          </a:p>
        </p:txBody>
      </p:sp>
      <p:sp>
        <p:nvSpPr>
          <p:cNvPr id="3891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39939"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A and push its two sub-directories:  B and H</a:t>
            </a:r>
          </a:p>
        </p:txBody>
      </p:sp>
      <p:pic>
        <p:nvPicPr>
          <p:cNvPr id="39940" name="Picture 4" descr="q2"/>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3994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0963"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B and push C, D, and G</a:t>
            </a:r>
          </a:p>
        </p:txBody>
      </p:sp>
      <p:pic>
        <p:nvPicPr>
          <p:cNvPr id="40964" name="Picture 4" descr="q3"/>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096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1987"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H and push its one sub-directory I</a:t>
            </a:r>
          </a:p>
        </p:txBody>
      </p:sp>
      <p:pic>
        <p:nvPicPr>
          <p:cNvPr id="41988" name="Picture 4" descr="q4"/>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1989"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3011"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C:  no sub-directories</a:t>
            </a:r>
          </a:p>
        </p:txBody>
      </p:sp>
      <p:pic>
        <p:nvPicPr>
          <p:cNvPr id="43012" name="Picture 4" descr="q5"/>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3013"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4035"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D and push E and F</a:t>
            </a:r>
          </a:p>
        </p:txBody>
      </p:sp>
      <p:pic>
        <p:nvPicPr>
          <p:cNvPr id="44036" name="Picture 4" descr="q6"/>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403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5059" name="Rectangle 3"/>
          <p:cNvSpPr>
            <a:spLocks noGrp="1" noChangeArrowheads="1"/>
          </p:cNvSpPr>
          <p:nvPr>
            <p:ph type="body" idx="4294967295"/>
          </p:nvPr>
        </p:nvSpPr>
        <p:spPr>
          <a:xfrm>
            <a:off x="457200" y="1550988"/>
            <a:ext cx="8229600" cy="4525962"/>
          </a:xfrm>
        </p:spPr>
        <p:txBody>
          <a:bodyPr/>
          <a:lstStyle/>
          <a:p>
            <a:pPr eaLnBrk="1" hangingPunct="1">
              <a:buFont typeface="Arial" charset="0"/>
              <a:buNone/>
            </a:pPr>
            <a:r>
              <a:rPr lang="en-US" sz="2400" smtClean="0">
                <a:latin typeface="Arial" charset="0"/>
                <a:cs typeface="Arial" charset="0"/>
              </a:rPr>
              <a:t>	</a:t>
            </a:r>
            <a:r>
              <a:rPr lang="en-US" smtClean="0">
                <a:latin typeface="Arial" charset="0"/>
                <a:cs typeface="Arial" charset="0"/>
              </a:rPr>
              <a:t>Pop G</a:t>
            </a:r>
          </a:p>
        </p:txBody>
      </p:sp>
      <p:pic>
        <p:nvPicPr>
          <p:cNvPr id="45060" name="Picture 4" descr="q7"/>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506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819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Alternative terms may be used for the four operations on a queue, including:</a:t>
            </a:r>
          </a:p>
        </p:txBody>
      </p:sp>
      <p:pic>
        <p:nvPicPr>
          <p:cNvPr id="8196" name="Picture 11" descr="C:\Users\dwharder\Desktop\q4.png"/>
          <p:cNvPicPr>
            <a:picLocks noChangeAspect="1" noChangeArrowheads="1"/>
          </p:cNvPicPr>
          <p:nvPr/>
        </p:nvPicPr>
        <p:blipFill>
          <a:blip r:embed="rId4" cstate="print"/>
          <a:srcRect/>
          <a:stretch>
            <a:fillRect/>
          </a:stretch>
        </p:blipFill>
        <p:spPr bwMode="auto">
          <a:xfrm>
            <a:off x="2357438" y="2784475"/>
            <a:ext cx="4572000" cy="914400"/>
          </a:xfrm>
          <a:prstGeom prst="rect">
            <a:avLst/>
          </a:prstGeom>
          <a:noFill/>
          <a:ln w="9525">
            <a:noFill/>
            <a:miter lim="800000"/>
            <a:headEnd/>
            <a:tailEnd/>
          </a:ln>
        </p:spPr>
      </p:pic>
      <p:sp>
        <p:nvSpPr>
          <p:cNvPr id="819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3.3.1</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6083" name="Rectangle 3"/>
          <p:cNvSpPr>
            <a:spLocks noGrp="1" noChangeArrowheads="1"/>
          </p:cNvSpPr>
          <p:nvPr>
            <p:ph type="body" idx="4294967295"/>
          </p:nvPr>
        </p:nvSpPr>
        <p:spPr>
          <a:xfrm>
            <a:off x="457200" y="1550988"/>
            <a:ext cx="8229600" cy="4525962"/>
          </a:xfrm>
        </p:spPr>
        <p:txBody>
          <a:bodyPr/>
          <a:lstStyle/>
          <a:p>
            <a:pPr eaLnBrk="1" hangingPunct="1">
              <a:buFont typeface="Arial" charset="0"/>
              <a:buNone/>
            </a:pPr>
            <a:r>
              <a:rPr lang="en-US" sz="2400" smtClean="0">
                <a:latin typeface="Arial" charset="0"/>
                <a:cs typeface="Arial" charset="0"/>
              </a:rPr>
              <a:t>	</a:t>
            </a:r>
            <a:r>
              <a:rPr lang="en-US" smtClean="0">
                <a:latin typeface="Arial" charset="0"/>
                <a:cs typeface="Arial" charset="0"/>
              </a:rPr>
              <a:t>Pop I and push J and K</a:t>
            </a:r>
          </a:p>
        </p:txBody>
      </p:sp>
      <p:pic>
        <p:nvPicPr>
          <p:cNvPr id="46084" name="Picture 4" descr="q8"/>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608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7107" name="Rectangle 3"/>
          <p:cNvSpPr>
            <a:spLocks noGrp="1" noChangeArrowheads="1"/>
          </p:cNvSpPr>
          <p:nvPr>
            <p:ph type="body" idx="4294967295"/>
          </p:nvPr>
        </p:nvSpPr>
        <p:spPr>
          <a:xfrm>
            <a:off x="457200" y="1550988"/>
            <a:ext cx="8229600" cy="4525962"/>
          </a:xfrm>
        </p:spPr>
        <p:txBody>
          <a:bodyPr/>
          <a:lstStyle/>
          <a:p>
            <a:pPr eaLnBrk="1" hangingPunct="1">
              <a:buFont typeface="Arial" charset="0"/>
              <a:buNone/>
            </a:pPr>
            <a:r>
              <a:rPr lang="en-US" sz="2400" smtClean="0">
                <a:latin typeface="Arial" charset="0"/>
                <a:cs typeface="Arial" charset="0"/>
              </a:rPr>
              <a:t>	</a:t>
            </a:r>
            <a:r>
              <a:rPr lang="en-US" smtClean="0">
                <a:latin typeface="Arial" charset="0"/>
                <a:cs typeface="Arial" charset="0"/>
              </a:rPr>
              <a:t>Pop E</a:t>
            </a:r>
          </a:p>
        </p:txBody>
      </p:sp>
      <p:pic>
        <p:nvPicPr>
          <p:cNvPr id="47108" name="Picture 6" descr="q9"/>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7109"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8131"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F</a:t>
            </a:r>
          </a:p>
        </p:txBody>
      </p:sp>
      <p:pic>
        <p:nvPicPr>
          <p:cNvPr id="48132" name="Picture 4" descr="q10"/>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8133"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49155"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J</a:t>
            </a:r>
          </a:p>
        </p:txBody>
      </p:sp>
      <p:pic>
        <p:nvPicPr>
          <p:cNvPr id="49156" name="Picture 4" descr="q11"/>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49157"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50179"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Pop K and the queue is empty</a:t>
            </a:r>
          </a:p>
        </p:txBody>
      </p:sp>
      <p:pic>
        <p:nvPicPr>
          <p:cNvPr id="50180" name="Picture 4" descr="q12"/>
          <p:cNvPicPr>
            <a:picLocks noChangeAspect="1" noChangeArrowheads="1"/>
          </p:cNvPicPr>
          <p:nvPr/>
        </p:nvPicPr>
        <p:blipFill>
          <a:blip r:embed="rId4" cstate="print"/>
          <a:srcRect/>
          <a:stretch>
            <a:fillRect/>
          </a:stretch>
        </p:blipFill>
        <p:spPr bwMode="auto">
          <a:xfrm>
            <a:off x="1187450" y="2565400"/>
            <a:ext cx="6388100" cy="1963738"/>
          </a:xfrm>
          <a:prstGeom prst="rect">
            <a:avLst/>
          </a:prstGeom>
          <a:noFill/>
          <a:ln w="9525">
            <a:noFill/>
            <a:miter lim="800000"/>
            <a:headEnd/>
            <a:tailEnd/>
          </a:ln>
        </p:spPr>
      </p:pic>
      <p:sp>
        <p:nvSpPr>
          <p:cNvPr id="50181"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02" name="Picture 4" descr="t1"/>
          <p:cNvPicPr>
            <a:picLocks noChangeAspect="1" noChangeArrowheads="1"/>
          </p:cNvPicPr>
          <p:nvPr/>
        </p:nvPicPr>
        <p:blipFill>
          <a:blip r:embed="rId4" cstate="print"/>
          <a:srcRect/>
          <a:stretch>
            <a:fillRect/>
          </a:stretch>
        </p:blipFill>
        <p:spPr bwMode="auto">
          <a:xfrm>
            <a:off x="2484438" y="2492375"/>
            <a:ext cx="3897312" cy="2519363"/>
          </a:xfrm>
          <a:prstGeom prst="rect">
            <a:avLst/>
          </a:prstGeom>
          <a:noFill/>
          <a:ln w="9525">
            <a:noFill/>
            <a:miter lim="800000"/>
            <a:headEnd/>
            <a:tailEnd/>
          </a:ln>
        </p:spPr>
      </p:pic>
      <p:sp>
        <p:nvSpPr>
          <p:cNvPr id="51203" name="Rectangle 2"/>
          <p:cNvSpPr>
            <a:spLocks noGrp="1" noChangeArrowheads="1"/>
          </p:cNvSpPr>
          <p:nvPr>
            <p:ph type="title" idx="4294967295"/>
          </p:nvPr>
        </p:nvSpPr>
        <p:spPr/>
        <p:txBody>
          <a:bodyPr/>
          <a:lstStyle/>
          <a:p>
            <a:pPr eaLnBrk="1" hangingPunct="1"/>
            <a:r>
              <a:rPr lang="en-US" smtClean="0">
                <a:latin typeface="Arial" charset="0"/>
                <a:cs typeface="Arial" charset="0"/>
              </a:rPr>
              <a:t>Application</a:t>
            </a:r>
          </a:p>
        </p:txBody>
      </p:sp>
      <p:sp>
        <p:nvSpPr>
          <p:cNvPr id="51204" name="Rectangle 3"/>
          <p:cNvSpPr>
            <a:spLocks noGrp="1" noChangeArrowheads="1"/>
          </p:cNvSpPr>
          <p:nvPr>
            <p:ph type="body" idx="4294967295"/>
          </p:nvPr>
        </p:nvSpPr>
        <p:spPr/>
        <p:txBody>
          <a:bodyPr/>
          <a:lstStyle/>
          <a:p>
            <a:pPr eaLnBrk="1" hangingPunct="1">
              <a:buFont typeface="Arial" charset="0"/>
              <a:buNone/>
            </a:pPr>
            <a:r>
              <a:rPr lang="en-US" dirty="0" smtClean="0">
                <a:latin typeface="Arial" charset="0"/>
                <a:cs typeface="Arial" charset="0"/>
              </a:rPr>
              <a:t>	The resulting order</a:t>
            </a:r>
          </a:p>
          <a:p>
            <a:pPr eaLnBrk="1" hangingPunct="1">
              <a:buFont typeface="Arial" charset="0"/>
              <a:buNone/>
            </a:pPr>
            <a:r>
              <a:rPr lang="en-US" dirty="0" smtClean="0">
                <a:latin typeface="Arial" charset="0"/>
                <a:cs typeface="Arial" charset="0"/>
              </a:rPr>
              <a:t>		       A B H C D G I E F J K</a:t>
            </a:r>
          </a:p>
          <a:p>
            <a:pPr eaLnBrk="1" hangingPunct="1">
              <a:buFont typeface="Arial" charset="0"/>
              <a:buNone/>
            </a:pPr>
            <a:r>
              <a:rPr lang="en-US" dirty="0" smtClean="0">
                <a:latin typeface="Arial" charset="0"/>
                <a:cs typeface="Arial" charset="0"/>
              </a:rPr>
              <a:t>	is in breadth-first order:</a:t>
            </a:r>
          </a:p>
        </p:txBody>
      </p:sp>
      <p:sp>
        <p:nvSpPr>
          <p:cNvPr id="51205"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3.3.5</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p:txBody>
          <a:bodyPr/>
          <a:lstStyle/>
          <a:p>
            <a:pPr eaLnBrk="1" hangingPunct="1"/>
            <a:r>
              <a:rPr lang="en-US" smtClean="0">
                <a:latin typeface="Arial" charset="0"/>
                <a:cs typeface="Arial" charset="0"/>
              </a:rPr>
              <a:t>Standard Template Library</a:t>
            </a:r>
          </a:p>
        </p:txBody>
      </p:sp>
      <p:sp>
        <p:nvSpPr>
          <p:cNvPr id="52227" name="Rectangle 3"/>
          <p:cNvSpPr>
            <a:spLocks noGrp="1" noChangeArrowheads="1"/>
          </p:cNvSpPr>
          <p:nvPr>
            <p:ph type="body" idx="4294967295"/>
          </p:nvPr>
        </p:nvSpPr>
        <p:spPr/>
        <p:txBody>
          <a:bodyPr/>
          <a:lstStyle/>
          <a:p>
            <a:pPr eaLnBrk="1" hangingPunct="1">
              <a:buFont typeface="Arial" charset="0"/>
              <a:buNone/>
            </a:pPr>
            <a:r>
              <a:rPr lang="en-US" smtClean="0">
                <a:latin typeface="Arial" charset="0"/>
                <a:cs typeface="Arial" charset="0"/>
              </a:rPr>
              <a:t>	An example of a queue in the STL is:</a:t>
            </a:r>
          </a:p>
          <a:p>
            <a:pPr eaLnBrk="1" hangingPunct="1">
              <a:buFont typeface="Arial" charset="0"/>
              <a:buNone/>
            </a:pPr>
            <a:r>
              <a:rPr lang="en-US" sz="1400" smtClean="0">
                <a:latin typeface="Consolas" pitchFamily="49" charset="0"/>
                <a:cs typeface="Arial" charset="0"/>
              </a:rPr>
              <a:t>		#include &lt;iostream&gt;</a:t>
            </a:r>
          </a:p>
          <a:p>
            <a:pPr eaLnBrk="1" hangingPunct="1">
              <a:buFont typeface="Arial" charset="0"/>
              <a:buNone/>
            </a:pPr>
            <a:r>
              <a:rPr lang="en-US" sz="1400" smtClean="0">
                <a:latin typeface="Consolas" pitchFamily="49" charset="0"/>
                <a:cs typeface="Arial" charset="0"/>
              </a:rPr>
              <a:t>		#include &lt;queue&gt;</a:t>
            </a:r>
          </a:p>
          <a:p>
            <a:pPr eaLnBrk="1" hangingPunct="1">
              <a:buFont typeface="Arial" charset="0"/>
              <a:buNone/>
            </a:pPr>
            <a:r>
              <a:rPr lang="en-US" sz="1400" smtClean="0">
                <a:latin typeface="Consolas" pitchFamily="49" charset="0"/>
                <a:cs typeface="Arial" charset="0"/>
              </a:rPr>
              <a:t>		using namespace std;</a:t>
            </a:r>
          </a:p>
          <a:p>
            <a:pPr eaLnBrk="1" hangingPunct="1">
              <a:buFont typeface="Arial" charset="0"/>
              <a:buNone/>
            </a:pPr>
            <a:r>
              <a:rPr lang="en-US" sz="1400" smtClean="0">
                <a:latin typeface="Consolas" pitchFamily="49" charset="0"/>
                <a:cs typeface="Arial" charset="0"/>
              </a:rPr>
              <a:t>		int main() {</a:t>
            </a:r>
          </a:p>
          <a:p>
            <a:pPr eaLnBrk="1" hangingPunct="1">
              <a:buFont typeface="Arial" charset="0"/>
              <a:buNone/>
            </a:pPr>
            <a:r>
              <a:rPr lang="en-US" sz="1400" smtClean="0">
                <a:latin typeface="Consolas" pitchFamily="49" charset="0"/>
                <a:cs typeface="Arial" charset="0"/>
              </a:rPr>
              <a:t>		    queue &lt;int&gt; iqueue;</a:t>
            </a:r>
          </a:p>
          <a:p>
            <a:pPr eaLnBrk="1" hangingPunct="1">
              <a:buFont typeface="Arial" charset="0"/>
              <a:buNone/>
            </a:pPr>
            <a:endParaRPr lang="en-US" sz="1400" smtClean="0">
              <a:latin typeface="Consolas" pitchFamily="49" charset="0"/>
              <a:cs typeface="Arial" charset="0"/>
            </a:endParaRPr>
          </a:p>
          <a:p>
            <a:pPr eaLnBrk="1" hangingPunct="1">
              <a:buFont typeface="Arial" charset="0"/>
              <a:buNone/>
            </a:pPr>
            <a:r>
              <a:rPr lang="en-US" sz="1400" smtClean="0">
                <a:latin typeface="Consolas" pitchFamily="49" charset="0"/>
                <a:cs typeface="Arial" charset="0"/>
              </a:rPr>
              <a:t>		    iqueue.push( 13 );</a:t>
            </a:r>
          </a:p>
          <a:p>
            <a:pPr eaLnBrk="1" hangingPunct="1">
              <a:buFont typeface="Arial" charset="0"/>
              <a:buNone/>
            </a:pPr>
            <a:r>
              <a:rPr lang="en-US" sz="1400" smtClean="0">
                <a:latin typeface="Consolas" pitchFamily="49" charset="0"/>
                <a:cs typeface="Arial" charset="0"/>
              </a:rPr>
              <a:t>		    iqueue.push( 42 );</a:t>
            </a:r>
          </a:p>
          <a:p>
            <a:pPr eaLnBrk="1" hangingPunct="1">
              <a:buFont typeface="Arial" charset="0"/>
              <a:buNone/>
            </a:pPr>
            <a:r>
              <a:rPr lang="en-US" sz="1400" smtClean="0">
                <a:latin typeface="Consolas" pitchFamily="49" charset="0"/>
                <a:cs typeface="Arial" charset="0"/>
              </a:rPr>
              <a:t>		    cout &lt;&lt; "Head: " &lt;&lt; iqueue.front() &lt;&lt; endl;</a:t>
            </a:r>
          </a:p>
          <a:p>
            <a:pPr eaLnBrk="1" hangingPunct="1">
              <a:buFont typeface="Arial" charset="0"/>
              <a:buNone/>
            </a:pPr>
            <a:r>
              <a:rPr lang="en-US" sz="1400" smtClean="0">
                <a:latin typeface="Consolas" pitchFamily="49" charset="0"/>
                <a:cs typeface="Arial" charset="0"/>
              </a:rPr>
              <a:t>		    iqueue.pop();                        </a:t>
            </a:r>
            <a:r>
              <a:rPr lang="en-US" sz="1400" smtClean="0">
                <a:solidFill>
                  <a:srgbClr val="00B0F0"/>
                </a:solidFill>
                <a:latin typeface="Consolas" pitchFamily="49" charset="0"/>
                <a:cs typeface="Arial" charset="0"/>
              </a:rPr>
              <a:t> // no return value</a:t>
            </a:r>
          </a:p>
          <a:p>
            <a:pPr eaLnBrk="1" hangingPunct="1">
              <a:buFont typeface="Arial" charset="0"/>
              <a:buNone/>
            </a:pPr>
            <a:r>
              <a:rPr lang="en-US" sz="1400" smtClean="0">
                <a:latin typeface="Consolas" pitchFamily="49" charset="0"/>
                <a:cs typeface="Arial" charset="0"/>
              </a:rPr>
              <a:t>		    cout &lt;&lt; "Head: " &lt;&lt; iqueue.front() &lt;&lt; endl;</a:t>
            </a:r>
          </a:p>
          <a:p>
            <a:pPr eaLnBrk="1" hangingPunct="1">
              <a:buFont typeface="Arial" charset="0"/>
              <a:buNone/>
            </a:pPr>
            <a:r>
              <a:rPr lang="en-US" sz="1400" smtClean="0">
                <a:latin typeface="Consolas" pitchFamily="49" charset="0"/>
                <a:cs typeface="Arial" charset="0"/>
              </a:rPr>
              <a:t>		    cout &lt;&lt; "Size: " &lt;&lt; iqueue.size() &lt;&lt; endl;</a:t>
            </a:r>
          </a:p>
          <a:p>
            <a:pPr eaLnBrk="1" hangingPunct="1">
              <a:buFont typeface="Arial" charset="0"/>
              <a:buNone/>
            </a:pPr>
            <a:endParaRPr lang="en-US" sz="1400" smtClean="0">
              <a:latin typeface="Consolas" pitchFamily="49" charset="0"/>
              <a:cs typeface="Arial" charset="0"/>
            </a:endParaRPr>
          </a:p>
          <a:p>
            <a:pPr eaLnBrk="1" hangingPunct="1">
              <a:buFont typeface="Arial" charset="0"/>
              <a:buNone/>
            </a:pPr>
            <a:r>
              <a:rPr lang="en-US" sz="1400" smtClean="0">
                <a:latin typeface="Consolas" pitchFamily="49" charset="0"/>
                <a:cs typeface="Arial" charset="0"/>
              </a:rPr>
              <a:t>		    return 0;</a:t>
            </a:r>
          </a:p>
          <a:p>
            <a:pPr eaLnBrk="1" hangingPunct="1">
              <a:buFont typeface="Arial" charset="0"/>
              <a:buNone/>
            </a:pPr>
            <a:r>
              <a:rPr lang="en-US" sz="1400" smtClean="0">
                <a:latin typeface="Consolas" pitchFamily="49" charset="0"/>
                <a:cs typeface="Arial" charset="0"/>
              </a:rPr>
              <a:t>		}</a:t>
            </a:r>
          </a:p>
        </p:txBody>
      </p:sp>
      <p:sp>
        <p:nvSpPr>
          <p:cNvPr id="52228" name="TextBox 4"/>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3.3.6</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smtClean="0">
                <a:latin typeface="Arial" charset="0"/>
                <a:cs typeface="Arial" charset="0"/>
              </a:rPr>
              <a:t>Summary</a:t>
            </a:r>
          </a:p>
        </p:txBody>
      </p:sp>
      <p:sp>
        <p:nvSpPr>
          <p:cNvPr id="53251"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queue is one of the most common abstract data structures</a:t>
            </a:r>
          </a:p>
          <a:p>
            <a:pPr>
              <a:buFont typeface="Arial" charset="0"/>
              <a:buNone/>
            </a:pPr>
            <a:r>
              <a:rPr lang="en-US" smtClean="0">
                <a:latin typeface="Arial" charset="0"/>
                <a:cs typeface="Arial" charset="0"/>
              </a:rPr>
              <a:t>	Understanding how a queue works is trivial</a:t>
            </a:r>
          </a:p>
          <a:p>
            <a:pPr>
              <a:buFont typeface="Arial" charset="0"/>
              <a:buNone/>
            </a:pPr>
            <a:r>
              <a:rPr lang="en-US" smtClean="0">
                <a:latin typeface="Arial" charset="0"/>
                <a:cs typeface="Arial" charset="0"/>
              </a:rPr>
              <a:t>	The implementation is only slightly more difficult than that of a stack</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Applications include:</a:t>
            </a:r>
          </a:p>
          <a:p>
            <a:pPr lvl="1"/>
            <a:r>
              <a:rPr lang="en-US" smtClean="0">
                <a:latin typeface="Arial" charset="0"/>
                <a:cs typeface="Arial" charset="0"/>
              </a:rPr>
              <a:t>Queuing clients in a client-server model</a:t>
            </a:r>
          </a:p>
          <a:p>
            <a:pPr lvl="1"/>
            <a:r>
              <a:rPr lang="en-US" smtClean="0">
                <a:latin typeface="Arial" charset="0"/>
                <a:cs typeface="Arial" charset="0"/>
              </a:rPr>
              <a:t>Breadth-first traversals of trees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mtClean="0">
                <a:latin typeface="Arial" charset="0"/>
                <a:cs typeface="Arial" charset="0"/>
              </a:rPr>
              <a:t>Abstract Deque</a:t>
            </a:r>
          </a:p>
        </p:txBody>
      </p:sp>
      <p:sp>
        <p:nvSpPr>
          <p:cNvPr id="614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An Abstract Deque (Deque ADT) is an abstract data structure which emphasizes specific operations:</a:t>
            </a:r>
          </a:p>
          <a:p>
            <a:pPr lvl="1"/>
            <a:r>
              <a:rPr lang="en-US" altLang="en-US" smtClean="0">
                <a:latin typeface="Arial" charset="0"/>
                <a:cs typeface="Arial" charset="0"/>
              </a:rPr>
              <a:t>Uses a explicit linear ordering</a:t>
            </a:r>
          </a:p>
          <a:p>
            <a:pPr lvl="1"/>
            <a:r>
              <a:rPr lang="en-US" altLang="en-US" smtClean="0">
                <a:latin typeface="Arial" charset="0"/>
                <a:cs typeface="Arial" charset="0"/>
              </a:rPr>
              <a:t>Insertions and removals are performed individually</a:t>
            </a:r>
          </a:p>
          <a:p>
            <a:pPr lvl="1"/>
            <a:r>
              <a:rPr lang="en-US" altLang="en-US" smtClean="0">
                <a:latin typeface="Arial" charset="0"/>
                <a:cs typeface="Arial" charset="0"/>
              </a:rPr>
              <a:t>Allows insertions at both the front and back of the deque</a:t>
            </a:r>
          </a:p>
        </p:txBody>
      </p:sp>
      <p:pic>
        <p:nvPicPr>
          <p:cNvPr id="6148" name="Picture 5" descr="C:\Users\dwharder\Desktop\deq.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929063"/>
            <a:ext cx="5572125" cy="108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4"/>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3.4.1</a:t>
            </a:r>
          </a:p>
        </p:txBody>
      </p:sp>
    </p:spTree>
    <p:extLst>
      <p:ext uri="{BB962C8B-B14F-4D97-AF65-F5344CB8AC3E}">
        <p14:creationId xmlns:p14="http://schemas.microsoft.com/office/powerpoint/2010/main" val="29727505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smtClean="0">
                <a:latin typeface="Arial" charset="0"/>
                <a:cs typeface="Arial" charset="0"/>
              </a:rPr>
              <a:t>Abstract Deque</a:t>
            </a:r>
          </a:p>
        </p:txBody>
      </p:sp>
      <p:sp>
        <p:nvSpPr>
          <p:cNvPr id="71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operations will be called</a:t>
            </a:r>
          </a:p>
          <a:p>
            <a:pPr algn="ctr">
              <a:buFont typeface="Arial" charset="0"/>
              <a:buNone/>
            </a:pPr>
            <a:r>
              <a:rPr lang="en-US" altLang="en-US" smtClean="0">
                <a:latin typeface="Consolas" pitchFamily="49" charset="0"/>
                <a:cs typeface="Arial" charset="0"/>
              </a:rPr>
              <a:t>front     back</a:t>
            </a:r>
          </a:p>
          <a:p>
            <a:pPr algn="ctr">
              <a:buFont typeface="Arial" charset="0"/>
              <a:buNone/>
            </a:pPr>
            <a:r>
              <a:rPr lang="en-US" altLang="en-US" smtClean="0">
                <a:latin typeface="Consolas" pitchFamily="49" charset="0"/>
                <a:cs typeface="Arial" charset="0"/>
              </a:rPr>
              <a:t>push_front     push_back</a:t>
            </a:r>
          </a:p>
          <a:p>
            <a:pPr algn="ctr">
              <a:buFont typeface="Arial" charset="0"/>
              <a:buNone/>
            </a:pPr>
            <a:r>
              <a:rPr lang="en-US" altLang="en-US" smtClean="0">
                <a:latin typeface="Consolas" pitchFamily="49" charset="0"/>
                <a:cs typeface="Arial" charset="0"/>
              </a:rPr>
              <a:t>pop_front     pop_back</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There are four errors associated with this abstract data type:</a:t>
            </a:r>
          </a:p>
          <a:p>
            <a:pPr lvl="1"/>
            <a:r>
              <a:rPr lang="en-US" altLang="en-US" smtClean="0">
                <a:latin typeface="Arial" charset="0"/>
                <a:cs typeface="Arial" charset="0"/>
              </a:rPr>
              <a:t>It is an undefined operation to access or pop from an empty deque</a:t>
            </a:r>
          </a:p>
        </p:txBody>
      </p:sp>
      <p:sp>
        <p:nvSpPr>
          <p:cNvPr id="7172"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3.4.1</a:t>
            </a:r>
          </a:p>
        </p:txBody>
      </p:sp>
    </p:spTree>
    <p:extLst>
      <p:ext uri="{BB962C8B-B14F-4D97-AF65-F5344CB8AC3E}">
        <p14:creationId xmlns:p14="http://schemas.microsoft.com/office/powerpoint/2010/main" val="2711042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latin typeface="Arial" charset="0"/>
                <a:cs typeface="Arial" charset="0"/>
              </a:rPr>
              <a:t>Abstract Queue</a:t>
            </a:r>
          </a:p>
        </p:txBody>
      </p:sp>
      <p:sp>
        <p:nvSpPr>
          <p:cNvPr id="10243"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There are two exceptions associated with this abstract data structure:</a:t>
            </a:r>
          </a:p>
          <a:p>
            <a:pPr lvl="1"/>
            <a:r>
              <a:rPr lang="en-US" smtClean="0">
                <a:latin typeface="Arial" charset="0"/>
                <a:cs typeface="Arial" charset="0"/>
              </a:rPr>
              <a:t>It is an undefined operation to call either pop or front on an empty queue</a:t>
            </a:r>
          </a:p>
        </p:txBody>
      </p:sp>
      <p:sp>
        <p:nvSpPr>
          <p:cNvPr id="10244"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mtClean="0">
                <a:latin typeface="Arial" charset="0"/>
                <a:cs typeface="Arial" charset="0"/>
              </a:rPr>
              <a:t>Applications</a:t>
            </a:r>
          </a:p>
        </p:txBody>
      </p:sp>
      <p:sp>
        <p:nvSpPr>
          <p:cNvPr id="819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Useful as a general-purpose tool:</a:t>
            </a:r>
          </a:p>
          <a:p>
            <a:pPr lvl="1"/>
            <a:r>
              <a:rPr lang="en-US" altLang="en-US" smtClean="0">
                <a:latin typeface="Arial" charset="0"/>
                <a:cs typeface="Arial" charset="0"/>
              </a:rPr>
              <a:t>Can be used as either a queue or a stack</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Problem solving:</a:t>
            </a:r>
          </a:p>
          <a:p>
            <a:pPr lvl="1"/>
            <a:r>
              <a:rPr lang="en-US" altLang="en-US" smtClean="0">
                <a:latin typeface="Arial" charset="0"/>
                <a:cs typeface="Arial" charset="0"/>
              </a:rPr>
              <a:t>Consider solving a maze by adding or removing a constructed path at the front</a:t>
            </a:r>
          </a:p>
          <a:p>
            <a:pPr lvl="1"/>
            <a:r>
              <a:rPr lang="en-US" altLang="en-US" smtClean="0">
                <a:latin typeface="Arial" charset="0"/>
                <a:cs typeface="Arial" charset="0"/>
              </a:rPr>
              <a:t>Once the solution is found, iterate from the back for the solution</a:t>
            </a:r>
          </a:p>
        </p:txBody>
      </p:sp>
      <p:sp>
        <p:nvSpPr>
          <p:cNvPr id="8196"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3.4.2</a:t>
            </a:r>
          </a:p>
        </p:txBody>
      </p:sp>
    </p:spTree>
    <p:extLst>
      <p:ext uri="{BB962C8B-B14F-4D97-AF65-F5344CB8AC3E}">
        <p14:creationId xmlns:p14="http://schemas.microsoft.com/office/powerpoint/2010/main" val="33875385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idx="4294967295"/>
          </p:nvPr>
        </p:nvSpPr>
        <p:spPr/>
        <p:txBody>
          <a:bodyPr/>
          <a:lstStyle/>
          <a:p>
            <a:r>
              <a:rPr lang="en-US" altLang="en-US" smtClean="0">
                <a:latin typeface="Arial" charset="0"/>
                <a:cs typeface="Arial" charset="0"/>
              </a:rPr>
              <a:t>Implementations</a:t>
            </a:r>
          </a:p>
        </p:txBody>
      </p:sp>
      <p:sp>
        <p:nvSpPr>
          <p:cNvPr id="9219" name="Rectangle 3"/>
          <p:cNvSpPr>
            <a:spLocks noGrp="1" noChangeArrowheads="1"/>
          </p:cNvSpPr>
          <p:nvPr>
            <p:ph type="body" idx="4294967295"/>
          </p:nvPr>
        </p:nvSpPr>
        <p:spPr/>
        <p:txBody>
          <a:bodyPr/>
          <a:lstStyle/>
          <a:p>
            <a:pPr>
              <a:buFont typeface="Arial" charset="0"/>
              <a:buNone/>
            </a:pPr>
            <a:r>
              <a:rPr lang="en-US" altLang="en-US" smtClean="0">
                <a:latin typeface="Arial" charset="0"/>
                <a:cs typeface="Arial" charset="0"/>
              </a:rPr>
              <a:t>	The implementations are clear:</a:t>
            </a:r>
          </a:p>
          <a:p>
            <a:pPr lvl="1"/>
            <a:r>
              <a:rPr lang="en-US" altLang="en-US" smtClean="0">
                <a:latin typeface="Arial" charset="0"/>
                <a:cs typeface="Arial" charset="0"/>
              </a:rPr>
              <a:t>We must use either a doubly linked list or a circular array</a:t>
            </a:r>
          </a:p>
        </p:txBody>
      </p:sp>
      <p:sp>
        <p:nvSpPr>
          <p:cNvPr id="9220"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3.4.3</a:t>
            </a:r>
          </a:p>
        </p:txBody>
      </p:sp>
    </p:spTree>
    <p:extLst>
      <p:ext uri="{BB962C8B-B14F-4D97-AF65-F5344CB8AC3E}">
        <p14:creationId xmlns:p14="http://schemas.microsoft.com/office/powerpoint/2010/main" val="28687446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p:txBody>
          <a:bodyPr/>
          <a:lstStyle/>
          <a:p>
            <a:r>
              <a:rPr lang="en-US" altLang="en-US" smtClean="0">
                <a:latin typeface="Arial" charset="0"/>
                <a:cs typeface="Arial" charset="0"/>
              </a:rPr>
              <a:t>Standard Template Library</a:t>
            </a:r>
          </a:p>
        </p:txBody>
      </p:sp>
      <p:sp>
        <p:nvSpPr>
          <p:cNvPr id="10243" name="Rectangle 3"/>
          <p:cNvSpPr>
            <a:spLocks noGrp="1" noChangeArrowheads="1"/>
          </p:cNvSpPr>
          <p:nvPr>
            <p:ph type="body" idx="4294967295"/>
          </p:nvPr>
        </p:nvSpPr>
        <p:spPr/>
        <p:txBody>
          <a:bodyPr/>
          <a:lstStyle/>
          <a:p>
            <a:pPr>
              <a:buFont typeface="Arial" charset="0"/>
              <a:buNone/>
            </a:pPr>
            <a:r>
              <a:rPr lang="en-US" altLang="en-US" smtClean="0">
                <a:latin typeface="Arial" charset="0"/>
                <a:cs typeface="Arial" charset="0"/>
              </a:rPr>
              <a:t>	The C++ Standard Template Library (STL) has an implementation of the </a:t>
            </a:r>
            <a:r>
              <a:rPr lang="en-US" altLang="en-US" smtClean="0">
                <a:latin typeface="Consolas" pitchFamily="49" charset="0"/>
                <a:cs typeface="Arial" charset="0"/>
              </a:rPr>
              <a:t>deque</a:t>
            </a:r>
            <a:r>
              <a:rPr lang="en-US" altLang="en-US" sz="1800" smtClean="0">
                <a:latin typeface="Arial" charset="0"/>
                <a:cs typeface="Arial" charset="0"/>
              </a:rPr>
              <a:t> </a:t>
            </a:r>
            <a:r>
              <a:rPr lang="en-US" altLang="en-US" smtClean="0">
                <a:latin typeface="Arial" charset="0"/>
                <a:cs typeface="Arial" charset="0"/>
              </a:rPr>
              <a:t>data structure</a:t>
            </a:r>
          </a:p>
          <a:p>
            <a:pPr lvl="1"/>
            <a:r>
              <a:rPr lang="en-US" altLang="en-US" smtClean="0">
                <a:latin typeface="Arial" charset="0"/>
                <a:cs typeface="Arial" charset="0"/>
              </a:rPr>
              <a:t>The STL stack and queue are wrappers around this structure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The implementation is not specified, but the constraints are given which must be satisfied by any implementation</a:t>
            </a:r>
          </a:p>
          <a:p>
            <a:endParaRPr lang="en-US" altLang="en-US" smtClean="0">
              <a:latin typeface="Arial" charset="0"/>
              <a:cs typeface="Arial" charset="0"/>
            </a:endParaRPr>
          </a:p>
        </p:txBody>
      </p:sp>
      <p:pic>
        <p:nvPicPr>
          <p:cNvPr id="10244" name="Picture 4" descr="C:\Users\dwharder\Desktop\dequ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4563" y="3860800"/>
            <a:ext cx="46005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dirty="0"/>
              <a:t>3.4.4</a:t>
            </a:r>
          </a:p>
        </p:txBody>
      </p:sp>
    </p:spTree>
    <p:extLst>
      <p:ext uri="{BB962C8B-B14F-4D97-AF65-F5344CB8AC3E}">
        <p14:creationId xmlns:p14="http://schemas.microsoft.com/office/powerpoint/2010/main" val="3467610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altLang="en-US" smtClean="0">
                <a:latin typeface="Arial" charset="0"/>
                <a:cs typeface="Arial" charset="0"/>
              </a:rPr>
              <a:t>Standard Template Library</a:t>
            </a:r>
          </a:p>
        </p:txBody>
      </p:sp>
      <p:sp>
        <p:nvSpPr>
          <p:cNvPr id="1126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STL comes with a deque data structure:</a:t>
            </a:r>
          </a:p>
          <a:p>
            <a:pPr lvl="1">
              <a:buFontTx/>
              <a:buNone/>
            </a:pPr>
            <a:r>
              <a:rPr lang="en-US" altLang="en-US" b="1" smtClean="0">
                <a:latin typeface="Courier New" pitchFamily="49" charset="0"/>
                <a:cs typeface="Arial" charset="0"/>
              </a:rPr>
              <a:t>    deque&lt;T&gt;</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The signatures use stack terminology:</a:t>
            </a:r>
          </a:p>
          <a:p>
            <a:pPr>
              <a:buFontTx/>
              <a:buNone/>
            </a:pPr>
            <a:endParaRPr lang="en-US" altLang="en-US" sz="1800" b="1" smtClean="0">
              <a:latin typeface="Courier New" pitchFamily="49" charset="0"/>
              <a:cs typeface="Arial" charset="0"/>
            </a:endParaRPr>
          </a:p>
          <a:p>
            <a:pPr>
              <a:buFontTx/>
              <a:buNone/>
            </a:pPr>
            <a:r>
              <a:rPr lang="en-US" altLang="en-US" sz="1800" smtClean="0">
                <a:latin typeface="Consolas" pitchFamily="49" charset="0"/>
                <a:cs typeface="Arial" charset="0"/>
              </a:rPr>
              <a:t>		T &amp;front();</a:t>
            </a:r>
          </a:p>
          <a:p>
            <a:pPr>
              <a:buFontTx/>
              <a:buNone/>
            </a:pPr>
            <a:r>
              <a:rPr lang="en-US" altLang="en-US" sz="1800" smtClean="0">
                <a:latin typeface="Consolas" pitchFamily="49" charset="0"/>
                <a:cs typeface="Arial" charset="0"/>
              </a:rPr>
              <a:t>		void push_front(T const &amp;);</a:t>
            </a:r>
          </a:p>
          <a:p>
            <a:pPr>
              <a:buFontTx/>
              <a:buNone/>
            </a:pPr>
            <a:r>
              <a:rPr lang="en-US" altLang="en-US" sz="1800" smtClean="0">
                <a:latin typeface="Consolas" pitchFamily="49" charset="0"/>
                <a:cs typeface="Arial" charset="0"/>
              </a:rPr>
              <a:t>		void pop_front();</a:t>
            </a:r>
          </a:p>
          <a:p>
            <a:pPr>
              <a:buFontTx/>
              <a:buNone/>
            </a:pPr>
            <a:r>
              <a:rPr lang="en-US" altLang="en-US" sz="1800" smtClean="0">
                <a:latin typeface="Consolas" pitchFamily="49" charset="0"/>
                <a:cs typeface="Arial" charset="0"/>
              </a:rPr>
              <a:t>		T &amp;back();</a:t>
            </a:r>
          </a:p>
          <a:p>
            <a:pPr>
              <a:buFontTx/>
              <a:buNone/>
            </a:pPr>
            <a:r>
              <a:rPr lang="en-US" altLang="en-US" sz="1800" smtClean="0">
                <a:latin typeface="Consolas" pitchFamily="49" charset="0"/>
                <a:cs typeface="Arial" charset="0"/>
              </a:rPr>
              <a:t>		void push_back(T const &amp;);</a:t>
            </a:r>
          </a:p>
          <a:p>
            <a:pPr>
              <a:buFontTx/>
              <a:buNone/>
            </a:pPr>
            <a:r>
              <a:rPr lang="en-US" altLang="en-US" sz="1800" smtClean="0">
                <a:latin typeface="Consolas" pitchFamily="49" charset="0"/>
                <a:cs typeface="Arial" charset="0"/>
              </a:rPr>
              <a:t>	 	void pop_back();</a:t>
            </a:r>
          </a:p>
          <a:p>
            <a:pPr>
              <a:buFontTx/>
              <a:buNone/>
            </a:pPr>
            <a:r>
              <a:rPr lang="en-US" altLang="en-US" sz="1800" smtClean="0">
                <a:latin typeface="Consolas" pitchFamily="49" charset="0"/>
                <a:cs typeface="Arial" charset="0"/>
              </a:rPr>
              <a:t>		</a:t>
            </a:r>
          </a:p>
        </p:txBody>
      </p:sp>
      <p:sp>
        <p:nvSpPr>
          <p:cNvPr id="11268"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3.4.4</a:t>
            </a:r>
          </a:p>
        </p:txBody>
      </p:sp>
    </p:spTree>
    <p:extLst>
      <p:ext uri="{BB962C8B-B14F-4D97-AF65-F5344CB8AC3E}">
        <p14:creationId xmlns:p14="http://schemas.microsoft.com/office/powerpoint/2010/main" val="20369538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en-US" altLang="en-US" smtClean="0">
                <a:latin typeface="Arial" charset="0"/>
                <a:cs typeface="Arial" charset="0"/>
              </a:rPr>
              <a:t>Standard Template Library</a:t>
            </a:r>
          </a:p>
        </p:txBody>
      </p:sp>
      <p:sp>
        <p:nvSpPr>
          <p:cNvPr id="12291" name="Rectangle 3"/>
          <p:cNvSpPr>
            <a:spLocks noGrp="1" noChangeArrowheads="1"/>
          </p:cNvSpPr>
          <p:nvPr>
            <p:ph type="body" idx="1"/>
          </p:nvPr>
        </p:nvSpPr>
        <p:spPr/>
        <p:txBody>
          <a:bodyPr>
            <a:normAutofit fontScale="92500" lnSpcReduction="10000"/>
          </a:bodyPr>
          <a:lstStyle/>
          <a:p>
            <a:pPr>
              <a:buFontTx/>
              <a:buNone/>
            </a:pPr>
            <a:r>
              <a:rPr lang="en-US" altLang="en-US" sz="1300" smtClean="0">
                <a:latin typeface="Consolas" pitchFamily="49" charset="0"/>
                <a:cs typeface="Arial" charset="0"/>
              </a:rPr>
              <a:t>#include &lt;iostream&gt;</a:t>
            </a:r>
          </a:p>
          <a:p>
            <a:pPr>
              <a:buFontTx/>
              <a:buNone/>
            </a:pPr>
            <a:r>
              <a:rPr lang="en-US" altLang="en-US" sz="1300" smtClean="0">
                <a:latin typeface="Consolas" pitchFamily="49" charset="0"/>
                <a:cs typeface="Arial" charset="0"/>
              </a:rPr>
              <a:t>#include &lt;deque&gt;</a:t>
            </a:r>
          </a:p>
          <a:p>
            <a:pPr>
              <a:buFontTx/>
              <a:buNone/>
            </a:pPr>
            <a:r>
              <a:rPr lang="en-US" altLang="en-US" sz="1300" smtClean="0">
                <a:latin typeface="Consolas" pitchFamily="49" charset="0"/>
                <a:cs typeface="Arial" charset="0"/>
              </a:rPr>
              <a:t>using namespace std;</a:t>
            </a:r>
          </a:p>
          <a:p>
            <a:pPr>
              <a:buFontTx/>
              <a:buNone/>
            </a:pPr>
            <a:r>
              <a:rPr lang="en-US" altLang="en-US" sz="1300" smtClean="0">
                <a:latin typeface="Consolas" pitchFamily="49" charset="0"/>
                <a:cs typeface="Arial" charset="0"/>
              </a:rPr>
              <a:t>int main() {</a:t>
            </a:r>
          </a:p>
          <a:p>
            <a:pPr>
              <a:buFontTx/>
              <a:buNone/>
            </a:pPr>
            <a:r>
              <a:rPr lang="en-US" altLang="en-US" sz="1300" smtClean="0">
                <a:latin typeface="Consolas" pitchFamily="49" charset="0"/>
                <a:cs typeface="Arial" charset="0"/>
              </a:rPr>
              <a:t>    deque&lt;int&gt; ideque;</a:t>
            </a:r>
          </a:p>
          <a:p>
            <a:pPr>
              <a:buFontTx/>
              <a:buNone/>
            </a:pPr>
            <a:endParaRPr lang="en-US" altLang="en-US" sz="1300" smtClean="0">
              <a:latin typeface="Consolas" pitchFamily="49" charset="0"/>
              <a:cs typeface="Arial" charset="0"/>
            </a:endParaRPr>
          </a:p>
          <a:p>
            <a:pPr>
              <a:buFontTx/>
              <a:buNone/>
            </a:pPr>
            <a:r>
              <a:rPr lang="en-US" altLang="en-US" sz="1300" smtClean="0">
                <a:latin typeface="Consolas" pitchFamily="49" charset="0"/>
                <a:cs typeface="Arial" charset="0"/>
              </a:rPr>
              <a:t>    ideque.push_front( 5 );</a:t>
            </a:r>
          </a:p>
          <a:p>
            <a:pPr>
              <a:buFontTx/>
              <a:buNone/>
            </a:pPr>
            <a:r>
              <a:rPr lang="en-US" altLang="en-US" sz="1300" smtClean="0">
                <a:latin typeface="Consolas" pitchFamily="49" charset="0"/>
                <a:cs typeface="Arial" charset="0"/>
              </a:rPr>
              <a:t>    ideque.push_back( 4 );</a:t>
            </a:r>
          </a:p>
          <a:p>
            <a:pPr>
              <a:buFontTx/>
              <a:buNone/>
            </a:pPr>
            <a:r>
              <a:rPr lang="en-US" altLang="en-US" sz="1300" smtClean="0">
                <a:latin typeface="Consolas" pitchFamily="49" charset="0"/>
                <a:cs typeface="Arial" charset="0"/>
              </a:rPr>
              <a:t>    ideque.push_front( 3 );</a:t>
            </a:r>
          </a:p>
          <a:p>
            <a:pPr>
              <a:buFontTx/>
              <a:buNone/>
            </a:pPr>
            <a:r>
              <a:rPr lang="en-US" altLang="en-US" sz="1300" smtClean="0">
                <a:latin typeface="Consolas" pitchFamily="49" charset="0"/>
                <a:cs typeface="Arial" charset="0"/>
              </a:rPr>
              <a:t>    ideque.push_back( 6 );       // 3 5 4 6</a:t>
            </a:r>
          </a:p>
          <a:p>
            <a:pPr>
              <a:buFontTx/>
              <a:buNone/>
            </a:pPr>
            <a:endParaRPr lang="en-US" altLang="en-US" sz="1300" smtClean="0">
              <a:latin typeface="Consolas" pitchFamily="49" charset="0"/>
              <a:cs typeface="Arial" charset="0"/>
            </a:endParaRPr>
          </a:p>
          <a:p>
            <a:pPr>
              <a:buFontTx/>
              <a:buNone/>
            </a:pPr>
            <a:r>
              <a:rPr lang="en-US" altLang="en-US" sz="1300" smtClean="0">
                <a:latin typeface="Consolas" pitchFamily="49" charset="0"/>
                <a:cs typeface="Arial" charset="0"/>
              </a:rPr>
              <a:t>    cout &lt;&lt; "Is the deque empty?  " &lt;&lt; ideque.empty() &lt;&lt; endl;</a:t>
            </a:r>
          </a:p>
          <a:p>
            <a:pPr>
              <a:buFontTx/>
              <a:buNone/>
            </a:pPr>
            <a:r>
              <a:rPr lang="en-US" altLang="en-US" sz="1300" smtClean="0">
                <a:latin typeface="Consolas" pitchFamily="49" charset="0"/>
                <a:cs typeface="Arial" charset="0"/>
              </a:rPr>
              <a:t>    cout &lt;&lt; "Size of deque:  " &lt;&lt; ideque.size() &lt;&lt; endl;</a:t>
            </a:r>
          </a:p>
          <a:p>
            <a:pPr>
              <a:buFontTx/>
              <a:buNone/>
            </a:pPr>
            <a:r>
              <a:rPr lang="en-US" altLang="en-US" sz="1300" smtClean="0">
                <a:latin typeface="Consolas" pitchFamily="49" charset="0"/>
                <a:cs typeface="Arial" charset="0"/>
              </a:rPr>
              <a:t>    for ( int i = 0; i &lt; 4; ++i ) {</a:t>
            </a:r>
          </a:p>
          <a:p>
            <a:pPr>
              <a:buFontTx/>
              <a:buNone/>
            </a:pPr>
            <a:r>
              <a:rPr lang="en-US" altLang="en-US" sz="1300" smtClean="0">
                <a:latin typeface="Consolas" pitchFamily="49" charset="0"/>
                <a:cs typeface="Arial" charset="0"/>
              </a:rPr>
              <a:t>        cout &lt;&lt; "Back of the deque:  " &lt;&lt; ideque.back() &lt;&lt; endl;</a:t>
            </a:r>
          </a:p>
          <a:p>
            <a:pPr>
              <a:buFontTx/>
              <a:buNone/>
            </a:pPr>
            <a:r>
              <a:rPr lang="en-US" altLang="en-US" sz="1300" smtClean="0">
                <a:latin typeface="Consolas" pitchFamily="49" charset="0"/>
                <a:cs typeface="Arial" charset="0"/>
              </a:rPr>
              <a:t>        ideque.pop_back();</a:t>
            </a:r>
          </a:p>
          <a:p>
            <a:pPr>
              <a:buFontTx/>
              <a:buNone/>
            </a:pPr>
            <a:r>
              <a:rPr lang="en-US" altLang="en-US" sz="1300" smtClean="0">
                <a:latin typeface="Consolas" pitchFamily="49" charset="0"/>
                <a:cs typeface="Arial" charset="0"/>
              </a:rPr>
              <a:t>    }</a:t>
            </a:r>
          </a:p>
          <a:p>
            <a:pPr>
              <a:buFontTx/>
              <a:buNone/>
            </a:pPr>
            <a:r>
              <a:rPr lang="en-US" altLang="en-US" sz="1300" smtClean="0">
                <a:latin typeface="Consolas" pitchFamily="49" charset="0"/>
                <a:cs typeface="Arial" charset="0"/>
              </a:rPr>
              <a:t>    cout &lt;&lt; "Is the deque empty?  " &lt;&lt; ideque.empty() &lt;&lt; endl;</a:t>
            </a:r>
          </a:p>
          <a:p>
            <a:pPr>
              <a:buFontTx/>
              <a:buNone/>
            </a:pPr>
            <a:endParaRPr lang="en-US" altLang="en-US" sz="1300" smtClean="0">
              <a:latin typeface="Consolas" pitchFamily="49" charset="0"/>
              <a:cs typeface="Arial" charset="0"/>
            </a:endParaRPr>
          </a:p>
          <a:p>
            <a:pPr>
              <a:buFontTx/>
              <a:buNone/>
            </a:pPr>
            <a:r>
              <a:rPr lang="en-US" altLang="en-US" sz="1300" smtClean="0">
                <a:latin typeface="Consolas" pitchFamily="49" charset="0"/>
                <a:cs typeface="Arial" charset="0"/>
              </a:rPr>
              <a:t>    return 0;</a:t>
            </a:r>
          </a:p>
          <a:p>
            <a:pPr>
              <a:buFontTx/>
              <a:buNone/>
            </a:pPr>
            <a:r>
              <a:rPr lang="en-US" altLang="en-US" sz="1300" smtClean="0">
                <a:latin typeface="Consolas" pitchFamily="49" charset="0"/>
                <a:cs typeface="Arial" charset="0"/>
              </a:rPr>
              <a:t>}</a:t>
            </a:r>
          </a:p>
        </p:txBody>
      </p:sp>
      <p:sp>
        <p:nvSpPr>
          <p:cNvPr id="12292" name="TextBox 3"/>
          <p:cNvSpPr txBox="1">
            <a:spLocks noChangeArrowheads="1"/>
          </p:cNvSpPr>
          <p:nvPr/>
        </p:nvSpPr>
        <p:spPr bwMode="auto">
          <a:xfrm>
            <a:off x="4859338" y="1268413"/>
            <a:ext cx="4213225"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600">
                <a:solidFill>
                  <a:schemeClr val="bg2"/>
                </a:solidFill>
                <a:latin typeface="Consolas" pitchFamily="49" charset="0"/>
              </a:rPr>
              <a:t>{eceunix:1}</a:t>
            </a:r>
            <a:r>
              <a:rPr lang="en-US" altLang="en-US" sz="1600">
                <a:latin typeface="Consolas" pitchFamily="49" charset="0"/>
              </a:rPr>
              <a:t> g++ deque_example.cpp</a:t>
            </a:r>
          </a:p>
          <a:p>
            <a:pPr eaLnBrk="1" hangingPunct="1"/>
            <a:r>
              <a:rPr lang="en-US" altLang="en-US" sz="1600">
                <a:solidFill>
                  <a:schemeClr val="bg2"/>
                </a:solidFill>
                <a:latin typeface="Consolas" pitchFamily="49" charset="0"/>
              </a:rPr>
              <a:t>{eceunix:2}</a:t>
            </a:r>
            <a:r>
              <a:rPr lang="en-US" altLang="en-US" sz="1600">
                <a:latin typeface="Consolas" pitchFamily="49" charset="0"/>
              </a:rPr>
              <a:t> ./a.out </a:t>
            </a:r>
          </a:p>
          <a:p>
            <a:pPr eaLnBrk="1" hangingPunct="1"/>
            <a:r>
              <a:rPr lang="en-US" altLang="en-US" sz="1600">
                <a:latin typeface="Consolas" pitchFamily="49" charset="0"/>
              </a:rPr>
              <a:t>Is the deque empty?  0</a:t>
            </a:r>
          </a:p>
          <a:p>
            <a:pPr eaLnBrk="1" hangingPunct="1"/>
            <a:r>
              <a:rPr lang="en-US" altLang="en-US" sz="1600">
                <a:latin typeface="Consolas" pitchFamily="49" charset="0"/>
              </a:rPr>
              <a:t>Size of deque:  4</a:t>
            </a:r>
          </a:p>
          <a:p>
            <a:pPr eaLnBrk="1" hangingPunct="1"/>
            <a:r>
              <a:rPr lang="en-US" altLang="en-US" sz="1600">
                <a:latin typeface="Consolas" pitchFamily="49" charset="0"/>
              </a:rPr>
              <a:t>Back of the deque:  6</a:t>
            </a:r>
          </a:p>
          <a:p>
            <a:pPr eaLnBrk="1" hangingPunct="1"/>
            <a:r>
              <a:rPr lang="en-US" altLang="en-US" sz="1600">
                <a:latin typeface="Consolas" pitchFamily="49" charset="0"/>
              </a:rPr>
              <a:t>Back of the deque:  4</a:t>
            </a:r>
          </a:p>
          <a:p>
            <a:pPr eaLnBrk="1" hangingPunct="1"/>
            <a:r>
              <a:rPr lang="en-US" altLang="en-US" sz="1600">
                <a:latin typeface="Consolas" pitchFamily="49" charset="0"/>
              </a:rPr>
              <a:t>Back of the deque:  5</a:t>
            </a:r>
          </a:p>
          <a:p>
            <a:pPr eaLnBrk="1" hangingPunct="1"/>
            <a:r>
              <a:rPr lang="en-US" altLang="en-US" sz="1600">
                <a:latin typeface="Consolas" pitchFamily="49" charset="0"/>
              </a:rPr>
              <a:t>Back of the deque:  3</a:t>
            </a:r>
          </a:p>
          <a:p>
            <a:pPr eaLnBrk="1" hangingPunct="1"/>
            <a:r>
              <a:rPr lang="en-US" altLang="en-US" sz="1600">
                <a:latin typeface="Consolas" pitchFamily="49" charset="0"/>
              </a:rPr>
              <a:t>Is the deque empty?  1</a:t>
            </a:r>
          </a:p>
          <a:p>
            <a:pPr eaLnBrk="1" hangingPunct="1"/>
            <a:r>
              <a:rPr lang="en-US" altLang="en-US" sz="1600">
                <a:solidFill>
                  <a:schemeClr val="bg2"/>
                </a:solidFill>
                <a:latin typeface="Consolas" pitchFamily="49" charset="0"/>
              </a:rPr>
              <a:t>{eceunix:3}</a:t>
            </a:r>
          </a:p>
        </p:txBody>
      </p:sp>
      <p:sp>
        <p:nvSpPr>
          <p:cNvPr id="12293" name="TextBox 4"/>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3.4.4</a:t>
            </a:r>
          </a:p>
        </p:txBody>
      </p:sp>
    </p:spTree>
    <p:extLst>
      <p:ext uri="{BB962C8B-B14F-4D97-AF65-F5344CB8AC3E}">
        <p14:creationId xmlns:p14="http://schemas.microsoft.com/office/powerpoint/2010/main" val="18085762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latin typeface="Arial" charset="0"/>
                <a:cs typeface="Arial" charset="0"/>
              </a:rPr>
              <a:t>Accessing the Entries of a Deque</a:t>
            </a:r>
            <a:endParaRPr lang="en-CA" altLang="en-US" smtClean="0">
              <a:latin typeface="Arial" charset="0"/>
              <a:cs typeface="Arial" charset="0"/>
            </a:endParaRPr>
          </a:p>
        </p:txBody>
      </p:sp>
      <p:sp>
        <p:nvSpPr>
          <p:cNvPr id="13315" name="Content Placeholder 2"/>
          <p:cNvSpPr>
            <a:spLocks noGrp="1"/>
          </p:cNvSpPr>
          <p:nvPr>
            <p:ph idx="1"/>
          </p:nvPr>
        </p:nvSpPr>
        <p:spPr/>
        <p:txBody>
          <a:bodyPr/>
          <a:lstStyle/>
          <a:p>
            <a:pPr>
              <a:buFont typeface="Arial" charset="0"/>
              <a:buNone/>
            </a:pPr>
            <a:r>
              <a:rPr lang="en-CA" altLang="en-US" smtClean="0">
                <a:latin typeface="Arial" charset="0"/>
                <a:cs typeface="Arial" charset="0"/>
              </a:rPr>
              <a:t>	We will see three mechanisms for accessing entries in the deque:</a:t>
            </a:r>
          </a:p>
          <a:p>
            <a:pPr lvl="1"/>
            <a:r>
              <a:rPr lang="en-CA" altLang="en-US" smtClean="0">
                <a:latin typeface="Arial" charset="0"/>
                <a:cs typeface="Arial" charset="0"/>
              </a:rPr>
              <a:t>Two random access member functions</a:t>
            </a:r>
          </a:p>
          <a:p>
            <a:pPr lvl="2"/>
            <a:r>
              <a:rPr lang="en-CA" altLang="en-US" smtClean="0">
                <a:latin typeface="Arial" charset="0"/>
                <a:cs typeface="Arial" charset="0"/>
              </a:rPr>
              <a:t>An overloaded indexing operator		</a:t>
            </a:r>
            <a:r>
              <a:rPr lang="en-CA" altLang="en-US" smtClean="0">
                <a:latin typeface="Consolas" pitchFamily="49" charset="0"/>
                <a:cs typeface="Consolas" pitchFamily="49" charset="0"/>
              </a:rPr>
              <a:t>ideque[10]</a:t>
            </a:r>
          </a:p>
          <a:p>
            <a:pPr lvl="2"/>
            <a:r>
              <a:rPr lang="en-CA" altLang="en-US" smtClean="0">
                <a:latin typeface="Arial" charset="0"/>
                <a:cs typeface="Arial" charset="0"/>
              </a:rPr>
              <a:t>The at() member function; and		</a:t>
            </a:r>
            <a:r>
              <a:rPr lang="en-CA" altLang="en-US" smtClean="0">
                <a:latin typeface="Consolas" pitchFamily="49" charset="0"/>
                <a:cs typeface="Consolas" pitchFamily="49" charset="0"/>
              </a:rPr>
              <a:t>ideque.at( 10 );</a:t>
            </a:r>
          </a:p>
          <a:p>
            <a:pPr lvl="1"/>
            <a:r>
              <a:rPr lang="en-CA" altLang="en-US" smtClean="0">
                <a:latin typeface="Arial" charset="0"/>
                <a:cs typeface="Arial" charset="0"/>
              </a:rPr>
              <a:t>The iterator design pattern</a:t>
            </a:r>
          </a:p>
          <a:p>
            <a:pPr>
              <a:buFont typeface="Arial" charset="0"/>
              <a:buNone/>
            </a:pPr>
            <a:endParaRPr lang="en-CA" altLang="en-US" smtClean="0">
              <a:latin typeface="Arial" charset="0"/>
              <a:cs typeface="Arial" charset="0"/>
            </a:endParaRPr>
          </a:p>
          <a:p>
            <a:pPr>
              <a:buFont typeface="Arial" charset="0"/>
              <a:buNone/>
            </a:pPr>
            <a:r>
              <a:rPr lang="en-CA" altLang="en-US" smtClean="0">
                <a:latin typeface="Arial" charset="0"/>
                <a:cs typeface="Arial" charset="0"/>
              </a:rPr>
              <a:t>	The difference between indexing and using the function </a:t>
            </a:r>
            <a:r>
              <a:rPr lang="en-CA" altLang="en-US" smtClean="0">
                <a:latin typeface="Consolas" pitchFamily="49" charset="0"/>
                <a:cs typeface="Consolas" pitchFamily="49" charset="0"/>
              </a:rPr>
              <a:t>at( int )</a:t>
            </a:r>
            <a:r>
              <a:rPr lang="en-CA" altLang="en-US" smtClean="0">
                <a:latin typeface="Arial" charset="0"/>
                <a:cs typeface="Arial" charset="0"/>
              </a:rPr>
              <a:t> is that the second will throw an </a:t>
            </a:r>
            <a:r>
              <a:rPr lang="en-CA" altLang="en-US" smtClean="0">
                <a:latin typeface="Consolas" pitchFamily="49" charset="0"/>
                <a:cs typeface="Consolas" pitchFamily="49" charset="0"/>
              </a:rPr>
              <a:t>out_of_range</a:t>
            </a:r>
            <a:r>
              <a:rPr lang="en-CA" altLang="en-US" smtClean="0">
                <a:latin typeface="Arial" charset="0"/>
                <a:cs typeface="Arial" charset="0"/>
              </a:rPr>
              <a:t> exception if it accesses an entry outside the range of the deque</a:t>
            </a:r>
          </a:p>
          <a:p>
            <a:pPr>
              <a:buFont typeface="Arial" charset="0"/>
              <a:buNone/>
            </a:pPr>
            <a:endParaRPr lang="en-CA" altLang="en-US" smtClean="0">
              <a:latin typeface="Arial" charset="0"/>
              <a:cs typeface="Arial" charset="0"/>
            </a:endParaRPr>
          </a:p>
        </p:txBody>
      </p:sp>
      <p:sp>
        <p:nvSpPr>
          <p:cNvPr id="13316"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1012432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smtClean="0">
                <a:latin typeface="Consolas" pitchFamily="49" charset="0"/>
                <a:cs typeface="Arial" charset="0"/>
              </a:rPr>
              <a:t>T &amp;deque::operator[]( int )</a:t>
            </a:r>
            <a:br>
              <a:rPr lang="en-US" altLang="en-US" smtClean="0">
                <a:latin typeface="Consolas" pitchFamily="49" charset="0"/>
                <a:cs typeface="Arial" charset="0"/>
              </a:rPr>
            </a:br>
            <a:r>
              <a:rPr lang="en-US" altLang="en-US" smtClean="0">
                <a:latin typeface="Consolas" pitchFamily="49" charset="0"/>
                <a:cs typeface="Arial" charset="0"/>
              </a:rPr>
              <a:t>T &amp;deque::at( int )</a:t>
            </a:r>
          </a:p>
        </p:txBody>
      </p:sp>
      <p:sp>
        <p:nvSpPr>
          <p:cNvPr id="14339" name="Rectangle 3"/>
          <p:cNvSpPr>
            <a:spLocks noGrp="1" noChangeArrowheads="1"/>
          </p:cNvSpPr>
          <p:nvPr>
            <p:ph type="body" idx="1"/>
          </p:nvPr>
        </p:nvSpPr>
        <p:spPr>
          <a:xfrm>
            <a:off x="457200" y="1600200"/>
            <a:ext cx="8435975" cy="4525963"/>
          </a:xfrm>
        </p:spPr>
        <p:txBody>
          <a:bodyPr>
            <a:normAutofit fontScale="92500" lnSpcReduction="10000"/>
          </a:bodyPr>
          <a:lstStyle/>
          <a:p>
            <a:pPr>
              <a:buFontTx/>
              <a:buNone/>
              <a:defRPr/>
            </a:pPr>
            <a:r>
              <a:rPr lang="en-US" sz="1100" b="1" dirty="0" smtClean="0">
                <a:latin typeface="Courier New" pitchFamily="49" charset="0"/>
                <a:cs typeface="Arial" charset="0"/>
              </a:rPr>
              <a:t>#include &lt;</a:t>
            </a:r>
            <a:r>
              <a:rPr lang="en-US" sz="1100" b="1" dirty="0" err="1" smtClean="0">
                <a:latin typeface="Courier New" pitchFamily="49" charset="0"/>
                <a:cs typeface="Arial" charset="0"/>
              </a:rPr>
              <a:t>iostream</a:t>
            </a:r>
            <a:r>
              <a:rPr lang="en-US" sz="1100" b="1" dirty="0" smtClean="0">
                <a:latin typeface="Courier New" pitchFamily="49" charset="0"/>
                <a:cs typeface="Arial" charset="0"/>
              </a:rPr>
              <a:t>&gt;</a:t>
            </a:r>
          </a:p>
          <a:p>
            <a:pPr>
              <a:buFontTx/>
              <a:buNone/>
              <a:defRPr/>
            </a:pPr>
            <a:r>
              <a:rPr lang="en-US" sz="1100" b="1" dirty="0" smtClean="0">
                <a:latin typeface="Courier New" pitchFamily="49" charset="0"/>
                <a:cs typeface="Arial" charset="0"/>
              </a:rPr>
              <a:t>#include &lt;</a:t>
            </a:r>
            <a:r>
              <a:rPr lang="en-US" sz="1100" b="1" dirty="0" err="1" smtClean="0">
                <a:latin typeface="Courier New" pitchFamily="49" charset="0"/>
                <a:cs typeface="Arial" charset="0"/>
              </a:rPr>
              <a:t>deque</a:t>
            </a:r>
            <a:r>
              <a:rPr lang="en-US" sz="1100" b="1" dirty="0" smtClean="0">
                <a:latin typeface="Courier New" pitchFamily="49" charset="0"/>
                <a:cs typeface="Arial" charset="0"/>
              </a:rPr>
              <a:t>&gt;</a:t>
            </a:r>
          </a:p>
          <a:p>
            <a:pPr>
              <a:buFontTx/>
              <a:buNone/>
              <a:defRPr/>
            </a:pPr>
            <a:r>
              <a:rPr lang="en-US" sz="1100" b="1" dirty="0" smtClean="0">
                <a:latin typeface="Courier New" pitchFamily="49" charset="0"/>
                <a:cs typeface="Arial" charset="0"/>
              </a:rPr>
              <a:t>using namespace std;</a:t>
            </a:r>
          </a:p>
          <a:p>
            <a:pPr>
              <a:buFontTx/>
              <a:buNone/>
              <a:defRPr/>
            </a:pPr>
            <a:endParaRPr lang="en-US" sz="1100" b="1" dirty="0" smtClean="0">
              <a:latin typeface="Courier New" pitchFamily="49" charset="0"/>
              <a:cs typeface="Arial" charset="0"/>
            </a:endParaRPr>
          </a:p>
          <a:p>
            <a:pPr>
              <a:buFontTx/>
              <a:buNone/>
              <a:defRPr/>
            </a:pPr>
            <a:r>
              <a:rPr lang="en-US" sz="1100" b="1" dirty="0" err="1" smtClean="0">
                <a:latin typeface="Courier New" pitchFamily="49" charset="0"/>
                <a:cs typeface="Arial" charset="0"/>
              </a:rPr>
              <a:t>int</a:t>
            </a:r>
            <a:r>
              <a:rPr lang="en-US" sz="1100" b="1" dirty="0" smtClean="0">
                <a:latin typeface="Courier New" pitchFamily="49" charset="0"/>
                <a:cs typeface="Arial" charset="0"/>
              </a:rPr>
              <a:t> main() {</a:t>
            </a:r>
          </a:p>
          <a:p>
            <a:pPr>
              <a:buFontTx/>
              <a:buNone/>
              <a:defRPr/>
            </a:pPr>
            <a:r>
              <a:rPr lang="en-US" sz="1100" b="1" dirty="0" smtClean="0">
                <a:latin typeface="Courier New" pitchFamily="49" charset="0"/>
                <a:cs typeface="Arial" charset="0"/>
              </a:rPr>
              <a:t>    </a:t>
            </a:r>
            <a:r>
              <a:rPr lang="en-US" sz="1100" b="1" dirty="0" err="1" smtClean="0">
                <a:latin typeface="Courier New" pitchFamily="49" charset="0"/>
                <a:cs typeface="Arial" charset="0"/>
              </a:rPr>
              <a:t>deque</a:t>
            </a:r>
            <a:r>
              <a:rPr lang="en-US" sz="1100" b="1" dirty="0" smtClean="0">
                <a:latin typeface="Courier New" pitchFamily="49" charset="0"/>
                <a:cs typeface="Arial" charset="0"/>
              </a:rPr>
              <a:t>&lt;</a:t>
            </a:r>
            <a:r>
              <a:rPr lang="en-US" sz="1100" b="1" dirty="0" err="1" smtClean="0">
                <a:latin typeface="Courier New" pitchFamily="49" charset="0"/>
                <a:cs typeface="Arial" charset="0"/>
              </a:rPr>
              <a:t>int</a:t>
            </a:r>
            <a:r>
              <a:rPr lang="en-US" sz="1100" b="1" dirty="0" smtClean="0">
                <a:latin typeface="Courier New" pitchFamily="49" charset="0"/>
                <a:cs typeface="Arial" charset="0"/>
              </a:rPr>
              <a:t>&gt; </a:t>
            </a:r>
            <a:r>
              <a:rPr lang="en-US" sz="1100" b="1" dirty="0" err="1" smtClean="0">
                <a:latin typeface="Courier New" pitchFamily="49" charset="0"/>
                <a:cs typeface="Arial" charset="0"/>
              </a:rPr>
              <a:t>ideque</a:t>
            </a:r>
            <a:r>
              <a:rPr lang="en-US" sz="1100" b="1" dirty="0" smtClean="0">
                <a:latin typeface="Courier New" pitchFamily="49" charset="0"/>
                <a:cs typeface="Arial" charset="0"/>
              </a:rPr>
              <a:t>;</a:t>
            </a:r>
          </a:p>
          <a:p>
            <a:pPr>
              <a:buFontTx/>
              <a:buNone/>
              <a:defRPr/>
            </a:pPr>
            <a:r>
              <a:rPr lang="en-US" sz="1100" b="1" dirty="0" smtClean="0">
                <a:latin typeface="Courier New" pitchFamily="49" charset="0"/>
                <a:cs typeface="Arial" charset="0"/>
              </a:rPr>
              <a:t>    </a:t>
            </a:r>
            <a:r>
              <a:rPr lang="en-US" sz="1100" b="1" dirty="0" err="1" smtClean="0">
                <a:latin typeface="Courier New" pitchFamily="49" charset="0"/>
                <a:cs typeface="Arial" charset="0"/>
              </a:rPr>
              <a:t>ideque.push_front</a:t>
            </a:r>
            <a:r>
              <a:rPr lang="en-US" sz="1100" b="1" dirty="0" smtClean="0">
                <a:latin typeface="Courier New" pitchFamily="49" charset="0"/>
                <a:cs typeface="Arial" charset="0"/>
              </a:rPr>
              <a:t>( 5 );   </a:t>
            </a:r>
            <a:r>
              <a:rPr lang="en-US" sz="1100" b="1" dirty="0" err="1" smtClean="0">
                <a:latin typeface="Courier New" pitchFamily="49" charset="0"/>
                <a:cs typeface="Arial" charset="0"/>
              </a:rPr>
              <a:t>ideque.push_back</a:t>
            </a:r>
            <a:r>
              <a:rPr lang="en-US" sz="1100" b="1" dirty="0" smtClean="0">
                <a:latin typeface="Courier New" pitchFamily="49" charset="0"/>
                <a:cs typeface="Arial" charset="0"/>
              </a:rPr>
              <a:t>( 4 );</a:t>
            </a:r>
          </a:p>
          <a:p>
            <a:pPr>
              <a:buFontTx/>
              <a:buNone/>
              <a:defRPr/>
            </a:pPr>
            <a:r>
              <a:rPr lang="en-US" sz="1100" b="1" dirty="0" smtClean="0">
                <a:latin typeface="Courier New" pitchFamily="49" charset="0"/>
                <a:cs typeface="Arial" charset="0"/>
              </a:rPr>
              <a:t>    </a:t>
            </a:r>
            <a:r>
              <a:rPr lang="en-US" sz="1100" b="1" dirty="0" err="1" smtClean="0">
                <a:latin typeface="Courier New" pitchFamily="49" charset="0"/>
                <a:cs typeface="Arial" charset="0"/>
              </a:rPr>
              <a:t>ideque.push_front</a:t>
            </a:r>
            <a:r>
              <a:rPr lang="en-US" sz="1100" b="1" dirty="0" smtClean="0">
                <a:latin typeface="Courier New" pitchFamily="49" charset="0"/>
                <a:cs typeface="Arial" charset="0"/>
              </a:rPr>
              <a:t>( 3 );   </a:t>
            </a:r>
            <a:r>
              <a:rPr lang="en-US" sz="1100" b="1" dirty="0" err="1" smtClean="0">
                <a:latin typeface="Courier New" pitchFamily="49" charset="0"/>
                <a:cs typeface="Arial" charset="0"/>
              </a:rPr>
              <a:t>ideque.push_back</a:t>
            </a:r>
            <a:r>
              <a:rPr lang="en-US" sz="1100" b="1" dirty="0" smtClean="0">
                <a:latin typeface="Courier New" pitchFamily="49" charset="0"/>
                <a:cs typeface="Arial" charset="0"/>
              </a:rPr>
              <a:t>( 6 );  //   5 3 4 6</a:t>
            </a:r>
          </a:p>
          <a:p>
            <a:pPr>
              <a:defRPr/>
            </a:pPr>
            <a:endParaRPr lang="en-US" sz="1100" b="1" dirty="0" smtClean="0">
              <a:latin typeface="Courier New" pitchFamily="49" charset="0"/>
              <a:cs typeface="Arial" charset="0"/>
            </a:endParaRPr>
          </a:p>
          <a:p>
            <a:pPr>
              <a:buFontTx/>
              <a:buNone/>
              <a:defRPr/>
            </a:pPr>
            <a:r>
              <a:rPr lang="en-US" sz="1100" b="1" dirty="0" smtClean="0">
                <a:latin typeface="Courier New" pitchFamily="49" charset="0"/>
                <a:cs typeface="Arial" charset="0"/>
              </a:rPr>
              <a:t>    for ( </a:t>
            </a:r>
            <a:r>
              <a:rPr lang="en-US" sz="1100" b="1" dirty="0" err="1" smtClean="0">
                <a:latin typeface="Courier New" pitchFamily="49" charset="0"/>
                <a:cs typeface="Arial" charset="0"/>
              </a:rPr>
              <a:t>int</a:t>
            </a:r>
            <a:r>
              <a:rPr lang="en-US" sz="1100" b="1" dirty="0" smtClean="0">
                <a:latin typeface="Courier New" pitchFamily="49" charset="0"/>
                <a:cs typeface="Arial" charset="0"/>
              </a:rPr>
              <a:t> </a:t>
            </a:r>
            <a:r>
              <a:rPr lang="en-US" sz="1100" b="1" dirty="0" err="1" smtClean="0">
                <a:latin typeface="Courier New" pitchFamily="49" charset="0"/>
                <a:cs typeface="Arial" charset="0"/>
              </a:rPr>
              <a:t>i</a:t>
            </a:r>
            <a:r>
              <a:rPr lang="en-US" sz="1100" b="1" dirty="0" smtClean="0">
                <a:latin typeface="Courier New" pitchFamily="49" charset="0"/>
                <a:cs typeface="Arial" charset="0"/>
              </a:rPr>
              <a:t> = 0; </a:t>
            </a:r>
            <a:r>
              <a:rPr lang="en-US" sz="1100" b="1" dirty="0" err="1" smtClean="0">
                <a:latin typeface="Courier New" pitchFamily="49" charset="0"/>
                <a:cs typeface="Arial" charset="0"/>
              </a:rPr>
              <a:t>i</a:t>
            </a:r>
            <a:r>
              <a:rPr lang="en-US" sz="1100" b="1" dirty="0" smtClean="0">
                <a:latin typeface="Courier New" pitchFamily="49" charset="0"/>
                <a:cs typeface="Arial" charset="0"/>
              </a:rPr>
              <a:t> &lt;= </a:t>
            </a:r>
            <a:r>
              <a:rPr lang="en-US" sz="1100" b="1" dirty="0" err="1" smtClean="0">
                <a:latin typeface="Courier New" pitchFamily="49" charset="0"/>
                <a:cs typeface="Arial" charset="0"/>
              </a:rPr>
              <a:t>ideque.size</a:t>
            </a:r>
            <a:r>
              <a:rPr lang="en-US" sz="1100" b="1" dirty="0" smtClean="0">
                <a:latin typeface="Courier New" pitchFamily="49" charset="0"/>
                <a:cs typeface="Arial" charset="0"/>
              </a:rPr>
              <a:t>(); ++</a:t>
            </a:r>
            <a:r>
              <a:rPr lang="en-US" sz="1100" b="1" dirty="0" err="1" smtClean="0">
                <a:latin typeface="Courier New" pitchFamily="49" charset="0"/>
                <a:cs typeface="Arial" charset="0"/>
              </a:rPr>
              <a:t>i</a:t>
            </a:r>
            <a:r>
              <a:rPr lang="en-US" sz="1100" b="1" dirty="0" smtClean="0">
                <a:latin typeface="Courier New" pitchFamily="49" charset="0"/>
                <a:cs typeface="Arial" charset="0"/>
              </a:rPr>
              <a:t> ) {</a:t>
            </a:r>
          </a:p>
          <a:p>
            <a:pPr>
              <a:buFontTx/>
              <a:buNone/>
              <a:defRPr/>
            </a:pPr>
            <a:r>
              <a:rPr lang="en-US" sz="1100" b="1" dirty="0" smtClean="0">
                <a:latin typeface="Courier New" pitchFamily="49" charset="0"/>
                <a:cs typeface="Arial" charset="0"/>
              </a:rPr>
              <a:t>        </a:t>
            </a:r>
            <a:r>
              <a:rPr lang="en-US" sz="1100" b="1" dirty="0" err="1" smtClean="0">
                <a:latin typeface="Courier New" pitchFamily="49" charset="0"/>
                <a:cs typeface="Arial" charset="0"/>
              </a:rPr>
              <a:t>cout</a:t>
            </a:r>
            <a:r>
              <a:rPr lang="en-US" sz="1100" b="1" dirty="0" smtClean="0">
                <a:latin typeface="Courier New" pitchFamily="49" charset="0"/>
                <a:cs typeface="Arial" charset="0"/>
              </a:rPr>
              <a:t> &lt;&lt; </a:t>
            </a:r>
            <a:r>
              <a:rPr lang="en-US" sz="1100" b="1" dirty="0" err="1" smtClean="0">
                <a:latin typeface="Courier New" pitchFamily="49" charset="0"/>
                <a:cs typeface="Arial" charset="0"/>
              </a:rPr>
              <a:t>ideque</a:t>
            </a:r>
            <a:r>
              <a:rPr lang="en-US" sz="1100" b="1" dirty="0" smtClean="0">
                <a:latin typeface="Courier New" pitchFamily="49" charset="0"/>
                <a:cs typeface="Arial" charset="0"/>
              </a:rPr>
              <a:t>[</a:t>
            </a:r>
            <a:r>
              <a:rPr lang="en-US" sz="1100" b="1" dirty="0" err="1" smtClean="0">
                <a:latin typeface="Courier New" pitchFamily="49" charset="0"/>
                <a:cs typeface="Arial" charset="0"/>
              </a:rPr>
              <a:t>i</a:t>
            </a:r>
            <a:r>
              <a:rPr lang="en-US" sz="1100" b="1" dirty="0" smtClean="0">
                <a:latin typeface="Courier New" pitchFamily="49" charset="0"/>
                <a:cs typeface="Arial" charset="0"/>
              </a:rPr>
              <a:t>] &lt;&lt; " " &lt;&lt; </a:t>
            </a:r>
            <a:r>
              <a:rPr lang="en-US" sz="1100" b="1" dirty="0" err="1" smtClean="0">
                <a:latin typeface="Courier New" pitchFamily="49" charset="0"/>
                <a:cs typeface="Arial" charset="0"/>
              </a:rPr>
              <a:t>ideque.at</a:t>
            </a:r>
            <a:r>
              <a:rPr lang="en-US" sz="1100" b="1" dirty="0" smtClean="0">
                <a:latin typeface="Courier New" pitchFamily="49" charset="0"/>
                <a:cs typeface="Arial" charset="0"/>
              </a:rPr>
              <a:t>( </a:t>
            </a:r>
            <a:r>
              <a:rPr lang="en-US" sz="1100" b="1" dirty="0" err="1" smtClean="0">
                <a:latin typeface="Courier New" pitchFamily="49" charset="0"/>
                <a:cs typeface="Arial" charset="0"/>
              </a:rPr>
              <a:t>i</a:t>
            </a:r>
            <a:r>
              <a:rPr lang="en-US" sz="1100" b="1" dirty="0" smtClean="0">
                <a:latin typeface="Courier New" pitchFamily="49" charset="0"/>
                <a:cs typeface="Arial" charset="0"/>
              </a:rPr>
              <a:t> ) &lt;&lt; "  ";</a:t>
            </a:r>
          </a:p>
          <a:p>
            <a:pPr>
              <a:buFontTx/>
              <a:buNone/>
              <a:defRPr/>
            </a:pPr>
            <a:r>
              <a:rPr lang="en-US" sz="1100" b="1" dirty="0" smtClean="0">
                <a:latin typeface="Courier New" pitchFamily="49" charset="0"/>
                <a:cs typeface="Arial" charset="0"/>
              </a:rPr>
              <a:t>    }</a:t>
            </a:r>
          </a:p>
          <a:p>
            <a:pPr>
              <a:buFontTx/>
              <a:buNone/>
              <a:defRPr/>
            </a:pPr>
            <a:endParaRPr lang="en-US" sz="1100" b="1" dirty="0" smtClean="0">
              <a:latin typeface="Courier New" pitchFamily="49" charset="0"/>
              <a:cs typeface="Arial" charset="0"/>
            </a:endParaRPr>
          </a:p>
          <a:p>
            <a:pPr>
              <a:buFontTx/>
              <a:buNone/>
              <a:defRPr/>
            </a:pPr>
            <a:r>
              <a:rPr lang="en-US" sz="1100" b="1" dirty="0" smtClean="0">
                <a:latin typeface="Courier New" pitchFamily="49" charset="0"/>
                <a:cs typeface="Arial" charset="0"/>
              </a:rPr>
              <a:t>    </a:t>
            </a:r>
            <a:r>
              <a:rPr lang="en-US" sz="1100" b="1" dirty="0" err="1" smtClean="0">
                <a:latin typeface="Courier New" pitchFamily="49" charset="0"/>
                <a:cs typeface="Arial" charset="0"/>
              </a:rPr>
              <a:t>cout</a:t>
            </a:r>
            <a:r>
              <a:rPr lang="en-US" sz="1100" b="1" dirty="0" smtClean="0">
                <a:latin typeface="Courier New" pitchFamily="49" charset="0"/>
                <a:cs typeface="Arial" charset="0"/>
              </a:rPr>
              <a:t> &lt;&lt; </a:t>
            </a:r>
            <a:r>
              <a:rPr lang="en-US" sz="1100" b="1" dirty="0" err="1" smtClean="0">
                <a:latin typeface="Courier New" pitchFamily="49" charset="0"/>
                <a:cs typeface="Arial" charset="0"/>
              </a:rPr>
              <a:t>endl</a:t>
            </a:r>
            <a:r>
              <a:rPr lang="en-US" sz="1100" b="1" dirty="0" smtClean="0">
                <a:latin typeface="Courier New" pitchFamily="49" charset="0"/>
                <a:cs typeface="Arial" charset="0"/>
              </a:rPr>
              <a:t>;</a:t>
            </a:r>
          </a:p>
          <a:p>
            <a:pPr>
              <a:buFontTx/>
              <a:buNone/>
              <a:defRPr/>
            </a:pPr>
            <a:r>
              <a:rPr lang="en-US" sz="1100" b="1" dirty="0" smtClean="0">
                <a:latin typeface="Courier New" pitchFamily="49" charset="0"/>
                <a:cs typeface="Arial" charset="0"/>
              </a:rPr>
              <a:t>    return 0;</a:t>
            </a:r>
          </a:p>
          <a:p>
            <a:pPr>
              <a:buFontTx/>
              <a:buNone/>
              <a:defRPr/>
            </a:pPr>
            <a:r>
              <a:rPr lang="en-US" sz="1100" b="1" dirty="0" smtClean="0">
                <a:latin typeface="Courier New" pitchFamily="49" charset="0"/>
                <a:cs typeface="Arial" charset="0"/>
              </a:rPr>
              <a:t>}</a:t>
            </a:r>
          </a:p>
          <a:p>
            <a:pPr>
              <a:buFontTx/>
              <a:buNone/>
              <a:defRPr/>
            </a:pPr>
            <a:endParaRPr lang="en-US" sz="1100" b="1" dirty="0" smtClean="0">
              <a:solidFill>
                <a:schemeClr val="accent2"/>
              </a:solidFill>
              <a:latin typeface="Courier New" pitchFamily="49" charset="0"/>
              <a:cs typeface="Arial" charset="0"/>
            </a:endParaRPr>
          </a:p>
          <a:p>
            <a:pPr>
              <a:buFontTx/>
              <a:buNone/>
              <a:defRPr/>
            </a:pPr>
            <a:r>
              <a:rPr lang="en-US" sz="1600" b="1" dirty="0" smtClean="0">
                <a:solidFill>
                  <a:schemeClr val="tx1">
                    <a:lumMod val="50000"/>
                    <a:lumOff val="50000"/>
                  </a:schemeClr>
                </a:solidFill>
                <a:latin typeface="Courier New" pitchFamily="49" charset="0"/>
                <a:cs typeface="Arial" charset="0"/>
              </a:rPr>
              <a:t>{eceunix:1} </a:t>
            </a:r>
            <a:r>
              <a:rPr lang="en-US" sz="1600" b="1" dirty="0" smtClean="0">
                <a:solidFill>
                  <a:srgbClr val="00B0F0"/>
                </a:solidFill>
                <a:latin typeface="Courier New" pitchFamily="49" charset="0"/>
                <a:cs typeface="Arial" charset="0"/>
              </a:rPr>
              <a:t>./</a:t>
            </a:r>
            <a:r>
              <a:rPr lang="en-US" sz="1600" b="1" dirty="0" err="1" smtClean="0">
                <a:solidFill>
                  <a:srgbClr val="00B0F0"/>
                </a:solidFill>
                <a:latin typeface="Courier New" pitchFamily="49" charset="0"/>
                <a:cs typeface="Arial" charset="0"/>
              </a:rPr>
              <a:t>a.out</a:t>
            </a:r>
            <a:r>
              <a:rPr lang="en-US" sz="1600" b="1" dirty="0" smtClean="0">
                <a:solidFill>
                  <a:srgbClr val="00B0F0"/>
                </a:solidFill>
                <a:latin typeface="Courier New" pitchFamily="49" charset="0"/>
                <a:cs typeface="Arial" charset="0"/>
              </a:rPr>
              <a:t> # output</a:t>
            </a:r>
          </a:p>
          <a:p>
            <a:pPr>
              <a:buFontTx/>
              <a:buNone/>
              <a:defRPr/>
            </a:pPr>
            <a:r>
              <a:rPr lang="en-US" sz="1600" b="1" dirty="0" smtClean="0">
                <a:solidFill>
                  <a:srgbClr val="00B0F0"/>
                </a:solidFill>
                <a:latin typeface="Courier New" pitchFamily="49" charset="0"/>
                <a:cs typeface="Arial" charset="0"/>
              </a:rPr>
              <a:t>5 5  3 3  4 4  6 6  0</a:t>
            </a:r>
          </a:p>
          <a:p>
            <a:pPr>
              <a:buFontTx/>
              <a:buNone/>
              <a:defRPr/>
            </a:pPr>
            <a:r>
              <a:rPr lang="en-CA" sz="1600" b="1" dirty="0" smtClean="0">
                <a:solidFill>
                  <a:srgbClr val="FF0000"/>
                </a:solidFill>
                <a:latin typeface="Courier New" pitchFamily="49" charset="0"/>
                <a:cs typeface="Arial" charset="0"/>
              </a:rPr>
              <a:t>terminate called after throwing an instance of 'std::</a:t>
            </a:r>
            <a:r>
              <a:rPr lang="en-CA" sz="1600" b="1" dirty="0" err="1" smtClean="0">
                <a:solidFill>
                  <a:srgbClr val="FF0000"/>
                </a:solidFill>
                <a:latin typeface="Courier New" pitchFamily="49" charset="0"/>
                <a:cs typeface="Arial" charset="0"/>
              </a:rPr>
              <a:t>out_of_range</a:t>
            </a:r>
            <a:r>
              <a:rPr lang="en-CA" sz="1600" b="1" dirty="0" smtClean="0">
                <a:solidFill>
                  <a:srgbClr val="FF0000"/>
                </a:solidFill>
                <a:latin typeface="Courier New" pitchFamily="49" charset="0"/>
                <a:cs typeface="Arial" charset="0"/>
              </a:rPr>
              <a:t>'</a:t>
            </a:r>
          </a:p>
          <a:p>
            <a:pPr>
              <a:buFontTx/>
              <a:buNone/>
              <a:defRPr/>
            </a:pPr>
            <a:r>
              <a:rPr lang="en-CA" sz="1600" b="1" dirty="0" smtClean="0">
                <a:solidFill>
                  <a:srgbClr val="FF0000"/>
                </a:solidFill>
                <a:latin typeface="Courier New" pitchFamily="49" charset="0"/>
                <a:cs typeface="Arial" charset="0"/>
              </a:rPr>
              <a:t>  what():  </a:t>
            </a:r>
            <a:r>
              <a:rPr lang="en-CA" sz="1600" b="1" dirty="0" err="1" smtClean="0">
                <a:solidFill>
                  <a:srgbClr val="FF0000"/>
                </a:solidFill>
                <a:latin typeface="Courier New" pitchFamily="49" charset="0"/>
                <a:cs typeface="Arial" charset="0"/>
              </a:rPr>
              <a:t>deque</a:t>
            </a:r>
            <a:r>
              <a:rPr lang="en-CA" sz="1600" b="1" dirty="0" smtClean="0">
                <a:solidFill>
                  <a:srgbClr val="FF0000"/>
                </a:solidFill>
                <a:latin typeface="Courier New" pitchFamily="49" charset="0"/>
                <a:cs typeface="Arial" charset="0"/>
              </a:rPr>
              <a:t>::_</a:t>
            </a:r>
            <a:r>
              <a:rPr lang="en-CA" sz="1600" b="1" dirty="0" err="1" smtClean="0">
                <a:solidFill>
                  <a:srgbClr val="FF0000"/>
                </a:solidFill>
                <a:latin typeface="Courier New" pitchFamily="49" charset="0"/>
                <a:cs typeface="Arial" charset="0"/>
              </a:rPr>
              <a:t>M_range_check</a:t>
            </a:r>
            <a:endParaRPr lang="en-CA" sz="1600" b="1" dirty="0" smtClean="0">
              <a:solidFill>
                <a:srgbClr val="FF0000"/>
              </a:solidFill>
              <a:latin typeface="Courier New" pitchFamily="49" charset="0"/>
              <a:cs typeface="Arial" charset="0"/>
            </a:endParaRPr>
          </a:p>
          <a:p>
            <a:pPr>
              <a:buFontTx/>
              <a:buNone/>
              <a:defRPr/>
            </a:pPr>
            <a:r>
              <a:rPr lang="en-CA" sz="1600" b="1" dirty="0" smtClean="0">
                <a:solidFill>
                  <a:srgbClr val="FF0000"/>
                </a:solidFill>
                <a:latin typeface="Courier New" pitchFamily="49" charset="0"/>
                <a:cs typeface="Arial" charset="0"/>
              </a:rPr>
              <a:t>Abort</a:t>
            </a:r>
          </a:p>
        </p:txBody>
      </p:sp>
      <p:sp>
        <p:nvSpPr>
          <p:cNvPr id="14340"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2528198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idx="4294967295"/>
          </p:nvPr>
        </p:nvSpPr>
        <p:spPr/>
        <p:txBody>
          <a:bodyPr/>
          <a:lstStyle/>
          <a:p>
            <a:r>
              <a:rPr lang="en-US" altLang="en-US" smtClean="0">
                <a:latin typeface="Arial" charset="0"/>
                <a:cs typeface="Arial" charset="0"/>
              </a:rPr>
              <a:t>Stepping Through Deques</a:t>
            </a:r>
          </a:p>
        </p:txBody>
      </p:sp>
      <p:sp>
        <p:nvSpPr>
          <p:cNvPr id="15363" name="Rectangle 3"/>
          <p:cNvSpPr>
            <a:spLocks noGrp="1" noChangeArrowheads="1"/>
          </p:cNvSpPr>
          <p:nvPr>
            <p:ph type="body" idx="4294967295"/>
          </p:nvPr>
        </p:nvSpPr>
        <p:spPr/>
        <p:txBody>
          <a:bodyPr/>
          <a:lstStyle/>
          <a:p>
            <a:pPr>
              <a:buFont typeface="Arial" charset="0"/>
              <a:buNone/>
            </a:pPr>
            <a:r>
              <a:rPr lang="en-US" altLang="en-US" smtClean="0">
                <a:latin typeface="Arial" charset="0"/>
                <a:cs typeface="Arial" charset="0"/>
              </a:rPr>
              <a:t>	From Project 1, you should be familiar with this technique of stepping through a </a:t>
            </a:r>
            <a:r>
              <a:rPr lang="en-US" altLang="en-US" smtClean="0">
                <a:latin typeface="Consolas" pitchFamily="49" charset="0"/>
                <a:cs typeface="Arial" charset="0"/>
              </a:rPr>
              <a:t>Single_list</a:t>
            </a:r>
            <a:r>
              <a:rPr lang="en-US" altLang="en-US" smtClean="0">
                <a:latin typeface="Arial" charset="0"/>
                <a:cs typeface="Arial" charset="0"/>
              </a:rPr>
              <a:t>:</a:t>
            </a:r>
          </a:p>
          <a:p>
            <a:pPr>
              <a:buFont typeface="Arial" charset="0"/>
              <a:buNone/>
            </a:pPr>
            <a:r>
              <a:rPr lang="en-US" altLang="en-US" sz="1400" smtClean="0">
                <a:latin typeface="Consolas" pitchFamily="49" charset="0"/>
                <a:cs typeface="Arial" charset="0"/>
              </a:rPr>
              <a:t/>
            </a:r>
            <a:br>
              <a:rPr lang="en-US" altLang="en-US" sz="1400" smtClean="0">
                <a:latin typeface="Consolas" pitchFamily="49" charset="0"/>
                <a:cs typeface="Arial" charset="0"/>
              </a:rPr>
            </a:br>
            <a:r>
              <a:rPr lang="en-US" altLang="en-US" sz="1400" smtClean="0">
                <a:latin typeface="Consolas" pitchFamily="49" charset="0"/>
                <a:cs typeface="Arial" charset="0"/>
              </a:rPr>
              <a:t>Single_list&lt;int&gt; list;</a:t>
            </a:r>
          </a:p>
          <a:p>
            <a:pPr>
              <a:buFont typeface="Arial" charset="0"/>
              <a:buNone/>
            </a:pPr>
            <a:endParaRPr lang="en-US" altLang="en-US" sz="1400" smtClean="0">
              <a:latin typeface="Consolas" pitchFamily="49" charset="0"/>
              <a:cs typeface="Arial" charset="0"/>
            </a:endParaRPr>
          </a:p>
          <a:p>
            <a:pPr>
              <a:buFont typeface="Arial" charset="0"/>
              <a:buNone/>
            </a:pPr>
            <a:r>
              <a:rPr lang="en-US" altLang="en-US" sz="1400" smtClean="0">
                <a:latin typeface="Consolas" pitchFamily="49" charset="0"/>
                <a:cs typeface="Arial" charset="0"/>
              </a:rPr>
              <a:t>	for ( int i = 0; i &lt; 10; ++i ) { list.push_front( i ); }</a:t>
            </a:r>
          </a:p>
          <a:p>
            <a:pPr>
              <a:buFont typeface="Arial" charset="0"/>
              <a:buNone/>
            </a:pPr>
            <a:endParaRPr lang="en-US" altLang="en-US" sz="1400" smtClean="0">
              <a:latin typeface="Consolas" pitchFamily="49" charset="0"/>
              <a:cs typeface="Arial" charset="0"/>
            </a:endParaRPr>
          </a:p>
          <a:p>
            <a:pPr>
              <a:buFont typeface="Arial" charset="0"/>
              <a:buNone/>
            </a:pPr>
            <a:r>
              <a:rPr lang="en-US" altLang="en-US" sz="1400" smtClean="0">
                <a:latin typeface="Consolas" pitchFamily="49" charset="0"/>
                <a:cs typeface="Arial" charset="0"/>
              </a:rPr>
              <a:t>	for ( Single_node&lt;int&gt; *ptr = list.head(); ptr != 0; ptr = ptr-&gt;next() ) {</a:t>
            </a:r>
          </a:p>
          <a:p>
            <a:pPr>
              <a:buFont typeface="Arial" charset="0"/>
              <a:buNone/>
            </a:pPr>
            <a:r>
              <a:rPr lang="en-US" altLang="en-US" sz="1400" smtClean="0">
                <a:latin typeface="Consolas" pitchFamily="49" charset="0"/>
                <a:cs typeface="Arial" charset="0"/>
              </a:rPr>
              <a:t>	    cout &lt;&lt; ptr-&gt;retrieve();</a:t>
            </a:r>
          </a:p>
          <a:p>
            <a:pPr>
              <a:buFont typeface="Arial" charset="0"/>
              <a:buNone/>
            </a:pPr>
            <a:r>
              <a:rPr lang="en-US" altLang="en-US" sz="1400" smtClean="0">
                <a:latin typeface="Consolas" pitchFamily="49" charset="0"/>
                <a:cs typeface="Arial" charset="0"/>
              </a:rPr>
              <a:t>	}</a:t>
            </a:r>
          </a:p>
          <a:p>
            <a:pPr>
              <a:buFont typeface="Arial" charset="0"/>
              <a:buNone/>
            </a:pPr>
            <a:endParaRPr lang="en-US" altLang="en-US" sz="1400" smtClean="0">
              <a:latin typeface="Consolas" pitchFamily="49" charset="0"/>
              <a:cs typeface="Arial" charset="0"/>
            </a:endParaRPr>
          </a:p>
        </p:txBody>
      </p:sp>
      <p:sp>
        <p:nvSpPr>
          <p:cNvPr id="15364"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277933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p:txBody>
          <a:bodyPr/>
          <a:lstStyle/>
          <a:p>
            <a:r>
              <a:rPr lang="en-US" altLang="en-US" smtClean="0">
                <a:latin typeface="Arial" charset="0"/>
                <a:cs typeface="Arial" charset="0"/>
              </a:rPr>
              <a:t>Stepping Through Deques</a:t>
            </a:r>
          </a:p>
        </p:txBody>
      </p:sp>
      <p:sp>
        <p:nvSpPr>
          <p:cNvPr id="16387" name="Rectangle 3"/>
          <p:cNvSpPr>
            <a:spLocks noGrp="1" noChangeArrowheads="1"/>
          </p:cNvSpPr>
          <p:nvPr>
            <p:ph type="body" idx="4294967295"/>
          </p:nvPr>
        </p:nvSpPr>
        <p:spPr/>
        <p:txBody>
          <a:bodyPr/>
          <a:lstStyle/>
          <a:p>
            <a:pPr>
              <a:buFont typeface="Arial" charset="0"/>
              <a:buNone/>
            </a:pPr>
            <a:r>
              <a:rPr lang="en-US" altLang="en-US" smtClean="0">
                <a:latin typeface="Arial" charset="0"/>
                <a:cs typeface="Arial" charset="0"/>
              </a:rPr>
              <a:t>	There are serious problems with this approach:</a:t>
            </a:r>
          </a:p>
          <a:p>
            <a:pPr lvl="1"/>
            <a:r>
              <a:rPr lang="en-US" altLang="en-US" smtClean="0">
                <a:latin typeface="Arial" charset="0"/>
                <a:cs typeface="Arial" charset="0"/>
              </a:rPr>
              <a:t>It exposes the underlying structure</a:t>
            </a:r>
          </a:p>
          <a:p>
            <a:pPr lvl="1"/>
            <a:r>
              <a:rPr lang="en-US" altLang="en-US" smtClean="0">
                <a:latin typeface="Arial" charset="0"/>
                <a:cs typeface="Arial" charset="0"/>
              </a:rPr>
              <a:t>It is impossible to change the implementation once users have access to the structure</a:t>
            </a:r>
          </a:p>
          <a:p>
            <a:pPr lvl="1"/>
            <a:r>
              <a:rPr lang="en-US" altLang="en-US" smtClean="0">
                <a:latin typeface="Arial" charset="0"/>
                <a:cs typeface="Arial" charset="0"/>
              </a:rPr>
              <a:t>The implementation will change from class to class</a:t>
            </a:r>
          </a:p>
          <a:p>
            <a:pPr lvl="2"/>
            <a:r>
              <a:rPr lang="en-US" altLang="en-US" smtClean="0">
                <a:latin typeface="Consolas" pitchFamily="49" charset="0"/>
                <a:cs typeface="Arial" charset="0"/>
              </a:rPr>
              <a:t>Single_list</a:t>
            </a:r>
            <a:r>
              <a:rPr lang="en-US" altLang="en-US" smtClean="0">
                <a:latin typeface="Arial" charset="0"/>
                <a:cs typeface="Arial" charset="0"/>
              </a:rPr>
              <a:t> requires </a:t>
            </a:r>
            <a:r>
              <a:rPr lang="en-US" altLang="en-US" smtClean="0">
                <a:latin typeface="Consolas" pitchFamily="49" charset="0"/>
                <a:cs typeface="Arial" charset="0"/>
              </a:rPr>
              <a:t>Single_node</a:t>
            </a:r>
          </a:p>
          <a:p>
            <a:pPr lvl="2"/>
            <a:r>
              <a:rPr lang="en-US" altLang="en-US" smtClean="0">
                <a:latin typeface="Consolas" pitchFamily="49" charset="0"/>
                <a:cs typeface="Arial" charset="0"/>
              </a:rPr>
              <a:t>Double_list</a:t>
            </a:r>
            <a:r>
              <a:rPr lang="en-US" altLang="en-US" smtClean="0">
                <a:latin typeface="Arial" charset="0"/>
                <a:cs typeface="Arial" charset="0"/>
              </a:rPr>
              <a:t> requires </a:t>
            </a:r>
            <a:r>
              <a:rPr lang="en-US" altLang="en-US" smtClean="0">
                <a:latin typeface="Consolas" pitchFamily="49" charset="0"/>
                <a:cs typeface="Arial" charset="0"/>
              </a:rPr>
              <a:t>Double_node</a:t>
            </a:r>
            <a:r>
              <a:rPr lang="en-US" altLang="en-US" smtClean="0">
                <a:latin typeface="Arial" charset="0"/>
                <a:cs typeface="Arial" charset="0"/>
              </a:rPr>
              <a:t> </a:t>
            </a:r>
          </a:p>
          <a:p>
            <a:pPr lvl="1"/>
            <a:r>
              <a:rPr lang="en-US" altLang="en-US" smtClean="0">
                <a:latin typeface="Arial" charset="0"/>
                <a:cs typeface="Arial" charset="0"/>
              </a:rPr>
              <a:t>An array-based data structure does not have a direct analogy to the concept of either </a:t>
            </a:r>
            <a:r>
              <a:rPr lang="en-US" altLang="en-US" smtClean="0">
                <a:latin typeface="Consolas" pitchFamily="49" charset="0"/>
                <a:cs typeface="Arial" charset="0"/>
              </a:rPr>
              <a:t>head()</a:t>
            </a:r>
            <a:r>
              <a:rPr lang="en-US" altLang="en-US" smtClean="0">
                <a:latin typeface="Arial" charset="0"/>
                <a:cs typeface="Arial" charset="0"/>
              </a:rPr>
              <a:t> or </a:t>
            </a:r>
            <a:r>
              <a:rPr lang="en-US" altLang="en-US" smtClean="0">
                <a:latin typeface="Consolas" pitchFamily="49" charset="0"/>
                <a:cs typeface="Arial" charset="0"/>
              </a:rPr>
              <a:t>next()</a:t>
            </a:r>
            <a:endParaRPr lang="en-US" altLang="en-US" sz="2000" smtClean="0">
              <a:latin typeface="Consolas" pitchFamily="49" charset="0"/>
              <a:cs typeface="Arial" charset="0"/>
            </a:endParaRPr>
          </a:p>
        </p:txBody>
      </p:sp>
      <p:sp>
        <p:nvSpPr>
          <p:cNvPr id="16388"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35238996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p:txBody>
          <a:bodyPr/>
          <a:lstStyle/>
          <a:p>
            <a:r>
              <a:rPr lang="en-US" altLang="en-US" smtClean="0">
                <a:latin typeface="Arial" charset="0"/>
                <a:cs typeface="Arial" charset="0"/>
              </a:rPr>
              <a:t>Stepping Through Deques</a:t>
            </a:r>
          </a:p>
        </p:txBody>
      </p:sp>
      <p:sp>
        <p:nvSpPr>
          <p:cNvPr id="17411" name="Rectangle 3"/>
          <p:cNvSpPr>
            <a:spLocks noGrp="1" noChangeArrowheads="1"/>
          </p:cNvSpPr>
          <p:nvPr>
            <p:ph type="body" idx="4294967295"/>
          </p:nvPr>
        </p:nvSpPr>
        <p:spPr/>
        <p:txBody>
          <a:bodyPr/>
          <a:lstStyle/>
          <a:p>
            <a:pPr>
              <a:buFont typeface="Arial" charset="0"/>
              <a:buNone/>
            </a:pPr>
            <a:r>
              <a:rPr lang="en-US" altLang="en-US" smtClean="0">
                <a:latin typeface="Arial" charset="0"/>
                <a:cs typeface="Arial" charset="0"/>
              </a:rPr>
              <a:t>	More critically, what happens with the following code?</a:t>
            </a:r>
          </a:p>
          <a:p>
            <a:pPr>
              <a:buFont typeface="Arial" charset="0"/>
              <a:buNone/>
            </a:pPr>
            <a:endParaRPr lang="en-US" altLang="en-US" sz="2400" smtClean="0">
              <a:latin typeface="Arial" charset="0"/>
              <a:cs typeface="Arial" charset="0"/>
            </a:endParaRPr>
          </a:p>
          <a:p>
            <a:pPr>
              <a:buFont typeface="Arial" charset="0"/>
              <a:buNone/>
            </a:pPr>
            <a:r>
              <a:rPr lang="en-US" altLang="en-US" sz="1600" smtClean="0">
                <a:latin typeface="Consolas" pitchFamily="49" charset="0"/>
                <a:cs typeface="Arial" charset="0"/>
              </a:rPr>
              <a:t>		Single_list&lt;int&gt; list;</a:t>
            </a:r>
          </a:p>
          <a:p>
            <a:pPr>
              <a:buFont typeface="Arial" charset="0"/>
              <a:buNone/>
            </a:pPr>
            <a:r>
              <a:rPr lang="en-US" altLang="en-US" sz="1600" smtClean="0">
                <a:latin typeface="Consolas" pitchFamily="49" charset="0"/>
                <a:cs typeface="Arial" charset="0"/>
              </a:rPr>
              <a:t>		for ( int i = 0; i &lt; 10; ++i ) { list.push_front( i ); }</a:t>
            </a:r>
          </a:p>
          <a:p>
            <a:pPr>
              <a:buFont typeface="Arial" charset="0"/>
              <a:buNone/>
            </a:pPr>
            <a:endParaRPr lang="en-US" altLang="en-US" sz="1600" smtClean="0">
              <a:latin typeface="Consolas" pitchFamily="49" charset="0"/>
              <a:cs typeface="Arial" charset="0"/>
            </a:endParaRPr>
          </a:p>
          <a:p>
            <a:pPr>
              <a:buFont typeface="Arial" charset="0"/>
              <a:buNone/>
            </a:pPr>
            <a:r>
              <a:rPr lang="en-US" altLang="en-US" sz="1600" smtClean="0">
                <a:latin typeface="Consolas" pitchFamily="49" charset="0"/>
                <a:cs typeface="Arial" charset="0"/>
              </a:rPr>
              <a:t>		Single_node&lt;int&gt; *ptr = list.head();</a:t>
            </a:r>
          </a:p>
          <a:p>
            <a:pPr>
              <a:buFont typeface="Arial" charset="0"/>
              <a:buNone/>
            </a:pPr>
            <a:r>
              <a:rPr lang="en-US" altLang="en-US" sz="1600" smtClean="0">
                <a:latin typeface="Consolas" pitchFamily="49" charset="0"/>
                <a:cs typeface="Arial" charset="0"/>
              </a:rPr>
              <a:t>		list.pop_front();</a:t>
            </a:r>
          </a:p>
          <a:p>
            <a:pPr>
              <a:buFont typeface="Arial" charset="0"/>
              <a:buNone/>
            </a:pPr>
            <a:r>
              <a:rPr lang="en-US" altLang="en-US" sz="1600" smtClean="0">
                <a:latin typeface="Consolas" pitchFamily="49" charset="0"/>
                <a:cs typeface="Arial" charset="0"/>
              </a:rPr>
              <a:t>		cout &lt;&lt; ptr-&gt;retrieve() &lt;&lt; endl;                 // ??</a:t>
            </a:r>
          </a:p>
        </p:txBody>
      </p:sp>
      <p:sp>
        <p:nvSpPr>
          <p:cNvPr id="17412"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3103094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latin typeface="Arial" charset="0"/>
                <a:cs typeface="Arial" charset="0"/>
              </a:rPr>
              <a:t>Applications</a:t>
            </a:r>
          </a:p>
        </p:txBody>
      </p:sp>
      <p:sp>
        <p:nvSpPr>
          <p:cNvPr id="11267"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The most common application is in client-server models</a:t>
            </a:r>
          </a:p>
          <a:p>
            <a:pPr lvl="1"/>
            <a:r>
              <a:rPr lang="en-US" smtClean="0">
                <a:latin typeface="Arial" charset="0"/>
                <a:cs typeface="Arial" charset="0"/>
              </a:rPr>
              <a:t>Multiple clients may be requesting services from one or more servers</a:t>
            </a:r>
          </a:p>
          <a:p>
            <a:pPr lvl="1"/>
            <a:r>
              <a:rPr lang="en-US" smtClean="0">
                <a:latin typeface="Arial" charset="0"/>
                <a:cs typeface="Arial" charset="0"/>
              </a:rPr>
              <a:t>Some clients may have to wait while the servers are busy</a:t>
            </a:r>
          </a:p>
          <a:p>
            <a:pPr lvl="1"/>
            <a:r>
              <a:rPr lang="en-US" smtClean="0">
                <a:latin typeface="Arial" charset="0"/>
                <a:cs typeface="Arial" charset="0"/>
              </a:rPr>
              <a:t>Those clients are placed in a queue and serviced in the order of arrival</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Grocery stores, banks, and airport security use queues</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The SSH Secure Shell and SFTP are clients</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Most shared computer services are servers:</a:t>
            </a:r>
          </a:p>
          <a:p>
            <a:pPr lvl="1"/>
            <a:r>
              <a:rPr lang="en-CA" smtClean="0">
                <a:latin typeface="Arial" charset="0"/>
                <a:cs typeface="Arial" charset="0"/>
              </a:rPr>
              <a:t>Web, file, ftp, database, mail, printers, WOW, </a:t>
            </a:r>
            <a:r>
              <a:rPr lang="en-CA" i="1" smtClean="0">
                <a:latin typeface="Arial" charset="0"/>
                <a:cs typeface="Arial" charset="0"/>
              </a:rPr>
              <a:t>etc</a:t>
            </a:r>
            <a:r>
              <a:rPr lang="en-CA" smtClean="0">
                <a:latin typeface="Arial" charset="0"/>
                <a:cs typeface="Arial" charset="0"/>
              </a:rPr>
              <a:t>.</a:t>
            </a:r>
            <a:endParaRPr lang="en-US" smtClean="0">
              <a:latin typeface="Arial" charset="0"/>
              <a:cs typeface="Arial" charset="0"/>
            </a:endParaRPr>
          </a:p>
          <a:p>
            <a:pPr lvl="1">
              <a:buFont typeface="Arial" charset="0"/>
              <a:buNone/>
            </a:pPr>
            <a:endParaRPr lang="en-US" smtClean="0">
              <a:latin typeface="Arial" charset="0"/>
              <a:cs typeface="Arial" charset="0"/>
            </a:endParaRPr>
          </a:p>
          <a:p>
            <a:pPr lvl="1"/>
            <a:endParaRPr lang="en-US" smtClean="0">
              <a:latin typeface="Arial" charset="0"/>
              <a:cs typeface="Arial" charset="0"/>
            </a:endParaRPr>
          </a:p>
        </p:txBody>
      </p:sp>
      <p:sp>
        <p:nvSpPr>
          <p:cNvPr id="11268"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3.3.2</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r>
              <a:rPr lang="en-US" altLang="en-US" smtClean="0">
                <a:latin typeface="Arial" charset="0"/>
                <a:cs typeface="Arial" charset="0"/>
              </a:rPr>
              <a:t>Stepping Through Deques</a:t>
            </a:r>
          </a:p>
        </p:txBody>
      </p:sp>
      <p:sp>
        <p:nvSpPr>
          <p:cNvPr id="18435" name="Rectangle 3"/>
          <p:cNvSpPr>
            <a:spLocks noGrp="1" noChangeArrowheads="1"/>
          </p:cNvSpPr>
          <p:nvPr>
            <p:ph type="body" idx="4294967295"/>
          </p:nvPr>
        </p:nvSpPr>
        <p:spPr/>
        <p:txBody>
          <a:bodyPr/>
          <a:lstStyle/>
          <a:p>
            <a:pPr>
              <a:buFont typeface="Arial" charset="0"/>
              <a:buNone/>
            </a:pPr>
            <a:r>
              <a:rPr lang="en-US" altLang="en-US" smtClean="0">
                <a:latin typeface="Arial" charset="0"/>
                <a:cs typeface="Arial" charset="0"/>
              </a:rPr>
              <a:t>	Or how about…</a:t>
            </a:r>
          </a:p>
          <a:p>
            <a:pPr>
              <a:buFont typeface="Arial" charset="0"/>
              <a:buNone/>
            </a:pPr>
            <a:endParaRPr lang="en-US" altLang="en-US" sz="2400" smtClean="0">
              <a:latin typeface="Arial" charset="0"/>
              <a:cs typeface="Arial" charset="0"/>
            </a:endParaRPr>
          </a:p>
          <a:p>
            <a:pPr>
              <a:buFont typeface="Arial" charset="0"/>
              <a:buNone/>
            </a:pPr>
            <a:r>
              <a:rPr lang="en-US" altLang="en-US" sz="1600" smtClean="0">
                <a:latin typeface="Consolas" pitchFamily="49" charset="0"/>
                <a:cs typeface="Arial" charset="0"/>
              </a:rPr>
              <a:t>		Single_list&lt;int&gt; list;</a:t>
            </a:r>
          </a:p>
          <a:p>
            <a:pPr>
              <a:buFont typeface="Arial" charset="0"/>
              <a:buNone/>
            </a:pPr>
            <a:r>
              <a:rPr lang="en-US" altLang="en-US" sz="1600" smtClean="0">
                <a:latin typeface="Consolas" pitchFamily="49" charset="0"/>
                <a:cs typeface="Arial" charset="0"/>
              </a:rPr>
              <a:t>		for ( int i = 0; i &lt; 10; ++i ) { list.push_front( i ); }</a:t>
            </a:r>
          </a:p>
          <a:p>
            <a:pPr>
              <a:buFont typeface="Arial" charset="0"/>
              <a:buNone/>
            </a:pPr>
            <a:endParaRPr lang="en-US" altLang="en-US" sz="1600" smtClean="0">
              <a:latin typeface="Consolas" pitchFamily="49" charset="0"/>
              <a:cs typeface="Arial" charset="0"/>
            </a:endParaRPr>
          </a:p>
          <a:p>
            <a:pPr>
              <a:buFont typeface="Arial" charset="0"/>
              <a:buNone/>
            </a:pPr>
            <a:r>
              <a:rPr lang="en-US" altLang="en-US" sz="1600" smtClean="0">
                <a:latin typeface="Consolas" pitchFamily="49" charset="0"/>
                <a:cs typeface="Arial" charset="0"/>
              </a:rPr>
              <a:t>		delete list.head();                              // ?!	</a:t>
            </a:r>
          </a:p>
        </p:txBody>
      </p:sp>
      <p:sp>
        <p:nvSpPr>
          <p:cNvPr id="18436"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1797800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p:txBody>
          <a:bodyPr/>
          <a:lstStyle/>
          <a:p>
            <a:r>
              <a:rPr lang="en-US" altLang="en-US" smtClean="0">
                <a:latin typeface="Arial" charset="0"/>
                <a:cs typeface="Arial" charset="0"/>
              </a:rPr>
              <a:t>Iterators</a:t>
            </a:r>
          </a:p>
        </p:txBody>
      </p:sp>
      <p:sp>
        <p:nvSpPr>
          <p:cNvPr id="19459" name="Rectangle 3"/>
          <p:cNvSpPr>
            <a:spLocks noGrp="1" noChangeArrowheads="1"/>
          </p:cNvSpPr>
          <p:nvPr>
            <p:ph type="body" idx="4294967295"/>
          </p:nvPr>
        </p:nvSpPr>
        <p:spPr/>
        <p:txBody>
          <a:bodyPr/>
          <a:lstStyle/>
          <a:p>
            <a:pPr>
              <a:buFont typeface="Arial" charset="0"/>
              <a:buNone/>
            </a:pPr>
            <a:r>
              <a:rPr lang="en-US" altLang="en-US" smtClean="0">
                <a:latin typeface="Arial" charset="0"/>
                <a:cs typeface="Arial" charset="0"/>
              </a:rPr>
              <a:t>	Project 1 exposes the underlying data structure for evaluation purposes</a:t>
            </a:r>
          </a:p>
          <a:p>
            <a:pPr lvl="1"/>
            <a:r>
              <a:rPr lang="en-US" altLang="en-US" smtClean="0">
                <a:latin typeface="Arial" charset="0"/>
                <a:cs typeface="Arial" charset="0"/>
              </a:rPr>
              <a:t>This is, however, not good programming practice</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The C++ STL uses the concept of an iterator to solve this problem</a:t>
            </a:r>
          </a:p>
          <a:p>
            <a:pPr lvl="1"/>
            <a:r>
              <a:rPr lang="en-US" altLang="en-US" smtClean="0">
                <a:latin typeface="Arial" charset="0"/>
                <a:cs typeface="Arial" charset="0"/>
              </a:rPr>
              <a:t>The iterator is not unique to C++</a:t>
            </a:r>
          </a:p>
          <a:p>
            <a:pPr lvl="1"/>
            <a:r>
              <a:rPr lang="en-US" altLang="en-US" smtClean="0">
                <a:latin typeface="Arial" charset="0"/>
                <a:cs typeface="Arial" charset="0"/>
              </a:rPr>
              <a:t>It is an industry recognized approach to solving a particular problem</a:t>
            </a:r>
          </a:p>
          <a:p>
            <a:pPr lvl="1"/>
            <a:r>
              <a:rPr lang="en-US" altLang="en-US" smtClean="0">
                <a:latin typeface="Arial" charset="0"/>
                <a:cs typeface="Arial" charset="0"/>
              </a:rPr>
              <a:t>Such a solution is called a </a:t>
            </a:r>
            <a:r>
              <a:rPr lang="en-US" altLang="en-US" i="1" smtClean="0">
                <a:latin typeface="Arial" charset="0"/>
                <a:cs typeface="Arial" charset="0"/>
              </a:rPr>
              <a:t>design pattern</a:t>
            </a:r>
            <a:endParaRPr lang="en-US" altLang="en-US" smtClean="0">
              <a:latin typeface="Arial" charset="0"/>
              <a:cs typeface="Arial" charset="0"/>
            </a:endParaRPr>
          </a:p>
          <a:p>
            <a:pPr lvl="2"/>
            <a:r>
              <a:rPr lang="en-US" altLang="en-US" smtClean="0">
                <a:latin typeface="Arial" charset="0"/>
                <a:cs typeface="Arial" charset="0"/>
              </a:rPr>
              <a:t>Formalized in Gamma</a:t>
            </a:r>
            <a:r>
              <a:rPr lang="en-US" altLang="en-US" i="1" smtClean="0">
                <a:latin typeface="Arial" charset="0"/>
                <a:cs typeface="Arial" charset="0"/>
              </a:rPr>
              <a:t> et al. </a:t>
            </a:r>
            <a:r>
              <a:rPr lang="en-US" altLang="en-US" smtClean="0">
                <a:latin typeface="Arial" charset="0"/>
                <a:cs typeface="Arial" charset="0"/>
              </a:rPr>
              <a:t>work Design Patterns</a:t>
            </a:r>
          </a:p>
        </p:txBody>
      </p:sp>
      <p:sp>
        <p:nvSpPr>
          <p:cNvPr id="19460"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35725276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smtClean="0">
                <a:latin typeface="Arial" charset="0"/>
                <a:cs typeface="Arial" charset="0"/>
              </a:rPr>
              <a:t>Standard Template Library</a:t>
            </a:r>
          </a:p>
        </p:txBody>
      </p:sp>
      <p:sp>
        <p:nvSpPr>
          <p:cNvPr id="20483"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Associated with each STL container class is </a:t>
            </a:r>
            <a:r>
              <a:rPr lang="en-US" altLang="en-US" dirty="0" smtClean="0">
                <a:latin typeface="Arial" charset="0"/>
                <a:cs typeface="Arial" charset="0"/>
              </a:rPr>
              <a:t>a </a:t>
            </a:r>
            <a:r>
              <a:rPr lang="en-US" altLang="en-US" dirty="0" smtClean="0">
                <a:latin typeface="Arial" charset="0"/>
                <a:cs typeface="Arial" charset="0"/>
              </a:rPr>
              <a:t>nested class termed an </a:t>
            </a:r>
            <a:r>
              <a:rPr lang="en-US" altLang="en-US" i="1" dirty="0" smtClean="0">
                <a:latin typeface="Arial" charset="0"/>
                <a:cs typeface="Arial" charset="0"/>
              </a:rPr>
              <a:t>iterator</a:t>
            </a:r>
            <a:r>
              <a:rPr lang="en-US" altLang="en-US" dirty="0" smtClean="0">
                <a:latin typeface="Arial" charset="0"/>
                <a:cs typeface="Arial" charset="0"/>
              </a:rPr>
              <a:t>:</a:t>
            </a:r>
          </a:p>
          <a:p>
            <a:pPr lvl="1">
              <a:buFontTx/>
              <a:buNone/>
            </a:pPr>
            <a:r>
              <a:rPr lang="en-US" altLang="en-US" sz="1600" b="1" dirty="0" smtClean="0">
                <a:latin typeface="Courier New" pitchFamily="49" charset="0"/>
                <a:cs typeface="Arial" charset="0"/>
              </a:rPr>
              <a:t>	</a:t>
            </a:r>
            <a:r>
              <a:rPr lang="en-US" altLang="en-US" sz="1600" b="1" dirty="0" err="1" smtClean="0">
                <a:latin typeface="Courier New" pitchFamily="49" charset="0"/>
                <a:cs typeface="Arial" charset="0"/>
              </a:rPr>
              <a:t>deque</a:t>
            </a:r>
            <a:r>
              <a:rPr lang="en-US" altLang="en-US" sz="1600" b="1" dirty="0" smtClean="0">
                <a:latin typeface="Courier New" pitchFamily="49" charset="0"/>
                <a:cs typeface="Arial" charset="0"/>
              </a:rPr>
              <a:t>&lt;</a:t>
            </a:r>
            <a:r>
              <a:rPr lang="en-US" altLang="en-US" sz="1600" b="1" dirty="0" err="1" smtClean="0">
                <a:latin typeface="Courier New" pitchFamily="49" charset="0"/>
                <a:cs typeface="Arial" charset="0"/>
              </a:rPr>
              <a:t>int</a:t>
            </a:r>
            <a:r>
              <a:rPr lang="en-US" altLang="en-US" sz="1600" b="1" dirty="0" smtClean="0">
                <a:latin typeface="Courier New" pitchFamily="49" charset="0"/>
                <a:cs typeface="Arial" charset="0"/>
              </a:rPr>
              <a:t>&gt; </a:t>
            </a:r>
            <a:r>
              <a:rPr lang="en-US" altLang="en-US" sz="1600" b="1" dirty="0" err="1" smtClean="0">
                <a:latin typeface="Courier New" pitchFamily="49" charset="0"/>
                <a:cs typeface="Arial" charset="0"/>
              </a:rPr>
              <a:t>ideque</a:t>
            </a:r>
            <a:r>
              <a:rPr lang="en-US" altLang="en-US" sz="1600" b="1" dirty="0" smtClean="0">
                <a:latin typeface="Courier New" pitchFamily="49" charset="0"/>
                <a:cs typeface="Arial" charset="0"/>
              </a:rPr>
              <a:t>;</a:t>
            </a:r>
          </a:p>
          <a:p>
            <a:pPr lvl="1">
              <a:buFontTx/>
              <a:buNone/>
            </a:pPr>
            <a:r>
              <a:rPr lang="en-US" altLang="en-US" sz="1600" b="1" dirty="0" smtClean="0">
                <a:latin typeface="Courier New" pitchFamily="49" charset="0"/>
                <a:cs typeface="Arial" charset="0"/>
              </a:rPr>
              <a:t>	</a:t>
            </a:r>
            <a:r>
              <a:rPr lang="en-US" altLang="en-US" sz="1600" b="1" dirty="0" err="1" smtClean="0">
                <a:latin typeface="Courier New" pitchFamily="49" charset="0"/>
                <a:cs typeface="Arial" charset="0"/>
              </a:rPr>
              <a:t>deque</a:t>
            </a:r>
            <a:r>
              <a:rPr lang="en-US" altLang="en-US" sz="1600" b="1" dirty="0" smtClean="0">
                <a:latin typeface="Courier New" pitchFamily="49" charset="0"/>
                <a:cs typeface="Arial" charset="0"/>
              </a:rPr>
              <a:t>&lt;</a:t>
            </a:r>
            <a:r>
              <a:rPr lang="en-US" altLang="en-US" sz="1600" b="1" dirty="0" err="1" smtClean="0">
                <a:latin typeface="Courier New" pitchFamily="49" charset="0"/>
                <a:cs typeface="Arial" charset="0"/>
              </a:rPr>
              <a:t>int</a:t>
            </a:r>
            <a:r>
              <a:rPr lang="en-US" altLang="en-US" sz="1600" b="1" dirty="0" smtClean="0">
                <a:latin typeface="Courier New" pitchFamily="49" charset="0"/>
                <a:cs typeface="Arial" charset="0"/>
              </a:rPr>
              <a:t>&gt;::iterator </a:t>
            </a:r>
            <a:r>
              <a:rPr lang="en-US" altLang="en-US" sz="1600" b="1" dirty="0" err="1" smtClean="0">
                <a:latin typeface="Courier New" pitchFamily="49" charset="0"/>
                <a:cs typeface="Arial" charset="0"/>
              </a:rPr>
              <a:t>itr</a:t>
            </a:r>
            <a:r>
              <a:rPr lang="en-US" altLang="en-US" sz="1600" b="1" dirty="0" smtClean="0">
                <a:latin typeface="Courier New" pitchFamily="49" charset="0"/>
                <a:cs typeface="Arial" charset="0"/>
              </a:rPr>
              <a:t>;</a:t>
            </a:r>
          </a:p>
          <a:p>
            <a:pPr>
              <a:buFont typeface="Arial" charset="0"/>
              <a:buNone/>
            </a:pPr>
            <a:endParaRPr lang="en-US" altLang="en-US" dirty="0" smtClean="0">
              <a:latin typeface="Arial" charset="0"/>
              <a:cs typeface="Arial" charset="0"/>
            </a:endParaRPr>
          </a:p>
          <a:p>
            <a:pPr>
              <a:buFont typeface="Arial" charset="0"/>
              <a:buNone/>
            </a:pPr>
            <a:r>
              <a:rPr lang="en-US" altLang="en-US" dirty="0" smtClean="0">
                <a:latin typeface="Arial" charset="0"/>
                <a:cs typeface="Arial" charset="0"/>
              </a:rPr>
              <a:t>	The iterator “refers” to one position within the </a:t>
            </a:r>
            <a:r>
              <a:rPr lang="en-US" altLang="en-US" dirty="0" err="1" smtClean="0">
                <a:latin typeface="Arial" charset="0"/>
                <a:cs typeface="Arial" charset="0"/>
              </a:rPr>
              <a:t>deque</a:t>
            </a:r>
            <a:endParaRPr lang="en-US" altLang="en-US" dirty="0" smtClean="0">
              <a:latin typeface="Arial" charset="0"/>
              <a:cs typeface="Arial" charset="0"/>
            </a:endParaRPr>
          </a:p>
          <a:p>
            <a:pPr lvl="1"/>
            <a:r>
              <a:rPr lang="en-US" altLang="en-US" dirty="0" smtClean="0">
                <a:latin typeface="Arial" charset="0"/>
                <a:cs typeface="Arial" charset="0"/>
              </a:rPr>
              <a:t>It is similar a pointer but is </a:t>
            </a:r>
            <a:r>
              <a:rPr lang="en-US" altLang="en-US" b="1" dirty="0" smtClean="0">
                <a:latin typeface="Arial" charset="0"/>
                <a:cs typeface="Arial" charset="0"/>
              </a:rPr>
              <a:t>independent</a:t>
            </a:r>
            <a:r>
              <a:rPr lang="en-US" altLang="en-US" dirty="0" smtClean="0">
                <a:latin typeface="Arial" charset="0"/>
                <a:cs typeface="Arial" charset="0"/>
              </a:rPr>
              <a:t> of implementation</a:t>
            </a:r>
            <a:endParaRPr lang="en-US" altLang="en-US" sz="1600" b="1" dirty="0" smtClean="0">
              <a:latin typeface="Courier New" pitchFamily="49" charset="0"/>
              <a:cs typeface="Arial" charset="0"/>
            </a:endParaRPr>
          </a:p>
        </p:txBody>
      </p:sp>
      <p:sp>
        <p:nvSpPr>
          <p:cNvPr id="20484"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24537548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mtClean="0">
                <a:latin typeface="Arial" charset="0"/>
                <a:cs typeface="Arial" charset="0"/>
              </a:rPr>
              <a:t>Analogy</a:t>
            </a:r>
          </a:p>
        </p:txBody>
      </p:sp>
      <p:sp>
        <p:nvSpPr>
          <p:cNvPr id="21507" name="Rectangle 3"/>
          <p:cNvSpPr>
            <a:spLocks noGrp="1" noChangeArrowheads="1"/>
          </p:cNvSpPr>
          <p:nvPr>
            <p:ph type="body" idx="1"/>
          </p:nvPr>
        </p:nvSpPr>
        <p:spPr/>
        <p:txBody>
          <a:bodyPr/>
          <a:lstStyle/>
          <a:p>
            <a:pPr>
              <a:buFont typeface="Arial" charset="0"/>
              <a:buNone/>
            </a:pPr>
            <a:r>
              <a:rPr lang="en-US" altLang="en-US" dirty="0" smtClean="0">
                <a:latin typeface="Arial" charset="0"/>
                <a:cs typeface="Arial" charset="0"/>
              </a:rPr>
              <a:t>	Consider a filing system with an administrative assistant</a:t>
            </a:r>
          </a:p>
          <a:p>
            <a:pPr>
              <a:buFont typeface="Arial" charset="0"/>
              <a:buNone/>
            </a:pPr>
            <a:endParaRPr lang="en-US" altLang="en-US" dirty="0" smtClean="0">
              <a:latin typeface="Arial" charset="0"/>
              <a:cs typeface="Arial" charset="0"/>
            </a:endParaRPr>
          </a:p>
          <a:p>
            <a:pPr>
              <a:buFont typeface="Arial" charset="0"/>
              <a:buNone/>
            </a:pPr>
            <a:r>
              <a:rPr lang="en-US" altLang="en-US" dirty="0" smtClean="0">
                <a:latin typeface="Arial" charset="0"/>
                <a:cs typeface="Arial" charset="0"/>
              </a:rPr>
              <a:t>	Your concern is not how reports are filed (so long as it’s efficient), it is only necessary that you can give directions to the assistant</a:t>
            </a:r>
          </a:p>
          <a:p>
            <a:pPr>
              <a:buFont typeface="Arial" charset="0"/>
              <a:buNone/>
            </a:pPr>
            <a:endParaRPr lang="en-US" altLang="en-US" dirty="0" smtClean="0">
              <a:latin typeface="Arial" charset="0"/>
              <a:cs typeface="Arial" charset="0"/>
            </a:endParaRPr>
          </a:p>
        </p:txBody>
      </p:sp>
      <p:sp>
        <p:nvSpPr>
          <p:cNvPr id="21508"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14500302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smtClean="0">
                <a:latin typeface="Arial" charset="0"/>
                <a:cs typeface="Arial" charset="0"/>
              </a:rPr>
              <a:t>Analogy</a:t>
            </a:r>
          </a:p>
        </p:txBody>
      </p:sp>
      <p:sp>
        <p:nvSpPr>
          <p:cNvPr id="2253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You can request that your assistant:</a:t>
            </a:r>
          </a:p>
          <a:p>
            <a:pPr lvl="1"/>
            <a:r>
              <a:rPr lang="en-US" altLang="en-US" smtClean="0">
                <a:latin typeface="Arial" charset="0"/>
                <a:cs typeface="Arial" charset="0"/>
              </a:rPr>
              <a:t>Starts with either the first or last file</a:t>
            </a:r>
          </a:p>
          <a:p>
            <a:pPr lvl="1"/>
            <a:r>
              <a:rPr lang="en-US" altLang="en-US" smtClean="0">
                <a:latin typeface="Arial" charset="0"/>
                <a:cs typeface="Arial" charset="0"/>
              </a:rPr>
              <a:t>You can request to see the file the assistant is currently holding</a:t>
            </a:r>
          </a:p>
          <a:p>
            <a:pPr lvl="1"/>
            <a:r>
              <a:rPr lang="en-US" altLang="en-US" smtClean="0">
                <a:latin typeface="Arial" charset="0"/>
                <a:cs typeface="Arial" charset="0"/>
              </a:rPr>
              <a:t>You can modify the file the assistant is currently holding</a:t>
            </a:r>
          </a:p>
          <a:p>
            <a:pPr lvl="1"/>
            <a:r>
              <a:rPr lang="en-US" altLang="en-US" smtClean="0">
                <a:latin typeface="Arial" charset="0"/>
                <a:cs typeface="Arial" charset="0"/>
              </a:rPr>
              <a:t>You can request that the assistant either:</a:t>
            </a:r>
          </a:p>
          <a:p>
            <a:pPr lvl="2"/>
            <a:r>
              <a:rPr lang="en-US" altLang="en-US" smtClean="0">
                <a:latin typeface="Arial" charset="0"/>
                <a:cs typeface="Arial" charset="0"/>
              </a:rPr>
              <a:t>Go to the next file, or</a:t>
            </a:r>
          </a:p>
          <a:p>
            <a:pPr lvl="2"/>
            <a:r>
              <a:rPr lang="en-US" altLang="en-US" smtClean="0">
                <a:latin typeface="Arial" charset="0"/>
                <a:cs typeface="Arial" charset="0"/>
              </a:rPr>
              <a:t>Go to the previous file</a:t>
            </a:r>
          </a:p>
        </p:txBody>
      </p:sp>
      <p:sp>
        <p:nvSpPr>
          <p:cNvPr id="22532"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2359616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23555"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C++, iterators </a:t>
            </a:r>
            <a:r>
              <a:rPr lang="en-US" altLang="en-US" b="1" smtClean="0">
                <a:latin typeface="Arial" charset="0"/>
                <a:cs typeface="Arial" charset="0"/>
              </a:rPr>
              <a:t>overloads</a:t>
            </a:r>
            <a:r>
              <a:rPr lang="en-US" altLang="en-US" smtClean="0">
                <a:latin typeface="Arial" charset="0"/>
                <a:cs typeface="Arial" charset="0"/>
              </a:rPr>
              <a:t> a number of operators:</a:t>
            </a:r>
          </a:p>
          <a:p>
            <a:pPr lvl="1"/>
            <a:r>
              <a:rPr lang="en-US" altLang="en-US" smtClean="0">
                <a:latin typeface="Arial" charset="0"/>
                <a:cs typeface="Arial" charset="0"/>
              </a:rPr>
              <a:t>The unary </a:t>
            </a:r>
            <a:r>
              <a:rPr lang="en-US" altLang="en-US" b="1" smtClean="0">
                <a:latin typeface="Courier New" pitchFamily="49" charset="0"/>
                <a:cs typeface="Arial" charset="0"/>
              </a:rPr>
              <a:t>*</a:t>
            </a:r>
            <a:r>
              <a:rPr lang="en-US" altLang="en-US" smtClean="0">
                <a:latin typeface="Arial" charset="0"/>
                <a:cs typeface="Arial" charset="0"/>
              </a:rPr>
              <a:t> operator returns a reference to the element stored at the location pointed to by the iterator</a:t>
            </a:r>
          </a:p>
          <a:p>
            <a:pPr lvl="1"/>
            <a:r>
              <a:rPr lang="en-US" altLang="en-US" smtClean="0">
                <a:latin typeface="Arial" charset="0"/>
                <a:cs typeface="Arial" charset="0"/>
              </a:rPr>
              <a:t>The </a:t>
            </a:r>
            <a:r>
              <a:rPr lang="en-US" altLang="en-US" b="1" smtClean="0">
                <a:latin typeface="Courier New" pitchFamily="49" charset="0"/>
                <a:cs typeface="Arial" charset="0"/>
              </a:rPr>
              <a:t>operator ++</a:t>
            </a:r>
            <a:r>
              <a:rPr lang="en-US" altLang="en-US" smtClean="0">
                <a:latin typeface="Arial" charset="0"/>
                <a:cs typeface="Arial" charset="0"/>
              </a:rPr>
              <a:t> updates the iterator to point to the next position</a:t>
            </a:r>
          </a:p>
          <a:p>
            <a:pPr lvl="1"/>
            <a:r>
              <a:rPr lang="en-US" altLang="en-US" smtClean="0">
                <a:latin typeface="Arial" charset="0"/>
                <a:cs typeface="Arial" charset="0"/>
              </a:rPr>
              <a:t>The </a:t>
            </a:r>
            <a:r>
              <a:rPr lang="en-US" altLang="en-US" b="1" smtClean="0">
                <a:latin typeface="Courier New" pitchFamily="49" charset="0"/>
                <a:cs typeface="Arial" charset="0"/>
              </a:rPr>
              <a:t>operator --</a:t>
            </a:r>
            <a:r>
              <a:rPr lang="en-US" altLang="en-US" smtClean="0">
                <a:latin typeface="Arial" charset="0"/>
                <a:cs typeface="Arial" charset="0"/>
              </a:rPr>
              <a:t> updates the iterator to point to the previous location</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Note:  these look like, but are not, pointers...</a:t>
            </a:r>
          </a:p>
        </p:txBody>
      </p:sp>
      <p:sp>
        <p:nvSpPr>
          <p:cNvPr id="23556"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6357444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2457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request an iterator on a specific instance of a deque by calling the member function </a:t>
            </a:r>
            <a:r>
              <a:rPr lang="en-US" altLang="en-US" b="1" smtClean="0">
                <a:latin typeface="Courier New" pitchFamily="49" charset="0"/>
                <a:cs typeface="Arial" charset="0"/>
              </a:rPr>
              <a:t>begin()</a:t>
            </a:r>
            <a:r>
              <a:rPr lang="en-US" altLang="en-US" smtClean="0">
                <a:latin typeface="Arial" charset="0"/>
                <a:cs typeface="Arial" charset="0"/>
              </a:rPr>
              <a:t>:</a:t>
            </a:r>
            <a:endParaRPr lang="en-US" altLang="en-US" sz="1800" b="1" smtClean="0">
              <a:latin typeface="Courier New" pitchFamily="49" charset="0"/>
              <a:cs typeface="Arial" charset="0"/>
            </a:endParaRPr>
          </a:p>
          <a:p>
            <a:pPr lvl="1">
              <a:buFontTx/>
              <a:buNone/>
            </a:pPr>
            <a:r>
              <a:rPr lang="en-US" altLang="en-US" smtClean="0">
                <a:latin typeface="Consolas" pitchFamily="49" charset="0"/>
                <a:cs typeface="Consolas" pitchFamily="49" charset="0"/>
              </a:rPr>
              <a:t>deque&lt;int&gt; ideque;</a:t>
            </a:r>
          </a:p>
          <a:p>
            <a:pPr lvl="1">
              <a:buFontTx/>
              <a:buNone/>
            </a:pPr>
            <a:r>
              <a:rPr lang="en-US" altLang="en-US" smtClean="0">
                <a:latin typeface="Consolas" pitchFamily="49" charset="0"/>
                <a:cs typeface="Consolas" pitchFamily="49" charset="0"/>
              </a:rPr>
              <a:t>ideque.push_front( 5 ); ideque.push_back( 4 );</a:t>
            </a:r>
          </a:p>
          <a:p>
            <a:pPr lvl="1">
              <a:buFontTx/>
              <a:buNone/>
            </a:pPr>
            <a:r>
              <a:rPr lang="en-US" altLang="en-US" smtClean="0">
                <a:latin typeface="Consolas" pitchFamily="49" charset="0"/>
                <a:cs typeface="Consolas" pitchFamily="49" charset="0"/>
              </a:rPr>
              <a:t>ideque.push_front( 3 ); ideque.push_back( 6 );</a:t>
            </a:r>
          </a:p>
          <a:p>
            <a:pPr lvl="1">
              <a:buFontTx/>
              <a:buNone/>
            </a:pPr>
            <a:r>
              <a:rPr lang="en-US" altLang="en-US" smtClean="0">
                <a:latin typeface="Consolas" pitchFamily="49" charset="0"/>
                <a:cs typeface="Consolas" pitchFamily="49" charset="0"/>
              </a:rPr>
              <a:t>// the deque is now 3 5 4 6</a:t>
            </a:r>
          </a:p>
          <a:p>
            <a:pPr lvl="1">
              <a:buFontTx/>
              <a:buNone/>
            </a:pPr>
            <a:endParaRPr lang="en-US" altLang="en-US" smtClean="0">
              <a:latin typeface="Consolas" pitchFamily="49" charset="0"/>
              <a:cs typeface="Consolas" pitchFamily="49" charset="0"/>
            </a:endParaRPr>
          </a:p>
          <a:p>
            <a:pPr lvl="1">
              <a:buFontTx/>
              <a:buNone/>
            </a:pPr>
            <a:r>
              <a:rPr lang="en-US" altLang="en-US" smtClean="0">
                <a:latin typeface="Consolas" pitchFamily="49" charset="0"/>
                <a:cs typeface="Consolas" pitchFamily="49" charset="0"/>
              </a:rPr>
              <a:t>deque&lt;int&gt;::iterator </a:t>
            </a:r>
            <a:r>
              <a:rPr lang="en-US" altLang="en-US" smtClean="0">
                <a:solidFill>
                  <a:srgbClr val="FF0000"/>
                </a:solidFill>
                <a:latin typeface="Consolas" pitchFamily="49" charset="0"/>
                <a:cs typeface="Consolas" pitchFamily="49" charset="0"/>
              </a:rPr>
              <a:t>itr</a:t>
            </a:r>
            <a:r>
              <a:rPr lang="en-US" altLang="en-US" smtClean="0">
                <a:latin typeface="Consolas" pitchFamily="49" charset="0"/>
                <a:cs typeface="Consolas" pitchFamily="49" charset="0"/>
              </a:rPr>
              <a:t> = </a:t>
            </a:r>
            <a:r>
              <a:rPr lang="en-US" altLang="en-US" smtClean="0">
                <a:solidFill>
                  <a:srgbClr val="FF0000"/>
                </a:solidFill>
                <a:latin typeface="Consolas" pitchFamily="49" charset="0"/>
                <a:cs typeface="Consolas" pitchFamily="49" charset="0"/>
              </a:rPr>
              <a:t>ideque.begin()</a:t>
            </a:r>
            <a:r>
              <a:rPr lang="en-US" altLang="en-US" smtClean="0">
                <a:latin typeface="Consolas" pitchFamily="49" charset="0"/>
                <a:cs typeface="Consolas" pitchFamily="49" charset="0"/>
              </a:rPr>
              <a:t>;</a:t>
            </a:r>
          </a:p>
        </p:txBody>
      </p:sp>
      <p:pic>
        <p:nvPicPr>
          <p:cNvPr id="24580" name="Picture 5" descr="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850" y="4581525"/>
            <a:ext cx="2733675"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19373020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2560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access the element by calling </a:t>
            </a:r>
            <a:r>
              <a:rPr lang="en-US" altLang="en-US" b="1" smtClean="0">
                <a:latin typeface="Courier New" pitchFamily="49" charset="0"/>
                <a:cs typeface="Arial" charset="0"/>
              </a:rPr>
              <a:t>*itr</a:t>
            </a:r>
            <a:r>
              <a:rPr lang="en-US" altLang="en-US" smtClean="0">
                <a:latin typeface="Arial" charset="0"/>
                <a:cs typeface="Arial" charset="0"/>
              </a:rPr>
              <a:t>:</a:t>
            </a:r>
          </a:p>
          <a:p>
            <a:pPr lvl="1">
              <a:buFontTx/>
              <a:buNone/>
            </a:pPr>
            <a:r>
              <a:rPr lang="en-US" altLang="en-US" b="1" smtClean="0">
                <a:latin typeface="Courier New" pitchFamily="49" charset="0"/>
                <a:cs typeface="Arial" charset="0"/>
              </a:rPr>
              <a:t>	cout &lt;&lt; </a:t>
            </a:r>
            <a:r>
              <a:rPr lang="en-US" altLang="en-US" b="1" smtClean="0">
                <a:solidFill>
                  <a:srgbClr val="FF0000"/>
                </a:solidFill>
                <a:latin typeface="Courier New" pitchFamily="49" charset="0"/>
                <a:cs typeface="Arial" charset="0"/>
              </a:rPr>
              <a:t>*itr</a:t>
            </a:r>
            <a:r>
              <a:rPr lang="en-US" altLang="en-US" b="1" smtClean="0">
                <a:latin typeface="Courier New" pitchFamily="49" charset="0"/>
                <a:cs typeface="Arial" charset="0"/>
              </a:rPr>
              <a:t> &lt;&lt; endl;      // prints </a:t>
            </a:r>
            <a:r>
              <a:rPr lang="en-US" altLang="en-US" b="1" smtClean="0">
                <a:solidFill>
                  <a:schemeClr val="accent2"/>
                </a:solidFill>
                <a:latin typeface="Courier New" pitchFamily="49" charset="0"/>
                <a:cs typeface="Arial" charset="0"/>
              </a:rPr>
              <a:t>3</a:t>
            </a:r>
          </a:p>
          <a:p>
            <a:pPr lvl="1">
              <a:buFontTx/>
              <a:buNone/>
            </a:pPr>
            <a:endParaRPr lang="en-US" altLang="en-US" b="1" smtClean="0">
              <a:solidFill>
                <a:schemeClr val="accent2"/>
              </a:solidFill>
              <a:latin typeface="Courier New" pitchFamily="49" charset="0"/>
              <a:cs typeface="Arial" charset="0"/>
            </a:endParaRPr>
          </a:p>
          <a:p>
            <a:pPr lvl="1">
              <a:buFontTx/>
              <a:buNone/>
            </a:pPr>
            <a:endParaRPr lang="en-US" altLang="en-US" b="1" smtClean="0">
              <a:latin typeface="Courier New" pitchFamily="49" charset="0"/>
              <a:cs typeface="Arial" charset="0"/>
            </a:endParaRPr>
          </a:p>
          <a:p>
            <a:endParaRPr lang="en-US" altLang="en-US" smtClean="0">
              <a:latin typeface="Arial" charset="0"/>
              <a:cs typeface="Arial" charset="0"/>
            </a:endParaRPr>
          </a:p>
          <a:p>
            <a:pPr>
              <a:buFont typeface="Arial" charset="0"/>
              <a:buNone/>
            </a:pPr>
            <a:r>
              <a:rPr lang="en-US" altLang="en-US" smtClean="0">
                <a:latin typeface="Arial" charset="0"/>
                <a:cs typeface="Arial" charset="0"/>
              </a:rPr>
              <a:t>	Similarly, we can modify the element by assigning to </a:t>
            </a:r>
            <a:r>
              <a:rPr lang="en-US" altLang="en-US" b="1" smtClean="0">
                <a:latin typeface="Courier New" pitchFamily="49" charset="0"/>
                <a:cs typeface="Arial" charset="0"/>
              </a:rPr>
              <a:t>*itr</a:t>
            </a:r>
            <a:r>
              <a:rPr lang="en-US" altLang="en-US" smtClean="0">
                <a:latin typeface="Arial" charset="0"/>
                <a:cs typeface="Arial" charset="0"/>
              </a:rPr>
              <a:t>:</a:t>
            </a:r>
          </a:p>
          <a:p>
            <a:pPr lvl="1">
              <a:buFontTx/>
              <a:buNone/>
            </a:pPr>
            <a:r>
              <a:rPr lang="en-US" altLang="en-US" b="1" smtClean="0">
                <a:solidFill>
                  <a:srgbClr val="FF0000"/>
                </a:solidFill>
                <a:latin typeface="Courier New" pitchFamily="49" charset="0"/>
                <a:cs typeface="Arial" charset="0"/>
              </a:rPr>
              <a:t>	*itr</a:t>
            </a:r>
            <a:r>
              <a:rPr lang="en-US" altLang="en-US" b="1" smtClean="0">
                <a:latin typeface="Courier New" pitchFamily="49" charset="0"/>
                <a:cs typeface="Arial" charset="0"/>
              </a:rPr>
              <a:t> = 11;</a:t>
            </a:r>
          </a:p>
          <a:p>
            <a:pPr lvl="1">
              <a:buFontTx/>
              <a:buNone/>
            </a:pPr>
            <a:endParaRPr lang="en-US" altLang="en-US" b="1" smtClean="0">
              <a:latin typeface="Courier New" pitchFamily="49" charset="0"/>
              <a:cs typeface="Arial" charset="0"/>
            </a:endParaRPr>
          </a:p>
          <a:p>
            <a:pPr lvl="1">
              <a:buFontTx/>
              <a:buNone/>
            </a:pPr>
            <a:endParaRPr lang="en-US" altLang="en-US" b="1" smtClean="0">
              <a:latin typeface="Courier New" pitchFamily="49" charset="0"/>
              <a:cs typeface="Arial" charset="0"/>
            </a:endParaRPr>
          </a:p>
          <a:p>
            <a:pPr lvl="1">
              <a:buFontTx/>
              <a:buNone/>
            </a:pPr>
            <a:r>
              <a:rPr lang="en-US" altLang="en-US" b="1" smtClean="0">
                <a:latin typeface="Courier New" pitchFamily="49" charset="0"/>
                <a:cs typeface="Arial" charset="0"/>
              </a:rPr>
              <a:t>	cout &lt;&lt; *itr &lt;&lt; " == " &lt;&lt; ideque.front() &lt;&lt; endl;</a:t>
            </a:r>
          </a:p>
          <a:p>
            <a:pPr lvl="1">
              <a:buFontTx/>
              <a:buNone/>
            </a:pPr>
            <a:r>
              <a:rPr lang="en-US" altLang="en-US" b="1" smtClean="0">
                <a:latin typeface="Courier New" pitchFamily="49" charset="0"/>
                <a:cs typeface="Arial" charset="0"/>
              </a:rPr>
              <a:t>             // prints </a:t>
            </a:r>
            <a:r>
              <a:rPr lang="en-US" altLang="en-US" b="1" smtClean="0">
                <a:solidFill>
                  <a:srgbClr val="00B0F0"/>
                </a:solidFill>
                <a:latin typeface="Courier New" pitchFamily="49" charset="0"/>
                <a:cs typeface="Arial" charset="0"/>
              </a:rPr>
              <a:t>11 == 11</a:t>
            </a:r>
          </a:p>
        </p:txBody>
      </p:sp>
      <p:pic>
        <p:nvPicPr>
          <p:cNvPr id="25604" name="Picture 5" descr="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2354263"/>
            <a:ext cx="27336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950" y="3716338"/>
            <a:ext cx="27336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Box 5"/>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2451006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26627"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We update the iterator to refer to the next element by calling </a:t>
            </a:r>
            <a:r>
              <a:rPr lang="en-US" altLang="en-US" b="1" smtClean="0">
                <a:latin typeface="Courier New" pitchFamily="49" charset="0"/>
                <a:cs typeface="Arial" charset="0"/>
              </a:rPr>
              <a:t>++itr</a:t>
            </a:r>
            <a:r>
              <a:rPr lang="en-US" altLang="en-US" smtClean="0">
                <a:latin typeface="Arial" charset="0"/>
                <a:cs typeface="Arial" charset="0"/>
              </a:rPr>
              <a:t>:</a:t>
            </a:r>
          </a:p>
          <a:p>
            <a:pPr lvl="1">
              <a:buFontTx/>
              <a:buNone/>
            </a:pPr>
            <a:endParaRPr lang="en-US" altLang="en-US" b="1" smtClean="0">
              <a:latin typeface="Courier New" pitchFamily="49" charset="0"/>
              <a:cs typeface="Arial" charset="0"/>
            </a:endParaRPr>
          </a:p>
          <a:p>
            <a:pPr lvl="1">
              <a:buFontTx/>
              <a:buNone/>
            </a:pPr>
            <a:endParaRPr lang="en-US" altLang="en-US" b="1" smtClean="0">
              <a:solidFill>
                <a:srgbClr val="FF0000"/>
              </a:solidFill>
              <a:latin typeface="Courier New" pitchFamily="49" charset="0"/>
              <a:cs typeface="Arial" charset="0"/>
            </a:endParaRPr>
          </a:p>
          <a:p>
            <a:pPr lvl="1">
              <a:buFontTx/>
              <a:buNone/>
            </a:pPr>
            <a:endParaRPr lang="en-US" altLang="en-US" b="1" smtClean="0">
              <a:solidFill>
                <a:srgbClr val="FF0000"/>
              </a:solidFill>
              <a:latin typeface="Courier New" pitchFamily="49" charset="0"/>
              <a:cs typeface="Arial" charset="0"/>
            </a:endParaRPr>
          </a:p>
          <a:p>
            <a:pPr lvl="1">
              <a:buFontTx/>
              <a:buNone/>
            </a:pPr>
            <a:r>
              <a:rPr lang="en-US" altLang="en-US" b="1" smtClean="0">
                <a:solidFill>
                  <a:srgbClr val="FF0000"/>
                </a:solidFill>
                <a:latin typeface="Courier New" pitchFamily="49" charset="0"/>
                <a:cs typeface="Arial" charset="0"/>
              </a:rPr>
              <a:t>++itr</a:t>
            </a:r>
            <a:r>
              <a:rPr lang="en-US" altLang="en-US" b="1" smtClean="0">
                <a:latin typeface="Courier New" pitchFamily="49" charset="0"/>
                <a:cs typeface="Arial" charset="0"/>
              </a:rPr>
              <a:t>;</a:t>
            </a:r>
          </a:p>
          <a:p>
            <a:pPr lvl="1">
              <a:buFontTx/>
              <a:buNone/>
            </a:pPr>
            <a:endParaRPr lang="en-US" altLang="en-US" b="1" smtClean="0">
              <a:latin typeface="Courier New" pitchFamily="49" charset="0"/>
              <a:cs typeface="Arial" charset="0"/>
            </a:endParaRPr>
          </a:p>
          <a:p>
            <a:pPr lvl="1">
              <a:buFontTx/>
              <a:buNone/>
            </a:pPr>
            <a:endParaRPr lang="en-US" altLang="en-US" b="1" smtClean="0">
              <a:latin typeface="Courier New" pitchFamily="49" charset="0"/>
              <a:cs typeface="Arial" charset="0"/>
            </a:endParaRPr>
          </a:p>
          <a:p>
            <a:pPr lvl="1">
              <a:buFontTx/>
              <a:buNone/>
            </a:pPr>
            <a:endParaRPr lang="en-US" altLang="en-US" b="1" smtClean="0">
              <a:latin typeface="Courier New" pitchFamily="49" charset="0"/>
              <a:cs typeface="Arial" charset="0"/>
            </a:endParaRPr>
          </a:p>
          <a:p>
            <a:pPr lvl="1">
              <a:buFontTx/>
              <a:buNone/>
            </a:pPr>
            <a:endParaRPr lang="en-US" altLang="en-US" b="1" smtClean="0">
              <a:latin typeface="Courier New" pitchFamily="49" charset="0"/>
              <a:cs typeface="Arial" charset="0"/>
            </a:endParaRPr>
          </a:p>
          <a:p>
            <a:pPr lvl="1">
              <a:buFontTx/>
              <a:buNone/>
            </a:pPr>
            <a:r>
              <a:rPr lang="en-US" altLang="en-US" b="1" smtClean="0">
                <a:latin typeface="Courier New" pitchFamily="49" charset="0"/>
                <a:cs typeface="Arial" charset="0"/>
              </a:rPr>
              <a:t>cout &lt;&lt; </a:t>
            </a:r>
            <a:r>
              <a:rPr lang="en-US" altLang="en-US" b="1" smtClean="0">
                <a:solidFill>
                  <a:srgbClr val="FF0000"/>
                </a:solidFill>
                <a:latin typeface="Courier New" pitchFamily="49" charset="0"/>
                <a:cs typeface="Arial" charset="0"/>
              </a:rPr>
              <a:t>*itr</a:t>
            </a:r>
            <a:r>
              <a:rPr lang="en-US" altLang="en-US" b="1" smtClean="0">
                <a:latin typeface="Courier New" pitchFamily="49" charset="0"/>
                <a:cs typeface="Arial" charset="0"/>
              </a:rPr>
              <a:t> &lt;&lt; endl;      // prints 5</a:t>
            </a:r>
          </a:p>
        </p:txBody>
      </p:sp>
      <p:pic>
        <p:nvPicPr>
          <p:cNvPr id="26628" name="Picture 6" descr="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4950" y="3284538"/>
            <a:ext cx="27336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4950" y="1989138"/>
            <a:ext cx="2733675"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Box 5"/>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9441331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7650" name="Picture 5" descr="x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997200"/>
            <a:ext cx="5546725"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27652"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iterators returned by </a:t>
            </a:r>
            <a:r>
              <a:rPr lang="en-US" altLang="en-US" b="1" smtClean="0">
                <a:solidFill>
                  <a:schemeClr val="hlink"/>
                </a:solidFill>
                <a:latin typeface="Courier New" pitchFamily="49" charset="0"/>
                <a:cs typeface="Arial" charset="0"/>
              </a:rPr>
              <a:t>begin()</a:t>
            </a:r>
            <a:r>
              <a:rPr lang="en-US" altLang="en-US" smtClean="0">
                <a:latin typeface="Arial" charset="0"/>
                <a:cs typeface="Arial" charset="0"/>
              </a:rPr>
              <a:t> and </a:t>
            </a:r>
            <a:r>
              <a:rPr lang="en-US" altLang="en-US" b="1" smtClean="0">
                <a:solidFill>
                  <a:schemeClr val="hlink"/>
                </a:solidFill>
                <a:latin typeface="Courier New" pitchFamily="49" charset="0"/>
                <a:cs typeface="Arial" charset="0"/>
              </a:rPr>
              <a:t>end()</a:t>
            </a:r>
            <a:r>
              <a:rPr lang="en-US" altLang="en-US" smtClean="0">
                <a:latin typeface="Arial" charset="0"/>
                <a:cs typeface="Arial" charset="0"/>
              </a:rPr>
              <a:t> refer to:</a:t>
            </a:r>
          </a:p>
          <a:p>
            <a:pPr lvl="1"/>
            <a:r>
              <a:rPr lang="en-US" altLang="en-US" smtClean="0">
                <a:latin typeface="Arial" charset="0"/>
                <a:cs typeface="Arial" charset="0"/>
              </a:rPr>
              <a:t>The first position (head) in the deque, and</a:t>
            </a:r>
          </a:p>
          <a:p>
            <a:pPr lvl="1"/>
            <a:r>
              <a:rPr lang="en-US" altLang="en-US" smtClean="0">
                <a:latin typeface="Arial" charset="0"/>
                <a:cs typeface="Arial" charset="0"/>
              </a:rPr>
              <a:t>The position </a:t>
            </a:r>
            <a:r>
              <a:rPr lang="en-US" altLang="en-US" b="1" smtClean="0">
                <a:latin typeface="Arial" charset="0"/>
                <a:cs typeface="Arial" charset="0"/>
              </a:rPr>
              <a:t>after</a:t>
            </a:r>
            <a:r>
              <a:rPr lang="en-US" altLang="en-US" smtClean="0">
                <a:latin typeface="Arial" charset="0"/>
                <a:cs typeface="Arial" charset="0"/>
              </a:rPr>
              <a:t> the last element in the deque,</a:t>
            </a:r>
          </a:p>
          <a:p>
            <a:pPr>
              <a:buFontTx/>
              <a:buNone/>
            </a:pPr>
            <a:r>
              <a:rPr lang="en-US" altLang="en-US" smtClean="0">
                <a:latin typeface="Arial" charset="0"/>
                <a:cs typeface="Arial" charset="0"/>
              </a:rPr>
              <a:t>	respectively:</a:t>
            </a:r>
          </a:p>
        </p:txBody>
      </p:sp>
      <p:sp>
        <p:nvSpPr>
          <p:cNvPr id="27653" name="TextBox 4"/>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337138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290" name="Rectangle 2"/>
          <p:cNvSpPr>
            <a:spLocks noGrp="1"/>
          </p:cNvSpPr>
          <p:nvPr>
            <p:ph type="title" idx="4294967295"/>
          </p:nvPr>
        </p:nvSpPr>
        <p:spPr/>
        <p:txBody>
          <a:bodyPr/>
          <a:lstStyle/>
          <a:p>
            <a:r>
              <a:rPr lang="en-US" smtClean="0">
                <a:latin typeface="Arial" charset="0"/>
                <a:cs typeface="Arial" charset="0"/>
              </a:rPr>
              <a:t>Applications</a:t>
            </a:r>
          </a:p>
        </p:txBody>
      </p:sp>
      <p:sp>
        <p:nvSpPr>
          <p:cNvPr id="12291" name="Rectangle 3"/>
          <p:cNvSpPr>
            <a:spLocks noGrp="1"/>
          </p:cNvSpPr>
          <p:nvPr>
            <p:ph type="body" idx="4294967295"/>
          </p:nvPr>
        </p:nvSpPr>
        <p:spPr/>
        <p:txBody>
          <a:bodyPr/>
          <a:lstStyle/>
          <a:p>
            <a:pPr>
              <a:buFont typeface="Arial" charset="0"/>
              <a:buNone/>
            </a:pPr>
            <a:r>
              <a:rPr lang="en-US" sz="2400" smtClean="0">
                <a:latin typeface="Arial" charset="0"/>
                <a:cs typeface="Arial" charset="0"/>
              </a:rPr>
              <a:t>	</a:t>
            </a:r>
            <a:r>
              <a:rPr lang="en-US" smtClean="0">
                <a:latin typeface="Arial" charset="0"/>
                <a:cs typeface="Arial" charset="0"/>
              </a:rPr>
              <a:t>For example, in downloading these presentations from the ECE 250 web server, those requests not currently being downloaded are</a:t>
            </a:r>
            <a:br>
              <a:rPr lang="en-US" smtClean="0">
                <a:latin typeface="Arial" charset="0"/>
                <a:cs typeface="Arial" charset="0"/>
              </a:rPr>
            </a:br>
            <a:r>
              <a:rPr lang="en-US" smtClean="0">
                <a:latin typeface="Arial" charset="0"/>
                <a:cs typeface="Arial" charset="0"/>
              </a:rPr>
              <a:t>marked as “Queued”</a:t>
            </a:r>
          </a:p>
        </p:txBody>
      </p:sp>
      <p:pic>
        <p:nvPicPr>
          <p:cNvPr id="12292" name="Picture 5" descr="sftp"/>
          <p:cNvPicPr>
            <a:picLocks noChangeAspect="1" noChangeArrowheads="1"/>
          </p:cNvPicPr>
          <p:nvPr/>
        </p:nvPicPr>
        <p:blipFill>
          <a:blip r:embed="rId4" cstate="print"/>
          <a:srcRect/>
          <a:stretch>
            <a:fillRect/>
          </a:stretch>
        </p:blipFill>
        <p:spPr bwMode="auto">
          <a:xfrm>
            <a:off x="4284663" y="2492375"/>
            <a:ext cx="3887787" cy="3767138"/>
          </a:xfrm>
          <a:prstGeom prst="rect">
            <a:avLst/>
          </a:prstGeom>
          <a:noFill/>
          <a:ln w="9525">
            <a:noFill/>
            <a:miter lim="800000"/>
            <a:headEnd/>
            <a:tailEnd/>
          </a:ln>
        </p:spPr>
      </p:pic>
      <p:sp>
        <p:nvSpPr>
          <p:cNvPr id="12293" name="Oval 6"/>
          <p:cNvSpPr>
            <a:spLocks noChangeArrowheads="1"/>
          </p:cNvSpPr>
          <p:nvPr/>
        </p:nvSpPr>
        <p:spPr bwMode="auto">
          <a:xfrm>
            <a:off x="6659563" y="5445125"/>
            <a:ext cx="792162" cy="431800"/>
          </a:xfrm>
          <a:prstGeom prst="ellipse">
            <a:avLst/>
          </a:prstGeom>
          <a:noFill/>
          <a:ln w="28575">
            <a:solidFill>
              <a:srgbClr val="FF0000"/>
            </a:solidFill>
            <a:round/>
            <a:headEnd/>
            <a:tailEnd/>
          </a:ln>
        </p:spPr>
        <p:txBody>
          <a:bodyPr wrap="none" anchor="ctr"/>
          <a:lstStyle/>
          <a:p>
            <a:endParaRPr lang="en-CA"/>
          </a:p>
        </p:txBody>
      </p:sp>
      <p:sp>
        <p:nvSpPr>
          <p:cNvPr id="12294" name="TextBox 5"/>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3.3.2</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8674" name="Picture 5" descr="x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2275" y="2997200"/>
            <a:ext cx="5545138" cy="173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28676"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The </a:t>
            </a:r>
            <a:r>
              <a:rPr lang="en-US" altLang="en-US" i="1" smtClean="0">
                <a:latin typeface="Arial" charset="0"/>
                <a:cs typeface="Arial" charset="0"/>
              </a:rPr>
              <a:t>reverse</a:t>
            </a:r>
            <a:r>
              <a:rPr lang="en-US" altLang="en-US" smtClean="0">
                <a:latin typeface="Arial" charset="0"/>
                <a:cs typeface="Arial" charset="0"/>
              </a:rPr>
              <a:t> iterators returned by </a:t>
            </a:r>
            <a:r>
              <a:rPr lang="en-US" altLang="en-US" b="1" smtClean="0">
                <a:solidFill>
                  <a:schemeClr val="hlink"/>
                </a:solidFill>
                <a:latin typeface="Courier New" pitchFamily="49" charset="0"/>
                <a:cs typeface="Arial" charset="0"/>
              </a:rPr>
              <a:t>rbegin()</a:t>
            </a:r>
            <a:r>
              <a:rPr lang="en-US" altLang="en-US" smtClean="0">
                <a:latin typeface="Arial" charset="0"/>
                <a:cs typeface="Arial" charset="0"/>
              </a:rPr>
              <a:t> and </a:t>
            </a:r>
            <a:r>
              <a:rPr lang="en-US" altLang="en-US" b="1" smtClean="0">
                <a:solidFill>
                  <a:schemeClr val="hlink"/>
                </a:solidFill>
                <a:latin typeface="Courier New" pitchFamily="49" charset="0"/>
                <a:cs typeface="Arial" charset="0"/>
              </a:rPr>
              <a:t>rend()</a:t>
            </a:r>
            <a:r>
              <a:rPr lang="en-US" altLang="en-US" smtClean="0">
                <a:latin typeface="Arial" charset="0"/>
                <a:cs typeface="Arial" charset="0"/>
              </a:rPr>
              <a:t> refer to:</a:t>
            </a:r>
          </a:p>
          <a:p>
            <a:pPr lvl="1"/>
            <a:r>
              <a:rPr lang="en-US" altLang="en-US" smtClean="0">
                <a:latin typeface="Arial" charset="0"/>
                <a:cs typeface="Arial" charset="0"/>
              </a:rPr>
              <a:t>the last position (tail) in the deque, and</a:t>
            </a:r>
          </a:p>
          <a:p>
            <a:pPr lvl="1"/>
            <a:r>
              <a:rPr lang="en-US" altLang="en-US" smtClean="0">
                <a:latin typeface="Arial" charset="0"/>
                <a:cs typeface="Arial" charset="0"/>
              </a:rPr>
              <a:t>the position </a:t>
            </a:r>
            <a:r>
              <a:rPr lang="en-US" altLang="en-US" b="1" smtClean="0">
                <a:latin typeface="Arial" charset="0"/>
                <a:cs typeface="Arial" charset="0"/>
              </a:rPr>
              <a:t>before</a:t>
            </a:r>
            <a:r>
              <a:rPr lang="en-US" altLang="en-US" smtClean="0">
                <a:latin typeface="Arial" charset="0"/>
                <a:cs typeface="Arial" charset="0"/>
              </a:rPr>
              <a:t> the first location in the deque,</a:t>
            </a:r>
          </a:p>
          <a:p>
            <a:pPr>
              <a:buFontTx/>
              <a:buNone/>
            </a:pPr>
            <a:r>
              <a:rPr lang="en-US" altLang="en-US" smtClean="0">
                <a:latin typeface="Arial" charset="0"/>
                <a:cs typeface="Arial" charset="0"/>
              </a:rPr>
              <a:t>	respectively:</a:t>
            </a:r>
          </a:p>
        </p:txBody>
      </p:sp>
      <p:sp>
        <p:nvSpPr>
          <p:cNvPr id="28677" name="TextBox 4"/>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34627863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2969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If a deque is empty then the beginning and ending iterators are equal:</a:t>
            </a:r>
          </a:p>
          <a:p>
            <a:pPr>
              <a:buFontTx/>
              <a:buNone/>
            </a:pPr>
            <a:r>
              <a:rPr lang="en-US" altLang="en-US" sz="1200" b="1" smtClean="0">
                <a:latin typeface="Courier New" pitchFamily="49" charset="0"/>
                <a:cs typeface="Arial" charset="0"/>
              </a:rPr>
              <a:t>		#include &lt;iostream&gt;</a:t>
            </a:r>
          </a:p>
          <a:p>
            <a:pPr>
              <a:buFontTx/>
              <a:buNone/>
            </a:pPr>
            <a:r>
              <a:rPr lang="en-US" altLang="en-US" sz="1200" b="1" smtClean="0">
                <a:latin typeface="Courier New" pitchFamily="49" charset="0"/>
                <a:cs typeface="Arial" charset="0"/>
              </a:rPr>
              <a:t>		#include &lt;deque&gt;</a:t>
            </a:r>
          </a:p>
          <a:p>
            <a:pPr>
              <a:buFontTx/>
              <a:buNone/>
            </a:pPr>
            <a:r>
              <a:rPr lang="en-US" altLang="en-US" sz="1200" b="1" smtClean="0">
                <a:latin typeface="Courier New" pitchFamily="49" charset="0"/>
                <a:cs typeface="Arial" charset="0"/>
              </a:rPr>
              <a:t>		using namespace std;</a:t>
            </a:r>
          </a:p>
          <a:p>
            <a:pPr>
              <a:buFontTx/>
              <a:buNone/>
            </a:pPr>
            <a:endParaRPr lang="en-US" altLang="en-US" sz="1200" b="1" smtClean="0">
              <a:latin typeface="Courier New" pitchFamily="49" charset="0"/>
              <a:cs typeface="Arial" charset="0"/>
            </a:endParaRPr>
          </a:p>
          <a:p>
            <a:pPr>
              <a:buFontTx/>
              <a:buNone/>
            </a:pPr>
            <a:r>
              <a:rPr lang="en-US" altLang="en-US" sz="1200" b="1" smtClean="0">
                <a:latin typeface="Courier New" pitchFamily="49" charset="0"/>
                <a:cs typeface="Arial" charset="0"/>
              </a:rPr>
              <a:t>		int main() {</a:t>
            </a:r>
          </a:p>
          <a:p>
            <a:pPr>
              <a:buFontTx/>
              <a:buNone/>
            </a:pPr>
            <a:r>
              <a:rPr lang="en-US" altLang="en-US" sz="1200" b="1" smtClean="0">
                <a:latin typeface="Courier New" pitchFamily="49" charset="0"/>
                <a:cs typeface="Arial" charset="0"/>
              </a:rPr>
              <a:t>		        deque&lt;int&gt; ideque;</a:t>
            </a:r>
          </a:p>
          <a:p>
            <a:pPr>
              <a:buFontTx/>
              <a:buNone/>
            </a:pPr>
            <a:endParaRPr lang="en-US" altLang="en-US" sz="1200" b="1" smtClean="0">
              <a:latin typeface="Courier New" pitchFamily="49" charset="0"/>
              <a:cs typeface="Arial" charset="0"/>
            </a:endParaRPr>
          </a:p>
          <a:p>
            <a:pPr>
              <a:buFontTx/>
              <a:buNone/>
            </a:pPr>
            <a:r>
              <a:rPr lang="en-US" altLang="en-US" sz="1200" b="1" smtClean="0">
                <a:latin typeface="Courier New" pitchFamily="49" charset="0"/>
                <a:cs typeface="Arial" charset="0"/>
              </a:rPr>
              <a:t>		        cout &lt;&lt; (  ideque.begin() == ideque.end()  ) &lt;&lt; " "</a:t>
            </a:r>
          </a:p>
          <a:p>
            <a:pPr>
              <a:buFontTx/>
              <a:buNone/>
            </a:pPr>
            <a:r>
              <a:rPr lang="en-US" altLang="en-US" sz="1200" b="1" smtClean="0">
                <a:latin typeface="Courier New" pitchFamily="49" charset="0"/>
                <a:cs typeface="Arial" charset="0"/>
              </a:rPr>
              <a:t>		             &lt;&lt; ( ideque.rbegin() == ideque.rend() ) &lt;&lt; endl;</a:t>
            </a:r>
          </a:p>
          <a:p>
            <a:pPr>
              <a:buFontTx/>
              <a:buNone/>
            </a:pPr>
            <a:endParaRPr lang="en-US" altLang="en-US" sz="1200" b="1" smtClean="0">
              <a:latin typeface="Courier New" pitchFamily="49" charset="0"/>
              <a:cs typeface="Arial" charset="0"/>
            </a:endParaRPr>
          </a:p>
          <a:p>
            <a:pPr>
              <a:buFontTx/>
              <a:buNone/>
            </a:pPr>
            <a:r>
              <a:rPr lang="en-US" altLang="en-US" sz="1200" b="1" smtClean="0">
                <a:latin typeface="Courier New" pitchFamily="49" charset="0"/>
                <a:cs typeface="Arial" charset="0"/>
              </a:rPr>
              <a:t>		        return 0;</a:t>
            </a:r>
          </a:p>
          <a:p>
            <a:pPr>
              <a:buFontTx/>
              <a:buNone/>
            </a:pPr>
            <a:r>
              <a:rPr lang="en-US" altLang="en-US" sz="1200" b="1" smtClean="0">
                <a:latin typeface="Courier New" pitchFamily="49" charset="0"/>
                <a:cs typeface="Arial" charset="0"/>
              </a:rPr>
              <a:t>		}</a:t>
            </a:r>
          </a:p>
          <a:p>
            <a:pPr>
              <a:buFontTx/>
              <a:buNone/>
            </a:pPr>
            <a:r>
              <a:rPr lang="en-US" altLang="en-US" sz="1600" b="1" smtClean="0">
                <a:solidFill>
                  <a:schemeClr val="bg2"/>
                </a:solidFill>
                <a:latin typeface="Courier New" pitchFamily="49" charset="0"/>
                <a:cs typeface="Arial" charset="0"/>
              </a:rPr>
              <a:t>				{eceunix:1}</a:t>
            </a:r>
            <a:r>
              <a:rPr lang="en-US" altLang="en-US" sz="1600" b="1" smtClean="0">
                <a:solidFill>
                  <a:schemeClr val="hlink"/>
                </a:solidFill>
                <a:latin typeface="Courier New" pitchFamily="49" charset="0"/>
                <a:cs typeface="Arial" charset="0"/>
              </a:rPr>
              <a:t> </a:t>
            </a:r>
            <a:r>
              <a:rPr lang="en-US" altLang="en-US" sz="1600" b="1" smtClean="0">
                <a:latin typeface="Courier New" pitchFamily="49" charset="0"/>
                <a:cs typeface="Arial" charset="0"/>
              </a:rPr>
              <a:t>./a.out # output</a:t>
            </a:r>
          </a:p>
          <a:p>
            <a:pPr>
              <a:buFontTx/>
              <a:buNone/>
            </a:pPr>
            <a:r>
              <a:rPr lang="en-US" altLang="en-US" sz="1600" b="1" smtClean="0">
                <a:latin typeface="Courier New" pitchFamily="49" charset="0"/>
                <a:cs typeface="Arial" charset="0"/>
              </a:rPr>
              <a:t>				1 1</a:t>
            </a:r>
          </a:p>
          <a:p>
            <a:pPr>
              <a:buFontTx/>
              <a:buNone/>
            </a:pPr>
            <a:r>
              <a:rPr lang="en-US" altLang="en-US" sz="1600" b="1" smtClean="0">
                <a:solidFill>
                  <a:schemeClr val="bg2"/>
                </a:solidFill>
                <a:latin typeface="Courier New" pitchFamily="49" charset="0"/>
                <a:cs typeface="Arial" charset="0"/>
              </a:rPr>
              <a:t>				{eceunix:2}</a:t>
            </a:r>
          </a:p>
        </p:txBody>
      </p:sp>
      <p:sp>
        <p:nvSpPr>
          <p:cNvPr id="29700"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29274999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3072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Because we can have multiple iterators referring to elements within the same deque, it makes sense that we can use the comparison operator </a:t>
            </a:r>
            <a:r>
              <a:rPr lang="en-US" altLang="en-US" smtClean="0">
                <a:latin typeface="Consolas" pitchFamily="49" charset="0"/>
                <a:cs typeface="Consolas" pitchFamily="49" charset="0"/>
              </a:rPr>
              <a:t>==</a:t>
            </a:r>
            <a:r>
              <a:rPr lang="en-US" altLang="en-US" smtClean="0">
                <a:latin typeface="Arial" charset="0"/>
                <a:cs typeface="Arial" charset="0"/>
              </a:rPr>
              <a:t> and </a:t>
            </a:r>
            <a:r>
              <a:rPr lang="en-US" altLang="en-US" smtClean="0">
                <a:latin typeface="Consolas" pitchFamily="49" charset="0"/>
                <a:cs typeface="Consolas" pitchFamily="49" charset="0"/>
              </a:rPr>
              <a:t>!=</a:t>
            </a:r>
          </a:p>
        </p:txBody>
      </p:sp>
      <p:sp>
        <p:nvSpPr>
          <p:cNvPr id="30724"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21292420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31747" name="Rectangle 3"/>
          <p:cNvSpPr>
            <a:spLocks noGrp="1" noChangeArrowheads="1"/>
          </p:cNvSpPr>
          <p:nvPr>
            <p:ph type="body" idx="1"/>
          </p:nvPr>
        </p:nvSpPr>
        <p:spPr>
          <a:xfrm>
            <a:off x="457200" y="1600200"/>
            <a:ext cx="8578850" cy="4525963"/>
          </a:xfrm>
        </p:spPr>
        <p:txBody>
          <a:bodyPr/>
          <a:lstStyle/>
          <a:p>
            <a:pPr>
              <a:buFont typeface="Arial" charset="0"/>
              <a:buNone/>
            </a:pPr>
            <a:r>
              <a:rPr lang="en-US" altLang="en-US" smtClean="0">
                <a:latin typeface="Arial" charset="0"/>
                <a:cs typeface="Arial" charset="0"/>
              </a:rPr>
              <a:t>	This code gives some suggestion as to why </a:t>
            </a:r>
            <a:r>
              <a:rPr lang="en-US" altLang="en-US" b="1" smtClean="0">
                <a:latin typeface="Courier New" pitchFamily="49" charset="0"/>
                <a:cs typeface="Arial" charset="0"/>
              </a:rPr>
              <a:t>end() </a:t>
            </a:r>
            <a:r>
              <a:rPr lang="en-US" altLang="en-US" smtClean="0">
                <a:latin typeface="Arial" charset="0"/>
                <a:cs typeface="Arial" charset="0"/>
              </a:rPr>
              <a:t>refers to the position after the last location in the deque:</a:t>
            </a:r>
          </a:p>
          <a:p>
            <a:pPr>
              <a:buFontTx/>
              <a:buNone/>
            </a:pPr>
            <a:endParaRPr lang="en-US" altLang="en-US" sz="1400" b="1" smtClean="0">
              <a:latin typeface="Courier New" pitchFamily="49" charset="0"/>
              <a:cs typeface="Arial" charset="0"/>
            </a:endParaRPr>
          </a:p>
          <a:p>
            <a:pPr>
              <a:buFontTx/>
              <a:buNone/>
            </a:pPr>
            <a:r>
              <a:rPr lang="en-US" altLang="en-US" sz="1300" smtClean="0">
                <a:latin typeface="Consolas" pitchFamily="49" charset="0"/>
                <a:cs typeface="Consolas" pitchFamily="49" charset="0"/>
              </a:rPr>
              <a:t>		for ( int i = 0; </a:t>
            </a:r>
            <a:r>
              <a:rPr lang="en-US" altLang="en-US" sz="1300" smtClean="0">
                <a:solidFill>
                  <a:srgbClr val="FF0000"/>
                </a:solidFill>
                <a:latin typeface="Consolas" pitchFamily="49" charset="0"/>
                <a:cs typeface="Consolas" pitchFamily="49" charset="0"/>
              </a:rPr>
              <a:t>i != ideque.size();</a:t>
            </a:r>
            <a:r>
              <a:rPr lang="en-US" altLang="en-US" sz="1300" smtClean="0">
                <a:latin typeface="Consolas" pitchFamily="49" charset="0"/>
                <a:cs typeface="Consolas" pitchFamily="49" charset="0"/>
              </a:rPr>
              <a:t> </a:t>
            </a:r>
            <a:r>
              <a:rPr lang="en-US" altLang="en-US" sz="1300" smtClean="0">
                <a:solidFill>
                  <a:srgbClr val="3333CC"/>
                </a:solidFill>
                <a:latin typeface="Consolas" pitchFamily="49" charset="0"/>
                <a:cs typeface="Consolas" pitchFamily="49" charset="0"/>
              </a:rPr>
              <a:t>++i</a:t>
            </a:r>
            <a:r>
              <a:rPr lang="en-US" altLang="en-US" sz="1300" smtClean="0">
                <a:latin typeface="Consolas" pitchFamily="49" charset="0"/>
                <a:cs typeface="Consolas" pitchFamily="49" charset="0"/>
              </a:rPr>
              <a:t> ) {</a:t>
            </a:r>
          </a:p>
          <a:p>
            <a:pPr>
              <a:buFontTx/>
              <a:buNone/>
            </a:pPr>
            <a:r>
              <a:rPr lang="en-US" altLang="en-US" sz="1300" smtClean="0">
                <a:latin typeface="Consolas" pitchFamily="49" charset="0"/>
                <a:cs typeface="Consolas" pitchFamily="49" charset="0"/>
              </a:rPr>
              <a:t>		    cout &lt;&lt; ideque[i] &lt;&lt; end;</a:t>
            </a:r>
          </a:p>
          <a:p>
            <a:pPr>
              <a:buFontTx/>
              <a:buNone/>
            </a:pPr>
            <a:r>
              <a:rPr lang="en-US" altLang="en-US" sz="1300" smtClean="0">
                <a:latin typeface="Consolas" pitchFamily="49" charset="0"/>
                <a:cs typeface="Consolas" pitchFamily="49" charset="0"/>
              </a:rPr>
              <a:t>		}</a:t>
            </a:r>
          </a:p>
          <a:p>
            <a:pPr>
              <a:buFontTx/>
              <a:buNone/>
            </a:pPr>
            <a:endParaRPr lang="en-US" altLang="en-US" sz="1300" smtClean="0">
              <a:latin typeface="Consolas" pitchFamily="49" charset="0"/>
              <a:cs typeface="Consolas" pitchFamily="49" charset="0"/>
            </a:endParaRPr>
          </a:p>
          <a:p>
            <a:pPr>
              <a:buFontTx/>
              <a:buNone/>
            </a:pPr>
            <a:r>
              <a:rPr lang="en-US" altLang="en-US" sz="1300" smtClean="0">
                <a:latin typeface="Consolas" pitchFamily="49" charset="0"/>
                <a:cs typeface="Consolas" pitchFamily="49" charset="0"/>
              </a:rPr>
              <a:t>for ( deque&lt;int&gt;::iterator itr = ideque.begin(); </a:t>
            </a:r>
            <a:r>
              <a:rPr lang="en-US" altLang="en-US" sz="1300" smtClean="0">
                <a:solidFill>
                  <a:srgbClr val="FF0000"/>
                </a:solidFill>
                <a:latin typeface="Consolas" pitchFamily="49" charset="0"/>
                <a:cs typeface="Consolas" pitchFamily="49" charset="0"/>
              </a:rPr>
              <a:t>itr != ideque.end();</a:t>
            </a:r>
            <a:r>
              <a:rPr lang="en-US" altLang="en-US" sz="1300" smtClean="0">
                <a:latin typeface="Consolas" pitchFamily="49" charset="0"/>
                <a:cs typeface="Consolas" pitchFamily="49" charset="0"/>
              </a:rPr>
              <a:t> </a:t>
            </a:r>
            <a:r>
              <a:rPr lang="en-US" altLang="en-US" sz="1300" smtClean="0">
                <a:solidFill>
                  <a:srgbClr val="3333CC"/>
                </a:solidFill>
                <a:latin typeface="Consolas" pitchFamily="49" charset="0"/>
                <a:cs typeface="Consolas" pitchFamily="49" charset="0"/>
              </a:rPr>
              <a:t>++itr</a:t>
            </a:r>
            <a:r>
              <a:rPr lang="en-US" altLang="en-US" sz="1300" smtClean="0">
                <a:latin typeface="Consolas" pitchFamily="49" charset="0"/>
                <a:cs typeface="Consolas" pitchFamily="49" charset="0"/>
              </a:rPr>
              <a:t> ) {</a:t>
            </a:r>
          </a:p>
          <a:p>
            <a:pPr>
              <a:buFontTx/>
              <a:buNone/>
            </a:pPr>
            <a:r>
              <a:rPr lang="en-US" altLang="en-US" sz="1300" smtClean="0">
                <a:latin typeface="Consolas" pitchFamily="49" charset="0"/>
                <a:cs typeface="Consolas" pitchFamily="49" charset="0"/>
              </a:rPr>
              <a:t>    cout &lt;&lt; *itr &lt;&lt; end;</a:t>
            </a:r>
          </a:p>
          <a:p>
            <a:pPr>
              <a:buFontTx/>
              <a:buNone/>
            </a:pPr>
            <a:r>
              <a:rPr lang="en-US" altLang="en-US" sz="1300" smtClean="0">
                <a:latin typeface="Consolas" pitchFamily="49" charset="0"/>
                <a:cs typeface="Consolas" pitchFamily="49" charset="0"/>
              </a:rPr>
              <a:t>}</a:t>
            </a:r>
          </a:p>
          <a:p>
            <a:pPr>
              <a:buFontTx/>
              <a:buNone/>
            </a:pPr>
            <a:endParaRPr lang="en-US" altLang="en-US" sz="1300" smtClean="0">
              <a:latin typeface="Consolas" pitchFamily="49" charset="0"/>
              <a:cs typeface="Consolas" pitchFamily="49" charset="0"/>
            </a:endParaRPr>
          </a:p>
        </p:txBody>
      </p:sp>
      <p:sp>
        <p:nvSpPr>
          <p:cNvPr id="31748"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1542861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32771"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Note:  modifying something beyond the last location of the deque results in undefined behaviour</a:t>
            </a:r>
          </a:p>
          <a:p>
            <a:pPr>
              <a:buFont typeface="Arial" charset="0"/>
              <a:buNone/>
            </a:pPr>
            <a:endParaRPr lang="en-US" altLang="en-US" smtClean="0">
              <a:latin typeface="Arial" charset="0"/>
              <a:cs typeface="Arial" charset="0"/>
            </a:endParaRPr>
          </a:p>
          <a:p>
            <a:pPr>
              <a:buFont typeface="Arial" charset="0"/>
              <a:buNone/>
            </a:pPr>
            <a:r>
              <a:rPr lang="en-US" altLang="en-US" smtClean="0">
                <a:latin typeface="Arial" charset="0"/>
                <a:cs typeface="Arial" charset="0"/>
              </a:rPr>
              <a:t>	Do not use</a:t>
            </a:r>
          </a:p>
          <a:p>
            <a:pPr>
              <a:buFontTx/>
              <a:buNone/>
            </a:pPr>
            <a:r>
              <a:rPr lang="en-US" altLang="en-US" sz="1800" smtClean="0">
                <a:latin typeface="Consolas" pitchFamily="49" charset="0"/>
                <a:cs typeface="Consolas" pitchFamily="49" charset="0"/>
              </a:rPr>
              <a:t>		deque&lt;int&gt;::iterator itr = ideque.end();</a:t>
            </a:r>
          </a:p>
          <a:p>
            <a:pPr>
              <a:buFontTx/>
              <a:buNone/>
            </a:pPr>
            <a:r>
              <a:rPr lang="en-US" altLang="en-US" sz="1800" smtClean="0">
                <a:latin typeface="Consolas" pitchFamily="49" charset="0"/>
                <a:cs typeface="Consolas" pitchFamily="49" charset="0"/>
              </a:rPr>
              <a:t>		*itr = 3;                            // wrong</a:t>
            </a:r>
          </a:p>
          <a:p>
            <a:pPr>
              <a:buFont typeface="Arial" charset="0"/>
              <a:buNone/>
            </a:pPr>
            <a:endParaRPr lang="en-US" altLang="en-US" sz="1800" smtClean="0">
              <a:latin typeface="Arial" charset="0"/>
              <a:cs typeface="Arial" charset="0"/>
            </a:endParaRPr>
          </a:p>
          <a:p>
            <a:pPr>
              <a:buFont typeface="Arial" charset="0"/>
              <a:buNone/>
            </a:pPr>
            <a:r>
              <a:rPr lang="en-US" altLang="en-US" sz="1800" smtClean="0">
                <a:latin typeface="Arial" charset="0"/>
                <a:cs typeface="Arial" charset="0"/>
              </a:rPr>
              <a:t>	You should use the correct member functions:</a:t>
            </a:r>
          </a:p>
          <a:p>
            <a:pPr>
              <a:buFontTx/>
              <a:buNone/>
            </a:pPr>
            <a:r>
              <a:rPr lang="en-US" altLang="en-US" sz="1800" smtClean="0">
                <a:latin typeface="Consolas" pitchFamily="49" charset="0"/>
                <a:cs typeface="Consolas" pitchFamily="49" charset="0"/>
              </a:rPr>
              <a:t>		ideque.push_back( 3 );               // right</a:t>
            </a:r>
          </a:p>
        </p:txBody>
      </p:sp>
      <p:sp>
        <p:nvSpPr>
          <p:cNvPr id="32772"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30543023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r>
              <a:rPr lang="en-US" altLang="en-US" smtClean="0">
                <a:latin typeface="Arial" charset="0"/>
                <a:cs typeface="Arial" charset="0"/>
              </a:rPr>
              <a:t>Iterators</a:t>
            </a:r>
          </a:p>
        </p:txBody>
      </p:sp>
      <p:sp>
        <p:nvSpPr>
          <p:cNvPr id="33795" name="Rectangle 3"/>
          <p:cNvSpPr>
            <a:spLocks noGrp="1" noChangeArrowheads="1"/>
          </p:cNvSpPr>
          <p:nvPr>
            <p:ph type="body" idx="1"/>
          </p:nvPr>
        </p:nvSpPr>
        <p:spPr/>
        <p:txBody>
          <a:bodyPr>
            <a:normAutofit fontScale="92500" lnSpcReduction="10000"/>
          </a:bodyPr>
          <a:lstStyle/>
          <a:p>
            <a:pPr>
              <a:buFontTx/>
              <a:buNone/>
            </a:pPr>
            <a:r>
              <a:rPr lang="en-US" altLang="en-US" sz="900" b="1" smtClean="0">
                <a:latin typeface="Courier New" pitchFamily="49" charset="0"/>
                <a:cs typeface="Arial" charset="0"/>
              </a:rPr>
              <a:t>#include &lt;iostream&gt;</a:t>
            </a:r>
          </a:p>
          <a:p>
            <a:pPr>
              <a:buFontTx/>
              <a:buNone/>
            </a:pPr>
            <a:r>
              <a:rPr lang="en-US" altLang="en-US" sz="900" b="1" smtClean="0">
                <a:latin typeface="Courier New" pitchFamily="49" charset="0"/>
                <a:cs typeface="Arial" charset="0"/>
              </a:rPr>
              <a:t>#include &lt;deque&gt;</a:t>
            </a:r>
          </a:p>
          <a:p>
            <a:pPr>
              <a:buFontTx/>
              <a:buNone/>
            </a:pPr>
            <a:r>
              <a:rPr lang="en-US" altLang="en-US" sz="900" b="1" smtClean="0">
                <a:latin typeface="Courier New" pitchFamily="49" charset="0"/>
                <a:cs typeface="Arial" charset="0"/>
              </a:rPr>
              <a:t>using namespace std;</a:t>
            </a:r>
          </a:p>
          <a:p>
            <a:pPr>
              <a:buFontTx/>
              <a:buNone/>
            </a:pPr>
            <a:endParaRPr lang="en-US" altLang="en-US" sz="900" b="1" smtClean="0">
              <a:latin typeface="Courier New" pitchFamily="49" charset="0"/>
              <a:cs typeface="Arial" charset="0"/>
            </a:endParaRPr>
          </a:p>
          <a:p>
            <a:pPr>
              <a:buFontTx/>
              <a:buNone/>
            </a:pPr>
            <a:r>
              <a:rPr lang="en-US" altLang="en-US" sz="900" b="1" smtClean="0">
                <a:latin typeface="Courier New" pitchFamily="49" charset="0"/>
                <a:cs typeface="Arial" charset="0"/>
              </a:rPr>
              <a:t>int main() {</a:t>
            </a:r>
          </a:p>
          <a:p>
            <a:pPr>
              <a:buFontTx/>
              <a:buNone/>
            </a:pPr>
            <a:r>
              <a:rPr lang="en-US" altLang="en-US" sz="900" b="1" smtClean="0">
                <a:latin typeface="Courier New" pitchFamily="49" charset="0"/>
                <a:cs typeface="Arial" charset="0"/>
              </a:rPr>
              <a:t>	deque&lt;int&gt; ideque;</a:t>
            </a:r>
          </a:p>
          <a:p>
            <a:pPr>
              <a:buFontTx/>
              <a:buNone/>
            </a:pPr>
            <a:r>
              <a:rPr lang="en-US" altLang="en-US" sz="900" b="1" smtClean="0">
                <a:latin typeface="Courier New" pitchFamily="49" charset="0"/>
                <a:cs typeface="Arial" charset="0"/>
              </a:rPr>
              <a:t>	ideque.push_front( 5 );  ideque.push_back( 4 );</a:t>
            </a:r>
          </a:p>
          <a:p>
            <a:pPr>
              <a:buFontTx/>
              <a:buNone/>
            </a:pPr>
            <a:r>
              <a:rPr lang="en-US" altLang="en-US" sz="900" b="1" smtClean="0">
                <a:latin typeface="Courier New" pitchFamily="49" charset="0"/>
                <a:cs typeface="Arial" charset="0"/>
              </a:rPr>
              <a:t>	ideque.push_front( 3 );  ideque.push_back( 6 );     // 3 5 4 6</a:t>
            </a:r>
          </a:p>
          <a:p>
            <a:pPr>
              <a:buFontTx/>
              <a:buNone/>
            </a:pPr>
            <a:endParaRPr lang="en-US" altLang="en-US" sz="800" b="1" smtClean="0">
              <a:latin typeface="Courier New" pitchFamily="49" charset="0"/>
              <a:cs typeface="Arial" charset="0"/>
            </a:endParaRPr>
          </a:p>
          <a:p>
            <a:pPr>
              <a:buFontTx/>
              <a:buNone/>
            </a:pPr>
            <a:r>
              <a:rPr lang="en-US" altLang="en-US" sz="1400" b="1" smtClean="0">
                <a:latin typeface="Courier New" pitchFamily="49" charset="0"/>
                <a:cs typeface="Arial" charset="0"/>
              </a:rPr>
              <a:t>	deque&lt;int&gt;::iterator </a:t>
            </a:r>
            <a:r>
              <a:rPr lang="en-US" altLang="en-US" sz="1400" b="1" smtClean="0">
                <a:solidFill>
                  <a:srgbClr val="FF0000"/>
                </a:solidFill>
                <a:latin typeface="Courier New" pitchFamily="49" charset="0"/>
                <a:cs typeface="Arial" charset="0"/>
              </a:rPr>
              <a:t>itr</a:t>
            </a:r>
            <a:r>
              <a:rPr lang="en-US" altLang="en-US" sz="1400" b="1" smtClean="0">
                <a:latin typeface="Courier New" pitchFamily="49" charset="0"/>
                <a:cs typeface="Arial" charset="0"/>
              </a:rPr>
              <a:t> = </a:t>
            </a:r>
            <a:r>
              <a:rPr lang="en-US" altLang="en-US" sz="1400" b="1" smtClean="0">
                <a:solidFill>
                  <a:srgbClr val="FF0000"/>
                </a:solidFill>
                <a:latin typeface="Courier New" pitchFamily="49" charset="0"/>
                <a:cs typeface="Arial" charset="0"/>
              </a:rPr>
              <a:t>ideque.begin()</a:t>
            </a:r>
            <a:r>
              <a:rPr lang="en-US" altLang="en-US" sz="1400" b="1" smtClean="0">
                <a:latin typeface="Courier New" pitchFamily="49" charset="0"/>
                <a:cs typeface="Arial" charset="0"/>
              </a:rPr>
              <a:t>;</a:t>
            </a:r>
          </a:p>
          <a:p>
            <a:pPr>
              <a:buFontTx/>
              <a:buNone/>
            </a:pPr>
            <a:r>
              <a:rPr lang="en-US" altLang="en-US" sz="1400" b="1" smtClean="0">
                <a:latin typeface="Courier New" pitchFamily="49" charset="0"/>
                <a:cs typeface="Arial" charset="0"/>
              </a:rPr>
              <a:t>	cout &lt;&lt; *</a:t>
            </a:r>
            <a:r>
              <a:rPr lang="en-US" altLang="en-US" sz="1400" b="1" smtClean="0">
                <a:solidFill>
                  <a:srgbClr val="FF0000"/>
                </a:solidFill>
                <a:latin typeface="Courier New" pitchFamily="49" charset="0"/>
                <a:cs typeface="Arial" charset="0"/>
              </a:rPr>
              <a:t>itr</a:t>
            </a:r>
            <a:r>
              <a:rPr lang="en-US" altLang="en-US" sz="1400" b="1" smtClean="0">
                <a:latin typeface="Courier New" pitchFamily="49" charset="0"/>
                <a:cs typeface="Arial" charset="0"/>
              </a:rPr>
              <a:t> &lt;&lt; endl;</a:t>
            </a:r>
          </a:p>
          <a:p>
            <a:pPr>
              <a:buFontTx/>
              <a:buNone/>
            </a:pPr>
            <a:r>
              <a:rPr lang="en-US" altLang="en-US" sz="1400" b="1" smtClean="0">
                <a:latin typeface="Courier New" pitchFamily="49" charset="0"/>
                <a:cs typeface="Arial" charset="0"/>
              </a:rPr>
              <a:t>	++</a:t>
            </a:r>
            <a:r>
              <a:rPr lang="en-US" altLang="en-US" sz="1400" b="1" smtClean="0">
                <a:solidFill>
                  <a:srgbClr val="FF0000"/>
                </a:solidFill>
                <a:latin typeface="Courier New" pitchFamily="49" charset="0"/>
                <a:cs typeface="Arial" charset="0"/>
              </a:rPr>
              <a:t>itr</a:t>
            </a:r>
            <a:r>
              <a:rPr lang="en-US" altLang="en-US" sz="1400" b="1" smtClean="0">
                <a:latin typeface="Courier New" pitchFamily="49" charset="0"/>
                <a:cs typeface="Arial" charset="0"/>
              </a:rPr>
              <a:t>;</a:t>
            </a:r>
          </a:p>
          <a:p>
            <a:pPr>
              <a:buFontTx/>
              <a:buNone/>
            </a:pPr>
            <a:r>
              <a:rPr lang="en-US" altLang="en-US" sz="1400" b="1" smtClean="0">
                <a:latin typeface="Courier New" pitchFamily="49" charset="0"/>
                <a:cs typeface="Arial" charset="0"/>
              </a:rPr>
              <a:t>	cout &lt;&lt; *</a:t>
            </a:r>
            <a:r>
              <a:rPr lang="en-US" altLang="en-US" sz="1400" b="1" smtClean="0">
                <a:solidFill>
                  <a:srgbClr val="FF0000"/>
                </a:solidFill>
                <a:latin typeface="Courier New" pitchFamily="49" charset="0"/>
                <a:cs typeface="Arial" charset="0"/>
              </a:rPr>
              <a:t>itr</a:t>
            </a:r>
            <a:r>
              <a:rPr lang="en-US" altLang="en-US" sz="1400" b="1" smtClean="0">
                <a:latin typeface="Courier New" pitchFamily="49" charset="0"/>
                <a:cs typeface="Arial" charset="0"/>
              </a:rPr>
              <a:t> &lt;&lt; endl;</a:t>
            </a:r>
          </a:p>
          <a:p>
            <a:pPr>
              <a:buFontTx/>
              <a:buNone/>
            </a:pPr>
            <a:endParaRPr lang="en-US" altLang="en-US" sz="1400" b="1" smtClean="0">
              <a:latin typeface="Courier New" pitchFamily="49" charset="0"/>
              <a:cs typeface="Arial" charset="0"/>
            </a:endParaRPr>
          </a:p>
          <a:p>
            <a:pPr>
              <a:buFontTx/>
              <a:buNone/>
            </a:pPr>
            <a:r>
              <a:rPr lang="en-US" altLang="en-US" sz="1400" b="1" smtClean="0">
                <a:latin typeface="Courier New" pitchFamily="49" charset="0"/>
                <a:cs typeface="Arial" charset="0"/>
              </a:rPr>
              <a:t>	while ( </a:t>
            </a:r>
            <a:r>
              <a:rPr lang="en-US" altLang="en-US" sz="1400" b="1" smtClean="0">
                <a:solidFill>
                  <a:srgbClr val="FF0000"/>
                </a:solidFill>
                <a:latin typeface="Courier New" pitchFamily="49" charset="0"/>
                <a:cs typeface="Arial" charset="0"/>
              </a:rPr>
              <a:t>itr</a:t>
            </a:r>
            <a:r>
              <a:rPr lang="en-US" altLang="en-US" sz="1400" b="1" smtClean="0">
                <a:latin typeface="Courier New" pitchFamily="49" charset="0"/>
                <a:cs typeface="Arial" charset="0"/>
              </a:rPr>
              <a:t> != </a:t>
            </a:r>
            <a:r>
              <a:rPr lang="en-US" altLang="en-US" sz="1400" b="1" smtClean="0">
                <a:solidFill>
                  <a:srgbClr val="FF0000"/>
                </a:solidFill>
                <a:latin typeface="Courier New" pitchFamily="49" charset="0"/>
                <a:cs typeface="Arial" charset="0"/>
              </a:rPr>
              <a:t>ideque.end()</a:t>
            </a:r>
            <a:r>
              <a:rPr lang="en-US" altLang="en-US" sz="1400" b="1" smtClean="0">
                <a:latin typeface="Courier New" pitchFamily="49" charset="0"/>
                <a:cs typeface="Arial" charset="0"/>
              </a:rPr>
              <a:t> ) {</a:t>
            </a:r>
          </a:p>
          <a:p>
            <a:pPr>
              <a:buFontTx/>
              <a:buNone/>
            </a:pPr>
            <a:r>
              <a:rPr lang="en-US" altLang="en-US" sz="1400" b="1" smtClean="0">
                <a:latin typeface="Courier New" pitchFamily="49" charset="0"/>
                <a:cs typeface="Arial" charset="0"/>
              </a:rPr>
              <a:t>	    cout &lt;&lt; *</a:t>
            </a:r>
            <a:r>
              <a:rPr lang="en-US" altLang="en-US" sz="1400" b="1" smtClean="0">
                <a:solidFill>
                  <a:srgbClr val="FF0000"/>
                </a:solidFill>
                <a:latin typeface="Courier New" pitchFamily="49" charset="0"/>
                <a:cs typeface="Arial" charset="0"/>
              </a:rPr>
              <a:t>itr</a:t>
            </a:r>
            <a:r>
              <a:rPr lang="en-US" altLang="en-US" sz="1400" b="1" smtClean="0">
                <a:latin typeface="Courier New" pitchFamily="49" charset="0"/>
                <a:cs typeface="Arial" charset="0"/>
              </a:rPr>
              <a:t> &lt;&lt; " ";</a:t>
            </a:r>
          </a:p>
          <a:p>
            <a:pPr>
              <a:buFontTx/>
              <a:buNone/>
            </a:pPr>
            <a:r>
              <a:rPr lang="en-US" altLang="en-US" sz="1400" b="1" smtClean="0">
                <a:latin typeface="Courier New" pitchFamily="49" charset="0"/>
                <a:cs typeface="Arial" charset="0"/>
              </a:rPr>
              <a:t>	    ++</a:t>
            </a:r>
            <a:r>
              <a:rPr lang="en-US" altLang="en-US" sz="1400" b="1" smtClean="0">
                <a:solidFill>
                  <a:srgbClr val="FF0000"/>
                </a:solidFill>
                <a:latin typeface="Courier New" pitchFamily="49" charset="0"/>
                <a:cs typeface="Arial" charset="0"/>
              </a:rPr>
              <a:t>itr</a:t>
            </a:r>
            <a:r>
              <a:rPr lang="en-US" altLang="en-US" sz="1400" b="1" smtClean="0">
                <a:latin typeface="Courier New" pitchFamily="49" charset="0"/>
                <a:cs typeface="Arial" charset="0"/>
              </a:rPr>
              <a:t>;</a:t>
            </a:r>
          </a:p>
          <a:p>
            <a:pPr>
              <a:buFontTx/>
              <a:buNone/>
            </a:pPr>
            <a:r>
              <a:rPr lang="en-US" altLang="en-US" sz="1400" b="1" smtClean="0">
                <a:latin typeface="Courier New" pitchFamily="49" charset="0"/>
                <a:cs typeface="Arial" charset="0"/>
              </a:rPr>
              <a:t>	}</a:t>
            </a:r>
          </a:p>
          <a:p>
            <a:pPr>
              <a:buFontTx/>
              <a:buNone/>
            </a:pPr>
            <a:endParaRPr lang="en-US" altLang="en-US" sz="1400" b="1" smtClean="0">
              <a:latin typeface="Courier New" pitchFamily="49" charset="0"/>
              <a:cs typeface="Arial" charset="0"/>
            </a:endParaRPr>
          </a:p>
          <a:p>
            <a:pPr>
              <a:buFontTx/>
              <a:buNone/>
            </a:pPr>
            <a:r>
              <a:rPr lang="en-US" altLang="en-US" sz="1400" b="1" smtClean="0">
                <a:latin typeface="Courier New" pitchFamily="49" charset="0"/>
                <a:cs typeface="Arial" charset="0"/>
              </a:rPr>
              <a:t>	cout &lt;&lt; endl;</a:t>
            </a:r>
          </a:p>
          <a:p>
            <a:pPr>
              <a:buFontTx/>
              <a:buNone/>
            </a:pPr>
            <a:endParaRPr lang="en-US" altLang="en-US" sz="1600" b="1" smtClean="0">
              <a:latin typeface="Courier New" pitchFamily="49" charset="0"/>
              <a:cs typeface="Arial" charset="0"/>
            </a:endParaRPr>
          </a:p>
          <a:p>
            <a:pPr>
              <a:buFontTx/>
              <a:buNone/>
            </a:pPr>
            <a:r>
              <a:rPr lang="en-US" altLang="en-US" sz="900" b="1" smtClean="0">
                <a:latin typeface="Courier New" pitchFamily="49" charset="0"/>
                <a:cs typeface="Arial" charset="0"/>
              </a:rPr>
              <a:t>	return 0;</a:t>
            </a:r>
          </a:p>
          <a:p>
            <a:pPr>
              <a:buFontTx/>
              <a:buNone/>
            </a:pPr>
            <a:r>
              <a:rPr lang="en-US" altLang="en-US" sz="900" b="1" smtClean="0">
                <a:latin typeface="Courier New" pitchFamily="49" charset="0"/>
                <a:cs typeface="Arial" charset="0"/>
              </a:rPr>
              <a:t>}</a:t>
            </a:r>
          </a:p>
          <a:p>
            <a:pPr>
              <a:buFontTx/>
              <a:buNone/>
            </a:pPr>
            <a:endParaRPr lang="en-US" altLang="en-US" sz="1000" b="1" smtClean="0">
              <a:latin typeface="Courier New" pitchFamily="49" charset="0"/>
              <a:cs typeface="Arial" charset="0"/>
            </a:endParaRPr>
          </a:p>
        </p:txBody>
      </p:sp>
      <p:sp>
        <p:nvSpPr>
          <p:cNvPr id="33796" name="TextBox 3"/>
          <p:cNvSpPr txBox="1">
            <a:spLocks noChangeArrowheads="1"/>
          </p:cNvSpPr>
          <p:nvPr/>
        </p:nvSpPr>
        <p:spPr bwMode="auto">
          <a:xfrm>
            <a:off x="4211638" y="4868863"/>
            <a:ext cx="404495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b="1">
                <a:solidFill>
                  <a:schemeClr val="bg2"/>
                </a:solidFill>
                <a:latin typeface="Courier New" pitchFamily="49" charset="0"/>
              </a:rPr>
              <a:t>{eceunix:1}</a:t>
            </a:r>
            <a:r>
              <a:rPr lang="en-US" altLang="en-US" b="1">
                <a:solidFill>
                  <a:schemeClr val="hlink"/>
                </a:solidFill>
                <a:latin typeface="Courier New" pitchFamily="49" charset="0"/>
              </a:rPr>
              <a:t> </a:t>
            </a:r>
            <a:r>
              <a:rPr lang="en-US" altLang="en-US" b="1">
                <a:solidFill>
                  <a:srgbClr val="00B0F0"/>
                </a:solidFill>
                <a:latin typeface="Courier New" pitchFamily="49" charset="0"/>
              </a:rPr>
              <a:t>./a.out # output</a:t>
            </a:r>
          </a:p>
          <a:p>
            <a:pPr eaLnBrk="1" hangingPunct="1"/>
            <a:r>
              <a:rPr lang="en-US" altLang="en-US" b="1">
                <a:solidFill>
                  <a:srgbClr val="00B0F0"/>
                </a:solidFill>
                <a:latin typeface="Courier New" pitchFamily="49" charset="0"/>
              </a:rPr>
              <a:t>3</a:t>
            </a:r>
          </a:p>
          <a:p>
            <a:pPr eaLnBrk="1" hangingPunct="1"/>
            <a:r>
              <a:rPr lang="en-US" altLang="en-US" b="1">
                <a:solidFill>
                  <a:srgbClr val="00B0F0"/>
                </a:solidFill>
                <a:latin typeface="Courier New" pitchFamily="49" charset="0"/>
              </a:rPr>
              <a:t>5</a:t>
            </a:r>
          </a:p>
          <a:p>
            <a:pPr eaLnBrk="1" hangingPunct="1"/>
            <a:r>
              <a:rPr lang="en-US" altLang="en-US" b="1">
                <a:solidFill>
                  <a:srgbClr val="00B0F0"/>
                </a:solidFill>
                <a:latin typeface="Courier New" pitchFamily="49" charset="0"/>
              </a:rPr>
              <a:t>5 4 6</a:t>
            </a:r>
          </a:p>
          <a:p>
            <a:pPr eaLnBrk="1" hangingPunct="1"/>
            <a:r>
              <a:rPr lang="en-US" altLang="en-US" b="1">
                <a:solidFill>
                  <a:schemeClr val="bg2"/>
                </a:solidFill>
                <a:latin typeface="Courier New" pitchFamily="49" charset="0"/>
              </a:rPr>
              <a:t>{eceunix:2}</a:t>
            </a:r>
          </a:p>
          <a:p>
            <a:pPr eaLnBrk="1" hangingPunct="1"/>
            <a:endParaRPr lang="en-CA" altLang="en-US"/>
          </a:p>
        </p:txBody>
      </p:sp>
      <p:sp>
        <p:nvSpPr>
          <p:cNvPr id="33797" name="TextBox 4"/>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17483108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smtClean="0">
                <a:latin typeface="Arial" charset="0"/>
                <a:cs typeface="Arial" charset="0"/>
              </a:rPr>
              <a:t>Why Iterators?</a:t>
            </a:r>
          </a:p>
        </p:txBody>
      </p:sp>
      <p:sp>
        <p:nvSpPr>
          <p:cNvPr id="34819"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Now that you understand what an iterator does, lets examine why this is standard software-engineering solution; they</a:t>
            </a:r>
          </a:p>
          <a:p>
            <a:pPr lvl="1"/>
            <a:r>
              <a:rPr lang="en-US" altLang="en-US" smtClean="0">
                <a:latin typeface="Arial" charset="0"/>
                <a:cs typeface="Arial" charset="0"/>
              </a:rPr>
              <a:t>Do not expose the underlying structure, </a:t>
            </a:r>
          </a:p>
          <a:p>
            <a:pPr lvl="1"/>
            <a:r>
              <a:rPr lang="en-US" altLang="en-US" smtClean="0">
                <a:latin typeface="Arial" charset="0"/>
                <a:cs typeface="Arial" charset="0"/>
              </a:rPr>
              <a:t>Require </a:t>
            </a:r>
            <a:r>
              <a:rPr lang="en-US" altLang="en-US" b="1" smtClean="0">
                <a:latin typeface="Symbol" pitchFamily="18" charset="2"/>
                <a:cs typeface="Arial" charset="0"/>
              </a:rPr>
              <a:t>Q</a:t>
            </a:r>
            <a:r>
              <a:rPr lang="en-US" altLang="en-US" smtClean="0">
                <a:latin typeface="Times New Roman" pitchFamily="18" charset="0"/>
                <a:cs typeface="Arial" charset="0"/>
              </a:rPr>
              <a:t>(1)</a:t>
            </a:r>
            <a:r>
              <a:rPr lang="en-US" altLang="en-US" smtClean="0">
                <a:latin typeface="Arial" charset="0"/>
                <a:cs typeface="Arial" charset="0"/>
              </a:rPr>
              <a:t> additional memory,</a:t>
            </a:r>
          </a:p>
          <a:p>
            <a:pPr lvl="1"/>
            <a:r>
              <a:rPr lang="en-US" altLang="en-US" smtClean="0">
                <a:latin typeface="Arial" charset="0"/>
                <a:cs typeface="Arial" charset="0"/>
              </a:rPr>
              <a:t>Provide a common interface which can be used regardless of whether or not it’s a vector, a deque, or any other data structure</a:t>
            </a:r>
          </a:p>
          <a:p>
            <a:pPr lvl="1"/>
            <a:r>
              <a:rPr lang="en-US" altLang="en-US" smtClean="0">
                <a:latin typeface="Arial" charset="0"/>
                <a:cs typeface="Arial" charset="0"/>
              </a:rPr>
              <a:t>Do not change, even if the underlying implementation does</a:t>
            </a:r>
          </a:p>
        </p:txBody>
      </p:sp>
      <p:sp>
        <p:nvSpPr>
          <p:cNvPr id="34820" name="TextBox 3"/>
          <p:cNvSpPr txBox="1">
            <a:spLocks noChangeArrowheads="1"/>
          </p:cNvSpPr>
          <p:nvPr/>
        </p:nvSpPr>
        <p:spPr bwMode="auto">
          <a:xfrm>
            <a:off x="179388" y="684436"/>
            <a:ext cx="698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CA" altLang="en-US"/>
              <a:t>3.4.5</a:t>
            </a:r>
          </a:p>
        </p:txBody>
      </p:sp>
    </p:spTree>
    <p:extLst>
      <p:ext uri="{BB962C8B-B14F-4D97-AF65-F5344CB8AC3E}">
        <p14:creationId xmlns:p14="http://schemas.microsoft.com/office/powerpoint/2010/main" val="112299266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smtClean="0">
                <a:latin typeface="Arial" charset="0"/>
                <a:cs typeface="Arial" charset="0"/>
              </a:rPr>
              <a:t>Summary</a:t>
            </a:r>
          </a:p>
        </p:txBody>
      </p:sp>
      <p:sp>
        <p:nvSpPr>
          <p:cNvPr id="35843" name="Rectangle 3"/>
          <p:cNvSpPr>
            <a:spLocks noGrp="1" noChangeArrowheads="1"/>
          </p:cNvSpPr>
          <p:nvPr>
            <p:ph type="body" idx="1"/>
          </p:nvPr>
        </p:nvSpPr>
        <p:spPr/>
        <p:txBody>
          <a:bodyPr/>
          <a:lstStyle/>
          <a:p>
            <a:pPr>
              <a:buFont typeface="Arial" charset="0"/>
              <a:buNone/>
            </a:pPr>
            <a:r>
              <a:rPr lang="en-US" altLang="en-US" smtClean="0">
                <a:latin typeface="Arial" charset="0"/>
                <a:cs typeface="Arial" charset="0"/>
              </a:rPr>
              <a:t>	In this topic, we have introduced the more general deque abstract data structure</a:t>
            </a:r>
          </a:p>
          <a:p>
            <a:pPr lvl="1"/>
            <a:r>
              <a:rPr lang="en-US" altLang="en-US" smtClean="0">
                <a:latin typeface="Arial" charset="0"/>
                <a:cs typeface="Arial" charset="0"/>
              </a:rPr>
              <a:t>Allows insertions and deletions from both ends of the deque</a:t>
            </a:r>
          </a:p>
          <a:p>
            <a:pPr lvl="1"/>
            <a:r>
              <a:rPr lang="en-US" altLang="en-US" smtClean="0">
                <a:latin typeface="Arial" charset="0"/>
                <a:cs typeface="Arial" charset="0"/>
              </a:rPr>
              <a:t>Internally may be represented by either a doubly-linked list or a two-ended array</a:t>
            </a:r>
          </a:p>
          <a:p>
            <a:pPr lvl="1"/>
            <a:endParaRPr lang="en-US" altLang="en-US" smtClean="0">
              <a:latin typeface="Arial" charset="0"/>
              <a:cs typeface="Arial" charset="0"/>
            </a:endParaRPr>
          </a:p>
          <a:p>
            <a:pPr>
              <a:buFont typeface="Arial" charset="0"/>
              <a:buNone/>
            </a:pPr>
            <a:r>
              <a:rPr lang="en-US" altLang="en-US" smtClean="0">
                <a:latin typeface="Arial" charset="0"/>
                <a:cs typeface="Arial" charset="0"/>
              </a:rPr>
              <a:t>	More important, we looked at the STL and the design pattern of an iterator</a:t>
            </a:r>
          </a:p>
        </p:txBody>
      </p:sp>
    </p:spTree>
    <p:extLst>
      <p:ext uri="{BB962C8B-B14F-4D97-AF65-F5344CB8AC3E}">
        <p14:creationId xmlns:p14="http://schemas.microsoft.com/office/powerpoint/2010/main" val="29393406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smtClean="0">
                <a:latin typeface="Arial" charset="0"/>
                <a:cs typeface="Arial" charset="0"/>
              </a:rPr>
              <a:t>References</a:t>
            </a:r>
          </a:p>
        </p:txBody>
      </p:sp>
      <p:sp>
        <p:nvSpPr>
          <p:cNvPr id="36867" name="Rectangle 3"/>
          <p:cNvSpPr>
            <a:spLocks noGrp="1" noChangeArrowheads="1"/>
          </p:cNvSpPr>
          <p:nvPr>
            <p:ph type="body" idx="1"/>
          </p:nvPr>
        </p:nvSpPr>
        <p:spPr/>
        <p:txBody>
          <a:bodyPr/>
          <a:lstStyle/>
          <a:p>
            <a:pPr marL="533400" indent="-533400">
              <a:buFontTx/>
              <a:buNone/>
            </a:pPr>
            <a:r>
              <a:rPr lang="en-US" altLang="en-US" sz="1800" smtClean="0">
                <a:latin typeface="Arial" charset="0"/>
                <a:cs typeface="Arial" charset="0"/>
              </a:rPr>
              <a:t>[1]	Donald E. Knuth, </a:t>
            </a:r>
            <a:r>
              <a:rPr lang="en-US" altLang="en-US" sz="1800" i="1" smtClean="0">
                <a:latin typeface="Arial" charset="0"/>
                <a:cs typeface="Arial" charset="0"/>
              </a:rPr>
              <a:t>The Art of Computer Programming, Volume 1:  Fundamental Algorithms</a:t>
            </a:r>
            <a:r>
              <a:rPr lang="en-US" altLang="en-US" sz="1800" smtClean="0">
                <a:latin typeface="Arial" charset="0"/>
                <a:cs typeface="Arial" charset="0"/>
              </a:rPr>
              <a:t>, 3</a:t>
            </a:r>
            <a:r>
              <a:rPr lang="en-US" altLang="en-US" sz="1800" baseline="30000" smtClean="0">
                <a:latin typeface="Arial" charset="0"/>
                <a:cs typeface="Arial" charset="0"/>
              </a:rPr>
              <a:t>rd</a:t>
            </a:r>
            <a:r>
              <a:rPr lang="en-US" altLang="en-US" sz="1800" smtClean="0">
                <a:latin typeface="Arial" charset="0"/>
                <a:cs typeface="Arial" charset="0"/>
              </a:rPr>
              <a:t> Ed., Addison Wesley, 1997, §2.2.1, p.238.</a:t>
            </a:r>
          </a:p>
          <a:p>
            <a:pPr marL="533400" indent="-533400">
              <a:buFontTx/>
              <a:buNone/>
            </a:pPr>
            <a:r>
              <a:rPr lang="en-US" altLang="en-US" sz="1800" smtClean="0">
                <a:latin typeface="Arial" charset="0"/>
                <a:cs typeface="Arial" charset="0"/>
              </a:rPr>
              <a:t>[2]	Weiss, Data Structures and Algorithm Analysis in C++, 3</a:t>
            </a:r>
            <a:r>
              <a:rPr lang="en-US" altLang="en-US" sz="1800" baseline="30000" smtClean="0">
                <a:latin typeface="Arial" charset="0"/>
                <a:cs typeface="Arial" charset="0"/>
              </a:rPr>
              <a:t>rd</a:t>
            </a:r>
            <a:r>
              <a:rPr lang="en-US" altLang="en-US" sz="1800" smtClean="0">
                <a:latin typeface="Arial" charset="0"/>
                <a:cs typeface="Arial" charset="0"/>
              </a:rPr>
              <a:t> Ed., Addison Wesley, §3.3.1, p.75.</a:t>
            </a:r>
          </a:p>
          <a:p>
            <a:pPr marL="533400" indent="-533400"/>
            <a:endParaRPr lang="en-US" altLang="en-US" sz="1800" smtClean="0">
              <a:latin typeface="Arial" charset="0"/>
              <a:cs typeface="Arial" charset="0"/>
            </a:endParaRPr>
          </a:p>
          <a:p>
            <a:pPr marL="533400" indent="-533400">
              <a:buFontTx/>
              <a:buNone/>
            </a:pPr>
            <a:endParaRPr lang="en-US" altLang="en-US" sz="1800" smtClean="0">
              <a:latin typeface="Arial" charset="0"/>
              <a:cs typeface="Arial" charset="0"/>
            </a:endParaRPr>
          </a:p>
        </p:txBody>
      </p:sp>
    </p:spTree>
    <p:extLst>
      <p:ext uri="{BB962C8B-B14F-4D97-AF65-F5344CB8AC3E}">
        <p14:creationId xmlns:p14="http://schemas.microsoft.com/office/powerpoint/2010/main" val="37969321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pPr>
            <a:r>
              <a:rPr lang="en-US" sz="1400" dirty="0" smtClean="0">
                <a:latin typeface="Arial" charset="0"/>
                <a:cs typeface="Arial" charset="0"/>
              </a:rPr>
              <a:t>	Donald E. Knuth, </a:t>
            </a:r>
            <a:r>
              <a:rPr lang="en-US" sz="1400" i="1" dirty="0" smtClean="0">
                <a:latin typeface="Arial" charset="0"/>
                <a:cs typeface="Arial" charset="0"/>
              </a:rPr>
              <a:t>The Art of Computer Programming, Volume 1:  Fundamental Algorithms</a:t>
            </a:r>
            <a:r>
              <a:rPr lang="en-US" sz="1400" dirty="0" smtClean="0">
                <a:latin typeface="Arial" charset="0"/>
                <a:cs typeface="Arial" charset="0"/>
              </a:rPr>
              <a:t>, 3</a:t>
            </a:r>
            <a:r>
              <a:rPr lang="en-US" sz="1400" baseline="30000" dirty="0" smtClean="0">
                <a:latin typeface="Arial" charset="0"/>
                <a:cs typeface="Arial" charset="0"/>
              </a:rPr>
              <a:t>rd</a:t>
            </a:r>
            <a:r>
              <a:rPr lang="en-US" sz="1400" dirty="0" smtClean="0">
                <a:latin typeface="Arial" charset="0"/>
                <a:cs typeface="Arial" charset="0"/>
              </a:rPr>
              <a:t> Ed., Addison Wesley, 1997, §2.2.1, p.238.</a:t>
            </a:r>
          </a:p>
          <a:p>
            <a:pPr marL="533400" indent="-533400">
              <a:buFontTx/>
              <a:buNone/>
            </a:pPr>
            <a:endParaRPr lang="en-US" sz="1400" dirty="0" smtClean="0">
              <a:latin typeface="Arial" charset="0"/>
              <a:cs typeface="Arial" charset="0"/>
            </a:endParaRPr>
          </a:p>
          <a:p>
            <a:pPr marL="533400" indent="-533400">
              <a:buFontTx/>
              <a:buNone/>
            </a:pPr>
            <a:r>
              <a:rPr lang="en-US" sz="1400" dirty="0" smtClean="0">
                <a:latin typeface="Arial" charset="0"/>
                <a:cs typeface="Arial" charset="0"/>
              </a:rPr>
              <a:t>	</a:t>
            </a:r>
            <a:r>
              <a:rPr lang="en-US" sz="1400" dirty="0" err="1" smtClean="0">
                <a:latin typeface="Arial" charset="0"/>
                <a:cs typeface="Arial" charset="0"/>
              </a:rPr>
              <a:t>Cormen</a:t>
            </a:r>
            <a:r>
              <a:rPr lang="en-US" sz="1400" dirty="0" smtClean="0">
                <a:latin typeface="Arial" charset="0"/>
                <a:cs typeface="Arial" charset="0"/>
              </a:rPr>
              <a:t>, </a:t>
            </a:r>
            <a:r>
              <a:rPr lang="en-US" sz="1400" dirty="0" err="1" smtClean="0">
                <a:latin typeface="Arial" charset="0"/>
                <a:cs typeface="Arial" charset="0"/>
              </a:rPr>
              <a:t>Leiserson</a:t>
            </a:r>
            <a:r>
              <a:rPr lang="en-US" sz="1400" dirty="0" smtClean="0">
                <a:latin typeface="Arial" charset="0"/>
                <a:cs typeface="Arial" charset="0"/>
              </a:rPr>
              <a:t>, and </a:t>
            </a:r>
            <a:r>
              <a:rPr lang="en-US" sz="1400" dirty="0" err="1" smtClean="0">
                <a:latin typeface="Arial" charset="0"/>
                <a:cs typeface="Arial" charset="0"/>
              </a:rPr>
              <a:t>Rivest</a:t>
            </a:r>
            <a:r>
              <a:rPr lang="en-US" sz="1400" dirty="0" smtClean="0">
                <a:latin typeface="Arial" charset="0"/>
                <a:cs typeface="Arial" charset="0"/>
              </a:rPr>
              <a:t>, </a:t>
            </a:r>
            <a:r>
              <a:rPr lang="en-US" sz="1400" i="1" dirty="0" smtClean="0">
                <a:latin typeface="Arial" charset="0"/>
                <a:cs typeface="Arial" charset="0"/>
              </a:rPr>
              <a:t>Introduction to Algorithms</a:t>
            </a:r>
            <a:r>
              <a:rPr lang="en-US" sz="1400" dirty="0" smtClean="0">
                <a:latin typeface="Arial" charset="0"/>
                <a:cs typeface="Arial" charset="0"/>
              </a:rPr>
              <a:t>, McGraw Hill, 1990, §11.1, p.200.</a:t>
            </a:r>
          </a:p>
          <a:p>
            <a:pPr marL="533400" indent="-533400">
              <a:buFontTx/>
              <a:buNone/>
            </a:pPr>
            <a:endParaRPr lang="en-US" sz="1400" dirty="0" smtClean="0">
              <a:latin typeface="Arial" charset="0"/>
              <a:cs typeface="Arial" charset="0"/>
            </a:endParaRPr>
          </a:p>
          <a:p>
            <a:pPr marL="533400" indent="-533400">
              <a:buFontTx/>
              <a:buNone/>
            </a:pPr>
            <a:r>
              <a:rPr lang="en-US" sz="1400" dirty="0" smtClean="0">
                <a:latin typeface="Arial" charset="0"/>
                <a:cs typeface="Arial" charset="0"/>
              </a:rPr>
              <a:t>	Weiss, Data Structures and Algorithm Analysis in C++, 3</a:t>
            </a:r>
            <a:r>
              <a:rPr lang="en-US" sz="1400" baseline="30000" dirty="0" smtClean="0">
                <a:latin typeface="Arial" charset="0"/>
                <a:cs typeface="Arial" charset="0"/>
              </a:rPr>
              <a:t>rd</a:t>
            </a:r>
            <a:r>
              <a:rPr lang="en-US" sz="1400" dirty="0" smtClean="0">
                <a:latin typeface="Arial" charset="0"/>
                <a:cs typeface="Arial" charset="0"/>
              </a:rPr>
              <a:t> Ed., Addison Wesley, §3.3.1, p.75.</a:t>
            </a:r>
          </a:p>
          <a:p>
            <a:pPr marL="533400" indent="-533400">
              <a:buFontTx/>
              <a:buNone/>
            </a:pPr>
            <a:endParaRPr lang="en-US" sz="1400" dirty="0" smtClean="0">
              <a:latin typeface="Arial" charset="0"/>
              <a:cs typeface="Arial" charset="0"/>
            </a:endParaRPr>
          </a:p>
          <a:p>
            <a:pPr marL="533400" indent="-533400">
              <a:buNone/>
            </a:pPr>
            <a:r>
              <a:rPr lang="en-US" sz="1400" dirty="0" smtClean="0">
                <a:latin typeface="Arial" charset="0"/>
                <a:cs typeface="Arial" charset="0"/>
              </a:rPr>
              <a:t>	</a:t>
            </a:r>
            <a:r>
              <a:rPr lang="en-US" sz="1400" dirty="0" err="1" smtClean="0">
                <a:latin typeface="Arial" charset="0"/>
                <a:cs typeface="Arial" charset="0"/>
              </a:rPr>
              <a:t>Koffman</a:t>
            </a:r>
            <a:r>
              <a:rPr lang="en-US" sz="1400" dirty="0" smtClean="0">
                <a:latin typeface="Arial" charset="0"/>
                <a:cs typeface="Arial" charset="0"/>
              </a:rPr>
              <a:t> and Wolfgang, “Objects, Abstraction, Data </a:t>
            </a:r>
            <a:r>
              <a:rPr lang="en-US" sz="1400" dirty="0" err="1" smtClean="0">
                <a:latin typeface="Arial" charset="0"/>
                <a:cs typeface="Arial" charset="0"/>
              </a:rPr>
              <a:t>Strucutes</a:t>
            </a:r>
            <a:r>
              <a:rPr lang="en-US" sz="1400" dirty="0" smtClean="0">
                <a:latin typeface="Arial" charset="0"/>
                <a:cs typeface="Arial" charset="0"/>
              </a:rPr>
              <a:t> and Design using C++”, John Wiley &amp; Sons, Inc., Ch. 6.</a:t>
            </a:r>
          </a:p>
          <a:p>
            <a:pPr marL="533400" indent="-533400">
              <a:buFontTx/>
              <a:buNone/>
              <a:defRPr/>
            </a:pPr>
            <a:endParaRPr lang="en-US" sz="1400" dirty="0" smtClean="0">
              <a:latin typeface="Arial" charset="0"/>
              <a:cs typeface="Arial" charset="0"/>
            </a:endParaRPr>
          </a:p>
          <a:p>
            <a:pPr marL="533400" indent="-533400">
              <a:buFontTx/>
              <a:buNone/>
              <a:defRPr/>
            </a:pPr>
            <a:r>
              <a:rPr lang="en-US" sz="1400" dirty="0" smtClean="0">
                <a:latin typeface="Arial" charset="0"/>
                <a:cs typeface="Arial" charset="0"/>
              </a:rPr>
              <a:t>	Wikipedia, </a:t>
            </a:r>
            <a:r>
              <a:rPr lang="en-US" sz="1400" dirty="0">
                <a:latin typeface="Arial" charset="0"/>
                <a:cs typeface="Arial" charset="0"/>
              </a:rPr>
              <a:t>http://en.wikipedia.org/wiki/Double-ended_queue</a:t>
            </a:r>
            <a:endParaRPr lang="en-US" sz="1400" dirty="0" smtClean="0">
              <a:latin typeface="Arial" charset="0"/>
              <a:cs typeface="Arial" charset="0"/>
            </a:endParaRPr>
          </a:p>
          <a:p>
            <a:pPr marL="533400" indent="-533400">
              <a:buFontTx/>
              <a:buNone/>
              <a:defRPr/>
            </a:pPr>
            <a:endParaRPr lang="en-US" sz="1400" dirty="0" smtClean="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extLst>
      <p:ext uri="{BB962C8B-B14F-4D97-AF65-F5344CB8AC3E}">
        <p14:creationId xmlns:p14="http://schemas.microsoft.com/office/powerpoint/2010/main" val="2620057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smtClean="0">
                <a:latin typeface="Arial" charset="0"/>
                <a:cs typeface="Arial" charset="0"/>
              </a:rPr>
              <a:t>Implementations</a:t>
            </a:r>
          </a:p>
        </p:txBody>
      </p:sp>
      <p:sp>
        <p:nvSpPr>
          <p:cNvPr id="13315"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We will look at two implementations of queues:</a:t>
            </a:r>
          </a:p>
          <a:p>
            <a:pPr lvl="1"/>
            <a:r>
              <a:rPr lang="en-US" smtClean="0">
                <a:latin typeface="Arial" charset="0"/>
                <a:cs typeface="Arial" charset="0"/>
              </a:rPr>
              <a:t>Singly linked lists</a:t>
            </a:r>
          </a:p>
          <a:p>
            <a:pPr lvl="1"/>
            <a:r>
              <a:rPr lang="en-US" smtClean="0">
                <a:latin typeface="Arial" charset="0"/>
                <a:cs typeface="Arial" charset="0"/>
              </a:rPr>
              <a:t>Circular arrays</a:t>
            </a: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Requirements:</a:t>
            </a:r>
          </a:p>
          <a:p>
            <a:pPr lvl="1"/>
            <a:r>
              <a:rPr lang="en-US" smtClean="0">
                <a:latin typeface="Arial" charset="0"/>
                <a:cs typeface="Arial" charset="0"/>
              </a:rPr>
              <a:t>All queue operations must run in </a:t>
            </a:r>
            <a:r>
              <a:rPr lang="en-CA" b="1" smtClean="0">
                <a:latin typeface="Symbol" pitchFamily="18" charset="2"/>
                <a:cs typeface="Times New Roman" pitchFamily="18" charset="0"/>
              </a:rPr>
              <a:t>Q</a:t>
            </a:r>
            <a:r>
              <a:rPr lang="en-US" smtClean="0">
                <a:latin typeface="Times New Roman" pitchFamily="18" charset="0"/>
                <a:cs typeface="Arial" charset="0"/>
              </a:rPr>
              <a:t>(1)</a:t>
            </a:r>
            <a:r>
              <a:rPr lang="en-US" smtClean="0">
                <a:latin typeface="Arial" charset="0"/>
                <a:cs typeface="Arial" charset="0"/>
              </a:rPr>
              <a:t> time</a:t>
            </a:r>
          </a:p>
        </p:txBody>
      </p:sp>
      <p:sp>
        <p:nvSpPr>
          <p:cNvPr id="13316" name="TextBox 3"/>
          <p:cNvSpPr txBox="1">
            <a:spLocks noChangeArrowheads="1"/>
          </p:cNvSpPr>
          <p:nvPr/>
        </p:nvSpPr>
        <p:spPr bwMode="auto">
          <a:xfrm>
            <a:off x="179388" y="756444"/>
            <a:ext cx="698500" cy="368300"/>
          </a:xfrm>
          <a:prstGeom prst="rect">
            <a:avLst/>
          </a:prstGeom>
          <a:noFill/>
          <a:ln w="9525">
            <a:noFill/>
            <a:miter lim="800000"/>
            <a:headEnd/>
            <a:tailEnd/>
          </a:ln>
        </p:spPr>
        <p:txBody>
          <a:bodyPr wrap="none">
            <a:spAutoFit/>
          </a:bodyPr>
          <a:lstStyle/>
          <a:p>
            <a:r>
              <a:rPr lang="en-CA"/>
              <a:t>3.3.3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latin typeface="Arial" charset="0"/>
                <a:cs typeface="Arial" charset="0"/>
              </a:rPr>
              <a:t>References</a:t>
            </a:r>
          </a:p>
        </p:txBody>
      </p:sp>
      <p:sp>
        <p:nvSpPr>
          <p:cNvPr id="20483" name="Rectangle 3"/>
          <p:cNvSpPr>
            <a:spLocks noGrp="1" noChangeArrowheads="1"/>
          </p:cNvSpPr>
          <p:nvPr>
            <p:ph type="body" idx="1"/>
          </p:nvPr>
        </p:nvSpPr>
        <p:spPr/>
        <p:txBody>
          <a:bodyPr/>
          <a:lstStyle/>
          <a:p>
            <a:pPr marL="533400" indent="-533400">
              <a:buFontTx/>
              <a:buNone/>
            </a:pPr>
            <a:r>
              <a:rPr lang="en-US" sz="1400" dirty="0" smtClean="0">
                <a:latin typeface="Arial" charset="0"/>
                <a:cs typeface="Arial" charset="0"/>
              </a:rPr>
              <a:t>	Donald E. Knuth, </a:t>
            </a:r>
            <a:r>
              <a:rPr lang="en-US" sz="1400" i="1" dirty="0" smtClean="0">
                <a:latin typeface="Arial" charset="0"/>
                <a:cs typeface="Arial" charset="0"/>
              </a:rPr>
              <a:t>The Art of Computer Programming, Volume 1:  Fundamental Algorithms</a:t>
            </a:r>
            <a:r>
              <a:rPr lang="en-US" sz="1400" dirty="0" smtClean="0">
                <a:latin typeface="Arial" charset="0"/>
                <a:cs typeface="Arial" charset="0"/>
              </a:rPr>
              <a:t>, 3</a:t>
            </a:r>
            <a:r>
              <a:rPr lang="en-US" sz="1400" baseline="30000" dirty="0" smtClean="0">
                <a:latin typeface="Arial" charset="0"/>
                <a:cs typeface="Arial" charset="0"/>
              </a:rPr>
              <a:t>rd</a:t>
            </a:r>
            <a:r>
              <a:rPr lang="en-US" sz="1400" dirty="0" smtClean="0">
                <a:latin typeface="Arial" charset="0"/>
                <a:cs typeface="Arial" charset="0"/>
              </a:rPr>
              <a:t> Ed., Addison Wesley, 1997, §2.2.1, p.238.</a:t>
            </a:r>
          </a:p>
          <a:p>
            <a:pPr marL="533400" indent="-533400">
              <a:buFontTx/>
              <a:buNone/>
            </a:pPr>
            <a:endParaRPr lang="en-US" sz="1400" dirty="0" smtClean="0">
              <a:latin typeface="Arial" charset="0"/>
              <a:cs typeface="Arial" charset="0"/>
            </a:endParaRPr>
          </a:p>
          <a:p>
            <a:pPr marL="533400" indent="-533400">
              <a:buFontTx/>
              <a:buNone/>
            </a:pPr>
            <a:r>
              <a:rPr lang="en-US" sz="1400" dirty="0" smtClean="0">
                <a:latin typeface="Arial" charset="0"/>
                <a:cs typeface="Arial" charset="0"/>
              </a:rPr>
              <a:t>	</a:t>
            </a:r>
            <a:r>
              <a:rPr lang="en-US" sz="1400" dirty="0" err="1" smtClean="0">
                <a:latin typeface="Arial" charset="0"/>
                <a:cs typeface="Arial" charset="0"/>
              </a:rPr>
              <a:t>Cormen</a:t>
            </a:r>
            <a:r>
              <a:rPr lang="en-US" sz="1400" dirty="0" smtClean="0">
                <a:latin typeface="Arial" charset="0"/>
                <a:cs typeface="Arial" charset="0"/>
              </a:rPr>
              <a:t>, </a:t>
            </a:r>
            <a:r>
              <a:rPr lang="en-US" sz="1400" dirty="0" err="1" smtClean="0">
                <a:latin typeface="Arial" charset="0"/>
                <a:cs typeface="Arial" charset="0"/>
              </a:rPr>
              <a:t>Leiserson</a:t>
            </a:r>
            <a:r>
              <a:rPr lang="en-US" sz="1400" dirty="0" smtClean="0">
                <a:latin typeface="Arial" charset="0"/>
                <a:cs typeface="Arial" charset="0"/>
              </a:rPr>
              <a:t>, and </a:t>
            </a:r>
            <a:r>
              <a:rPr lang="en-US" sz="1400" dirty="0" err="1" smtClean="0">
                <a:latin typeface="Arial" charset="0"/>
                <a:cs typeface="Arial" charset="0"/>
              </a:rPr>
              <a:t>Rivest</a:t>
            </a:r>
            <a:r>
              <a:rPr lang="en-US" sz="1400" dirty="0" smtClean="0">
                <a:latin typeface="Arial" charset="0"/>
                <a:cs typeface="Arial" charset="0"/>
              </a:rPr>
              <a:t>, </a:t>
            </a:r>
            <a:r>
              <a:rPr lang="en-US" sz="1400" i="1" dirty="0" smtClean="0">
                <a:latin typeface="Arial" charset="0"/>
                <a:cs typeface="Arial" charset="0"/>
              </a:rPr>
              <a:t>Introduction to Algorithms</a:t>
            </a:r>
            <a:r>
              <a:rPr lang="en-US" sz="1400" dirty="0" smtClean="0">
                <a:latin typeface="Arial" charset="0"/>
                <a:cs typeface="Arial" charset="0"/>
              </a:rPr>
              <a:t>, McGraw Hill, 1990, §11.1, p.200.</a:t>
            </a:r>
          </a:p>
          <a:p>
            <a:pPr marL="533400" indent="-533400">
              <a:buFontTx/>
              <a:buNone/>
            </a:pPr>
            <a:endParaRPr lang="en-US" sz="1400" dirty="0" smtClean="0">
              <a:latin typeface="Arial" charset="0"/>
              <a:cs typeface="Arial" charset="0"/>
            </a:endParaRPr>
          </a:p>
          <a:p>
            <a:pPr marL="533400" indent="-533400">
              <a:buFontTx/>
              <a:buNone/>
            </a:pPr>
            <a:r>
              <a:rPr lang="en-US" sz="1400" dirty="0" smtClean="0">
                <a:latin typeface="Arial" charset="0"/>
                <a:cs typeface="Arial" charset="0"/>
              </a:rPr>
              <a:t>	Weiss, Data Structures and Algorithm Analysis in C++, 3</a:t>
            </a:r>
            <a:r>
              <a:rPr lang="en-US" sz="1400" baseline="30000" dirty="0" smtClean="0">
                <a:latin typeface="Arial" charset="0"/>
                <a:cs typeface="Arial" charset="0"/>
              </a:rPr>
              <a:t>rd</a:t>
            </a:r>
            <a:r>
              <a:rPr lang="en-US" sz="1400" dirty="0" smtClean="0">
                <a:latin typeface="Arial" charset="0"/>
                <a:cs typeface="Arial" charset="0"/>
              </a:rPr>
              <a:t> Ed., Addison Wesley, §3.6, p.94.</a:t>
            </a:r>
          </a:p>
          <a:p>
            <a:pPr marL="533400" indent="-533400">
              <a:buFontTx/>
              <a:buNone/>
            </a:pPr>
            <a:endParaRPr lang="en-US" sz="1400" dirty="0" smtClean="0">
              <a:latin typeface="Arial" charset="0"/>
              <a:cs typeface="Arial" charset="0"/>
            </a:endParaRPr>
          </a:p>
          <a:p>
            <a:pPr marL="533400" indent="-533400">
              <a:buNone/>
            </a:pPr>
            <a:r>
              <a:rPr lang="en-US" sz="1400" dirty="0" smtClean="0">
                <a:latin typeface="Arial" charset="0"/>
                <a:cs typeface="Arial" charset="0"/>
              </a:rPr>
              <a:t>	</a:t>
            </a:r>
            <a:r>
              <a:rPr lang="en-US" sz="1400" dirty="0" err="1" smtClean="0">
                <a:latin typeface="Arial" charset="0"/>
                <a:cs typeface="Arial" charset="0"/>
              </a:rPr>
              <a:t>Koffman</a:t>
            </a:r>
            <a:r>
              <a:rPr lang="en-US" sz="1400" dirty="0" smtClean="0">
                <a:latin typeface="Arial" charset="0"/>
                <a:cs typeface="Arial" charset="0"/>
              </a:rPr>
              <a:t> and Wolfgang, “Objects, Abstraction, Data </a:t>
            </a:r>
            <a:r>
              <a:rPr lang="en-US" sz="1400" dirty="0" err="1" smtClean="0">
                <a:latin typeface="Arial" charset="0"/>
                <a:cs typeface="Arial" charset="0"/>
              </a:rPr>
              <a:t>Strucutes</a:t>
            </a:r>
            <a:r>
              <a:rPr lang="en-US" sz="1400" dirty="0" smtClean="0">
                <a:latin typeface="Arial" charset="0"/>
                <a:cs typeface="Arial" charset="0"/>
              </a:rPr>
              <a:t> and Design using C++”, John Wiley &amp; Sons, Inc., Ch. 6.</a:t>
            </a:r>
          </a:p>
          <a:p>
            <a:pPr marL="533400" indent="-533400">
              <a:buFontTx/>
              <a:buNone/>
              <a:defRPr/>
            </a:pPr>
            <a:endParaRPr lang="en-US" sz="1400" dirty="0" smtClean="0">
              <a:latin typeface="Arial" charset="0"/>
              <a:cs typeface="Arial" charset="0"/>
            </a:endParaRPr>
          </a:p>
          <a:p>
            <a:pPr marL="533400" indent="-533400">
              <a:buFontTx/>
              <a:buNone/>
              <a:defRPr/>
            </a:pPr>
            <a:r>
              <a:rPr lang="en-US" sz="1400" dirty="0" smtClean="0">
                <a:latin typeface="Arial" charset="0"/>
                <a:cs typeface="Arial" charset="0"/>
              </a:rPr>
              <a:t>	Wikipedia, http://en.wikipedia.org/wiki/Queue_(abstract_data_type)</a:t>
            </a:r>
          </a:p>
          <a:p>
            <a:pPr marL="533400" indent="-533400">
              <a:buFontTx/>
              <a:buNone/>
              <a:defRPr/>
            </a:pPr>
            <a:endParaRPr lang="en-US" sz="1400" dirty="0" smtClean="0">
              <a:latin typeface="Arial" charset="0"/>
              <a:cs typeface="Arial" charset="0"/>
            </a:endParaRPr>
          </a:p>
          <a:p>
            <a:pPr marL="533400" indent="-533400" algn="just">
              <a:buFont typeface="Arial" charset="0"/>
              <a:buNone/>
              <a:defRPr/>
            </a:pPr>
            <a:r>
              <a:rPr lang="en-US" sz="1400" dirty="0" smtClean="0">
                <a:solidFill>
                  <a:schemeClr val="tx1">
                    <a:lumMod val="65000"/>
                    <a:lumOff val="35000"/>
                  </a:schemeClr>
                </a:solidFill>
                <a:latin typeface="Arial" charset="0"/>
                <a:cs typeface="Arial" charset="0"/>
              </a:rPr>
              <a:t>	These slides are provided for the ECE 250</a:t>
            </a:r>
            <a:r>
              <a:rPr lang="en-US" sz="1400" i="1" dirty="0" smtClean="0">
                <a:solidFill>
                  <a:schemeClr val="tx1">
                    <a:lumMod val="65000"/>
                    <a:lumOff val="35000"/>
                  </a:schemeClr>
                </a:solidFill>
                <a:latin typeface="Arial" charset="0"/>
                <a:cs typeface="Arial" charset="0"/>
              </a:rPr>
              <a:t> Algorithms and Data Structures</a:t>
            </a:r>
            <a:r>
              <a:rPr lang="en-US" sz="1400" dirty="0" smtClean="0">
                <a:solidFill>
                  <a:schemeClr val="tx1">
                    <a:lumMod val="65000"/>
                    <a:lumOff val="35000"/>
                  </a:schemeClr>
                </a:solidFill>
                <a:latin typeface="Arial" charset="0"/>
                <a:cs typeface="Arial" charset="0"/>
              </a:rPr>
              <a:t> course.  The material in it reflects Douglas W. Harder’s best judgment in light of the information available to him at the time of preparation.  Any reliance on these course slides by any party for any other purpose are the responsibility of such parties.  Douglas W. Harder accepts no responsibility for damages, if any, suffered by any party as a result of decisions made or actions based on these course slides for any other purpose than that for which it was intended.</a:t>
            </a:r>
          </a:p>
        </p:txBody>
      </p:sp>
    </p:spTree>
    <p:extLst>
      <p:ext uri="{BB962C8B-B14F-4D97-AF65-F5344CB8AC3E}">
        <p14:creationId xmlns:p14="http://schemas.microsoft.com/office/powerpoint/2010/main" val="931392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smtClean="0">
                <a:latin typeface="Arial" charset="0"/>
                <a:cs typeface="Arial" charset="0"/>
              </a:rPr>
              <a:t>Linked-List Implementation</a:t>
            </a:r>
          </a:p>
        </p:txBody>
      </p:sp>
      <p:sp>
        <p:nvSpPr>
          <p:cNvPr id="14339" name="Rectangle 3"/>
          <p:cNvSpPr>
            <a:spLocks noGrp="1" noChangeArrowheads="1"/>
          </p:cNvSpPr>
          <p:nvPr>
            <p:ph type="body" idx="1"/>
          </p:nvPr>
        </p:nvSpPr>
        <p:spPr/>
        <p:txBody>
          <a:bodyPr/>
          <a:lstStyle/>
          <a:p>
            <a:pPr>
              <a:buFont typeface="Arial" charset="0"/>
              <a:buNone/>
            </a:pPr>
            <a:r>
              <a:rPr lang="en-US" smtClean="0">
                <a:latin typeface="Arial" charset="0"/>
                <a:cs typeface="Arial" charset="0"/>
              </a:rPr>
              <a:t>	Removal is only possible at the front with </a:t>
            </a:r>
            <a:r>
              <a:rPr lang="en-CA" b="1" smtClean="0">
                <a:solidFill>
                  <a:srgbClr val="000000"/>
                </a:solidFill>
                <a:latin typeface="Symbol" pitchFamily="18" charset="2"/>
                <a:cs typeface="Times New Roman" pitchFamily="18" charset="0"/>
              </a:rPr>
              <a:t>Q</a:t>
            </a:r>
            <a:r>
              <a:rPr lang="en-CA" smtClean="0">
                <a:solidFill>
                  <a:srgbClr val="000000"/>
                </a:solidFill>
                <a:latin typeface="Times New Roman" pitchFamily="18" charset="0"/>
                <a:cs typeface="Times New Roman" pitchFamily="18" charset="0"/>
              </a:rPr>
              <a:t>(1)</a:t>
            </a:r>
            <a:r>
              <a:rPr lang="en-US" smtClean="0">
                <a:latin typeface="Arial" charset="0"/>
                <a:cs typeface="Arial" charset="0"/>
              </a:rPr>
              <a:t> run time</a:t>
            </a:r>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endParaRPr lang="en-CA" smtClean="0">
              <a:solidFill>
                <a:srgbClr val="000000"/>
              </a:solidFill>
              <a:latin typeface="Times New Roman" pitchFamily="18" charset="0"/>
              <a:cs typeface="Times New Roman" pitchFamily="18" charset="0"/>
            </a:endParaRPr>
          </a:p>
          <a:p>
            <a:pPr>
              <a:buFont typeface="Arial" charset="0"/>
              <a:buNone/>
            </a:pPr>
            <a:endParaRPr lang="en-US" smtClean="0">
              <a:latin typeface="Arial" charset="0"/>
              <a:cs typeface="Arial" charset="0"/>
            </a:endParaRPr>
          </a:p>
          <a:p>
            <a:pPr>
              <a:buFont typeface="Arial" charset="0"/>
              <a:buNone/>
            </a:pPr>
            <a:r>
              <a:rPr lang="en-US" smtClean="0">
                <a:latin typeface="Arial" charset="0"/>
                <a:cs typeface="Arial" charset="0"/>
              </a:rPr>
              <a:t>	The desired behaviour of an Abstract Queue may be reproduced by performing insertions at the back</a:t>
            </a:r>
            <a:endParaRPr lang="en-CA" smtClean="0">
              <a:solidFill>
                <a:srgbClr val="000000"/>
              </a:solidFill>
              <a:latin typeface="Times New Roman" pitchFamily="18" charset="0"/>
              <a:cs typeface="Times New Roman" pitchFamily="18" charset="0"/>
            </a:endParaRPr>
          </a:p>
          <a:p>
            <a:endParaRPr lang="en-US" smtClean="0">
              <a:latin typeface="Arial" charset="0"/>
              <a:cs typeface="Arial" charset="0"/>
            </a:endParaRPr>
          </a:p>
        </p:txBody>
      </p:sp>
      <p:graphicFrame>
        <p:nvGraphicFramePr>
          <p:cNvPr id="12351" name="Group 63"/>
          <p:cNvGraphicFramePr>
            <a:graphicFrameLocks noGrp="1"/>
          </p:cNvGraphicFramePr>
          <p:nvPr/>
        </p:nvGraphicFramePr>
        <p:xfrm>
          <a:off x="2586038" y="2881313"/>
          <a:ext cx="4125912" cy="1484313"/>
        </p:xfrm>
        <a:graphic>
          <a:graphicData uri="http://schemas.openxmlformats.org/drawingml/2006/table">
            <a:tbl>
              <a:tblPr/>
              <a:tblGrid>
                <a:gridCol w="1374775">
                  <a:extLst>
                    <a:ext uri="{9D8B030D-6E8A-4147-A177-3AD203B41FA5}">
                      <a16:colId xmlns:a16="http://schemas.microsoft.com/office/drawing/2014/main" val="20000"/>
                    </a:ext>
                  </a:extLst>
                </a:gridCol>
                <a:gridCol w="1376362">
                  <a:extLst>
                    <a:ext uri="{9D8B030D-6E8A-4147-A177-3AD203B41FA5}">
                      <a16:colId xmlns:a16="http://schemas.microsoft.com/office/drawing/2014/main" val="20001"/>
                    </a:ext>
                  </a:extLst>
                </a:gridCol>
                <a:gridCol w="1374775">
                  <a:extLst>
                    <a:ext uri="{9D8B030D-6E8A-4147-A177-3AD203B41FA5}">
                      <a16:colId xmlns:a16="http://schemas.microsoft.com/office/drawing/2014/main" val="20002"/>
                    </a:ext>
                  </a:extLst>
                </a:gridCol>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Front/</a:t>
                      </a:r>
                      <a:r>
                        <a:rPr kumimoji="0" lang="en-CA" sz="1800" b="1" i="0" u="none" strike="noStrike" cap="none" normalizeH="0" baseline="0" smtClean="0">
                          <a:ln>
                            <a:noFill/>
                          </a:ln>
                          <a:solidFill>
                            <a:srgbClr val="FFFFFF"/>
                          </a:solidFill>
                          <a:effectLst/>
                          <a:latin typeface="Times New Roman" pitchFamily="18" charset="0"/>
                          <a:cs typeface="Times New Roman" pitchFamily="18" charset="0"/>
                        </a:rPr>
                        <a:t>1</a:t>
                      </a:r>
                      <a:r>
                        <a:rPr kumimoji="0" lang="en-CA" sz="1800" b="1" i="0" u="none" strike="noStrike" cap="none" normalizeH="0" baseline="30000" smtClean="0">
                          <a:ln>
                            <a:noFill/>
                          </a:ln>
                          <a:solidFill>
                            <a:srgbClr val="FFFFFF"/>
                          </a:solidFill>
                          <a:effectLst/>
                          <a:latin typeface="Calibri" pitchFamily="34" charset="0"/>
                          <a:cs typeface="Arial" charset="0"/>
                        </a:rPr>
                        <a:t>st</a:t>
                      </a:r>
                      <a:r>
                        <a:rPr kumimoji="0" lang="en-CA" sz="1800" b="1" i="0" u="none" strike="noStrike" cap="none" normalizeH="0" baseline="0" smtClean="0">
                          <a:ln>
                            <a:noFill/>
                          </a:ln>
                          <a:solidFill>
                            <a:srgbClr val="FFFFFF"/>
                          </a:solidFill>
                          <a:effectLst/>
                          <a:latin typeface="Calibri" pitchFamily="34" charset="0"/>
                          <a:cs typeface="Arial"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Back/</a:t>
                      </a:r>
                      <a:r>
                        <a:rPr kumimoji="0" lang="en-CA" sz="1800" b="1" i="1" u="none" strike="noStrike" cap="none" normalizeH="0" baseline="0" smtClean="0">
                          <a:ln>
                            <a:noFill/>
                          </a:ln>
                          <a:solidFill>
                            <a:srgbClr val="FFFFFF"/>
                          </a:solidFill>
                          <a:effectLst/>
                          <a:latin typeface="Times New Roman" pitchFamily="18" charset="0"/>
                          <a:cs typeface="Times New Roman" pitchFamily="18" charset="0"/>
                        </a:rPr>
                        <a:t>n</a:t>
                      </a:r>
                      <a:r>
                        <a:rPr kumimoji="0" lang="en-CA" sz="1800" b="1" i="0" u="none" strike="noStrike" cap="none" normalizeH="0" baseline="30000" smtClean="0">
                          <a:ln>
                            <a:noFill/>
                          </a:ln>
                          <a:solidFill>
                            <a:srgbClr val="FFFFFF"/>
                          </a:solidFill>
                          <a:effectLst/>
                          <a:latin typeface="Calibri" pitchFamily="34" charset="0"/>
                          <a:cs typeface="Arial" charset="0"/>
                        </a:rPr>
                        <a:t>th</a:t>
                      </a:r>
                      <a:endParaRPr kumimoji="0" lang="en-CA" sz="1800" b="1" i="0" u="none" strike="noStrike" cap="none" normalizeH="0" baseline="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698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Find</a:t>
                      </a:r>
                      <a:endParaRPr kumimoji="0" lang="en-CA" sz="1800" b="1" i="0" u="none" strike="noStrike" cap="none" normalizeH="0" baseline="30000" dirty="0" smtClean="0">
                        <a:ln>
                          <a:noFill/>
                        </a:ln>
                        <a:solidFill>
                          <a:srgbClr val="FFFFFF"/>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FFFFFF"/>
                          </a:solidFill>
                          <a:effectLst/>
                          <a:latin typeface="Calibri" pitchFamily="34" charset="0"/>
                          <a:cs typeface="Arial" charset="0"/>
                        </a:rPr>
                        <a:t>Insert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FFFFFF"/>
                          </a:solidFill>
                          <a:effectLst/>
                          <a:latin typeface="Calibri" pitchFamily="34" charset="0"/>
                          <a:cs typeface="Arial" charset="0"/>
                        </a:rPr>
                        <a:t>Erase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smtClean="0">
                          <a:ln>
                            <a:noFill/>
                          </a:ln>
                          <a:solidFill>
                            <a:srgbClr val="000000"/>
                          </a:solidFill>
                          <a:effectLst/>
                          <a:latin typeface="Times New Roman" pitchFamily="18" charset="0"/>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000000"/>
                          </a:solidFill>
                          <a:effectLst/>
                          <a:latin typeface="Symbol" pitchFamily="18" charset="2"/>
                          <a:cs typeface="Times New Roman" pitchFamily="18" charset="0"/>
                        </a:rPr>
                        <a:t>Q</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CA" sz="1800" b="0" i="1" u="none" strike="noStrike" cap="none" normalizeH="0" baseline="0" dirty="0" smtClean="0">
                          <a:ln>
                            <a:noFill/>
                          </a:ln>
                          <a:solidFill>
                            <a:srgbClr val="000000"/>
                          </a:solidFill>
                          <a:effectLst/>
                          <a:latin typeface="Times New Roman" pitchFamily="18" charset="0"/>
                          <a:cs typeface="Times New Roman" pitchFamily="18" charset="0"/>
                        </a:rPr>
                        <a:t>n</a:t>
                      </a:r>
                      <a:r>
                        <a:rPr kumimoji="0" lang="en-CA" sz="1800" b="0" i="0" u="none" strike="noStrike" cap="none" normalizeH="0" baseline="0" dirty="0" smtClean="0">
                          <a:ln>
                            <a:noFill/>
                          </a:ln>
                          <a:solidFill>
                            <a:srgbClr val="000000"/>
                          </a:solidFill>
                          <a:effectLst/>
                          <a:latin typeface="Times New Roman" pitchFamily="18" charset="0"/>
                          <a:cs typeface="Times New Roman" pitchFamily="18"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bl>
          </a:graphicData>
        </a:graphic>
      </p:graphicFrame>
      <p:pic>
        <p:nvPicPr>
          <p:cNvPr id="14362" name="Picture 5" descr="C:\Users\dwharder\Desktop\l2.png"/>
          <p:cNvPicPr>
            <a:picLocks noChangeAspect="1" noChangeArrowheads="1"/>
          </p:cNvPicPr>
          <p:nvPr/>
        </p:nvPicPr>
        <p:blipFill>
          <a:blip r:embed="rId4" cstate="print"/>
          <a:srcRect/>
          <a:stretch>
            <a:fillRect/>
          </a:stretch>
        </p:blipFill>
        <p:spPr bwMode="auto">
          <a:xfrm>
            <a:off x="1951038" y="2276475"/>
            <a:ext cx="5357812" cy="573088"/>
          </a:xfrm>
          <a:prstGeom prst="rect">
            <a:avLst/>
          </a:prstGeom>
          <a:noFill/>
          <a:ln w="9525">
            <a:noFill/>
            <a:miter lim="800000"/>
            <a:headEnd/>
            <a:tailEnd/>
          </a:ln>
        </p:spPr>
      </p:pic>
      <p:sp>
        <p:nvSpPr>
          <p:cNvPr id="14363" name="TextBox 5"/>
          <p:cNvSpPr txBox="1">
            <a:spLocks noChangeArrowheads="1"/>
          </p:cNvSpPr>
          <p:nvPr/>
        </p:nvSpPr>
        <p:spPr bwMode="auto">
          <a:xfrm>
            <a:off x="179388" y="756444"/>
            <a:ext cx="890587" cy="368300"/>
          </a:xfrm>
          <a:prstGeom prst="rect">
            <a:avLst/>
          </a:prstGeom>
          <a:noFill/>
          <a:ln w="9525">
            <a:noFill/>
            <a:miter lim="800000"/>
            <a:headEnd/>
            <a:tailEnd/>
          </a:ln>
        </p:spPr>
        <p:txBody>
          <a:bodyPr wrap="none">
            <a:spAutoFit/>
          </a:bodyPr>
          <a:lstStyle/>
          <a:p>
            <a:r>
              <a:rPr lang="en-CA"/>
              <a:t>3.3.3.1</a:t>
            </a:r>
          </a:p>
        </p:txBody>
      </p:sp>
    </p:spTree>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18232</TotalTime>
  <Words>1002</Words>
  <Application>Microsoft Office PowerPoint</Application>
  <PresentationFormat>On-screen Show (4:3)</PresentationFormat>
  <Paragraphs>882</Paragraphs>
  <Slides>80</Slides>
  <Notes>79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80</vt:i4>
      </vt:variant>
    </vt:vector>
  </HeadingPairs>
  <TitlesOfParts>
    <vt:vector size="88" baseType="lpstr">
      <vt:lpstr>Calibri</vt:lpstr>
      <vt:lpstr>Symbol</vt:lpstr>
      <vt:lpstr>Courier New</vt:lpstr>
      <vt:lpstr>Consolas</vt:lpstr>
      <vt:lpstr>ＭＳ Ｐゴシック</vt:lpstr>
      <vt:lpstr>Arial</vt:lpstr>
      <vt:lpstr>Times New Roman</vt:lpstr>
      <vt:lpstr>Custom Design</vt:lpstr>
      <vt:lpstr>Outline</vt:lpstr>
      <vt:lpstr>Abstract Queue</vt:lpstr>
      <vt:lpstr>Abstract Queue</vt:lpstr>
      <vt:lpstr>Abstract Queue</vt:lpstr>
      <vt:lpstr>Abstract Queue</vt:lpstr>
      <vt:lpstr>Applications</vt:lpstr>
      <vt:lpstr>Applications</vt:lpstr>
      <vt:lpstr>Implementations</vt:lpstr>
      <vt:lpstr>Linked-List Implementation</vt:lpstr>
      <vt:lpstr>Single_list Definition</vt:lpstr>
      <vt:lpstr>Queue-as-List Class</vt:lpstr>
      <vt:lpstr>Queue-as-List Class</vt:lpstr>
      <vt:lpstr>Array Implementation</vt:lpstr>
      <vt:lpstr>Array Implementation</vt:lpstr>
      <vt:lpstr>Array Implementation</vt:lpstr>
      <vt:lpstr>Queue-as-Array Class</vt:lpstr>
      <vt:lpstr>Constructor</vt:lpstr>
      <vt:lpstr>Constructor</vt:lpstr>
      <vt:lpstr>Constructor</vt:lpstr>
      <vt:lpstr>Destructor</vt:lpstr>
      <vt:lpstr>Member Functions</vt:lpstr>
      <vt:lpstr>Member Functions</vt:lpstr>
      <vt:lpstr>Member Functions</vt:lpstr>
      <vt:lpstr>Member Functions</vt:lpstr>
      <vt:lpstr>Member Functions</vt:lpstr>
      <vt:lpstr>Exceptions</vt:lpstr>
      <vt:lpstr>Increasing Capacity</vt:lpstr>
      <vt:lpstr>Increasing Capacity</vt:lpstr>
      <vt:lpstr>Increasing Capacity</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Standard Template Library</vt:lpstr>
      <vt:lpstr>Summary</vt:lpstr>
      <vt:lpstr>Abstract Deque</vt:lpstr>
      <vt:lpstr>Abstract Deque</vt:lpstr>
      <vt:lpstr>Applications</vt:lpstr>
      <vt:lpstr>Implementations</vt:lpstr>
      <vt:lpstr>Standard Template Library</vt:lpstr>
      <vt:lpstr>Standard Template Library</vt:lpstr>
      <vt:lpstr>Standard Template Library</vt:lpstr>
      <vt:lpstr>Accessing the Entries of a Deque</vt:lpstr>
      <vt:lpstr>T &amp;deque::operator[]( int ) T &amp;deque::at( int )</vt:lpstr>
      <vt:lpstr>Stepping Through Deques</vt:lpstr>
      <vt:lpstr>Stepping Through Deques</vt:lpstr>
      <vt:lpstr>Stepping Through Deques</vt:lpstr>
      <vt:lpstr>Stepping Through Deques</vt:lpstr>
      <vt:lpstr>Iterators</vt:lpstr>
      <vt:lpstr>Standard Template Library</vt:lpstr>
      <vt:lpstr>Analogy</vt:lpstr>
      <vt:lpstr>Analogy</vt:lpstr>
      <vt:lpstr>Iterators</vt:lpstr>
      <vt:lpstr>Iterators</vt:lpstr>
      <vt:lpstr>Iterators</vt:lpstr>
      <vt:lpstr>Iterators</vt:lpstr>
      <vt:lpstr>Iterators</vt:lpstr>
      <vt:lpstr>Iterators</vt:lpstr>
      <vt:lpstr>Iterators</vt:lpstr>
      <vt:lpstr>Iterators</vt:lpstr>
      <vt:lpstr>Iterators</vt:lpstr>
      <vt:lpstr>Iterators</vt:lpstr>
      <vt:lpstr>Iterators</vt:lpstr>
      <vt:lpstr>Why Iterators?</vt:lpstr>
      <vt:lpstr>Summary</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Ali elgamal</cp:lastModifiedBy>
  <cp:revision>1297</cp:revision>
  <dcterms:created xsi:type="dcterms:W3CDTF">2009-09-11T23:00:44Z</dcterms:created>
  <dcterms:modified xsi:type="dcterms:W3CDTF">2016-02-08T22:08:57Z</dcterms:modified>
</cp:coreProperties>
</file>