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67" r:id="rId3"/>
    <p:sldId id="269" r:id="rId4"/>
    <p:sldId id="263" r:id="rId5"/>
    <p:sldId id="264" r:id="rId6"/>
    <p:sldId id="270" r:id="rId7"/>
    <p:sldId id="277" r:id="rId8"/>
    <p:sldId id="276" r:id="rId9"/>
    <p:sldId id="257" r:id="rId10"/>
    <p:sldId id="274" r:id="rId11"/>
    <p:sldId id="265" r:id="rId12"/>
    <p:sldId id="258" r:id="rId13"/>
    <p:sldId id="268" r:id="rId14"/>
    <p:sldId id="275" r:id="rId15"/>
    <p:sldId id="259" r:id="rId16"/>
    <p:sldId id="271" r:id="rId17"/>
    <p:sldId id="260" r:id="rId18"/>
    <p:sldId id="278" r:id="rId19"/>
    <p:sldId id="261" r:id="rId20"/>
    <p:sldId id="26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28" autoAdjust="0"/>
  </p:normalViewPr>
  <p:slideViewPr>
    <p:cSldViewPr snapToGrid="0" snapToObjects="1">
      <p:cViewPr varScale="1">
        <p:scale>
          <a:sx n="85" d="100"/>
          <a:sy n="85" d="100"/>
        </p:scale>
        <p:origin x="-91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March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31F9E-604E-4343-9F29-EF72E8231CAD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E1CE-37F8-4102-8DF9-852A0A51F293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663BA-01FC-4367-B6F3-ABB2645D55F1}" type="datetime4">
              <a:rPr lang="en-US" smtClean="0"/>
              <a:pPr/>
              <a:t>March 10,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CDA29-3CBE-48EA-92AE-A996835462BA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EC054-3869-4501-B163-1BBFDE8DCE04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3D831-56C1-49CF-8EF7-8B9A98402BCD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A923-9BEE-48CE-9F28-5B525F399BAD}" type="datetime4">
              <a:rPr lang="en-US" smtClean="0"/>
              <a:pPr/>
              <a:t>March 10,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March 10,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robist.blogspot.com/2006/03/lighting-101.html" TargetMode="External"/><Relationship Id="rId4" Type="http://schemas.openxmlformats.org/officeDocument/2006/relationships/hyperlink" Target="http://vimeo.com/videoschool/" TargetMode="External"/><Relationship Id="rId5" Type="http://schemas.openxmlformats.org/officeDocument/2006/relationships/hyperlink" Target="http://www.lightingdiagrams.com/Creator" TargetMode="External"/><Relationship Id="rId6" Type="http://schemas.openxmlformats.org/officeDocument/2006/relationships/hyperlink" Target="http://www.lynda.com/Business-Shooting-Video-tutorials/Camera-Webcam-Lighting-Techniques/108974-2.html?srchtrk=index:3%0Alinktypeid:2%0Aq:lighting%0Apage:1%0As:relevance%0Asa:true%0Aproducttypeid:2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robist.blogspot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Lighting For Video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Paul McCormick</a:t>
            </a:r>
          </a:p>
          <a:p>
            <a:r>
              <a:rPr lang="en-US" dirty="0" smtClean="0"/>
              <a:t>AD30400 Video art</a:t>
            </a:r>
          </a:p>
          <a:p>
            <a:r>
              <a:rPr lang="en-US" smtClean="0"/>
              <a:t>Spring </a:t>
            </a:r>
            <a:r>
              <a:rPr lang="en-US" smtClean="0"/>
              <a:t>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062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Light only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Using only a key light will unevenly accentuate the subject </a:t>
            </a:r>
            <a:r>
              <a:rPr lang="en-US" sz="3600" dirty="0" smtClean="0"/>
              <a:t>while leaving </a:t>
            </a:r>
            <a:r>
              <a:rPr lang="en-US" sz="3600" dirty="0"/>
              <a:t>your background flat and under </a:t>
            </a:r>
            <a:r>
              <a:rPr lang="en-US" sz="3600" dirty="0" smtClean="0"/>
              <a:t>lit</a:t>
            </a:r>
          </a:p>
          <a:p>
            <a:r>
              <a:rPr lang="en-US" sz="3600" dirty="0" smtClean="0"/>
              <a:t> </a:t>
            </a:r>
            <a:endParaRPr lang="en-US" dirty="0"/>
          </a:p>
        </p:txBody>
      </p:sp>
      <p:pic>
        <p:nvPicPr>
          <p:cNvPr id="4" name="Picture 3" descr="Low-key_c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56" y="537564"/>
            <a:ext cx="8244888" cy="578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light placement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000403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High Placement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 key light placed above the subject projecting down will be felt as natural light and wont distort the shadows much</a:t>
            </a:r>
            <a:r>
              <a:rPr lang="en-US" dirty="0" smtClean="0"/>
              <a:t>.</a:t>
            </a:r>
            <a:endParaRPr lang="en-US" dirty="0"/>
          </a:p>
          <a:p>
            <a:pPr lvl="1" indent="0">
              <a:buNone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Low placement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 key light placed below the subject projecting up will cast shadows on the face and elongate facial features giving the subject a dramatic effect.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</p:txBody>
      </p:sp>
      <p:pic>
        <p:nvPicPr>
          <p:cNvPr id="4" name="Picture 3" descr="bea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33" y="1752600"/>
            <a:ext cx="3879805" cy="3527095"/>
          </a:xfrm>
          <a:prstGeom prst="rect">
            <a:avLst/>
          </a:prstGeom>
        </p:spPr>
      </p:pic>
      <p:pic>
        <p:nvPicPr>
          <p:cNvPr id="5" name="Picture 4" descr="bear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432" y="1752600"/>
            <a:ext cx="3879805" cy="352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5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0228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U</a:t>
            </a:r>
            <a:r>
              <a:rPr lang="en-US" sz="2800" dirty="0" smtClean="0"/>
              <a:t>sed </a:t>
            </a:r>
            <a:r>
              <a:rPr lang="en-US" sz="2800" dirty="0"/>
              <a:t>to reduce contrast caused by the key light. </a:t>
            </a:r>
            <a:endParaRPr lang="en-US" sz="2800" dirty="0" smtClean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Not as bright as key light </a:t>
            </a:r>
            <a:endParaRPr lang="en-US" sz="2800" dirty="0"/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Placed opposite of the key light at the same angle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609" y="1358900"/>
            <a:ext cx="422910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Hair or Kick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2545" y="1893539"/>
            <a:ext cx="3838534" cy="437356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hines </a:t>
            </a:r>
            <a:r>
              <a:rPr lang="en-US" sz="2800" dirty="0"/>
              <a:t>on the subject from </a:t>
            </a:r>
            <a:r>
              <a:rPr lang="en-US" sz="2800" dirty="0" smtClean="0"/>
              <a:t>behind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ives </a:t>
            </a:r>
            <a:r>
              <a:rPr lang="en-US" sz="2800" dirty="0"/>
              <a:t>the subject a rim of </a:t>
            </a:r>
            <a:r>
              <a:rPr lang="en-US" sz="2800" dirty="0" smtClean="0"/>
              <a:t>light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Separates </a:t>
            </a:r>
            <a:r>
              <a:rPr lang="en-US" sz="2800" dirty="0"/>
              <a:t>the subject from the background and </a:t>
            </a:r>
            <a:r>
              <a:rPr lang="en-US" sz="2800" dirty="0" smtClean="0"/>
              <a:t>highlights </a:t>
            </a:r>
            <a:r>
              <a:rPr lang="en-US" sz="2800" dirty="0"/>
              <a:t>contours</a:t>
            </a:r>
          </a:p>
        </p:txBody>
      </p:sp>
      <p:pic>
        <p:nvPicPr>
          <p:cNvPr id="5" name="Picture 4" descr="three-light-p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3539"/>
            <a:ext cx="3006095" cy="449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01180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lluminates </a:t>
            </a:r>
            <a:r>
              <a:rPr lang="en-US" sz="2800" dirty="0"/>
              <a:t>background </a:t>
            </a:r>
            <a:r>
              <a:rPr lang="en-US" sz="2800" dirty="0" smtClean="0"/>
              <a:t>elements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Placed very high or very low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Creates Depth</a:t>
            </a:r>
            <a:endParaRPr lang="en-US" sz="2800" dirty="0"/>
          </a:p>
        </p:txBody>
      </p:sp>
      <p:pic>
        <p:nvPicPr>
          <p:cNvPr id="4" name="Picture 3" descr="lighting_purple02-445x2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7"/>
          <a:stretch/>
        </p:blipFill>
        <p:spPr>
          <a:xfrm>
            <a:off x="4376174" y="2128642"/>
            <a:ext cx="4379966" cy="288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17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Point Set up with hair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732" r="-35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49866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20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Three Point Set Up with Background Light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124" r="-361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10923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Point Set up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6122" r="-36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278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Barn Doors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Facilitate </a:t>
            </a:r>
            <a:r>
              <a:rPr lang="en-US" dirty="0"/>
              <a:t>shaping of the beam of light from the fixture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Umbrella </a:t>
            </a:r>
          </a:p>
          <a:p>
            <a:pPr marL="800100" lvl="1" indent="-342900"/>
            <a:r>
              <a:rPr lang="en-US" dirty="0" smtClean="0"/>
              <a:t>Diffuses your light reducing harshness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Bounce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Reflective surface used to bounce a concentrated beam of light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Flag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Object used to block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60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br>
              <a:rPr lang="en-US" dirty="0" smtClean="0"/>
            </a:br>
            <a:r>
              <a:rPr lang="en-US" dirty="0" smtClean="0"/>
              <a:t>Location 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38534" cy="4373563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Using the sun and a bounce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Bounce (spot) acts as key light</a:t>
            </a:r>
          </a:p>
          <a:p>
            <a:pPr marL="800100" lvl="1" indent="-342900">
              <a:buFont typeface="Arial"/>
              <a:buChar char="•"/>
            </a:pPr>
            <a:r>
              <a:rPr lang="en-US" sz="2800" dirty="0" smtClean="0"/>
              <a:t>Sun (flood) acts as fill and background</a:t>
            </a: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/>
          <a:srcRect l="-131" r="604"/>
          <a:stretch/>
        </p:blipFill>
        <p:spPr>
          <a:xfrm>
            <a:off x="4503453" y="1718872"/>
            <a:ext cx="4137368" cy="410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3500" dirty="0" smtClean="0"/>
              <a:t>Identify the 4 most common types of lights</a:t>
            </a:r>
          </a:p>
          <a:p>
            <a:pPr marL="342900" indent="-342900">
              <a:buFont typeface="Arial"/>
              <a:buChar char="•"/>
            </a:pPr>
            <a:r>
              <a:rPr lang="en-US" sz="3500" dirty="0"/>
              <a:t>L</a:t>
            </a:r>
            <a:r>
              <a:rPr lang="en-US" sz="3500" dirty="0" smtClean="0"/>
              <a:t>ighting hierarchy (main, fill, hair, background)</a:t>
            </a:r>
          </a:p>
          <a:p>
            <a:pPr marL="342900" indent="-342900">
              <a:buFont typeface="Arial"/>
              <a:buChar char="•"/>
            </a:pPr>
            <a:r>
              <a:rPr lang="en-US" sz="3500" dirty="0" smtClean="0"/>
              <a:t>Discuss common lighting arrays (3 and 4 Point)</a:t>
            </a:r>
          </a:p>
          <a:p>
            <a:pPr marL="342900" indent="-342900">
              <a:buFont typeface="Arial"/>
              <a:buChar char="•"/>
            </a:pPr>
            <a:r>
              <a:rPr lang="en-US" sz="3500" dirty="0" smtClean="0"/>
              <a:t>Location Lighting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8669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err="1"/>
              <a:t>Strobist</a:t>
            </a:r>
            <a:endParaRPr lang="en-US" dirty="0"/>
          </a:p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strobist.blogspot.com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Strobist</a:t>
            </a:r>
            <a:r>
              <a:rPr lang="en-US" dirty="0" smtClean="0"/>
              <a:t> </a:t>
            </a:r>
            <a:r>
              <a:rPr lang="en-US" dirty="0"/>
              <a:t>Lighting 101</a:t>
            </a:r>
          </a:p>
          <a:p>
            <a:r>
              <a:rPr lang="en-US" u="sng" dirty="0">
                <a:hlinkClick r:id="rId3"/>
              </a:rPr>
              <a:t>http://strobist.blogspot.com/2006/03/lighting-101.</a:t>
            </a:r>
            <a:r>
              <a:rPr lang="en-US" u="sng" dirty="0" smtClean="0">
                <a:hlinkClick r:id="rId3"/>
              </a:rPr>
              <a:t>html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Vimeo</a:t>
            </a:r>
            <a:r>
              <a:rPr lang="en-US" dirty="0" smtClean="0"/>
              <a:t> Video School</a:t>
            </a:r>
            <a:endParaRPr lang="en-US" dirty="0"/>
          </a:p>
          <a:p>
            <a:r>
              <a:rPr lang="en-US" u="sng" dirty="0">
                <a:hlinkClick r:id="rId4"/>
              </a:rPr>
              <a:t>http://vimeo.com/</a:t>
            </a:r>
            <a:r>
              <a:rPr lang="en-US" u="sng" dirty="0" err="1">
                <a:hlinkClick r:id="rId4"/>
              </a:rPr>
              <a:t>videoschool</a:t>
            </a:r>
            <a:r>
              <a:rPr lang="en-US" u="sng" dirty="0" smtClean="0">
                <a:hlinkClick r:id="rId4"/>
              </a:rPr>
              <a:t>/</a:t>
            </a:r>
            <a:endParaRPr lang="en-US" u="sng" dirty="0" smtClean="0"/>
          </a:p>
          <a:p>
            <a:endParaRPr lang="en-US" dirty="0" smtClean="0"/>
          </a:p>
          <a:p>
            <a:r>
              <a:rPr lang="en-US" dirty="0" smtClean="0"/>
              <a:t>Online </a:t>
            </a:r>
            <a:r>
              <a:rPr lang="en-US" dirty="0"/>
              <a:t>lighting diagram maker</a:t>
            </a:r>
          </a:p>
          <a:p>
            <a:r>
              <a:rPr lang="en-US" dirty="0">
                <a:hlinkClick r:id="rId5"/>
              </a:rPr>
              <a:t>http://www.lightingdiagrams.com/</a:t>
            </a:r>
            <a:r>
              <a:rPr lang="en-US" dirty="0" smtClean="0">
                <a:hlinkClick r:id="rId5"/>
              </a:rPr>
              <a:t>Creator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 Camera, Video Lighting for the Web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www.lynda.com</a:t>
            </a:r>
            <a:r>
              <a:rPr lang="en-US" dirty="0">
                <a:hlinkClick r:id="rId6"/>
              </a:rPr>
              <a:t>/Business-Shooting-Video-tutorials/Camera-Webcam-Lighting-Techniques/108974-2.html?srchtrk=index%3a3%0alinktypeid%3a2%0aq%3alighting%0apage%3a1%0as%3arelevance%0asa%3atrue%0aproducttypeid%3a2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0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Incandescent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304956" cy="43735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endParaRPr lang="en-US" sz="2500" dirty="0" smtClean="0"/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Burns </a:t>
            </a:r>
            <a:r>
              <a:rPr lang="en-US" sz="3200" dirty="0"/>
              <a:t>with a yellow/orange light. 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Inexpensive with a short burn life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Low wattage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Does not produce a great deal of light.</a:t>
            </a:r>
          </a:p>
          <a:p>
            <a:endParaRPr lang="en-US" dirty="0"/>
          </a:p>
        </p:txBody>
      </p:sp>
      <p:pic>
        <p:nvPicPr>
          <p:cNvPr id="4" name="Picture 3" descr="200px-Gluehlampe_01_KM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870" y="1524318"/>
            <a:ext cx="2540000" cy="421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680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dirty="0"/>
              <a:t>Fluorescent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8965" y="1752600"/>
            <a:ext cx="3855196" cy="4373563"/>
          </a:xfrm>
        </p:spPr>
        <p:txBody>
          <a:bodyPr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3000" dirty="0" smtClean="0"/>
              <a:t>Widely </a:t>
            </a:r>
            <a:r>
              <a:rPr lang="en-US" sz="3000" dirty="0"/>
              <a:t>used in the video </a:t>
            </a:r>
            <a:r>
              <a:rPr lang="en-US" sz="3000" dirty="0" smtClean="0"/>
              <a:t>industry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/>
              <a:t>Provides </a:t>
            </a:r>
            <a:r>
              <a:rPr lang="en-US" sz="3000" dirty="0"/>
              <a:t>a soft, even </a:t>
            </a:r>
            <a:r>
              <a:rPr lang="en-US" sz="3000" dirty="0" smtClean="0"/>
              <a:t>light</a:t>
            </a:r>
          </a:p>
          <a:p>
            <a:pPr marL="342900" indent="-342900">
              <a:buFont typeface="Arial"/>
              <a:buChar char="•"/>
            </a:pPr>
            <a:r>
              <a:rPr lang="en-US" sz="3000" dirty="0" smtClean="0"/>
              <a:t>Large selection of color temperatures</a:t>
            </a:r>
            <a:endParaRPr lang="en-US" sz="3000" dirty="0"/>
          </a:p>
        </p:txBody>
      </p:sp>
      <p:pic>
        <p:nvPicPr>
          <p:cNvPr id="4" name="Picture 3" descr="84617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8" y="1899670"/>
            <a:ext cx="3762685" cy="376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48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dirty="0"/>
              <a:t>Halogen or Quartz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68425" cy="4928451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3200" dirty="0" smtClean="0"/>
              <a:t>Most </a:t>
            </a:r>
            <a:r>
              <a:rPr lang="en-US" sz="3200" dirty="0"/>
              <a:t>prevalent light source used in video </a:t>
            </a:r>
            <a:r>
              <a:rPr lang="en-US" sz="3200" dirty="0" smtClean="0"/>
              <a:t>production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Burns </a:t>
            </a:r>
            <a:r>
              <a:rPr lang="en-US" sz="3200" dirty="0"/>
              <a:t>hot and bright and comes in high </a:t>
            </a:r>
            <a:r>
              <a:rPr lang="en-US" sz="3200" dirty="0" smtClean="0"/>
              <a:t>wattages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 smtClean="0"/>
              <a:t>Long burn life</a:t>
            </a:r>
          </a:p>
          <a:p>
            <a:pPr marL="342900" indent="-342900">
              <a:buFont typeface="Arial"/>
              <a:buChar char="•"/>
            </a:pPr>
            <a:r>
              <a:rPr lang="en-US" sz="3200" dirty="0"/>
              <a:t>I</a:t>
            </a:r>
            <a:r>
              <a:rPr lang="en-US" sz="3200" dirty="0" smtClean="0"/>
              <a:t>ntense </a:t>
            </a:r>
            <a:r>
              <a:rPr lang="en-US" sz="3200" dirty="0"/>
              <a:t>heat and high power </a:t>
            </a:r>
            <a:r>
              <a:rPr lang="en-US" sz="3200" dirty="0" smtClean="0"/>
              <a:t>consumption</a:t>
            </a:r>
          </a:p>
          <a:p>
            <a:pPr marL="342900" indent="-342900">
              <a:buFont typeface="Arial"/>
              <a:buChar char="•"/>
            </a:pPr>
            <a:endParaRPr lang="en-US" sz="2500" dirty="0"/>
          </a:p>
        </p:txBody>
      </p:sp>
      <p:pic>
        <p:nvPicPr>
          <p:cNvPr id="4" name="Picture 3" descr="21qOYhpugf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6" y="2185490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47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841968" cy="4373563"/>
          </a:xfrm>
        </p:spPr>
        <p:txBody>
          <a:bodyPr>
            <a:normAutofit lnSpcReduction="10000"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3200" b="1" dirty="0"/>
              <a:t>Low energy consumption with a high output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b="1" dirty="0"/>
              <a:t>Long burn life</a:t>
            </a:r>
          </a:p>
          <a:p>
            <a:pPr marL="800100" lvl="1" indent="-342900">
              <a:buFont typeface="Arial"/>
              <a:buChar char="•"/>
            </a:pPr>
            <a:r>
              <a:rPr lang="en-US" sz="3200" b="1" dirty="0"/>
              <a:t>Both on and off camera options available </a:t>
            </a:r>
          </a:p>
          <a:p>
            <a:endParaRPr lang="en-US" dirty="0"/>
          </a:p>
        </p:txBody>
      </p:sp>
      <p:pic>
        <p:nvPicPr>
          <p:cNvPr id="5" name="Picture 4" descr="alzo_730l_light_front_300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24" y="1880145"/>
            <a:ext cx="3810000" cy="3759200"/>
          </a:xfrm>
          <a:prstGeom prst="rect">
            <a:avLst/>
          </a:prstGeom>
        </p:spPr>
      </p:pic>
      <p:pic>
        <p:nvPicPr>
          <p:cNvPr id="6" name="Picture 5" descr="HDV-Z96-Led-video-l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396" y="1363663"/>
            <a:ext cx="4275682" cy="427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98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 Introduction</a:t>
            </a:r>
            <a:endParaRPr lang="en-US" dirty="0"/>
          </a:p>
        </p:txBody>
      </p:sp>
      <p:pic>
        <p:nvPicPr>
          <p:cNvPr id="4" name="Picture 3" descr="lights_tungst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99254"/>
            <a:ext cx="7785542" cy="342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765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Spot Vs. Flood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4050209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Spot Light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narrow beam of light that often covers less than 45 </a:t>
            </a:r>
            <a:r>
              <a:rPr lang="en-US" dirty="0" smtClean="0"/>
              <a:t>degrees from source 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Used to highlight or accentuate 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Flood Light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Wide beam that covers an area of up to 120 degrees from source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Used to fill in shadows </a:t>
            </a:r>
            <a:endParaRPr lang="en-US" dirty="0"/>
          </a:p>
        </p:txBody>
      </p:sp>
      <p:pic>
        <p:nvPicPr>
          <p:cNvPr id="5" name="Picture 4" descr="sp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65" y="1524318"/>
            <a:ext cx="3482652" cy="4373563"/>
          </a:xfrm>
          <a:prstGeom prst="rect">
            <a:avLst/>
          </a:prstGeom>
        </p:spPr>
      </p:pic>
      <p:pic>
        <p:nvPicPr>
          <p:cNvPr id="6" name="Picture 5" descr="flo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10" y="1503786"/>
            <a:ext cx="3371207" cy="46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or Key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89055" cy="437356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/>
              <a:t>Key light is the most important light in a standard lighting set up. 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key light will be the hottest or brightest light its purpose is to highlight the subject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/>
              <a:t>30 </a:t>
            </a:r>
            <a:r>
              <a:rPr lang="en-US" dirty="0" smtClean="0"/>
              <a:t>or 60</a:t>
            </a:r>
            <a:r>
              <a:rPr lang="en-US" dirty="0"/>
              <a:t>-degree angle on the </a:t>
            </a:r>
            <a:r>
              <a:rPr lang="en-US" dirty="0" smtClean="0"/>
              <a:t>either side of the camera.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357" y="1524318"/>
            <a:ext cx="4076700" cy="401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3316" y="5830283"/>
            <a:ext cx="77680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220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997</TotalTime>
  <Words>547</Words>
  <Application>Microsoft Macintosh PowerPoint</Application>
  <PresentationFormat>On-screen Show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Lighting For Video</vt:lpstr>
      <vt:lpstr>Overview</vt:lpstr>
      <vt:lpstr>Incandescent </vt:lpstr>
      <vt:lpstr>Fluorescent</vt:lpstr>
      <vt:lpstr>Halogen or Quartz</vt:lpstr>
      <vt:lpstr>Led</vt:lpstr>
      <vt:lpstr>Kit Introduction</vt:lpstr>
      <vt:lpstr>Spot Vs. Flood</vt:lpstr>
      <vt:lpstr>Main or Key Light</vt:lpstr>
      <vt:lpstr>Key Light only</vt:lpstr>
      <vt:lpstr>Key light placement </vt:lpstr>
      <vt:lpstr>Fill Light</vt:lpstr>
      <vt:lpstr> Hair or Kick light</vt:lpstr>
      <vt:lpstr>Background Light</vt:lpstr>
      <vt:lpstr>Three Point Set up with hair Light</vt:lpstr>
      <vt:lpstr>Three Point Set Up with Background Light</vt:lpstr>
      <vt:lpstr>Four Point Set up</vt:lpstr>
      <vt:lpstr>Modifiers </vt:lpstr>
      <vt:lpstr>Simple  Location Lighting</vt:lpstr>
      <vt:lpstr>Other Resources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Lighting For Video</dc:title>
  <dc:creator>Paul McCormick</dc:creator>
  <cp:lastModifiedBy>Purdue University</cp:lastModifiedBy>
  <cp:revision>33</cp:revision>
  <dcterms:created xsi:type="dcterms:W3CDTF">2013-02-25T20:07:45Z</dcterms:created>
  <dcterms:modified xsi:type="dcterms:W3CDTF">2014-03-11T02:52:43Z</dcterms:modified>
</cp:coreProperties>
</file>