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6" r:id="rId2"/>
    <p:sldId id="457" r:id="rId3"/>
    <p:sldId id="456" r:id="rId4"/>
    <p:sldId id="458" r:id="rId5"/>
    <p:sldId id="416" r:id="rId6"/>
    <p:sldId id="433" r:id="rId7"/>
    <p:sldId id="437" r:id="rId8"/>
    <p:sldId id="438" r:id="rId9"/>
    <p:sldId id="435" r:id="rId10"/>
    <p:sldId id="461" r:id="rId11"/>
    <p:sldId id="463" r:id="rId12"/>
    <p:sldId id="465" r:id="rId13"/>
    <p:sldId id="460" r:id="rId14"/>
    <p:sldId id="442" r:id="rId15"/>
    <p:sldId id="443" r:id="rId16"/>
    <p:sldId id="444" r:id="rId17"/>
    <p:sldId id="445" r:id="rId18"/>
    <p:sldId id="462" r:id="rId19"/>
    <p:sldId id="466" r:id="rId20"/>
    <p:sldId id="450" r:id="rId21"/>
    <p:sldId id="459" r:id="rId22"/>
  </p:sldIdLst>
  <p:sldSz cx="9144000" cy="6858000" type="screen4x3"/>
  <p:notesSz cx="6997700" cy="9283700"/>
  <p:defaultTextStyle>
    <a:defPPr>
      <a:defRPr lang="en-US"/>
    </a:defPPr>
    <a:lvl1pPr algn="l" rtl="0" fontAlgn="base">
      <a:lnSpc>
        <a:spcPct val="70000"/>
      </a:lnSpc>
      <a:spcBef>
        <a:spcPct val="2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70000"/>
      </a:lnSpc>
      <a:spcBef>
        <a:spcPct val="2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70000"/>
      </a:lnSpc>
      <a:spcBef>
        <a:spcPct val="2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70000"/>
      </a:lnSpc>
      <a:spcBef>
        <a:spcPct val="2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70000"/>
      </a:lnSpc>
      <a:spcBef>
        <a:spcPct val="2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009999"/>
    <a:srgbClr val="33CCCC"/>
    <a:srgbClr val="FF9900"/>
    <a:srgbClr val="C0C0C0"/>
    <a:srgbClr val="66FF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61" autoAdjust="0"/>
    <p:restoredTop sz="95722" autoAdjust="0"/>
  </p:normalViewPr>
  <p:slideViewPr>
    <p:cSldViewPr>
      <p:cViewPr varScale="1">
        <p:scale>
          <a:sx n="126" d="100"/>
          <a:sy n="126" d="100"/>
        </p:scale>
        <p:origin x="8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80" y="-10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560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lnSpc>
                <a:spcPct val="100000"/>
              </a:lnSpc>
              <a:spcBef>
                <a:spcPct val="0"/>
              </a:spcBef>
              <a:defRPr sz="1200" i="1" dirty="0"/>
            </a:lvl1pPr>
          </a:lstStyle>
          <a:p>
            <a:pPr>
              <a:defRPr/>
            </a:pPr>
            <a:r>
              <a:rPr lang="en-US"/>
              <a:t>AGEC 640, Agricultural Development and </a:t>
            </a:r>
            <a:r>
              <a:rPr lang="en-US" smtClean="0"/>
              <a:t>Policy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00000"/>
              </a:lnSpc>
              <a:spcBef>
                <a:spcPct val="0"/>
              </a:spcBef>
              <a:defRPr sz="1200" i="1" dirty="0" smtClean="0"/>
            </a:lvl1pPr>
          </a:lstStyle>
          <a:p>
            <a:pPr>
              <a:defRPr/>
            </a:pPr>
            <a:r>
              <a:rPr lang="en-US" dirty="0"/>
              <a:t>Fall </a:t>
            </a:r>
            <a:r>
              <a:rPr lang="en-US" dirty="0" smtClean="0"/>
              <a:t>2010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00000"/>
              </a:lnSpc>
              <a:spcBef>
                <a:spcPct val="0"/>
              </a:spcBef>
              <a:defRPr sz="1200" i="1"/>
            </a:lvl1pPr>
          </a:lstStyle>
          <a:p>
            <a:pPr>
              <a:defRPr/>
            </a:pPr>
            <a:r>
              <a:rPr lang="en-US"/>
              <a:t>page </a:t>
            </a:r>
            <a:fld id="{39834171-5526-4E3A-AA83-3D3A66D84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79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2F6B9D85-31AA-47C3-8665-CAB444D1C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58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606DF5-0D07-4D44-AF87-AF067203FD8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A82F4-BD61-4C6E-8779-EF5CD8CC2B0D}" type="slidenum">
              <a:rPr lang="en-US"/>
              <a:pPr/>
              <a:t>10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F4222-4B23-4C33-AF97-D53882016F3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9CE0C-AD3F-4932-8FB6-FF2B6A98649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BFEEB-C0E7-4F98-BBD3-E0B8DD438D1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36CEF-18E7-41BA-8F8A-BF57BF9BF97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66041-2F11-421C-953F-D411A9943B4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DB96F5-EE72-49B0-A415-11DD28BD1356}" type="slidenum">
              <a:rPr lang="en-US"/>
              <a:pPr/>
              <a:t>18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720BBE-8431-4789-8BFE-01C6F3D45C70}" type="slidenum">
              <a:rPr lang="en-US"/>
              <a:pPr/>
              <a:t>19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529BA-741F-4A18-AA78-6E64A863053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529BA-741F-4A18-AA78-6E64A863053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606DF5-0D07-4D44-AF87-AF067203FD8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571AF-6540-46E8-BA30-3E203B06315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571AF-6540-46E8-BA30-3E203B06315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3A08C9-6DEC-4EEE-A577-9688EBAE51B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EF68E-A755-424F-8727-9C38EA8D0C6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E7E51-7178-443F-9D1F-9AC46612E81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BAB71-36C5-4DBD-A770-CDD90FD0389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8E75EB-32DE-45E5-B32C-4052A69A62F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E7782-5982-41BB-84A1-2C33D1F9C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F59D9-7E75-44A3-A870-5CBBB9867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66D6A-FC1E-4C32-AE1A-4C0EB2F7C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B93BC-8210-4C57-897F-80EA783E0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C0215-5B6E-43F0-A36A-8E11FC2EC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6A88C-F0BC-4564-A72B-1F9D6585F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93BA4-B7DD-498C-B93C-029D51B82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02852-E390-41EF-8020-9795C84A0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F2806-A0CE-44AF-BF1E-F19BAC7D2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4EAFD-3C66-43EE-B6B5-114E13CBF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07AFC-A6C0-4298-A4F7-A3456B9D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4ADB05FA-065A-455F-904E-59C96D03D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Suu84khNGY" TargetMode="External"/><Relationship Id="rId7" Type="http://schemas.openxmlformats.org/officeDocument/2006/relationships/hyperlink" Target="http://www.econlib.org/library/NPDBooks/Pigou/pgEW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stor.org/stable/2117445?seq=4#page_scan_tab_contents" TargetMode="External"/><Relationship Id="rId5" Type="http://schemas.openxmlformats.org/officeDocument/2006/relationships/hyperlink" Target="http://www.sciencedirect.com/science/article/pii/S0921800904003027" TargetMode="External"/><Relationship Id="rId4" Type="http://schemas.openxmlformats.org/officeDocument/2006/relationships/hyperlink" Target="http://www.jstor.org/stable/1925895?seq=1#page_scan_tab_content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2438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AGEC 640 –Weeks 11-13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Explaining Policies: </a:t>
            </a:r>
            <a:br>
              <a:rPr lang="en-US" sz="3600" dirty="0" smtClean="0"/>
            </a:br>
            <a:r>
              <a:rPr lang="en-US" sz="3600" dirty="0" smtClean="0"/>
              <a:t>The Political Economy of Agricultural Policy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Oct 30, 2018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" y="2362200"/>
            <a:ext cx="883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tabLst>
                <a:tab pos="633413" algn="l"/>
                <a:tab pos="914400" algn="l"/>
                <a:tab pos="1146175" algn="l"/>
                <a:tab pos="1997075" algn="l"/>
              </a:tabLst>
            </a:pPr>
            <a:endParaRPr lang="en-US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81000" y="4308862"/>
            <a:ext cx="8458200" cy="155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dirty="0"/>
              <a:t>So far we have </a:t>
            </a:r>
            <a:r>
              <a:rPr lang="en-US" dirty="0" smtClean="0"/>
              <a:t>looked at:</a:t>
            </a:r>
            <a:br>
              <a:rPr lang="en-US" dirty="0" smtClean="0"/>
            </a:br>
            <a:r>
              <a:rPr lang="en-US" dirty="0" smtClean="0"/>
              <a:t>supply &amp; demand</a:t>
            </a:r>
          </a:p>
          <a:p>
            <a:pPr marL="342900" indent="-342900">
              <a:lnSpc>
                <a:spcPct val="80000"/>
              </a:lnSpc>
              <a:tabLst>
                <a:tab pos="633413" algn="l"/>
                <a:tab pos="914400" algn="l"/>
                <a:tab pos="1146175" algn="l"/>
                <a:tab pos="1997075" algn="l"/>
              </a:tabLst>
            </a:pPr>
            <a:endParaRPr lang="en-US" dirty="0" smtClean="0"/>
          </a:p>
          <a:p>
            <a:pPr marL="342900" indent="-342900">
              <a:lnSpc>
                <a:spcPct val="80000"/>
              </a:lnSpc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dirty="0" smtClean="0"/>
              <a:t>and a </a:t>
            </a:r>
            <a:r>
              <a:rPr lang="en-US" dirty="0"/>
              <a:t>catalog of possible policy </a:t>
            </a:r>
            <a:r>
              <a:rPr lang="en-US" dirty="0" smtClean="0"/>
              <a:t>instruments that affect:</a:t>
            </a:r>
          </a:p>
          <a:p>
            <a:pPr marL="342900" indent="-342900">
              <a:lnSpc>
                <a:spcPct val="80000"/>
              </a:lnSpc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dirty="0" smtClean="0"/>
              <a:t>	one, the other, or both...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7" t="5885" r="27922" b="47058"/>
          <a:stretch/>
        </p:blipFill>
        <p:spPr bwMode="auto">
          <a:xfrm>
            <a:off x="0" y="523877"/>
            <a:ext cx="9143999" cy="633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0" y="6381498"/>
            <a:ext cx="9144000" cy="40030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Nitrogen Runoff 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Potential from Field Crops</a:t>
            </a: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609600" y="41148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catalog of market failures, continued: </a:t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(2) Externalities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1752600" cy="118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1" name="Rectangle 11"/>
          <p:cNvSpPr>
            <a:spLocks noChangeArrowheads="1"/>
          </p:cNvSpPr>
          <p:nvPr/>
        </p:nvSpPr>
        <p:spPr bwMode="auto">
          <a:xfrm>
            <a:off x="8382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en-US">
                <a:solidFill>
                  <a:schemeClr val="tx1"/>
                </a:solidFill>
              </a:rPr>
              <a:t>	 </a:t>
            </a:r>
            <a:r>
              <a:rPr lang="en-US" sz="3600"/>
              <a:t>Marginal damage function</a:t>
            </a:r>
            <a:endParaRPr lang="en-US" sz="3600">
              <a:solidFill>
                <a:schemeClr val="tx1"/>
              </a:solidFill>
            </a:endParaRPr>
          </a:p>
          <a:p>
            <a:pPr marL="342900" indent="-342900"/>
            <a:r>
              <a:rPr lang="en-US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74123" name="Rectangle 43"/>
          <p:cNvSpPr>
            <a:spLocks noChangeArrowheads="1"/>
          </p:cNvSpPr>
          <p:nvPr/>
        </p:nvSpPr>
        <p:spPr bwMode="auto">
          <a:xfrm>
            <a:off x="685800" y="990600"/>
            <a:ext cx="7924800" cy="70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hlink"/>
                </a:solidFill>
              </a:rPr>
              <a:t>Dollar measure of incremental </a:t>
            </a:r>
            <a:br>
              <a:rPr lang="en-US" dirty="0">
                <a:solidFill>
                  <a:schemeClr val="hlink"/>
                </a:solidFill>
              </a:rPr>
            </a:br>
            <a:r>
              <a:rPr lang="en-US" dirty="0">
                <a:solidFill>
                  <a:schemeClr val="hlink"/>
                </a:solidFill>
              </a:rPr>
              <a:t>damage from </a:t>
            </a:r>
            <a:r>
              <a:rPr lang="en-US" dirty="0" smtClean="0">
                <a:solidFill>
                  <a:schemeClr val="hlink"/>
                </a:solidFill>
              </a:rPr>
              <a:t>the externality (i.e. pollution)</a:t>
            </a:r>
            <a:endParaRPr lang="en-US" dirty="0">
              <a:solidFill>
                <a:schemeClr val="hlink"/>
              </a:solidFill>
            </a:endParaRP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1295400" y="2286000"/>
            <a:ext cx="7391400" cy="4198938"/>
            <a:chOff x="816" y="1440"/>
            <a:chExt cx="4656" cy="2645"/>
          </a:xfrm>
        </p:grpSpPr>
        <p:sp>
          <p:nvSpPr>
            <p:cNvPr id="174082" name="Line 2"/>
            <p:cNvSpPr>
              <a:spLocks noChangeShapeType="1"/>
            </p:cNvSpPr>
            <p:nvPr/>
          </p:nvSpPr>
          <p:spPr bwMode="auto">
            <a:xfrm>
              <a:off x="1776" y="1536"/>
              <a:ext cx="1" cy="206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083" name="Line 3"/>
            <p:cNvSpPr>
              <a:spLocks noChangeShapeType="1"/>
            </p:cNvSpPr>
            <p:nvPr/>
          </p:nvSpPr>
          <p:spPr bwMode="auto">
            <a:xfrm>
              <a:off x="1776" y="3600"/>
              <a:ext cx="2208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084" name="Text Box 4"/>
            <p:cNvSpPr txBox="1">
              <a:spLocks noChangeArrowheads="1"/>
            </p:cNvSpPr>
            <p:nvPr/>
          </p:nvSpPr>
          <p:spPr bwMode="auto">
            <a:xfrm>
              <a:off x="3936" y="3696"/>
              <a:ext cx="1536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FFFFFF"/>
                  </a:solidFill>
                </a:rPr>
                <a:t>Q of </a:t>
              </a:r>
              <a:r>
                <a:rPr lang="en-US" sz="2400" dirty="0" smtClean="0">
                  <a:solidFill>
                    <a:srgbClr val="FFFFFF"/>
                  </a:solidFill>
                </a:rPr>
                <a:t>Emission</a:t>
              </a:r>
              <a:br>
                <a:rPr lang="en-US" sz="2400" dirty="0" smtClean="0">
                  <a:solidFill>
                    <a:srgbClr val="FFFFFF"/>
                  </a:solidFill>
                </a:rPr>
              </a:br>
              <a:r>
                <a:rPr lang="en-US" sz="2400" dirty="0" smtClean="0">
                  <a:solidFill>
                    <a:srgbClr val="FFFFFF"/>
                  </a:solidFill>
                </a:rPr>
                <a:t>(linked to output)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4096" name="Text Box 16"/>
            <p:cNvSpPr txBox="1">
              <a:spLocks noChangeArrowheads="1"/>
            </p:cNvSpPr>
            <p:nvPr/>
          </p:nvSpPr>
          <p:spPr bwMode="auto">
            <a:xfrm>
              <a:off x="3216" y="3648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E</a:t>
              </a:r>
              <a:endParaRPr lang="en-US"/>
            </a:p>
          </p:txBody>
        </p:sp>
        <p:sp>
          <p:nvSpPr>
            <p:cNvPr id="174097" name="Line 17"/>
            <p:cNvSpPr>
              <a:spLocks noChangeShapeType="1"/>
            </p:cNvSpPr>
            <p:nvPr/>
          </p:nvSpPr>
          <p:spPr bwMode="auto">
            <a:xfrm>
              <a:off x="3312" y="2688"/>
              <a:ext cx="1" cy="91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12" name="Line 32"/>
            <p:cNvSpPr>
              <a:spLocks noChangeShapeType="1"/>
            </p:cNvSpPr>
            <p:nvPr/>
          </p:nvSpPr>
          <p:spPr bwMode="auto">
            <a:xfrm flipH="1">
              <a:off x="1776" y="2640"/>
              <a:ext cx="153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13" name="Text Box 33"/>
            <p:cNvSpPr txBox="1">
              <a:spLocks noChangeArrowheads="1"/>
            </p:cNvSpPr>
            <p:nvPr/>
          </p:nvSpPr>
          <p:spPr bwMode="auto">
            <a:xfrm>
              <a:off x="816" y="144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FF"/>
                  </a:solidFill>
                </a:rPr>
                <a:t>Damages</a:t>
              </a:r>
            </a:p>
          </p:txBody>
        </p:sp>
        <p:sp>
          <p:nvSpPr>
            <p:cNvPr id="174125" name="Text Box 45"/>
            <p:cNvSpPr txBox="1">
              <a:spLocks noChangeArrowheads="1"/>
            </p:cNvSpPr>
            <p:nvPr/>
          </p:nvSpPr>
          <p:spPr bwMode="auto">
            <a:xfrm>
              <a:off x="3936" y="1584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FF"/>
                  </a:solidFill>
                </a:rPr>
                <a:t>MD</a:t>
              </a:r>
            </a:p>
          </p:txBody>
        </p:sp>
        <p:sp>
          <p:nvSpPr>
            <p:cNvPr id="174126" name="Text Box 46"/>
            <p:cNvSpPr txBox="1">
              <a:spLocks noChangeArrowheads="1"/>
            </p:cNvSpPr>
            <p:nvPr/>
          </p:nvSpPr>
          <p:spPr bwMode="auto">
            <a:xfrm>
              <a:off x="3840" y="2736"/>
              <a:ext cx="124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FF"/>
                  </a:solidFill>
                </a:rPr>
                <a:t>Total Damage</a:t>
              </a:r>
            </a:p>
          </p:txBody>
        </p:sp>
        <p:sp>
          <p:nvSpPr>
            <p:cNvPr id="174130" name="Freeform 50"/>
            <p:cNvSpPr>
              <a:spLocks/>
            </p:cNvSpPr>
            <p:nvPr/>
          </p:nvSpPr>
          <p:spPr bwMode="auto">
            <a:xfrm>
              <a:off x="2491" y="3599"/>
              <a:ext cx="836" cy="87"/>
            </a:xfrm>
            <a:custGeom>
              <a:avLst/>
              <a:gdLst/>
              <a:ahLst/>
              <a:cxnLst>
                <a:cxn ang="0">
                  <a:pos x="836" y="0"/>
                </a:cxn>
                <a:cxn ang="0">
                  <a:pos x="0" y="55"/>
                </a:cxn>
              </a:cxnLst>
              <a:rect l="0" t="0" r="r" b="b"/>
              <a:pathLst>
                <a:path w="836" h="87">
                  <a:moveTo>
                    <a:pt x="836" y="0"/>
                  </a:moveTo>
                  <a:cubicBezTo>
                    <a:pt x="569" y="87"/>
                    <a:pt x="226" y="55"/>
                    <a:pt x="0" y="55"/>
                  </a:cubicBezTo>
                </a:path>
              </a:pathLst>
            </a:custGeom>
            <a:no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31" name="Line 51"/>
            <p:cNvSpPr>
              <a:spLocks noChangeShapeType="1"/>
            </p:cNvSpPr>
            <p:nvPr/>
          </p:nvSpPr>
          <p:spPr bwMode="auto">
            <a:xfrm flipH="1">
              <a:off x="2976" y="2880"/>
              <a:ext cx="86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32" name="Freeform 52"/>
            <p:cNvSpPr>
              <a:spLocks/>
            </p:cNvSpPr>
            <p:nvPr/>
          </p:nvSpPr>
          <p:spPr bwMode="auto">
            <a:xfrm>
              <a:off x="1776" y="2928"/>
              <a:ext cx="1536" cy="672"/>
            </a:xfrm>
            <a:custGeom>
              <a:avLst/>
              <a:gdLst/>
              <a:ahLst/>
              <a:cxnLst>
                <a:cxn ang="0">
                  <a:pos x="1536" y="672"/>
                </a:cxn>
                <a:cxn ang="0">
                  <a:pos x="0" y="672"/>
                </a:cxn>
                <a:cxn ang="0">
                  <a:pos x="1536" y="0"/>
                </a:cxn>
                <a:cxn ang="0">
                  <a:pos x="1536" y="672"/>
                </a:cxn>
              </a:cxnLst>
              <a:rect l="0" t="0" r="r" b="b"/>
              <a:pathLst>
                <a:path w="1536" h="672">
                  <a:moveTo>
                    <a:pt x="1536" y="672"/>
                  </a:moveTo>
                  <a:lnTo>
                    <a:pt x="0" y="672"/>
                  </a:lnTo>
                  <a:lnTo>
                    <a:pt x="1536" y="0"/>
                  </a:lnTo>
                  <a:lnTo>
                    <a:pt x="1536" y="672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33" name="Freeform 53"/>
            <p:cNvSpPr>
              <a:spLocks/>
            </p:cNvSpPr>
            <p:nvPr/>
          </p:nvSpPr>
          <p:spPr bwMode="auto">
            <a:xfrm>
              <a:off x="2208" y="2640"/>
              <a:ext cx="1104" cy="816"/>
            </a:xfrm>
            <a:custGeom>
              <a:avLst/>
              <a:gdLst/>
              <a:ahLst/>
              <a:cxnLst>
                <a:cxn ang="0">
                  <a:pos x="1104" y="0"/>
                </a:cxn>
                <a:cxn ang="0">
                  <a:pos x="1104" y="288"/>
                </a:cxn>
                <a:cxn ang="0">
                  <a:pos x="0" y="816"/>
                </a:cxn>
                <a:cxn ang="0">
                  <a:pos x="1104" y="144"/>
                </a:cxn>
              </a:cxnLst>
              <a:rect l="0" t="0" r="r" b="b"/>
              <a:pathLst>
                <a:path w="1104" h="816">
                  <a:moveTo>
                    <a:pt x="1104" y="0"/>
                  </a:moveTo>
                  <a:lnTo>
                    <a:pt x="1104" y="288"/>
                  </a:lnTo>
                  <a:lnTo>
                    <a:pt x="0" y="816"/>
                  </a:lnTo>
                  <a:lnTo>
                    <a:pt x="1104" y="144"/>
                  </a:lnTo>
                </a:path>
              </a:pathLst>
            </a:custGeom>
            <a:solidFill>
              <a:schemeClr val="bg2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34" name="Freeform 54"/>
            <p:cNvSpPr>
              <a:spLocks/>
            </p:cNvSpPr>
            <p:nvPr/>
          </p:nvSpPr>
          <p:spPr bwMode="auto">
            <a:xfrm>
              <a:off x="2832" y="2640"/>
              <a:ext cx="480" cy="384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0" y="384"/>
                </a:cxn>
                <a:cxn ang="0">
                  <a:pos x="480" y="144"/>
                </a:cxn>
                <a:cxn ang="0">
                  <a:pos x="480" y="0"/>
                </a:cxn>
              </a:cxnLst>
              <a:rect l="0" t="0" r="r" b="b"/>
              <a:pathLst>
                <a:path w="480" h="384">
                  <a:moveTo>
                    <a:pt x="480" y="0"/>
                  </a:moveTo>
                  <a:lnTo>
                    <a:pt x="0" y="384"/>
                  </a:lnTo>
                  <a:lnTo>
                    <a:pt x="480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35" name="Line 55"/>
            <p:cNvSpPr>
              <a:spLocks noChangeShapeType="1"/>
            </p:cNvSpPr>
            <p:nvPr/>
          </p:nvSpPr>
          <p:spPr bwMode="auto">
            <a:xfrm flipH="1">
              <a:off x="2496" y="2784"/>
              <a:ext cx="768" cy="48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29" name="Freeform 49"/>
            <p:cNvSpPr>
              <a:spLocks/>
            </p:cNvSpPr>
            <p:nvPr/>
          </p:nvSpPr>
          <p:spPr bwMode="auto">
            <a:xfrm>
              <a:off x="1776" y="1776"/>
              <a:ext cx="2112" cy="1824"/>
            </a:xfrm>
            <a:custGeom>
              <a:avLst/>
              <a:gdLst/>
              <a:ahLst/>
              <a:cxnLst>
                <a:cxn ang="0">
                  <a:pos x="0" y="1824"/>
                </a:cxn>
                <a:cxn ang="0">
                  <a:pos x="1920" y="960"/>
                </a:cxn>
                <a:cxn ang="0">
                  <a:pos x="2832" y="0"/>
                </a:cxn>
              </a:cxnLst>
              <a:rect l="0" t="0" r="r" b="b"/>
              <a:pathLst>
                <a:path w="2832" h="1824">
                  <a:moveTo>
                    <a:pt x="0" y="1824"/>
                  </a:moveTo>
                  <a:cubicBezTo>
                    <a:pt x="724" y="1544"/>
                    <a:pt x="1448" y="1264"/>
                    <a:pt x="1920" y="960"/>
                  </a:cubicBezTo>
                  <a:cubicBezTo>
                    <a:pt x="2392" y="656"/>
                    <a:pt x="2656" y="200"/>
                    <a:pt x="2832" y="0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36" name="Line 56"/>
            <p:cNvSpPr>
              <a:spLocks noChangeShapeType="1"/>
            </p:cNvSpPr>
            <p:nvPr/>
          </p:nvSpPr>
          <p:spPr bwMode="auto">
            <a:xfrm flipH="1">
              <a:off x="2304" y="2832"/>
              <a:ext cx="912" cy="52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38" name="Text Box 58"/>
            <p:cNvSpPr txBox="1">
              <a:spLocks noChangeArrowheads="1"/>
            </p:cNvSpPr>
            <p:nvPr/>
          </p:nvSpPr>
          <p:spPr bwMode="auto">
            <a:xfrm>
              <a:off x="1440" y="2496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D</a:t>
              </a:r>
              <a:endParaRPr lang="en-US"/>
            </a:p>
          </p:txBody>
        </p:sp>
        <p:sp>
          <p:nvSpPr>
            <p:cNvPr id="174140" name="Line 60"/>
            <p:cNvSpPr>
              <a:spLocks noChangeShapeType="1"/>
            </p:cNvSpPr>
            <p:nvPr/>
          </p:nvSpPr>
          <p:spPr bwMode="auto">
            <a:xfrm flipH="1">
              <a:off x="2448" y="3168"/>
              <a:ext cx="240" cy="14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1" name="Line 61"/>
            <p:cNvSpPr>
              <a:spLocks noChangeShapeType="1"/>
            </p:cNvSpPr>
            <p:nvPr/>
          </p:nvSpPr>
          <p:spPr bwMode="auto">
            <a:xfrm flipH="1">
              <a:off x="2124" y="3324"/>
              <a:ext cx="240" cy="14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2" name="Line 62"/>
            <p:cNvSpPr>
              <a:spLocks noChangeShapeType="1"/>
            </p:cNvSpPr>
            <p:nvPr/>
          </p:nvSpPr>
          <p:spPr bwMode="auto">
            <a:xfrm flipH="1">
              <a:off x="3024" y="2796"/>
              <a:ext cx="240" cy="14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7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1" grpId="0" autoUpdateAnimBg="0"/>
      <p:bldP spid="17412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685800" y="990600"/>
            <a:ext cx="7924800" cy="70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hlink"/>
                </a:solidFill>
              </a:rPr>
              <a:t>private benefits = social benefits</a:t>
            </a:r>
            <a:br>
              <a:rPr lang="en-US" dirty="0">
                <a:solidFill>
                  <a:schemeClr val="hlink"/>
                </a:solidFill>
              </a:rPr>
            </a:br>
            <a:r>
              <a:rPr lang="en-US" dirty="0">
                <a:solidFill>
                  <a:schemeClr val="hlink"/>
                </a:solidFill>
              </a:rPr>
              <a:t>   </a:t>
            </a:r>
            <a:r>
              <a:rPr lang="en-US" dirty="0" smtClean="0">
                <a:solidFill>
                  <a:schemeClr val="hlink"/>
                </a:solidFill>
              </a:rPr>
              <a:t>because private </a:t>
            </a:r>
            <a:r>
              <a:rPr lang="en-US" dirty="0">
                <a:solidFill>
                  <a:schemeClr val="hlink"/>
                </a:solidFill>
              </a:rPr>
              <a:t>costs </a:t>
            </a:r>
            <a:r>
              <a:rPr lang="en-US" dirty="0" smtClean="0">
                <a:solidFill>
                  <a:schemeClr val="hlink"/>
                </a:solidFill>
              </a:rPr>
              <a:t>&lt; </a:t>
            </a:r>
            <a:r>
              <a:rPr lang="en-US" dirty="0">
                <a:solidFill>
                  <a:schemeClr val="hlink"/>
                </a:solidFill>
              </a:rPr>
              <a:t>social costs	</a:t>
            </a: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5943600" y="2514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</a:rPr>
              <a:t>SMC = PMC + MD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09800" y="2438400"/>
            <a:ext cx="6096000" cy="3886200"/>
            <a:chOff x="1392" y="1536"/>
            <a:chExt cx="3840" cy="2448"/>
          </a:xfrm>
        </p:grpSpPr>
        <p:sp>
          <p:nvSpPr>
            <p:cNvPr id="202758" name="Line 6"/>
            <p:cNvSpPr>
              <a:spLocks noChangeShapeType="1"/>
            </p:cNvSpPr>
            <p:nvPr/>
          </p:nvSpPr>
          <p:spPr bwMode="auto">
            <a:xfrm>
              <a:off x="1776" y="1536"/>
              <a:ext cx="0" cy="206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59" name="Line 7"/>
            <p:cNvSpPr>
              <a:spLocks noChangeShapeType="1"/>
            </p:cNvSpPr>
            <p:nvPr/>
          </p:nvSpPr>
          <p:spPr bwMode="auto">
            <a:xfrm>
              <a:off x="1776" y="3600"/>
              <a:ext cx="220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0" name="Text Box 8"/>
            <p:cNvSpPr txBox="1">
              <a:spLocks noChangeArrowheads="1"/>
            </p:cNvSpPr>
            <p:nvPr/>
          </p:nvSpPr>
          <p:spPr bwMode="auto">
            <a:xfrm>
              <a:off x="3936" y="369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FF"/>
                  </a:solidFill>
                </a:rPr>
                <a:t>Q</a:t>
              </a:r>
            </a:p>
          </p:txBody>
        </p:sp>
        <p:sp>
          <p:nvSpPr>
            <p:cNvPr id="202761" name="Line 9"/>
            <p:cNvSpPr>
              <a:spLocks noChangeShapeType="1"/>
            </p:cNvSpPr>
            <p:nvPr/>
          </p:nvSpPr>
          <p:spPr bwMode="auto">
            <a:xfrm>
              <a:off x="1788" y="1944"/>
              <a:ext cx="2016" cy="1296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2" name="Line 10"/>
            <p:cNvSpPr>
              <a:spLocks noChangeShapeType="1"/>
            </p:cNvSpPr>
            <p:nvPr/>
          </p:nvSpPr>
          <p:spPr bwMode="auto">
            <a:xfrm flipV="1">
              <a:off x="1776" y="2208"/>
              <a:ext cx="2256" cy="1008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3" name="Text Box 11"/>
            <p:cNvSpPr txBox="1">
              <a:spLocks noChangeArrowheads="1"/>
            </p:cNvSpPr>
            <p:nvPr/>
          </p:nvSpPr>
          <p:spPr bwMode="auto">
            <a:xfrm>
              <a:off x="2802" y="3600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 Q</a:t>
              </a:r>
              <a:endParaRPr lang="en-US"/>
            </a:p>
          </p:txBody>
        </p:sp>
        <p:sp>
          <p:nvSpPr>
            <p:cNvPr id="202764" name="Line 12"/>
            <p:cNvSpPr>
              <a:spLocks noChangeShapeType="1"/>
            </p:cNvSpPr>
            <p:nvPr/>
          </p:nvSpPr>
          <p:spPr bwMode="auto">
            <a:xfrm>
              <a:off x="2928" y="2688"/>
              <a:ext cx="0" cy="91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5" name="Line 13"/>
            <p:cNvSpPr>
              <a:spLocks noChangeShapeType="1"/>
            </p:cNvSpPr>
            <p:nvPr/>
          </p:nvSpPr>
          <p:spPr bwMode="auto">
            <a:xfrm flipH="1">
              <a:off x="1776" y="2688"/>
              <a:ext cx="110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6" name="Text Box 14"/>
            <p:cNvSpPr txBox="1">
              <a:spLocks noChangeArrowheads="1"/>
            </p:cNvSpPr>
            <p:nvPr/>
          </p:nvSpPr>
          <p:spPr bwMode="auto">
            <a:xfrm>
              <a:off x="1392" y="254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202767" name="Text Box 15"/>
            <p:cNvSpPr txBox="1">
              <a:spLocks noChangeArrowheads="1"/>
            </p:cNvSpPr>
            <p:nvPr/>
          </p:nvSpPr>
          <p:spPr bwMode="auto">
            <a:xfrm>
              <a:off x="4128" y="2016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FF"/>
                  </a:solidFill>
                </a:rPr>
                <a:t>PMC</a:t>
              </a:r>
            </a:p>
          </p:txBody>
        </p:sp>
        <p:sp>
          <p:nvSpPr>
            <p:cNvPr id="202768" name="Text Box 16"/>
            <p:cNvSpPr txBox="1">
              <a:spLocks noChangeArrowheads="1"/>
            </p:cNvSpPr>
            <p:nvPr/>
          </p:nvSpPr>
          <p:spPr bwMode="auto">
            <a:xfrm>
              <a:off x="3888" y="3120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FF"/>
                  </a:solidFill>
                </a:rPr>
                <a:t>PMB=SMB</a:t>
              </a:r>
            </a:p>
          </p:txBody>
        </p:sp>
        <p:sp>
          <p:nvSpPr>
            <p:cNvPr id="202769" name="Line 17"/>
            <p:cNvSpPr>
              <a:spLocks noChangeShapeType="1"/>
            </p:cNvSpPr>
            <p:nvPr/>
          </p:nvSpPr>
          <p:spPr bwMode="auto">
            <a:xfrm flipV="1">
              <a:off x="1824" y="1824"/>
              <a:ext cx="1824" cy="1344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0" name="Line 18"/>
            <p:cNvSpPr>
              <a:spLocks noChangeShapeType="1"/>
            </p:cNvSpPr>
            <p:nvPr/>
          </p:nvSpPr>
          <p:spPr bwMode="auto">
            <a:xfrm>
              <a:off x="2688" y="2544"/>
              <a:ext cx="0" cy="105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1" name="Line 19"/>
            <p:cNvSpPr>
              <a:spLocks noChangeShapeType="1"/>
            </p:cNvSpPr>
            <p:nvPr/>
          </p:nvSpPr>
          <p:spPr bwMode="auto">
            <a:xfrm flipH="1">
              <a:off x="1776" y="2496"/>
              <a:ext cx="91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2" name="Text Box 20"/>
            <p:cNvSpPr txBox="1">
              <a:spLocks noChangeArrowheads="1"/>
            </p:cNvSpPr>
            <p:nvPr/>
          </p:nvSpPr>
          <p:spPr bwMode="auto">
            <a:xfrm>
              <a:off x="2544" y="3600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Q*</a:t>
              </a:r>
              <a:endParaRPr lang="en-US"/>
            </a:p>
          </p:txBody>
        </p:sp>
        <p:sp>
          <p:nvSpPr>
            <p:cNvPr id="202773" name="Text Box 21"/>
            <p:cNvSpPr txBox="1">
              <a:spLocks noChangeArrowheads="1"/>
            </p:cNvSpPr>
            <p:nvPr/>
          </p:nvSpPr>
          <p:spPr bwMode="auto">
            <a:xfrm>
              <a:off x="1392" y="235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FF"/>
                  </a:solidFill>
                </a:rPr>
                <a:t>P*</a:t>
              </a:r>
            </a:p>
          </p:txBody>
        </p:sp>
      </p:grpSp>
      <p:sp>
        <p:nvSpPr>
          <p:cNvPr id="202774" name="Line 22"/>
          <p:cNvSpPr>
            <a:spLocks noChangeShapeType="1"/>
          </p:cNvSpPr>
          <p:nvPr/>
        </p:nvSpPr>
        <p:spPr bwMode="auto">
          <a:xfrm>
            <a:off x="5715000" y="2971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>
            <a:off x="5715000" y="3429000"/>
            <a:ext cx="1676400" cy="838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6" name="Text Box 24"/>
          <p:cNvSpPr txBox="1">
            <a:spLocks noChangeArrowheads="1"/>
          </p:cNvSpPr>
          <p:nvPr/>
        </p:nvSpPr>
        <p:spPr bwMode="auto">
          <a:xfrm>
            <a:off x="7315200" y="4114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autoUpdateAnimBg="0"/>
      <p:bldP spid="202756" grpId="0" autoUpdateAnimBg="0"/>
      <p:bldP spid="202774" grpId="0" animBg="1"/>
      <p:bldP spid="202775" grpId="0" animBg="1"/>
      <p:bldP spid="20277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81000"/>
            <a:ext cx="8610600" cy="1143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3600" dirty="0" smtClean="0">
                <a:solidFill>
                  <a:schemeClr val="tx2"/>
                </a:solidFill>
              </a:rPr>
              <a:t>What is the cost of the externality?</a:t>
            </a:r>
            <a:endParaRPr lang="en-US" sz="4400" dirty="0" smtClean="0">
              <a:solidFill>
                <a:schemeClr val="tx2"/>
              </a:solidFill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2362200" y="25908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362200" y="56388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797" name="Line 5"/>
          <p:cNvSpPr>
            <a:spLocks noChangeShapeType="1"/>
          </p:cNvSpPr>
          <p:nvPr/>
        </p:nvSpPr>
        <p:spPr bwMode="auto">
          <a:xfrm flipV="1">
            <a:off x="2362200" y="2286000"/>
            <a:ext cx="2819400" cy="3352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5257800" y="2057400"/>
            <a:ext cx="1912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tx2"/>
                </a:solidFill>
              </a:rPr>
              <a:t>S’ = S + </a:t>
            </a:r>
            <a:r>
              <a:rPr lang="en-US" sz="2400" dirty="0" smtClean="0">
                <a:solidFill>
                  <a:schemeClr val="tx2"/>
                </a:solidFill>
              </a:rPr>
              <a:t>MSC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657600" y="57150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chemeClr val="accent2"/>
                </a:solidFill>
              </a:rPr>
              <a:t>Q*</a:t>
            </a:r>
          </a:p>
        </p:txBody>
      </p:sp>
      <p:sp>
        <p:nvSpPr>
          <p:cNvPr id="417800" name="Line 8"/>
          <p:cNvSpPr>
            <a:spLocks noChangeShapeType="1"/>
          </p:cNvSpPr>
          <p:nvPr/>
        </p:nvSpPr>
        <p:spPr bwMode="auto">
          <a:xfrm flipH="1">
            <a:off x="3902075" y="3821113"/>
            <a:ext cx="9525" cy="1817687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419600" y="5638800"/>
            <a:ext cx="722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</a:t>
            </a:r>
            <a:r>
              <a:rPr lang="en-US" sz="2400" baseline="-25000"/>
              <a:t>free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2438400" y="2743200"/>
            <a:ext cx="2667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2362200" y="3962400"/>
            <a:ext cx="2819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257800" y="3581400"/>
            <a:ext cx="39477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dirty="0"/>
              <a:t>S = marginal cost to </a:t>
            </a:r>
            <a:r>
              <a:rPr lang="en-US" sz="2400" dirty="0" smtClean="0"/>
              <a:t>producers</a:t>
            </a:r>
            <a:br>
              <a:rPr lang="en-US" sz="2400" dirty="0" smtClean="0"/>
            </a:br>
            <a:r>
              <a:rPr lang="en-US" sz="2400" dirty="0" smtClean="0"/>
              <a:t>      (private cost)</a:t>
            </a:r>
            <a:endParaRPr lang="en-US" sz="2400" dirty="0"/>
          </a:p>
        </p:txBody>
      </p:sp>
      <p:sp>
        <p:nvSpPr>
          <p:cNvPr id="417805" name="Line 13"/>
          <p:cNvSpPr>
            <a:spLocks noChangeShapeType="1"/>
          </p:cNvSpPr>
          <p:nvPr/>
        </p:nvSpPr>
        <p:spPr bwMode="auto">
          <a:xfrm>
            <a:off x="4602163" y="4292600"/>
            <a:ext cx="9525" cy="13065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806" name="Line 14"/>
          <p:cNvSpPr>
            <a:spLocks noChangeShapeType="1"/>
          </p:cNvSpPr>
          <p:nvPr/>
        </p:nvSpPr>
        <p:spPr bwMode="auto">
          <a:xfrm flipV="1">
            <a:off x="5029200" y="2667000"/>
            <a:ext cx="0" cy="1219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7807" name="Text Box 15"/>
          <p:cNvSpPr txBox="1">
            <a:spLocks noChangeArrowheads="1"/>
          </p:cNvSpPr>
          <p:nvPr/>
        </p:nvSpPr>
        <p:spPr bwMode="auto">
          <a:xfrm>
            <a:off x="5181600" y="2971800"/>
            <a:ext cx="373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>MSC </a:t>
            </a:r>
            <a:r>
              <a:rPr lang="en-US" sz="1800" dirty="0">
                <a:solidFill>
                  <a:schemeClr val="tx2"/>
                </a:solidFill>
                <a:latin typeface="Arial" charset="0"/>
              </a:rPr>
              <a:t>= marginal </a:t>
            </a: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>costs </a:t>
            </a:r>
            <a:r>
              <a:rPr lang="en-US" sz="1800" dirty="0">
                <a:solidFill>
                  <a:schemeClr val="tx2"/>
                </a:solidFill>
                <a:latin typeface="Arial" charset="0"/>
              </a:rPr>
              <a:t>to </a:t>
            </a: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>others</a:t>
            </a:r>
            <a:br>
              <a:rPr lang="en-US" sz="1800" dirty="0" smtClean="0">
                <a:solidFill>
                  <a:schemeClr val="tx2"/>
                </a:solidFill>
                <a:latin typeface="Arial" charset="0"/>
              </a:rPr>
            </a:br>
            <a:r>
              <a:rPr lang="en-US" sz="1800" dirty="0" smtClean="0">
                <a:solidFill>
                  <a:schemeClr val="tx2"/>
                </a:solidFill>
                <a:latin typeface="Arial" charset="0"/>
              </a:rPr>
              <a:t>            (social cost)</a:t>
            </a:r>
            <a:endParaRPr lang="en-US" sz="1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257800" y="4419600"/>
            <a:ext cx="294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D = willingness to pay</a:t>
            </a:r>
          </a:p>
        </p:txBody>
      </p:sp>
      <p:sp>
        <p:nvSpPr>
          <p:cNvPr id="417809" name="Line 17"/>
          <p:cNvSpPr>
            <a:spLocks noChangeShapeType="1"/>
          </p:cNvSpPr>
          <p:nvPr/>
        </p:nvSpPr>
        <p:spPr bwMode="auto">
          <a:xfrm>
            <a:off x="3810000" y="3200400"/>
            <a:ext cx="457200" cy="53340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7810" name="Text Box 18"/>
          <p:cNvSpPr txBox="1">
            <a:spLocks noChangeArrowheads="1"/>
          </p:cNvSpPr>
          <p:nvPr/>
        </p:nvSpPr>
        <p:spPr bwMode="auto">
          <a:xfrm>
            <a:off x="2895600" y="1905000"/>
            <a:ext cx="1905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</a:rPr>
              <a:t>Econ. surplus loss due to uncorrected externality</a:t>
            </a:r>
          </a:p>
        </p:txBody>
      </p:sp>
      <p:sp>
        <p:nvSpPr>
          <p:cNvPr id="417811" name="Freeform 19"/>
          <p:cNvSpPr>
            <a:spLocks/>
          </p:cNvSpPr>
          <p:nvPr/>
        </p:nvSpPr>
        <p:spPr bwMode="auto">
          <a:xfrm>
            <a:off x="3908425" y="2994025"/>
            <a:ext cx="684213" cy="1296988"/>
          </a:xfrm>
          <a:custGeom>
            <a:avLst/>
            <a:gdLst>
              <a:gd name="T0" fmla="*/ 0 w 431"/>
              <a:gd name="T1" fmla="*/ 2147483647 h 817"/>
              <a:gd name="T2" fmla="*/ 2147483647 w 431"/>
              <a:gd name="T3" fmla="*/ 0 h 817"/>
              <a:gd name="T4" fmla="*/ 2147483647 w 431"/>
              <a:gd name="T5" fmla="*/ 2147483647 h 817"/>
              <a:gd name="T6" fmla="*/ 0 w 431"/>
              <a:gd name="T7" fmla="*/ 2147483647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431"/>
              <a:gd name="T13" fmla="*/ 0 h 817"/>
              <a:gd name="T14" fmla="*/ 431 w 431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1" h="817">
                <a:moveTo>
                  <a:pt x="0" y="494"/>
                </a:moveTo>
                <a:lnTo>
                  <a:pt x="424" y="0"/>
                </a:lnTo>
                <a:lnTo>
                  <a:pt x="431" y="817"/>
                </a:lnTo>
                <a:lnTo>
                  <a:pt x="0" y="494"/>
                </a:lnTo>
                <a:close/>
              </a:path>
            </a:pathLst>
          </a:custGeom>
          <a:solidFill>
            <a:schemeClr val="tx2">
              <a:alpha val="47842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812" name="Freeform 20"/>
          <p:cNvSpPr>
            <a:spLocks/>
          </p:cNvSpPr>
          <p:nvPr/>
        </p:nvSpPr>
        <p:spPr bwMode="auto">
          <a:xfrm>
            <a:off x="2362200" y="3787775"/>
            <a:ext cx="1557338" cy="1851025"/>
          </a:xfrm>
          <a:custGeom>
            <a:avLst/>
            <a:gdLst>
              <a:gd name="T0" fmla="*/ 0 w 981"/>
              <a:gd name="T1" fmla="*/ 2147483647 h 1166"/>
              <a:gd name="T2" fmla="*/ 2147483647 w 981"/>
              <a:gd name="T3" fmla="*/ 0 h 1166"/>
              <a:gd name="T4" fmla="*/ 2147483647 w 981"/>
              <a:gd name="T5" fmla="*/ 2147483647 h 1166"/>
              <a:gd name="T6" fmla="*/ 0 w 981"/>
              <a:gd name="T7" fmla="*/ 2147483647 h 1166"/>
              <a:gd name="T8" fmla="*/ 0 60000 65536"/>
              <a:gd name="T9" fmla="*/ 0 60000 65536"/>
              <a:gd name="T10" fmla="*/ 0 60000 65536"/>
              <a:gd name="T11" fmla="*/ 0 60000 65536"/>
              <a:gd name="T12" fmla="*/ 0 w 981"/>
              <a:gd name="T13" fmla="*/ 0 h 1166"/>
              <a:gd name="T14" fmla="*/ 981 w 981"/>
              <a:gd name="T15" fmla="*/ 1166 h 11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1" h="1166">
                <a:moveTo>
                  <a:pt x="0" y="1166"/>
                </a:moveTo>
                <a:lnTo>
                  <a:pt x="981" y="0"/>
                </a:lnTo>
                <a:lnTo>
                  <a:pt x="981" y="570"/>
                </a:lnTo>
                <a:lnTo>
                  <a:pt x="0" y="1166"/>
                </a:lnTo>
                <a:close/>
              </a:path>
            </a:pathLst>
          </a:custGeom>
          <a:solidFill>
            <a:schemeClr val="accent2">
              <a:alpha val="47842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813" name="Line 21"/>
          <p:cNvSpPr>
            <a:spLocks noChangeShapeType="1"/>
          </p:cNvSpPr>
          <p:nvPr/>
        </p:nvSpPr>
        <p:spPr bwMode="auto">
          <a:xfrm>
            <a:off x="1905000" y="4572000"/>
            <a:ext cx="13716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7814" name="Text Box 22"/>
          <p:cNvSpPr txBox="1">
            <a:spLocks noChangeArrowheads="1"/>
          </p:cNvSpPr>
          <p:nvPr/>
        </p:nvSpPr>
        <p:spPr bwMode="auto">
          <a:xfrm>
            <a:off x="304800" y="3962400"/>
            <a:ext cx="1905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Remaining external cost with optimal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7" grpId="0" animBg="1"/>
      <p:bldP spid="417797" grpId="1" animBg="1"/>
      <p:bldP spid="417798" grpId="0"/>
      <p:bldP spid="417798" grpId="1"/>
      <p:bldP spid="417799" grpId="0"/>
      <p:bldP spid="417800" grpId="0" animBg="1"/>
      <p:bldP spid="417801" grpId="0"/>
      <p:bldP spid="417805" grpId="0" animBg="1"/>
      <p:bldP spid="417806" grpId="0" animBg="1"/>
      <p:bldP spid="417806" grpId="1" animBg="1"/>
      <p:bldP spid="417807" grpId="0"/>
      <p:bldP spid="417807" grpId="1"/>
      <p:bldP spid="417809" grpId="0" animBg="1"/>
      <p:bldP spid="417810" grpId="0"/>
      <p:bldP spid="417811" grpId="0" animBg="1"/>
      <p:bldP spid="417812" grpId="0" animBg="1"/>
      <p:bldP spid="417813" grpId="0" animBg="1"/>
      <p:bldP spid="4178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28600" y="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chemeClr val="tx2"/>
                </a:solidFill>
              </a:rPr>
              <a:t>Kinds of externalities</a:t>
            </a:r>
            <a:endParaRPr lang="en-US" sz="4800">
              <a:solidFill>
                <a:schemeClr val="tx2"/>
              </a:solidFill>
            </a:endParaRP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838200" y="11430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838200" y="3276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838200" y="1676400"/>
            <a:ext cx="2209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838200" y="12192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895600" y="1497013"/>
            <a:ext cx="57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MC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895600" y="2667000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WTP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838200" y="3962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838200" y="60960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838200" y="4495800"/>
            <a:ext cx="2209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838200" y="40386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895600" y="4316413"/>
            <a:ext cx="57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MC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895600" y="5486400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WTP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4876800" y="3962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4876800" y="60960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V="1">
            <a:off x="4876800" y="4495800"/>
            <a:ext cx="2209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4876800" y="40386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6934200" y="4316413"/>
            <a:ext cx="57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MC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6934200" y="5486400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WTP</a:t>
            </a: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4876800" y="11430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4876800" y="3276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V="1">
            <a:off x="4876800" y="1676400"/>
            <a:ext cx="2209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4876800" y="12192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934200" y="1497013"/>
            <a:ext cx="57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MC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6934200" y="2667000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WTP</a:t>
            </a:r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2209800" y="2286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Line 29"/>
          <p:cNvSpPr>
            <a:spLocks noChangeShapeType="1"/>
          </p:cNvSpPr>
          <p:nvPr/>
        </p:nvSpPr>
        <p:spPr bwMode="auto">
          <a:xfrm>
            <a:off x="6248400" y="2362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Text Box 30"/>
          <p:cNvSpPr txBox="1">
            <a:spLocks noChangeArrowheads="1"/>
          </p:cNvSpPr>
          <p:nvPr/>
        </p:nvSpPr>
        <p:spPr bwMode="auto">
          <a:xfrm>
            <a:off x="6019800" y="3276600"/>
            <a:ext cx="722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</a:t>
            </a:r>
            <a:r>
              <a:rPr lang="en-US" sz="2400" baseline="-25000"/>
              <a:t>free</a:t>
            </a:r>
          </a:p>
        </p:txBody>
      </p:sp>
      <p:sp>
        <p:nvSpPr>
          <p:cNvPr id="11294" name="Line 31"/>
          <p:cNvSpPr>
            <a:spLocks noChangeShapeType="1"/>
          </p:cNvSpPr>
          <p:nvPr/>
        </p:nvSpPr>
        <p:spPr bwMode="auto">
          <a:xfrm>
            <a:off x="6248400" y="5105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Text Box 32"/>
          <p:cNvSpPr txBox="1">
            <a:spLocks noChangeArrowheads="1"/>
          </p:cNvSpPr>
          <p:nvPr/>
        </p:nvSpPr>
        <p:spPr bwMode="auto">
          <a:xfrm>
            <a:off x="6019800" y="6019800"/>
            <a:ext cx="722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</a:t>
            </a:r>
            <a:r>
              <a:rPr lang="en-US" sz="2400" baseline="-25000"/>
              <a:t>free</a:t>
            </a:r>
          </a:p>
        </p:txBody>
      </p:sp>
      <p:sp>
        <p:nvSpPr>
          <p:cNvPr id="11296" name="Line 33"/>
          <p:cNvSpPr>
            <a:spLocks noChangeShapeType="1"/>
          </p:cNvSpPr>
          <p:nvPr/>
        </p:nvSpPr>
        <p:spPr bwMode="auto">
          <a:xfrm>
            <a:off x="2209800" y="5105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Text Box 34"/>
          <p:cNvSpPr txBox="1">
            <a:spLocks noChangeArrowheads="1"/>
          </p:cNvSpPr>
          <p:nvPr/>
        </p:nvSpPr>
        <p:spPr bwMode="auto">
          <a:xfrm>
            <a:off x="1981200" y="6019800"/>
            <a:ext cx="722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</a:t>
            </a:r>
            <a:r>
              <a:rPr lang="en-US" sz="2400" baseline="-25000"/>
              <a:t>free</a:t>
            </a:r>
          </a:p>
        </p:txBody>
      </p:sp>
      <p:sp>
        <p:nvSpPr>
          <p:cNvPr id="471075" name="Text Box 35"/>
          <p:cNvSpPr txBox="1">
            <a:spLocks noChangeArrowheads="1"/>
          </p:cNvSpPr>
          <p:nvPr/>
        </p:nvSpPr>
        <p:spPr bwMode="auto">
          <a:xfrm>
            <a:off x="1828800" y="3352800"/>
            <a:ext cx="722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</a:t>
            </a:r>
            <a:r>
              <a:rPr lang="en-US" sz="2400" baseline="-25000"/>
              <a:t>free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0"/>
            <a:ext cx="396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solidFill>
                  <a:schemeClr val="tx2"/>
                </a:solidFill>
              </a:rPr>
              <a:t>External costs in production </a:t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2400">
                <a:solidFill>
                  <a:schemeClr val="tx2"/>
                </a:solidFill>
              </a:rPr>
              <a:t>(e.g. pollution from electricity generation)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838200" y="11430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838200" y="3276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838200" y="1676400"/>
            <a:ext cx="2209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838200" y="12192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895600" y="1497013"/>
            <a:ext cx="57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MC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895600" y="2667000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WTP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838200" y="3962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838200" y="60960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838200" y="4495800"/>
            <a:ext cx="2209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838200" y="40386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895600" y="4316413"/>
            <a:ext cx="57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MC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819400" y="5257800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WTP</a:t>
            </a: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4876800" y="3962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4876800" y="60960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V="1">
            <a:off x="4876800" y="4495800"/>
            <a:ext cx="2209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4876800" y="40386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6934200" y="4316413"/>
            <a:ext cx="57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MC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934200" y="5486400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WTP</a:t>
            </a:r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4876800" y="11430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4876800" y="3276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V="1">
            <a:off x="4876800" y="1676400"/>
            <a:ext cx="2209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4876800" y="12192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6934200" y="1371600"/>
            <a:ext cx="57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MC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6934200" y="2667000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WTP</a:t>
            </a: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2209800" y="2286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2133600" y="3200400"/>
            <a:ext cx="722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</a:t>
            </a:r>
            <a:r>
              <a:rPr lang="en-US" sz="2400" baseline="-25000"/>
              <a:t>free</a:t>
            </a: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6248400" y="2362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5867400" y="3200400"/>
            <a:ext cx="77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</a:t>
            </a:r>
            <a:r>
              <a:rPr lang="en-US" baseline="-25000"/>
              <a:t>free</a:t>
            </a:r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6248400" y="5105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6019800" y="6019800"/>
            <a:ext cx="77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</a:t>
            </a:r>
            <a:r>
              <a:rPr lang="en-US" baseline="-25000"/>
              <a:t>free</a:t>
            </a:r>
            <a:endParaRPr lang="en-US" sz="2400" baseline="-25000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2209800" y="5105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2057400" y="6019800"/>
            <a:ext cx="722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</a:t>
            </a:r>
            <a:r>
              <a:rPr lang="en-US" sz="2400" baseline="-25000"/>
              <a:t>free</a:t>
            </a:r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 flipV="1">
            <a:off x="838200" y="1219200"/>
            <a:ext cx="2209800" cy="16002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3048000" y="914400"/>
            <a:ext cx="102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MCtotal</a:t>
            </a: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 rot="-2170443">
            <a:off x="990600" y="1981200"/>
            <a:ext cx="203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EXTERNAL COST</a:t>
            </a:r>
          </a:p>
        </p:txBody>
      </p:sp>
      <p:sp>
        <p:nvSpPr>
          <p:cNvPr id="12326" name="Line 38"/>
          <p:cNvSpPr>
            <a:spLocks noChangeShapeType="1"/>
          </p:cNvSpPr>
          <p:nvPr/>
        </p:nvSpPr>
        <p:spPr bwMode="auto">
          <a:xfrm>
            <a:off x="1905000" y="2057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1676400" y="3200400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 b="1"/>
              <a:t>Q*</a:t>
            </a:r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2651125" y="3165475"/>
            <a:ext cx="1449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Electricity</a:t>
            </a:r>
          </a:p>
        </p:txBody>
      </p:sp>
      <p:sp>
        <p:nvSpPr>
          <p:cNvPr id="12329" name="Rectangle 41"/>
          <p:cNvSpPr>
            <a:spLocks noChangeArrowheads="1"/>
          </p:cNvSpPr>
          <p:nvPr/>
        </p:nvSpPr>
        <p:spPr bwMode="auto">
          <a:xfrm>
            <a:off x="4724400" y="0"/>
            <a:ext cx="396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solidFill>
                  <a:schemeClr val="tx2"/>
                </a:solidFill>
              </a:rPr>
              <a:t>External benefits in production </a:t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2400">
                <a:solidFill>
                  <a:schemeClr val="tx2"/>
                </a:solidFill>
              </a:rPr>
              <a:t>(e.g. labor training in new industries)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2330" name="Line 42"/>
          <p:cNvSpPr>
            <a:spLocks noChangeShapeType="1"/>
          </p:cNvSpPr>
          <p:nvPr/>
        </p:nvSpPr>
        <p:spPr bwMode="auto">
          <a:xfrm flipV="1">
            <a:off x="5486400" y="1905000"/>
            <a:ext cx="190500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6400800" y="3200400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 b="1"/>
              <a:t>Q*</a:t>
            </a:r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6553200" y="2514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3" name="Text Box 45"/>
          <p:cNvSpPr txBox="1">
            <a:spLocks noChangeArrowheads="1"/>
          </p:cNvSpPr>
          <p:nvPr/>
        </p:nvSpPr>
        <p:spPr bwMode="auto">
          <a:xfrm>
            <a:off x="7086600" y="3200400"/>
            <a:ext cx="1376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High tech</a:t>
            </a:r>
          </a:p>
        </p:txBody>
      </p: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7391400" y="1752600"/>
            <a:ext cx="102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MCtotal</a:t>
            </a:r>
          </a:p>
        </p:txBody>
      </p:sp>
      <p:sp>
        <p:nvSpPr>
          <p:cNvPr id="12335" name="Rectangle 47"/>
          <p:cNvSpPr>
            <a:spLocks noChangeArrowheads="1"/>
          </p:cNvSpPr>
          <p:nvPr/>
        </p:nvSpPr>
        <p:spPr bwMode="auto">
          <a:xfrm>
            <a:off x="609600" y="3429000"/>
            <a:ext cx="396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solidFill>
                  <a:schemeClr val="tx2"/>
                </a:solidFill>
              </a:rPr>
              <a:t>External costs in consumption</a:t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2400">
                <a:solidFill>
                  <a:schemeClr val="tx2"/>
                </a:solidFill>
              </a:rPr>
              <a:t>(e.g. 2nd hand smoke)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>
            <a:off x="838200" y="4495800"/>
            <a:ext cx="2057400" cy="16002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7" name="Line 49"/>
          <p:cNvSpPr>
            <a:spLocks noChangeShapeType="1"/>
          </p:cNvSpPr>
          <p:nvPr/>
        </p:nvSpPr>
        <p:spPr bwMode="auto">
          <a:xfrm>
            <a:off x="1905000" y="4876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Text Box 50"/>
          <p:cNvSpPr txBox="1">
            <a:spLocks noChangeArrowheads="1"/>
          </p:cNvSpPr>
          <p:nvPr/>
        </p:nvSpPr>
        <p:spPr bwMode="auto">
          <a:xfrm>
            <a:off x="1676400" y="6019800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 b="1"/>
              <a:t>Q*</a:t>
            </a:r>
          </a:p>
        </p:txBody>
      </p:sp>
      <p:sp>
        <p:nvSpPr>
          <p:cNvPr id="12339" name="Text Box 51"/>
          <p:cNvSpPr txBox="1">
            <a:spLocks noChangeArrowheads="1"/>
          </p:cNvSpPr>
          <p:nvPr/>
        </p:nvSpPr>
        <p:spPr bwMode="auto">
          <a:xfrm>
            <a:off x="2667000" y="5638800"/>
            <a:ext cx="116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WTPtotal</a:t>
            </a:r>
          </a:p>
        </p:txBody>
      </p:sp>
      <p:sp>
        <p:nvSpPr>
          <p:cNvPr id="12340" name="Line 52"/>
          <p:cNvSpPr>
            <a:spLocks noChangeShapeType="1"/>
          </p:cNvSpPr>
          <p:nvPr/>
        </p:nvSpPr>
        <p:spPr bwMode="auto">
          <a:xfrm>
            <a:off x="5486400" y="4038600"/>
            <a:ext cx="1752600" cy="13716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1" name="Rectangle 53"/>
          <p:cNvSpPr>
            <a:spLocks noChangeArrowheads="1"/>
          </p:cNvSpPr>
          <p:nvPr/>
        </p:nvSpPr>
        <p:spPr bwMode="auto">
          <a:xfrm>
            <a:off x="4724400" y="3505200"/>
            <a:ext cx="396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solidFill>
                  <a:schemeClr val="tx2"/>
                </a:solidFill>
              </a:rPr>
              <a:t>External ben. in consumption</a:t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2400">
                <a:solidFill>
                  <a:schemeClr val="tx2"/>
                </a:solidFill>
              </a:rPr>
              <a:t>(e.g. education)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2342" name="Text Box 54"/>
          <p:cNvSpPr txBox="1">
            <a:spLocks noChangeArrowheads="1"/>
          </p:cNvSpPr>
          <p:nvPr/>
        </p:nvSpPr>
        <p:spPr bwMode="auto">
          <a:xfrm>
            <a:off x="6553200" y="6019800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 b="1"/>
              <a:t>Q*</a:t>
            </a:r>
          </a:p>
        </p:txBody>
      </p:sp>
      <p:sp>
        <p:nvSpPr>
          <p:cNvPr id="12343" name="Line 55"/>
          <p:cNvSpPr>
            <a:spLocks noChangeShapeType="1"/>
          </p:cNvSpPr>
          <p:nvPr/>
        </p:nvSpPr>
        <p:spPr bwMode="auto">
          <a:xfrm>
            <a:off x="6553200" y="4876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4" name="Text Box 56"/>
          <p:cNvSpPr txBox="1">
            <a:spLocks noChangeArrowheads="1"/>
          </p:cNvSpPr>
          <p:nvPr/>
        </p:nvSpPr>
        <p:spPr bwMode="auto">
          <a:xfrm>
            <a:off x="7239000" y="5105400"/>
            <a:ext cx="116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WTPtotal</a:t>
            </a:r>
          </a:p>
        </p:txBody>
      </p:sp>
      <p:sp>
        <p:nvSpPr>
          <p:cNvPr id="12345" name="Text Box 57"/>
          <p:cNvSpPr txBox="1">
            <a:spLocks noChangeArrowheads="1"/>
          </p:cNvSpPr>
          <p:nvPr/>
        </p:nvSpPr>
        <p:spPr bwMode="auto">
          <a:xfrm rot="2287364">
            <a:off x="4953000" y="4572000"/>
            <a:ext cx="213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EXTERN. BENEFIT</a:t>
            </a:r>
          </a:p>
        </p:txBody>
      </p:sp>
      <p:sp>
        <p:nvSpPr>
          <p:cNvPr id="12346" name="Text Box 58"/>
          <p:cNvSpPr txBox="1">
            <a:spLocks noChangeArrowheads="1"/>
          </p:cNvSpPr>
          <p:nvPr/>
        </p:nvSpPr>
        <p:spPr bwMode="auto">
          <a:xfrm rot="2242038">
            <a:off x="762000" y="4800600"/>
            <a:ext cx="203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EXTERNAL COST</a:t>
            </a:r>
          </a:p>
        </p:txBody>
      </p:sp>
      <p:sp>
        <p:nvSpPr>
          <p:cNvPr id="12347" name="Line 59"/>
          <p:cNvSpPr>
            <a:spLocks noChangeShapeType="1"/>
          </p:cNvSpPr>
          <p:nvPr/>
        </p:nvSpPr>
        <p:spPr bwMode="auto">
          <a:xfrm flipV="1">
            <a:off x="6934200" y="5181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8" name="Line 60"/>
          <p:cNvSpPr>
            <a:spLocks noChangeShapeType="1"/>
          </p:cNvSpPr>
          <p:nvPr/>
        </p:nvSpPr>
        <p:spPr bwMode="auto">
          <a:xfrm flipV="1">
            <a:off x="5181600" y="3886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9" name="Text Box 61"/>
          <p:cNvSpPr txBox="1">
            <a:spLocks noChangeArrowheads="1"/>
          </p:cNvSpPr>
          <p:nvPr/>
        </p:nvSpPr>
        <p:spPr bwMode="auto">
          <a:xfrm>
            <a:off x="2895600" y="6019800"/>
            <a:ext cx="141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Cigarettes</a:t>
            </a:r>
          </a:p>
        </p:txBody>
      </p:sp>
      <p:sp>
        <p:nvSpPr>
          <p:cNvPr id="12350" name="Text Box 62"/>
          <p:cNvSpPr txBox="1">
            <a:spLocks noChangeArrowheads="1"/>
          </p:cNvSpPr>
          <p:nvPr/>
        </p:nvSpPr>
        <p:spPr bwMode="auto">
          <a:xfrm>
            <a:off x="7010400" y="6019800"/>
            <a:ext cx="141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Education</a:t>
            </a:r>
          </a:p>
        </p:txBody>
      </p:sp>
      <p:sp>
        <p:nvSpPr>
          <p:cNvPr id="12351" name="Line 63"/>
          <p:cNvSpPr>
            <a:spLocks noChangeShapeType="1"/>
          </p:cNvSpPr>
          <p:nvPr/>
        </p:nvSpPr>
        <p:spPr bwMode="auto">
          <a:xfrm rot="2597919" flipH="1" flipV="1">
            <a:off x="2819400" y="13716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/>
        </p:nvSpPr>
        <p:spPr bwMode="auto">
          <a:xfrm rot="2597919" flipH="1" flipV="1">
            <a:off x="838200" y="28194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3" name="Text Box 65"/>
          <p:cNvSpPr txBox="1">
            <a:spLocks noChangeArrowheads="1"/>
          </p:cNvSpPr>
          <p:nvPr/>
        </p:nvSpPr>
        <p:spPr bwMode="auto">
          <a:xfrm rot="-2170443">
            <a:off x="5181600" y="2209800"/>
            <a:ext cx="213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EXTERN. BENEFIT</a:t>
            </a:r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 rot="2597919" flipH="1" flipV="1">
            <a:off x="7010400" y="17526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5" name="Line 67"/>
          <p:cNvSpPr>
            <a:spLocks noChangeShapeType="1"/>
          </p:cNvSpPr>
          <p:nvPr/>
        </p:nvSpPr>
        <p:spPr bwMode="auto">
          <a:xfrm rot="2597919" flipH="1" flipV="1">
            <a:off x="5257800" y="29718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 flipH="1">
            <a:off x="2667000" y="5486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7" name="Line 69"/>
          <p:cNvSpPr>
            <a:spLocks noChangeShapeType="1"/>
          </p:cNvSpPr>
          <p:nvPr/>
        </p:nvSpPr>
        <p:spPr bwMode="auto">
          <a:xfrm flipH="1">
            <a:off x="914400" y="4114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</a:rPr>
              <a:t>With external costs, optimal quantities (Q*) are below equilibrium (Qe), and with external benefits they’re above.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838200" y="11430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838200" y="3276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838200" y="1676400"/>
            <a:ext cx="2209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838200" y="12192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895600" y="1497013"/>
            <a:ext cx="57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folHlink"/>
                </a:solidFill>
              </a:rPr>
              <a:t>MC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838200" y="3962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838200" y="60960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838200" y="4495800"/>
            <a:ext cx="2209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838200" y="40386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819400" y="5257800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folHlink"/>
                </a:solidFill>
              </a:rPr>
              <a:t>WTP 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4876800" y="3962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4876800" y="60960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V="1">
            <a:off x="4876800" y="4495800"/>
            <a:ext cx="2209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4876800" y="40386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934200" y="5486400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WTP</a:t>
            </a: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4876800" y="11430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4876800" y="3276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V="1">
            <a:off x="4876800" y="1676400"/>
            <a:ext cx="2209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4876800" y="12192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6934200" y="1371600"/>
            <a:ext cx="57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MC</a:t>
            </a: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2209800" y="2286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2133600" y="3200400"/>
            <a:ext cx="722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</a:t>
            </a:r>
            <a:r>
              <a:rPr lang="en-US" sz="2400" baseline="-25000"/>
              <a:t>free</a:t>
            </a: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6248400" y="2362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5867400" y="3200400"/>
            <a:ext cx="77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</a:t>
            </a:r>
            <a:r>
              <a:rPr lang="en-US" baseline="-25000"/>
              <a:t>free</a:t>
            </a:r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>
            <a:off x="6248400" y="5105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6019800" y="6019800"/>
            <a:ext cx="77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</a:t>
            </a:r>
            <a:r>
              <a:rPr lang="en-US" baseline="-25000"/>
              <a:t>free</a:t>
            </a:r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2209800" y="5105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2057400" y="6019800"/>
            <a:ext cx="77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</a:t>
            </a:r>
            <a:r>
              <a:rPr lang="en-US" baseline="-25000"/>
              <a:t>free</a:t>
            </a:r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 flipV="1">
            <a:off x="838200" y="1219200"/>
            <a:ext cx="2209800" cy="16002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3048000" y="914400"/>
            <a:ext cx="102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folHlink"/>
                </a:solidFill>
              </a:rPr>
              <a:t>MCtotal</a:t>
            </a:r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>
            <a:off x="1905000" y="2057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1676400" y="3200400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 b="1"/>
              <a:t>Q*</a:t>
            </a: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2651125" y="3165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en-US" sz="2400">
              <a:solidFill>
                <a:schemeClr val="folHlink"/>
              </a:solidFill>
            </a:endParaRPr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flipV="1">
            <a:off x="5486400" y="1905000"/>
            <a:ext cx="190500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6400800" y="3200400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 b="1"/>
              <a:t>Q*</a:t>
            </a:r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>
            <a:off x="6553200" y="2514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7391400" y="1752600"/>
            <a:ext cx="102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MCtotal</a:t>
            </a:r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>
            <a:off x="838200" y="4495800"/>
            <a:ext cx="2057400" cy="16002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>
            <a:off x="1905000" y="4876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1676400" y="6019800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 b="1"/>
              <a:t>Q*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2667000" y="5638800"/>
            <a:ext cx="116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folHlink"/>
                </a:solidFill>
              </a:rPr>
              <a:t>WTPtotal</a:t>
            </a:r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5486400" y="4038600"/>
            <a:ext cx="1752600" cy="13716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6477000" y="6019800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 b="1"/>
              <a:t>Q*</a:t>
            </a:r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>
            <a:off x="6553200" y="4876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7239000" y="5105400"/>
            <a:ext cx="116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WTPtotal</a:t>
            </a:r>
          </a:p>
        </p:txBody>
      </p:sp>
      <p:sp>
        <p:nvSpPr>
          <p:cNvPr id="13360" name="AutoShape 48"/>
          <p:cNvSpPr>
            <a:spLocks noChangeArrowheads="1"/>
          </p:cNvSpPr>
          <p:nvPr/>
        </p:nvSpPr>
        <p:spPr bwMode="auto">
          <a:xfrm flipH="1">
            <a:off x="1752600" y="3657600"/>
            <a:ext cx="762000" cy="228600"/>
          </a:xfrm>
          <a:prstGeom prst="curvedUpArrow">
            <a:avLst>
              <a:gd name="adj1" fmla="val 66667"/>
              <a:gd name="adj2" fmla="val 13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1" name="AutoShape 49"/>
          <p:cNvSpPr>
            <a:spLocks noChangeArrowheads="1"/>
          </p:cNvSpPr>
          <p:nvPr/>
        </p:nvSpPr>
        <p:spPr bwMode="auto">
          <a:xfrm flipH="1">
            <a:off x="1676400" y="6477000"/>
            <a:ext cx="762000" cy="228600"/>
          </a:xfrm>
          <a:prstGeom prst="curvedUpArrow">
            <a:avLst>
              <a:gd name="adj1" fmla="val 66667"/>
              <a:gd name="adj2" fmla="val 13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2" name="AutoShape 50"/>
          <p:cNvSpPr>
            <a:spLocks noChangeArrowheads="1"/>
          </p:cNvSpPr>
          <p:nvPr/>
        </p:nvSpPr>
        <p:spPr bwMode="auto">
          <a:xfrm>
            <a:off x="6248400" y="6477000"/>
            <a:ext cx="685800" cy="2286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3" name="AutoShape 51"/>
          <p:cNvSpPr>
            <a:spLocks noChangeArrowheads="1"/>
          </p:cNvSpPr>
          <p:nvPr/>
        </p:nvSpPr>
        <p:spPr bwMode="auto">
          <a:xfrm>
            <a:off x="6019800" y="3657600"/>
            <a:ext cx="685800" cy="2286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28600" y="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</a:rPr>
              <a:t>And the economic surplus gain from 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moving to Q* is the Harberger triangle.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838200" y="11430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838200" y="3276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838200" y="1676400"/>
            <a:ext cx="2209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838200" y="12192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895600" y="1497013"/>
            <a:ext cx="1108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MCprod.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838200" y="3962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838200" y="60960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838200" y="4495800"/>
            <a:ext cx="2209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838200" y="40386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819400" y="5257800"/>
            <a:ext cx="1312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WTPcons. </a:t>
            </a: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4876800" y="3962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4876800" y="60960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V="1">
            <a:off x="4876800" y="4495800"/>
            <a:ext cx="2209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4876800" y="40386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6934200" y="5486400"/>
            <a:ext cx="124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WTPcons.</a:t>
            </a:r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4876800" y="11430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4876800" y="3276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V="1">
            <a:off x="4876800" y="1676400"/>
            <a:ext cx="2209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4876800" y="12192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6934200" y="1371600"/>
            <a:ext cx="1108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MCprod.</a:t>
            </a: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2209800" y="2286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Line 25"/>
          <p:cNvSpPr>
            <a:spLocks noChangeShapeType="1"/>
          </p:cNvSpPr>
          <p:nvPr/>
        </p:nvSpPr>
        <p:spPr bwMode="auto">
          <a:xfrm>
            <a:off x="6248400" y="2362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Line 27"/>
          <p:cNvSpPr>
            <a:spLocks noChangeShapeType="1"/>
          </p:cNvSpPr>
          <p:nvPr/>
        </p:nvSpPr>
        <p:spPr bwMode="auto">
          <a:xfrm>
            <a:off x="6248400" y="5105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Line 29"/>
          <p:cNvSpPr>
            <a:spLocks noChangeShapeType="1"/>
          </p:cNvSpPr>
          <p:nvPr/>
        </p:nvSpPr>
        <p:spPr bwMode="auto">
          <a:xfrm>
            <a:off x="2209800" y="5105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Line 31"/>
          <p:cNvSpPr>
            <a:spLocks noChangeShapeType="1"/>
          </p:cNvSpPr>
          <p:nvPr/>
        </p:nvSpPr>
        <p:spPr bwMode="auto">
          <a:xfrm flipV="1">
            <a:off x="838200" y="1219200"/>
            <a:ext cx="2209800" cy="16002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32"/>
          <p:cNvSpPr txBox="1">
            <a:spLocks noChangeArrowheads="1"/>
          </p:cNvSpPr>
          <p:nvPr/>
        </p:nvSpPr>
        <p:spPr bwMode="auto">
          <a:xfrm>
            <a:off x="3048000" y="914400"/>
            <a:ext cx="102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MCtotal</a:t>
            </a:r>
          </a:p>
        </p:txBody>
      </p:sp>
      <p:sp>
        <p:nvSpPr>
          <p:cNvPr id="14365" name="Line 33"/>
          <p:cNvSpPr>
            <a:spLocks noChangeShapeType="1"/>
          </p:cNvSpPr>
          <p:nvPr/>
        </p:nvSpPr>
        <p:spPr bwMode="auto">
          <a:xfrm>
            <a:off x="1905000" y="2057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Text Box 34"/>
          <p:cNvSpPr txBox="1">
            <a:spLocks noChangeArrowheads="1"/>
          </p:cNvSpPr>
          <p:nvPr/>
        </p:nvSpPr>
        <p:spPr bwMode="auto">
          <a:xfrm>
            <a:off x="1676400" y="3200400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 b="1"/>
              <a:t>Q*</a:t>
            </a:r>
          </a:p>
        </p:txBody>
      </p:sp>
      <p:sp>
        <p:nvSpPr>
          <p:cNvPr id="14367" name="Text Box 35"/>
          <p:cNvSpPr txBox="1">
            <a:spLocks noChangeArrowheads="1"/>
          </p:cNvSpPr>
          <p:nvPr/>
        </p:nvSpPr>
        <p:spPr bwMode="auto">
          <a:xfrm>
            <a:off x="2651125" y="3165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en-US" sz="2400"/>
          </a:p>
        </p:txBody>
      </p:sp>
      <p:sp>
        <p:nvSpPr>
          <p:cNvPr id="14368" name="Line 36"/>
          <p:cNvSpPr>
            <a:spLocks noChangeShapeType="1"/>
          </p:cNvSpPr>
          <p:nvPr/>
        </p:nvSpPr>
        <p:spPr bwMode="auto">
          <a:xfrm flipV="1">
            <a:off x="5486400" y="1905000"/>
            <a:ext cx="190500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Text Box 37"/>
          <p:cNvSpPr txBox="1">
            <a:spLocks noChangeArrowheads="1"/>
          </p:cNvSpPr>
          <p:nvPr/>
        </p:nvSpPr>
        <p:spPr bwMode="auto">
          <a:xfrm>
            <a:off x="6400800" y="3200400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 b="1"/>
              <a:t>Q*</a:t>
            </a:r>
          </a:p>
        </p:txBody>
      </p:sp>
      <p:sp>
        <p:nvSpPr>
          <p:cNvPr id="14370" name="Line 38"/>
          <p:cNvSpPr>
            <a:spLocks noChangeShapeType="1"/>
          </p:cNvSpPr>
          <p:nvPr/>
        </p:nvSpPr>
        <p:spPr bwMode="auto">
          <a:xfrm>
            <a:off x="6553200" y="2514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1" name="Text Box 39"/>
          <p:cNvSpPr txBox="1">
            <a:spLocks noChangeArrowheads="1"/>
          </p:cNvSpPr>
          <p:nvPr/>
        </p:nvSpPr>
        <p:spPr bwMode="auto">
          <a:xfrm>
            <a:off x="7391400" y="1752600"/>
            <a:ext cx="102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MCtotal</a:t>
            </a:r>
          </a:p>
        </p:txBody>
      </p:sp>
      <p:sp>
        <p:nvSpPr>
          <p:cNvPr id="14372" name="Line 40"/>
          <p:cNvSpPr>
            <a:spLocks noChangeShapeType="1"/>
          </p:cNvSpPr>
          <p:nvPr/>
        </p:nvSpPr>
        <p:spPr bwMode="auto">
          <a:xfrm>
            <a:off x="838200" y="4495800"/>
            <a:ext cx="2057400" cy="16002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Line 41"/>
          <p:cNvSpPr>
            <a:spLocks noChangeShapeType="1"/>
          </p:cNvSpPr>
          <p:nvPr/>
        </p:nvSpPr>
        <p:spPr bwMode="auto">
          <a:xfrm>
            <a:off x="1905000" y="4876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Text Box 42"/>
          <p:cNvSpPr txBox="1">
            <a:spLocks noChangeArrowheads="1"/>
          </p:cNvSpPr>
          <p:nvPr/>
        </p:nvSpPr>
        <p:spPr bwMode="auto">
          <a:xfrm>
            <a:off x="1676400" y="6019800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 b="1"/>
              <a:t>Q*</a:t>
            </a:r>
          </a:p>
        </p:txBody>
      </p:sp>
      <p:sp>
        <p:nvSpPr>
          <p:cNvPr id="14375" name="Text Box 43"/>
          <p:cNvSpPr txBox="1">
            <a:spLocks noChangeArrowheads="1"/>
          </p:cNvSpPr>
          <p:nvPr/>
        </p:nvSpPr>
        <p:spPr bwMode="auto">
          <a:xfrm>
            <a:off x="2667000" y="5638800"/>
            <a:ext cx="116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WTPtotal</a:t>
            </a:r>
          </a:p>
        </p:txBody>
      </p:sp>
      <p:sp>
        <p:nvSpPr>
          <p:cNvPr id="14376" name="Line 44"/>
          <p:cNvSpPr>
            <a:spLocks noChangeShapeType="1"/>
          </p:cNvSpPr>
          <p:nvPr/>
        </p:nvSpPr>
        <p:spPr bwMode="auto">
          <a:xfrm>
            <a:off x="5486400" y="4038600"/>
            <a:ext cx="1752600" cy="13716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7" name="Text Box 45"/>
          <p:cNvSpPr txBox="1">
            <a:spLocks noChangeArrowheads="1"/>
          </p:cNvSpPr>
          <p:nvPr/>
        </p:nvSpPr>
        <p:spPr bwMode="auto">
          <a:xfrm>
            <a:off x="6477000" y="6019800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 b="1"/>
              <a:t>Q*</a:t>
            </a:r>
          </a:p>
        </p:txBody>
      </p:sp>
      <p:sp>
        <p:nvSpPr>
          <p:cNvPr id="14378" name="Line 46"/>
          <p:cNvSpPr>
            <a:spLocks noChangeShapeType="1"/>
          </p:cNvSpPr>
          <p:nvPr/>
        </p:nvSpPr>
        <p:spPr bwMode="auto">
          <a:xfrm>
            <a:off x="6553200" y="4876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9" name="Text Box 47"/>
          <p:cNvSpPr txBox="1">
            <a:spLocks noChangeArrowheads="1"/>
          </p:cNvSpPr>
          <p:nvPr/>
        </p:nvSpPr>
        <p:spPr bwMode="auto">
          <a:xfrm>
            <a:off x="7239000" y="5105400"/>
            <a:ext cx="116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WTPtotal</a:t>
            </a:r>
          </a:p>
        </p:txBody>
      </p:sp>
      <p:sp>
        <p:nvSpPr>
          <p:cNvPr id="14380" name="AutoShape 48" descr="Dark downward diagonal"/>
          <p:cNvSpPr>
            <a:spLocks noChangeArrowheads="1"/>
          </p:cNvSpPr>
          <p:nvPr/>
        </p:nvSpPr>
        <p:spPr bwMode="auto">
          <a:xfrm rot="-5411065">
            <a:off x="1835150" y="1898650"/>
            <a:ext cx="444500" cy="304800"/>
          </a:xfrm>
          <a:prstGeom prst="triangle">
            <a:avLst>
              <a:gd name="adj" fmla="val 50000"/>
            </a:avLst>
          </a:prstGeom>
          <a:pattFill prst="dkDnDiag">
            <a:fgClr>
              <a:schemeClr val="tx1"/>
            </a:fgClr>
            <a:bgClr>
              <a:schemeClr val="bg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AutoShape 49" descr="Dark downward diagonal"/>
          <p:cNvSpPr>
            <a:spLocks noChangeArrowheads="1"/>
          </p:cNvSpPr>
          <p:nvPr/>
        </p:nvSpPr>
        <p:spPr bwMode="auto">
          <a:xfrm rot="5361801">
            <a:off x="6178550" y="4716463"/>
            <a:ext cx="444500" cy="304800"/>
          </a:xfrm>
          <a:prstGeom prst="triangle">
            <a:avLst>
              <a:gd name="adj" fmla="val 50000"/>
            </a:avLst>
          </a:prstGeom>
          <a:pattFill prst="dkDnDiag">
            <a:fgClr>
              <a:schemeClr val="tx1"/>
            </a:fgClr>
            <a:bgClr>
              <a:schemeClr val="bg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AutoShape 50" descr="Dark downward diagonal"/>
          <p:cNvSpPr>
            <a:spLocks noChangeArrowheads="1"/>
          </p:cNvSpPr>
          <p:nvPr/>
        </p:nvSpPr>
        <p:spPr bwMode="auto">
          <a:xfrm rot="5388935">
            <a:off x="6172200" y="2360613"/>
            <a:ext cx="457200" cy="304800"/>
          </a:xfrm>
          <a:prstGeom prst="triangle">
            <a:avLst>
              <a:gd name="adj" fmla="val 50000"/>
            </a:avLst>
          </a:prstGeom>
          <a:pattFill prst="dkDnDiag">
            <a:fgClr>
              <a:schemeClr val="tx1"/>
            </a:fgClr>
            <a:bgClr>
              <a:schemeClr val="bg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AutoShape 51" descr="Dark downward diagonal"/>
          <p:cNvSpPr>
            <a:spLocks noChangeArrowheads="1"/>
          </p:cNvSpPr>
          <p:nvPr/>
        </p:nvSpPr>
        <p:spPr bwMode="auto">
          <a:xfrm rot="-5411065">
            <a:off x="1835150" y="5175250"/>
            <a:ext cx="444500" cy="304800"/>
          </a:xfrm>
          <a:prstGeom prst="triangle">
            <a:avLst>
              <a:gd name="adj" fmla="val 50000"/>
            </a:avLst>
          </a:prstGeom>
          <a:pattFill prst="dkDnDiag">
            <a:fgClr>
              <a:schemeClr val="tx1"/>
            </a:fgClr>
            <a:bgClr>
              <a:schemeClr val="bg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4" name="Line 52"/>
          <p:cNvSpPr>
            <a:spLocks noChangeShapeType="1"/>
          </p:cNvSpPr>
          <p:nvPr/>
        </p:nvSpPr>
        <p:spPr bwMode="auto">
          <a:xfrm flipV="1">
            <a:off x="2057400" y="4343400"/>
            <a:ext cx="12954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5" name="Line 53"/>
          <p:cNvSpPr>
            <a:spLocks noChangeShapeType="1"/>
          </p:cNvSpPr>
          <p:nvPr/>
        </p:nvSpPr>
        <p:spPr bwMode="auto">
          <a:xfrm flipH="1" flipV="1">
            <a:off x="2133600" y="2057400"/>
            <a:ext cx="1143000" cy="1371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6" name="Text Box 54"/>
          <p:cNvSpPr txBox="1">
            <a:spLocks noChangeArrowheads="1"/>
          </p:cNvSpPr>
          <p:nvPr/>
        </p:nvSpPr>
        <p:spPr bwMode="auto">
          <a:xfrm>
            <a:off x="3048000" y="3352800"/>
            <a:ext cx="2178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 b="1">
                <a:solidFill>
                  <a:schemeClr val="tx2"/>
                </a:solidFill>
              </a:rPr>
              <a:t>Total economic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 b="1">
                <a:solidFill>
                  <a:schemeClr val="tx2"/>
                </a:solidFill>
              </a:rPr>
              <a:t>surplus gain from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 b="1">
                <a:solidFill>
                  <a:schemeClr val="tx2"/>
                </a:solidFill>
              </a:rPr>
              <a:t>moving to Q*</a:t>
            </a:r>
          </a:p>
        </p:txBody>
      </p:sp>
      <p:sp>
        <p:nvSpPr>
          <p:cNvPr id="14387" name="Line 55"/>
          <p:cNvSpPr>
            <a:spLocks noChangeShapeType="1"/>
          </p:cNvSpPr>
          <p:nvPr/>
        </p:nvSpPr>
        <p:spPr bwMode="auto">
          <a:xfrm flipV="1">
            <a:off x="4343400" y="2514600"/>
            <a:ext cx="205740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8" name="Line 56"/>
          <p:cNvSpPr>
            <a:spLocks noChangeShapeType="1"/>
          </p:cNvSpPr>
          <p:nvPr/>
        </p:nvSpPr>
        <p:spPr bwMode="auto">
          <a:xfrm>
            <a:off x="4191000" y="4343400"/>
            <a:ext cx="220980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9" name="Text Box 57"/>
          <p:cNvSpPr txBox="1">
            <a:spLocks noChangeArrowheads="1"/>
          </p:cNvSpPr>
          <p:nvPr/>
        </p:nvSpPr>
        <p:spPr bwMode="auto">
          <a:xfrm>
            <a:off x="2133600" y="3200400"/>
            <a:ext cx="722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</a:t>
            </a:r>
            <a:r>
              <a:rPr lang="en-US" sz="2400" baseline="-25000"/>
              <a:t>free</a:t>
            </a:r>
          </a:p>
        </p:txBody>
      </p:sp>
      <p:sp>
        <p:nvSpPr>
          <p:cNvPr id="14390" name="Text Box 58"/>
          <p:cNvSpPr txBox="1">
            <a:spLocks noChangeArrowheads="1"/>
          </p:cNvSpPr>
          <p:nvPr/>
        </p:nvSpPr>
        <p:spPr bwMode="auto">
          <a:xfrm>
            <a:off x="5867400" y="3200400"/>
            <a:ext cx="77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</a:t>
            </a:r>
            <a:r>
              <a:rPr lang="en-US" baseline="-25000"/>
              <a:t>free</a:t>
            </a:r>
          </a:p>
        </p:txBody>
      </p:sp>
      <p:sp>
        <p:nvSpPr>
          <p:cNvPr id="14391" name="Text Box 59"/>
          <p:cNvSpPr txBox="1">
            <a:spLocks noChangeArrowheads="1"/>
          </p:cNvSpPr>
          <p:nvPr/>
        </p:nvSpPr>
        <p:spPr bwMode="auto">
          <a:xfrm>
            <a:off x="6019800" y="6019800"/>
            <a:ext cx="77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</a:t>
            </a:r>
            <a:r>
              <a:rPr lang="en-US" baseline="-25000"/>
              <a:t>free</a:t>
            </a:r>
          </a:p>
        </p:txBody>
      </p:sp>
      <p:sp>
        <p:nvSpPr>
          <p:cNvPr id="14392" name="Text Box 60"/>
          <p:cNvSpPr txBox="1">
            <a:spLocks noChangeArrowheads="1"/>
          </p:cNvSpPr>
          <p:nvPr/>
        </p:nvSpPr>
        <p:spPr bwMode="auto">
          <a:xfrm>
            <a:off x="2057400" y="6019800"/>
            <a:ext cx="77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</a:t>
            </a:r>
            <a:r>
              <a:rPr lang="en-US" baseline="-25000"/>
              <a:t>free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Correcting </a:t>
            </a:r>
            <a:r>
              <a:rPr lang="en-US" b="1" dirty="0" smtClean="0">
                <a:solidFill>
                  <a:srgbClr val="FFFF00"/>
                </a:solidFill>
              </a:rPr>
              <a:t>the market failure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>
                <a:solidFill>
                  <a:srgbClr val="FFFF99"/>
                </a:solidFill>
              </a:rPr>
              <a:t>Static efficiency is obtained when net benefits for a single period’s are maximized</a:t>
            </a:r>
            <a:r>
              <a:rPr lang="en-US" dirty="0" smtClean="0">
                <a:solidFill>
                  <a:srgbClr val="FFFF99"/>
                </a:solidFill>
              </a:rPr>
              <a:t>.</a:t>
            </a:r>
          </a:p>
          <a:p>
            <a:pPr algn="ctr">
              <a:buFontTx/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(a slightly different concept applies for dynamic efficiency)</a:t>
            </a:r>
            <a:endParaRPr lang="en-US" sz="2400" dirty="0">
              <a:solidFill>
                <a:srgbClr val="FFFF99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3528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en-US" dirty="0">
                <a:solidFill>
                  <a:schemeClr val="tx1"/>
                </a:solidFill>
              </a:rPr>
              <a:t>	I</a:t>
            </a:r>
            <a:r>
              <a:rPr lang="en-US" dirty="0"/>
              <a:t>f private efficiency does not equal social efficiency, then we have </a:t>
            </a:r>
            <a:r>
              <a:rPr lang="en-US" dirty="0" smtClean="0"/>
              <a:t>a market </a:t>
            </a:r>
            <a:r>
              <a:rPr lang="en-US" dirty="0"/>
              <a:t>failure.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Intervention </a:t>
            </a:r>
            <a:r>
              <a:rPr lang="en-US" u="sng" dirty="0" smtClean="0"/>
              <a:t>may</a:t>
            </a:r>
            <a:r>
              <a:rPr lang="en-US" dirty="0" smtClean="0"/>
              <a:t> be justified (how to decide?)</a:t>
            </a:r>
          </a:p>
          <a:p>
            <a:pPr marL="342900" indent="-342900" algn="ctr"/>
            <a:r>
              <a:rPr lang="en-US" dirty="0" smtClean="0"/>
              <a:t>Many </a:t>
            </a:r>
            <a:r>
              <a:rPr lang="en-US" dirty="0"/>
              <a:t>approaches are available</a:t>
            </a:r>
            <a:r>
              <a:rPr lang="en-US"/>
              <a:t>. 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What is the “best” way to correct the market failure?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  <p:bldP spid="205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Possible interventions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381000" y="1219200"/>
            <a:ext cx="8763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dirty="0">
                <a:solidFill>
                  <a:srgbClr val="FFFF00"/>
                </a:solidFill>
              </a:rPr>
              <a:t>		1. Moral </a:t>
            </a:r>
            <a:r>
              <a:rPr lang="en-US" dirty="0">
                <a:solidFill>
                  <a:srgbClr val="FFFF00"/>
                </a:solidFill>
                <a:hlinkClick r:id="rId3"/>
              </a:rPr>
              <a:t>suasion</a:t>
            </a:r>
            <a:r>
              <a:rPr lang="en-US" dirty="0">
                <a:solidFill>
                  <a:srgbClr val="FFFF00"/>
                </a:solidFill>
              </a:rPr>
              <a:t>	</a:t>
            </a:r>
          </a:p>
          <a:p>
            <a:pPr marL="342900" indent="-342900"/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381000" y="22098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dirty="0">
                <a:solidFill>
                  <a:srgbClr val="FFFF00"/>
                </a:solidFill>
              </a:rPr>
              <a:t>		2. Government </a:t>
            </a:r>
            <a:r>
              <a:rPr lang="en-US" dirty="0">
                <a:solidFill>
                  <a:srgbClr val="FFFF00"/>
                </a:solidFill>
                <a:hlinkClick r:id="rId4"/>
              </a:rPr>
              <a:t>provision</a:t>
            </a:r>
            <a:r>
              <a:rPr lang="en-US" dirty="0">
                <a:solidFill>
                  <a:srgbClr val="FFFF00"/>
                </a:solidFill>
              </a:rPr>
              <a:t> of goods</a:t>
            </a:r>
          </a:p>
          <a:p>
            <a:pPr marL="342900" indent="-342900"/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381000" y="33528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dirty="0">
                <a:solidFill>
                  <a:srgbClr val="FFFF00"/>
                </a:solidFill>
              </a:rPr>
              <a:t>		3. Damage </a:t>
            </a:r>
            <a:r>
              <a:rPr lang="en-US" dirty="0">
                <a:solidFill>
                  <a:srgbClr val="FFFF00"/>
                </a:solidFill>
                <a:hlinkClick r:id="rId5"/>
              </a:rPr>
              <a:t>prevention</a:t>
            </a:r>
            <a:r>
              <a:rPr lang="en-US" dirty="0">
                <a:solidFill>
                  <a:srgbClr val="FFFF00"/>
                </a:solidFill>
              </a:rPr>
              <a:t>	</a:t>
            </a:r>
          </a:p>
          <a:p>
            <a:pPr marL="342900" indent="-342900"/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381000" y="44196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dirty="0">
                <a:solidFill>
                  <a:srgbClr val="FFFF00"/>
                </a:solidFill>
              </a:rPr>
              <a:t>		4. </a:t>
            </a:r>
            <a:r>
              <a:rPr lang="en-US" dirty="0">
                <a:solidFill>
                  <a:srgbClr val="FFFF00"/>
                </a:solidFill>
                <a:hlinkClick r:id="rId6"/>
              </a:rPr>
              <a:t>Command and control</a:t>
            </a:r>
            <a:endParaRPr lang="en-US" dirty="0">
              <a:solidFill>
                <a:srgbClr val="FFFF00"/>
              </a:solidFill>
            </a:endParaRPr>
          </a:p>
          <a:p>
            <a:pPr marL="342900" indent="-342900"/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381000" y="54864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dirty="0">
                <a:solidFill>
                  <a:srgbClr val="FFFF00"/>
                </a:solidFill>
              </a:rPr>
              <a:t>		5. </a:t>
            </a:r>
            <a:r>
              <a:rPr lang="en-US" dirty="0">
                <a:solidFill>
                  <a:srgbClr val="FFFF00"/>
                </a:solidFill>
                <a:hlinkClick r:id="rId7"/>
              </a:rPr>
              <a:t>Economic </a:t>
            </a:r>
            <a:r>
              <a:rPr lang="en-US" dirty="0" smtClean="0">
                <a:solidFill>
                  <a:srgbClr val="FFFF00"/>
                </a:solidFill>
                <a:hlinkClick r:id="rId7"/>
              </a:rPr>
              <a:t>incentives</a:t>
            </a:r>
            <a:endParaRPr lang="en-US" dirty="0">
              <a:solidFill>
                <a:srgbClr val="FFFF00"/>
              </a:solidFill>
            </a:endParaRPr>
          </a:p>
          <a:p>
            <a:pPr marL="342900" indent="-342900"/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autoUpdateAnimBg="0"/>
      <p:bldP spid="195587" grpId="0" autoUpdateAnimBg="0"/>
      <p:bldP spid="195588" grpId="0" autoUpdateAnimBg="0"/>
      <p:bldP spid="195589" grpId="0" autoUpdateAnimBg="0"/>
      <p:bldP spid="195590" grpId="0" autoUpdateAnimBg="0"/>
      <p:bldP spid="19559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" y="2362200"/>
            <a:ext cx="883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tabLst>
                <a:tab pos="633413" algn="l"/>
                <a:tab pos="914400" algn="l"/>
                <a:tab pos="1146175" algn="l"/>
                <a:tab pos="1997075" algn="l"/>
              </a:tabLst>
            </a:pPr>
            <a:endParaRPr lang="en-US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685800" y="304800"/>
            <a:ext cx="8458200" cy="59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dirty="0" smtClean="0"/>
              <a:t>Now we will try to ask:</a:t>
            </a:r>
          </a:p>
          <a:p>
            <a:pPr marL="342900" indent="-342900">
              <a:lnSpc>
                <a:spcPct val="80000"/>
              </a:lnSpc>
              <a:tabLst>
                <a:tab pos="633413" algn="l"/>
                <a:tab pos="914400" algn="l"/>
                <a:tab pos="1146175" algn="l"/>
                <a:tab pos="1997075" algn="l"/>
              </a:tabLst>
            </a:pPr>
            <a:endParaRPr lang="en-US" dirty="0" smtClean="0"/>
          </a:p>
          <a:p>
            <a:pPr marL="342900" indent="-342900">
              <a:lnSpc>
                <a:spcPct val="80000"/>
              </a:lnSpc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dirty="0" smtClean="0"/>
              <a:t>What </a:t>
            </a:r>
            <a:r>
              <a:rPr lang="en-US" dirty="0"/>
              <a:t>explains </a:t>
            </a:r>
            <a:r>
              <a:rPr lang="en-US" dirty="0" smtClean="0"/>
              <a:t>real-life </a:t>
            </a:r>
            <a:r>
              <a:rPr lang="en-US" dirty="0"/>
              <a:t>policy </a:t>
            </a:r>
            <a:r>
              <a:rPr lang="en-US" dirty="0" smtClean="0"/>
              <a:t>choices?</a:t>
            </a:r>
          </a:p>
          <a:p>
            <a:pPr marL="342900" indent="-342900">
              <a:lnSpc>
                <a:spcPct val="80000"/>
              </a:lnSpc>
              <a:tabLst>
                <a:tab pos="633413" algn="l"/>
                <a:tab pos="914400" algn="l"/>
                <a:tab pos="1146175" algn="l"/>
                <a:tab pos="1997075" algn="l"/>
              </a:tabLst>
            </a:pPr>
            <a:endParaRPr lang="en-US" dirty="0" smtClean="0"/>
          </a:p>
          <a:p>
            <a:pPr marL="342900" indent="-342900">
              <a:lnSpc>
                <a:spcPct val="80000"/>
              </a:lnSpc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dirty="0" smtClean="0"/>
              <a:t>e.g.  those described </a:t>
            </a:r>
            <a:r>
              <a:rPr lang="en-US" dirty="0"/>
              <a:t>in the readings </a:t>
            </a:r>
            <a:endParaRPr lang="en-US" dirty="0" smtClean="0"/>
          </a:p>
          <a:p>
            <a:pPr marL="342900" indent="-342900">
              <a:lnSpc>
                <a:spcPct val="80000"/>
              </a:lnSpc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dirty="0" smtClean="0"/>
              <a:t>		(and </a:t>
            </a:r>
            <a:r>
              <a:rPr lang="en-US" dirty="0"/>
              <a:t>in your hw#3 news articles</a:t>
            </a:r>
            <a:r>
              <a:rPr lang="en-US" dirty="0" smtClean="0"/>
              <a:t>?)</a:t>
            </a:r>
            <a:endParaRPr lang="en-US" dirty="0"/>
          </a:p>
          <a:p>
            <a:pPr marL="342900" indent="-342900">
              <a:lnSpc>
                <a:spcPct val="80000"/>
              </a:lnSpc>
              <a:tabLst>
                <a:tab pos="633413" algn="l"/>
                <a:tab pos="914400" algn="l"/>
                <a:tab pos="1146175" algn="l"/>
                <a:tab pos="1997075" algn="l"/>
              </a:tabLst>
            </a:pPr>
            <a:endParaRPr lang="en-US" dirty="0" smtClean="0"/>
          </a:p>
          <a:p>
            <a:pPr marL="342900" indent="-342900">
              <a:lnSpc>
                <a:spcPct val="80000"/>
              </a:lnSpc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dirty="0" smtClean="0"/>
              <a:t>Over </a:t>
            </a:r>
            <a:r>
              <a:rPr lang="en-US" dirty="0"/>
              <a:t>the next three weeks </a:t>
            </a:r>
            <a:r>
              <a:rPr lang="en-US" dirty="0" smtClean="0"/>
              <a:t>we will cover:</a:t>
            </a:r>
            <a:endParaRPr lang="en-US" dirty="0"/>
          </a:p>
          <a:p>
            <a:pPr marL="342900" indent="-342900">
              <a:lnSpc>
                <a:spcPct val="80000"/>
              </a:lnSpc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dirty="0"/>
              <a:t>	</a:t>
            </a:r>
            <a:r>
              <a:rPr lang="en-US" dirty="0" smtClean="0"/>
              <a:t>A bit more theory</a:t>
            </a:r>
            <a:endParaRPr lang="en-US" dirty="0"/>
          </a:p>
          <a:p>
            <a:pPr marL="342900" indent="-342900">
              <a:lnSpc>
                <a:spcPct val="80000"/>
              </a:lnSpc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dirty="0"/>
              <a:t>		Reading: Hillman, chapters 4.1-4.2 and 6.2-6.3 </a:t>
            </a:r>
          </a:p>
          <a:p>
            <a:pPr marL="342900" indent="-342900">
              <a:lnSpc>
                <a:spcPct val="80000"/>
              </a:lnSpc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 empirical evidence </a:t>
            </a:r>
            <a:endParaRPr lang="en-US" dirty="0"/>
          </a:p>
          <a:p>
            <a:pPr marL="342900" indent="-342900">
              <a:lnSpc>
                <a:spcPct val="80000"/>
              </a:lnSpc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dirty="0"/>
              <a:t>		Reading: Anderson (1995), Masters &amp; Garcia (2009)</a:t>
            </a:r>
          </a:p>
          <a:p>
            <a:pPr marL="342900" indent="-342900">
              <a:lnSpc>
                <a:spcPct val="80000"/>
              </a:lnSpc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dirty="0"/>
              <a:t>		</a:t>
            </a:r>
            <a:r>
              <a:rPr lang="en-US" dirty="0" smtClean="0"/>
              <a:t>Data </a:t>
            </a:r>
            <a:r>
              <a:rPr lang="en-US" dirty="0"/>
              <a:t>from </a:t>
            </a:r>
            <a:r>
              <a:rPr lang="en-US" dirty="0" smtClean="0"/>
              <a:t>the </a:t>
            </a:r>
            <a:r>
              <a:rPr lang="en-US" dirty="0"/>
              <a:t>World Bank </a:t>
            </a:r>
            <a:r>
              <a:rPr lang="en-US" dirty="0" smtClean="0"/>
              <a:t>project…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/>
              <a:t>What is the complete catalog of </a:t>
            </a:r>
            <a:br>
              <a:rPr lang="en-US" sz="4000" dirty="0" smtClean="0"/>
            </a:br>
            <a:r>
              <a:rPr lang="en-US" sz="4000" dirty="0" smtClean="0"/>
              <a:t>market failures?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53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 far we have: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Monopoly </a:t>
            </a:r>
            <a:r>
              <a:rPr lang="en-US" sz="2400" dirty="0" smtClean="0"/>
              <a:t>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Externalities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But there are others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 Asymmetric information (as mentioned earlier)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Behavioral </a:t>
            </a:r>
            <a:r>
              <a:rPr lang="en-US" sz="2400" dirty="0" smtClean="0"/>
              <a:t>constraints on individuals’ optimization: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errors in self-control, perception of risks, </a:t>
            </a:r>
            <a:br>
              <a:rPr lang="en-US" sz="2000" dirty="0" smtClean="0"/>
            </a:br>
            <a:r>
              <a:rPr lang="en-US" sz="2000" dirty="0" smtClean="0"/>
              <a:t>or excessive discounting of future benefits or costs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aversion to losses (</a:t>
            </a:r>
            <a:r>
              <a:rPr lang="en-US" sz="2000" dirty="0" err="1" smtClean="0"/>
              <a:t>Kahnemann-Tversky</a:t>
            </a:r>
            <a:r>
              <a:rPr lang="en-US" sz="2000" dirty="0" smtClean="0"/>
              <a:t> “prospect theory”)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Contract failures in interaction between people: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information and enforcement (e.g. in “principal-agent” models)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commitment over time (</a:t>
            </a:r>
            <a:r>
              <a:rPr lang="en-US" sz="2000" dirty="0" err="1" smtClean="0"/>
              <a:t>Kydland</a:t>
            </a:r>
            <a:r>
              <a:rPr lang="en-US" sz="2000" dirty="0" smtClean="0"/>
              <a:t>-Prescott “time consistency”)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For now, we’ll focus on the simplest market failures!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848600" cy="1295400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mtClean="0"/>
              <a:t>Explaining Policies: </a:t>
            </a:r>
            <a:br>
              <a:rPr lang="en-US" smtClean="0"/>
            </a:br>
            <a:r>
              <a:rPr lang="en-US" smtClean="0"/>
              <a:t>Economics of the Public Sector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2400" y="1600200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sz="2400" dirty="0"/>
              <a:t>So far, (almost) all </a:t>
            </a:r>
            <a:r>
              <a:rPr lang="en-US" sz="2400" dirty="0" smtClean="0"/>
              <a:t>of the interventions we have discussed just </a:t>
            </a:r>
            <a:r>
              <a:rPr lang="en-US" sz="2400" dirty="0"/>
              <a:t>transfer income within the </a:t>
            </a:r>
            <a:r>
              <a:rPr lang="en-US" sz="2400" dirty="0" smtClean="0"/>
              <a:t>country, from one group to another.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tabLst>
                <a:tab pos="633413" algn="l"/>
                <a:tab pos="914400" algn="l"/>
                <a:tab pos="1146175" algn="l"/>
                <a:tab pos="1997075" algn="l"/>
              </a:tabLst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sz="2400" dirty="0" smtClean="0"/>
              <a:t>In the process, these policies reduce </a:t>
            </a:r>
            <a:r>
              <a:rPr lang="en-US" sz="2400" dirty="0"/>
              <a:t>total national income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(efficiency losses, as measured by </a:t>
            </a:r>
            <a:r>
              <a:rPr lang="en-US" sz="2400" dirty="0" err="1" smtClean="0"/>
              <a:t>Harberger</a:t>
            </a:r>
            <a:r>
              <a:rPr lang="en-US" sz="2400" dirty="0" smtClean="0"/>
              <a:t> triangles). </a:t>
            </a:r>
            <a:br>
              <a:rPr lang="en-US" sz="2400" dirty="0" smtClean="0"/>
            </a:b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sz="2400" dirty="0"/>
              <a:t>Why would governments do those </a:t>
            </a:r>
            <a:r>
              <a:rPr lang="en-US" sz="2400" dirty="0" smtClean="0"/>
              <a:t>sorts of things</a:t>
            </a:r>
            <a:r>
              <a:rPr lang="en-US" sz="2400" dirty="0"/>
              <a:t>?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Hmm.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848600" cy="1295400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mtClean="0"/>
              <a:t>Explaining Policies: </a:t>
            </a:r>
            <a:br>
              <a:rPr lang="en-US" smtClean="0"/>
            </a:br>
            <a:r>
              <a:rPr lang="en-US" smtClean="0"/>
              <a:t>Economics of the Public Sector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2400" y="1600200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sz="2400" dirty="0" smtClean="0"/>
              <a:t>Why do governments </a:t>
            </a:r>
            <a:r>
              <a:rPr lang="en-US" sz="2400" dirty="0"/>
              <a:t>do those </a:t>
            </a:r>
            <a:r>
              <a:rPr lang="en-US" sz="2400" dirty="0" smtClean="0"/>
              <a:t>sorts of things</a:t>
            </a:r>
            <a:r>
              <a:rPr lang="en-US" sz="2400" dirty="0"/>
              <a:t>?  </a:t>
            </a:r>
            <a:endParaRPr lang="en-US" sz="2400" dirty="0" smtClean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tabLst>
                <a:tab pos="633413" algn="l"/>
                <a:tab pos="914400" algn="l"/>
                <a:tab pos="1146175" algn="l"/>
                <a:tab pos="1997075" algn="l"/>
              </a:tabLst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sz="2400" dirty="0" smtClean="0"/>
              <a:t>Economics </a:t>
            </a:r>
            <a:r>
              <a:rPr lang="en-US" sz="2400" dirty="0"/>
              <a:t>offers two kinds of explanations: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sz="2400" dirty="0"/>
              <a:t>		-- market failures: the mkt. is not perfectly competitive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sz="2400" dirty="0"/>
              <a:t>			…and </a:t>
            </a:r>
            <a:r>
              <a:rPr lang="en-US" sz="2400" dirty="0" err="1"/>
              <a:t>gvt</a:t>
            </a:r>
            <a:r>
              <a:rPr lang="en-US" sz="2400" dirty="0"/>
              <a:t>. makes it </a:t>
            </a:r>
            <a:r>
              <a:rPr lang="en-US" sz="2400" i="1" dirty="0"/>
              <a:t>more competitive </a:t>
            </a:r>
            <a:r>
              <a:rPr lang="en-US" sz="2400" dirty="0"/>
              <a:t>(e.g. quality certification)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sz="2400" dirty="0"/>
              <a:t>		-- government failures: the </a:t>
            </a:r>
            <a:r>
              <a:rPr lang="en-US" sz="2400" dirty="0" err="1"/>
              <a:t>gvt</a:t>
            </a:r>
            <a:r>
              <a:rPr lang="en-US" sz="2400" dirty="0"/>
              <a:t>. is not pursuing national welfare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sz="2400" dirty="0"/>
              <a:t>			…so </a:t>
            </a:r>
            <a:r>
              <a:rPr lang="en-US" sz="2400" dirty="0" err="1"/>
              <a:t>gvts</a:t>
            </a:r>
            <a:r>
              <a:rPr lang="en-US" sz="2400" dirty="0"/>
              <a:t> “govern best that govern least” (libertarianism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sz="2400" dirty="0"/>
              <a:t>To untangle the explanations, let’s consider: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sz="2400" dirty="0"/>
              <a:t>		</a:t>
            </a:r>
            <a:r>
              <a:rPr lang="en-US" sz="2400" dirty="0" smtClean="0"/>
              <a:t>(A) </a:t>
            </a:r>
            <a:r>
              <a:rPr lang="en-US" sz="2400" dirty="0"/>
              <a:t>Policy rationales:  a catalog of market failures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sz="2400" dirty="0"/>
              <a:t>		</a:t>
            </a:r>
            <a:r>
              <a:rPr lang="en-US" sz="2400" dirty="0" smtClean="0"/>
              <a:t>(B) </a:t>
            </a:r>
            <a:r>
              <a:rPr lang="en-US" sz="2400" dirty="0"/>
              <a:t>Policy options: a catalog of policy instruments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sz="2400" dirty="0"/>
              <a:t>		</a:t>
            </a:r>
            <a:r>
              <a:rPr lang="en-US" sz="2400" dirty="0" smtClean="0"/>
              <a:t>(C) Policy </a:t>
            </a:r>
            <a:r>
              <a:rPr lang="en-US" sz="2400" dirty="0"/>
              <a:t>constraints:  what is the “second-best” optimal policy?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sz="2400" dirty="0"/>
              <a:t>		</a:t>
            </a:r>
            <a:r>
              <a:rPr lang="en-US" sz="2400" dirty="0" smtClean="0"/>
              <a:t>(D) </a:t>
            </a:r>
            <a:r>
              <a:rPr lang="en-US" sz="2400" dirty="0"/>
              <a:t>Real life policy: collective action and the </a:t>
            </a:r>
            <a:r>
              <a:rPr lang="en-US" sz="2400" i="1" dirty="0"/>
              <a:t>political </a:t>
            </a:r>
            <a:r>
              <a:rPr lang="en-US" sz="2400" dirty="0"/>
              <a:t>economy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tabLst>
                <a:tab pos="633413" algn="l"/>
                <a:tab pos="914400" algn="l"/>
                <a:tab pos="1146175" algn="l"/>
                <a:tab pos="1997075" algn="l"/>
              </a:tabLst>
            </a:pPr>
            <a:r>
              <a:rPr lang="en-US" sz="2400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305800" cy="1047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Part A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2800" dirty="0" smtClean="0"/>
              <a:t>Policy rationales: Why have policy at all? 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3058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Redistribution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  From any starting point…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the poor may be undesirably poor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the rich may be undesirably rich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changes in income may be undesirably random or unjust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Efficiency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  Since real markets aren’t perfectly competitive…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policy </a:t>
            </a:r>
            <a:r>
              <a:rPr lang="en-US" sz="2000" i="1" dirty="0" smtClean="0"/>
              <a:t>can</a:t>
            </a:r>
            <a:r>
              <a:rPr lang="en-US" sz="2000" dirty="0" smtClean="0"/>
              <a:t> make Pareto improvements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		(with or without compensatory redistribution)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e.g. with asymmetric information, qty. would be </a:t>
            </a:r>
            <a:r>
              <a:rPr lang="en-US" sz="2000" i="1" dirty="0" smtClean="0"/>
              <a:t>zero</a:t>
            </a:r>
            <a:endParaRPr lang="en-US" sz="2000" dirty="0" smtClean="0"/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unless remedied by trust in a brand, or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party certification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To see the options…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  We’ll catalog the key market failures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First for the resulting equilibrium quantities without policy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Then for the kind of intervention needed for Pareto improvement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A catalog of market failures</a:t>
            </a:r>
            <a:r>
              <a:rPr lang="en-US" smtClean="0"/>
              <a:t>:</a:t>
            </a:r>
            <a:br>
              <a:rPr lang="en-US" smtClean="0"/>
            </a:br>
            <a:r>
              <a:rPr lang="en-US" smtClean="0"/>
              <a:t>(1) Monopoly/monopsony power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90800"/>
            <a:ext cx="8915400" cy="3124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A common problem, especially in agriculture…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many dispersed producers as well as consumers, but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scale economies in processing, transport and marketing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So there is a trade-off between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the cost reduction from scale effects, and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“monopoly” behavior from absence of competition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mtClean="0"/>
              <a:t>Monopoly behavior</a:t>
            </a:r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>
            <a:off x="2971800" y="10668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2971800" y="3581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 flipV="1">
            <a:off x="2971800" y="1905000"/>
            <a:ext cx="1905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2971800" y="1295400"/>
            <a:ext cx="1447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4724400" y="1524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/>
              <a:t>Supply = MC</a:t>
            </a:r>
            <a:endParaRPr lang="en-US" sz="2400">
              <a:sym typeface="WP MathA" pitchFamily="2" charset="2"/>
            </a:endParaRP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4572000" y="243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/>
              <a:t>Demand = P = a - bQ </a:t>
            </a:r>
            <a:endParaRPr lang="en-US" sz="2400">
              <a:sym typeface="WP MathA" pitchFamily="2" charset="2"/>
            </a:endParaRPr>
          </a:p>
        </p:txBody>
      </p:sp>
      <p:sp>
        <p:nvSpPr>
          <p:cNvPr id="458767" name="Text Box 15"/>
          <p:cNvSpPr txBox="1">
            <a:spLocks noChangeArrowheads="1"/>
          </p:cNvSpPr>
          <p:nvPr/>
        </p:nvSpPr>
        <p:spPr bwMode="auto">
          <a:xfrm>
            <a:off x="228600" y="4114800"/>
            <a:ext cx="8915400" cy="260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3" indent="-4763" eaLnBrk="0" hangingPunct="0">
              <a:lnSpc>
                <a:spcPct val="80000"/>
              </a:lnSpc>
              <a:tabLst>
                <a:tab pos="914400" algn="l"/>
                <a:tab pos="5086350" algn="l"/>
              </a:tabLst>
            </a:pPr>
            <a:r>
              <a:rPr lang="en-US" sz="2400" dirty="0"/>
              <a:t>Optimization implies producers expand until MR=MC.</a:t>
            </a:r>
          </a:p>
          <a:p>
            <a:pPr marL="4763" indent="-4763" eaLnBrk="0" hangingPunct="0">
              <a:lnSpc>
                <a:spcPct val="80000"/>
              </a:lnSpc>
              <a:tabLst>
                <a:tab pos="914400" algn="l"/>
                <a:tab pos="5086350" algn="l"/>
              </a:tabLst>
            </a:pPr>
            <a:r>
              <a:rPr lang="en-US" sz="2400" dirty="0"/>
              <a:t>  With free entry, small competitive firms enter until P=MC, </a:t>
            </a:r>
          </a:p>
          <a:p>
            <a:pPr marL="4763" indent="-4763" eaLnBrk="0" hangingPunct="0">
              <a:lnSpc>
                <a:spcPct val="80000"/>
              </a:lnSpc>
              <a:tabLst>
                <a:tab pos="914400" algn="l"/>
                <a:tab pos="5086350" algn="l"/>
              </a:tabLst>
            </a:pPr>
            <a:r>
              <a:rPr lang="en-US" sz="2400" dirty="0"/>
              <a:t>   but a monopolist controls total quantity &amp; influences price:</a:t>
            </a:r>
          </a:p>
          <a:p>
            <a:pPr marL="119063" lvl="1" eaLnBrk="0" hangingPunct="0">
              <a:lnSpc>
                <a:spcPct val="80000"/>
              </a:lnSpc>
              <a:tabLst>
                <a:tab pos="914400" algn="l"/>
                <a:tab pos="5086350" algn="l"/>
              </a:tabLst>
            </a:pPr>
            <a:r>
              <a:rPr lang="en-US" sz="2400" dirty="0"/>
              <a:t>	with linear demand curve:          P	= a – </a:t>
            </a:r>
            <a:r>
              <a:rPr lang="en-US" sz="2400" dirty="0" err="1"/>
              <a:t>bQ</a:t>
            </a:r>
            <a:endParaRPr lang="en-US" sz="2400" dirty="0"/>
          </a:p>
          <a:p>
            <a:pPr marL="119063" lvl="1" eaLnBrk="0" hangingPunct="0">
              <a:lnSpc>
                <a:spcPct val="80000"/>
              </a:lnSpc>
              <a:tabLst>
                <a:tab pos="914400" algn="l"/>
                <a:tab pos="5086350" algn="l"/>
              </a:tabLst>
            </a:pPr>
            <a:r>
              <a:rPr lang="en-US" sz="2400" dirty="0"/>
              <a:t>	monopolist’s tot. rev.:    TR=   QP       = </a:t>
            </a:r>
            <a:r>
              <a:rPr lang="en-US" sz="2400" dirty="0" err="1"/>
              <a:t>aQ</a:t>
            </a:r>
            <a:r>
              <a:rPr lang="en-US" sz="2400" dirty="0"/>
              <a:t> – bQ</a:t>
            </a:r>
            <a:r>
              <a:rPr lang="en-US" sz="2400" baseline="30000" dirty="0"/>
              <a:t>2</a:t>
            </a:r>
          </a:p>
          <a:p>
            <a:pPr marL="119063" lvl="1" eaLnBrk="0" hangingPunct="0">
              <a:lnSpc>
                <a:spcPct val="80000"/>
              </a:lnSpc>
              <a:tabLst>
                <a:tab pos="914400" algn="l"/>
                <a:tab pos="5086350" algn="l"/>
              </a:tabLst>
            </a:pPr>
            <a:r>
              <a:rPr lang="en-US" sz="2400" dirty="0"/>
              <a:t>	monopolist’s mar. rev.: MR= </a:t>
            </a:r>
            <a:r>
              <a:rPr lang="en-US" sz="2400" dirty="0" smtClean="0">
                <a:cs typeface="Times New Roman" panose="02020603050405020304" pitchFamily="18" charset="0"/>
                <a:sym typeface="WP MathA" pitchFamily="2" charset="2"/>
              </a:rPr>
              <a:t>∂</a:t>
            </a:r>
            <a:r>
              <a:rPr lang="en-US" sz="2400" dirty="0" smtClean="0"/>
              <a:t>QP/</a:t>
            </a:r>
            <a:r>
              <a:rPr lang="en-US" sz="2400" dirty="0">
                <a:cs typeface="Times New Roman" panose="02020603050405020304" pitchFamily="18" charset="0"/>
                <a:sym typeface="WP MathA" pitchFamily="2" charset="2"/>
              </a:rPr>
              <a:t> </a:t>
            </a:r>
            <a:r>
              <a:rPr lang="en-US" sz="2400" dirty="0" smtClean="0">
                <a:cs typeface="Times New Roman" panose="02020603050405020304" pitchFamily="18" charset="0"/>
                <a:sym typeface="WP MathA" pitchFamily="2" charset="2"/>
              </a:rPr>
              <a:t>∂</a:t>
            </a:r>
            <a:r>
              <a:rPr lang="en-US" sz="2400" dirty="0" smtClean="0"/>
              <a:t>Q </a:t>
            </a:r>
            <a:r>
              <a:rPr lang="en-US" sz="2400" dirty="0"/>
              <a:t>= a  –  2bQ</a:t>
            </a:r>
          </a:p>
          <a:p>
            <a:pPr marL="119063" lvl="1" eaLnBrk="0" hangingPunct="0">
              <a:lnSpc>
                <a:spcPct val="80000"/>
              </a:lnSpc>
              <a:tabLst>
                <a:tab pos="914400" algn="l"/>
                <a:tab pos="5086350" algn="l"/>
              </a:tabLst>
            </a:pPr>
            <a:r>
              <a:rPr lang="en-US" sz="2400" dirty="0"/>
              <a:t>	=&gt; MR curve is (2x) steeper than (linear) D curve</a:t>
            </a:r>
          </a:p>
        </p:txBody>
      </p:sp>
      <p:sp>
        <p:nvSpPr>
          <p:cNvPr id="7178" name="Rectangle 17"/>
          <p:cNvSpPr>
            <a:spLocks noChangeArrowheads="1"/>
          </p:cNvSpPr>
          <p:nvPr/>
        </p:nvSpPr>
        <p:spPr bwMode="auto">
          <a:xfrm>
            <a:off x="2514600" y="990600"/>
            <a:ext cx="382588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P</a:t>
            </a:r>
          </a:p>
        </p:txBody>
      </p:sp>
      <p:sp>
        <p:nvSpPr>
          <p:cNvPr id="7179" name="Rectangle 18"/>
          <p:cNvSpPr>
            <a:spLocks noChangeArrowheads="1"/>
          </p:cNvSpPr>
          <p:nvPr/>
        </p:nvSpPr>
        <p:spPr bwMode="auto">
          <a:xfrm>
            <a:off x="5181600" y="3505200"/>
            <a:ext cx="441325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Q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971800" y="1295400"/>
            <a:ext cx="914400" cy="19812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886200" y="29718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Monopolist’s MR </a:t>
            </a:r>
            <a:endParaRPr lang="en-US" sz="2400">
              <a:solidFill>
                <a:schemeClr val="tx2"/>
              </a:solidFill>
              <a:sym typeface="WP Math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mtClean="0"/>
              <a:t>The welfare effect of monopoly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2971800" y="10668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2971800" y="3581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2971800" y="1905000"/>
            <a:ext cx="1905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2971800" y="1295400"/>
            <a:ext cx="1447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>
            <a:off x="2971800" y="1295400"/>
            <a:ext cx="914400" cy="19812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2858" name="Text Box 10"/>
          <p:cNvSpPr txBox="1">
            <a:spLocks noChangeArrowheads="1"/>
          </p:cNvSpPr>
          <p:nvPr/>
        </p:nvSpPr>
        <p:spPr bwMode="auto">
          <a:xfrm>
            <a:off x="685800" y="4572000"/>
            <a:ext cx="7620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3" indent="333375" eaLnBrk="0" hangingPunct="0">
              <a:lnSpc>
                <a:spcPct val="80000"/>
              </a:lnSpc>
              <a:buFontTx/>
              <a:buChar char="•"/>
              <a:tabLst>
                <a:tab pos="914400" algn="l"/>
                <a:tab pos="5086350" algn="l"/>
              </a:tabLst>
            </a:pPr>
            <a:r>
              <a:rPr lang="en-US" sz="2400"/>
              <a:t>Competitive welfare-maximizing output would be Q*</a:t>
            </a:r>
          </a:p>
          <a:p>
            <a:pPr marL="4763" indent="333375" eaLnBrk="0" hangingPunct="0">
              <a:lnSpc>
                <a:spcPct val="80000"/>
              </a:lnSpc>
              <a:buFontTx/>
              <a:buChar char="•"/>
              <a:tabLst>
                <a:tab pos="914400" algn="l"/>
                <a:tab pos="5086350" algn="l"/>
              </a:tabLst>
            </a:pPr>
            <a:r>
              <a:rPr lang="en-US" sz="2400"/>
              <a:t>But the monopolist’s profit-maximizing output is Q</a:t>
            </a:r>
            <a:r>
              <a:rPr lang="en-US" sz="2400" baseline="-25000"/>
              <a:t>m</a:t>
            </a:r>
          </a:p>
          <a:p>
            <a:pPr marL="4763" indent="333375" eaLnBrk="0" hangingPunct="0">
              <a:lnSpc>
                <a:spcPct val="80000"/>
              </a:lnSpc>
              <a:buFontTx/>
              <a:buChar char="•"/>
              <a:tabLst>
                <a:tab pos="914400" algn="l"/>
                <a:tab pos="5086350" algn="l"/>
              </a:tabLst>
            </a:pPr>
            <a:r>
              <a:rPr lang="en-US" sz="2400"/>
              <a:t>What is the welfare cost of monopoly behavior?</a:t>
            </a:r>
          </a:p>
          <a:p>
            <a:pPr marL="452438" lvl="1" eaLnBrk="0" hangingPunct="0">
              <a:lnSpc>
                <a:spcPct val="80000"/>
              </a:lnSpc>
              <a:tabLst>
                <a:tab pos="914400" algn="l"/>
                <a:tab pos="5086350" algn="l"/>
              </a:tabLst>
            </a:pPr>
            <a:r>
              <a:rPr lang="en-US" sz="2400"/>
              <a:t> </a:t>
            </a:r>
            <a:r>
              <a:rPr lang="en-US" sz="2000"/>
              <a:t>usually the Harberger triangle is relatively small (area B) </a:t>
            </a:r>
          </a:p>
          <a:p>
            <a:pPr marL="452438" lvl="1" eaLnBrk="0" hangingPunct="0">
              <a:lnSpc>
                <a:spcPct val="80000"/>
              </a:lnSpc>
              <a:tabLst>
                <a:tab pos="914400" algn="l"/>
                <a:tab pos="5086350" algn="l"/>
              </a:tabLst>
            </a:pPr>
            <a:r>
              <a:rPr lang="en-US" sz="2000"/>
              <a:t> so most of the welfare effect is a transfer from consumers (area A)</a:t>
            </a: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2514600" y="990600"/>
            <a:ext cx="382588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P</a:t>
            </a:r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4724400" y="1524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/>
              <a:t>Supply = MC</a:t>
            </a:r>
            <a:endParaRPr lang="en-US" sz="2400">
              <a:sym typeface="WP MathA" pitchFamily="2" charset="2"/>
            </a:endParaRPr>
          </a:p>
        </p:txBody>
      </p:sp>
      <p:sp>
        <p:nvSpPr>
          <p:cNvPr id="8203" name="Text Box 15"/>
          <p:cNvSpPr txBox="1">
            <a:spLocks noChangeArrowheads="1"/>
          </p:cNvSpPr>
          <p:nvPr/>
        </p:nvSpPr>
        <p:spPr bwMode="auto">
          <a:xfrm>
            <a:off x="4572000" y="243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/>
              <a:t>Demand = P = a - bQ </a:t>
            </a:r>
            <a:endParaRPr lang="en-US" sz="2400">
              <a:sym typeface="WP MathA" pitchFamily="2" charset="2"/>
            </a:endParaRPr>
          </a:p>
        </p:txBody>
      </p:sp>
      <p:sp>
        <p:nvSpPr>
          <p:cNvPr id="8204" name="Line 16"/>
          <p:cNvSpPr>
            <a:spLocks noChangeShapeType="1"/>
          </p:cNvSpPr>
          <p:nvPr/>
        </p:nvSpPr>
        <p:spPr bwMode="auto">
          <a:xfrm>
            <a:off x="4127500" y="2463800"/>
            <a:ext cx="0" cy="11064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7"/>
          <p:cNvSpPr>
            <a:spLocks noChangeShapeType="1"/>
          </p:cNvSpPr>
          <p:nvPr/>
        </p:nvSpPr>
        <p:spPr bwMode="auto">
          <a:xfrm flipH="1">
            <a:off x="2944813" y="2438400"/>
            <a:ext cx="1160462" cy="4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8"/>
          <p:cNvSpPr>
            <a:spLocks noChangeShapeType="1"/>
          </p:cNvSpPr>
          <p:nvPr/>
        </p:nvSpPr>
        <p:spPr bwMode="auto">
          <a:xfrm>
            <a:off x="3657600" y="1981200"/>
            <a:ext cx="0" cy="1563688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9"/>
          <p:cNvSpPr>
            <a:spLocks noChangeShapeType="1"/>
          </p:cNvSpPr>
          <p:nvPr/>
        </p:nvSpPr>
        <p:spPr bwMode="auto">
          <a:xfrm flipH="1">
            <a:off x="2971800" y="2743200"/>
            <a:ext cx="685800" cy="476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20"/>
          <p:cNvSpPr>
            <a:spLocks noChangeShapeType="1"/>
          </p:cNvSpPr>
          <p:nvPr/>
        </p:nvSpPr>
        <p:spPr bwMode="auto">
          <a:xfrm flipH="1">
            <a:off x="2971800" y="1981200"/>
            <a:ext cx="685800" cy="476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Rectangle 21"/>
          <p:cNvSpPr>
            <a:spLocks noChangeArrowheads="1"/>
          </p:cNvSpPr>
          <p:nvPr/>
        </p:nvSpPr>
        <p:spPr bwMode="auto">
          <a:xfrm>
            <a:off x="5181600" y="3505200"/>
            <a:ext cx="441325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Q</a:t>
            </a:r>
          </a:p>
        </p:txBody>
      </p:sp>
      <p:sp>
        <p:nvSpPr>
          <p:cNvPr id="8210" name="Rectangle 22"/>
          <p:cNvSpPr>
            <a:spLocks noChangeArrowheads="1"/>
          </p:cNvSpPr>
          <p:nvPr/>
        </p:nvSpPr>
        <p:spPr bwMode="auto">
          <a:xfrm>
            <a:off x="3962400" y="3657600"/>
            <a:ext cx="619125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Q*</a:t>
            </a:r>
          </a:p>
        </p:txBody>
      </p:sp>
      <p:sp>
        <p:nvSpPr>
          <p:cNvPr id="8211" name="Rectangle 24"/>
          <p:cNvSpPr>
            <a:spLocks noChangeArrowheads="1"/>
          </p:cNvSpPr>
          <p:nvPr/>
        </p:nvSpPr>
        <p:spPr bwMode="auto">
          <a:xfrm>
            <a:off x="3378200" y="3643313"/>
            <a:ext cx="62865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Q</a:t>
            </a:r>
            <a:r>
              <a:rPr lang="en-US" baseline="-25000"/>
              <a:t>m</a:t>
            </a:r>
          </a:p>
        </p:txBody>
      </p:sp>
      <p:sp>
        <p:nvSpPr>
          <p:cNvPr id="8212" name="Rectangle 25"/>
          <p:cNvSpPr>
            <a:spLocks noChangeArrowheads="1"/>
          </p:cNvSpPr>
          <p:nvPr/>
        </p:nvSpPr>
        <p:spPr bwMode="auto">
          <a:xfrm>
            <a:off x="2057400" y="2590800"/>
            <a:ext cx="923925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tx2"/>
                </a:solidFill>
              </a:rPr>
              <a:t>MC</a:t>
            </a:r>
            <a:r>
              <a:rPr lang="en-US" baseline="-25000">
                <a:solidFill>
                  <a:schemeClr val="tx2"/>
                </a:solidFill>
              </a:rPr>
              <a:t>m</a:t>
            </a:r>
          </a:p>
        </p:txBody>
      </p:sp>
      <p:sp>
        <p:nvSpPr>
          <p:cNvPr id="8213" name="Rectangle 26"/>
          <p:cNvSpPr>
            <a:spLocks noChangeArrowheads="1"/>
          </p:cNvSpPr>
          <p:nvPr/>
        </p:nvSpPr>
        <p:spPr bwMode="auto">
          <a:xfrm>
            <a:off x="2286000" y="1752600"/>
            <a:ext cx="569913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tx2"/>
                </a:solidFill>
              </a:rPr>
              <a:t>P</a:t>
            </a:r>
            <a:r>
              <a:rPr lang="en-US" baseline="-25000">
                <a:solidFill>
                  <a:schemeClr val="tx2"/>
                </a:solidFill>
              </a:rPr>
              <a:t>m</a:t>
            </a:r>
          </a:p>
        </p:txBody>
      </p:sp>
      <p:sp>
        <p:nvSpPr>
          <p:cNvPr id="8214" name="Line 27"/>
          <p:cNvSpPr>
            <a:spLocks noChangeShapeType="1"/>
          </p:cNvSpPr>
          <p:nvPr/>
        </p:nvSpPr>
        <p:spPr bwMode="auto">
          <a:xfrm flipV="1">
            <a:off x="1981200" y="1981200"/>
            <a:ext cx="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Rectangle 28"/>
          <p:cNvSpPr>
            <a:spLocks noChangeArrowheads="1"/>
          </p:cNvSpPr>
          <p:nvPr/>
        </p:nvSpPr>
        <p:spPr bwMode="auto">
          <a:xfrm>
            <a:off x="0" y="2057400"/>
            <a:ext cx="18288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/>
            <a:r>
              <a:rPr lang="en-US">
                <a:solidFill>
                  <a:schemeClr val="tx2"/>
                </a:solidFill>
              </a:rPr>
              <a:t>Monopoly profit</a:t>
            </a:r>
            <a:endParaRPr lang="en-US" baseline="-25000">
              <a:solidFill>
                <a:schemeClr val="tx2"/>
              </a:solidFill>
            </a:endParaRPr>
          </a:p>
        </p:txBody>
      </p:sp>
      <p:sp>
        <p:nvSpPr>
          <p:cNvPr id="462877" name="Text Box 29"/>
          <p:cNvSpPr txBox="1">
            <a:spLocks noChangeArrowheads="1"/>
          </p:cNvSpPr>
          <p:nvPr/>
        </p:nvSpPr>
        <p:spPr bwMode="auto">
          <a:xfrm>
            <a:off x="3124200" y="2209800"/>
            <a:ext cx="4572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>
                <a:solidFill>
                  <a:srgbClr val="00FFFF"/>
                </a:solidFill>
                <a:latin typeface="Arial" charset="0"/>
              </a:rPr>
              <a:t>A</a:t>
            </a:r>
          </a:p>
        </p:txBody>
      </p:sp>
      <p:sp>
        <p:nvSpPr>
          <p:cNvPr id="462878" name="Text Box 30"/>
          <p:cNvSpPr txBox="1">
            <a:spLocks noChangeArrowheads="1"/>
          </p:cNvSpPr>
          <p:nvPr/>
        </p:nvSpPr>
        <p:spPr bwMode="auto">
          <a:xfrm>
            <a:off x="3657600" y="2209800"/>
            <a:ext cx="4572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>
                <a:solidFill>
                  <a:srgbClr val="00FFFF"/>
                </a:solidFill>
                <a:latin typeface="Arial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77" grpId="0"/>
      <p:bldP spid="4628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010400" cy="1143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4000" smtClean="0"/>
              <a:t>The size of monopoly mark-up and optimal policy response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1219200" y="13716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219200" y="41148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1295400" y="2628900"/>
            <a:ext cx="189230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219200" y="2590800"/>
            <a:ext cx="201930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>
            <a:off x="1219200" y="2590800"/>
            <a:ext cx="13716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 flipV="1">
            <a:off x="2133600" y="2819400"/>
            <a:ext cx="0" cy="585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4666" name="Line 10"/>
          <p:cNvSpPr>
            <a:spLocks noChangeShapeType="1"/>
          </p:cNvSpPr>
          <p:nvPr/>
        </p:nvSpPr>
        <p:spPr bwMode="auto">
          <a:xfrm>
            <a:off x="1219200" y="1524000"/>
            <a:ext cx="1917700" cy="18669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4667" name="Line 11"/>
          <p:cNvSpPr>
            <a:spLocks noChangeShapeType="1"/>
          </p:cNvSpPr>
          <p:nvPr/>
        </p:nvSpPr>
        <p:spPr bwMode="auto">
          <a:xfrm>
            <a:off x="1219200" y="1600200"/>
            <a:ext cx="1143000" cy="2438400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4668" name="Line 12"/>
          <p:cNvSpPr>
            <a:spLocks noChangeShapeType="1"/>
          </p:cNvSpPr>
          <p:nvPr/>
        </p:nvSpPr>
        <p:spPr bwMode="auto">
          <a:xfrm flipV="1">
            <a:off x="2159000" y="2400300"/>
            <a:ext cx="0" cy="9667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762000" y="1143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/>
              <a:t>P</a:t>
            </a:r>
          </a:p>
        </p:txBody>
      </p:sp>
      <p:sp>
        <p:nvSpPr>
          <p:cNvPr id="9229" name="Text Box 14"/>
          <p:cNvSpPr txBox="1">
            <a:spLocks noChangeArrowheads="1"/>
          </p:cNvSpPr>
          <p:nvPr/>
        </p:nvSpPr>
        <p:spPr bwMode="auto">
          <a:xfrm>
            <a:off x="228600" y="3200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en-US" sz="2400"/>
              <a:t>MC</a:t>
            </a:r>
            <a:r>
              <a:rPr lang="en-US" sz="2400" baseline="-25000"/>
              <a:t>m</a:t>
            </a:r>
          </a:p>
        </p:txBody>
      </p:sp>
      <p:sp>
        <p:nvSpPr>
          <p:cNvPr id="9230" name="Line 15"/>
          <p:cNvSpPr>
            <a:spLocks noChangeShapeType="1"/>
          </p:cNvSpPr>
          <p:nvPr/>
        </p:nvSpPr>
        <p:spPr bwMode="auto">
          <a:xfrm flipH="1">
            <a:off x="1143000" y="3429000"/>
            <a:ext cx="990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609600" y="2590800"/>
            <a:ext cx="533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/>
              <a:t>P</a:t>
            </a:r>
          </a:p>
        </p:txBody>
      </p:sp>
      <p:sp>
        <p:nvSpPr>
          <p:cNvPr id="9232" name="Line 17"/>
          <p:cNvSpPr>
            <a:spLocks noChangeShapeType="1"/>
          </p:cNvSpPr>
          <p:nvPr/>
        </p:nvSpPr>
        <p:spPr bwMode="auto">
          <a:xfrm flipH="1">
            <a:off x="1143000" y="2819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4674" name="Text Box 18"/>
          <p:cNvSpPr txBox="1">
            <a:spLocks noChangeArrowheads="1"/>
          </p:cNvSpPr>
          <p:nvPr/>
        </p:nvSpPr>
        <p:spPr bwMode="auto">
          <a:xfrm>
            <a:off x="609600" y="2133600"/>
            <a:ext cx="533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solidFill>
                  <a:schemeClr val="tx2"/>
                </a:solidFill>
              </a:rPr>
              <a:t>P’</a:t>
            </a:r>
          </a:p>
        </p:txBody>
      </p:sp>
      <p:sp>
        <p:nvSpPr>
          <p:cNvPr id="454675" name="Line 19"/>
          <p:cNvSpPr>
            <a:spLocks noChangeShapeType="1"/>
          </p:cNvSpPr>
          <p:nvPr/>
        </p:nvSpPr>
        <p:spPr bwMode="auto">
          <a:xfrm flipH="1">
            <a:off x="1143000" y="2438400"/>
            <a:ext cx="990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5" name="Oval 20"/>
          <p:cNvSpPr>
            <a:spLocks noChangeArrowheads="1"/>
          </p:cNvSpPr>
          <p:nvPr/>
        </p:nvSpPr>
        <p:spPr bwMode="auto">
          <a:xfrm>
            <a:off x="2019300" y="3378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4677" name="Line 21"/>
          <p:cNvSpPr>
            <a:spLocks noChangeShapeType="1"/>
          </p:cNvSpPr>
          <p:nvPr/>
        </p:nvSpPr>
        <p:spPr bwMode="auto">
          <a:xfrm flipV="1">
            <a:off x="3352800" y="2895600"/>
            <a:ext cx="0" cy="585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4678" name="Line 22"/>
          <p:cNvSpPr>
            <a:spLocks noChangeShapeType="1"/>
          </p:cNvSpPr>
          <p:nvPr/>
        </p:nvSpPr>
        <p:spPr bwMode="auto">
          <a:xfrm flipV="1">
            <a:off x="3429000" y="2514600"/>
            <a:ext cx="0" cy="10683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4679" name="Text Box 23"/>
          <p:cNvSpPr txBox="1">
            <a:spLocks noChangeArrowheads="1"/>
          </p:cNvSpPr>
          <p:nvPr/>
        </p:nvSpPr>
        <p:spPr bwMode="auto">
          <a:xfrm>
            <a:off x="3505200" y="30480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/>
              <a:t>P-MC mark-up with highly elastic demand</a:t>
            </a:r>
          </a:p>
        </p:txBody>
      </p:sp>
      <p:sp>
        <p:nvSpPr>
          <p:cNvPr id="454680" name="Text Box 24"/>
          <p:cNvSpPr txBox="1">
            <a:spLocks noChangeArrowheads="1"/>
          </p:cNvSpPr>
          <p:nvPr/>
        </p:nvSpPr>
        <p:spPr bwMode="auto">
          <a:xfrm>
            <a:off x="3505200" y="25908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P’-MC mark-up with more inelastic demand</a:t>
            </a:r>
          </a:p>
        </p:txBody>
      </p:sp>
      <p:sp>
        <p:nvSpPr>
          <p:cNvPr id="454681" name="Text Box 25"/>
          <p:cNvSpPr txBox="1">
            <a:spLocks noChangeArrowheads="1"/>
          </p:cNvSpPr>
          <p:nvPr/>
        </p:nvSpPr>
        <p:spPr bwMode="auto">
          <a:xfrm>
            <a:off x="228600" y="4794250"/>
            <a:ext cx="89154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54075">
              <a:lnSpc>
                <a:spcPct val="90000"/>
              </a:lnSpc>
            </a:pPr>
            <a:r>
              <a:rPr lang="en-US" sz="2400"/>
              <a:t>The distortion depends on both entry barriers and demand elasticity:</a:t>
            </a:r>
          </a:p>
          <a:p>
            <a:pPr marL="633413" lvl="1" indent="-292100" defTabSz="854075">
              <a:lnSpc>
                <a:spcPct val="90000"/>
              </a:lnSpc>
              <a:buFontTx/>
              <a:buChar char="•"/>
            </a:pPr>
            <a:r>
              <a:rPr lang="en-US" sz="2400"/>
              <a:t>Monopolists will invest in ways to make demand more inelastic (for example by differentiating products, segmenting markets)</a:t>
            </a:r>
          </a:p>
          <a:p>
            <a:pPr marL="633413" lvl="1" indent="-292100" defTabSz="854075">
              <a:lnSpc>
                <a:spcPct val="90000"/>
              </a:lnSpc>
              <a:buFontTx/>
              <a:buChar char="•"/>
            </a:pPr>
            <a:r>
              <a:rPr lang="en-US" sz="2400"/>
              <a:t>Policy should try to facilitate substitution (increase elasticity) as well as to facilitate entry (e.g. through antitrust law)</a:t>
            </a:r>
          </a:p>
        </p:txBody>
      </p:sp>
      <p:sp>
        <p:nvSpPr>
          <p:cNvPr id="454683" name="Freeform 27"/>
          <p:cNvSpPr>
            <a:spLocks/>
          </p:cNvSpPr>
          <p:nvPr/>
        </p:nvSpPr>
        <p:spPr bwMode="auto">
          <a:xfrm>
            <a:off x="2217738" y="3436938"/>
            <a:ext cx="1208087" cy="476250"/>
          </a:xfrm>
          <a:custGeom>
            <a:avLst/>
            <a:gdLst>
              <a:gd name="T0" fmla="*/ 0 w 761"/>
              <a:gd name="T1" fmla="*/ 2147483647 h 300"/>
              <a:gd name="T2" fmla="*/ 2147483647 w 761"/>
              <a:gd name="T3" fmla="*/ 2147483647 h 300"/>
              <a:gd name="T4" fmla="*/ 2147483647 w 761"/>
              <a:gd name="T5" fmla="*/ 2147483647 h 300"/>
              <a:gd name="T6" fmla="*/ 2147483647 w 761"/>
              <a:gd name="T7" fmla="*/ 2147483647 h 300"/>
              <a:gd name="T8" fmla="*/ 0 60000 65536"/>
              <a:gd name="T9" fmla="*/ 0 60000 65536"/>
              <a:gd name="T10" fmla="*/ 0 60000 65536"/>
              <a:gd name="T11" fmla="*/ 0 60000 65536"/>
              <a:gd name="T12" fmla="*/ 0 w 761"/>
              <a:gd name="T13" fmla="*/ 0 h 300"/>
              <a:gd name="T14" fmla="*/ 761 w 761"/>
              <a:gd name="T15" fmla="*/ 300 h 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1" h="300">
                <a:moveTo>
                  <a:pt x="0" y="29"/>
                </a:moveTo>
                <a:cubicBezTo>
                  <a:pt x="60" y="29"/>
                  <a:pt x="272" y="0"/>
                  <a:pt x="361" y="39"/>
                </a:cubicBezTo>
                <a:cubicBezTo>
                  <a:pt x="450" y="78"/>
                  <a:pt x="470" y="226"/>
                  <a:pt x="537" y="263"/>
                </a:cubicBezTo>
                <a:cubicBezTo>
                  <a:pt x="604" y="300"/>
                  <a:pt x="714" y="263"/>
                  <a:pt x="761" y="263"/>
                </a:cubicBezTo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4684" name="Text Box 28"/>
          <p:cNvSpPr txBox="1">
            <a:spLocks noChangeArrowheads="1"/>
          </p:cNvSpPr>
          <p:nvPr/>
        </p:nvSpPr>
        <p:spPr bwMode="auto">
          <a:xfrm>
            <a:off x="3352800" y="3657600"/>
            <a:ext cx="5257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what if demand were more inelastic?</a:t>
            </a:r>
          </a:p>
        </p:txBody>
      </p:sp>
      <p:sp>
        <p:nvSpPr>
          <p:cNvPr id="9243" name="Rectangle 29"/>
          <p:cNvSpPr>
            <a:spLocks noChangeArrowheads="1"/>
          </p:cNvSpPr>
          <p:nvPr/>
        </p:nvSpPr>
        <p:spPr bwMode="auto">
          <a:xfrm>
            <a:off x="2590800" y="4191000"/>
            <a:ext cx="619125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Q*</a:t>
            </a:r>
          </a:p>
        </p:txBody>
      </p:sp>
      <p:sp>
        <p:nvSpPr>
          <p:cNvPr id="9244" name="Rectangle 30"/>
          <p:cNvSpPr>
            <a:spLocks noChangeArrowheads="1"/>
          </p:cNvSpPr>
          <p:nvPr/>
        </p:nvSpPr>
        <p:spPr bwMode="auto">
          <a:xfrm>
            <a:off x="1905000" y="4191000"/>
            <a:ext cx="62865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Q</a:t>
            </a:r>
            <a:r>
              <a:rPr lang="en-US" baseline="-25000"/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6" grpId="0" animBg="1"/>
      <p:bldP spid="454667" grpId="0" animBg="1"/>
      <p:bldP spid="454668" grpId="0" animBg="1"/>
      <p:bldP spid="454674" grpId="0"/>
      <p:bldP spid="454675" grpId="0" animBg="1"/>
      <p:bldP spid="454677" grpId="0" animBg="1"/>
      <p:bldP spid="454678" grpId="0" animBg="1"/>
      <p:bldP spid="454679" grpId="0"/>
      <p:bldP spid="454680" grpId="0"/>
      <p:bldP spid="454683" grpId="0" animBg="1"/>
      <p:bldP spid="454684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B2B2B2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7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7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6783</TotalTime>
  <Words>700</Words>
  <Application>Microsoft Office PowerPoint</Application>
  <PresentationFormat>On-screen Show (4:3)</PresentationFormat>
  <Paragraphs>263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WP MathA</vt:lpstr>
      <vt:lpstr>Default Design</vt:lpstr>
      <vt:lpstr>AGEC 640 –Weeks 11-13  Explaining Policies:  The Political Economy of Agricultural Policy  Oct 30, 2018   </vt:lpstr>
      <vt:lpstr>PowerPoint Presentation</vt:lpstr>
      <vt:lpstr>Explaining Policies:  Economics of the Public Sector</vt:lpstr>
      <vt:lpstr>Explaining Policies:  Economics of the Public Sector</vt:lpstr>
      <vt:lpstr>Part A  Policy rationales: Why have policy at all? </vt:lpstr>
      <vt:lpstr>A catalog of market failures: (1) Monopoly/monopsony power</vt:lpstr>
      <vt:lpstr>Monopoly behavior</vt:lpstr>
      <vt:lpstr>The welfare effect of monopoly</vt:lpstr>
      <vt:lpstr>The size of monopoly mark-up and optimal policy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Correcting the market failure</vt:lpstr>
      <vt:lpstr>Possible interventions</vt:lpstr>
      <vt:lpstr>What is the complete catalog of  market failures?</vt:lpstr>
      <vt:lpstr>PowerPoint Presentation</vt:lpstr>
    </vt:vector>
  </TitlesOfParts>
  <Company>Agricultural Economics-Purdue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AGEC 640</dc:title>
  <dc:subject>AGEC 640</dc:subject>
  <dc:creator>Shively, Gerald E.</dc:creator>
  <cp:lastModifiedBy>Shively, Gerald E.</cp:lastModifiedBy>
  <cp:revision>227</cp:revision>
  <dcterms:created xsi:type="dcterms:W3CDTF">2001-02-23T07:10:37Z</dcterms:created>
  <dcterms:modified xsi:type="dcterms:W3CDTF">2018-10-30T14:38:50Z</dcterms:modified>
</cp:coreProperties>
</file>