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83" r:id="rId2"/>
    <p:sldId id="418" r:id="rId3"/>
    <p:sldId id="440" r:id="rId4"/>
    <p:sldId id="439" r:id="rId5"/>
    <p:sldId id="441" r:id="rId6"/>
    <p:sldId id="448" r:id="rId7"/>
    <p:sldId id="419" r:id="rId8"/>
    <p:sldId id="488" r:id="rId9"/>
    <p:sldId id="420" r:id="rId10"/>
    <p:sldId id="421" r:id="rId11"/>
    <p:sldId id="484" r:id="rId12"/>
    <p:sldId id="485" r:id="rId13"/>
    <p:sldId id="486" r:id="rId14"/>
    <p:sldId id="422" r:id="rId15"/>
    <p:sldId id="487" r:id="rId16"/>
    <p:sldId id="423" r:id="rId17"/>
    <p:sldId id="424" r:id="rId18"/>
    <p:sldId id="425" r:id="rId19"/>
    <p:sldId id="432" r:id="rId20"/>
  </p:sldIdLst>
  <p:sldSz cx="9144000" cy="6858000" type="screen4x3"/>
  <p:notesSz cx="6997700" cy="9283700"/>
  <p:defaultTextStyle>
    <a:defPPr>
      <a:defRPr lang="en-US"/>
    </a:defPPr>
    <a:lvl1pPr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009999"/>
    <a:srgbClr val="33CCCC"/>
    <a:srgbClr val="FF9900"/>
    <a:srgbClr val="C0C0C0"/>
    <a:srgbClr val="66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1" autoAdjust="0"/>
    <p:restoredTop sz="95722" autoAdjust="0"/>
  </p:normalViewPr>
  <p:slideViewPr>
    <p:cSldViewPr>
      <p:cViewPr varScale="1">
        <p:scale>
          <a:sx n="126" d="100"/>
          <a:sy n="126" d="100"/>
        </p:scale>
        <p:origin x="8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80" y="-10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560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 sz="1200" i="1" dirty="0"/>
            </a:lvl1pPr>
          </a:lstStyle>
          <a:p>
            <a:pPr>
              <a:defRPr/>
            </a:pPr>
            <a:r>
              <a:rPr lang="en-US"/>
              <a:t>AGEC 640, Agricultural Development and </a:t>
            </a:r>
            <a:r>
              <a:rPr lang="en-US" smtClean="0"/>
              <a:t>Policy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 i="1" dirty="0" smtClean="0"/>
            </a:lvl1pPr>
          </a:lstStyle>
          <a:p>
            <a:pPr>
              <a:defRPr/>
            </a:pPr>
            <a:r>
              <a:rPr lang="en-US" dirty="0"/>
              <a:t>Fall </a:t>
            </a:r>
            <a:r>
              <a:rPr lang="en-US" dirty="0" smtClean="0"/>
              <a:t>2010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 i="1"/>
            </a:lvl1pPr>
          </a:lstStyle>
          <a:p>
            <a:pPr>
              <a:defRPr/>
            </a:pPr>
            <a:r>
              <a:rPr lang="en-US"/>
              <a:t>page </a:t>
            </a:r>
            <a:fld id="{39834171-5526-4E3A-AA83-3D3A66D84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F6B9D85-31AA-47C3-8665-CAB444D1C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5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06DF5-0D07-4D44-AF87-AF067203FD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7D116-99C2-4FED-98AF-5B346BE5B2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6CEA8-B3CA-4790-9264-C8F2698A86E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52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6CEA8-B3CA-4790-9264-C8F2698A86E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119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6CEA8-B3CA-4790-9264-C8F2698A86E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155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39496-6123-4C0B-8D40-89A2F8069EB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39496-6123-4C0B-8D40-89A2F8069EB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885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F0773-B007-454E-8EF5-3ECF5A2BB05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40ED8-0817-4837-AF67-A560B91C5F2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B1905-386C-4215-B4C7-4149CF6E8DE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4D445-90E0-4B53-B545-94768A3A98B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4622E-4CB7-429E-AA01-2ECF96E4B9A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80CEC-44A5-40BD-A3B5-CE8B9F5B55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708B7-7906-44F0-BF04-75F3C0E5CB1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0EE48-B3B2-438F-A312-EFC5B9CA661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258B2-53EB-4301-9BBC-8D3F6D82977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00BDE-2D82-447F-BEF1-04760C6AF20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00BDE-2D82-447F-BEF1-04760C6AF20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328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6CEA8-B3CA-4790-9264-C8F2698A86E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7782-5982-41BB-84A1-2C33D1F9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59D9-7E75-44A3-A870-5CBBB9867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66D6A-FC1E-4C32-AE1A-4C0EB2F7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B93BC-8210-4C57-897F-80EA783E0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0215-5B6E-43F0-A36A-8E11FC2E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A88C-F0BC-4564-A72B-1F9D6585F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3BA4-B7DD-498C-B93C-029D51B82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02852-E390-41EF-8020-9795C84A0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2806-A0CE-44AF-BF1E-F19BAC7D2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EAFD-3C66-43EE-B6B5-114E13CBF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7AFC-A6C0-4298-A4F7-A3456B9D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4ADB05FA-065A-455F-904E-59C96D03D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inor_Ostr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s.uchicago.edu/doi/10.1086/46656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600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AGEC 640 – Nov. 6, 2018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Policy: </a:t>
            </a:r>
            <a:br>
              <a:rPr lang="en-US" sz="3600" dirty="0" smtClean="0"/>
            </a:br>
            <a:r>
              <a:rPr lang="en-US" sz="3600" dirty="0" smtClean="0"/>
              <a:t>How well can market failures be remedied?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23622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Solving for a Nash Equilibrium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743200" y="27432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•"/>
            </a:pPr>
            <a:endParaRPr lang="en-US" sz="3200"/>
          </a:p>
        </p:txBody>
      </p:sp>
      <p:graphicFrame>
        <p:nvGraphicFramePr>
          <p:cNvPr id="425988" name="Group 4"/>
          <p:cNvGraphicFramePr>
            <a:graphicFrameLocks noGrp="1"/>
          </p:cNvGraphicFramePr>
          <p:nvPr/>
        </p:nvGraphicFramePr>
        <p:xfrm>
          <a:off x="685800" y="1219200"/>
          <a:ext cx="7543800" cy="243903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payoff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Shepherd #2’s choices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Restrict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Don’t restrict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Shepherd #1’s choices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Don’t restrict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6010" name="Rectangle 26"/>
          <p:cNvSpPr>
            <a:spLocks noChangeArrowheads="1"/>
          </p:cNvSpPr>
          <p:nvPr/>
        </p:nvSpPr>
        <p:spPr bwMode="auto">
          <a:xfrm>
            <a:off x="0" y="3886200"/>
            <a:ext cx="922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US"/>
              <a:t>The Nash Program asks what is each one’s best response?</a:t>
            </a:r>
          </a:p>
          <a:p>
            <a:pPr marL="742950" lvl="1" indent="-285750">
              <a:lnSpc>
                <a:spcPct val="80000"/>
              </a:lnSpc>
              <a:buFontTx/>
              <a:buChar char="–"/>
            </a:pPr>
            <a:r>
              <a:rPr lang="en-US" sz="2400"/>
              <a:t>If #1 restricts, </a:t>
            </a:r>
          </a:p>
          <a:p>
            <a:pPr marL="1143000" lvl="2" indent="-228600">
              <a:lnSpc>
                <a:spcPct val="80000"/>
              </a:lnSpc>
              <a:buFontTx/>
              <a:buChar char="•"/>
            </a:pPr>
            <a:r>
              <a:rPr lang="en-US" sz="2000"/>
              <a:t>then #2’s best response is to not restrict (gets 20 instead of 14)</a:t>
            </a:r>
          </a:p>
          <a:p>
            <a:pPr marL="742950" lvl="1" indent="-285750">
              <a:lnSpc>
                <a:spcPct val="80000"/>
              </a:lnSpc>
              <a:buFontTx/>
              <a:buChar char="–"/>
            </a:pPr>
            <a:r>
              <a:rPr lang="en-US" sz="2400"/>
              <a:t>If #1 does not restrict, </a:t>
            </a:r>
          </a:p>
          <a:p>
            <a:pPr marL="1143000" lvl="2" indent="-228600">
              <a:lnSpc>
                <a:spcPct val="80000"/>
              </a:lnSpc>
              <a:buFontTx/>
              <a:buChar char="•"/>
            </a:pPr>
            <a:r>
              <a:rPr lang="en-US" sz="2000"/>
              <a:t>then #2’s best response is to not restrict (gets 3 instead of 1)</a:t>
            </a:r>
          </a:p>
          <a:p>
            <a:pPr marL="742950" lvl="1" indent="-285750">
              <a:lnSpc>
                <a:spcPct val="80000"/>
              </a:lnSpc>
              <a:buFontTx/>
              <a:buChar char="–"/>
            </a:pPr>
            <a:r>
              <a:rPr lang="en-US" sz="2400"/>
              <a:t>so Nash predicts #2 will not restrict</a:t>
            </a:r>
          </a:p>
          <a:p>
            <a:pPr marL="742950" lvl="1" indent="-285750">
              <a:lnSpc>
                <a:spcPct val="80000"/>
              </a:lnSpc>
              <a:buFontTx/>
              <a:buChar char="–"/>
            </a:pPr>
            <a:r>
              <a:rPr lang="en-US" sz="2400"/>
              <a:t>and by symmetry, the unique “Nash equilibrium” is neither restricts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/>
              <a:t> …unless something else comes along!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Avoiding the TOTC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43200" y="27432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•"/>
            </a:pP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3827889" y="1447800"/>
            <a:ext cx="5224507" cy="5115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Elinor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Ostrom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Scientist at IU-Bloomington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research worldwide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common pool resources (CPRs).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field research in a Swiss village. 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Classic set up for a TOTC, but…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No overgrazing!</a:t>
            </a:r>
            <a:b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Poetic Justice!!!</a:t>
            </a:r>
            <a:b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 was rejected as an applicant to the PhD 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in Economics at UCLA, but went on to 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win the Nobel Prize in Economics in 2009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her 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work on CPRs.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" y="1354520"/>
            <a:ext cx="3405287" cy="42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43200" y="27432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•"/>
            </a:pPr>
            <a:endParaRPr lang="en-US" sz="3200"/>
          </a:p>
        </p:txBody>
      </p:sp>
      <p:sp>
        <p:nvSpPr>
          <p:cNvPr id="423963" name="Rectangle 27"/>
          <p:cNvSpPr>
            <a:spLocks noChangeArrowheads="1"/>
          </p:cNvSpPr>
          <p:nvPr/>
        </p:nvSpPr>
        <p:spPr bwMode="auto">
          <a:xfrm>
            <a:off x="152400" y="914400"/>
            <a:ext cx="9220200" cy="48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Define clear group boundaries.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Match rules governing use of common goods to local needs and conditions.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Ensure that those affected by the rules can participate in modifying the rules.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Make sure the rule-making rights of community members are respected by outside authorities.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Develop a system, carried out by community members, for monitoring members’ behavior.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Use graduated sanctions for rule violators.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7. Provide accessible, low-cost means for dispute resolution.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8. Build responsibility for governing the common resource in nested tiers from the lowest level up to the entire interconnected system.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Ostrom’s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Principles for Managing a CPR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3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43200" y="27432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•"/>
            </a:pPr>
            <a:endParaRPr lang="en-US" sz="3200"/>
          </a:p>
        </p:txBody>
      </p:sp>
      <p:sp>
        <p:nvSpPr>
          <p:cNvPr id="423963" name="Rectangle 27"/>
          <p:cNvSpPr>
            <a:spLocks noChangeArrowheads="1"/>
          </p:cNvSpPr>
          <p:nvPr/>
        </p:nvSpPr>
        <p:spPr bwMode="auto">
          <a:xfrm>
            <a:off x="114300" y="1828800"/>
            <a:ext cx="9220200" cy="48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resource arrangement that works in practice can work in theory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Ostrom’s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Can property rights help avoid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prisoner’s dilemma?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Ronald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(1960) "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Problem of Social Cost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Journal of Law and Economics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(1):1-44.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society can do better than the Nash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equilibrium by defining property rights</a:t>
            </a:r>
          </a:p>
          <a:p>
            <a:pPr marL="0" indent="0" eaLnBrk="1" hangingPunct="1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Awarded the 1991 Nobel Prize in Economics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(died in 2013 at the age of 102!)</a:t>
            </a:r>
          </a:p>
          <a:p>
            <a:pPr lvl="1"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Can property rights help avoid </a:t>
            </a:r>
            <a:br>
              <a:rPr lang="en-US" sz="4000" smtClean="0"/>
            </a:br>
            <a:r>
              <a:rPr lang="en-US" sz="4000" smtClean="0"/>
              <a:t>the prisoner’s dilemma?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648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Coase’s</a:t>
            </a:r>
            <a:r>
              <a:rPr lang="en-US" dirty="0" smtClean="0"/>
              <a:t> Theorem: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society can do better than the Nash equilibrium,</a:t>
            </a:r>
          </a:p>
          <a:p>
            <a:pPr lvl="1" eaLnBrk="1" hangingPunct="1">
              <a:spcBef>
                <a:spcPts val="0"/>
              </a:spcBef>
              <a:buNone/>
            </a:pPr>
            <a:r>
              <a:rPr lang="en-US" dirty="0" smtClean="0"/>
              <a:t>	by </a:t>
            </a:r>
            <a:r>
              <a:rPr lang="en-US" i="1" dirty="0" smtClean="0"/>
              <a:t>assigning</a:t>
            </a:r>
            <a:r>
              <a:rPr lang="en-US" dirty="0" smtClean="0"/>
              <a:t> and </a:t>
            </a:r>
            <a:r>
              <a:rPr lang="en-US" u="sng" dirty="0" smtClean="0"/>
              <a:t>enforcing</a:t>
            </a:r>
            <a:r>
              <a:rPr lang="en-US" dirty="0" smtClean="0"/>
              <a:t> property rights.</a:t>
            </a:r>
          </a:p>
          <a:p>
            <a:pPr lvl="2" eaLnBrk="1" hangingPunct="1"/>
            <a:r>
              <a:rPr lang="en-US" dirty="0" smtClean="0"/>
              <a:t>if property rights were assigned over </a:t>
            </a:r>
            <a:r>
              <a:rPr lang="en-US" i="1" dirty="0" smtClean="0"/>
              <a:t>everything,</a:t>
            </a:r>
            <a:r>
              <a:rPr lang="en-US" dirty="0" smtClean="0"/>
              <a:t> there would be no more externalities!</a:t>
            </a:r>
          </a:p>
          <a:p>
            <a:pPr lvl="2" eaLnBrk="1" hangingPunct="1"/>
            <a:r>
              <a:rPr lang="en-US" dirty="0" smtClean="0"/>
              <a:t>so all market failures can be seen as absence of well-defined property rights, as well as the presence of significant </a:t>
            </a:r>
            <a:r>
              <a:rPr lang="en-US" u="sng" dirty="0" smtClean="0"/>
              <a:t>transaction costs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Coase</a:t>
            </a:r>
            <a:r>
              <a:rPr lang="en-US" dirty="0" smtClean="0"/>
              <a:t>, 1937)…</a:t>
            </a:r>
          </a:p>
          <a:p>
            <a:pPr lvl="1" eaLnBrk="1" hangingPunct="1"/>
            <a:r>
              <a:rPr lang="en-US" dirty="0" smtClean="0"/>
              <a:t>does it matter how the rights are assigned?</a:t>
            </a:r>
          </a:p>
          <a:p>
            <a:pPr lvl="1" eaLnBrk="1" hangingPunct="1"/>
            <a:r>
              <a:rPr lang="en-US" dirty="0" smtClean="0"/>
              <a:t>does the benefit of enforcement exceed the cost?</a:t>
            </a:r>
          </a:p>
        </p:txBody>
      </p:sp>
    </p:spTree>
    <p:extLst>
      <p:ext uri="{BB962C8B-B14F-4D97-AF65-F5344CB8AC3E}">
        <p14:creationId xmlns:p14="http://schemas.microsoft.com/office/powerpoint/2010/main" val="35453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 bwMode="auto">
          <a:xfrm>
            <a:off x="2209800" y="2743200"/>
            <a:ext cx="3657600" cy="1828800"/>
          </a:xfrm>
          <a:prstGeom prst="ellipse">
            <a:avLst/>
          </a:prstGeom>
          <a:solidFill>
            <a:schemeClr val="accent1">
              <a:alpha val="27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The Coase Theorem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1752600" y="1752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752600" y="5715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58000" y="5638800"/>
            <a:ext cx="2057400" cy="98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Number of cigarettes smoked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" y="1066800"/>
            <a:ext cx="18288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Value per cigarette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1752600" y="1981200"/>
            <a:ext cx="41910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752600" y="1981200"/>
            <a:ext cx="44958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324600" y="1828800"/>
            <a:ext cx="2590800" cy="98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Marginal cost of smoking to non-smokers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019800" y="4495800"/>
            <a:ext cx="2590800" cy="98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Marginal benefit of smoking to smokers</a:t>
            </a:r>
          </a:p>
        </p:txBody>
      </p:sp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6019800" y="5791200"/>
            <a:ext cx="762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Qs</a:t>
            </a:r>
          </a:p>
        </p:txBody>
      </p:sp>
      <p:sp>
        <p:nvSpPr>
          <p:cNvPr id="430092" name="Text Box 12"/>
          <p:cNvSpPr txBox="1">
            <a:spLocks noChangeArrowheads="1"/>
          </p:cNvSpPr>
          <p:nvPr/>
        </p:nvSpPr>
        <p:spPr bwMode="auto">
          <a:xfrm>
            <a:off x="1447800" y="5791200"/>
            <a:ext cx="762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FF9900"/>
                </a:solidFill>
              </a:rPr>
              <a:t>Qn</a:t>
            </a:r>
          </a:p>
        </p:txBody>
      </p:sp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3581400" y="5791200"/>
            <a:ext cx="762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Qe</a:t>
            </a:r>
          </a:p>
        </p:txBody>
      </p:sp>
      <p:sp>
        <p:nvSpPr>
          <p:cNvPr id="430094" name="Line 14"/>
          <p:cNvSpPr>
            <a:spLocks noChangeShapeType="1"/>
          </p:cNvSpPr>
          <p:nvPr/>
        </p:nvSpPr>
        <p:spPr bwMode="auto">
          <a:xfrm>
            <a:off x="3900488" y="3789363"/>
            <a:ext cx="0" cy="19256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095" name="Line 15"/>
          <p:cNvSpPr>
            <a:spLocks noChangeShapeType="1"/>
          </p:cNvSpPr>
          <p:nvPr/>
        </p:nvSpPr>
        <p:spPr bwMode="auto">
          <a:xfrm flipH="1" flipV="1">
            <a:off x="1739900" y="3770313"/>
            <a:ext cx="2119313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152400" y="3505200"/>
            <a:ext cx="1676400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/>
              <a:t>equilibrium payment</a:t>
            </a:r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6248400" y="5534025"/>
            <a:ext cx="0" cy="2778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098" name="Line 18"/>
          <p:cNvSpPr>
            <a:spLocks noChangeShapeType="1"/>
          </p:cNvSpPr>
          <p:nvPr/>
        </p:nvSpPr>
        <p:spPr bwMode="auto">
          <a:xfrm>
            <a:off x="1752600" y="5562600"/>
            <a:ext cx="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099" name="Text Box 19"/>
          <p:cNvSpPr txBox="1">
            <a:spLocks noChangeArrowheads="1"/>
          </p:cNvSpPr>
          <p:nvPr/>
        </p:nvSpPr>
        <p:spPr bwMode="auto">
          <a:xfrm>
            <a:off x="1295400" y="6169025"/>
            <a:ext cx="16764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9900"/>
                </a:solidFill>
              </a:rPr>
              <a:t>No smoking</a:t>
            </a:r>
          </a:p>
        </p:txBody>
      </p:sp>
      <p:sp>
        <p:nvSpPr>
          <p:cNvPr id="430100" name="Text Box 20"/>
          <p:cNvSpPr txBox="1">
            <a:spLocks noChangeArrowheads="1"/>
          </p:cNvSpPr>
          <p:nvPr/>
        </p:nvSpPr>
        <p:spPr bwMode="auto">
          <a:xfrm>
            <a:off x="5715000" y="6169025"/>
            <a:ext cx="14478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Free smoking</a:t>
            </a:r>
          </a:p>
        </p:txBody>
      </p:sp>
      <p:sp>
        <p:nvSpPr>
          <p:cNvPr id="430101" name="Text Box 21"/>
          <p:cNvSpPr txBox="1">
            <a:spLocks noChangeArrowheads="1"/>
          </p:cNvSpPr>
          <p:nvPr/>
        </p:nvSpPr>
        <p:spPr bwMode="auto">
          <a:xfrm>
            <a:off x="3276600" y="6169025"/>
            <a:ext cx="1905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Coasian equilibrium</a:t>
            </a:r>
          </a:p>
        </p:txBody>
      </p:sp>
      <p:sp>
        <p:nvSpPr>
          <p:cNvPr id="430102" name="Text Box 22"/>
          <p:cNvSpPr txBox="1">
            <a:spLocks noChangeArrowheads="1"/>
          </p:cNvSpPr>
          <p:nvPr/>
        </p:nvSpPr>
        <p:spPr bwMode="auto">
          <a:xfrm>
            <a:off x="2667000" y="1676400"/>
            <a:ext cx="266700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>
                <a:solidFill>
                  <a:schemeClr val="tx2"/>
                </a:solidFill>
              </a:rPr>
              <a:t>Any allocation of property rights leads to the </a:t>
            </a:r>
          </a:p>
          <a:p>
            <a:pPr algn="ctr">
              <a:spcBef>
                <a:spcPct val="0"/>
              </a:spcBef>
            </a:pPr>
            <a:r>
              <a:rPr lang="en-US" i="1" dirty="0">
                <a:solidFill>
                  <a:schemeClr val="tx2"/>
                </a:solidFill>
              </a:rPr>
              <a:t>same </a:t>
            </a:r>
          </a:p>
          <a:p>
            <a:pPr algn="ctr">
              <a:spcBef>
                <a:spcPct val="0"/>
              </a:spcBef>
            </a:pPr>
            <a:r>
              <a:rPr lang="en-US" i="1" dirty="0" err="1">
                <a:solidFill>
                  <a:schemeClr val="tx2"/>
                </a:solidFill>
              </a:rPr>
              <a:t>Qe</a:t>
            </a:r>
            <a:endParaRPr lang="en-US" i="1" dirty="0">
              <a:solidFill>
                <a:schemeClr val="tx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>
            <a:off x="3695700" y="4152900"/>
            <a:ext cx="31242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ight Brace 28"/>
          <p:cNvSpPr/>
          <p:nvPr/>
        </p:nvSpPr>
        <p:spPr bwMode="auto">
          <a:xfrm rot="10800000">
            <a:off x="4876801" y="2590800"/>
            <a:ext cx="381000" cy="3048000"/>
          </a:xfrm>
          <a:prstGeom prst="rightBrace">
            <a:avLst/>
          </a:prstGeom>
          <a:noFill/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2055" y="4010307"/>
            <a:ext cx="2819400" cy="26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Rockwell" pitchFamily="18" charset="0"/>
              </a:rPr>
              <a:t>    marginal damage</a:t>
            </a:r>
            <a:endParaRPr lang="en-US" sz="1600" dirty="0">
              <a:latin typeface="Rockwell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rot="5400000">
            <a:off x="4736373" y="5263245"/>
            <a:ext cx="8382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ight Brace 35"/>
          <p:cNvSpPr/>
          <p:nvPr/>
        </p:nvSpPr>
        <p:spPr bwMode="auto">
          <a:xfrm rot="10800000">
            <a:off x="4724401" y="4876800"/>
            <a:ext cx="381000" cy="762000"/>
          </a:xfrm>
          <a:prstGeom prst="rightBrace">
            <a:avLst/>
          </a:prstGeom>
          <a:noFill/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24200" y="5157765"/>
            <a:ext cx="2142309" cy="24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ockwell" pitchFamily="18" charset="0"/>
              </a:rPr>
              <a:t> foregone benefit</a:t>
            </a:r>
            <a:endParaRPr lang="en-US" sz="1400" dirty="0">
              <a:latin typeface="Rockwell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876300" y="4152900"/>
            <a:ext cx="31242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ight Brace 39"/>
          <p:cNvSpPr/>
          <p:nvPr/>
        </p:nvSpPr>
        <p:spPr bwMode="auto">
          <a:xfrm>
            <a:off x="2471055" y="2649582"/>
            <a:ext cx="381000" cy="3048000"/>
          </a:xfrm>
          <a:prstGeom prst="rightBrace">
            <a:avLst/>
          </a:prstGeom>
          <a:noFill/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>
            <a:off x="2324100" y="5295900"/>
            <a:ext cx="8382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ight Brace 41"/>
          <p:cNvSpPr/>
          <p:nvPr/>
        </p:nvSpPr>
        <p:spPr bwMode="auto">
          <a:xfrm>
            <a:off x="2771494" y="4907274"/>
            <a:ext cx="381000" cy="762000"/>
          </a:xfrm>
          <a:prstGeom prst="rightBrace">
            <a:avLst/>
          </a:prstGeom>
          <a:noFill/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82491" y="3505200"/>
            <a:ext cx="2142309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  <a:t> “collective action” zone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0091" grpId="0"/>
      <p:bldP spid="430092" grpId="0"/>
      <p:bldP spid="430093" grpId="0"/>
      <p:bldP spid="430094" grpId="0" animBg="1"/>
      <p:bldP spid="430095" grpId="0" animBg="1"/>
      <p:bldP spid="430096" grpId="0"/>
      <p:bldP spid="430097" grpId="0" animBg="1"/>
      <p:bldP spid="430098" grpId="0" animBg="1"/>
      <p:bldP spid="430099" grpId="0"/>
      <p:bldP spid="430100" grpId="0"/>
      <p:bldP spid="430101" grpId="0"/>
      <p:bldP spid="430102" grpId="0"/>
      <p:bldP spid="29" grpId="0" animBg="1"/>
      <p:bldP spid="33" grpId="0"/>
      <p:bldP spid="36" grpId="0" animBg="1"/>
      <p:bldP spid="36" grpId="1" animBg="1"/>
      <p:bldP spid="37" grpId="0"/>
      <p:bldP spid="40" grpId="0" animBg="1"/>
      <p:bldP spid="42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Under what conditions does the “Coase Theorem” hold?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763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i="1" dirty="0" smtClean="0"/>
              <a:t>Any allocation of property rights leads to </a:t>
            </a:r>
            <a:r>
              <a:rPr lang="en-US" i="1" dirty="0" err="1" smtClean="0"/>
              <a:t>Qe</a:t>
            </a:r>
            <a:r>
              <a:rPr lang="en-US" i="1" dirty="0" smtClean="0"/>
              <a:t>, if: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There are no transaction costs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full information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costless enforcement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There are no income effects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no change in marginal costs/benefits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i="1" dirty="0" smtClean="0"/>
              <a:t>These are extremely STRONG assumptions!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“</a:t>
            </a:r>
            <a:r>
              <a:rPr lang="en-US" dirty="0" err="1" smtClean="0"/>
              <a:t>Coasian</a:t>
            </a:r>
            <a:r>
              <a:rPr lang="en-US" dirty="0" smtClean="0"/>
              <a:t>” transactions are widespread </a:t>
            </a:r>
            <a:r>
              <a:rPr lang="en-US" i="1" dirty="0" smtClean="0"/>
              <a:t>towards</a:t>
            </a:r>
            <a:r>
              <a:rPr lang="en-US" dirty="0" smtClean="0"/>
              <a:t> the predictions of the “</a:t>
            </a:r>
            <a:r>
              <a:rPr lang="en-US" dirty="0" err="1" smtClean="0"/>
              <a:t>Coase</a:t>
            </a:r>
            <a:r>
              <a:rPr lang="en-US" dirty="0" smtClean="0"/>
              <a:t> theorem”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but initial allocations determine how close to the  competitive equilibrium the market can reach.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295400"/>
          </a:xfrm>
        </p:spPr>
        <p:txBody>
          <a:bodyPr/>
          <a:lstStyle/>
          <a:p>
            <a:pPr eaLnBrk="1" hangingPunct="1"/>
            <a:r>
              <a:rPr lang="en-US" smtClean="0"/>
              <a:t>Some applications of Coasian logic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err="1" smtClean="0"/>
              <a:t>Coasian</a:t>
            </a:r>
            <a:r>
              <a:rPr lang="en-US" dirty="0" smtClean="0"/>
              <a:t> logic says assigning property rights to minimize transaction costs can improve outcomes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e.g. what’s easiest way to pay for a harbor’s lighthouse?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with few ships but many merchants, make the ships pay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with many ships, easier to make the merchants on shore pay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In some cases, we can assign property rights to gain other benefits, e.g. for pollution policy: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can choose the “polluter pays” principle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gives a double dividend when payments finance clean-up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or, alternatively, a “cap-and-trade” system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gives polluters Pareto compensation through permit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Some conclusions about collective action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839200" cy="4419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Market outcomes depend on market structure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the easier it is for people to communicate and transact,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dirty="0" smtClean="0"/>
              <a:t>the closer they can move to the surplus maximizing Q*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Market structure involves non-market institutions: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taxes or subsidies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quantity regulations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inintial</a:t>
            </a:r>
            <a:r>
              <a:rPr lang="en-US" dirty="0" smtClean="0"/>
              <a:t> allocations of property rights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legal recourse and the performance of the </a:t>
            </a:r>
            <a:r>
              <a:rPr lang="en-US" smtClean="0"/>
              <a:t>court system</a:t>
            </a:r>
            <a:endParaRPr lang="en-US" dirty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Part B</a:t>
            </a:r>
            <a:br>
              <a:rPr lang="en-US" sz="3600" dirty="0" smtClean="0"/>
            </a:br>
            <a:r>
              <a:rPr lang="en-US" sz="2800" dirty="0" smtClean="0"/>
              <a:t>Policy options: How can society move towards Q*?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25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800" dirty="0" smtClean="0"/>
              <a:t>A quick history of thought: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/>
              <a:t>Plato (400 BC): a “benevolent dictator” who knows the level of Q* can impose it through </a:t>
            </a:r>
            <a:r>
              <a:rPr lang="en-US" sz="2400" i="1" dirty="0" smtClean="0"/>
              <a:t>direct regulation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dirty="0" err="1" smtClean="0"/>
              <a:t>Pigou</a:t>
            </a:r>
            <a:r>
              <a:rPr lang="en-US" sz="2400" dirty="0" smtClean="0"/>
              <a:t> (1920s): a government which knows the marginal external cost or benefit can impose it as a </a:t>
            </a:r>
            <a:r>
              <a:rPr lang="en-US" sz="2400" i="1" dirty="0" smtClean="0"/>
              <a:t>marginal tax or subsidy</a:t>
            </a:r>
            <a:r>
              <a:rPr lang="en-US" sz="2400" dirty="0" smtClean="0"/>
              <a:t>, and let producers/consumers find Q*.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dirty="0" err="1" smtClean="0"/>
              <a:t>Coase</a:t>
            </a:r>
            <a:r>
              <a:rPr lang="en-US" sz="2400" dirty="0" smtClean="0"/>
              <a:t> (1960s): a government that can allocate property rights and enforce contracts over the externality can help people make </a:t>
            </a:r>
            <a:r>
              <a:rPr lang="en-US" sz="2400" i="1" dirty="0" err="1" smtClean="0"/>
              <a:t>Coasian</a:t>
            </a:r>
            <a:r>
              <a:rPr lang="en-US" sz="2400" i="1" dirty="0" smtClean="0"/>
              <a:t> transactions </a:t>
            </a:r>
            <a:r>
              <a:rPr lang="en-US" sz="2400" dirty="0" smtClean="0"/>
              <a:t>to find Q*. </a:t>
            </a:r>
          </a:p>
          <a:p>
            <a:pPr lvl="2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/>
              <a:t>The “</a:t>
            </a:r>
            <a:r>
              <a:rPr lang="en-US" sz="2000" dirty="0" err="1" smtClean="0"/>
              <a:t>Coase</a:t>
            </a:r>
            <a:r>
              <a:rPr lang="en-US" sz="2000" dirty="0" smtClean="0"/>
              <a:t> Theorem”: if transaction costs are zero, then the market equilibrium will be Q* for </a:t>
            </a:r>
            <a:r>
              <a:rPr lang="en-US" sz="2000" i="1" dirty="0" smtClean="0"/>
              <a:t>any</a:t>
            </a:r>
            <a:r>
              <a:rPr lang="en-US" sz="2000" dirty="0" smtClean="0"/>
              <a:t> initial allocation of property rights, which affect only the distribution of output.</a:t>
            </a:r>
          </a:p>
          <a:p>
            <a:pPr lvl="2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000" dirty="0" smtClean="0"/>
              <a:t>	==&gt; it is transaction costs (or entry barriers) that prevent free exchange and create market failure in the first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1000"/>
            <a:ext cx="8610600" cy="609600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mtClean="0">
                <a:solidFill>
                  <a:schemeClr val="tx2"/>
                </a:solidFill>
              </a:rPr>
              <a:t>Policy option #1:</a:t>
            </a:r>
          </a:p>
          <a:p>
            <a:pPr eaLnBrk="1" hangingPunct="1">
              <a:lnSpc>
                <a:spcPct val="60000"/>
              </a:lnSpc>
            </a:pPr>
            <a:r>
              <a:rPr lang="en-US" smtClean="0">
                <a:solidFill>
                  <a:schemeClr val="tx2"/>
                </a:solidFill>
              </a:rPr>
              <a:t>Welfare-maximizing regulation sets a quota at Q*</a:t>
            </a:r>
            <a:endParaRPr lang="en-US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8382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38200" y="4724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838200" y="1654175"/>
            <a:ext cx="2589213" cy="3070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29000" y="1371600"/>
            <a:ext cx="2053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S′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dirty="0" smtClean="0">
                <a:solidFill>
                  <a:schemeClr val="tx2"/>
                </a:solidFill>
              </a:rPr>
              <a:t>MC </a:t>
            </a:r>
            <a:r>
              <a:rPr lang="en-US" sz="2400" dirty="0">
                <a:solidFill>
                  <a:schemeClr val="tx2"/>
                </a:solidFill>
              </a:rPr>
              <a:t>+ </a:t>
            </a:r>
            <a:r>
              <a:rPr lang="en-US" sz="2400" dirty="0" smtClean="0">
                <a:solidFill>
                  <a:schemeClr val="tx2"/>
                </a:solidFill>
              </a:rPr>
              <a:t>MD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133600" y="47244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Q*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2378075" y="2906713"/>
            <a:ext cx="9525" cy="1817687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95600" y="47244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30000"/>
              <a:t>free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914400" y="1828800"/>
            <a:ext cx="2667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838200" y="3128963"/>
            <a:ext cx="2668588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429000" y="2743200"/>
            <a:ext cx="467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S = MC (marginal cost to producers)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3078163" y="3378200"/>
            <a:ext cx="9525" cy="130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3382963" y="1828800"/>
            <a:ext cx="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505200" y="20574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MD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= marginal 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external damage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to others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429000" y="3276600"/>
            <a:ext cx="562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D = WTP (willingness to pay by consumers)</a:t>
            </a:r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2384425" y="2079625"/>
            <a:ext cx="684213" cy="1296988"/>
          </a:xfrm>
          <a:custGeom>
            <a:avLst/>
            <a:gdLst>
              <a:gd name="T0" fmla="*/ 0 w 431"/>
              <a:gd name="T1" fmla="*/ 2147483647 h 817"/>
              <a:gd name="T2" fmla="*/ 2147483647 w 431"/>
              <a:gd name="T3" fmla="*/ 0 h 817"/>
              <a:gd name="T4" fmla="*/ 2147483647 w 431"/>
              <a:gd name="T5" fmla="*/ 2147483647 h 817"/>
              <a:gd name="T6" fmla="*/ 0 w 431"/>
              <a:gd name="T7" fmla="*/ 2147483647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431"/>
              <a:gd name="T13" fmla="*/ 0 h 817"/>
              <a:gd name="T14" fmla="*/ 431 w 431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1" h="817">
                <a:moveTo>
                  <a:pt x="0" y="494"/>
                </a:moveTo>
                <a:lnTo>
                  <a:pt x="424" y="0"/>
                </a:lnTo>
                <a:lnTo>
                  <a:pt x="431" y="817"/>
                </a:lnTo>
                <a:lnTo>
                  <a:pt x="0" y="494"/>
                </a:lnTo>
                <a:close/>
              </a:path>
            </a:pathLst>
          </a:custGeom>
          <a:solidFill>
            <a:schemeClr val="tx2">
              <a:alpha val="23137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838200" y="2873375"/>
            <a:ext cx="1557338" cy="1851025"/>
          </a:xfrm>
          <a:custGeom>
            <a:avLst/>
            <a:gdLst>
              <a:gd name="T0" fmla="*/ 0 w 981"/>
              <a:gd name="T1" fmla="*/ 2147483647 h 1166"/>
              <a:gd name="T2" fmla="*/ 2147483647 w 981"/>
              <a:gd name="T3" fmla="*/ 0 h 1166"/>
              <a:gd name="T4" fmla="*/ 2147483647 w 981"/>
              <a:gd name="T5" fmla="*/ 2147483647 h 1166"/>
              <a:gd name="T6" fmla="*/ 0 w 981"/>
              <a:gd name="T7" fmla="*/ 2147483647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981"/>
              <a:gd name="T13" fmla="*/ 0 h 1166"/>
              <a:gd name="T14" fmla="*/ 981 w 981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1" h="1166">
                <a:moveTo>
                  <a:pt x="0" y="1166"/>
                </a:moveTo>
                <a:lnTo>
                  <a:pt x="981" y="0"/>
                </a:lnTo>
                <a:lnTo>
                  <a:pt x="981" y="570"/>
                </a:lnTo>
                <a:lnTo>
                  <a:pt x="0" y="1166"/>
                </a:lnTo>
                <a:close/>
              </a:path>
            </a:pathLst>
          </a:custGeom>
          <a:solidFill>
            <a:schemeClr val="accent2">
              <a:alpha val="23137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963" name="Text Box 19"/>
          <p:cNvSpPr txBox="1">
            <a:spLocks noChangeArrowheads="1"/>
          </p:cNvSpPr>
          <p:nvPr/>
        </p:nvSpPr>
        <p:spPr bwMode="auto">
          <a:xfrm>
            <a:off x="1173163" y="3429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66964" name="Text Box 20"/>
          <p:cNvSpPr txBox="1">
            <a:spLocks noChangeArrowheads="1"/>
          </p:cNvSpPr>
          <p:nvPr/>
        </p:nvSpPr>
        <p:spPr bwMode="auto">
          <a:xfrm>
            <a:off x="1935163" y="3429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66965" name="Text Box 21"/>
          <p:cNvSpPr txBox="1">
            <a:spLocks noChangeArrowheads="1"/>
          </p:cNvSpPr>
          <p:nvPr/>
        </p:nvSpPr>
        <p:spPr bwMode="auto">
          <a:xfrm>
            <a:off x="2697163" y="25908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G</a:t>
            </a:r>
          </a:p>
        </p:txBody>
      </p:sp>
      <p:sp>
        <p:nvSpPr>
          <p:cNvPr id="466966" name="Text Box 22"/>
          <p:cNvSpPr txBox="1">
            <a:spLocks noChangeArrowheads="1"/>
          </p:cNvSpPr>
          <p:nvPr/>
        </p:nvSpPr>
        <p:spPr bwMode="auto">
          <a:xfrm>
            <a:off x="990600" y="5486400"/>
            <a:ext cx="4191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Change in producer surplus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>
            <a:off x="838200" y="2895600"/>
            <a:ext cx="15240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828675" y="3390900"/>
            <a:ext cx="222091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969" name="Text Box 25"/>
          <p:cNvSpPr txBox="1">
            <a:spLocks noChangeArrowheads="1"/>
          </p:cNvSpPr>
          <p:nvPr/>
        </p:nvSpPr>
        <p:spPr bwMode="auto">
          <a:xfrm>
            <a:off x="1173163" y="29718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267200" y="4953000"/>
            <a:ext cx="51816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u="sng"/>
              <a:t>Effects of Optimal Quota</a:t>
            </a:r>
          </a:p>
        </p:txBody>
      </p:sp>
      <p:sp>
        <p:nvSpPr>
          <p:cNvPr id="466971" name="Text Box 27"/>
          <p:cNvSpPr txBox="1">
            <a:spLocks noChangeArrowheads="1"/>
          </p:cNvSpPr>
          <p:nvPr/>
        </p:nvSpPr>
        <p:spPr bwMode="auto">
          <a:xfrm>
            <a:off x="6019800" y="5486400"/>
            <a:ext cx="17526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-ABC</a:t>
            </a: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792163" y="3810000"/>
            <a:ext cx="15240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973" name="Text Box 29"/>
          <p:cNvSpPr txBox="1">
            <a:spLocks noChangeArrowheads="1"/>
          </p:cNvSpPr>
          <p:nvPr/>
        </p:nvSpPr>
        <p:spPr bwMode="auto">
          <a:xfrm>
            <a:off x="2336800" y="3389313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466974" name="Text Box 30"/>
          <p:cNvSpPr txBox="1">
            <a:spLocks noChangeArrowheads="1"/>
          </p:cNvSpPr>
          <p:nvPr/>
        </p:nvSpPr>
        <p:spPr bwMode="auto">
          <a:xfrm>
            <a:off x="2087563" y="3048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466975" name="Text Box 31"/>
          <p:cNvSpPr txBox="1">
            <a:spLocks noChangeArrowheads="1"/>
          </p:cNvSpPr>
          <p:nvPr/>
        </p:nvSpPr>
        <p:spPr bwMode="auto">
          <a:xfrm>
            <a:off x="2392363" y="3048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F</a:t>
            </a:r>
          </a:p>
        </p:txBody>
      </p:sp>
      <p:sp>
        <p:nvSpPr>
          <p:cNvPr id="466976" name="Text Box 32"/>
          <p:cNvSpPr txBox="1">
            <a:spLocks noChangeArrowheads="1"/>
          </p:cNvSpPr>
          <p:nvPr/>
        </p:nvSpPr>
        <p:spPr bwMode="auto">
          <a:xfrm>
            <a:off x="990600" y="5791200"/>
            <a:ext cx="4495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/>
              <a:t>Change in consumer surplus</a:t>
            </a:r>
          </a:p>
        </p:txBody>
      </p:sp>
      <p:sp>
        <p:nvSpPr>
          <p:cNvPr id="466977" name="Text Box 33"/>
          <p:cNvSpPr txBox="1">
            <a:spLocks noChangeArrowheads="1"/>
          </p:cNvSpPr>
          <p:nvPr/>
        </p:nvSpPr>
        <p:spPr bwMode="auto">
          <a:xfrm>
            <a:off x="6781800" y="5770563"/>
            <a:ext cx="17526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/>
              <a:t>-DEF</a:t>
            </a:r>
          </a:p>
        </p:txBody>
      </p:sp>
      <p:sp>
        <p:nvSpPr>
          <p:cNvPr id="466978" name="Text Box 34"/>
          <p:cNvSpPr txBox="1">
            <a:spLocks noChangeArrowheads="1"/>
          </p:cNvSpPr>
          <p:nvPr/>
        </p:nvSpPr>
        <p:spPr bwMode="auto">
          <a:xfrm>
            <a:off x="990600" y="6096000"/>
            <a:ext cx="4191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/>
              <a:t>Change in external costs</a:t>
            </a:r>
          </a:p>
        </p:txBody>
      </p:sp>
      <p:sp>
        <p:nvSpPr>
          <p:cNvPr id="466979" name="Text Box 35"/>
          <p:cNvSpPr txBox="1">
            <a:spLocks noChangeArrowheads="1"/>
          </p:cNvSpPr>
          <p:nvPr/>
        </p:nvSpPr>
        <p:spPr bwMode="auto">
          <a:xfrm>
            <a:off x="6096000" y="6096000"/>
            <a:ext cx="1981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    +C     FG</a:t>
            </a:r>
          </a:p>
        </p:txBody>
      </p:sp>
      <p:sp>
        <p:nvSpPr>
          <p:cNvPr id="466980" name="Text Box 36"/>
          <p:cNvSpPr txBox="1">
            <a:spLocks noChangeArrowheads="1"/>
          </p:cNvSpPr>
          <p:nvPr/>
        </p:nvSpPr>
        <p:spPr bwMode="auto">
          <a:xfrm>
            <a:off x="990600" y="6467475"/>
            <a:ext cx="4876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/>
              <a:t>Change in quota rents</a:t>
            </a:r>
          </a:p>
        </p:txBody>
      </p:sp>
      <p:sp>
        <p:nvSpPr>
          <p:cNvPr id="466981" name="Text Box 37"/>
          <p:cNvSpPr txBox="1">
            <a:spLocks noChangeArrowheads="1"/>
          </p:cNvSpPr>
          <p:nvPr/>
        </p:nvSpPr>
        <p:spPr bwMode="auto">
          <a:xfrm>
            <a:off x="5680075" y="6403975"/>
            <a:ext cx="1981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    +AB  DE</a:t>
            </a:r>
          </a:p>
        </p:txBody>
      </p:sp>
      <p:sp>
        <p:nvSpPr>
          <p:cNvPr id="466982" name="Oval 38"/>
          <p:cNvSpPr>
            <a:spLocks noChangeArrowheads="1"/>
          </p:cNvSpPr>
          <p:nvPr/>
        </p:nvSpPr>
        <p:spPr bwMode="auto">
          <a:xfrm>
            <a:off x="7543800" y="5867400"/>
            <a:ext cx="457200" cy="838200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6983" name="Text Box 39"/>
          <p:cNvSpPr txBox="1">
            <a:spLocks noChangeArrowheads="1"/>
          </p:cNvSpPr>
          <p:nvPr/>
        </p:nvSpPr>
        <p:spPr bwMode="auto">
          <a:xfrm rot="-2206631">
            <a:off x="7696200" y="5791200"/>
            <a:ext cx="1981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net gain</a:t>
            </a:r>
          </a:p>
        </p:txBody>
      </p:sp>
      <p:sp>
        <p:nvSpPr>
          <p:cNvPr id="466984" name="Text Box 40"/>
          <p:cNvSpPr txBox="1">
            <a:spLocks noChangeArrowheads="1"/>
          </p:cNvSpPr>
          <p:nvPr/>
        </p:nvSpPr>
        <p:spPr bwMode="auto">
          <a:xfrm>
            <a:off x="1066800" y="4800600"/>
            <a:ext cx="1219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quota</a:t>
            </a:r>
          </a:p>
        </p:txBody>
      </p:sp>
      <p:sp>
        <p:nvSpPr>
          <p:cNvPr id="466985" name="Line 41"/>
          <p:cNvSpPr>
            <a:spLocks noChangeShapeType="1"/>
          </p:cNvSpPr>
          <p:nvPr/>
        </p:nvSpPr>
        <p:spPr bwMode="auto">
          <a:xfrm flipV="1">
            <a:off x="838200" y="4800600"/>
            <a:ext cx="152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3" grpId="0"/>
      <p:bldP spid="466964" grpId="0"/>
      <p:bldP spid="466965" grpId="0"/>
      <p:bldP spid="466966" grpId="0"/>
      <p:bldP spid="466969" grpId="0"/>
      <p:bldP spid="466971" grpId="0"/>
      <p:bldP spid="466973" grpId="0"/>
      <p:bldP spid="466974" grpId="0"/>
      <p:bldP spid="466975" grpId="0"/>
      <p:bldP spid="466976" grpId="0"/>
      <p:bldP spid="466977" grpId="0"/>
      <p:bldP spid="466978" grpId="0"/>
      <p:bldP spid="466979" grpId="0"/>
      <p:bldP spid="466980" grpId="0"/>
      <p:bldP spid="466981" grpId="0"/>
      <p:bldP spid="466982" grpId="0" animBg="1"/>
      <p:bldP spid="466983" grpId="0"/>
      <p:bldP spid="466984" grpId="0"/>
      <p:bldP spid="4669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"/>
            <a:ext cx="8077200" cy="609600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mtClean="0">
                <a:solidFill>
                  <a:schemeClr val="tx2"/>
                </a:solidFill>
              </a:rPr>
              <a:t>Policy option #2:</a:t>
            </a:r>
          </a:p>
          <a:p>
            <a:pPr eaLnBrk="1" hangingPunct="1">
              <a:lnSpc>
                <a:spcPct val="60000"/>
              </a:lnSpc>
            </a:pPr>
            <a:r>
              <a:rPr lang="en-US" smtClean="0">
                <a:solidFill>
                  <a:schemeClr val="tx2"/>
                </a:solidFill>
              </a:rPr>
              <a:t>An optimal Pigovian tax equals the MEC at Q*</a:t>
            </a:r>
            <a:endParaRPr lang="en-US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8382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838200" y="4724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838200" y="1654175"/>
            <a:ext cx="2589213" cy="3070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429000" y="1371600"/>
            <a:ext cx="2053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S′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dirty="0" smtClean="0">
                <a:solidFill>
                  <a:schemeClr val="tx2"/>
                </a:solidFill>
              </a:rPr>
              <a:t>MC </a:t>
            </a:r>
            <a:r>
              <a:rPr lang="en-US" sz="2400" dirty="0">
                <a:solidFill>
                  <a:schemeClr val="tx2"/>
                </a:solidFill>
              </a:rPr>
              <a:t>+ </a:t>
            </a:r>
            <a:r>
              <a:rPr lang="en-US" sz="2400" dirty="0" smtClean="0">
                <a:solidFill>
                  <a:schemeClr val="tx2"/>
                </a:solidFill>
              </a:rPr>
              <a:t>MD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33600" y="47244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Q*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2378075" y="2906713"/>
            <a:ext cx="9525" cy="1817687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895600" y="47244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30000"/>
              <a:t>free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914400" y="1828800"/>
            <a:ext cx="2667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838200" y="3128963"/>
            <a:ext cx="2668588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3078163" y="3378200"/>
            <a:ext cx="9525" cy="130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V="1">
            <a:off x="3382963" y="1828800"/>
            <a:ext cx="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3505200" y="20574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MD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= 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marginal external damage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to others</a:t>
            </a:r>
          </a:p>
        </p:txBody>
      </p:sp>
      <p:sp>
        <p:nvSpPr>
          <p:cNvPr id="18447" name="Freeform 17"/>
          <p:cNvSpPr>
            <a:spLocks/>
          </p:cNvSpPr>
          <p:nvPr/>
        </p:nvSpPr>
        <p:spPr bwMode="auto">
          <a:xfrm>
            <a:off x="2384425" y="2079625"/>
            <a:ext cx="684213" cy="1296988"/>
          </a:xfrm>
          <a:custGeom>
            <a:avLst/>
            <a:gdLst>
              <a:gd name="T0" fmla="*/ 0 w 431"/>
              <a:gd name="T1" fmla="*/ 2147483647 h 817"/>
              <a:gd name="T2" fmla="*/ 2147483647 w 431"/>
              <a:gd name="T3" fmla="*/ 0 h 817"/>
              <a:gd name="T4" fmla="*/ 2147483647 w 431"/>
              <a:gd name="T5" fmla="*/ 2147483647 h 817"/>
              <a:gd name="T6" fmla="*/ 0 w 431"/>
              <a:gd name="T7" fmla="*/ 2147483647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431"/>
              <a:gd name="T13" fmla="*/ 0 h 817"/>
              <a:gd name="T14" fmla="*/ 431 w 431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1" h="817">
                <a:moveTo>
                  <a:pt x="0" y="494"/>
                </a:moveTo>
                <a:lnTo>
                  <a:pt x="424" y="0"/>
                </a:lnTo>
                <a:lnTo>
                  <a:pt x="431" y="817"/>
                </a:lnTo>
                <a:lnTo>
                  <a:pt x="0" y="494"/>
                </a:lnTo>
                <a:close/>
              </a:path>
            </a:pathLst>
          </a:custGeom>
          <a:solidFill>
            <a:schemeClr val="tx2">
              <a:alpha val="23137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Freeform 18"/>
          <p:cNvSpPr>
            <a:spLocks/>
          </p:cNvSpPr>
          <p:nvPr/>
        </p:nvSpPr>
        <p:spPr bwMode="auto">
          <a:xfrm>
            <a:off x="838200" y="2873375"/>
            <a:ext cx="1557338" cy="1851025"/>
          </a:xfrm>
          <a:custGeom>
            <a:avLst/>
            <a:gdLst>
              <a:gd name="T0" fmla="*/ 0 w 981"/>
              <a:gd name="T1" fmla="*/ 2147483647 h 1166"/>
              <a:gd name="T2" fmla="*/ 2147483647 w 981"/>
              <a:gd name="T3" fmla="*/ 0 h 1166"/>
              <a:gd name="T4" fmla="*/ 2147483647 w 981"/>
              <a:gd name="T5" fmla="*/ 2147483647 h 1166"/>
              <a:gd name="T6" fmla="*/ 0 w 981"/>
              <a:gd name="T7" fmla="*/ 2147483647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981"/>
              <a:gd name="T13" fmla="*/ 0 h 1166"/>
              <a:gd name="T14" fmla="*/ 981 w 981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1" h="1166">
                <a:moveTo>
                  <a:pt x="0" y="1166"/>
                </a:moveTo>
                <a:lnTo>
                  <a:pt x="981" y="0"/>
                </a:lnTo>
                <a:lnTo>
                  <a:pt x="981" y="570"/>
                </a:lnTo>
                <a:lnTo>
                  <a:pt x="0" y="1166"/>
                </a:lnTo>
                <a:close/>
              </a:path>
            </a:pathLst>
          </a:custGeom>
          <a:solidFill>
            <a:schemeClr val="accent2">
              <a:alpha val="23137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5" name="Text Box 19"/>
          <p:cNvSpPr txBox="1">
            <a:spLocks noChangeArrowheads="1"/>
          </p:cNvSpPr>
          <p:nvPr/>
        </p:nvSpPr>
        <p:spPr bwMode="auto">
          <a:xfrm>
            <a:off x="1173163" y="3429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64916" name="Text Box 20"/>
          <p:cNvSpPr txBox="1">
            <a:spLocks noChangeArrowheads="1"/>
          </p:cNvSpPr>
          <p:nvPr/>
        </p:nvSpPr>
        <p:spPr bwMode="auto">
          <a:xfrm>
            <a:off x="1935163" y="3429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64917" name="Text Box 21"/>
          <p:cNvSpPr txBox="1">
            <a:spLocks noChangeArrowheads="1"/>
          </p:cNvSpPr>
          <p:nvPr/>
        </p:nvSpPr>
        <p:spPr bwMode="auto">
          <a:xfrm>
            <a:off x="2697163" y="25908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G</a:t>
            </a:r>
          </a:p>
        </p:txBody>
      </p:sp>
      <p:sp>
        <p:nvSpPr>
          <p:cNvPr id="464918" name="Text Box 22"/>
          <p:cNvSpPr txBox="1">
            <a:spLocks noChangeArrowheads="1"/>
          </p:cNvSpPr>
          <p:nvPr/>
        </p:nvSpPr>
        <p:spPr bwMode="auto">
          <a:xfrm>
            <a:off x="990600" y="5486400"/>
            <a:ext cx="4191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Change in producer surplus</a:t>
            </a:r>
          </a:p>
        </p:txBody>
      </p:sp>
      <p:sp>
        <p:nvSpPr>
          <p:cNvPr id="18453" name="Line 23"/>
          <p:cNvSpPr>
            <a:spLocks noChangeShapeType="1"/>
          </p:cNvSpPr>
          <p:nvPr/>
        </p:nvSpPr>
        <p:spPr bwMode="auto">
          <a:xfrm flipH="1">
            <a:off x="838200" y="2895600"/>
            <a:ext cx="15240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24"/>
          <p:cNvSpPr>
            <a:spLocks noChangeShapeType="1"/>
          </p:cNvSpPr>
          <p:nvPr/>
        </p:nvSpPr>
        <p:spPr bwMode="auto">
          <a:xfrm flipH="1">
            <a:off x="828675" y="3390900"/>
            <a:ext cx="222091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1" name="Text Box 25"/>
          <p:cNvSpPr txBox="1">
            <a:spLocks noChangeArrowheads="1"/>
          </p:cNvSpPr>
          <p:nvPr/>
        </p:nvSpPr>
        <p:spPr bwMode="auto">
          <a:xfrm>
            <a:off x="1173163" y="29718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464922" name="Text Box 26"/>
          <p:cNvSpPr txBox="1">
            <a:spLocks noChangeArrowheads="1"/>
          </p:cNvSpPr>
          <p:nvPr/>
        </p:nvSpPr>
        <p:spPr bwMode="auto">
          <a:xfrm>
            <a:off x="4267200" y="4953000"/>
            <a:ext cx="51816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u="sng"/>
              <a:t>Effects of Optimal Pigovian Tax</a:t>
            </a:r>
          </a:p>
        </p:txBody>
      </p:sp>
      <p:sp>
        <p:nvSpPr>
          <p:cNvPr id="464923" name="Text Box 27"/>
          <p:cNvSpPr txBox="1">
            <a:spLocks noChangeArrowheads="1"/>
          </p:cNvSpPr>
          <p:nvPr/>
        </p:nvSpPr>
        <p:spPr bwMode="auto">
          <a:xfrm>
            <a:off x="6019800" y="5486400"/>
            <a:ext cx="17526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-ABC</a:t>
            </a:r>
          </a:p>
        </p:txBody>
      </p:sp>
      <p:sp>
        <p:nvSpPr>
          <p:cNvPr id="18458" name="Line 28"/>
          <p:cNvSpPr>
            <a:spLocks noChangeShapeType="1"/>
          </p:cNvSpPr>
          <p:nvPr/>
        </p:nvSpPr>
        <p:spPr bwMode="auto">
          <a:xfrm flipH="1">
            <a:off x="792163" y="3810000"/>
            <a:ext cx="15240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5" name="Text Box 29"/>
          <p:cNvSpPr txBox="1">
            <a:spLocks noChangeArrowheads="1"/>
          </p:cNvSpPr>
          <p:nvPr/>
        </p:nvSpPr>
        <p:spPr bwMode="auto">
          <a:xfrm>
            <a:off x="258763" y="32004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64926" name="Line 30"/>
          <p:cNvSpPr>
            <a:spLocks noChangeShapeType="1"/>
          </p:cNvSpPr>
          <p:nvPr/>
        </p:nvSpPr>
        <p:spPr bwMode="auto">
          <a:xfrm flipV="1">
            <a:off x="563563" y="2971800"/>
            <a:ext cx="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4927" name="Text Box 31"/>
          <p:cNvSpPr txBox="1">
            <a:spLocks noChangeArrowheads="1"/>
          </p:cNvSpPr>
          <p:nvPr/>
        </p:nvSpPr>
        <p:spPr bwMode="auto">
          <a:xfrm>
            <a:off x="2336800" y="3389313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464928" name="Text Box 32"/>
          <p:cNvSpPr txBox="1">
            <a:spLocks noChangeArrowheads="1"/>
          </p:cNvSpPr>
          <p:nvPr/>
        </p:nvSpPr>
        <p:spPr bwMode="auto">
          <a:xfrm>
            <a:off x="2087563" y="3048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464929" name="Text Box 33"/>
          <p:cNvSpPr txBox="1">
            <a:spLocks noChangeArrowheads="1"/>
          </p:cNvSpPr>
          <p:nvPr/>
        </p:nvSpPr>
        <p:spPr bwMode="auto">
          <a:xfrm>
            <a:off x="2392363" y="3048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F</a:t>
            </a:r>
          </a:p>
        </p:txBody>
      </p:sp>
      <p:sp>
        <p:nvSpPr>
          <p:cNvPr id="464930" name="Text Box 34"/>
          <p:cNvSpPr txBox="1">
            <a:spLocks noChangeArrowheads="1"/>
          </p:cNvSpPr>
          <p:nvPr/>
        </p:nvSpPr>
        <p:spPr bwMode="auto">
          <a:xfrm>
            <a:off x="990600" y="5791200"/>
            <a:ext cx="4495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Change in consumer surplus</a:t>
            </a:r>
          </a:p>
        </p:txBody>
      </p:sp>
      <p:sp>
        <p:nvSpPr>
          <p:cNvPr id="464931" name="Text Box 35"/>
          <p:cNvSpPr txBox="1">
            <a:spLocks noChangeArrowheads="1"/>
          </p:cNvSpPr>
          <p:nvPr/>
        </p:nvSpPr>
        <p:spPr bwMode="auto">
          <a:xfrm>
            <a:off x="6781800" y="5770563"/>
            <a:ext cx="17526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-DEF</a:t>
            </a:r>
          </a:p>
        </p:txBody>
      </p:sp>
      <p:sp>
        <p:nvSpPr>
          <p:cNvPr id="464932" name="Text Box 36"/>
          <p:cNvSpPr txBox="1">
            <a:spLocks noChangeArrowheads="1"/>
          </p:cNvSpPr>
          <p:nvPr/>
        </p:nvSpPr>
        <p:spPr bwMode="auto">
          <a:xfrm>
            <a:off x="990600" y="6096000"/>
            <a:ext cx="4191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Change in external costs</a:t>
            </a:r>
          </a:p>
        </p:txBody>
      </p:sp>
      <p:sp>
        <p:nvSpPr>
          <p:cNvPr id="464933" name="Text Box 37"/>
          <p:cNvSpPr txBox="1">
            <a:spLocks noChangeArrowheads="1"/>
          </p:cNvSpPr>
          <p:nvPr/>
        </p:nvSpPr>
        <p:spPr bwMode="auto">
          <a:xfrm>
            <a:off x="6096000" y="6096000"/>
            <a:ext cx="1981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    +C     FG</a:t>
            </a:r>
          </a:p>
        </p:txBody>
      </p:sp>
      <p:sp>
        <p:nvSpPr>
          <p:cNvPr id="464934" name="Text Box 38"/>
          <p:cNvSpPr txBox="1">
            <a:spLocks noChangeArrowheads="1"/>
          </p:cNvSpPr>
          <p:nvPr/>
        </p:nvSpPr>
        <p:spPr bwMode="auto">
          <a:xfrm>
            <a:off x="990600" y="6467475"/>
            <a:ext cx="4876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Change in government revenue</a:t>
            </a:r>
          </a:p>
        </p:txBody>
      </p:sp>
      <p:sp>
        <p:nvSpPr>
          <p:cNvPr id="464935" name="Text Box 39"/>
          <p:cNvSpPr txBox="1">
            <a:spLocks noChangeArrowheads="1"/>
          </p:cNvSpPr>
          <p:nvPr/>
        </p:nvSpPr>
        <p:spPr bwMode="auto">
          <a:xfrm>
            <a:off x="5680075" y="6403975"/>
            <a:ext cx="1981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    +AB  DE</a:t>
            </a:r>
          </a:p>
        </p:txBody>
      </p:sp>
      <p:sp>
        <p:nvSpPr>
          <p:cNvPr id="464936" name="Oval 40"/>
          <p:cNvSpPr>
            <a:spLocks noChangeArrowheads="1"/>
          </p:cNvSpPr>
          <p:nvPr/>
        </p:nvSpPr>
        <p:spPr bwMode="auto">
          <a:xfrm>
            <a:off x="7543800" y="5867400"/>
            <a:ext cx="457200" cy="838200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937" name="Text Box 41"/>
          <p:cNvSpPr txBox="1">
            <a:spLocks noChangeArrowheads="1"/>
          </p:cNvSpPr>
          <p:nvPr/>
        </p:nvSpPr>
        <p:spPr bwMode="auto">
          <a:xfrm rot="-2206631">
            <a:off x="7696200" y="5791200"/>
            <a:ext cx="1981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net gain</a:t>
            </a:r>
          </a:p>
        </p:txBody>
      </p:sp>
      <p:sp>
        <p:nvSpPr>
          <p:cNvPr id="18472" name="Text Box 42"/>
          <p:cNvSpPr txBox="1">
            <a:spLocks noChangeArrowheads="1"/>
          </p:cNvSpPr>
          <p:nvPr/>
        </p:nvSpPr>
        <p:spPr bwMode="auto">
          <a:xfrm>
            <a:off x="3429000" y="2743200"/>
            <a:ext cx="467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S = MC (marginal cost to producers)</a:t>
            </a:r>
          </a:p>
        </p:txBody>
      </p:sp>
      <p:sp>
        <p:nvSpPr>
          <p:cNvPr id="18473" name="Text Box 43"/>
          <p:cNvSpPr txBox="1">
            <a:spLocks noChangeArrowheads="1"/>
          </p:cNvSpPr>
          <p:nvPr/>
        </p:nvSpPr>
        <p:spPr bwMode="auto">
          <a:xfrm>
            <a:off x="3429000" y="3276600"/>
            <a:ext cx="562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D = WTP (willingness to pay by consumers)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15" grpId="0"/>
      <p:bldP spid="464916" grpId="0"/>
      <p:bldP spid="464917" grpId="0"/>
      <p:bldP spid="464918" grpId="0"/>
      <p:bldP spid="464921" grpId="0"/>
      <p:bldP spid="464922" grpId="0"/>
      <p:bldP spid="464923" grpId="0"/>
      <p:bldP spid="464925" grpId="0"/>
      <p:bldP spid="464926" grpId="0" animBg="1"/>
      <p:bldP spid="464927" grpId="0"/>
      <p:bldP spid="464928" grpId="0"/>
      <p:bldP spid="464929" grpId="0"/>
      <p:bldP spid="464930" grpId="0"/>
      <p:bldP spid="464931" grpId="0"/>
      <p:bldP spid="464932" grpId="0"/>
      <p:bldP spid="464933" grpId="0"/>
      <p:bldP spid="464934" grpId="0"/>
      <p:bldP spid="464935" grpId="0"/>
      <p:bldP spid="464936" grpId="0" animBg="1"/>
      <p:bldP spid="4649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dirty="0" smtClean="0">
                <a:solidFill>
                  <a:schemeClr val="tx2"/>
                </a:solidFill>
              </a:rPr>
              <a:t>Policy option #3: </a:t>
            </a:r>
          </a:p>
          <a:p>
            <a:pPr eaLnBrk="1" hangingPunct="1">
              <a:lnSpc>
                <a:spcPct val="50000"/>
              </a:lnSpc>
            </a:pPr>
            <a:r>
              <a:rPr lang="en-US" dirty="0" smtClean="0">
                <a:solidFill>
                  <a:schemeClr val="tx2"/>
                </a:solidFill>
              </a:rPr>
              <a:t>In ideal “</a:t>
            </a:r>
            <a:r>
              <a:rPr lang="en-US" dirty="0" err="1" smtClean="0">
                <a:solidFill>
                  <a:schemeClr val="tx2"/>
                </a:solidFill>
              </a:rPr>
              <a:t>Coasian</a:t>
            </a:r>
            <a:r>
              <a:rPr lang="en-US" dirty="0" smtClean="0">
                <a:solidFill>
                  <a:schemeClr val="tx2"/>
                </a:solidFill>
              </a:rPr>
              <a:t>” transactions, people trade</a:t>
            </a:r>
          </a:p>
          <a:p>
            <a:pPr eaLnBrk="1" hangingPunct="1">
              <a:lnSpc>
                <a:spcPct val="50000"/>
              </a:lnSpc>
            </a:pPr>
            <a:r>
              <a:rPr lang="en-US" dirty="0" smtClean="0">
                <a:solidFill>
                  <a:schemeClr val="tx2"/>
                </a:solidFill>
              </a:rPr>
              <a:t>the externality itself, until MD = WTP-MC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8382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838200" y="4724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838200" y="1654175"/>
            <a:ext cx="2589213" cy="3070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429000" y="1371600"/>
            <a:ext cx="2053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S′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dirty="0" smtClean="0">
                <a:solidFill>
                  <a:schemeClr val="tx2"/>
                </a:solidFill>
              </a:rPr>
              <a:t>MC </a:t>
            </a:r>
            <a:r>
              <a:rPr lang="en-US" sz="2400" dirty="0">
                <a:solidFill>
                  <a:schemeClr val="tx2"/>
                </a:solidFill>
              </a:rPr>
              <a:t>+ </a:t>
            </a:r>
            <a:r>
              <a:rPr lang="en-US" sz="2400" dirty="0" smtClean="0">
                <a:solidFill>
                  <a:schemeClr val="tx2"/>
                </a:solidFill>
              </a:rPr>
              <a:t>MD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133600" y="47244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Q*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2378075" y="2906713"/>
            <a:ext cx="9525" cy="1817687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895600" y="47244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30000"/>
              <a:t>free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914400" y="1828800"/>
            <a:ext cx="2667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838200" y="3128963"/>
            <a:ext cx="2668588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3078163" y="3378200"/>
            <a:ext cx="9525" cy="130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V="1">
            <a:off x="3382963" y="1828800"/>
            <a:ext cx="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3505200" y="20574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MD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= marginal 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external damage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to others</a:t>
            </a:r>
          </a:p>
        </p:txBody>
      </p:sp>
      <p:sp>
        <p:nvSpPr>
          <p:cNvPr id="19471" name="Freeform 17"/>
          <p:cNvSpPr>
            <a:spLocks/>
          </p:cNvSpPr>
          <p:nvPr/>
        </p:nvSpPr>
        <p:spPr bwMode="auto">
          <a:xfrm>
            <a:off x="2384425" y="2079625"/>
            <a:ext cx="684213" cy="1296988"/>
          </a:xfrm>
          <a:custGeom>
            <a:avLst/>
            <a:gdLst>
              <a:gd name="T0" fmla="*/ 0 w 431"/>
              <a:gd name="T1" fmla="*/ 2147483647 h 817"/>
              <a:gd name="T2" fmla="*/ 2147483647 w 431"/>
              <a:gd name="T3" fmla="*/ 0 h 817"/>
              <a:gd name="T4" fmla="*/ 2147483647 w 431"/>
              <a:gd name="T5" fmla="*/ 2147483647 h 817"/>
              <a:gd name="T6" fmla="*/ 0 w 431"/>
              <a:gd name="T7" fmla="*/ 2147483647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431"/>
              <a:gd name="T13" fmla="*/ 0 h 817"/>
              <a:gd name="T14" fmla="*/ 431 w 431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1" h="817">
                <a:moveTo>
                  <a:pt x="0" y="494"/>
                </a:moveTo>
                <a:lnTo>
                  <a:pt x="424" y="0"/>
                </a:lnTo>
                <a:lnTo>
                  <a:pt x="431" y="817"/>
                </a:lnTo>
                <a:lnTo>
                  <a:pt x="0" y="494"/>
                </a:lnTo>
                <a:close/>
              </a:path>
            </a:pathLst>
          </a:custGeom>
          <a:solidFill>
            <a:schemeClr val="tx2">
              <a:alpha val="23137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Freeform 18"/>
          <p:cNvSpPr>
            <a:spLocks/>
          </p:cNvSpPr>
          <p:nvPr/>
        </p:nvSpPr>
        <p:spPr bwMode="auto">
          <a:xfrm>
            <a:off x="838200" y="2873375"/>
            <a:ext cx="1557338" cy="1851025"/>
          </a:xfrm>
          <a:custGeom>
            <a:avLst/>
            <a:gdLst>
              <a:gd name="T0" fmla="*/ 0 w 981"/>
              <a:gd name="T1" fmla="*/ 2147483647 h 1166"/>
              <a:gd name="T2" fmla="*/ 2147483647 w 981"/>
              <a:gd name="T3" fmla="*/ 0 h 1166"/>
              <a:gd name="T4" fmla="*/ 2147483647 w 981"/>
              <a:gd name="T5" fmla="*/ 2147483647 h 1166"/>
              <a:gd name="T6" fmla="*/ 0 w 981"/>
              <a:gd name="T7" fmla="*/ 2147483647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981"/>
              <a:gd name="T13" fmla="*/ 0 h 1166"/>
              <a:gd name="T14" fmla="*/ 981 w 981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1" h="1166">
                <a:moveTo>
                  <a:pt x="0" y="1166"/>
                </a:moveTo>
                <a:lnTo>
                  <a:pt x="981" y="0"/>
                </a:lnTo>
                <a:lnTo>
                  <a:pt x="981" y="570"/>
                </a:lnTo>
                <a:lnTo>
                  <a:pt x="0" y="1166"/>
                </a:lnTo>
                <a:close/>
              </a:path>
            </a:pathLst>
          </a:custGeom>
          <a:solidFill>
            <a:schemeClr val="accent2">
              <a:alpha val="23137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011" name="Text Box 19"/>
          <p:cNvSpPr txBox="1">
            <a:spLocks noChangeArrowheads="1"/>
          </p:cNvSpPr>
          <p:nvPr/>
        </p:nvSpPr>
        <p:spPr bwMode="auto">
          <a:xfrm>
            <a:off x="990600" y="5486400"/>
            <a:ext cx="4191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Change in producer surplus</a:t>
            </a:r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 flipH="1">
            <a:off x="835025" y="2895600"/>
            <a:ext cx="22129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21"/>
          <p:cNvSpPr>
            <a:spLocks noChangeShapeType="1"/>
          </p:cNvSpPr>
          <p:nvPr/>
        </p:nvSpPr>
        <p:spPr bwMode="auto">
          <a:xfrm flipH="1">
            <a:off x="828675" y="3390900"/>
            <a:ext cx="222091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014" name="Text Box 22"/>
          <p:cNvSpPr txBox="1">
            <a:spLocks noChangeArrowheads="1"/>
          </p:cNvSpPr>
          <p:nvPr/>
        </p:nvSpPr>
        <p:spPr bwMode="auto">
          <a:xfrm>
            <a:off x="4267200" y="4953000"/>
            <a:ext cx="51816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u="sng"/>
              <a:t>Effects of Coasian Bargain</a:t>
            </a:r>
          </a:p>
        </p:txBody>
      </p:sp>
      <p:sp>
        <p:nvSpPr>
          <p:cNvPr id="469015" name="Text Box 23"/>
          <p:cNvSpPr txBox="1">
            <a:spLocks noChangeArrowheads="1"/>
          </p:cNvSpPr>
          <p:nvPr/>
        </p:nvSpPr>
        <p:spPr bwMode="auto">
          <a:xfrm>
            <a:off x="5715000" y="5486400"/>
            <a:ext cx="1524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+DE –C</a:t>
            </a:r>
          </a:p>
        </p:txBody>
      </p:sp>
      <p:sp>
        <p:nvSpPr>
          <p:cNvPr id="19478" name="Line 24"/>
          <p:cNvSpPr>
            <a:spLocks noChangeShapeType="1"/>
          </p:cNvSpPr>
          <p:nvPr/>
        </p:nvSpPr>
        <p:spPr bwMode="auto">
          <a:xfrm flipH="1">
            <a:off x="838200" y="3810000"/>
            <a:ext cx="2209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017" name="Text Box 25"/>
          <p:cNvSpPr txBox="1">
            <a:spLocks noChangeArrowheads="1"/>
          </p:cNvSpPr>
          <p:nvPr/>
        </p:nvSpPr>
        <p:spPr bwMode="auto">
          <a:xfrm>
            <a:off x="2743200" y="28956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H</a:t>
            </a:r>
          </a:p>
        </p:txBody>
      </p:sp>
      <p:sp>
        <p:nvSpPr>
          <p:cNvPr id="469018" name="Text Box 26"/>
          <p:cNvSpPr txBox="1">
            <a:spLocks noChangeArrowheads="1"/>
          </p:cNvSpPr>
          <p:nvPr/>
        </p:nvSpPr>
        <p:spPr bwMode="auto">
          <a:xfrm>
            <a:off x="990600" y="5791200"/>
            <a:ext cx="4495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Change in consumer surplus</a:t>
            </a:r>
          </a:p>
        </p:txBody>
      </p:sp>
      <p:sp>
        <p:nvSpPr>
          <p:cNvPr id="469019" name="Text Box 27"/>
          <p:cNvSpPr txBox="1">
            <a:spLocks noChangeArrowheads="1"/>
          </p:cNvSpPr>
          <p:nvPr/>
        </p:nvSpPr>
        <p:spPr bwMode="auto">
          <a:xfrm>
            <a:off x="5791200" y="5791200"/>
            <a:ext cx="17526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-DEF</a:t>
            </a:r>
          </a:p>
        </p:txBody>
      </p:sp>
      <p:sp>
        <p:nvSpPr>
          <p:cNvPr id="469020" name="Text Box 28"/>
          <p:cNvSpPr txBox="1">
            <a:spLocks noChangeArrowheads="1"/>
          </p:cNvSpPr>
          <p:nvPr/>
        </p:nvSpPr>
        <p:spPr bwMode="auto">
          <a:xfrm>
            <a:off x="685800" y="6096000"/>
            <a:ext cx="47244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Change in ext. victims’ surplus</a:t>
            </a:r>
          </a:p>
        </p:txBody>
      </p:sp>
      <p:sp>
        <p:nvSpPr>
          <p:cNvPr id="469021" name="Text Box 29"/>
          <p:cNvSpPr txBox="1">
            <a:spLocks noChangeArrowheads="1"/>
          </p:cNvSpPr>
          <p:nvPr/>
        </p:nvSpPr>
        <p:spPr bwMode="auto">
          <a:xfrm>
            <a:off x="5410200" y="6096000"/>
            <a:ext cx="1981200" cy="4026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/>
              <a:t>    +</a:t>
            </a:r>
            <a:r>
              <a:rPr lang="en-US" dirty="0" smtClean="0"/>
              <a:t>CFG′H</a:t>
            </a:r>
            <a:endParaRPr lang="en-US" dirty="0"/>
          </a:p>
        </p:txBody>
      </p:sp>
      <p:sp>
        <p:nvSpPr>
          <p:cNvPr id="469022" name="Oval 30"/>
          <p:cNvSpPr>
            <a:spLocks noChangeArrowheads="1"/>
          </p:cNvSpPr>
          <p:nvPr/>
        </p:nvSpPr>
        <p:spPr bwMode="auto">
          <a:xfrm rot="-169146">
            <a:off x="6475413" y="6018213"/>
            <a:ext cx="685800" cy="458787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9023" name="Text Box 31"/>
          <p:cNvSpPr txBox="1">
            <a:spLocks noChangeArrowheads="1"/>
          </p:cNvSpPr>
          <p:nvPr/>
        </p:nvSpPr>
        <p:spPr bwMode="auto">
          <a:xfrm>
            <a:off x="6324600" y="6467475"/>
            <a:ext cx="1981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net gain</a:t>
            </a:r>
          </a:p>
        </p:txBody>
      </p:sp>
      <p:sp>
        <p:nvSpPr>
          <p:cNvPr id="469024" name="Text Box 32"/>
          <p:cNvSpPr txBox="1">
            <a:spLocks noChangeArrowheads="1"/>
          </p:cNvSpPr>
          <p:nvPr/>
        </p:nvSpPr>
        <p:spPr bwMode="auto">
          <a:xfrm>
            <a:off x="2173288" y="5126038"/>
            <a:ext cx="1371600" cy="347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paid cut</a:t>
            </a:r>
          </a:p>
        </p:txBody>
      </p:sp>
      <p:sp>
        <p:nvSpPr>
          <p:cNvPr id="469025" name="Line 33"/>
          <p:cNvSpPr>
            <a:spLocks noChangeShapeType="1"/>
          </p:cNvSpPr>
          <p:nvPr/>
        </p:nvSpPr>
        <p:spPr bwMode="auto">
          <a:xfrm flipV="1">
            <a:off x="2362200" y="514667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9026" name="Text Box 34"/>
          <p:cNvSpPr txBox="1">
            <a:spLocks noChangeArrowheads="1"/>
          </p:cNvSpPr>
          <p:nvPr/>
        </p:nvSpPr>
        <p:spPr bwMode="auto">
          <a:xfrm>
            <a:off x="228600" y="3200400"/>
            <a:ext cx="685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P</a:t>
            </a:r>
            <a:r>
              <a:rPr lang="en-US" baseline="-250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469027" name="Line 35"/>
          <p:cNvSpPr>
            <a:spLocks noChangeShapeType="1"/>
          </p:cNvSpPr>
          <p:nvPr/>
        </p:nvSpPr>
        <p:spPr bwMode="auto">
          <a:xfrm flipV="1">
            <a:off x="762000" y="2971800"/>
            <a:ext cx="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9028" name="Text Box 36"/>
          <p:cNvSpPr txBox="1">
            <a:spLocks noChangeArrowheads="1"/>
          </p:cNvSpPr>
          <p:nvPr/>
        </p:nvSpPr>
        <p:spPr bwMode="auto">
          <a:xfrm>
            <a:off x="1173163" y="3429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69029" name="Text Box 37"/>
          <p:cNvSpPr txBox="1">
            <a:spLocks noChangeArrowheads="1"/>
          </p:cNvSpPr>
          <p:nvPr/>
        </p:nvSpPr>
        <p:spPr bwMode="auto">
          <a:xfrm>
            <a:off x="1935163" y="3429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69030" name="Text Box 38"/>
          <p:cNvSpPr txBox="1">
            <a:spLocks noChangeArrowheads="1"/>
          </p:cNvSpPr>
          <p:nvPr/>
        </p:nvSpPr>
        <p:spPr bwMode="auto">
          <a:xfrm>
            <a:off x="2590800" y="2514600"/>
            <a:ext cx="609600" cy="4026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 smtClean="0"/>
              <a:t>G′</a:t>
            </a:r>
            <a:endParaRPr lang="en-US" dirty="0"/>
          </a:p>
        </p:txBody>
      </p:sp>
      <p:sp>
        <p:nvSpPr>
          <p:cNvPr id="469031" name="Text Box 39"/>
          <p:cNvSpPr txBox="1">
            <a:spLocks noChangeArrowheads="1"/>
          </p:cNvSpPr>
          <p:nvPr/>
        </p:nvSpPr>
        <p:spPr bwMode="auto">
          <a:xfrm>
            <a:off x="1173163" y="29718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469032" name="Text Box 40"/>
          <p:cNvSpPr txBox="1">
            <a:spLocks noChangeArrowheads="1"/>
          </p:cNvSpPr>
          <p:nvPr/>
        </p:nvSpPr>
        <p:spPr bwMode="auto">
          <a:xfrm>
            <a:off x="2336800" y="3389313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469033" name="Text Box 41"/>
          <p:cNvSpPr txBox="1">
            <a:spLocks noChangeArrowheads="1"/>
          </p:cNvSpPr>
          <p:nvPr/>
        </p:nvSpPr>
        <p:spPr bwMode="auto">
          <a:xfrm>
            <a:off x="2087563" y="3048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469034" name="Text Box 42"/>
          <p:cNvSpPr txBox="1">
            <a:spLocks noChangeArrowheads="1"/>
          </p:cNvSpPr>
          <p:nvPr/>
        </p:nvSpPr>
        <p:spPr bwMode="auto">
          <a:xfrm>
            <a:off x="2392363" y="3048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F</a:t>
            </a:r>
          </a:p>
        </p:txBody>
      </p:sp>
      <p:sp>
        <p:nvSpPr>
          <p:cNvPr id="469035" name="Text Box 43"/>
          <p:cNvSpPr txBox="1">
            <a:spLocks noChangeArrowheads="1"/>
          </p:cNvSpPr>
          <p:nvPr/>
        </p:nvSpPr>
        <p:spPr bwMode="auto">
          <a:xfrm>
            <a:off x="2819400" y="3429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I</a:t>
            </a:r>
          </a:p>
        </p:txBody>
      </p:sp>
      <p:sp>
        <p:nvSpPr>
          <p:cNvPr id="469036" name="Text Box 44"/>
          <p:cNvSpPr txBox="1">
            <a:spLocks noChangeArrowheads="1"/>
          </p:cNvSpPr>
          <p:nvPr/>
        </p:nvSpPr>
        <p:spPr bwMode="auto">
          <a:xfrm>
            <a:off x="1600200" y="3810000"/>
            <a:ext cx="3048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J</a:t>
            </a:r>
          </a:p>
        </p:txBody>
      </p:sp>
      <p:sp>
        <p:nvSpPr>
          <p:cNvPr id="469037" name="Text Box 45"/>
          <p:cNvSpPr txBox="1">
            <a:spLocks noChangeArrowheads="1"/>
          </p:cNvSpPr>
          <p:nvPr/>
        </p:nvSpPr>
        <p:spPr bwMode="auto">
          <a:xfrm>
            <a:off x="7315200" y="5486400"/>
            <a:ext cx="12954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+FCHI</a:t>
            </a:r>
          </a:p>
        </p:txBody>
      </p:sp>
      <p:sp>
        <p:nvSpPr>
          <p:cNvPr id="469038" name="Text Box 46"/>
          <p:cNvSpPr txBox="1">
            <a:spLocks noChangeArrowheads="1"/>
          </p:cNvSpPr>
          <p:nvPr/>
        </p:nvSpPr>
        <p:spPr bwMode="auto">
          <a:xfrm>
            <a:off x="7315200" y="6096000"/>
            <a:ext cx="12954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-FCHI</a:t>
            </a:r>
          </a:p>
        </p:txBody>
      </p:sp>
      <p:sp>
        <p:nvSpPr>
          <p:cNvPr id="469039" name="Text Box 47"/>
          <p:cNvSpPr txBox="1">
            <a:spLocks noChangeArrowheads="1"/>
          </p:cNvSpPr>
          <p:nvPr/>
        </p:nvSpPr>
        <p:spPr bwMode="auto">
          <a:xfrm>
            <a:off x="3962400" y="4191000"/>
            <a:ext cx="5181600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/>
              <a:t>For example, if victims of the externality paid for reduced production…</a:t>
            </a:r>
          </a:p>
        </p:txBody>
      </p:sp>
      <p:sp>
        <p:nvSpPr>
          <p:cNvPr id="19502" name="Text Box 50"/>
          <p:cNvSpPr txBox="1">
            <a:spLocks noChangeArrowheads="1"/>
          </p:cNvSpPr>
          <p:nvPr/>
        </p:nvSpPr>
        <p:spPr bwMode="auto">
          <a:xfrm>
            <a:off x="3429000" y="2743200"/>
            <a:ext cx="467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S = MC (marginal cost to producers)</a:t>
            </a:r>
          </a:p>
        </p:txBody>
      </p:sp>
      <p:sp>
        <p:nvSpPr>
          <p:cNvPr id="19503" name="Text Box 51"/>
          <p:cNvSpPr txBox="1">
            <a:spLocks noChangeArrowheads="1"/>
          </p:cNvSpPr>
          <p:nvPr/>
        </p:nvSpPr>
        <p:spPr bwMode="auto">
          <a:xfrm>
            <a:off x="3429000" y="3276600"/>
            <a:ext cx="562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D = WTP (willingness to pay by consumers)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11" grpId="0"/>
      <p:bldP spid="469014" grpId="0"/>
      <p:bldP spid="469015" grpId="0"/>
      <p:bldP spid="469017" grpId="0"/>
      <p:bldP spid="469018" grpId="0"/>
      <p:bldP spid="469019" grpId="0"/>
      <p:bldP spid="469020" grpId="0"/>
      <p:bldP spid="469021" grpId="0"/>
      <p:bldP spid="469022" grpId="0" animBg="1"/>
      <p:bldP spid="469023" grpId="0"/>
      <p:bldP spid="469024" grpId="0"/>
      <p:bldP spid="469025" grpId="0" animBg="1"/>
      <p:bldP spid="469026" grpId="0"/>
      <p:bldP spid="469027" grpId="0" animBg="1"/>
      <p:bldP spid="469028" grpId="0"/>
      <p:bldP spid="469029" grpId="0"/>
      <p:bldP spid="469030" grpId="0"/>
      <p:bldP spid="469031" grpId="0"/>
      <p:bldP spid="469032" grpId="0"/>
      <p:bldP spid="469033" grpId="0"/>
      <p:bldP spid="469034" grpId="0"/>
      <p:bldP spid="469035" grpId="0"/>
      <p:bldP spid="469036" grpId="0"/>
      <p:bldP spid="469037" grpId="0"/>
      <p:bldP spid="469038" grpId="0"/>
      <p:bldP spid="4690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372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Part C: From ideal governments to reality</a:t>
            </a:r>
            <a:br>
              <a:rPr lang="en-US" sz="3600" dirty="0" smtClean="0"/>
            </a:br>
            <a:r>
              <a:rPr lang="en-US" sz="3200" dirty="0" smtClean="0"/>
              <a:t>what would be </a:t>
            </a:r>
            <a:r>
              <a:rPr lang="en-US" sz="3200" i="1" dirty="0" smtClean="0"/>
              <a:t>second-best</a:t>
            </a:r>
            <a:r>
              <a:rPr lang="en-US" sz="3200" dirty="0" smtClean="0"/>
              <a:t> optimal policy?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82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Even well-intentioned government leaders often cannot achieve optimal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Often can’t observe Q* or MD (marginal damage)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can’t enforce property rights and regulations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can’t tax or spend without changing incentives</a:t>
            </a:r>
          </a:p>
          <a:p>
            <a:pPr eaLnBrk="1" hangingPunct="1">
              <a:lnSpc>
                <a:spcPct val="80000"/>
              </a:lnSpc>
            </a:pPr>
            <a:r>
              <a:rPr lang="en-US" i="1" dirty="0" smtClean="0"/>
              <a:t>Second-best</a:t>
            </a:r>
            <a:r>
              <a:rPr lang="en-US" dirty="0" smtClean="0"/>
              <a:t> policy takes account of limitations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constrained second-best policy involves less intervention than unconstrained, ideal policy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clearest example concerns use of trade policy to achieve domestic policy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Part D: What determines real-life policies?</a:t>
            </a:r>
            <a:br>
              <a:rPr lang="en-US" sz="3600" dirty="0" smtClean="0"/>
            </a:br>
            <a:r>
              <a:rPr lang="en-US" sz="3200" dirty="0" smtClean="0"/>
              <a:t>Collective action and the </a:t>
            </a:r>
            <a:r>
              <a:rPr lang="en-US" sz="3200" i="1" dirty="0" smtClean="0"/>
              <a:t>political</a:t>
            </a:r>
            <a:r>
              <a:rPr lang="en-US" sz="3200" dirty="0" smtClean="0"/>
              <a:t> economy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763000" cy="4800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Clearest example is from Garrett Hardin (1968): </a:t>
            </a:r>
            <a:br>
              <a:rPr lang="en-US" sz="2800" dirty="0" smtClean="0"/>
            </a:b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“The Tragedy of the Commons” (aka “open access”)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Property rights over common pool resources may be ill-defined, </a:t>
            </a:r>
            <a:br>
              <a:rPr lang="en-US" sz="2000" dirty="0" smtClean="0"/>
            </a:br>
            <a:r>
              <a:rPr lang="en-US" sz="2000" dirty="0" smtClean="0"/>
              <a:t>leading to over-exploitation and degradation over time</a:t>
            </a:r>
            <a:br>
              <a:rPr lang="en-US" sz="2000" dirty="0" smtClean="0"/>
            </a:b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…but studies of common property management find many nonmarket institutions arise to govern their use: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grazing rules over pasture use in “traditional” societies,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agreed upon hunting/fishing “rules” that govern use of wildlife, etc.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social norms and conventions in general (pizza party etiquette)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Part D: What determines real-life policies?</a:t>
            </a:r>
            <a:br>
              <a:rPr lang="en-US" sz="3600" dirty="0" smtClean="0"/>
            </a:br>
            <a:r>
              <a:rPr lang="en-US" sz="3200" dirty="0" smtClean="0"/>
              <a:t>Collective action and the </a:t>
            </a:r>
            <a:r>
              <a:rPr lang="en-US" sz="3200" i="1" dirty="0" smtClean="0"/>
              <a:t>political</a:t>
            </a:r>
            <a:r>
              <a:rPr lang="en-US" sz="3200" dirty="0" smtClean="0"/>
              <a:t> economy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763000" cy="4800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It’s rarely clear how far from Q* we really are!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to tell, we would need careful measurement of the externality…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and also careful assessment of enforcement options;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“better” institutions can help societies get closer to Q*…</a:t>
            </a:r>
            <a:br>
              <a:rPr lang="en-US" sz="2000" dirty="0" smtClean="0"/>
            </a:br>
            <a:endParaRPr lang="en-US" sz="2000" dirty="0"/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sz="2000" dirty="0" smtClean="0"/>
              <a:t>but institutions are notoriously slow in responding to technological change!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1663947" cy="2495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5239"/>
          <a:stretch/>
        </p:blipFill>
        <p:spPr>
          <a:xfrm>
            <a:off x="2895600" y="3829421"/>
            <a:ext cx="1301637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075" y="4000507"/>
            <a:ext cx="4901793" cy="2114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2353" y="5877693"/>
            <a:ext cx="2590800" cy="393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6481" y="61815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-1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Shively (1997) “</a:t>
            </a:r>
            <a:r>
              <a:rPr lang="en-US" sz="1200" spc="-10" dirty="0">
                <a:latin typeface="Calibri Light" panose="020F0302020204030204" pitchFamily="34" charset="0"/>
                <a:ea typeface="Times New Roman" panose="02020603050405020304" pitchFamily="18" charset="0"/>
              </a:rPr>
              <a:t>Poverty, Technology, and Wildlife Hunting in Palawan.” </a:t>
            </a:r>
            <a:r>
              <a:rPr lang="en-US" sz="1200" i="1" spc="-10" dirty="0">
                <a:latin typeface="Calibri Light" panose="020F0302020204030204" pitchFamily="34" charset="0"/>
                <a:ea typeface="Times New Roman" panose="02020603050405020304" pitchFamily="18" charset="0"/>
              </a:rPr>
              <a:t>Environmental Conservation,</a:t>
            </a:r>
            <a:r>
              <a:rPr lang="en-US" sz="1200" spc="-10" dirty="0">
                <a:latin typeface="Calibri Light" panose="020F0302020204030204" pitchFamily="34" charset="0"/>
                <a:ea typeface="Times New Roman" panose="02020603050405020304" pitchFamily="18" charset="0"/>
              </a:rPr>
              <a:t> 24(1):57-63.</a:t>
            </a:r>
            <a:endParaRPr lang="en-US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2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Collective action as a Prisoner’s Dilemma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90678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In Hillman’s example, two shepherds share a meadow. </a:t>
            </a:r>
            <a:br>
              <a:rPr lang="en-US" sz="2800" dirty="0" smtClean="0"/>
            </a:br>
            <a:r>
              <a:rPr lang="en-US" sz="2800" dirty="0" smtClean="0"/>
              <a:t>Their payoffs are mutually dependent: 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43200" y="27432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•"/>
            </a:pPr>
            <a:endParaRPr lang="en-US" sz="3200"/>
          </a:p>
        </p:txBody>
      </p:sp>
      <p:graphicFrame>
        <p:nvGraphicFramePr>
          <p:cNvPr id="423969" name="Group 33"/>
          <p:cNvGraphicFramePr>
            <a:graphicFrameLocks noGrp="1"/>
          </p:cNvGraphicFramePr>
          <p:nvPr/>
        </p:nvGraphicFramePr>
        <p:xfrm>
          <a:off x="685800" y="2285365"/>
          <a:ext cx="7543800" cy="243903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payoff matrix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Shepherd #2’s choices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Restrict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Don’t restrict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Shepherd #1’s choices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Don’t restrict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3963" name="Rectangle 27"/>
          <p:cNvSpPr>
            <a:spLocks noChangeArrowheads="1"/>
          </p:cNvSpPr>
          <p:nvPr/>
        </p:nvSpPr>
        <p:spPr bwMode="auto">
          <a:xfrm>
            <a:off x="0" y="4953000"/>
            <a:ext cx="922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/>
              <a:t>What will each shepherd do</a:t>
            </a:r>
            <a:r>
              <a:rPr lang="en-US" sz="2400" i="1" dirty="0" smtClean="0"/>
              <a:t>?  Tragedy of the Commons (TOTC)!</a:t>
            </a:r>
            <a:endParaRPr lang="en-US" sz="2400" i="1" dirty="0"/>
          </a:p>
          <a:p>
            <a:pPr marL="342900" indent="-342900">
              <a:lnSpc>
                <a:spcPct val="80000"/>
              </a:lnSpc>
            </a:pPr>
            <a:r>
              <a:rPr lang="en-US" sz="2400" dirty="0"/>
              <a:t>	Von Neumann-Morgenstern (1944): cooperative equilibrium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dirty="0"/>
              <a:t>		…something else is needed to sustain cooperation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dirty="0"/>
              <a:t>	Nash (1950, 1951): “best response” equilibrium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dirty="0"/>
              <a:t>		we can predict based only on idea that </a:t>
            </a:r>
            <a:r>
              <a:rPr lang="en-US" sz="2400" i="1" dirty="0"/>
              <a:t>both</a:t>
            </a:r>
            <a:r>
              <a:rPr lang="en-US" sz="2400" dirty="0"/>
              <a:t> optimize.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B2B2B2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6836</TotalTime>
  <Words>1103</Words>
  <Application>Microsoft Office PowerPoint</Application>
  <PresentationFormat>On-screen Show (4:3)</PresentationFormat>
  <Paragraphs>252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 Light</vt:lpstr>
      <vt:lpstr>Rockwell</vt:lpstr>
      <vt:lpstr>Times New Roman</vt:lpstr>
      <vt:lpstr>Default Design</vt:lpstr>
      <vt:lpstr>AGEC 640 – Nov. 6, 2018  Policy:  How well can market failures be remedied?  </vt:lpstr>
      <vt:lpstr>Part B Policy options: How can society move towards Q*?</vt:lpstr>
      <vt:lpstr>PowerPoint Presentation</vt:lpstr>
      <vt:lpstr>PowerPoint Presentation</vt:lpstr>
      <vt:lpstr>PowerPoint Presentation</vt:lpstr>
      <vt:lpstr>Part C: From ideal governments to reality what would be second-best optimal policy?</vt:lpstr>
      <vt:lpstr>Part D: What determines real-life policies? Collective action and the political economy</vt:lpstr>
      <vt:lpstr>Part D: What determines real-life policies? Collective action and the political economy</vt:lpstr>
      <vt:lpstr>Collective action as a Prisoner’s Dilemma</vt:lpstr>
      <vt:lpstr>Solving for a Nash Equilibrium</vt:lpstr>
      <vt:lpstr>Avoiding the TOTC</vt:lpstr>
      <vt:lpstr>PowerPoint Presentation</vt:lpstr>
      <vt:lpstr>PowerPoint Presentation</vt:lpstr>
      <vt:lpstr>Can property rights help avoid  the prisoner’s dilemma?</vt:lpstr>
      <vt:lpstr>Can property rights help avoid  the prisoner’s dilemma?</vt:lpstr>
      <vt:lpstr>The Coase Theorem</vt:lpstr>
      <vt:lpstr>Under what conditions does the “Coase Theorem” hold?</vt:lpstr>
      <vt:lpstr>Some applications of Coasian logic</vt:lpstr>
      <vt:lpstr>Some conclusions about collective action</vt:lpstr>
    </vt:vector>
  </TitlesOfParts>
  <Company>Agricultural Economics-Purdue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AGEC 640 – Explaining Policies:  The Political Economy of Agricultural Policy</dc:title>
  <dc:subject>AGEC 640</dc:subject>
  <dc:creator>Shively, Gerald E.</dc:creator>
  <cp:lastModifiedBy>Shively, Gerald E.</cp:lastModifiedBy>
  <cp:revision>238</cp:revision>
  <dcterms:created xsi:type="dcterms:W3CDTF">2001-02-23T07:10:37Z</dcterms:created>
  <dcterms:modified xsi:type="dcterms:W3CDTF">2018-11-12T18:56:13Z</dcterms:modified>
</cp:coreProperties>
</file>