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82" r:id="rId2"/>
    <p:sldId id="409" r:id="rId3"/>
    <p:sldId id="484" r:id="rId4"/>
    <p:sldId id="486" r:id="rId5"/>
    <p:sldId id="485" r:id="rId6"/>
    <p:sldId id="487" r:id="rId7"/>
    <p:sldId id="488" r:id="rId8"/>
    <p:sldId id="383" r:id="rId9"/>
    <p:sldId id="385" r:id="rId10"/>
    <p:sldId id="386" r:id="rId11"/>
    <p:sldId id="452" r:id="rId12"/>
    <p:sldId id="389" r:id="rId13"/>
    <p:sldId id="390" r:id="rId14"/>
    <p:sldId id="392" r:id="rId15"/>
    <p:sldId id="393" r:id="rId16"/>
    <p:sldId id="394" r:id="rId17"/>
    <p:sldId id="395" r:id="rId18"/>
    <p:sldId id="396" r:id="rId19"/>
    <p:sldId id="397" r:id="rId20"/>
    <p:sldId id="408" r:id="rId21"/>
    <p:sldId id="483" r:id="rId22"/>
  </p:sldIdLst>
  <p:sldSz cx="9144000" cy="6858000" type="screen4x3"/>
  <p:notesSz cx="6997700" cy="9283700"/>
  <p:defaultTextStyle>
    <a:defPPr>
      <a:defRPr lang="en-US"/>
    </a:defPPr>
    <a:lvl1pPr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70000"/>
      </a:lnSpc>
      <a:spcBef>
        <a:spcPct val="2000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33CCCC"/>
    <a:srgbClr val="FF9900"/>
    <a:srgbClr val="FFFF00"/>
    <a:srgbClr val="C0C0C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961" autoAdjust="0"/>
    <p:restoredTop sz="95722" autoAdjust="0"/>
  </p:normalViewPr>
  <p:slideViewPr>
    <p:cSldViewPr>
      <p:cViewPr varScale="1">
        <p:scale>
          <a:sx n="131" d="100"/>
          <a:sy n="131" d="100"/>
        </p:scale>
        <p:origin x="17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60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 sz="1200" i="1" dirty="0"/>
            </a:lvl1pPr>
          </a:lstStyle>
          <a:p>
            <a:pPr>
              <a:defRPr/>
            </a:pPr>
            <a:r>
              <a:rPr lang="en-US"/>
              <a:t>AGEC 640, Agricultural Development and </a:t>
            </a:r>
            <a:r>
              <a:rPr lang="en-US" smtClean="0"/>
              <a:t>Policy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 i="1" dirty="0" smtClean="0"/>
            </a:lvl1pPr>
          </a:lstStyle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2010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 sz="1200" i="1"/>
            </a:lvl1pPr>
          </a:lstStyle>
          <a:p>
            <a:pPr>
              <a:defRPr/>
            </a:pPr>
            <a:r>
              <a:rPr lang="en-US"/>
              <a:t>page </a:t>
            </a:r>
            <a:fld id="{39834171-5526-4E3A-AA83-3D3A66D8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2F6B9D85-31AA-47C3-8665-CAB444D1C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9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06DF5-0D07-4D44-AF87-AF067203FD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4ADD3-A503-4F27-97E7-5DF34DC51D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C1806-F89E-455A-861A-153B4074DED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2D013-ECDB-4871-A5FF-5D47251C5C8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CAEF7-773A-4A2A-9F68-FB0408A3FF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89F77-2737-44B3-82C6-909D15CB739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965B66-2789-49A9-9314-DF7C04364D4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E055C6-EC31-4E75-ACB9-E9F319B9F4E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02B78-F7CC-4516-9BC7-DA736E71212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C24DA-126C-4FD7-81C9-8F9480356D4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0C3C2-EF3C-4970-9EEA-0862D3DA0E0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ADDAB-D031-4FB6-8C6A-873484DE3F7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967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513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518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1431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0888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A1E4F-2435-405D-A292-7E3F79BBF4E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483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545E90-976F-426B-9467-316D9D61565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9284F-2253-425C-A93C-ED4AF56BC0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7782-5982-41BB-84A1-2C33D1F9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F59D9-7E75-44A3-A870-5CBBB986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6D6A-FC1E-4C32-AE1A-4C0EB2F7C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93BC-8210-4C57-897F-80EA783E0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C0215-5B6E-43F0-A36A-8E11FC2EC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A88C-F0BC-4564-A72B-1F9D6585F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93BA4-B7DD-498C-B93C-029D51B82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02852-E390-41EF-8020-9795C84A0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F2806-A0CE-44AF-BF1E-F19BAC7D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4EAFD-3C66-43EE-B6B5-114E13CBF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7AFC-A6C0-4298-A4F7-A3456B9D2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4ADB05FA-065A-455F-904E-59C96D03D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5943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AGEC 640 – Nov. </a:t>
            </a:r>
            <a:r>
              <a:rPr lang="en-US" sz="3600" dirty="0" smtClean="0"/>
              <a:t>8, 2018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Today: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Explaining Policies: </a:t>
            </a:r>
            <a:br>
              <a:rPr lang="en-US" sz="3600" dirty="0" smtClean="0"/>
            </a:br>
            <a:r>
              <a:rPr lang="en-US" sz="3600" dirty="0" smtClean="0"/>
              <a:t>The Political Economy of Agricultural Policy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2362200"/>
            <a:ext cx="883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tabLst>
                <a:tab pos="633413" algn="l"/>
                <a:tab pos="914400" algn="l"/>
                <a:tab pos="1146175" algn="l"/>
                <a:tab pos="1997075" algn="l"/>
              </a:tabLs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In the simplest political economy models, </a:t>
            </a:r>
            <a:br>
              <a:rPr lang="en-US" sz="3600" smtClean="0"/>
            </a:br>
            <a:r>
              <a:rPr lang="en-US" sz="3600" smtClean="0"/>
              <a:t>we are already in the best of all possible worlds!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If everyone is optimizing, observed policies </a:t>
            </a:r>
            <a:r>
              <a:rPr lang="en-US" sz="2800" i="1" dirty="0" smtClean="0"/>
              <a:t>might </a:t>
            </a:r>
            <a:r>
              <a:rPr lang="en-US" sz="2800" dirty="0" smtClean="0"/>
              <a:t>maximize aggregate welfare.  What kinds of political markets would “rationalize” observed policies in this way?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Some benevolent-dictator models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sz="2000" dirty="0" smtClean="0"/>
              <a:t>		(in which omnipotent leaders maximize their dynastic wealth)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Some median-voter models</a:t>
            </a:r>
          </a:p>
          <a:p>
            <a:pPr lvl="2" eaLnBrk="1" hangingPunct="1">
              <a:spcBef>
                <a:spcPts val="0"/>
              </a:spcBef>
              <a:buFontTx/>
              <a:buNone/>
            </a:pPr>
            <a:r>
              <a:rPr lang="en-US" sz="2000" dirty="0" smtClean="0"/>
              <a:t>(in which leaders seek policies that appeal to 50%+1 voters)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/>
              <a:t>Some </a:t>
            </a:r>
            <a:r>
              <a:rPr lang="en-US" sz="2000" dirty="0" err="1"/>
              <a:t>T</a:t>
            </a:r>
            <a:r>
              <a:rPr lang="en-US" sz="2000" dirty="0" err="1" smtClean="0"/>
              <a:t>iebout</a:t>
            </a:r>
            <a:r>
              <a:rPr lang="en-US" sz="2000" dirty="0" smtClean="0"/>
              <a:t>-sorting models (from </a:t>
            </a:r>
            <a:r>
              <a:rPr lang="en-US" sz="2000" dirty="0" err="1" smtClean="0"/>
              <a:t>Tiebout</a:t>
            </a:r>
            <a:r>
              <a:rPr lang="en-US" sz="2000" dirty="0" smtClean="0"/>
              <a:t> 1956)</a:t>
            </a:r>
          </a:p>
          <a:p>
            <a:pPr lvl="2" eaLnBrk="1" hangingPunct="1">
              <a:spcBef>
                <a:spcPts val="0"/>
              </a:spcBef>
              <a:buFontTx/>
              <a:buNone/>
            </a:pPr>
            <a:r>
              <a:rPr lang="en-US" sz="2000" dirty="0" smtClean="0"/>
              <a:t>(in which leaders provide a set of options, and people move to jurisdictions where policies match their preferences)</a:t>
            </a:r>
          </a:p>
          <a:p>
            <a:pPr lvl="2" eaLnBrk="1" hangingPunct="1">
              <a:spcBef>
                <a:spcPts val="0"/>
              </a:spcBef>
              <a:buFontTx/>
              <a:buNone/>
            </a:pPr>
            <a:endParaRPr lang="en-US" sz="2000" dirty="0" smtClean="0"/>
          </a:p>
          <a:p>
            <a:pPr eaLnBrk="1" hangingPunct="1">
              <a:spcBef>
                <a:spcPts val="0"/>
              </a:spcBef>
            </a:pPr>
            <a:r>
              <a:rPr lang="en-US" sz="2800" dirty="0" smtClean="0"/>
              <a:t>These approaches don’t work very well: </a:t>
            </a:r>
            <a:br>
              <a:rPr lang="en-US" sz="2800" dirty="0" smtClean="0"/>
            </a:br>
            <a:r>
              <a:rPr lang="en-US" sz="2800" dirty="0" smtClean="0"/>
              <a:t>real governments don’t do anything close to predictions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l="-514" t="8992"/>
          <a:stretch>
            <a:fillRect/>
          </a:stretch>
        </p:blipFill>
        <p:spPr bwMode="auto">
          <a:xfrm>
            <a:off x="0" y="1235075"/>
            <a:ext cx="91440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>
                <a:solidFill>
                  <a:schemeClr val="bg1"/>
                </a:solidFill>
              </a:rPr>
              <a:t>What do government’s actually do?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Remember this?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Average nominal rates of protection, by income group (2001)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7630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Who benefits from these interventions?</a:t>
            </a:r>
          </a:p>
        </p:txBody>
      </p:sp>
      <p:pic>
        <p:nvPicPr>
          <p:cNvPr id="36867" name="Picture 3" descr="FarmSubsidyCartoon-FarmWork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6962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Farm policy is not a pretty sight!</a:t>
            </a:r>
          </a:p>
        </p:txBody>
      </p:sp>
      <p:pic>
        <p:nvPicPr>
          <p:cNvPr id="37891" name="Picture 3" descr="FarmSubsidyCartoon-G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14400"/>
            <a:ext cx="8077200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33725" y="6205538"/>
            <a:ext cx="6019800" cy="60325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Arial Narrow" pitchFamily="34" charset="0"/>
              </a:rPr>
              <a:t>Note this cartoon is from the U.S. in 2002; similar farm policies are supported by all political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439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Modern political economy:</a:t>
            </a:r>
            <a:br>
              <a:rPr lang="en-US" sz="3600" smtClean="0"/>
            </a:br>
            <a:r>
              <a:rPr lang="en-US" sz="3600" smtClean="0"/>
              <a:t>Explanations with (political) market failure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More successful models use a principal-agent approach, in which principals (people) use agents (“leaders”) to acquire public goods.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With full information, costless transactions, etc., the losers from inefficient policy could always buy out the winners, leading to Q*.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 modern models rely on transaction costs or other limits on Coasian deal-making, most notably: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(1) Size of gains &amp; rational ignorance (from Anthony Downs in a 1954 book)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(2) Size of group &amp; free-ridership (mainly from Mancur Olson in a 1965 book)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(3) Accountability &amp; rent-seeking (mainly from Anne Krueger in a 1974 article)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(4) Commitment &amp; time-consistency (due to Kydland and Prescott in 1977)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(5) Loss aversion &amp; behavioral economics (e.g. Kahnemann-Tversky 1979)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2000" smtClean="0"/>
              <a:t>(6) Probability-weighted voting (Fernandez and Rodrik 1991)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Political economy theories:</a:t>
            </a:r>
            <a:br>
              <a:rPr lang="en-US" sz="3600" smtClean="0"/>
            </a:br>
            <a:r>
              <a:rPr lang="en-US" sz="3200" smtClean="0"/>
              <a:t>(1) Size of gains and the rational ignorance of losers</a:t>
            </a:r>
            <a:endParaRPr lang="en-US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pPr marL="176213" indent="-176213" eaLnBrk="1" hangingPunct="1">
              <a:lnSpc>
                <a:spcPct val="90000"/>
              </a:lnSpc>
            </a:pPr>
            <a:r>
              <a:rPr lang="en-US" sz="2800" dirty="0" smtClean="0"/>
              <a:t> The basic idea of “rational ignorance” is that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learning about and participating in political action is costly,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so people won’t, unless it’s worthwhile to do so</a:t>
            </a:r>
          </a:p>
          <a:p>
            <a:pPr marL="176213" indent="-176213" eaLnBrk="1" hangingPunct="1">
              <a:lnSpc>
                <a:spcPct val="90000"/>
              </a:lnSpc>
            </a:pPr>
            <a:r>
              <a:rPr lang="en-US" sz="2800" dirty="0" smtClean="0"/>
              <a:t> Some implications of this model are that: 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only those with relatively large stakes will participate in politics;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if people have similar and large stakes, they can lobby together;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the costs of participation can have a decisive influence;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if political information is easier to get, 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if political participation is easier to do,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then outcomes will be more economically efficient</a:t>
            </a:r>
          </a:p>
          <a:p>
            <a:pPr marL="576263" lvl="1" indent="-238125" eaLnBrk="1" hangingPunct="1">
              <a:lnSpc>
                <a:spcPct val="90000"/>
              </a:lnSpc>
            </a:pPr>
            <a:r>
              <a:rPr lang="en-US" sz="2400" dirty="0" smtClean="0"/>
              <a:t>…but participants in politics may deliberately choose confusing and ambiguous policies, to raise the costs of participation!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bldLvl="4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Political economy theories:</a:t>
            </a:r>
            <a:br>
              <a:rPr lang="en-US" sz="3600" smtClean="0"/>
            </a:br>
            <a:r>
              <a:rPr lang="en-US" sz="3200" smtClean="0"/>
              <a:t>(2) Size of interest groups and free ridership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basic idea of the “interest-group” approach is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policy choices are inherently collective actions,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obtaining desired policies requires limiting free-ridership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implications of the interest-group approach are that people will invest more in politics if they: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are  few in number (so each is less likely to free-ride)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are </a:t>
            </a:r>
            <a:r>
              <a:rPr lang="en-US" sz="2400" i="1" smtClean="0"/>
              <a:t>fixed</a:t>
            </a:r>
            <a:r>
              <a:rPr lang="en-US" sz="2400" smtClean="0"/>
              <a:t> in number (so </a:t>
            </a:r>
            <a:r>
              <a:rPr lang="en-US" sz="2400" i="1" smtClean="0"/>
              <a:t>new entrants</a:t>
            </a:r>
            <a:r>
              <a:rPr lang="en-US" sz="2400" smtClean="0"/>
              <a:t> won’t free-ride)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smtClean="0"/>
              <a:t>Political economy theories:</a:t>
            </a:r>
            <a:br>
              <a:rPr lang="en-US" sz="3600" smtClean="0"/>
            </a:br>
            <a:r>
              <a:rPr lang="en-US" sz="3200" smtClean="0"/>
              <a:t>(3) Rent-seeking and accountability</a:t>
            </a:r>
            <a:endParaRPr lang="en-US" smtClean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2438400"/>
          </a:xfrm>
        </p:spPr>
        <p:txBody>
          <a:bodyPr/>
          <a:lstStyle/>
          <a:p>
            <a:pPr marL="176213" indent="-176213" eaLnBrk="1" hangingPunct="1">
              <a:lnSpc>
                <a:spcPct val="80000"/>
              </a:lnSpc>
            </a:pPr>
            <a:r>
              <a:rPr lang="en-US" sz="2800" smtClean="0"/>
              <a:t> Some basic ideas of the “rent seeking” approach are that:</a:t>
            </a:r>
          </a:p>
          <a:p>
            <a:pPr marL="576263" lvl="1" indent="-238125" eaLnBrk="1" hangingPunct="1">
              <a:lnSpc>
                <a:spcPct val="80000"/>
              </a:lnSpc>
            </a:pPr>
            <a:r>
              <a:rPr lang="en-US" sz="2400" smtClean="0"/>
              <a:t>people with access to power use it to earn “policy rents”</a:t>
            </a:r>
          </a:p>
          <a:p>
            <a:pPr marL="576263" lvl="1" indent="-238125" eaLnBrk="1" hangingPunct="1">
              <a:lnSpc>
                <a:spcPct val="80000"/>
              </a:lnSpc>
            </a:pPr>
            <a:r>
              <a:rPr lang="en-US" sz="2400" smtClean="0"/>
              <a:t>people will use up policy rents in competitive lobbying</a:t>
            </a:r>
          </a:p>
          <a:p>
            <a:pPr marL="176213" indent="-176213" eaLnBrk="1" hangingPunct="1">
              <a:lnSpc>
                <a:spcPct val="80000"/>
              </a:lnSpc>
            </a:pPr>
            <a:r>
              <a:rPr lang="en-US" sz="2800" smtClean="0"/>
              <a:t> Some implications of the rent-seeking approach are that: </a:t>
            </a:r>
          </a:p>
          <a:p>
            <a:pPr marL="576263" lvl="1" indent="-238125" eaLnBrk="1" hangingPunct="1">
              <a:lnSpc>
                <a:spcPct val="80000"/>
              </a:lnSpc>
            </a:pPr>
            <a:r>
              <a:rPr lang="en-US" sz="2400" smtClean="0"/>
              <a:t>welfare costs of intervention are “Tullock trapezoids”, not “Harberger triangles”, as policy rents are “dissipated”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438400" y="3505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2438400" y="6553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 flipH="1">
            <a:off x="2590800" y="3733800"/>
            <a:ext cx="1600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H="1" flipV="1">
            <a:off x="3733800" y="3733800"/>
            <a:ext cx="19812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H="1" flipV="1">
            <a:off x="2438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 flipV="1">
            <a:off x="2438400" y="4800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 flipV="1">
            <a:off x="3505200" y="4800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 flipV="1">
            <a:off x="4622800" y="481488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2590800" y="4953000"/>
            <a:ext cx="304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3124200" y="5105400"/>
            <a:ext cx="304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3886200" y="4953000"/>
            <a:ext cx="304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1999" name="Text Box 16"/>
          <p:cNvSpPr txBox="1">
            <a:spLocks noChangeArrowheads="1"/>
          </p:cNvSpPr>
          <p:nvPr/>
        </p:nvSpPr>
        <p:spPr bwMode="auto">
          <a:xfrm>
            <a:off x="4572000" y="5105400"/>
            <a:ext cx="304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2000" name="Text Box 17"/>
          <p:cNvSpPr txBox="1">
            <a:spLocks noChangeArrowheads="1"/>
          </p:cNvSpPr>
          <p:nvPr/>
        </p:nvSpPr>
        <p:spPr bwMode="auto">
          <a:xfrm>
            <a:off x="1676400" y="4648200"/>
            <a:ext cx="685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/>
              <a:t>Pd</a:t>
            </a:r>
          </a:p>
        </p:txBody>
      </p:sp>
      <p:sp>
        <p:nvSpPr>
          <p:cNvPr id="42001" name="Text Box 18"/>
          <p:cNvSpPr txBox="1">
            <a:spLocks noChangeArrowheads="1"/>
          </p:cNvSpPr>
          <p:nvPr/>
        </p:nvSpPr>
        <p:spPr bwMode="auto">
          <a:xfrm>
            <a:off x="1752600" y="5257800"/>
            <a:ext cx="68580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en-US"/>
              <a:t>Pw</a:t>
            </a:r>
          </a:p>
        </p:txBody>
      </p:sp>
      <p:sp>
        <p:nvSpPr>
          <p:cNvPr id="42002" name="Text Box 19"/>
          <p:cNvSpPr txBox="1">
            <a:spLocks noChangeArrowheads="1"/>
          </p:cNvSpPr>
          <p:nvPr/>
        </p:nvSpPr>
        <p:spPr bwMode="auto">
          <a:xfrm>
            <a:off x="5334000" y="4114800"/>
            <a:ext cx="3810000" cy="2160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For example, if producers and quota holders have to lobby hard for their gains, they could spend up to A+C so total social </a:t>
            </a:r>
            <a:r>
              <a:rPr lang="en-US" sz="2400" dirty="0" smtClean="0"/>
              <a:t>   </a:t>
            </a:r>
            <a:br>
              <a:rPr lang="en-US" sz="2400" dirty="0" smtClean="0"/>
            </a:br>
            <a:r>
              <a:rPr lang="en-US" sz="2400" dirty="0" smtClean="0"/>
              <a:t>           “losses”=ABCD</a:t>
            </a:r>
            <a:r>
              <a:rPr lang="en-US" sz="2400" dirty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not </a:t>
            </a:r>
            <a:r>
              <a:rPr lang="en-US" sz="2400" dirty="0"/>
              <a:t>just </a:t>
            </a:r>
            <a:r>
              <a:rPr lang="en-US" sz="2400" dirty="0" smtClean="0"/>
              <a:t>the DWL </a:t>
            </a:r>
            <a:br>
              <a:rPr lang="en-US" sz="2400" dirty="0" smtClean="0"/>
            </a:br>
            <a:r>
              <a:rPr lang="en-US" sz="2400" dirty="0" smtClean="0"/>
              <a:t>             triangles </a:t>
            </a:r>
            <a:r>
              <a:rPr lang="en-US" sz="2400" dirty="0"/>
              <a:t>B+D.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build="p" bldLvl="4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9916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The basic idea of time-consistency is that some peoples’ irreversible commitments are influenced by others’ recurrent choices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this can cause market failure when a seemingly profitable investment is not made because, if it were, others would change behavior making it unprofitable;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For example, Masters and McMillan (2003) try to explain why some governments choose paradoxically self-defeating policies for certain crops, with both high tax rates and low R&amp;D investment.  In this model: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farmers will not invest in production without a guarantee of low taxes, but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governments cannot commit to keep taxes low, so cannot induce farmers to invest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government R&amp;D is not profitable, but high taxes yield some revenue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800" dirty="0" smtClean="0"/>
              <a:t>tropical crops are more affected by this than temperate-zone crops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This kind of trap is very common!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000" smtClean="0">
                <a:solidFill>
                  <a:schemeClr val="tx2"/>
                </a:solidFill>
              </a:rPr>
              <a:t>Political economy theories:</a:t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sz="3200" smtClean="0">
                <a:solidFill>
                  <a:schemeClr val="tx2"/>
                </a:solidFill>
              </a:rPr>
              <a:t>(4) Commitment </a:t>
            </a:r>
            <a:r>
              <a:rPr lang="en-US" sz="3200">
                <a:solidFill>
                  <a:schemeClr val="tx2"/>
                </a:solidFill>
              </a:rPr>
              <a:t>mechanisms and </a:t>
            </a:r>
            <a:r>
              <a:rPr lang="en-US" sz="3200" smtClean="0">
                <a:solidFill>
                  <a:schemeClr val="tx2"/>
                </a:solidFill>
              </a:rPr>
              <a:t>time-consistency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448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chemeClr val="tx2"/>
                </a:solidFill>
              </a:rPr>
              <a:t>Political economy theories: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z="3600" smtClean="0">
                <a:solidFill>
                  <a:schemeClr val="tx2"/>
                </a:solidFill>
              </a:rPr>
              <a:t>(5) </a:t>
            </a:r>
            <a:r>
              <a:rPr lang="en-US" sz="3600" smtClean="0"/>
              <a:t>Loss aversion</a:t>
            </a:r>
            <a:endParaRPr lang="en-US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14600"/>
            <a:ext cx="89154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Perhaps policies arise simply to limit </a:t>
            </a:r>
            <a:r>
              <a:rPr lang="en-US" i="1" dirty="0" smtClean="0"/>
              <a:t>adjustment, </a:t>
            </a:r>
            <a:r>
              <a:rPr lang="en-US" dirty="0" smtClean="0"/>
              <a:t>with the status-quo as their reference point.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This is known as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“loss aversion” in behavioral economics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see </a:t>
            </a:r>
            <a:r>
              <a:rPr lang="en-US" dirty="0" err="1" smtClean="0"/>
              <a:t>Kahnemann-Tversky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“conservative social welfare function” in trade policy </a:t>
            </a:r>
            <a:r>
              <a:rPr lang="en-US" dirty="0"/>
              <a:t>analysis </a:t>
            </a:r>
            <a:r>
              <a:rPr lang="en-US" dirty="0" smtClean="0"/>
              <a:t>(see Max </a:t>
            </a:r>
            <a:r>
              <a:rPr lang="en-US" dirty="0" err="1" smtClean="0"/>
              <a:t>Corden</a:t>
            </a:r>
            <a:r>
              <a:rPr lang="en-US" dirty="0"/>
              <a:t>)</a:t>
            </a:r>
            <a:endParaRPr lang="en-US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Either way, the implication is that people will pay more to avoid losses than to obtain gains…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What is the Q* on policy-makers’ minds? </a:t>
            </a:r>
            <a:endParaRPr lang="en-US" sz="4000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4676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Example: </a:t>
            </a:r>
            <a:r>
              <a:rPr lang="en-US" sz="2800" dirty="0" smtClean="0"/>
              <a:t>China </a:t>
            </a:r>
            <a:br>
              <a:rPr lang="en-US" sz="2800" dirty="0" smtClean="0"/>
            </a:b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Yao, Yang (2011) “From production-oriented to welfare-oriented government.” </a:t>
            </a:r>
            <a:r>
              <a:rPr lang="en-US" sz="2800" i="1" dirty="0"/>
              <a:t>East Asia Forum Quarterly</a:t>
            </a:r>
            <a:r>
              <a:rPr lang="en-US" sz="2800" dirty="0"/>
              <a:t> 3(2): </a:t>
            </a:r>
            <a:r>
              <a:rPr lang="en-US" sz="2800" dirty="0" smtClean="0"/>
              <a:t>6-7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</a:rPr>
              <a:t>Political economy theories:</a:t>
            </a:r>
            <a:br>
              <a:rPr lang="en-US" sz="3600" smtClean="0">
                <a:solidFill>
                  <a:schemeClr val="tx2"/>
                </a:solidFill>
              </a:rPr>
            </a:br>
            <a:r>
              <a:rPr lang="en-US" sz="3200" smtClean="0">
                <a:solidFill>
                  <a:schemeClr val="tx2"/>
                </a:solidFill>
              </a:rPr>
              <a:t>(6) </a:t>
            </a:r>
            <a:r>
              <a:rPr lang="en-US" sz="3200" smtClean="0"/>
              <a:t>Probability-weighted voting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4488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Fernandez and Rodrik “status quo bias” (AER 1991)</a:t>
            </a:r>
            <a:endParaRPr lang="en-US" sz="2800" smtClean="0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362200"/>
            <a:ext cx="3733800" cy="3184525"/>
          </a:xfrm>
          <a:prstGeom prst="rect">
            <a:avLst/>
          </a:prstGeom>
          <a:noFill/>
          <a:ln w="9525" algn="ctr">
            <a:solidFill>
              <a:schemeClr val="accent1">
                <a:alpha val="5000"/>
              </a:schemeClr>
            </a:solidFill>
            <a:miter lim="800000"/>
            <a:headEnd/>
            <a:tailEnd/>
          </a:ln>
        </p:spPr>
      </p:pic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95263" y="5867400"/>
            <a:ext cx="8948737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dirty="0"/>
              <a:t>More generally, we might expect a bias towards the visible; economic growth requires “visionary” leadership in the sense of adding up costs and benefits independently of who pays/gets them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2286000"/>
            <a:ext cx="5334000" cy="33455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9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In some cases, gains/losses accrue to known people, while others are randomly distributed. Even with full rationality, this matters for politics! In </a:t>
            </a:r>
            <a:r>
              <a:rPr lang="en-US" sz="2000" dirty="0"/>
              <a:t>their simplest example, the “gaining” sector employs 40% of the workforce; after reforms it would employ 60%.  (Half of the workers in the “losing” sector  would switch, but </a:t>
            </a:r>
            <a:r>
              <a:rPr lang="en-US" sz="2000" dirty="0" smtClean="0"/>
              <a:t>we/they don’t </a:t>
            </a:r>
            <a:r>
              <a:rPr lang="en-US" sz="2000" dirty="0"/>
              <a:t>know </a:t>
            </a:r>
            <a:r>
              <a:rPr lang="en-US" sz="2000" dirty="0" smtClean="0"/>
              <a:t>which ones will switch.)  </a:t>
            </a:r>
            <a:endParaRPr lang="en-US" sz="2000" dirty="0"/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sz="2000" dirty="0"/>
              <a:t> These reforms are efficient and popular after they are implemented, but unpopular beforehand and hence not implemented.</a:t>
            </a:r>
          </a:p>
          <a:p>
            <a:pPr>
              <a:spcBef>
                <a:spcPts val="900"/>
              </a:spcBef>
              <a:buFontTx/>
              <a:buChar char="•"/>
            </a:pPr>
            <a:r>
              <a:rPr lang="en-US" sz="2000" dirty="0"/>
              <a:t> Reforms with the opposite characteristics would be reversed after adoption, hence an asymmetry and a source of “status-quo bias”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4953000"/>
            <a:ext cx="6096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86400" y="4953000"/>
            <a:ext cx="6858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486400" y="4953000"/>
            <a:ext cx="609600" cy="381000"/>
          </a:xfrm>
          <a:prstGeom prst="ellipse">
            <a:avLst/>
          </a:prstGeom>
          <a:solidFill>
            <a:schemeClr val="accent1">
              <a:alpha val="21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81000" y="457200"/>
            <a:ext cx="685800" cy="457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" y="609600"/>
            <a:ext cx="5334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257800"/>
            <a:ext cx="2209800" cy="24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=(-0.2)*(0.4)*(0.5)/(0.6)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6793773" y="5105400"/>
            <a:ext cx="190500" cy="152400"/>
          </a:xfrm>
          <a:prstGeom prst="straightConnector1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7086600" y="2667000"/>
            <a:ext cx="457200" cy="8382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Also…choice of instruments available may influence policy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448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Policy-makers’ choice of policies can be influenced by the policy instruments they have available, and with more instruments they can get closer to Q*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 example,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poorer countries may use trade taxes to finance desirable public goods, simply because they lack the enforcement capacity to </a:t>
            </a:r>
            <a:br>
              <a:rPr lang="en-US" sz="2400" dirty="0" smtClean="0"/>
            </a:br>
            <a:r>
              <a:rPr lang="en-US" sz="2400" dirty="0" smtClean="0"/>
              <a:t>collect income or property taxes;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 their bias against agriculture could be unintended, just because they are net agriculture exporters; but self-perpetuating as policy weakens ag. and strengthens </a:t>
            </a:r>
            <a:r>
              <a:rPr lang="en-US" sz="2400" dirty="0" err="1" smtClean="0"/>
              <a:t>nonag</a:t>
            </a:r>
            <a:r>
              <a:rPr lang="en-US" sz="2400" dirty="0" smtClean="0"/>
              <a:t>. lobbying groups.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More generally,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societies with less institutional capacity/competency are likely </a:t>
            </a:r>
            <a:br>
              <a:rPr lang="en-US" sz="2400" dirty="0" smtClean="0"/>
            </a:br>
            <a:r>
              <a:rPr lang="en-US" sz="2400" dirty="0" smtClean="0"/>
              <a:t>to be further from Q*!</a:t>
            </a:r>
          </a:p>
        </p:txBody>
      </p:sp>
    </p:spTree>
    <p:extLst>
      <p:ext uri="{BB962C8B-B14F-4D97-AF65-F5344CB8AC3E}">
        <p14:creationId xmlns:p14="http://schemas.microsoft.com/office/powerpoint/2010/main" val="6844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Yang’s argument?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China’s “production oriented” government is distorting the economy by suppressing domestic consumption.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	“…economic growth is not the only concern of </a:t>
            </a:r>
            <a:br>
              <a:rPr lang="en-US" sz="2800" dirty="0" smtClean="0"/>
            </a:br>
            <a:r>
              <a:rPr lang="en-US" sz="2800" dirty="0" smtClean="0"/>
              <a:t>	ordinary citizens. They also care about health, </a:t>
            </a:r>
            <a:br>
              <a:rPr lang="en-US" sz="2800" dirty="0" smtClean="0"/>
            </a:br>
            <a:r>
              <a:rPr lang="en-US" sz="2800" dirty="0" smtClean="0"/>
              <a:t>	security for the elderly, housing, education, the </a:t>
            </a:r>
            <a:br>
              <a:rPr lang="en-US" sz="2800" dirty="0" smtClean="0"/>
            </a:br>
            <a:r>
              <a:rPr lang="en-US" sz="2800" dirty="0" smtClean="0"/>
              <a:t>	environment, equality, and so on, none of which </a:t>
            </a:r>
            <a:br>
              <a:rPr lang="en-US" sz="2800" dirty="0" smtClean="0"/>
            </a:br>
            <a:r>
              <a:rPr lang="en-US" sz="2800" dirty="0" smtClean="0"/>
              <a:t>	is necessarily linked with higher rates of </a:t>
            </a:r>
            <a:br>
              <a:rPr lang="en-US" sz="2800" dirty="0" smtClean="0"/>
            </a:br>
            <a:r>
              <a:rPr lang="en-US" sz="2800" dirty="0" smtClean="0"/>
              <a:t>	economic growth.” </a:t>
            </a:r>
            <a:br>
              <a:rPr lang="en-US" sz="2800" dirty="0" smtClean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22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Yang’s evidence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The essence of economic policy favors economic growth over (immediate) welfare improvement;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20% of government spending is on economic affairs and infrastructure, compared with 10% in other countries;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High government savings rate (40% - even higher than households);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Budget bias toward local projects (60 x 70 x 60 = 25%);</a:t>
            </a: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Total subsidies ≈ 10% of GDP </a:t>
            </a:r>
          </a:p>
        </p:txBody>
      </p:sp>
    </p:spTree>
    <p:extLst>
      <p:ext uri="{BB962C8B-B14F-4D97-AF65-F5344CB8AC3E}">
        <p14:creationId xmlns:p14="http://schemas.microsoft.com/office/powerpoint/2010/main" val="40618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Yang’s example: </a:t>
            </a:r>
            <a:br>
              <a:rPr lang="en-US" dirty="0" smtClean="0"/>
            </a:br>
            <a:r>
              <a:rPr lang="en-US" dirty="0" smtClean="0"/>
              <a:t>infrastructure investment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Elsewhere a virtue, but in China, a drag on consumption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Crowding out:</a:t>
            </a:r>
            <a:br>
              <a:rPr lang="en-US" sz="2400" dirty="0" smtClean="0"/>
            </a:br>
            <a:endParaRPr lang="en-US" sz="2400" dirty="0" smtClean="0"/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	a 1% increase in provincial government budget </a:t>
            </a:r>
            <a:br>
              <a:rPr lang="en-US" sz="2400" dirty="0" smtClean="0"/>
            </a:br>
            <a:r>
              <a:rPr lang="en-US" sz="2400" dirty="0" smtClean="0"/>
              <a:t>	allocated to infrastructure is associated with a </a:t>
            </a:r>
            <a:br>
              <a:rPr lang="en-US" sz="2400" dirty="0" smtClean="0"/>
            </a:br>
            <a:r>
              <a:rPr lang="en-US" sz="2400" dirty="0" smtClean="0"/>
              <a:t>	0.31% reduction in household consumption (as</a:t>
            </a:r>
            <a:br>
              <a:rPr lang="en-US" sz="2400" dirty="0" smtClean="0"/>
            </a:br>
            <a:r>
              <a:rPr lang="en-US" sz="2400" dirty="0" smtClean="0"/>
              <a:t>	a share of GDP).</a:t>
            </a:r>
          </a:p>
        </p:txBody>
      </p:sp>
    </p:spTree>
    <p:extLst>
      <p:ext uri="{BB962C8B-B14F-4D97-AF65-F5344CB8AC3E}">
        <p14:creationId xmlns:p14="http://schemas.microsoft.com/office/powerpoint/2010/main" val="11182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Why?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2400" dirty="0" smtClean="0"/>
              <a:t>Legacy of planned economy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000" dirty="0" smtClean="0"/>
              <a:t>Planning </a:t>
            </a:r>
            <a:r>
              <a:rPr lang="en-US" sz="2000" dirty="0"/>
              <a:t>focuses on agriculture, industry, and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transportation </a:t>
            </a:r>
            <a:r>
              <a:rPr lang="en-US" sz="2000" dirty="0"/>
              <a:t>as productive </a:t>
            </a:r>
            <a:r>
              <a:rPr lang="en-US" sz="2000" dirty="0" smtClean="0"/>
              <a:t>forces.</a:t>
            </a:r>
            <a:endParaRPr lang="en-US" sz="2000" dirty="0"/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AutoNum type="arabicPeriod"/>
            </a:pPr>
            <a:endParaRPr lang="en-US" sz="2400" dirty="0" smtClean="0"/>
          </a:p>
          <a:p>
            <a:pPr marL="457200" indent="-457200" eaLnBrk="1" hangingPunct="1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sz="2400" dirty="0" smtClean="0"/>
              <a:t>Lack of political participation by ordinary citizens</a:t>
            </a:r>
          </a:p>
          <a:p>
            <a:pPr marL="400050" lvl="1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	Government officials have incentives to pursue growth for </a:t>
            </a:r>
            <a:br>
              <a:rPr lang="en-US" sz="2000" dirty="0" smtClean="0"/>
            </a:br>
            <a:r>
              <a:rPr lang="en-US" sz="2000" dirty="0" smtClean="0"/>
              <a:t>	both direct personal gain and promotion.</a:t>
            </a:r>
          </a:p>
        </p:txBody>
      </p:sp>
    </p:spTree>
    <p:extLst>
      <p:ext uri="{BB962C8B-B14F-4D97-AF65-F5344CB8AC3E}">
        <p14:creationId xmlns:p14="http://schemas.microsoft.com/office/powerpoint/2010/main" val="25336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Consequences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5181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/>
              <a:t>Income distribution has worsened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000" dirty="0" smtClean="0"/>
              <a:t>policies subsidize producers and minimize redistribution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endParaRPr lang="en-US" sz="2000" dirty="0" smtClean="0"/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/>
              <a:t>Middle-income “trap” </a:t>
            </a:r>
            <a:br>
              <a:rPr lang="en-US" sz="3600" dirty="0" smtClean="0"/>
            </a:br>
            <a:r>
              <a:rPr lang="en-US" sz="2000" dirty="0" smtClean="0"/>
              <a:t>(rising wages reduce competitiveness,</a:t>
            </a:r>
            <a:br>
              <a:rPr lang="en-US" sz="2000" dirty="0" smtClean="0"/>
            </a:br>
            <a:r>
              <a:rPr lang="en-US" sz="2000" dirty="0" smtClean="0"/>
              <a:t>&amp; entry to high value-added market lags)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Turning point:  per capita PPP ≈ $8,000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China: 	$6,300 (2011 – at time of writing)</a:t>
            </a:r>
            <a:br>
              <a:rPr lang="en-US" sz="2000" dirty="0" smtClean="0"/>
            </a:br>
            <a:r>
              <a:rPr lang="en-US" sz="2000" dirty="0" smtClean="0"/>
              <a:t>	$8,069 (2015 – most recent data)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4600"/>
            <a:ext cx="3874255" cy="39719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05400" y="6353311"/>
            <a:ext cx="3874255" cy="21428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https://www.economist.com/blogs/graphicdetail/2012/03/focus-3</a:t>
            </a:r>
          </a:p>
        </p:txBody>
      </p:sp>
    </p:spTree>
    <p:extLst>
      <p:ext uri="{BB962C8B-B14F-4D97-AF65-F5344CB8AC3E}">
        <p14:creationId xmlns:p14="http://schemas.microsoft.com/office/powerpoint/2010/main" val="15267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How can people get government to help them towards Q*?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societies differ in their choice of mechanism, and also in how close they get to Q*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we could explain this in terms of “amateur sociology” </a:t>
            </a:r>
            <a:br>
              <a:rPr lang="en-US" dirty="0" smtClean="0"/>
            </a:br>
            <a:r>
              <a:rPr lang="en-US" dirty="0" smtClean="0"/>
              <a:t>(or real history, politics, anthropology, psychology, etc.)</a:t>
            </a:r>
            <a:br>
              <a:rPr lang="en-US" dirty="0" smtClean="0"/>
            </a:b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but we can also explain policies in terms of real economics (=“political economy”):</a:t>
            </a:r>
            <a:br>
              <a:rPr lang="en-US" dirty="0" smtClean="0"/>
            </a:br>
            <a:endParaRPr lang="en-US" dirty="0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200" dirty="0" smtClean="0"/>
              <a:t>assume policy-makers are optimizers, </a:t>
            </a:r>
            <a:br>
              <a:rPr lang="en-US" sz="2200" dirty="0" smtClean="0"/>
            </a:br>
            <a:r>
              <a:rPr lang="en-US" sz="2200" dirty="0" smtClean="0"/>
              <a:t>ask what function they optimize;</a:t>
            </a:r>
            <a:br>
              <a:rPr lang="en-US" sz="2200" dirty="0" smtClean="0"/>
            </a:br>
            <a:endParaRPr lang="en-US" sz="2200" dirty="0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200" dirty="0" smtClean="0"/>
              <a:t>explain policy choices as equilibrium among optimizers, </a:t>
            </a:r>
            <a:br>
              <a:rPr lang="en-US" sz="2200" dirty="0" smtClean="0"/>
            </a:br>
            <a:r>
              <a:rPr lang="en-US" sz="2200" dirty="0" smtClean="0"/>
              <a:t>ask what kind of </a:t>
            </a:r>
            <a:r>
              <a:rPr lang="en-US" sz="2200" i="1" dirty="0" smtClean="0"/>
              <a:t>political market structure</a:t>
            </a:r>
            <a:r>
              <a:rPr lang="en-US" sz="2200" dirty="0" smtClean="0"/>
              <a:t> gives observed outcomes?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2964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smtClean="0"/>
              <a:t>The many literatures of political economy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Classical political economy (1750s-1890s)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Hobbes, Locke, Smith, Marx; now “political philosophy”…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Marxian political economy (1920s-1970s) 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Modeling social groups as autonomous agents (“classes”)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Today’s political economy (1960s-present)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“positive political economy”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“positive” studies of what </a:t>
            </a:r>
            <a:r>
              <a:rPr lang="en-US" sz="2000" i="1" dirty="0" smtClean="0"/>
              <a:t>is</a:t>
            </a:r>
            <a:r>
              <a:rPr lang="en-US" sz="2000" dirty="0" smtClean="0"/>
              <a:t>, as opposed to </a:t>
            </a:r>
            <a:br>
              <a:rPr lang="en-US" sz="2000" dirty="0" smtClean="0"/>
            </a:br>
            <a:r>
              <a:rPr lang="en-US" sz="2000" dirty="0" smtClean="0"/>
              <a:t>“normative” studies of what </a:t>
            </a:r>
            <a:r>
              <a:rPr lang="en-US" sz="2000" i="1" dirty="0" smtClean="0"/>
              <a:t>should be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“neoclassical political economy”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“neoclassical” economics using mathematical methods, as opposed to “classical” work using only natural language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“public choice” or “rational choice”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terminology from the 1970s and 1980s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bldLvl="3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2B2B2"/>
      </a:dk1>
      <a:lt1>
        <a:srgbClr val="FFFFFF"/>
      </a:lt1>
      <a:dk2>
        <a:srgbClr val="000000"/>
      </a:dk2>
      <a:lt2>
        <a:srgbClr val="FFFF00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7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6838</TotalTime>
  <Words>1159</Words>
  <Application>Microsoft Office PowerPoint</Application>
  <PresentationFormat>On-screen Show (4:3)</PresentationFormat>
  <Paragraphs>155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Times New Roman</vt:lpstr>
      <vt:lpstr>Default Design</vt:lpstr>
      <vt:lpstr>AGEC 640 – Nov. 8, 2018  Today:   Explaining Policies:  The Political Economy of Agricultural Policy  </vt:lpstr>
      <vt:lpstr>What is the Q* on policy-makers’ minds? </vt:lpstr>
      <vt:lpstr>Yang’s argument?</vt:lpstr>
      <vt:lpstr>Yang’s evidence</vt:lpstr>
      <vt:lpstr>Yang’s example:  infrastructure investment</vt:lpstr>
      <vt:lpstr>Why?</vt:lpstr>
      <vt:lpstr>Consequences</vt:lpstr>
      <vt:lpstr>How can people get government to help them towards Q*?</vt:lpstr>
      <vt:lpstr>The many literatures of political economy</vt:lpstr>
      <vt:lpstr>In the simplest political economy models,  we are already in the best of all possible worlds!</vt:lpstr>
      <vt:lpstr>What do government’s actually do? Remember this?  Average nominal rates of protection, by income group (2001)</vt:lpstr>
      <vt:lpstr>Who benefits from these interventions?</vt:lpstr>
      <vt:lpstr>Farm policy is not a pretty sight!</vt:lpstr>
      <vt:lpstr>Modern political economy: Explanations with (political) market failure</vt:lpstr>
      <vt:lpstr>Political economy theories: (1) Size of gains and the rational ignorance of losers</vt:lpstr>
      <vt:lpstr>Political economy theories: (2) Size of interest groups and free ridership</vt:lpstr>
      <vt:lpstr>Political economy theories: (3) Rent-seeking and accountability</vt:lpstr>
      <vt:lpstr>PowerPoint Presentation</vt:lpstr>
      <vt:lpstr>Political economy theories: (5) Loss aversion</vt:lpstr>
      <vt:lpstr>Political economy theories: (6) Probability-weighted voting</vt:lpstr>
      <vt:lpstr>Also…choice of instruments available may influence policy</vt:lpstr>
    </vt:vector>
  </TitlesOfParts>
  <Company>Agricultural Economics-Purdue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AGEC 640 – Explaining Policies:  The Political Economy of Agricultural Policy</dc:title>
  <dc:subject>AGEC 640</dc:subject>
  <dc:creator>Shively, Gerald E.</dc:creator>
  <cp:lastModifiedBy>Shively, Gerald E.</cp:lastModifiedBy>
  <cp:revision>230</cp:revision>
  <dcterms:created xsi:type="dcterms:W3CDTF">2001-02-23T07:10:37Z</dcterms:created>
  <dcterms:modified xsi:type="dcterms:W3CDTF">2018-10-28T15:37:11Z</dcterms:modified>
</cp:coreProperties>
</file>