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484" r:id="rId2"/>
    <p:sldId id="496" r:id="rId3"/>
    <p:sldId id="399" r:id="rId4"/>
    <p:sldId id="402" r:id="rId5"/>
    <p:sldId id="487" r:id="rId6"/>
    <p:sldId id="488" r:id="rId7"/>
    <p:sldId id="489" r:id="rId8"/>
    <p:sldId id="490" r:id="rId9"/>
    <p:sldId id="401" r:id="rId10"/>
    <p:sldId id="403" r:id="rId11"/>
    <p:sldId id="404" r:id="rId12"/>
    <p:sldId id="495" r:id="rId13"/>
    <p:sldId id="491" r:id="rId14"/>
    <p:sldId id="492" r:id="rId15"/>
    <p:sldId id="493" r:id="rId16"/>
    <p:sldId id="494" r:id="rId17"/>
    <p:sldId id="460" r:id="rId18"/>
    <p:sldId id="461" r:id="rId19"/>
    <p:sldId id="462" r:id="rId20"/>
    <p:sldId id="463" r:id="rId21"/>
    <p:sldId id="464" r:id="rId22"/>
    <p:sldId id="465" r:id="rId23"/>
    <p:sldId id="466" r:id="rId24"/>
    <p:sldId id="485" r:id="rId25"/>
  </p:sldIdLst>
  <p:sldSz cx="9144000" cy="6858000" type="screen4x3"/>
  <p:notesSz cx="6997700" cy="9283700"/>
  <p:defaultTextStyle>
    <a:defPPr>
      <a:defRPr lang="en-US"/>
    </a:defPPr>
    <a:lvl1pPr algn="l" rtl="0" fontAlgn="base">
      <a:lnSpc>
        <a:spcPct val="70000"/>
      </a:lnSpc>
      <a:spcBef>
        <a:spcPct val="20000"/>
      </a:spcBef>
      <a:spcAft>
        <a:spcPct val="0"/>
      </a:spcAft>
      <a:defRPr sz="2800" kern="1200">
        <a:solidFill>
          <a:schemeClr val="tx1"/>
        </a:solidFill>
        <a:latin typeface="Times New Roman" pitchFamily="18" charset="0"/>
        <a:ea typeface="+mn-ea"/>
        <a:cs typeface="+mn-cs"/>
      </a:defRPr>
    </a:lvl1pPr>
    <a:lvl2pPr marL="457200" algn="l" rtl="0" fontAlgn="base">
      <a:lnSpc>
        <a:spcPct val="70000"/>
      </a:lnSpc>
      <a:spcBef>
        <a:spcPct val="20000"/>
      </a:spcBef>
      <a:spcAft>
        <a:spcPct val="0"/>
      </a:spcAft>
      <a:defRPr sz="2800" kern="1200">
        <a:solidFill>
          <a:schemeClr val="tx1"/>
        </a:solidFill>
        <a:latin typeface="Times New Roman" pitchFamily="18" charset="0"/>
        <a:ea typeface="+mn-ea"/>
        <a:cs typeface="+mn-cs"/>
      </a:defRPr>
    </a:lvl2pPr>
    <a:lvl3pPr marL="914400" algn="l" rtl="0" fontAlgn="base">
      <a:lnSpc>
        <a:spcPct val="70000"/>
      </a:lnSpc>
      <a:spcBef>
        <a:spcPct val="20000"/>
      </a:spcBef>
      <a:spcAft>
        <a:spcPct val="0"/>
      </a:spcAft>
      <a:defRPr sz="2800" kern="1200">
        <a:solidFill>
          <a:schemeClr val="tx1"/>
        </a:solidFill>
        <a:latin typeface="Times New Roman" pitchFamily="18" charset="0"/>
        <a:ea typeface="+mn-ea"/>
        <a:cs typeface="+mn-cs"/>
      </a:defRPr>
    </a:lvl3pPr>
    <a:lvl4pPr marL="1371600" algn="l" rtl="0" fontAlgn="base">
      <a:lnSpc>
        <a:spcPct val="70000"/>
      </a:lnSpc>
      <a:spcBef>
        <a:spcPct val="20000"/>
      </a:spcBef>
      <a:spcAft>
        <a:spcPct val="0"/>
      </a:spcAft>
      <a:defRPr sz="2800" kern="1200">
        <a:solidFill>
          <a:schemeClr val="tx1"/>
        </a:solidFill>
        <a:latin typeface="Times New Roman" pitchFamily="18" charset="0"/>
        <a:ea typeface="+mn-ea"/>
        <a:cs typeface="+mn-cs"/>
      </a:defRPr>
    </a:lvl4pPr>
    <a:lvl5pPr marL="1828800" algn="l" rtl="0" fontAlgn="base">
      <a:lnSpc>
        <a:spcPct val="70000"/>
      </a:lnSpc>
      <a:spcBef>
        <a:spcPct val="2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9999"/>
    <a:srgbClr val="00FFFF"/>
    <a:srgbClr val="33CCCC"/>
    <a:srgbClr val="FF9900"/>
    <a:srgbClr val="C0C0C0"/>
    <a:srgbClr val="66FF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961" autoAdjust="0"/>
    <p:restoredTop sz="95722" autoAdjust="0"/>
  </p:normalViewPr>
  <p:slideViewPr>
    <p:cSldViewPr>
      <p:cViewPr varScale="1">
        <p:scale>
          <a:sx n="131" d="100"/>
          <a:sy n="131" d="100"/>
        </p:scale>
        <p:origin x="175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180"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956050" cy="46513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lnSpc>
                <a:spcPct val="100000"/>
              </a:lnSpc>
              <a:spcBef>
                <a:spcPct val="0"/>
              </a:spcBef>
              <a:defRPr sz="1200" i="1" dirty="0"/>
            </a:lvl1pPr>
          </a:lstStyle>
          <a:p>
            <a:pPr>
              <a:defRPr/>
            </a:pPr>
            <a:r>
              <a:rPr lang="en-US"/>
              <a:t>AGEC 640, Agricultural Development and </a:t>
            </a:r>
            <a:r>
              <a:rPr lang="en-US" smtClean="0"/>
              <a:t>Policy</a:t>
            </a:r>
            <a:endParaRPr lang="en-US"/>
          </a:p>
        </p:txBody>
      </p:sp>
      <p:sp>
        <p:nvSpPr>
          <p:cNvPr id="7171" name="Rectangle 3"/>
          <p:cNvSpPr>
            <a:spLocks noGrp="1" noChangeArrowheads="1"/>
          </p:cNvSpPr>
          <p:nvPr>
            <p:ph type="dt" sz="quarter" idx="1"/>
          </p:nvPr>
        </p:nvSpPr>
        <p:spPr bwMode="auto">
          <a:xfrm>
            <a:off x="3963988" y="0"/>
            <a:ext cx="3033712" cy="46513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lnSpc>
                <a:spcPct val="100000"/>
              </a:lnSpc>
              <a:spcBef>
                <a:spcPct val="0"/>
              </a:spcBef>
              <a:defRPr sz="1200" i="1" dirty="0" smtClean="0"/>
            </a:lvl1pPr>
          </a:lstStyle>
          <a:p>
            <a:pPr>
              <a:defRPr/>
            </a:pPr>
            <a:r>
              <a:rPr lang="en-US" dirty="0"/>
              <a:t>Fall </a:t>
            </a:r>
            <a:r>
              <a:rPr lang="en-US" dirty="0" smtClean="0"/>
              <a:t>2010</a:t>
            </a:r>
            <a:endParaRPr lang="en-US" dirty="0"/>
          </a:p>
          <a:p>
            <a:pPr>
              <a:defRPr/>
            </a:pPr>
            <a:endParaRPr lang="en-US" dirty="0"/>
          </a:p>
        </p:txBody>
      </p:sp>
      <p:sp>
        <p:nvSpPr>
          <p:cNvPr id="7173" name="Rectangle 5"/>
          <p:cNvSpPr>
            <a:spLocks noGrp="1" noChangeArrowheads="1"/>
          </p:cNvSpPr>
          <p:nvPr>
            <p:ph type="sldNum" sz="quarter" idx="3"/>
          </p:nvPr>
        </p:nvSpPr>
        <p:spPr bwMode="auto">
          <a:xfrm>
            <a:off x="3963988" y="8818563"/>
            <a:ext cx="3033712" cy="465137"/>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lnSpc>
                <a:spcPct val="100000"/>
              </a:lnSpc>
              <a:spcBef>
                <a:spcPct val="0"/>
              </a:spcBef>
              <a:defRPr sz="1200" i="1"/>
            </a:lvl1pPr>
          </a:lstStyle>
          <a:p>
            <a:pPr>
              <a:defRPr/>
            </a:pPr>
            <a:r>
              <a:rPr lang="en-US"/>
              <a:t>page </a:t>
            </a:r>
            <a:fld id="{39834171-5526-4E3A-AA83-3D3A66D84758}" type="slidenum">
              <a:rPr lang="en-US"/>
              <a:pPr>
                <a:defRPr/>
              </a:pPr>
              <a:t>‹#›</a:t>
            </a:fld>
            <a:endParaRPr lang="en-US"/>
          </a:p>
        </p:txBody>
      </p:sp>
    </p:spTree>
    <p:extLst>
      <p:ext uri="{BB962C8B-B14F-4D97-AF65-F5344CB8AC3E}">
        <p14:creationId xmlns:p14="http://schemas.microsoft.com/office/powerpoint/2010/main" val="3222595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pPr>
              <a:defRPr/>
            </a:pPr>
            <a:endParaRPr lang="en-US"/>
          </a:p>
        </p:txBody>
      </p:sp>
      <p:sp>
        <p:nvSpPr>
          <p:cNvPr id="34819"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pPr>
              <a:defRPr/>
            </a:pPr>
            <a:endParaRPr lang="en-US"/>
          </a:p>
        </p:txBody>
      </p:sp>
      <p:sp>
        <p:nvSpPr>
          <p:cNvPr id="74756"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pPr>
              <a:defRPr/>
            </a:pPr>
            <a:endParaRPr lang="en-US"/>
          </a:p>
        </p:txBody>
      </p:sp>
      <p:sp>
        <p:nvSpPr>
          <p:cNvPr id="34823"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pPr>
              <a:defRPr/>
            </a:pPr>
            <a:fld id="{2F6B9D85-31AA-47C3-8665-CAB444D1C5CA}" type="slidenum">
              <a:rPr lang="en-US"/>
              <a:pPr>
                <a:defRPr/>
              </a:pPr>
              <a:t>‹#›</a:t>
            </a:fld>
            <a:endParaRPr lang="en-US"/>
          </a:p>
        </p:txBody>
      </p:sp>
    </p:spTree>
    <p:extLst>
      <p:ext uri="{BB962C8B-B14F-4D97-AF65-F5344CB8AC3E}">
        <p14:creationId xmlns:p14="http://schemas.microsoft.com/office/powerpoint/2010/main" val="250181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8606DF5-0D07-4D44-AF87-AF067203FD8C}" type="slidenum">
              <a:rPr lang="en-US" smtClean="0"/>
              <a:pPr/>
              <a:t>1</a:t>
            </a:fld>
            <a:endParaRPr lang="en-US" smtClean="0"/>
          </a:p>
        </p:txBody>
      </p:sp>
      <p:sp>
        <p:nvSpPr>
          <p:cNvPr id="75779" name="Rectangle 2"/>
          <p:cNvSpPr>
            <a:spLocks noGrp="1" noRot="1" noChangeAspect="1" noChangeArrowheads="1" noTextEdit="1"/>
          </p:cNvSpPr>
          <p:nvPr>
            <p:ph type="sldImg"/>
          </p:nvPr>
        </p:nvSpPr>
        <p:spPr>
          <a:xfrm>
            <a:off x="1177925" y="696913"/>
            <a:ext cx="4641850" cy="3481387"/>
          </a:xfrm>
          <a:ln/>
        </p:spPr>
      </p:sp>
      <p:sp>
        <p:nvSpPr>
          <p:cNvPr id="75780" name="Rectangle 3"/>
          <p:cNvSpPr>
            <a:spLocks noGrp="1" noChangeArrowheads="1"/>
          </p:cNvSpPr>
          <p:nvPr>
            <p:ph type="body" idx="1"/>
          </p:nvPr>
        </p:nvSpPr>
        <p:spPr>
          <a:xfrm>
            <a:off x="700088" y="4410075"/>
            <a:ext cx="5597525" cy="4176713"/>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DC405C4-6299-436C-9917-5C8AE8E2BC4A}" type="slidenum">
              <a:rPr lang="en-US" smtClean="0"/>
              <a:pPr/>
              <a:t>10</a:t>
            </a:fld>
            <a:endParaRPr lang="en-US" smtClean="0"/>
          </a:p>
        </p:txBody>
      </p:sp>
      <p:sp>
        <p:nvSpPr>
          <p:cNvPr id="122883" name="Rectangle 2"/>
          <p:cNvSpPr>
            <a:spLocks noGrp="1" noRot="1" noChangeAspect="1" noChangeArrowheads="1" noTextEdit="1"/>
          </p:cNvSpPr>
          <p:nvPr>
            <p:ph type="sldImg"/>
          </p:nvPr>
        </p:nvSpPr>
        <p:spPr>
          <a:xfrm>
            <a:off x="1177925" y="696913"/>
            <a:ext cx="4641850" cy="3481387"/>
          </a:xfrm>
          <a:ln/>
        </p:spPr>
      </p:sp>
      <p:sp>
        <p:nvSpPr>
          <p:cNvPr id="122884"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D0E1690B-B085-4662-9F34-F6B3AE92326B}" type="slidenum">
              <a:rPr lang="en-US" smtClean="0"/>
              <a:pPr/>
              <a:t>11</a:t>
            </a:fld>
            <a:endParaRPr lang="en-US" smtClean="0"/>
          </a:p>
        </p:txBody>
      </p:sp>
      <p:sp>
        <p:nvSpPr>
          <p:cNvPr id="123907" name="Rectangle 2"/>
          <p:cNvSpPr>
            <a:spLocks noGrp="1" noRot="1" noChangeAspect="1" noChangeArrowheads="1" noTextEdit="1"/>
          </p:cNvSpPr>
          <p:nvPr>
            <p:ph type="sldImg"/>
          </p:nvPr>
        </p:nvSpPr>
        <p:spPr>
          <a:xfrm>
            <a:off x="1177925" y="696913"/>
            <a:ext cx="4641850" cy="3481387"/>
          </a:xfrm>
          <a:ln/>
        </p:spPr>
      </p:sp>
      <p:sp>
        <p:nvSpPr>
          <p:cNvPr id="123908"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F2D93EAA-60B1-4DA1-BBAE-908C0DB14BBE}" type="slidenum">
              <a:rPr lang="en-US" smtClean="0"/>
              <a:pPr/>
              <a:t>12</a:t>
            </a:fld>
            <a:endParaRPr lang="en-US" smtClean="0"/>
          </a:p>
        </p:txBody>
      </p:sp>
      <p:sp>
        <p:nvSpPr>
          <p:cNvPr id="121859" name="Rectangle 2"/>
          <p:cNvSpPr>
            <a:spLocks noGrp="1" noRot="1" noChangeAspect="1" noChangeArrowheads="1" noTextEdit="1"/>
          </p:cNvSpPr>
          <p:nvPr>
            <p:ph type="sldImg"/>
          </p:nvPr>
        </p:nvSpPr>
        <p:spPr>
          <a:xfrm>
            <a:off x="1177925" y="696913"/>
            <a:ext cx="4641850" cy="3481387"/>
          </a:xfrm>
          <a:ln/>
        </p:spPr>
      </p:sp>
      <p:sp>
        <p:nvSpPr>
          <p:cNvPr id="121860"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F2D93EAA-60B1-4DA1-BBAE-908C0DB14BBE}" type="slidenum">
              <a:rPr lang="en-US" smtClean="0"/>
              <a:pPr/>
              <a:t>13</a:t>
            </a:fld>
            <a:endParaRPr lang="en-US" smtClean="0"/>
          </a:p>
        </p:txBody>
      </p:sp>
      <p:sp>
        <p:nvSpPr>
          <p:cNvPr id="121859" name="Rectangle 2"/>
          <p:cNvSpPr>
            <a:spLocks noGrp="1" noRot="1" noChangeAspect="1" noChangeArrowheads="1" noTextEdit="1"/>
          </p:cNvSpPr>
          <p:nvPr>
            <p:ph type="sldImg"/>
          </p:nvPr>
        </p:nvSpPr>
        <p:spPr>
          <a:xfrm>
            <a:off x="1177925" y="696913"/>
            <a:ext cx="4641850" cy="3481387"/>
          </a:xfrm>
          <a:ln/>
        </p:spPr>
      </p:sp>
      <p:sp>
        <p:nvSpPr>
          <p:cNvPr id="121860"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F2D93EAA-60B1-4DA1-BBAE-908C0DB14BBE}" type="slidenum">
              <a:rPr lang="en-US" smtClean="0"/>
              <a:pPr/>
              <a:t>14</a:t>
            </a:fld>
            <a:endParaRPr lang="en-US" smtClean="0"/>
          </a:p>
        </p:txBody>
      </p:sp>
      <p:sp>
        <p:nvSpPr>
          <p:cNvPr id="121859" name="Rectangle 2"/>
          <p:cNvSpPr>
            <a:spLocks noGrp="1" noRot="1" noChangeAspect="1" noChangeArrowheads="1" noTextEdit="1"/>
          </p:cNvSpPr>
          <p:nvPr>
            <p:ph type="sldImg"/>
          </p:nvPr>
        </p:nvSpPr>
        <p:spPr>
          <a:xfrm>
            <a:off x="1177925" y="696913"/>
            <a:ext cx="4641850" cy="3481387"/>
          </a:xfrm>
          <a:ln/>
        </p:spPr>
      </p:sp>
      <p:sp>
        <p:nvSpPr>
          <p:cNvPr id="121860"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F2D93EAA-60B1-4DA1-BBAE-908C0DB14BBE}" type="slidenum">
              <a:rPr lang="en-US" smtClean="0"/>
              <a:pPr/>
              <a:t>15</a:t>
            </a:fld>
            <a:endParaRPr lang="en-US" smtClean="0"/>
          </a:p>
        </p:txBody>
      </p:sp>
      <p:sp>
        <p:nvSpPr>
          <p:cNvPr id="121859" name="Rectangle 2"/>
          <p:cNvSpPr>
            <a:spLocks noGrp="1" noRot="1" noChangeAspect="1" noChangeArrowheads="1" noTextEdit="1"/>
          </p:cNvSpPr>
          <p:nvPr>
            <p:ph type="sldImg"/>
          </p:nvPr>
        </p:nvSpPr>
        <p:spPr>
          <a:xfrm>
            <a:off x="1177925" y="696913"/>
            <a:ext cx="4641850" cy="3481387"/>
          </a:xfrm>
          <a:ln/>
        </p:spPr>
      </p:sp>
      <p:sp>
        <p:nvSpPr>
          <p:cNvPr id="121860"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F2D93EAA-60B1-4DA1-BBAE-908C0DB14BBE}" type="slidenum">
              <a:rPr lang="en-US" smtClean="0"/>
              <a:pPr/>
              <a:t>16</a:t>
            </a:fld>
            <a:endParaRPr lang="en-US" smtClean="0"/>
          </a:p>
        </p:txBody>
      </p:sp>
      <p:sp>
        <p:nvSpPr>
          <p:cNvPr id="121859" name="Rectangle 2"/>
          <p:cNvSpPr>
            <a:spLocks noGrp="1" noRot="1" noChangeAspect="1" noChangeArrowheads="1" noTextEdit="1"/>
          </p:cNvSpPr>
          <p:nvPr>
            <p:ph type="sldImg"/>
          </p:nvPr>
        </p:nvSpPr>
        <p:spPr>
          <a:xfrm>
            <a:off x="1177925" y="696913"/>
            <a:ext cx="4641850" cy="3481387"/>
          </a:xfrm>
          <a:ln/>
        </p:spPr>
      </p:sp>
      <p:sp>
        <p:nvSpPr>
          <p:cNvPr id="121860"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2D0BF5C8-834D-48BE-A354-50C2283F6C52}" type="slidenum">
              <a:rPr lang="en-US" smtClean="0"/>
              <a:pPr/>
              <a:t>17</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smtClean="0"/>
          </a:p>
        </p:txBody>
      </p:sp>
      <p:sp>
        <p:nvSpPr>
          <p:cNvPr id="125956" name="Slide Number Placeholder 3"/>
          <p:cNvSpPr>
            <a:spLocks noGrp="1"/>
          </p:cNvSpPr>
          <p:nvPr>
            <p:ph type="sldNum" sz="quarter" idx="5"/>
          </p:nvPr>
        </p:nvSpPr>
        <p:spPr>
          <a:noFill/>
        </p:spPr>
        <p:txBody>
          <a:bodyPr/>
          <a:lstStyle/>
          <a:p>
            <a:fld id="{1E614EF9-F1FD-4330-9609-E6E3CDFC6D95}"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5A909456-5255-4931-ABD2-B7352FDA7555}"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1FEC1806-F89E-455A-861A-153B4074DED3}" type="slidenum">
              <a:rPr lang="en-US" smtClean="0"/>
              <a:pPr/>
              <a:t>2</a:t>
            </a:fld>
            <a:endParaRPr lang="en-US" smtClean="0"/>
          </a:p>
        </p:txBody>
      </p:sp>
      <p:sp>
        <p:nvSpPr>
          <p:cNvPr id="108547" name="Rectangle 2"/>
          <p:cNvSpPr>
            <a:spLocks noGrp="1" noRot="1" noChangeAspect="1" noChangeArrowheads="1" noTextEdit="1"/>
          </p:cNvSpPr>
          <p:nvPr>
            <p:ph type="sldImg"/>
          </p:nvPr>
        </p:nvSpPr>
        <p:spPr>
          <a:xfrm>
            <a:off x="1177925" y="696913"/>
            <a:ext cx="4641850" cy="3481387"/>
          </a:xfrm>
          <a:ln/>
        </p:spPr>
      </p:sp>
      <p:sp>
        <p:nvSpPr>
          <p:cNvPr id="108548"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extLst>
      <p:ext uri="{BB962C8B-B14F-4D97-AF65-F5344CB8AC3E}">
        <p14:creationId xmlns:p14="http://schemas.microsoft.com/office/powerpoint/2010/main" val="863339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A8F1D5D5-4F2E-4AB6-854A-97A85A755040}" type="slidenum">
              <a:rPr lang="en-US" smtClean="0"/>
              <a:pPr/>
              <a:t>20</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77673102-7312-4D94-927B-E1404BA6771E}"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130052" name="Slide Number Placeholder 3"/>
          <p:cNvSpPr>
            <a:spLocks noGrp="1"/>
          </p:cNvSpPr>
          <p:nvPr>
            <p:ph type="sldNum" sz="quarter" idx="5"/>
          </p:nvPr>
        </p:nvSpPr>
        <p:spPr>
          <a:noFill/>
        </p:spPr>
        <p:txBody>
          <a:bodyPr/>
          <a:lstStyle/>
          <a:p>
            <a:fld id="{010A43D9-7AF6-4284-8A3C-20FA10248A6F}"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31076" name="Slide Number Placeholder 3"/>
          <p:cNvSpPr>
            <a:spLocks noGrp="1"/>
          </p:cNvSpPr>
          <p:nvPr>
            <p:ph type="sldNum" sz="quarter" idx="5"/>
          </p:nvPr>
        </p:nvSpPr>
        <p:spPr>
          <a:noFill/>
        </p:spPr>
        <p:txBody>
          <a:bodyPr/>
          <a:lstStyle/>
          <a:p>
            <a:fld id="{4E445345-4CD5-4C8C-9120-0B90B0ADAAF5}"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31076" name="Slide Number Placeholder 3"/>
          <p:cNvSpPr>
            <a:spLocks noGrp="1"/>
          </p:cNvSpPr>
          <p:nvPr>
            <p:ph type="sldNum" sz="quarter" idx="5"/>
          </p:nvPr>
        </p:nvSpPr>
        <p:spPr>
          <a:noFill/>
        </p:spPr>
        <p:txBody>
          <a:bodyPr/>
          <a:lstStyle/>
          <a:p>
            <a:fld id="{4E445345-4CD5-4C8C-9120-0B90B0ADAAF5}" type="slidenum">
              <a:rPr lang="en-US" smtClean="0"/>
              <a:pPr/>
              <a:t>24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CC278021-5712-4542-B3FA-A00A3F6E1C50}" type="slidenum">
              <a:rPr lang="en-US" smtClean="0"/>
              <a:pPr/>
              <a:t>3</a:t>
            </a:fld>
            <a:endParaRPr lang="en-US" smtClean="0"/>
          </a:p>
        </p:txBody>
      </p:sp>
      <p:sp>
        <p:nvSpPr>
          <p:cNvPr id="119811" name="Rectangle 2"/>
          <p:cNvSpPr>
            <a:spLocks noGrp="1" noRot="1" noChangeAspect="1" noChangeArrowheads="1" noTextEdit="1"/>
          </p:cNvSpPr>
          <p:nvPr>
            <p:ph type="sldImg"/>
          </p:nvPr>
        </p:nvSpPr>
        <p:spPr>
          <a:xfrm>
            <a:off x="1177925" y="696913"/>
            <a:ext cx="4641850" cy="3481387"/>
          </a:xfrm>
          <a:ln/>
        </p:spPr>
      </p:sp>
      <p:sp>
        <p:nvSpPr>
          <p:cNvPr id="119812"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6AF1849-CFD1-4459-A46C-C70E10AA52D9}" type="slidenum">
              <a:rPr lang="en-US" smtClean="0"/>
              <a:pPr/>
              <a:t>4</a:t>
            </a:fld>
            <a:endParaRPr lang="en-US" smtClean="0"/>
          </a:p>
        </p:txBody>
      </p:sp>
      <p:sp>
        <p:nvSpPr>
          <p:cNvPr id="120835" name="Rectangle 2"/>
          <p:cNvSpPr>
            <a:spLocks noGrp="1" noRot="1" noChangeAspect="1" noChangeArrowheads="1" noTextEdit="1"/>
          </p:cNvSpPr>
          <p:nvPr>
            <p:ph type="sldImg"/>
          </p:nvPr>
        </p:nvSpPr>
        <p:spPr>
          <a:xfrm>
            <a:off x="1177925" y="696913"/>
            <a:ext cx="4641850" cy="3481387"/>
          </a:xfrm>
          <a:ln/>
        </p:spPr>
      </p:sp>
      <p:sp>
        <p:nvSpPr>
          <p:cNvPr id="120836"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6AF1849-CFD1-4459-A46C-C70E10AA52D9}" type="slidenum">
              <a:rPr lang="en-US" smtClean="0"/>
              <a:pPr/>
              <a:t>5</a:t>
            </a:fld>
            <a:endParaRPr lang="en-US" smtClean="0"/>
          </a:p>
        </p:txBody>
      </p:sp>
      <p:sp>
        <p:nvSpPr>
          <p:cNvPr id="120835" name="Rectangle 2"/>
          <p:cNvSpPr>
            <a:spLocks noGrp="1" noRot="1" noChangeAspect="1" noChangeArrowheads="1" noTextEdit="1"/>
          </p:cNvSpPr>
          <p:nvPr>
            <p:ph type="sldImg"/>
          </p:nvPr>
        </p:nvSpPr>
        <p:spPr>
          <a:xfrm>
            <a:off x="1177925" y="696913"/>
            <a:ext cx="4641850" cy="3481387"/>
          </a:xfrm>
          <a:ln/>
        </p:spPr>
      </p:sp>
      <p:sp>
        <p:nvSpPr>
          <p:cNvPr id="120836"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6AF1849-CFD1-4459-A46C-C70E10AA52D9}" type="slidenum">
              <a:rPr lang="en-US" smtClean="0"/>
              <a:pPr/>
              <a:t>6</a:t>
            </a:fld>
            <a:endParaRPr lang="en-US" smtClean="0"/>
          </a:p>
        </p:txBody>
      </p:sp>
      <p:sp>
        <p:nvSpPr>
          <p:cNvPr id="120835" name="Rectangle 2"/>
          <p:cNvSpPr>
            <a:spLocks noGrp="1" noRot="1" noChangeAspect="1" noChangeArrowheads="1" noTextEdit="1"/>
          </p:cNvSpPr>
          <p:nvPr>
            <p:ph type="sldImg"/>
          </p:nvPr>
        </p:nvSpPr>
        <p:spPr>
          <a:xfrm>
            <a:off x="1177925" y="696913"/>
            <a:ext cx="4641850" cy="3481387"/>
          </a:xfrm>
          <a:ln/>
        </p:spPr>
      </p:sp>
      <p:sp>
        <p:nvSpPr>
          <p:cNvPr id="120836"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6AF1849-CFD1-4459-A46C-C70E10AA52D9}" type="slidenum">
              <a:rPr lang="en-US" smtClean="0"/>
              <a:pPr/>
              <a:t>7</a:t>
            </a:fld>
            <a:endParaRPr lang="en-US" smtClean="0"/>
          </a:p>
        </p:txBody>
      </p:sp>
      <p:sp>
        <p:nvSpPr>
          <p:cNvPr id="120835" name="Rectangle 2"/>
          <p:cNvSpPr>
            <a:spLocks noGrp="1" noRot="1" noChangeAspect="1" noChangeArrowheads="1" noTextEdit="1"/>
          </p:cNvSpPr>
          <p:nvPr>
            <p:ph type="sldImg"/>
          </p:nvPr>
        </p:nvSpPr>
        <p:spPr>
          <a:xfrm>
            <a:off x="1177925" y="696913"/>
            <a:ext cx="4641850" cy="3481387"/>
          </a:xfrm>
          <a:ln/>
        </p:spPr>
      </p:sp>
      <p:sp>
        <p:nvSpPr>
          <p:cNvPr id="120836"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6AF1849-CFD1-4459-A46C-C70E10AA52D9}" type="slidenum">
              <a:rPr lang="en-US" smtClean="0"/>
              <a:pPr/>
              <a:t>8</a:t>
            </a:fld>
            <a:endParaRPr lang="en-US" smtClean="0"/>
          </a:p>
        </p:txBody>
      </p:sp>
      <p:sp>
        <p:nvSpPr>
          <p:cNvPr id="120835" name="Rectangle 2"/>
          <p:cNvSpPr>
            <a:spLocks noGrp="1" noRot="1" noChangeAspect="1" noChangeArrowheads="1" noTextEdit="1"/>
          </p:cNvSpPr>
          <p:nvPr>
            <p:ph type="sldImg"/>
          </p:nvPr>
        </p:nvSpPr>
        <p:spPr>
          <a:xfrm>
            <a:off x="1177925" y="696913"/>
            <a:ext cx="4641850" cy="3481387"/>
          </a:xfrm>
          <a:ln/>
        </p:spPr>
      </p:sp>
      <p:sp>
        <p:nvSpPr>
          <p:cNvPr id="120836"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F2D93EAA-60B1-4DA1-BBAE-908C0DB14BBE}" type="slidenum">
              <a:rPr lang="en-US" smtClean="0"/>
              <a:pPr/>
              <a:t>9</a:t>
            </a:fld>
            <a:endParaRPr lang="en-US" smtClean="0"/>
          </a:p>
        </p:txBody>
      </p:sp>
      <p:sp>
        <p:nvSpPr>
          <p:cNvPr id="121859" name="Rectangle 2"/>
          <p:cNvSpPr>
            <a:spLocks noGrp="1" noRot="1" noChangeAspect="1" noChangeArrowheads="1" noTextEdit="1"/>
          </p:cNvSpPr>
          <p:nvPr>
            <p:ph type="sldImg"/>
          </p:nvPr>
        </p:nvSpPr>
        <p:spPr>
          <a:xfrm>
            <a:off x="1177925" y="696913"/>
            <a:ext cx="4641850" cy="3481387"/>
          </a:xfrm>
          <a:ln/>
        </p:spPr>
      </p:sp>
      <p:sp>
        <p:nvSpPr>
          <p:cNvPr id="121860"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3E7782-5982-41BB-84A1-2C33D1F9C2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2F59D9-7E75-44A3-A870-5CBBB98670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66D6A-FC1E-4C32-AE1A-4C0EB2F7C4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DB93BC-8210-4C57-897F-80EA783E097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7C0215-5B6E-43F0-A36A-8E11FC2EC2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A6A88C-F0BC-4564-A72B-1F9D6585F9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093BA4-B7DD-498C-B93C-029D51B82A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2902852-E390-41EF-8020-9795C84A0C3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7DF2806-A0CE-44AF-BF1E-F19BAC7D21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84EAFD-3C66-43EE-B6B5-114E13CBFB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07AFC-A6C0-4298-A4F7-A3456B9D2E3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pPr>
              <a:defRPr/>
            </a:pPr>
            <a:fld id="{4ADB05FA-065A-455F-904E-59C96D03D44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orldbank.org/agdistortion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notesSlide" Target="../notesSlides/notesSlide20.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1.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838200"/>
            <a:ext cx="9144000" cy="1600200"/>
          </a:xfrm>
          <a:noFill/>
        </p:spPr>
        <p:txBody>
          <a:bodyPr/>
          <a:lstStyle/>
          <a:p>
            <a:pPr eaLnBrk="1" hangingPunct="1">
              <a:lnSpc>
                <a:spcPct val="80000"/>
              </a:lnSpc>
            </a:pPr>
            <a:r>
              <a:rPr lang="en-US" sz="3600" dirty="0" smtClean="0"/>
              <a:t>AGEC 640 – Nov. </a:t>
            </a:r>
            <a:r>
              <a:rPr lang="en-US" sz="3600" dirty="0" smtClean="0"/>
              <a:t>13, 2018</a:t>
            </a:r>
            <a:r>
              <a:rPr lang="en-US" sz="3600" dirty="0" smtClean="0"/>
              <a:t/>
            </a:r>
            <a:br>
              <a:rPr lang="en-US" sz="3600" dirty="0" smtClean="0"/>
            </a:br>
            <a:r>
              <a:rPr lang="en-US" sz="3600" dirty="0" smtClean="0"/>
              <a:t/>
            </a:r>
            <a:br>
              <a:rPr lang="en-US" sz="3600" dirty="0" smtClean="0"/>
            </a:br>
            <a:r>
              <a:rPr lang="en-US" sz="3600" dirty="0" smtClean="0"/>
              <a:t>Stylized Facts of Agricultural Policy</a:t>
            </a:r>
            <a:r>
              <a:rPr lang="en-US" dirty="0" smtClean="0"/>
              <a:t/>
            </a:r>
            <a:br>
              <a:rPr lang="en-US" dirty="0" smtClean="0"/>
            </a:br>
            <a:r>
              <a:rPr lang="en-US" dirty="0" smtClean="0"/>
              <a:t/>
            </a:r>
            <a:br>
              <a:rPr lang="en-US" dirty="0" smtClean="0"/>
            </a:br>
            <a:endParaRPr lang="en-US" dirty="0" smtClean="0"/>
          </a:p>
        </p:txBody>
      </p:sp>
      <p:sp>
        <p:nvSpPr>
          <p:cNvPr id="3075" name="Rectangle 3"/>
          <p:cNvSpPr>
            <a:spLocks noChangeArrowheads="1"/>
          </p:cNvSpPr>
          <p:nvPr/>
        </p:nvSpPr>
        <p:spPr bwMode="auto">
          <a:xfrm>
            <a:off x="152400" y="2362200"/>
            <a:ext cx="8839200" cy="4267200"/>
          </a:xfrm>
          <a:prstGeom prst="rect">
            <a:avLst/>
          </a:prstGeom>
          <a:noFill/>
          <a:ln w="9525">
            <a:noFill/>
            <a:miter lim="800000"/>
            <a:headEnd/>
            <a:tailEnd/>
          </a:ln>
        </p:spPr>
        <p:txBody>
          <a:bodyPr/>
          <a:lstStyle/>
          <a:p>
            <a:pPr marL="342900" indent="-342900">
              <a:lnSpc>
                <a:spcPct val="80000"/>
              </a:lnSpc>
              <a:tabLst>
                <a:tab pos="633413" algn="l"/>
                <a:tab pos="914400" algn="l"/>
                <a:tab pos="1146175" algn="l"/>
                <a:tab pos="1997075" algn="l"/>
              </a:tabLst>
            </a:pPr>
            <a:endParaRPr lang="en-US"/>
          </a:p>
        </p:txBody>
      </p:sp>
      <p:sp>
        <p:nvSpPr>
          <p:cNvPr id="4" name="Text Box 3"/>
          <p:cNvSpPr txBox="1">
            <a:spLocks noChangeArrowheads="1"/>
          </p:cNvSpPr>
          <p:nvPr/>
        </p:nvSpPr>
        <p:spPr bwMode="auto">
          <a:xfrm>
            <a:off x="228600" y="1828800"/>
            <a:ext cx="8915400" cy="4967514"/>
          </a:xfrm>
          <a:prstGeom prst="rect">
            <a:avLst/>
          </a:prstGeom>
          <a:solidFill>
            <a:schemeClr val="bg1"/>
          </a:solidFill>
          <a:ln w="9525">
            <a:noFill/>
            <a:miter lim="800000"/>
            <a:headEnd/>
            <a:tailEnd/>
          </a:ln>
        </p:spPr>
        <p:txBody>
          <a:bodyPr>
            <a:spAutoFit/>
          </a:bodyPr>
          <a:lstStyle/>
          <a:p>
            <a:pPr>
              <a:lnSpc>
                <a:spcPct val="90000"/>
              </a:lnSpc>
              <a:spcBef>
                <a:spcPct val="0"/>
              </a:spcBef>
            </a:pPr>
            <a:endParaRPr lang="en-US" sz="3200" dirty="0" smtClean="0"/>
          </a:p>
          <a:p>
            <a:pPr>
              <a:lnSpc>
                <a:spcPct val="90000"/>
              </a:lnSpc>
              <a:spcBef>
                <a:spcPct val="0"/>
              </a:spcBef>
            </a:pPr>
            <a:r>
              <a:rPr lang="en-US" sz="3200" dirty="0" smtClean="0"/>
              <a:t>Three stylized facts of tariff protection:</a:t>
            </a:r>
          </a:p>
          <a:p>
            <a:pPr>
              <a:lnSpc>
                <a:spcPct val="90000"/>
              </a:lnSpc>
              <a:spcBef>
                <a:spcPct val="0"/>
              </a:spcBef>
            </a:pPr>
            <a:endParaRPr lang="en-US" dirty="0" smtClean="0"/>
          </a:p>
          <a:p>
            <a:pPr marL="514350" indent="-514350">
              <a:lnSpc>
                <a:spcPct val="90000"/>
              </a:lnSpc>
              <a:spcBef>
                <a:spcPct val="0"/>
              </a:spcBef>
              <a:buAutoNum type="arabicPeriod"/>
            </a:pPr>
            <a:r>
              <a:rPr lang="en-US" dirty="0" smtClean="0"/>
              <a:t>Nominal rates of protection escalate with the degree of processing.</a:t>
            </a:r>
            <a:br>
              <a:rPr lang="en-US" dirty="0" smtClean="0"/>
            </a:br>
            <a:endParaRPr lang="en-US" dirty="0" smtClean="0"/>
          </a:p>
          <a:p>
            <a:pPr marL="514350" indent="-514350">
              <a:lnSpc>
                <a:spcPct val="90000"/>
              </a:lnSpc>
              <a:spcBef>
                <a:spcPct val="0"/>
              </a:spcBef>
              <a:buAutoNum type="arabicPeriod"/>
            </a:pPr>
            <a:r>
              <a:rPr lang="en-US" dirty="0" smtClean="0"/>
              <a:t>Protection is higher, on average, in poor countries.</a:t>
            </a:r>
            <a:br>
              <a:rPr lang="en-US" dirty="0" smtClean="0"/>
            </a:br>
            <a:endParaRPr lang="en-US" dirty="0" smtClean="0"/>
          </a:p>
          <a:p>
            <a:pPr marL="514350" indent="-514350">
              <a:lnSpc>
                <a:spcPct val="90000"/>
              </a:lnSpc>
              <a:spcBef>
                <a:spcPct val="0"/>
              </a:spcBef>
              <a:buAutoNum type="arabicPeriod"/>
            </a:pPr>
            <a:r>
              <a:rPr lang="en-US" dirty="0" smtClean="0"/>
              <a:t>Rich countries protect agriculture more than manufacturers; poor countries do the reverse.</a:t>
            </a:r>
          </a:p>
          <a:p>
            <a:pPr marL="514350" indent="-514350">
              <a:lnSpc>
                <a:spcPct val="90000"/>
              </a:lnSpc>
              <a:spcBef>
                <a:spcPct val="0"/>
              </a:spcBef>
            </a:pPr>
            <a:endParaRPr lang="en-US" sz="3200" dirty="0" smtClean="0"/>
          </a:p>
          <a:p>
            <a:pPr marL="514350" indent="-514350">
              <a:lnSpc>
                <a:spcPct val="90000"/>
              </a:lnSpc>
              <a:spcBef>
                <a:spcPct val="0"/>
              </a:spcBef>
            </a:pPr>
            <a:r>
              <a:rPr lang="en-US" sz="3200" dirty="0" smtClean="0"/>
              <a:t>What is the evidence?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anderson 1"/>
          <p:cNvPicPr>
            <a:picLocks noChangeAspect="1" noChangeArrowheads="1"/>
          </p:cNvPicPr>
          <p:nvPr/>
        </p:nvPicPr>
        <p:blipFill>
          <a:blip r:embed="rId3" cstate="print"/>
          <a:srcRect/>
          <a:stretch>
            <a:fillRect/>
          </a:stretch>
        </p:blipFill>
        <p:spPr bwMode="auto">
          <a:xfrm>
            <a:off x="0" y="-609600"/>
            <a:ext cx="9144000" cy="6400800"/>
          </a:xfrm>
          <a:prstGeom prst="rect">
            <a:avLst/>
          </a:prstGeom>
          <a:noFill/>
          <a:ln w="9525">
            <a:noFill/>
            <a:miter lim="800000"/>
            <a:headEnd/>
            <a:tailEnd/>
          </a:ln>
        </p:spPr>
      </p:pic>
      <p:pic>
        <p:nvPicPr>
          <p:cNvPr id="50179" name="Picture 3" descr="anderson 2"/>
          <p:cNvPicPr>
            <a:picLocks noChangeAspect="1" noChangeArrowheads="1"/>
          </p:cNvPicPr>
          <p:nvPr/>
        </p:nvPicPr>
        <p:blipFill>
          <a:blip r:embed="rId4" cstate="print"/>
          <a:srcRect/>
          <a:stretch>
            <a:fillRect/>
          </a:stretch>
        </p:blipFill>
        <p:spPr bwMode="auto">
          <a:xfrm>
            <a:off x="0" y="5486400"/>
            <a:ext cx="9144000" cy="1371600"/>
          </a:xfrm>
          <a:prstGeom prst="rect">
            <a:avLst/>
          </a:prstGeom>
          <a:noFill/>
          <a:ln w="9525">
            <a:noFill/>
            <a:miter lim="800000"/>
            <a:headEnd/>
            <a:tailEnd/>
          </a:ln>
        </p:spPr>
      </p:pic>
      <p:sp>
        <p:nvSpPr>
          <p:cNvPr id="50180" name="Text Box 4" descr="80%"/>
          <p:cNvSpPr txBox="1">
            <a:spLocks noChangeArrowheads="1"/>
          </p:cNvSpPr>
          <p:nvPr/>
        </p:nvSpPr>
        <p:spPr bwMode="auto">
          <a:xfrm>
            <a:off x="4038600" y="1219200"/>
            <a:ext cx="1371600" cy="284163"/>
          </a:xfrm>
          <a:prstGeom prst="rect">
            <a:avLst/>
          </a:prstGeom>
          <a:noFill/>
          <a:ln w="9525" algn="ctr">
            <a:noFill/>
            <a:miter lim="800000"/>
            <a:headEnd/>
            <a:tailEnd/>
          </a:ln>
        </p:spPr>
        <p:txBody>
          <a:bodyPr>
            <a:spAutoFit/>
          </a:bodyPr>
          <a:lstStyle/>
          <a:p>
            <a:pPr marL="342900" indent="-342900" algn="ctr">
              <a:spcBef>
                <a:spcPct val="50000"/>
              </a:spcBef>
            </a:pPr>
            <a:r>
              <a:rPr lang="en-US" sz="1800" b="1">
                <a:solidFill>
                  <a:srgbClr val="000099"/>
                </a:solidFill>
                <a:latin typeface="Arial Narrow" pitchFamily="34" charset="0"/>
              </a:rPr>
              <a:t>(Agric.)</a:t>
            </a:r>
          </a:p>
        </p:txBody>
      </p:sp>
      <p:sp>
        <p:nvSpPr>
          <p:cNvPr id="50181" name="Text Box 5" descr="80%"/>
          <p:cNvSpPr txBox="1">
            <a:spLocks noChangeArrowheads="1"/>
          </p:cNvSpPr>
          <p:nvPr/>
        </p:nvSpPr>
        <p:spPr bwMode="auto">
          <a:xfrm>
            <a:off x="4953000" y="1219200"/>
            <a:ext cx="1371600" cy="284163"/>
          </a:xfrm>
          <a:prstGeom prst="rect">
            <a:avLst/>
          </a:prstGeom>
          <a:noFill/>
          <a:ln w="9525" algn="ctr">
            <a:noFill/>
            <a:miter lim="800000"/>
            <a:headEnd/>
            <a:tailEnd/>
          </a:ln>
        </p:spPr>
        <p:txBody>
          <a:bodyPr>
            <a:spAutoFit/>
          </a:bodyPr>
          <a:lstStyle/>
          <a:p>
            <a:pPr marL="342900" indent="-342900" algn="ctr">
              <a:spcBef>
                <a:spcPct val="50000"/>
              </a:spcBef>
            </a:pPr>
            <a:r>
              <a:rPr lang="en-US" sz="1800" b="1">
                <a:solidFill>
                  <a:srgbClr val="000099"/>
                </a:solidFill>
                <a:latin typeface="Arial Narrow" pitchFamily="34" charset="0"/>
              </a:rPr>
              <a:t>(Manuf.)</a:t>
            </a:r>
          </a:p>
        </p:txBody>
      </p:sp>
      <p:sp>
        <p:nvSpPr>
          <p:cNvPr id="50182" name="Text Box 6" descr="80%"/>
          <p:cNvSpPr txBox="1">
            <a:spLocks noChangeArrowheads="1"/>
          </p:cNvSpPr>
          <p:nvPr/>
        </p:nvSpPr>
        <p:spPr bwMode="auto">
          <a:xfrm>
            <a:off x="6019800" y="1219200"/>
            <a:ext cx="838200" cy="284163"/>
          </a:xfrm>
          <a:prstGeom prst="rect">
            <a:avLst/>
          </a:prstGeom>
          <a:noFill/>
          <a:ln w="9525" algn="ctr">
            <a:noFill/>
            <a:miter lim="800000"/>
            <a:headEnd/>
            <a:tailEnd/>
          </a:ln>
        </p:spPr>
        <p:txBody>
          <a:bodyPr>
            <a:spAutoFit/>
          </a:bodyPr>
          <a:lstStyle/>
          <a:p>
            <a:pPr marL="342900" indent="-342900" algn="ctr">
              <a:spcBef>
                <a:spcPct val="50000"/>
              </a:spcBef>
            </a:pPr>
            <a:r>
              <a:rPr lang="en-US" sz="1800" b="1">
                <a:solidFill>
                  <a:srgbClr val="000099"/>
                </a:solidFill>
                <a:latin typeface="Arial Narrow" pitchFamily="34" charset="0"/>
              </a:rPr>
              <a:t>(Serv.)</a:t>
            </a:r>
          </a:p>
        </p:txBody>
      </p:sp>
      <p:sp>
        <p:nvSpPr>
          <p:cNvPr id="50183" name="Text Box 7" descr="80%"/>
          <p:cNvSpPr txBox="1">
            <a:spLocks noChangeArrowheads="1"/>
          </p:cNvSpPr>
          <p:nvPr/>
        </p:nvSpPr>
        <p:spPr bwMode="auto">
          <a:xfrm>
            <a:off x="6781800" y="1143000"/>
            <a:ext cx="914400" cy="284163"/>
          </a:xfrm>
          <a:prstGeom prst="rect">
            <a:avLst/>
          </a:prstGeom>
          <a:noFill/>
          <a:ln w="9525" algn="ctr">
            <a:noFill/>
            <a:miter lim="800000"/>
            <a:headEnd/>
            <a:tailEnd/>
          </a:ln>
        </p:spPr>
        <p:txBody>
          <a:bodyPr>
            <a:spAutoFit/>
          </a:bodyPr>
          <a:lstStyle/>
          <a:p>
            <a:pPr marL="342900" indent="-342900" algn="ctr">
              <a:spcBef>
                <a:spcPct val="50000"/>
              </a:spcBef>
            </a:pPr>
            <a:r>
              <a:rPr lang="en-US" sz="1800" b="1">
                <a:solidFill>
                  <a:srgbClr val="000099"/>
                </a:solidFill>
                <a:latin typeface="Arial Narrow" pitchFamily="34" charset="0"/>
              </a:rPr>
              <a:t>(Agric.)</a:t>
            </a:r>
          </a:p>
        </p:txBody>
      </p:sp>
      <p:sp>
        <p:nvSpPr>
          <p:cNvPr id="50184" name="Text Box 8" descr="80%"/>
          <p:cNvSpPr txBox="1">
            <a:spLocks noChangeArrowheads="1"/>
          </p:cNvSpPr>
          <p:nvPr/>
        </p:nvSpPr>
        <p:spPr bwMode="auto">
          <a:xfrm>
            <a:off x="7467600" y="1143000"/>
            <a:ext cx="1066800" cy="284163"/>
          </a:xfrm>
          <a:prstGeom prst="rect">
            <a:avLst/>
          </a:prstGeom>
          <a:noFill/>
          <a:ln w="9525" algn="ctr">
            <a:noFill/>
            <a:miter lim="800000"/>
            <a:headEnd/>
            <a:tailEnd/>
          </a:ln>
        </p:spPr>
        <p:txBody>
          <a:bodyPr>
            <a:spAutoFit/>
          </a:bodyPr>
          <a:lstStyle/>
          <a:p>
            <a:pPr marL="342900" indent="-342900" algn="ctr">
              <a:spcBef>
                <a:spcPct val="50000"/>
              </a:spcBef>
            </a:pPr>
            <a:r>
              <a:rPr lang="en-US" sz="1800" b="1">
                <a:solidFill>
                  <a:srgbClr val="000099"/>
                </a:solidFill>
                <a:latin typeface="Arial Narrow" pitchFamily="34" charset="0"/>
              </a:rPr>
              <a:t>(Manuf.)</a:t>
            </a:r>
          </a:p>
        </p:txBody>
      </p:sp>
      <p:sp>
        <p:nvSpPr>
          <p:cNvPr id="50185" name="Text Box 9" descr="80%"/>
          <p:cNvSpPr txBox="1">
            <a:spLocks noChangeArrowheads="1"/>
          </p:cNvSpPr>
          <p:nvPr/>
        </p:nvSpPr>
        <p:spPr bwMode="auto">
          <a:xfrm>
            <a:off x="8305800" y="1143000"/>
            <a:ext cx="838200" cy="284163"/>
          </a:xfrm>
          <a:prstGeom prst="rect">
            <a:avLst/>
          </a:prstGeom>
          <a:noFill/>
          <a:ln w="9525" algn="ctr">
            <a:noFill/>
            <a:miter lim="800000"/>
            <a:headEnd/>
            <a:tailEnd/>
          </a:ln>
        </p:spPr>
        <p:txBody>
          <a:bodyPr>
            <a:spAutoFit/>
          </a:bodyPr>
          <a:lstStyle/>
          <a:p>
            <a:pPr marL="342900" indent="-342900" algn="ctr">
              <a:spcBef>
                <a:spcPct val="50000"/>
              </a:spcBef>
            </a:pPr>
            <a:r>
              <a:rPr lang="en-US" sz="1800" b="1">
                <a:solidFill>
                  <a:srgbClr val="000099"/>
                </a:solidFill>
                <a:latin typeface="Arial Narrow" pitchFamily="34" charset="0"/>
              </a:rPr>
              <a:t>(Serv.)</a:t>
            </a:r>
          </a:p>
        </p:txBody>
      </p:sp>
      <p:sp>
        <p:nvSpPr>
          <p:cNvPr id="50186" name="Text Box 10"/>
          <p:cNvSpPr txBox="1">
            <a:spLocks noChangeArrowheads="1"/>
          </p:cNvSpPr>
          <p:nvPr/>
        </p:nvSpPr>
        <p:spPr bwMode="auto">
          <a:xfrm>
            <a:off x="152400" y="0"/>
            <a:ext cx="8991600" cy="390525"/>
          </a:xfrm>
          <a:prstGeom prst="rect">
            <a:avLst/>
          </a:prstGeom>
          <a:solidFill>
            <a:schemeClr val="tx1"/>
          </a:solidFill>
          <a:ln w="9525" algn="ctr">
            <a:noFill/>
            <a:miter lim="800000"/>
            <a:headEnd/>
            <a:tailEnd/>
          </a:ln>
        </p:spPr>
        <p:txBody>
          <a:bodyPr>
            <a:spAutoFit/>
          </a:bodyPr>
          <a:lstStyle/>
          <a:p>
            <a:pPr marL="342900" indent="-342900" algn="ctr">
              <a:spcBef>
                <a:spcPct val="50000"/>
              </a:spcBef>
            </a:pPr>
            <a:r>
              <a:rPr lang="en-US" b="1">
                <a:solidFill>
                  <a:srgbClr val="0000FF"/>
                </a:solidFill>
                <a:latin typeface="Arial Narrow" pitchFamily="34" charset="0"/>
              </a:rPr>
              <a:t>Anderson’s model: three sectors, in two kinds of countries</a:t>
            </a:r>
          </a:p>
        </p:txBody>
      </p:sp>
      <p:sp>
        <p:nvSpPr>
          <p:cNvPr id="50187" name="Oval 11"/>
          <p:cNvSpPr>
            <a:spLocks noChangeArrowheads="1"/>
          </p:cNvSpPr>
          <p:nvPr/>
        </p:nvSpPr>
        <p:spPr bwMode="auto">
          <a:xfrm>
            <a:off x="4267200" y="2895600"/>
            <a:ext cx="2743200" cy="914400"/>
          </a:xfrm>
          <a:prstGeom prst="ellipse">
            <a:avLst/>
          </a:prstGeom>
          <a:noFill/>
          <a:ln w="28575" algn="ctr">
            <a:solidFill>
              <a:srgbClr val="C00000">
                <a:alpha val="50000"/>
              </a:srgbClr>
            </a:solidFill>
            <a:round/>
            <a:headEnd/>
            <a:tailEnd/>
          </a:ln>
        </p:spPr>
        <p:txBody>
          <a:bodyPr wrap="none" anchor="ctr"/>
          <a:lstStyle/>
          <a:p>
            <a:endParaRPr lang="en-US"/>
          </a:p>
        </p:txBody>
      </p:sp>
      <p:sp>
        <p:nvSpPr>
          <p:cNvPr id="50188" name="Oval 12"/>
          <p:cNvSpPr>
            <a:spLocks noChangeArrowheads="1"/>
          </p:cNvSpPr>
          <p:nvPr/>
        </p:nvSpPr>
        <p:spPr bwMode="auto">
          <a:xfrm>
            <a:off x="6629400" y="2971800"/>
            <a:ext cx="2743200" cy="838200"/>
          </a:xfrm>
          <a:prstGeom prst="ellipse">
            <a:avLst/>
          </a:prstGeom>
          <a:noFill/>
          <a:ln w="28575" algn="ctr">
            <a:solidFill>
              <a:srgbClr val="7030A0">
                <a:alpha val="50000"/>
              </a:srgbClr>
            </a:solidFill>
            <a:round/>
            <a:headEnd/>
            <a:tailEnd/>
          </a:ln>
        </p:spPr>
        <p:txBody>
          <a:bodyPr wrap="none" anchor="ctr"/>
          <a:lstStyle/>
          <a:p>
            <a:endParaRPr lang="en-US"/>
          </a:p>
        </p:txBody>
      </p:sp>
      <p:sp>
        <p:nvSpPr>
          <p:cNvPr id="50189" name="Oval 13"/>
          <p:cNvSpPr>
            <a:spLocks noChangeArrowheads="1"/>
          </p:cNvSpPr>
          <p:nvPr/>
        </p:nvSpPr>
        <p:spPr bwMode="auto">
          <a:xfrm>
            <a:off x="4267200" y="4572000"/>
            <a:ext cx="2743200" cy="304800"/>
          </a:xfrm>
          <a:prstGeom prst="ellipse">
            <a:avLst/>
          </a:prstGeom>
          <a:noFill/>
          <a:ln w="28575" algn="ctr">
            <a:solidFill>
              <a:srgbClr val="C00000">
                <a:alpha val="50000"/>
              </a:srgbClr>
            </a:solidFill>
            <a:round/>
            <a:headEnd/>
            <a:tailEnd/>
          </a:ln>
        </p:spPr>
        <p:txBody>
          <a:bodyPr wrap="none" anchor="ctr"/>
          <a:lstStyle/>
          <a:p>
            <a:endParaRPr lang="en-US"/>
          </a:p>
        </p:txBody>
      </p:sp>
      <p:sp>
        <p:nvSpPr>
          <p:cNvPr id="50190" name="Oval 14"/>
          <p:cNvSpPr>
            <a:spLocks noChangeArrowheads="1"/>
          </p:cNvSpPr>
          <p:nvPr/>
        </p:nvSpPr>
        <p:spPr bwMode="auto">
          <a:xfrm>
            <a:off x="6629400" y="4572000"/>
            <a:ext cx="2743200" cy="304800"/>
          </a:xfrm>
          <a:prstGeom prst="ellipse">
            <a:avLst/>
          </a:prstGeom>
          <a:noFill/>
          <a:ln w="28575" algn="ctr">
            <a:solidFill>
              <a:srgbClr val="7030A0">
                <a:alpha val="50000"/>
              </a:srgbClr>
            </a:solidFill>
            <a:round/>
            <a:headEnd/>
            <a:tailEnd/>
          </a:ln>
        </p:spPr>
        <p:txBody>
          <a:bodyPr wrap="none" anchor="ctr"/>
          <a:lstStyle/>
          <a:p>
            <a:endParaRPr lang="en-US"/>
          </a:p>
        </p:txBody>
      </p:sp>
      <p:sp>
        <p:nvSpPr>
          <p:cNvPr id="50191" name="Oval 15"/>
          <p:cNvSpPr>
            <a:spLocks noChangeArrowheads="1"/>
          </p:cNvSpPr>
          <p:nvPr/>
        </p:nvSpPr>
        <p:spPr bwMode="auto">
          <a:xfrm>
            <a:off x="4157663" y="2078038"/>
            <a:ext cx="2743200" cy="304800"/>
          </a:xfrm>
          <a:prstGeom prst="ellipse">
            <a:avLst/>
          </a:prstGeom>
          <a:noFill/>
          <a:ln w="28575" algn="ctr">
            <a:solidFill>
              <a:srgbClr val="C00000">
                <a:alpha val="50000"/>
              </a:srgbClr>
            </a:solidFill>
            <a:round/>
            <a:headEnd/>
            <a:tailEnd/>
          </a:ln>
        </p:spPr>
        <p:txBody>
          <a:bodyPr wrap="none" anchor="ctr"/>
          <a:lstStyle/>
          <a:p>
            <a:endParaRPr lang="en-US"/>
          </a:p>
        </p:txBody>
      </p:sp>
      <p:sp>
        <p:nvSpPr>
          <p:cNvPr id="50192" name="Oval 16"/>
          <p:cNvSpPr>
            <a:spLocks noChangeArrowheads="1"/>
          </p:cNvSpPr>
          <p:nvPr/>
        </p:nvSpPr>
        <p:spPr bwMode="auto">
          <a:xfrm>
            <a:off x="6519863" y="2078038"/>
            <a:ext cx="2743200" cy="304800"/>
          </a:xfrm>
          <a:prstGeom prst="ellipse">
            <a:avLst/>
          </a:prstGeom>
          <a:noFill/>
          <a:ln w="28575" algn="ctr">
            <a:solidFill>
              <a:srgbClr val="7030A0">
                <a:alpha val="50000"/>
              </a:srgbClr>
            </a:solidFill>
            <a:round/>
            <a:headEnd/>
            <a:tailEnd/>
          </a:ln>
        </p:spPr>
        <p:txBody>
          <a:bodyPr wrap="none" anchor="ctr"/>
          <a:lstStyle/>
          <a:p>
            <a:endParaRPr lang="en-US"/>
          </a:p>
        </p:txBody>
      </p:sp>
      <p:sp>
        <p:nvSpPr>
          <p:cNvPr id="17" name="TextBox 16"/>
          <p:cNvSpPr txBox="1"/>
          <p:nvPr/>
        </p:nvSpPr>
        <p:spPr>
          <a:xfrm>
            <a:off x="2590800" y="4670146"/>
            <a:ext cx="1676400" cy="225318"/>
          </a:xfrm>
          <a:prstGeom prst="rect">
            <a:avLst/>
          </a:prstGeom>
          <a:noFill/>
          <a:ln>
            <a:solidFill>
              <a:srgbClr val="FF0000"/>
            </a:solidFill>
          </a:ln>
        </p:spPr>
        <p:txBody>
          <a:bodyPr wrap="square" rtlCol="0">
            <a:spAutoFit/>
          </a:bodyPr>
          <a:lstStyle/>
          <a:p>
            <a:r>
              <a:rPr lang="en-US" sz="1200" dirty="0" smtClean="0">
                <a:solidFill>
                  <a:srgbClr val="FF0000"/>
                </a:solidFill>
              </a:rPr>
              <a:t>Why is this important?</a:t>
            </a:r>
            <a:endParaRPr lang="en-US" sz="1200" dirty="0">
              <a:solidFill>
                <a:srgbClr val="FF0000"/>
              </a:solidFill>
            </a:endParaRPr>
          </a:p>
        </p:txBody>
      </p:sp>
      <p:sp>
        <p:nvSpPr>
          <p:cNvPr id="2" name="Rectangle 1"/>
          <p:cNvSpPr/>
          <p:nvPr/>
        </p:nvSpPr>
        <p:spPr bwMode="auto">
          <a:xfrm>
            <a:off x="0" y="2151280"/>
            <a:ext cx="9067800" cy="307758"/>
          </a:xfrm>
          <a:prstGeom prst="rect">
            <a:avLst/>
          </a:prstGeom>
          <a:solidFill>
            <a:srgbClr val="FFFF00">
              <a:alpha val="3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152400" y="2971800"/>
            <a:ext cx="9067800" cy="838200"/>
          </a:xfrm>
          <a:prstGeom prst="rect">
            <a:avLst/>
          </a:prstGeom>
          <a:solidFill>
            <a:srgbClr val="FFFF00">
              <a:alpha val="3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36995" y="4648200"/>
            <a:ext cx="9067800" cy="304799"/>
          </a:xfrm>
          <a:prstGeom prst="rect">
            <a:avLst/>
          </a:prstGeom>
          <a:solidFill>
            <a:srgbClr val="FFFF00">
              <a:alpha val="37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19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18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1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19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7" grpId="0" animBg="1"/>
      <p:bldP spid="50188" grpId="0" animBg="1"/>
      <p:bldP spid="50189" grpId="0" animBg="1"/>
      <p:bldP spid="50190" grpId="0" animBg="1"/>
      <p:bldP spid="50191" grpId="0" animBg="1"/>
      <p:bldP spid="50192"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anderson 3"/>
          <p:cNvPicPr>
            <a:picLocks noChangeAspect="1" noChangeArrowheads="1"/>
          </p:cNvPicPr>
          <p:nvPr/>
        </p:nvPicPr>
        <p:blipFill>
          <a:blip r:embed="rId3" cstate="print"/>
          <a:srcRect/>
          <a:stretch>
            <a:fillRect/>
          </a:stretch>
        </p:blipFill>
        <p:spPr bwMode="auto">
          <a:xfrm>
            <a:off x="0" y="-295275"/>
            <a:ext cx="9144000" cy="7000875"/>
          </a:xfrm>
          <a:prstGeom prst="rect">
            <a:avLst/>
          </a:prstGeom>
          <a:noFill/>
          <a:ln w="9525">
            <a:noFill/>
            <a:miter lim="800000"/>
            <a:headEnd/>
            <a:tailEnd/>
          </a:ln>
        </p:spPr>
      </p:pic>
      <p:sp>
        <p:nvSpPr>
          <p:cNvPr id="51203" name="Text Box 3"/>
          <p:cNvSpPr txBox="1">
            <a:spLocks noChangeArrowheads="1"/>
          </p:cNvSpPr>
          <p:nvPr/>
        </p:nvSpPr>
        <p:spPr bwMode="auto">
          <a:xfrm>
            <a:off x="152400" y="-381000"/>
            <a:ext cx="8991600" cy="1216615"/>
          </a:xfrm>
          <a:prstGeom prst="rect">
            <a:avLst/>
          </a:prstGeom>
          <a:solidFill>
            <a:schemeClr val="tx1"/>
          </a:solidFill>
          <a:ln w="9525" algn="ctr">
            <a:noFill/>
            <a:miter lim="800000"/>
            <a:headEnd/>
            <a:tailEnd/>
          </a:ln>
        </p:spPr>
        <p:txBody>
          <a:bodyPr wrap="square">
            <a:spAutoFit/>
          </a:bodyPr>
          <a:lstStyle/>
          <a:p>
            <a:pPr marL="342900" indent="-342900" algn="ctr">
              <a:spcBef>
                <a:spcPct val="50000"/>
              </a:spcBef>
            </a:pPr>
            <a:endParaRPr lang="en-US" b="1" dirty="0">
              <a:solidFill>
                <a:srgbClr val="0000FF"/>
              </a:solidFill>
              <a:latin typeface="Arial Narrow" pitchFamily="34" charset="0"/>
            </a:endParaRPr>
          </a:p>
          <a:p>
            <a:pPr marL="342900" indent="-342900" algn="ctr">
              <a:spcBef>
                <a:spcPct val="50000"/>
              </a:spcBef>
            </a:pPr>
            <a:r>
              <a:rPr lang="en-US" b="1" dirty="0">
                <a:solidFill>
                  <a:srgbClr val="0000FF"/>
                </a:solidFill>
                <a:latin typeface="Arial Narrow" pitchFamily="34" charset="0"/>
              </a:rPr>
              <a:t>Anderson’s results: </a:t>
            </a:r>
            <a:r>
              <a:rPr lang="en-US" b="1" dirty="0" err="1">
                <a:solidFill>
                  <a:srgbClr val="0000FF"/>
                </a:solidFill>
                <a:latin typeface="Arial Narrow" pitchFamily="34" charset="0"/>
              </a:rPr>
              <a:t>elasticities</a:t>
            </a:r>
            <a:r>
              <a:rPr lang="en-US" b="1" dirty="0">
                <a:solidFill>
                  <a:srgbClr val="0000FF"/>
                </a:solidFill>
                <a:latin typeface="Arial Narrow" pitchFamily="34" charset="0"/>
              </a:rPr>
              <a:t> of </a:t>
            </a:r>
            <a:r>
              <a:rPr lang="en-US" b="1" dirty="0" smtClean="0">
                <a:solidFill>
                  <a:srgbClr val="0000FF"/>
                </a:solidFill>
                <a:latin typeface="Arial Narrow" pitchFamily="34" charset="0"/>
              </a:rPr>
              <a:t>response</a:t>
            </a:r>
            <a:br>
              <a:rPr lang="en-US" b="1" dirty="0" smtClean="0">
                <a:solidFill>
                  <a:srgbClr val="0000FF"/>
                </a:solidFill>
                <a:latin typeface="Arial Narrow" pitchFamily="34" charset="0"/>
              </a:rPr>
            </a:br>
            <a:endParaRPr lang="en-US" b="1" dirty="0">
              <a:solidFill>
                <a:srgbClr val="0000FF"/>
              </a:solidFill>
              <a:latin typeface="Arial Narrow" pitchFamily="34" charset="0"/>
            </a:endParaRPr>
          </a:p>
        </p:txBody>
      </p:sp>
      <p:sp>
        <p:nvSpPr>
          <p:cNvPr id="51204" name="Oval 4"/>
          <p:cNvSpPr>
            <a:spLocks noChangeArrowheads="1"/>
          </p:cNvSpPr>
          <p:nvPr/>
        </p:nvSpPr>
        <p:spPr bwMode="auto">
          <a:xfrm>
            <a:off x="4267200" y="2323002"/>
            <a:ext cx="914400" cy="457200"/>
          </a:xfrm>
          <a:prstGeom prst="ellipse">
            <a:avLst/>
          </a:prstGeom>
          <a:noFill/>
          <a:ln w="28575" algn="ctr">
            <a:solidFill>
              <a:srgbClr val="FF9900">
                <a:alpha val="50195"/>
              </a:srgbClr>
            </a:solidFill>
            <a:round/>
            <a:headEnd/>
            <a:tailEnd/>
          </a:ln>
        </p:spPr>
        <p:txBody>
          <a:bodyPr wrap="none" anchor="ctr"/>
          <a:lstStyle/>
          <a:p>
            <a:endParaRPr lang="en-US"/>
          </a:p>
        </p:txBody>
      </p:sp>
      <p:sp>
        <p:nvSpPr>
          <p:cNvPr id="51205" name="Oval 5"/>
          <p:cNvSpPr>
            <a:spLocks noChangeArrowheads="1"/>
          </p:cNvSpPr>
          <p:nvPr/>
        </p:nvSpPr>
        <p:spPr bwMode="auto">
          <a:xfrm>
            <a:off x="7010400" y="2338239"/>
            <a:ext cx="838200" cy="457200"/>
          </a:xfrm>
          <a:prstGeom prst="ellipse">
            <a:avLst/>
          </a:prstGeom>
          <a:noFill/>
          <a:ln w="28575" algn="ctr">
            <a:solidFill>
              <a:srgbClr val="00FFFF">
                <a:alpha val="50195"/>
              </a:srgbClr>
            </a:solidFill>
            <a:round/>
            <a:headEnd/>
            <a:tailEnd/>
          </a:ln>
        </p:spPr>
        <p:txBody>
          <a:bodyPr wrap="none" anchor="ctr"/>
          <a:lstStyle/>
          <a:p>
            <a:endParaRPr lang="en-US"/>
          </a:p>
        </p:txBody>
      </p:sp>
      <p:sp>
        <p:nvSpPr>
          <p:cNvPr id="51206" name="Oval 6"/>
          <p:cNvSpPr>
            <a:spLocks noChangeArrowheads="1"/>
          </p:cNvSpPr>
          <p:nvPr/>
        </p:nvSpPr>
        <p:spPr bwMode="auto">
          <a:xfrm>
            <a:off x="4191000" y="3328839"/>
            <a:ext cx="914400" cy="457200"/>
          </a:xfrm>
          <a:prstGeom prst="ellipse">
            <a:avLst/>
          </a:prstGeom>
          <a:noFill/>
          <a:ln w="28575" algn="ctr">
            <a:solidFill>
              <a:srgbClr val="FF9900">
                <a:alpha val="50195"/>
              </a:srgbClr>
            </a:solidFill>
            <a:round/>
            <a:headEnd/>
            <a:tailEnd/>
          </a:ln>
        </p:spPr>
        <p:txBody>
          <a:bodyPr wrap="none" anchor="ctr"/>
          <a:lstStyle/>
          <a:p>
            <a:endParaRPr lang="en-US"/>
          </a:p>
        </p:txBody>
      </p:sp>
      <p:sp>
        <p:nvSpPr>
          <p:cNvPr id="51207" name="Oval 7"/>
          <p:cNvSpPr>
            <a:spLocks noChangeArrowheads="1"/>
          </p:cNvSpPr>
          <p:nvPr/>
        </p:nvSpPr>
        <p:spPr bwMode="auto">
          <a:xfrm>
            <a:off x="6934200" y="3311421"/>
            <a:ext cx="838200" cy="457200"/>
          </a:xfrm>
          <a:prstGeom prst="ellipse">
            <a:avLst/>
          </a:prstGeom>
          <a:noFill/>
          <a:ln w="28575" algn="ctr">
            <a:solidFill>
              <a:srgbClr val="00FFFF">
                <a:alpha val="50195"/>
              </a:srgbClr>
            </a:solidFill>
            <a:round/>
            <a:headEnd/>
            <a:tailEnd/>
          </a:ln>
        </p:spPr>
        <p:txBody>
          <a:bodyPr wrap="none" anchor="ctr"/>
          <a:lstStyle/>
          <a:p>
            <a:endParaRPr lang="en-US"/>
          </a:p>
        </p:txBody>
      </p:sp>
      <p:sp>
        <p:nvSpPr>
          <p:cNvPr id="381960" name="Oval 8"/>
          <p:cNvSpPr>
            <a:spLocks noChangeArrowheads="1"/>
          </p:cNvSpPr>
          <p:nvPr/>
        </p:nvSpPr>
        <p:spPr bwMode="auto">
          <a:xfrm>
            <a:off x="5116513" y="5715000"/>
            <a:ext cx="914400" cy="990600"/>
          </a:xfrm>
          <a:prstGeom prst="ellipse">
            <a:avLst/>
          </a:prstGeom>
          <a:noFill/>
          <a:ln w="28575" algn="ctr">
            <a:solidFill>
              <a:srgbClr val="CC0000">
                <a:alpha val="50195"/>
              </a:srgbClr>
            </a:solidFill>
            <a:round/>
            <a:headEnd/>
            <a:tailEnd/>
          </a:ln>
        </p:spPr>
        <p:txBody>
          <a:bodyPr wrap="none" anchor="ctr"/>
          <a:lstStyle/>
          <a:p>
            <a:endParaRPr lang="en-US"/>
          </a:p>
        </p:txBody>
      </p:sp>
      <p:sp>
        <p:nvSpPr>
          <p:cNvPr id="381961" name="Oval 9"/>
          <p:cNvSpPr>
            <a:spLocks noChangeArrowheads="1"/>
          </p:cNvSpPr>
          <p:nvPr/>
        </p:nvSpPr>
        <p:spPr bwMode="auto">
          <a:xfrm>
            <a:off x="5105400" y="4800600"/>
            <a:ext cx="914400" cy="1093788"/>
          </a:xfrm>
          <a:prstGeom prst="ellipse">
            <a:avLst/>
          </a:prstGeom>
          <a:noFill/>
          <a:ln w="28575" algn="ctr">
            <a:solidFill>
              <a:srgbClr val="0000FF">
                <a:alpha val="50195"/>
              </a:srgbClr>
            </a:solidFill>
            <a:round/>
            <a:headEnd/>
            <a:tailEnd/>
          </a:ln>
        </p:spPr>
        <p:txBody>
          <a:bodyPr wrap="none" anchor="ctr"/>
          <a:lstStyle/>
          <a:p>
            <a:endParaRPr lang="en-US"/>
          </a:p>
        </p:txBody>
      </p:sp>
      <p:sp>
        <p:nvSpPr>
          <p:cNvPr id="381962" name="Oval 10"/>
          <p:cNvSpPr>
            <a:spLocks noChangeArrowheads="1"/>
          </p:cNvSpPr>
          <p:nvPr/>
        </p:nvSpPr>
        <p:spPr bwMode="auto">
          <a:xfrm>
            <a:off x="7839891" y="5755503"/>
            <a:ext cx="914400" cy="941388"/>
          </a:xfrm>
          <a:prstGeom prst="ellipse">
            <a:avLst/>
          </a:prstGeom>
          <a:noFill/>
          <a:ln w="28575" algn="ctr">
            <a:solidFill>
              <a:srgbClr val="CC0000">
                <a:alpha val="50195"/>
              </a:srgbClr>
            </a:solidFill>
            <a:round/>
            <a:headEnd/>
            <a:tailEnd/>
          </a:ln>
        </p:spPr>
        <p:txBody>
          <a:bodyPr wrap="none" anchor="ctr"/>
          <a:lstStyle/>
          <a:p>
            <a:endParaRPr lang="en-US"/>
          </a:p>
        </p:txBody>
      </p:sp>
      <p:sp>
        <p:nvSpPr>
          <p:cNvPr id="381963" name="Oval 11"/>
          <p:cNvSpPr>
            <a:spLocks noChangeArrowheads="1"/>
          </p:cNvSpPr>
          <p:nvPr/>
        </p:nvSpPr>
        <p:spPr bwMode="auto">
          <a:xfrm>
            <a:off x="7848600" y="4800600"/>
            <a:ext cx="914400" cy="1044575"/>
          </a:xfrm>
          <a:prstGeom prst="ellipse">
            <a:avLst/>
          </a:prstGeom>
          <a:noFill/>
          <a:ln w="28575" algn="ctr">
            <a:solidFill>
              <a:srgbClr val="CC0000">
                <a:alpha val="50195"/>
              </a:srgbClr>
            </a:solidFill>
            <a:round/>
            <a:headEnd/>
            <a:tailEnd/>
          </a:ln>
        </p:spPr>
        <p:txBody>
          <a:bodyPr wrap="none" anchor="ctr"/>
          <a:lstStyle/>
          <a:p>
            <a:endParaRPr lang="en-US"/>
          </a:p>
        </p:txBody>
      </p:sp>
      <p:sp>
        <p:nvSpPr>
          <p:cNvPr id="381966" name="Text Box 14"/>
          <p:cNvSpPr txBox="1">
            <a:spLocks noChangeArrowheads="1"/>
          </p:cNvSpPr>
          <p:nvPr/>
        </p:nvSpPr>
        <p:spPr bwMode="auto">
          <a:xfrm rot="-1191313">
            <a:off x="5895975" y="4718050"/>
            <a:ext cx="1752600" cy="777875"/>
          </a:xfrm>
          <a:prstGeom prst="rect">
            <a:avLst/>
          </a:prstGeom>
          <a:noFill/>
          <a:ln w="9525" algn="ctr">
            <a:noFill/>
            <a:miter lim="800000"/>
            <a:headEnd/>
            <a:tailEnd/>
          </a:ln>
        </p:spPr>
        <p:txBody>
          <a:bodyPr>
            <a:spAutoFit/>
          </a:bodyPr>
          <a:lstStyle/>
          <a:p>
            <a:pPr>
              <a:spcBef>
                <a:spcPct val="50000"/>
              </a:spcBef>
            </a:pPr>
            <a:r>
              <a:rPr lang="en-US" sz="1600">
                <a:solidFill>
                  <a:srgbClr val="0000FF"/>
                </a:solidFill>
              </a:rPr>
              <a:t>elast. w.r.t. food consumption subsidy for nonfarmers</a:t>
            </a:r>
          </a:p>
        </p:txBody>
      </p:sp>
      <p:sp>
        <p:nvSpPr>
          <p:cNvPr id="381967" name="Text Box 15"/>
          <p:cNvSpPr txBox="1">
            <a:spLocks noChangeArrowheads="1"/>
          </p:cNvSpPr>
          <p:nvPr/>
        </p:nvSpPr>
        <p:spPr bwMode="auto">
          <a:xfrm rot="-1191313">
            <a:off x="7419975" y="4242006"/>
            <a:ext cx="1752600" cy="606425"/>
          </a:xfrm>
          <a:prstGeom prst="rect">
            <a:avLst/>
          </a:prstGeom>
          <a:noFill/>
          <a:ln w="9525" algn="ctr">
            <a:noFill/>
            <a:miter lim="800000"/>
            <a:headEnd/>
            <a:tailEnd/>
          </a:ln>
        </p:spPr>
        <p:txBody>
          <a:bodyPr>
            <a:spAutoFit/>
          </a:bodyPr>
          <a:lstStyle/>
          <a:p>
            <a:pPr>
              <a:spcBef>
                <a:spcPct val="50000"/>
              </a:spcBef>
            </a:pPr>
            <a:r>
              <a:rPr lang="en-US" sz="1600" dirty="0" err="1">
                <a:solidFill>
                  <a:schemeClr val="hlink"/>
                </a:solidFill>
              </a:rPr>
              <a:t>elast</a:t>
            </a:r>
            <a:r>
              <a:rPr lang="en-US" sz="1600" dirty="0">
                <a:solidFill>
                  <a:schemeClr val="hlink"/>
                </a:solidFill>
              </a:rPr>
              <a:t>. </a:t>
            </a:r>
            <a:r>
              <a:rPr lang="en-US" sz="1600" dirty="0" err="1">
                <a:solidFill>
                  <a:schemeClr val="hlink"/>
                </a:solidFill>
              </a:rPr>
              <a:t>w.r.t</a:t>
            </a:r>
            <a:r>
              <a:rPr lang="en-US" sz="1600" dirty="0">
                <a:solidFill>
                  <a:schemeClr val="hlink"/>
                </a:solidFill>
              </a:rPr>
              <a:t>. production subsidy (not trade policy)</a:t>
            </a:r>
          </a:p>
        </p:txBody>
      </p:sp>
      <p:sp>
        <p:nvSpPr>
          <p:cNvPr id="22" name="TextBox 21"/>
          <p:cNvSpPr txBox="1"/>
          <p:nvPr/>
        </p:nvSpPr>
        <p:spPr>
          <a:xfrm>
            <a:off x="5562600" y="2743200"/>
            <a:ext cx="1066800" cy="700000"/>
          </a:xfrm>
          <a:prstGeom prst="rect">
            <a:avLst/>
          </a:prstGeom>
          <a:noFill/>
        </p:spPr>
        <p:txBody>
          <a:bodyPr wrap="square" rtlCol="0">
            <a:spAutoFit/>
          </a:bodyPr>
          <a:lstStyle/>
          <a:p>
            <a:pPr algn="ctr"/>
            <a:r>
              <a:rPr lang="en-US" sz="1400" dirty="0" smtClean="0">
                <a:solidFill>
                  <a:srgbClr val="FF0000"/>
                </a:solidFill>
              </a:rPr>
              <a:t>Compare  the payoffs  to capital in each sector</a:t>
            </a:r>
            <a:endParaRPr lang="en-US" sz="1400" dirty="0">
              <a:solidFill>
                <a:srgbClr val="FF0000"/>
              </a:solidFill>
            </a:endParaRPr>
          </a:p>
        </p:txBody>
      </p:sp>
      <p:cxnSp>
        <p:nvCxnSpPr>
          <p:cNvPr id="24" name="Straight Arrow Connector 23"/>
          <p:cNvCxnSpPr/>
          <p:nvPr/>
        </p:nvCxnSpPr>
        <p:spPr bwMode="auto">
          <a:xfrm rot="10800000">
            <a:off x="5029200" y="2590800"/>
            <a:ext cx="609600" cy="533400"/>
          </a:xfrm>
          <a:prstGeom prst="straightConnector1">
            <a:avLst/>
          </a:prstGeom>
          <a:noFill/>
          <a:ln w="9525" cap="flat" cmpd="sng" algn="ctr">
            <a:solidFill>
              <a:srgbClr val="FF0000"/>
            </a:solidFill>
            <a:prstDash val="solid"/>
            <a:round/>
            <a:headEnd type="none" w="med" len="med"/>
            <a:tailEnd type="arrow"/>
          </a:ln>
          <a:effectLst/>
        </p:spPr>
      </p:cxnSp>
      <p:cxnSp>
        <p:nvCxnSpPr>
          <p:cNvPr id="26" name="Straight Arrow Connector 25"/>
          <p:cNvCxnSpPr/>
          <p:nvPr/>
        </p:nvCxnSpPr>
        <p:spPr bwMode="auto">
          <a:xfrm rot="10800000" flipV="1">
            <a:off x="5029200" y="3124200"/>
            <a:ext cx="609600" cy="533400"/>
          </a:xfrm>
          <a:prstGeom prst="straightConnector1">
            <a:avLst/>
          </a:prstGeom>
          <a:noFill/>
          <a:ln w="9525" cap="flat" cmpd="sng" algn="ctr">
            <a:solidFill>
              <a:srgbClr val="FF0000"/>
            </a:solidFill>
            <a:prstDash val="solid"/>
            <a:round/>
            <a:headEnd type="none" w="med" len="med"/>
            <a:tailEnd type="arrow"/>
          </a:ln>
          <a:effectLst/>
        </p:spPr>
      </p:cxnSp>
      <p:cxnSp>
        <p:nvCxnSpPr>
          <p:cNvPr id="29" name="Straight Arrow Connector 28"/>
          <p:cNvCxnSpPr/>
          <p:nvPr/>
        </p:nvCxnSpPr>
        <p:spPr bwMode="auto">
          <a:xfrm rot="5400000" flipH="1" flipV="1">
            <a:off x="6596745" y="2514600"/>
            <a:ext cx="609600" cy="609600"/>
          </a:xfrm>
          <a:prstGeom prst="straightConnector1">
            <a:avLst/>
          </a:prstGeom>
          <a:noFill/>
          <a:ln w="9525" cap="flat" cmpd="sng" algn="ctr">
            <a:solidFill>
              <a:srgbClr val="FF0000"/>
            </a:solidFill>
            <a:prstDash val="solid"/>
            <a:round/>
            <a:headEnd type="none" w="med" len="med"/>
            <a:tailEnd type="arrow"/>
          </a:ln>
          <a:effectLst/>
        </p:spPr>
      </p:cxnSp>
      <p:cxnSp>
        <p:nvCxnSpPr>
          <p:cNvPr id="31" name="Straight Arrow Connector 30"/>
          <p:cNvCxnSpPr/>
          <p:nvPr/>
        </p:nvCxnSpPr>
        <p:spPr bwMode="auto">
          <a:xfrm>
            <a:off x="6585855" y="3124200"/>
            <a:ext cx="457200" cy="423364"/>
          </a:xfrm>
          <a:prstGeom prst="straightConnector1">
            <a:avLst/>
          </a:prstGeom>
          <a:noFill/>
          <a:ln w="9525" cap="flat" cmpd="sng" algn="ctr">
            <a:solidFill>
              <a:srgbClr val="FF0000"/>
            </a:solidFill>
            <a:prstDash val="solid"/>
            <a:round/>
            <a:headEnd type="none" w="med" len="med"/>
            <a:tailEnd type="arrow"/>
          </a:ln>
          <a:effectLst/>
        </p:spPr>
      </p:cxnSp>
      <p:sp>
        <p:nvSpPr>
          <p:cNvPr id="35" name="Rectangle 34"/>
          <p:cNvSpPr/>
          <p:nvPr/>
        </p:nvSpPr>
        <p:spPr bwMode="auto">
          <a:xfrm>
            <a:off x="1752600" y="4419600"/>
            <a:ext cx="1371600" cy="152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3429000" y="4648200"/>
            <a:ext cx="1143000" cy="2286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37" name="TextBox 36"/>
          <p:cNvSpPr txBox="1"/>
          <p:nvPr/>
        </p:nvSpPr>
        <p:spPr>
          <a:xfrm>
            <a:off x="1752600" y="4114800"/>
            <a:ext cx="1447800" cy="243143"/>
          </a:xfrm>
          <a:prstGeom prst="rect">
            <a:avLst/>
          </a:prstGeom>
          <a:solidFill>
            <a:schemeClr val="tx2">
              <a:lumMod val="60000"/>
              <a:lumOff val="40000"/>
              <a:alpha val="11000"/>
            </a:schemeClr>
          </a:solidFill>
          <a:ln>
            <a:solidFill>
              <a:srgbClr val="FF0000"/>
            </a:solidFill>
          </a:ln>
        </p:spPr>
        <p:txBody>
          <a:bodyPr wrap="square" rtlCol="0">
            <a:spAutoFit/>
          </a:bodyPr>
          <a:lstStyle/>
          <a:p>
            <a:pPr algn="ctr"/>
            <a:endParaRPr lang="en-US" sz="1400" dirty="0">
              <a:solidFill>
                <a:srgbClr val="FF0000"/>
              </a:solidFill>
            </a:endParaRPr>
          </a:p>
        </p:txBody>
      </p:sp>
      <p:cxnSp>
        <p:nvCxnSpPr>
          <p:cNvPr id="39" name="Straight Arrow Connector 38"/>
          <p:cNvCxnSpPr>
            <a:stCxn id="37" idx="3"/>
          </p:cNvCxnSpPr>
          <p:nvPr/>
        </p:nvCxnSpPr>
        <p:spPr bwMode="auto">
          <a:xfrm>
            <a:off x="3200400" y="4236372"/>
            <a:ext cx="1295400" cy="1859628"/>
          </a:xfrm>
          <a:prstGeom prst="straightConnector1">
            <a:avLst/>
          </a:prstGeom>
          <a:noFill/>
          <a:ln w="9525" cap="flat" cmpd="sng" algn="ctr">
            <a:solidFill>
              <a:srgbClr val="FF0000"/>
            </a:solidFill>
            <a:prstDash val="solid"/>
            <a:round/>
            <a:headEnd type="none" w="med" len="med"/>
            <a:tailEnd type="arrow"/>
          </a:ln>
          <a:effectLst/>
        </p:spPr>
      </p:cxnSp>
      <p:cxnSp>
        <p:nvCxnSpPr>
          <p:cNvPr id="40" name="Straight Arrow Connector 39"/>
          <p:cNvCxnSpPr>
            <a:stCxn id="37" idx="3"/>
          </p:cNvCxnSpPr>
          <p:nvPr/>
        </p:nvCxnSpPr>
        <p:spPr bwMode="auto">
          <a:xfrm>
            <a:off x="3200400" y="4236372"/>
            <a:ext cx="3962400" cy="792828"/>
          </a:xfrm>
          <a:prstGeom prst="straightConnector1">
            <a:avLst/>
          </a:prstGeom>
          <a:noFill/>
          <a:ln w="9525" cap="flat" cmpd="sng" algn="ctr">
            <a:solidFill>
              <a:srgbClr val="FF0000"/>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20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196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196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196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819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19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19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nimBg="1"/>
      <p:bldP spid="51205" grpId="0" animBg="1"/>
      <p:bldP spid="51206" grpId="0" animBg="1"/>
      <p:bldP spid="51207" grpId="0" animBg="1"/>
      <p:bldP spid="381960" grpId="0" animBg="1"/>
      <p:bldP spid="381961" grpId="0" animBg="1"/>
      <p:bldP spid="381962" grpId="0" animBg="1"/>
      <p:bldP spid="381963" grpId="0" animBg="1"/>
      <p:bldP spid="381966" grpId="0"/>
      <p:bldP spid="381967" grpId="0"/>
      <p:bldP spid="22" grpId="0"/>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Oval 5"/>
          <p:cNvSpPr/>
          <p:nvPr/>
        </p:nvSpPr>
        <p:spPr bwMode="auto">
          <a:xfrm>
            <a:off x="3352800" y="2438400"/>
            <a:ext cx="1371600" cy="6858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pic>
        <p:nvPicPr>
          <p:cNvPr id="38914" name="Picture 2"/>
          <p:cNvPicPr>
            <a:picLocks noChangeAspect="1" noChangeArrowheads="1"/>
          </p:cNvPicPr>
          <p:nvPr/>
        </p:nvPicPr>
        <p:blipFill>
          <a:blip r:embed="rId3" cstate="print"/>
          <a:srcRect/>
          <a:stretch>
            <a:fillRect/>
          </a:stretch>
        </p:blipFill>
        <p:spPr bwMode="auto">
          <a:xfrm>
            <a:off x="2667000" y="76200"/>
            <a:ext cx="6067805" cy="4191000"/>
          </a:xfrm>
          <a:prstGeom prst="rect">
            <a:avLst/>
          </a:prstGeom>
          <a:noFill/>
          <a:ln w="9525">
            <a:noFill/>
            <a:miter lim="800000"/>
            <a:headEnd/>
            <a:tailEnd/>
          </a:ln>
        </p:spPr>
      </p:pic>
      <p:sp>
        <p:nvSpPr>
          <p:cNvPr id="11" name="Title 10"/>
          <p:cNvSpPr>
            <a:spLocks noGrp="1"/>
          </p:cNvSpPr>
          <p:nvPr>
            <p:ph type="title"/>
          </p:nvPr>
        </p:nvSpPr>
        <p:spPr>
          <a:xfrm>
            <a:off x="76200" y="-304800"/>
            <a:ext cx="7772400" cy="1143000"/>
          </a:xfrm>
        </p:spPr>
        <p:txBody>
          <a:bodyPr/>
          <a:lstStyle/>
          <a:p>
            <a:pPr algn="l"/>
            <a:r>
              <a:rPr lang="en-US" sz="2400" dirty="0" err="1" smtClean="0"/>
              <a:t>Cadot</a:t>
            </a:r>
            <a:r>
              <a:rPr lang="en-US" sz="2400" dirty="0" smtClean="0"/>
              <a:t> et al. (2004)</a:t>
            </a:r>
            <a:endParaRPr lang="en-US" sz="2400" dirty="0"/>
          </a:p>
        </p:txBody>
      </p:sp>
      <p:pic>
        <p:nvPicPr>
          <p:cNvPr id="38915" name="Picture 3"/>
          <p:cNvPicPr>
            <a:picLocks noChangeAspect="1" noChangeArrowheads="1"/>
          </p:cNvPicPr>
          <p:nvPr/>
        </p:nvPicPr>
        <p:blipFill>
          <a:blip r:embed="rId4" cstate="print"/>
          <a:srcRect/>
          <a:stretch>
            <a:fillRect/>
          </a:stretch>
        </p:blipFill>
        <p:spPr bwMode="auto">
          <a:xfrm>
            <a:off x="304800" y="4429125"/>
            <a:ext cx="6896100" cy="2200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533400"/>
            <a:ext cx="8686800" cy="1143000"/>
          </a:xfrm>
          <a:noFill/>
        </p:spPr>
        <p:txBody>
          <a:bodyPr/>
          <a:lstStyle/>
          <a:p>
            <a:pPr eaLnBrk="1" hangingPunct="1">
              <a:lnSpc>
                <a:spcPct val="70000"/>
              </a:lnSpc>
            </a:pPr>
            <a:r>
              <a:rPr lang="en-US" dirty="0" smtClean="0"/>
              <a:t>In </a:t>
            </a:r>
            <a:r>
              <a:rPr lang="en-US" dirty="0" err="1" smtClean="0"/>
              <a:t>Cadot</a:t>
            </a:r>
            <a:r>
              <a:rPr lang="en-US" dirty="0" smtClean="0"/>
              <a:t> et al.’s model…</a:t>
            </a:r>
          </a:p>
        </p:txBody>
      </p:sp>
      <p:pic>
        <p:nvPicPr>
          <p:cNvPr id="35842" name="Picture 2"/>
          <p:cNvPicPr>
            <a:picLocks noChangeAspect="1" noChangeArrowheads="1"/>
          </p:cNvPicPr>
          <p:nvPr/>
        </p:nvPicPr>
        <p:blipFill>
          <a:blip r:embed="rId3" cstate="print"/>
          <a:srcRect/>
          <a:stretch>
            <a:fillRect/>
          </a:stretch>
        </p:blipFill>
        <p:spPr bwMode="auto">
          <a:xfrm>
            <a:off x="1076325" y="3343275"/>
            <a:ext cx="6991350" cy="1381125"/>
          </a:xfrm>
          <a:prstGeom prst="rect">
            <a:avLst/>
          </a:prstGeom>
          <a:noFill/>
          <a:ln w="9525">
            <a:noFill/>
            <a:miter lim="800000"/>
            <a:headEnd/>
            <a:tailEnd/>
          </a:ln>
        </p:spPr>
      </p:pic>
      <p:sp>
        <p:nvSpPr>
          <p:cNvPr id="6" name="TextBox 5"/>
          <p:cNvSpPr txBox="1"/>
          <p:nvPr/>
        </p:nvSpPr>
        <p:spPr>
          <a:xfrm>
            <a:off x="433476" y="1981200"/>
            <a:ext cx="8372805" cy="1126462"/>
          </a:xfrm>
          <a:prstGeom prst="rect">
            <a:avLst/>
          </a:prstGeom>
          <a:noFill/>
        </p:spPr>
        <p:txBody>
          <a:bodyPr wrap="none" rtlCol="0">
            <a:spAutoFit/>
          </a:bodyPr>
          <a:lstStyle/>
          <a:p>
            <a:r>
              <a:rPr lang="en-US" sz="2400" dirty="0" smtClean="0"/>
              <a:t>Lobbies representing all sectors (indexed by </a:t>
            </a:r>
            <a:r>
              <a:rPr lang="en-US" sz="2400" i="1" dirty="0" smtClean="0"/>
              <a:t>j</a:t>
            </a:r>
            <a:r>
              <a:rPr lang="en-US" sz="2400" dirty="0" smtClean="0"/>
              <a:t>) bid simultaneously </a:t>
            </a:r>
            <a:br>
              <a:rPr lang="en-US" sz="2400" dirty="0" smtClean="0"/>
            </a:br>
            <a:r>
              <a:rPr lang="en-US" sz="2400" dirty="0" smtClean="0"/>
              <a:t>for protection.</a:t>
            </a:r>
            <a:br>
              <a:rPr lang="en-US" sz="2400" dirty="0" smtClean="0"/>
            </a:br>
            <a:r>
              <a:rPr lang="en-US" sz="2400" dirty="0" smtClean="0"/>
              <a:t/>
            </a:r>
            <a:br>
              <a:rPr lang="en-US" sz="2400" dirty="0" smtClean="0"/>
            </a:br>
            <a:r>
              <a:rPr lang="en-US" sz="2400" dirty="0" smtClean="0"/>
              <a:t>The “contribution” is a function of domestic price: i.e. </a:t>
            </a:r>
            <a:r>
              <a:rPr lang="en-US" sz="2400" i="1" dirty="0" smtClean="0"/>
              <a:t>C(p)</a:t>
            </a:r>
            <a:endParaRPr lang="en-US" sz="2400" i="1" dirty="0"/>
          </a:p>
        </p:txBody>
      </p:sp>
      <p:sp>
        <p:nvSpPr>
          <p:cNvPr id="7" name="TextBox 6"/>
          <p:cNvSpPr txBox="1"/>
          <p:nvPr/>
        </p:nvSpPr>
        <p:spPr>
          <a:xfrm>
            <a:off x="466395" y="5274338"/>
            <a:ext cx="7025513" cy="616900"/>
          </a:xfrm>
          <a:prstGeom prst="rect">
            <a:avLst/>
          </a:prstGeom>
          <a:noFill/>
        </p:spPr>
        <p:txBody>
          <a:bodyPr wrap="none" rtlCol="0">
            <a:spAutoFit/>
          </a:bodyPr>
          <a:lstStyle/>
          <a:p>
            <a:r>
              <a:rPr lang="en-US" sz="2400" dirty="0" smtClean="0"/>
              <a:t>Where </a:t>
            </a:r>
            <a:r>
              <a:rPr lang="en-US" sz="2400" i="1" dirty="0" smtClean="0"/>
              <a:t>W(p)</a:t>
            </a:r>
            <a:r>
              <a:rPr lang="en-US" sz="2400" dirty="0" smtClean="0"/>
              <a:t> is social welfare and </a:t>
            </a:r>
            <a:r>
              <a:rPr lang="en-US" sz="2400" i="1" dirty="0" smtClean="0"/>
              <a:t>a</a:t>
            </a:r>
            <a:r>
              <a:rPr lang="en-US" sz="2400" dirty="0" smtClean="0"/>
              <a:t> is a weight that the </a:t>
            </a:r>
            <a:br>
              <a:rPr lang="en-US" sz="2400" dirty="0" smtClean="0"/>
            </a:br>
            <a:r>
              <a:rPr lang="en-US" sz="2400" dirty="0" smtClean="0"/>
              <a:t>government attaches to social welfare.</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533400"/>
            <a:ext cx="8686800" cy="1143000"/>
          </a:xfrm>
          <a:noFill/>
        </p:spPr>
        <p:txBody>
          <a:bodyPr/>
          <a:lstStyle/>
          <a:p>
            <a:pPr eaLnBrk="1" hangingPunct="1">
              <a:lnSpc>
                <a:spcPct val="70000"/>
              </a:lnSpc>
            </a:pPr>
            <a:r>
              <a:rPr lang="en-US" dirty="0" err="1" smtClean="0"/>
              <a:t>Cadot</a:t>
            </a:r>
            <a:r>
              <a:rPr lang="en-US" dirty="0" smtClean="0"/>
              <a:t> et al.’s two propositions…</a:t>
            </a:r>
          </a:p>
        </p:txBody>
      </p:sp>
      <p:pic>
        <p:nvPicPr>
          <p:cNvPr id="36866" name="Picture 2"/>
          <p:cNvPicPr>
            <a:picLocks noChangeAspect="1" noChangeArrowheads="1"/>
          </p:cNvPicPr>
          <p:nvPr/>
        </p:nvPicPr>
        <p:blipFill>
          <a:blip r:embed="rId3" cstate="print"/>
          <a:srcRect/>
          <a:stretch>
            <a:fillRect/>
          </a:stretch>
        </p:blipFill>
        <p:spPr bwMode="auto">
          <a:xfrm>
            <a:off x="990600" y="1828800"/>
            <a:ext cx="6800850" cy="933450"/>
          </a:xfrm>
          <a:prstGeom prst="rect">
            <a:avLst/>
          </a:prstGeom>
          <a:noFill/>
          <a:ln w="9525">
            <a:noFill/>
            <a:miter lim="800000"/>
            <a:headEnd/>
            <a:tailEnd/>
          </a:ln>
        </p:spPr>
      </p:pic>
      <p:pic>
        <p:nvPicPr>
          <p:cNvPr id="36867" name="Picture 3"/>
          <p:cNvPicPr>
            <a:picLocks noChangeAspect="1" noChangeArrowheads="1"/>
          </p:cNvPicPr>
          <p:nvPr/>
        </p:nvPicPr>
        <p:blipFill>
          <a:blip r:embed="rId4" cstate="print"/>
          <a:srcRect/>
          <a:stretch>
            <a:fillRect/>
          </a:stretch>
        </p:blipFill>
        <p:spPr bwMode="auto">
          <a:xfrm>
            <a:off x="990600" y="3167063"/>
            <a:ext cx="6791325" cy="52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533400"/>
            <a:ext cx="8686800" cy="1143000"/>
          </a:xfrm>
          <a:noFill/>
        </p:spPr>
        <p:txBody>
          <a:bodyPr/>
          <a:lstStyle/>
          <a:p>
            <a:pPr eaLnBrk="1" hangingPunct="1">
              <a:lnSpc>
                <a:spcPct val="70000"/>
              </a:lnSpc>
            </a:pPr>
            <a:r>
              <a:rPr lang="en-US" dirty="0" err="1" smtClean="0"/>
              <a:t>Cadot</a:t>
            </a:r>
            <a:r>
              <a:rPr lang="en-US" dirty="0" smtClean="0"/>
              <a:t> et al.’s results (part 1)…</a:t>
            </a:r>
          </a:p>
        </p:txBody>
      </p:sp>
      <p:pic>
        <p:nvPicPr>
          <p:cNvPr id="37890" name="Picture 2"/>
          <p:cNvPicPr>
            <a:picLocks noChangeAspect="1" noChangeArrowheads="1"/>
          </p:cNvPicPr>
          <p:nvPr/>
        </p:nvPicPr>
        <p:blipFill>
          <a:blip r:embed="rId3" cstate="print"/>
          <a:srcRect/>
          <a:stretch>
            <a:fillRect/>
          </a:stretch>
        </p:blipFill>
        <p:spPr bwMode="auto">
          <a:xfrm>
            <a:off x="914400" y="1676400"/>
            <a:ext cx="7153275" cy="2876550"/>
          </a:xfrm>
          <a:prstGeom prst="rect">
            <a:avLst/>
          </a:prstGeom>
          <a:noFill/>
          <a:ln w="9525">
            <a:noFill/>
            <a:miter lim="800000"/>
            <a:headEnd/>
            <a:tailEnd/>
          </a:ln>
        </p:spPr>
      </p:pic>
      <p:sp>
        <p:nvSpPr>
          <p:cNvPr id="6" name="Oval 5"/>
          <p:cNvSpPr/>
          <p:nvPr/>
        </p:nvSpPr>
        <p:spPr bwMode="auto">
          <a:xfrm>
            <a:off x="3352800" y="2438400"/>
            <a:ext cx="1371600" cy="6858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2667000" y="5181600"/>
            <a:ext cx="1219200" cy="11430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3209109" y="2778036"/>
            <a:ext cx="838200" cy="685800"/>
          </a:xfrm>
          <a:prstGeom prst="ellipse">
            <a:avLst/>
          </a:prstGeom>
          <a:solidFill>
            <a:schemeClr val="tx2">
              <a:lumMod val="60000"/>
              <a:lumOff val="40000"/>
              <a:alpha val="30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9" name="Oval 8"/>
          <p:cNvSpPr/>
          <p:nvPr/>
        </p:nvSpPr>
        <p:spPr bwMode="auto">
          <a:xfrm>
            <a:off x="5562600" y="2751909"/>
            <a:ext cx="838200" cy="685800"/>
          </a:xfrm>
          <a:prstGeom prst="ellipse">
            <a:avLst/>
          </a:prstGeom>
          <a:solidFill>
            <a:schemeClr val="tx2">
              <a:lumMod val="60000"/>
              <a:lumOff val="40000"/>
              <a:alpha val="30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cxnSp>
        <p:nvCxnSpPr>
          <p:cNvPr id="11" name="Straight Arrow Connector 10"/>
          <p:cNvCxnSpPr/>
          <p:nvPr/>
        </p:nvCxnSpPr>
        <p:spPr bwMode="auto">
          <a:xfrm>
            <a:off x="3848358" y="2954668"/>
            <a:ext cx="1942842" cy="17132"/>
          </a:xfrm>
          <a:prstGeom prst="straightConnector1">
            <a:avLst/>
          </a:prstGeom>
          <a:noFill/>
          <a:ln w="9525"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rot="10800000">
            <a:off x="3886200" y="3124200"/>
            <a:ext cx="1905000" cy="1588"/>
          </a:xfrm>
          <a:prstGeom prst="straightConnector1">
            <a:avLst/>
          </a:prstGeom>
          <a:noFill/>
          <a:ln w="9525" cap="flat" cmpd="sng" algn="ctr">
            <a:solidFill>
              <a:srgbClr val="FF0000"/>
            </a:solidFill>
            <a:prstDash val="solid"/>
            <a:round/>
            <a:headEnd type="none" w="med" len="med"/>
            <a:tailEnd type="arrow"/>
          </a:ln>
          <a:effectLst/>
        </p:spPr>
      </p:cxnSp>
      <p:sp>
        <p:nvSpPr>
          <p:cNvPr id="22" name="TextBox 21"/>
          <p:cNvSpPr txBox="1"/>
          <p:nvPr/>
        </p:nvSpPr>
        <p:spPr>
          <a:xfrm>
            <a:off x="304800" y="5410200"/>
            <a:ext cx="8305800" cy="1298817"/>
          </a:xfrm>
          <a:prstGeom prst="rect">
            <a:avLst/>
          </a:prstGeom>
          <a:noFill/>
        </p:spPr>
        <p:txBody>
          <a:bodyPr wrap="square" rtlCol="0">
            <a:spAutoFit/>
          </a:bodyPr>
          <a:lstStyle/>
          <a:p>
            <a:r>
              <a:rPr lang="en-US" dirty="0" smtClean="0"/>
              <a:t>More protection of </a:t>
            </a:r>
            <a:r>
              <a:rPr lang="en-US" dirty="0" err="1" smtClean="0"/>
              <a:t>ag</a:t>
            </a:r>
            <a:r>
              <a:rPr lang="en-US" dirty="0" smtClean="0"/>
              <a:t> in the rich country</a:t>
            </a:r>
            <a:br>
              <a:rPr lang="en-US" dirty="0" smtClean="0"/>
            </a:br>
            <a:r>
              <a:rPr lang="en-US" dirty="0" smtClean="0"/>
              <a:t>More protection of manuf. in the poor country</a:t>
            </a:r>
            <a:br>
              <a:rPr lang="en-US" dirty="0" smtClean="0"/>
            </a:br>
            <a:r>
              <a:rPr lang="en-US" dirty="0" smtClean="0"/>
              <a:t/>
            </a:r>
            <a:br>
              <a:rPr lang="en-US" dirty="0" smtClean="0"/>
            </a:br>
            <a:r>
              <a:rPr lang="en-US" dirty="0" smtClean="0"/>
              <a:t>Why?  Follow the specific capital…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533400"/>
            <a:ext cx="8686800" cy="1143000"/>
          </a:xfrm>
          <a:noFill/>
        </p:spPr>
        <p:txBody>
          <a:bodyPr/>
          <a:lstStyle/>
          <a:p>
            <a:pPr eaLnBrk="1" hangingPunct="1">
              <a:lnSpc>
                <a:spcPct val="70000"/>
              </a:lnSpc>
            </a:pPr>
            <a:r>
              <a:rPr lang="en-US" dirty="0" err="1" smtClean="0"/>
              <a:t>Cadot</a:t>
            </a:r>
            <a:r>
              <a:rPr lang="en-US" dirty="0" smtClean="0"/>
              <a:t> et al.’s results (part 2)…</a:t>
            </a:r>
          </a:p>
        </p:txBody>
      </p:sp>
      <p:pic>
        <p:nvPicPr>
          <p:cNvPr id="37890" name="Picture 2"/>
          <p:cNvPicPr>
            <a:picLocks noChangeAspect="1" noChangeArrowheads="1"/>
          </p:cNvPicPr>
          <p:nvPr/>
        </p:nvPicPr>
        <p:blipFill>
          <a:blip r:embed="rId3" cstate="print"/>
          <a:srcRect/>
          <a:stretch>
            <a:fillRect/>
          </a:stretch>
        </p:blipFill>
        <p:spPr bwMode="auto">
          <a:xfrm>
            <a:off x="914400" y="1676400"/>
            <a:ext cx="7153275" cy="2876550"/>
          </a:xfrm>
          <a:prstGeom prst="rect">
            <a:avLst/>
          </a:prstGeom>
          <a:noFill/>
          <a:ln w="9525">
            <a:noFill/>
            <a:miter lim="800000"/>
            <a:headEnd/>
            <a:tailEnd/>
          </a:ln>
        </p:spPr>
      </p:pic>
      <p:sp>
        <p:nvSpPr>
          <p:cNvPr id="6" name="Oval 5"/>
          <p:cNvSpPr/>
          <p:nvPr/>
        </p:nvSpPr>
        <p:spPr bwMode="auto">
          <a:xfrm>
            <a:off x="3352800" y="2438400"/>
            <a:ext cx="1371600" cy="6858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2667000" y="5181600"/>
            <a:ext cx="1219200" cy="11430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3209108" y="2778036"/>
            <a:ext cx="2277291" cy="269964"/>
          </a:xfrm>
          <a:prstGeom prst="ellipse">
            <a:avLst/>
          </a:prstGeom>
          <a:solidFill>
            <a:schemeClr val="tx2">
              <a:lumMod val="60000"/>
              <a:lumOff val="40000"/>
              <a:alpha val="30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9" name="Oval 8"/>
          <p:cNvSpPr/>
          <p:nvPr/>
        </p:nvSpPr>
        <p:spPr bwMode="auto">
          <a:xfrm>
            <a:off x="5562600" y="2980509"/>
            <a:ext cx="2209800" cy="296091"/>
          </a:xfrm>
          <a:prstGeom prst="ellipse">
            <a:avLst/>
          </a:prstGeom>
          <a:solidFill>
            <a:schemeClr val="tx2">
              <a:lumMod val="60000"/>
              <a:lumOff val="40000"/>
              <a:alpha val="30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0" name="Oval 9"/>
          <p:cNvSpPr/>
          <p:nvPr/>
        </p:nvSpPr>
        <p:spPr bwMode="auto">
          <a:xfrm>
            <a:off x="1600200" y="3479073"/>
            <a:ext cx="5715000" cy="381000"/>
          </a:xfrm>
          <a:prstGeom prst="ellipse">
            <a:avLst/>
          </a:prstGeom>
          <a:solidFill>
            <a:schemeClr val="tx2">
              <a:lumMod val="60000"/>
              <a:lumOff val="40000"/>
              <a:alpha val="30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2" name="TextBox 11"/>
          <p:cNvSpPr txBox="1"/>
          <p:nvPr/>
        </p:nvSpPr>
        <p:spPr>
          <a:xfrm>
            <a:off x="381000" y="5410200"/>
            <a:ext cx="8610600" cy="997196"/>
          </a:xfrm>
          <a:prstGeom prst="rect">
            <a:avLst/>
          </a:prstGeom>
          <a:noFill/>
        </p:spPr>
        <p:txBody>
          <a:bodyPr wrap="square" rtlCol="0">
            <a:spAutoFit/>
          </a:bodyPr>
          <a:lstStyle/>
          <a:p>
            <a:r>
              <a:rPr lang="en-US" dirty="0" smtClean="0"/>
              <a:t>With greater weight on consumers, there is less protection.  </a:t>
            </a:r>
            <a:br>
              <a:rPr lang="en-US" dirty="0" smtClean="0"/>
            </a:br>
            <a:r>
              <a:rPr lang="en-US" dirty="0" smtClean="0"/>
              <a:t/>
            </a:r>
            <a:br>
              <a:rPr lang="en-US" dirty="0" smtClean="0"/>
            </a:br>
            <a:r>
              <a:rPr lang="en-US" dirty="0" smtClean="0"/>
              <a:t>Any surprise?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228600"/>
            <a:ext cx="9144000" cy="1143000"/>
          </a:xfrm>
        </p:spPr>
        <p:txBody>
          <a:bodyPr/>
          <a:lstStyle/>
          <a:p>
            <a:pPr>
              <a:lnSpc>
                <a:spcPct val="90000"/>
              </a:lnSpc>
            </a:pPr>
            <a:r>
              <a:rPr lang="en-US" sz="4000" smtClean="0"/>
              <a:t>Testing political economy models</a:t>
            </a:r>
            <a:br>
              <a:rPr lang="en-US" sz="4000" smtClean="0"/>
            </a:br>
            <a:r>
              <a:rPr lang="en-US" sz="4000" smtClean="0"/>
              <a:t>using the Anderson et al. data</a:t>
            </a:r>
          </a:p>
        </p:txBody>
      </p:sp>
      <p:sp>
        <p:nvSpPr>
          <p:cNvPr id="6147" name="Rectangle 3"/>
          <p:cNvSpPr>
            <a:spLocks noGrp="1" noChangeArrowheads="1"/>
          </p:cNvSpPr>
          <p:nvPr>
            <p:ph type="body" idx="1"/>
          </p:nvPr>
        </p:nvSpPr>
        <p:spPr>
          <a:xfrm>
            <a:off x="228600" y="1371600"/>
            <a:ext cx="8915400" cy="5105400"/>
          </a:xfrm>
        </p:spPr>
        <p:txBody>
          <a:bodyPr/>
          <a:lstStyle/>
          <a:p>
            <a:pPr>
              <a:spcBef>
                <a:spcPts val="600"/>
              </a:spcBef>
            </a:pPr>
            <a:r>
              <a:rPr lang="en-US" sz="2400" dirty="0" smtClean="0"/>
              <a:t>A 3-year project at the World Bank involving 100+ researchers and case studies for 68 countries, 77 commodities over 40+ years</a:t>
            </a:r>
          </a:p>
          <a:p>
            <a:pPr>
              <a:spcBef>
                <a:spcPts val="600"/>
              </a:spcBef>
            </a:pPr>
            <a:r>
              <a:rPr lang="en-US" sz="2400" dirty="0" smtClean="0"/>
              <a:t>Project results published in six books </a:t>
            </a:r>
          </a:p>
          <a:p>
            <a:pPr lvl="1">
              <a:spcBef>
                <a:spcPts val="600"/>
              </a:spcBef>
            </a:pPr>
            <a:r>
              <a:rPr lang="en-US" sz="2000" dirty="0" smtClean="0"/>
              <a:t>Four volumes of country narratives </a:t>
            </a:r>
          </a:p>
          <a:p>
            <a:pPr lvl="2">
              <a:spcBef>
                <a:spcPts val="600"/>
              </a:spcBef>
            </a:pPr>
            <a:r>
              <a:rPr lang="en-US" sz="1800" dirty="0" smtClean="0"/>
              <a:t>Africa (Anderson &amp; Masters); Asia (Anderson &amp; Martin); LAC (Anderson &amp; Valdes); European Transition (Anderson &amp; </a:t>
            </a:r>
            <a:r>
              <a:rPr lang="en-US" sz="1800" dirty="0" err="1" smtClean="0"/>
              <a:t>Swinnen</a:t>
            </a:r>
            <a:r>
              <a:rPr lang="en-US" sz="1800" dirty="0" smtClean="0"/>
              <a:t>)</a:t>
            </a:r>
          </a:p>
          <a:p>
            <a:pPr lvl="1">
              <a:spcBef>
                <a:spcPts val="600"/>
              </a:spcBef>
            </a:pPr>
            <a:r>
              <a:rPr lang="en-US" sz="2000" dirty="0" smtClean="0"/>
              <a:t>Two global volumes</a:t>
            </a:r>
          </a:p>
          <a:p>
            <a:pPr lvl="2">
              <a:spcBef>
                <a:spcPts val="600"/>
              </a:spcBef>
            </a:pPr>
            <a:r>
              <a:rPr lang="en-US" sz="1800" dirty="0" smtClean="0"/>
              <a:t>One with regional syntheses and reform simulations</a:t>
            </a:r>
          </a:p>
          <a:p>
            <a:pPr lvl="2">
              <a:spcBef>
                <a:spcPts val="600"/>
              </a:spcBef>
            </a:pPr>
            <a:r>
              <a:rPr lang="en-US" sz="1800" dirty="0" smtClean="0"/>
              <a:t>One with political economy explanations for policy choices</a:t>
            </a:r>
          </a:p>
          <a:p>
            <a:pPr marL="1255713" lvl="3" indent="-231775">
              <a:spcBef>
                <a:spcPts val="600"/>
              </a:spcBef>
            </a:pPr>
            <a:r>
              <a:rPr lang="en-US" sz="1600" dirty="0" smtClean="0"/>
              <a:t>Results today and next week are mostly from W.A. Masters and A. Garcia (2009), “Agricultural Price Distortion and Stabilization: Stylized Facts and Hypothesis Tests,” in K. Anderson, ed., </a:t>
            </a:r>
            <a:r>
              <a:rPr lang="en-US" sz="1600" i="1" dirty="0" smtClean="0"/>
              <a:t>Political Economy of Distortions to Agricultural Incentives</a:t>
            </a:r>
            <a:r>
              <a:rPr lang="en-US" sz="1600" dirty="0" smtClean="0"/>
              <a:t>.  Washington, DC: World Bank.</a:t>
            </a:r>
            <a:endParaRPr lang="en-US" sz="1400" dirty="0" smtClean="0"/>
          </a:p>
          <a:p>
            <a:pPr>
              <a:spcBef>
                <a:spcPts val="600"/>
              </a:spcBef>
            </a:pPr>
            <a:r>
              <a:rPr lang="en-US" sz="2400" dirty="0" smtClean="0"/>
              <a:t>All available at </a:t>
            </a:r>
            <a:r>
              <a:rPr lang="en-US" sz="2400" dirty="0" smtClean="0">
                <a:hlinkClick r:id="rId3"/>
              </a:rPr>
              <a:t>www.worldbank.org/agdistortions</a:t>
            </a:r>
            <a:endParaRPr lang="en-US" sz="2400" dirty="0" smtClean="0"/>
          </a:p>
          <a:p>
            <a:pPr>
              <a:spcBef>
                <a:spcPts val="600"/>
              </a:spcBef>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533400"/>
            <a:ext cx="8229600" cy="1143000"/>
          </a:xfrm>
        </p:spPr>
        <p:txBody>
          <a:bodyPr/>
          <a:lstStyle/>
          <a:p>
            <a:r>
              <a:rPr lang="en-US" sz="4000" smtClean="0"/>
              <a:t>Country coverage</a:t>
            </a:r>
          </a:p>
        </p:txBody>
      </p:sp>
      <p:graphicFrame>
        <p:nvGraphicFramePr>
          <p:cNvPr id="4" name="Table 3"/>
          <p:cNvGraphicFramePr>
            <a:graphicFrameLocks noGrp="1"/>
          </p:cNvGraphicFramePr>
          <p:nvPr/>
        </p:nvGraphicFramePr>
        <p:xfrm>
          <a:off x="1143000" y="1600200"/>
          <a:ext cx="6934200" cy="4142844"/>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1706880">
                  <a:extLst>
                    <a:ext uri="{9D8B030D-6E8A-4147-A177-3AD203B41FA5}">
                      <a16:colId xmlns:a16="http://schemas.microsoft.com/office/drawing/2014/main" val="20001"/>
                    </a:ext>
                  </a:extLst>
                </a:gridCol>
                <a:gridCol w="1386840">
                  <a:extLst>
                    <a:ext uri="{9D8B030D-6E8A-4147-A177-3AD203B41FA5}">
                      <a16:colId xmlns:a16="http://schemas.microsoft.com/office/drawing/2014/main" val="20002"/>
                    </a:ext>
                  </a:extLst>
                </a:gridCol>
                <a:gridCol w="1386840">
                  <a:extLst>
                    <a:ext uri="{9D8B030D-6E8A-4147-A177-3AD203B41FA5}">
                      <a16:colId xmlns:a16="http://schemas.microsoft.com/office/drawing/2014/main" val="20003"/>
                    </a:ext>
                  </a:extLst>
                </a:gridCol>
                <a:gridCol w="1386840">
                  <a:extLst>
                    <a:ext uri="{9D8B030D-6E8A-4147-A177-3AD203B41FA5}">
                      <a16:colId xmlns:a16="http://schemas.microsoft.com/office/drawing/2014/main" val="20004"/>
                    </a:ext>
                  </a:extLst>
                </a:gridCol>
              </a:tblGrid>
              <a:tr h="412266">
                <a:tc>
                  <a:txBody>
                    <a:bodyPr/>
                    <a:lstStyle/>
                    <a:p>
                      <a:endParaRPr lang="en-US" sz="240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US" sz="2400" b="1" dirty="0" smtClean="0">
                          <a:solidFill>
                            <a:schemeClr val="bg1"/>
                          </a:solidFill>
                        </a:rPr>
                        <a:t>No. of</a:t>
                      </a:r>
                      <a:endParaRPr lang="en-US"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1">
                        <a:lumMod val="85000"/>
                      </a:schemeClr>
                    </a:solidFill>
                  </a:tcPr>
                </a:tc>
                <a:tc gridSpan="3">
                  <a:txBody>
                    <a:bodyPr/>
                    <a:lstStyle/>
                    <a:p>
                      <a:pPr algn="ctr"/>
                      <a:r>
                        <a:rPr lang="en-US" sz="2400" dirty="0" smtClean="0">
                          <a:solidFill>
                            <a:schemeClr val="bg1"/>
                          </a:solidFill>
                        </a:rPr>
                        <a:t>Percentage of world</a:t>
                      </a:r>
                      <a:endParaRPr lang="en-US" sz="2400" dirty="0">
                        <a:solidFill>
                          <a:schemeClr val="bg1"/>
                        </a:solidFill>
                      </a:endParaRPr>
                    </a:p>
                  </a:txBody>
                  <a:tcPr>
                    <a:lnL w="12700" cap="flat" cmpd="sng" algn="ctr">
                      <a:solidFill>
                        <a:schemeClr val="tx1"/>
                      </a:solidFill>
                      <a:prstDash val="solid"/>
                      <a:round/>
                      <a:headEnd type="none" w="med" len="med"/>
                      <a:tailEnd type="none" w="med" len="med"/>
                    </a:lnL>
                    <a:solidFill>
                      <a:schemeClr val="tx1">
                        <a:lumMod val="85000"/>
                      </a:schemeClr>
                    </a:solidFill>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0"/>
                  </a:ext>
                </a:extLst>
              </a:tr>
              <a:tr h="412266">
                <a:tc>
                  <a:txBody>
                    <a:bodyPr/>
                    <a:lstStyle/>
                    <a:p>
                      <a:endParaRPr lang="en-US" sz="240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rPr>
                        <a:t>countries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a:r>
                        <a:rPr lang="en-US" sz="2400" b="1" dirty="0" smtClean="0">
                          <a:solidFill>
                            <a:schemeClr val="bg1"/>
                          </a:solidFill>
                        </a:rPr>
                        <a:t>Pop.</a:t>
                      </a:r>
                      <a:endParaRPr lang="en-US" sz="2400" b="1" dirty="0">
                        <a:solidFill>
                          <a:schemeClr val="bg1"/>
                        </a:solidFill>
                      </a:endParaRPr>
                    </a:p>
                  </a:txBody>
                  <a:tcPr>
                    <a:lnL w="12700" cap="flat" cmpd="sng" algn="ctr">
                      <a:solidFill>
                        <a:schemeClr val="tx1"/>
                      </a:solidFill>
                      <a:prstDash val="solid"/>
                      <a:round/>
                      <a:headEnd type="none" w="med" len="med"/>
                      <a:tailEnd type="none" w="med" len="med"/>
                    </a:lnL>
                    <a:solidFill>
                      <a:schemeClr val="tx1">
                        <a:lumMod val="85000"/>
                      </a:schemeClr>
                    </a:solidFill>
                  </a:tcPr>
                </a:tc>
                <a:tc>
                  <a:txBody>
                    <a:bodyPr/>
                    <a:lstStyle/>
                    <a:p>
                      <a:pPr algn="ctr"/>
                      <a:r>
                        <a:rPr lang="en-US" sz="2400" b="1" dirty="0" smtClean="0">
                          <a:solidFill>
                            <a:schemeClr val="bg1"/>
                          </a:solidFill>
                        </a:rPr>
                        <a:t>GDP</a:t>
                      </a:r>
                      <a:endParaRPr lang="en-US" sz="2400" b="1" dirty="0">
                        <a:solidFill>
                          <a:schemeClr val="bg1"/>
                        </a:solidFill>
                      </a:endParaRPr>
                    </a:p>
                  </a:txBody>
                  <a:tcPr>
                    <a:solidFill>
                      <a:schemeClr val="tx1">
                        <a:lumMod val="85000"/>
                      </a:schemeClr>
                    </a:solidFill>
                  </a:tcPr>
                </a:tc>
                <a:tc>
                  <a:txBody>
                    <a:bodyPr/>
                    <a:lstStyle/>
                    <a:p>
                      <a:pPr algn="ctr"/>
                      <a:r>
                        <a:rPr lang="en-US" sz="2400" b="1" dirty="0" smtClean="0">
                          <a:solidFill>
                            <a:schemeClr val="bg1"/>
                          </a:solidFill>
                        </a:rPr>
                        <a:t>Ag.GDP</a:t>
                      </a:r>
                      <a:endParaRPr lang="en-US" sz="2400" b="1" dirty="0">
                        <a:solidFill>
                          <a:schemeClr val="bg1"/>
                        </a:solidFill>
                      </a:endParaRPr>
                    </a:p>
                  </a:txBody>
                  <a:tcPr>
                    <a:solidFill>
                      <a:schemeClr val="tx1">
                        <a:lumMod val="85000"/>
                      </a:schemeClr>
                    </a:solidFill>
                  </a:tcPr>
                </a:tc>
                <a:extLst>
                  <a:ext uri="{0D108BD9-81ED-4DB2-BD59-A6C34878D82A}">
                    <a16:rowId xmlns:a16="http://schemas.microsoft.com/office/drawing/2014/main" val="10001"/>
                  </a:ext>
                </a:extLst>
              </a:tr>
              <a:tr h="538074">
                <a:tc>
                  <a:txBody>
                    <a:bodyPr/>
                    <a:lstStyle/>
                    <a:p>
                      <a:r>
                        <a:rPr lang="en-US" sz="2400" b="1" dirty="0" smtClean="0">
                          <a:solidFill>
                            <a:schemeClr val="bg1"/>
                          </a:solidFill>
                        </a:rPr>
                        <a:t>Africa</a:t>
                      </a:r>
                      <a:endParaRPr lang="en-US" sz="2400" b="1" dirty="0">
                        <a:solidFill>
                          <a:schemeClr val="bg1"/>
                        </a:solidFill>
                      </a:endParaRPr>
                    </a:p>
                  </a:txBody>
                  <a:tcPr>
                    <a:lnT w="12700" cap="flat" cmpd="sng" algn="ctr">
                      <a:noFill/>
                      <a:prstDash val="solid"/>
                      <a:round/>
                      <a:headEnd type="none" w="med" len="med"/>
                      <a:tailEnd type="none" w="med" len="med"/>
                    </a:lnT>
                  </a:tcPr>
                </a:tc>
                <a:tc>
                  <a:txBody>
                    <a:bodyPr/>
                    <a:lstStyle/>
                    <a:p>
                      <a:pPr algn="ctr"/>
                      <a:r>
                        <a:rPr lang="en-US" sz="2400" dirty="0" smtClean="0">
                          <a:solidFill>
                            <a:schemeClr val="bg1"/>
                          </a:solidFill>
                        </a:rPr>
                        <a:t>16</a:t>
                      </a:r>
                      <a:endParaRPr lang="en-US" sz="2400" dirty="0">
                        <a:solidFill>
                          <a:schemeClr val="bg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2400" dirty="0" smtClean="0">
                          <a:solidFill>
                            <a:schemeClr val="bg1"/>
                          </a:solidFill>
                        </a:rPr>
                        <a:t>10</a:t>
                      </a:r>
                      <a:endParaRPr lang="en-US" sz="2400" dirty="0">
                        <a:solidFill>
                          <a:schemeClr val="bg1"/>
                        </a:solidFill>
                      </a:endParaRPr>
                    </a:p>
                  </a:txBody>
                  <a:tcPr/>
                </a:tc>
                <a:tc>
                  <a:txBody>
                    <a:bodyPr/>
                    <a:lstStyle/>
                    <a:p>
                      <a:pPr algn="ctr"/>
                      <a:r>
                        <a:rPr lang="en-US" sz="2400" dirty="0" smtClean="0">
                          <a:solidFill>
                            <a:schemeClr val="bg1"/>
                          </a:solidFill>
                        </a:rPr>
                        <a:t>1</a:t>
                      </a:r>
                      <a:endParaRPr lang="en-US" sz="2400" dirty="0">
                        <a:solidFill>
                          <a:schemeClr val="bg1"/>
                        </a:solidFill>
                      </a:endParaRPr>
                    </a:p>
                  </a:txBody>
                  <a:tcPr/>
                </a:tc>
                <a:tc>
                  <a:txBody>
                    <a:bodyPr/>
                    <a:lstStyle/>
                    <a:p>
                      <a:pPr algn="ctr"/>
                      <a:r>
                        <a:rPr lang="en-US" sz="2400" dirty="0" smtClean="0">
                          <a:solidFill>
                            <a:schemeClr val="bg1"/>
                          </a:solidFill>
                        </a:rPr>
                        <a:t>6</a:t>
                      </a:r>
                      <a:endParaRPr lang="en-US" sz="2400" dirty="0">
                        <a:solidFill>
                          <a:schemeClr val="bg1"/>
                        </a:solidFill>
                      </a:endParaRPr>
                    </a:p>
                  </a:txBody>
                  <a:tcPr/>
                </a:tc>
                <a:extLst>
                  <a:ext uri="{0D108BD9-81ED-4DB2-BD59-A6C34878D82A}">
                    <a16:rowId xmlns:a16="http://schemas.microsoft.com/office/drawing/2014/main" val="10002"/>
                  </a:ext>
                </a:extLst>
              </a:tr>
              <a:tr h="538074">
                <a:tc>
                  <a:txBody>
                    <a:bodyPr/>
                    <a:lstStyle/>
                    <a:p>
                      <a:r>
                        <a:rPr lang="en-US" sz="2400" b="1" dirty="0" smtClean="0">
                          <a:solidFill>
                            <a:schemeClr val="bg1"/>
                          </a:solidFill>
                        </a:rPr>
                        <a:t>Asia</a:t>
                      </a:r>
                      <a:endParaRPr lang="en-US" sz="2400" b="1" dirty="0">
                        <a:solidFill>
                          <a:schemeClr val="bg1"/>
                        </a:solidFill>
                      </a:endParaRPr>
                    </a:p>
                  </a:txBody>
                  <a:tcPr/>
                </a:tc>
                <a:tc>
                  <a:txBody>
                    <a:bodyPr/>
                    <a:lstStyle/>
                    <a:p>
                      <a:pPr algn="ctr"/>
                      <a:r>
                        <a:rPr lang="en-US" sz="2400" dirty="0" smtClean="0">
                          <a:solidFill>
                            <a:schemeClr val="bg1"/>
                          </a:solidFill>
                        </a:rPr>
                        <a:t>12</a:t>
                      </a:r>
                      <a:endParaRPr lang="en-US" sz="2400" dirty="0">
                        <a:solidFill>
                          <a:schemeClr val="bg1"/>
                        </a:solidFill>
                      </a:endParaRPr>
                    </a:p>
                  </a:txBody>
                  <a:tcPr/>
                </a:tc>
                <a:tc>
                  <a:txBody>
                    <a:bodyPr/>
                    <a:lstStyle/>
                    <a:p>
                      <a:pPr algn="ctr"/>
                      <a:r>
                        <a:rPr lang="en-US" sz="2400" dirty="0" smtClean="0">
                          <a:solidFill>
                            <a:schemeClr val="bg1"/>
                          </a:solidFill>
                        </a:rPr>
                        <a:t>51</a:t>
                      </a:r>
                      <a:endParaRPr lang="en-US" sz="2400" dirty="0">
                        <a:solidFill>
                          <a:schemeClr val="bg1"/>
                        </a:solidFill>
                      </a:endParaRPr>
                    </a:p>
                  </a:txBody>
                  <a:tcPr/>
                </a:tc>
                <a:tc>
                  <a:txBody>
                    <a:bodyPr/>
                    <a:lstStyle/>
                    <a:p>
                      <a:pPr algn="ctr"/>
                      <a:r>
                        <a:rPr lang="en-US" sz="2400" dirty="0" smtClean="0">
                          <a:solidFill>
                            <a:schemeClr val="bg1"/>
                          </a:solidFill>
                        </a:rPr>
                        <a:t>11</a:t>
                      </a:r>
                      <a:endParaRPr lang="en-US" sz="2400" dirty="0">
                        <a:solidFill>
                          <a:schemeClr val="bg1"/>
                        </a:solidFill>
                      </a:endParaRPr>
                    </a:p>
                  </a:txBody>
                  <a:tcPr/>
                </a:tc>
                <a:tc>
                  <a:txBody>
                    <a:bodyPr/>
                    <a:lstStyle/>
                    <a:p>
                      <a:pPr algn="ctr"/>
                      <a:r>
                        <a:rPr lang="en-US" sz="2400" dirty="0" smtClean="0">
                          <a:solidFill>
                            <a:schemeClr val="bg1"/>
                          </a:solidFill>
                        </a:rPr>
                        <a:t>37</a:t>
                      </a:r>
                      <a:endParaRPr lang="en-US" sz="2400" dirty="0">
                        <a:solidFill>
                          <a:schemeClr val="bg1"/>
                        </a:solidFill>
                      </a:endParaRPr>
                    </a:p>
                  </a:txBody>
                  <a:tcPr/>
                </a:tc>
                <a:extLst>
                  <a:ext uri="{0D108BD9-81ED-4DB2-BD59-A6C34878D82A}">
                    <a16:rowId xmlns:a16="http://schemas.microsoft.com/office/drawing/2014/main" val="10003"/>
                  </a:ext>
                </a:extLst>
              </a:tr>
              <a:tr h="538074">
                <a:tc>
                  <a:txBody>
                    <a:bodyPr/>
                    <a:lstStyle/>
                    <a:p>
                      <a:r>
                        <a:rPr lang="en-US" sz="2400" b="1" dirty="0" smtClean="0">
                          <a:solidFill>
                            <a:schemeClr val="bg1"/>
                          </a:solidFill>
                        </a:rPr>
                        <a:t>LAC</a:t>
                      </a:r>
                      <a:endParaRPr lang="en-US" sz="2400" b="1" dirty="0">
                        <a:solidFill>
                          <a:schemeClr val="bg1"/>
                        </a:solidFill>
                      </a:endParaRPr>
                    </a:p>
                  </a:txBody>
                  <a:tcPr/>
                </a:tc>
                <a:tc>
                  <a:txBody>
                    <a:bodyPr/>
                    <a:lstStyle/>
                    <a:p>
                      <a:pPr algn="ctr"/>
                      <a:r>
                        <a:rPr lang="en-US" sz="2400" dirty="0" smtClean="0">
                          <a:solidFill>
                            <a:schemeClr val="bg1"/>
                          </a:solidFill>
                        </a:rPr>
                        <a:t>8</a:t>
                      </a:r>
                      <a:endParaRPr lang="en-US" sz="2400" dirty="0">
                        <a:solidFill>
                          <a:schemeClr val="bg1"/>
                        </a:solidFill>
                      </a:endParaRPr>
                    </a:p>
                  </a:txBody>
                  <a:tcPr/>
                </a:tc>
                <a:tc>
                  <a:txBody>
                    <a:bodyPr/>
                    <a:lstStyle/>
                    <a:p>
                      <a:pPr algn="ctr"/>
                      <a:r>
                        <a:rPr lang="en-US" sz="2400" dirty="0" smtClean="0">
                          <a:solidFill>
                            <a:schemeClr val="bg1"/>
                          </a:solidFill>
                        </a:rPr>
                        <a:t>7</a:t>
                      </a:r>
                      <a:endParaRPr lang="en-US" sz="2400" dirty="0">
                        <a:solidFill>
                          <a:schemeClr val="bg1"/>
                        </a:solidFill>
                      </a:endParaRPr>
                    </a:p>
                  </a:txBody>
                  <a:tcPr/>
                </a:tc>
                <a:tc>
                  <a:txBody>
                    <a:bodyPr/>
                    <a:lstStyle/>
                    <a:p>
                      <a:pPr algn="ctr"/>
                      <a:r>
                        <a:rPr lang="en-US" sz="2400" dirty="0" smtClean="0">
                          <a:solidFill>
                            <a:schemeClr val="bg1"/>
                          </a:solidFill>
                        </a:rPr>
                        <a:t>5</a:t>
                      </a:r>
                      <a:endParaRPr lang="en-US" sz="2400" dirty="0">
                        <a:solidFill>
                          <a:schemeClr val="bg1"/>
                        </a:solidFill>
                      </a:endParaRPr>
                    </a:p>
                  </a:txBody>
                  <a:tcPr/>
                </a:tc>
                <a:tc>
                  <a:txBody>
                    <a:bodyPr/>
                    <a:lstStyle/>
                    <a:p>
                      <a:pPr algn="ctr"/>
                      <a:r>
                        <a:rPr lang="en-US" sz="2400" dirty="0" smtClean="0">
                          <a:solidFill>
                            <a:schemeClr val="bg1"/>
                          </a:solidFill>
                        </a:rPr>
                        <a:t>8</a:t>
                      </a:r>
                      <a:endParaRPr lang="en-US" sz="2400" dirty="0">
                        <a:solidFill>
                          <a:schemeClr val="bg1"/>
                        </a:solidFill>
                      </a:endParaRPr>
                    </a:p>
                  </a:txBody>
                  <a:tcPr/>
                </a:tc>
                <a:extLst>
                  <a:ext uri="{0D108BD9-81ED-4DB2-BD59-A6C34878D82A}">
                    <a16:rowId xmlns:a16="http://schemas.microsoft.com/office/drawing/2014/main" val="10004"/>
                  </a:ext>
                </a:extLst>
              </a:tr>
              <a:tr h="538074">
                <a:tc>
                  <a:txBody>
                    <a:bodyPr/>
                    <a:lstStyle/>
                    <a:p>
                      <a:r>
                        <a:rPr lang="en-US" sz="2400" b="1" dirty="0" smtClean="0">
                          <a:solidFill>
                            <a:schemeClr val="bg1"/>
                          </a:solidFill>
                        </a:rPr>
                        <a:t>ECA</a:t>
                      </a:r>
                      <a:endParaRPr lang="en-US" sz="2400" b="1" dirty="0">
                        <a:solidFill>
                          <a:schemeClr val="bg1"/>
                        </a:solidFill>
                      </a:endParaRPr>
                    </a:p>
                  </a:txBody>
                  <a:tcPr/>
                </a:tc>
                <a:tc>
                  <a:txBody>
                    <a:bodyPr/>
                    <a:lstStyle/>
                    <a:p>
                      <a:pPr algn="ctr"/>
                      <a:r>
                        <a:rPr lang="en-US" sz="2400" dirty="0" smtClean="0">
                          <a:solidFill>
                            <a:schemeClr val="bg1"/>
                          </a:solidFill>
                        </a:rPr>
                        <a:t>13</a:t>
                      </a:r>
                      <a:endParaRPr lang="en-US" sz="2400" dirty="0">
                        <a:solidFill>
                          <a:schemeClr val="bg1"/>
                        </a:solidFill>
                      </a:endParaRPr>
                    </a:p>
                  </a:txBody>
                  <a:tcPr/>
                </a:tc>
                <a:tc>
                  <a:txBody>
                    <a:bodyPr/>
                    <a:lstStyle/>
                    <a:p>
                      <a:pPr algn="ctr"/>
                      <a:r>
                        <a:rPr lang="en-US" sz="2400" dirty="0" smtClean="0">
                          <a:solidFill>
                            <a:schemeClr val="bg1"/>
                          </a:solidFill>
                        </a:rPr>
                        <a:t>6</a:t>
                      </a:r>
                      <a:endParaRPr lang="en-US" sz="2400" dirty="0">
                        <a:solidFill>
                          <a:schemeClr val="bg1"/>
                        </a:solidFill>
                      </a:endParaRPr>
                    </a:p>
                  </a:txBody>
                  <a:tcPr/>
                </a:tc>
                <a:tc>
                  <a:txBody>
                    <a:bodyPr/>
                    <a:lstStyle/>
                    <a:p>
                      <a:pPr algn="ctr"/>
                      <a:r>
                        <a:rPr lang="en-US" sz="2400" dirty="0" smtClean="0">
                          <a:solidFill>
                            <a:schemeClr val="bg1"/>
                          </a:solidFill>
                        </a:rPr>
                        <a:t>3</a:t>
                      </a:r>
                      <a:endParaRPr lang="en-US" sz="2400" dirty="0">
                        <a:solidFill>
                          <a:schemeClr val="bg1"/>
                        </a:solidFill>
                      </a:endParaRPr>
                    </a:p>
                  </a:txBody>
                  <a:tcPr/>
                </a:tc>
                <a:tc>
                  <a:txBody>
                    <a:bodyPr/>
                    <a:lstStyle/>
                    <a:p>
                      <a:pPr algn="ctr"/>
                      <a:r>
                        <a:rPr lang="en-US" sz="2400" dirty="0" smtClean="0">
                          <a:solidFill>
                            <a:schemeClr val="bg1"/>
                          </a:solidFill>
                        </a:rPr>
                        <a:t>6</a:t>
                      </a:r>
                      <a:endParaRPr lang="en-US" sz="2400" dirty="0">
                        <a:solidFill>
                          <a:schemeClr val="bg1"/>
                        </a:solidFill>
                      </a:endParaRPr>
                    </a:p>
                  </a:txBody>
                  <a:tcPr/>
                </a:tc>
                <a:extLst>
                  <a:ext uri="{0D108BD9-81ED-4DB2-BD59-A6C34878D82A}">
                    <a16:rowId xmlns:a16="http://schemas.microsoft.com/office/drawing/2014/main" val="10005"/>
                  </a:ext>
                </a:extLst>
              </a:tr>
              <a:tr h="538074">
                <a:tc>
                  <a:txBody>
                    <a:bodyPr/>
                    <a:lstStyle/>
                    <a:p>
                      <a:r>
                        <a:rPr lang="en-US" sz="2400" b="1" dirty="0" smtClean="0">
                          <a:solidFill>
                            <a:schemeClr val="bg1"/>
                          </a:solidFill>
                        </a:rPr>
                        <a:t>HIC</a:t>
                      </a:r>
                      <a:endParaRPr lang="en-US" sz="2400" b="1" dirty="0">
                        <a:solidFill>
                          <a:schemeClr val="bg1"/>
                        </a:solidFill>
                      </a:endParaRPr>
                    </a:p>
                  </a:txBody>
                  <a:tcPr/>
                </a:tc>
                <a:tc>
                  <a:txBody>
                    <a:bodyPr/>
                    <a:lstStyle/>
                    <a:p>
                      <a:pPr algn="ctr"/>
                      <a:r>
                        <a:rPr lang="en-US" sz="2400" dirty="0" smtClean="0">
                          <a:solidFill>
                            <a:schemeClr val="bg1"/>
                          </a:solidFill>
                        </a:rPr>
                        <a:t>19</a:t>
                      </a:r>
                      <a:endParaRPr lang="en-US" sz="2400" dirty="0">
                        <a:solidFill>
                          <a:schemeClr val="bg1"/>
                        </a:solidFill>
                      </a:endParaRPr>
                    </a:p>
                  </a:txBody>
                  <a:tcPr/>
                </a:tc>
                <a:tc>
                  <a:txBody>
                    <a:bodyPr/>
                    <a:lstStyle/>
                    <a:p>
                      <a:pPr algn="ctr"/>
                      <a:r>
                        <a:rPr lang="en-US" sz="2400" dirty="0" smtClean="0">
                          <a:solidFill>
                            <a:schemeClr val="bg1"/>
                          </a:solidFill>
                        </a:rPr>
                        <a:t>14</a:t>
                      </a:r>
                      <a:endParaRPr lang="en-US" sz="2400" dirty="0">
                        <a:solidFill>
                          <a:schemeClr val="bg1"/>
                        </a:solidFill>
                      </a:endParaRPr>
                    </a:p>
                  </a:txBody>
                  <a:tcPr/>
                </a:tc>
                <a:tc>
                  <a:txBody>
                    <a:bodyPr/>
                    <a:lstStyle/>
                    <a:p>
                      <a:pPr algn="ctr"/>
                      <a:r>
                        <a:rPr lang="en-US" sz="2400" dirty="0" smtClean="0">
                          <a:solidFill>
                            <a:schemeClr val="bg1"/>
                          </a:solidFill>
                        </a:rPr>
                        <a:t>75</a:t>
                      </a:r>
                      <a:endParaRPr lang="en-US" sz="2400" dirty="0">
                        <a:solidFill>
                          <a:schemeClr val="bg1"/>
                        </a:solidFill>
                      </a:endParaRPr>
                    </a:p>
                  </a:txBody>
                  <a:tcPr/>
                </a:tc>
                <a:tc>
                  <a:txBody>
                    <a:bodyPr/>
                    <a:lstStyle/>
                    <a:p>
                      <a:pPr algn="ctr"/>
                      <a:r>
                        <a:rPr lang="en-US" sz="2400" dirty="0" smtClean="0">
                          <a:solidFill>
                            <a:schemeClr val="bg1"/>
                          </a:solidFill>
                        </a:rPr>
                        <a:t>33</a:t>
                      </a:r>
                      <a:endParaRPr lang="en-US" sz="2400" dirty="0">
                        <a:solidFill>
                          <a:schemeClr val="bg1"/>
                        </a:solidFill>
                      </a:endParaRPr>
                    </a:p>
                  </a:txBody>
                  <a:tcPr/>
                </a:tc>
                <a:extLst>
                  <a:ext uri="{0D108BD9-81ED-4DB2-BD59-A6C34878D82A}">
                    <a16:rowId xmlns:a16="http://schemas.microsoft.com/office/drawing/2014/main" val="10006"/>
                  </a:ext>
                </a:extLst>
              </a:tr>
              <a:tr h="538074">
                <a:tc>
                  <a:txBody>
                    <a:bodyPr/>
                    <a:lstStyle/>
                    <a:p>
                      <a:r>
                        <a:rPr lang="en-US" sz="2400" b="1" dirty="0" smtClean="0">
                          <a:solidFill>
                            <a:schemeClr val="bg1"/>
                          </a:solidFill>
                        </a:rPr>
                        <a:t>Total</a:t>
                      </a:r>
                      <a:endParaRPr lang="en-US" sz="2400" b="1" dirty="0">
                        <a:solidFill>
                          <a:schemeClr val="bg1"/>
                        </a:solidFill>
                      </a:endParaRPr>
                    </a:p>
                  </a:txBody>
                  <a:tcPr/>
                </a:tc>
                <a:tc>
                  <a:txBody>
                    <a:bodyPr/>
                    <a:lstStyle/>
                    <a:p>
                      <a:pPr algn="ctr"/>
                      <a:r>
                        <a:rPr lang="en-US" sz="2400" dirty="0" smtClean="0">
                          <a:solidFill>
                            <a:schemeClr val="bg1"/>
                          </a:solidFill>
                        </a:rPr>
                        <a:t>68</a:t>
                      </a:r>
                      <a:endParaRPr lang="en-US" sz="2400" dirty="0">
                        <a:solidFill>
                          <a:schemeClr val="bg1"/>
                        </a:solidFill>
                      </a:endParaRPr>
                    </a:p>
                  </a:txBody>
                  <a:tcPr/>
                </a:tc>
                <a:tc>
                  <a:txBody>
                    <a:bodyPr/>
                    <a:lstStyle/>
                    <a:p>
                      <a:pPr algn="ctr"/>
                      <a:r>
                        <a:rPr lang="en-US" sz="2400" dirty="0" smtClean="0">
                          <a:solidFill>
                            <a:schemeClr val="bg1"/>
                          </a:solidFill>
                        </a:rPr>
                        <a:t>91</a:t>
                      </a:r>
                      <a:endParaRPr lang="en-US" sz="2400" dirty="0">
                        <a:solidFill>
                          <a:schemeClr val="bg1"/>
                        </a:solidFill>
                      </a:endParaRPr>
                    </a:p>
                  </a:txBody>
                  <a:tcPr/>
                </a:tc>
                <a:tc>
                  <a:txBody>
                    <a:bodyPr/>
                    <a:lstStyle/>
                    <a:p>
                      <a:pPr algn="ctr"/>
                      <a:r>
                        <a:rPr lang="en-US" sz="2400" dirty="0" smtClean="0">
                          <a:solidFill>
                            <a:schemeClr val="bg1"/>
                          </a:solidFill>
                        </a:rPr>
                        <a:t>95</a:t>
                      </a:r>
                      <a:endParaRPr lang="en-US" sz="2400" dirty="0">
                        <a:solidFill>
                          <a:schemeClr val="bg1"/>
                        </a:solidFill>
                      </a:endParaRPr>
                    </a:p>
                  </a:txBody>
                  <a:tcPr/>
                </a:tc>
                <a:tc>
                  <a:txBody>
                    <a:bodyPr/>
                    <a:lstStyle/>
                    <a:p>
                      <a:pPr algn="ctr"/>
                      <a:r>
                        <a:rPr lang="en-US" sz="2400" dirty="0" smtClean="0">
                          <a:solidFill>
                            <a:schemeClr val="bg1"/>
                          </a:solidFill>
                        </a:rPr>
                        <a:t>90</a:t>
                      </a:r>
                      <a:endParaRPr lang="en-US" sz="2400" dirty="0">
                        <a:solidFill>
                          <a:schemeClr val="bg1"/>
                        </a:solidFill>
                      </a:endParaRPr>
                    </a:p>
                  </a:txBody>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533400"/>
            <a:ext cx="8229600" cy="1143000"/>
          </a:xfrm>
        </p:spPr>
        <p:txBody>
          <a:bodyPr/>
          <a:lstStyle/>
          <a:p>
            <a:r>
              <a:rPr lang="en-US" sz="4000" smtClean="0"/>
              <a:t>Commodity coverage </a:t>
            </a:r>
            <a:br>
              <a:rPr lang="en-US" sz="4000" smtClean="0"/>
            </a:br>
            <a:r>
              <a:rPr lang="en-US" sz="4000" smtClean="0"/>
              <a:t>(top 30 products only)</a:t>
            </a:r>
            <a:endParaRPr lang="en-US" smtClean="0"/>
          </a:p>
        </p:txBody>
      </p:sp>
      <p:graphicFrame>
        <p:nvGraphicFramePr>
          <p:cNvPr id="4" name="Table 3"/>
          <p:cNvGraphicFramePr>
            <a:graphicFrameLocks noGrp="1"/>
          </p:cNvGraphicFramePr>
          <p:nvPr/>
        </p:nvGraphicFramePr>
        <p:xfrm>
          <a:off x="304800" y="2362200"/>
          <a:ext cx="8610601" cy="3604770"/>
        </p:xfrm>
        <a:graphic>
          <a:graphicData uri="http://schemas.openxmlformats.org/drawingml/2006/table">
            <a:tbl>
              <a:tblPr firstRow="1" bandRow="1">
                <a:tableStyleId>{5C22544A-7EE6-4342-B048-85BDC9FD1C3A}</a:tableStyleId>
              </a:tblPr>
              <a:tblGrid>
                <a:gridCol w="3048002">
                  <a:extLst>
                    <a:ext uri="{9D8B030D-6E8A-4147-A177-3AD203B41FA5}">
                      <a16:colId xmlns:a16="http://schemas.microsoft.com/office/drawing/2014/main" val="20000"/>
                    </a:ext>
                  </a:extLst>
                </a:gridCol>
                <a:gridCol w="1582227">
                  <a:extLst>
                    <a:ext uri="{9D8B030D-6E8A-4147-A177-3AD203B41FA5}">
                      <a16:colId xmlns:a16="http://schemas.microsoft.com/office/drawing/2014/main" val="20001"/>
                    </a:ext>
                  </a:extLst>
                </a:gridCol>
                <a:gridCol w="2182554">
                  <a:extLst>
                    <a:ext uri="{9D8B030D-6E8A-4147-A177-3AD203B41FA5}">
                      <a16:colId xmlns:a16="http://schemas.microsoft.com/office/drawing/2014/main" val="20002"/>
                    </a:ext>
                  </a:extLst>
                </a:gridCol>
                <a:gridCol w="1797818">
                  <a:extLst>
                    <a:ext uri="{9D8B030D-6E8A-4147-A177-3AD203B41FA5}">
                      <a16:colId xmlns:a16="http://schemas.microsoft.com/office/drawing/2014/main" val="20003"/>
                    </a:ext>
                  </a:extLst>
                </a:gridCol>
              </a:tblGrid>
              <a:tr h="412266">
                <a:tc>
                  <a:txBody>
                    <a:bodyPr/>
                    <a:lstStyle/>
                    <a:p>
                      <a:endParaRPr lang="en-US" sz="2400"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400" b="1" dirty="0" smtClean="0">
                          <a:solidFill>
                            <a:schemeClr val="bg1"/>
                          </a:solidFill>
                        </a:rPr>
                        <a:t>No. of</a:t>
                      </a:r>
                      <a:endParaRPr lang="en-US"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1">
                        <a:lumMod val="85000"/>
                      </a:schemeClr>
                    </a:solidFill>
                  </a:tcPr>
                </a:tc>
                <a:tc gridSpan="2">
                  <a:txBody>
                    <a:bodyPr/>
                    <a:lstStyle/>
                    <a:p>
                      <a:pPr algn="ctr"/>
                      <a:r>
                        <a:rPr lang="en-US" sz="2400" dirty="0" smtClean="0">
                          <a:solidFill>
                            <a:schemeClr val="bg1"/>
                          </a:solidFill>
                        </a:rPr>
                        <a:t>Percentage of world</a:t>
                      </a:r>
                      <a:endParaRPr lang="en-US" sz="2400" dirty="0">
                        <a:solidFill>
                          <a:schemeClr val="bg1"/>
                        </a:solidFill>
                      </a:endParaRPr>
                    </a:p>
                  </a:txBody>
                  <a:tcPr>
                    <a:lnL w="12700" cap="flat" cmpd="sng" algn="ctr">
                      <a:solidFill>
                        <a:schemeClr val="tx1"/>
                      </a:solidFill>
                      <a:prstDash val="solid"/>
                      <a:round/>
                      <a:headEnd type="none" w="med" len="med"/>
                      <a:tailEnd type="none" w="med" len="med"/>
                    </a:lnL>
                    <a:solidFill>
                      <a:schemeClr val="tx1">
                        <a:lumMod val="85000"/>
                      </a:schemeClr>
                    </a:solidFill>
                  </a:tcPr>
                </a:tc>
                <a:tc hMerge="1">
                  <a:txBody>
                    <a:bodyPr/>
                    <a:lstStyle/>
                    <a:p>
                      <a:endParaRPr lang="en-US" dirty="0"/>
                    </a:p>
                  </a:txBody>
                  <a:tcPr/>
                </a:tc>
                <a:extLst>
                  <a:ext uri="{0D108BD9-81ED-4DB2-BD59-A6C34878D82A}">
                    <a16:rowId xmlns:a16="http://schemas.microsoft.com/office/drawing/2014/main" val="10000"/>
                  </a:ext>
                </a:extLst>
              </a:tr>
              <a:tr h="412266">
                <a:tc>
                  <a:txBody>
                    <a:bodyPr/>
                    <a:lstStyle/>
                    <a:p>
                      <a:endParaRPr lang="en-US" sz="2400"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rPr>
                        <a:t>Products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a:r>
                        <a:rPr lang="en-US" sz="2400" b="1" dirty="0" smtClean="0">
                          <a:solidFill>
                            <a:schemeClr val="bg1"/>
                          </a:solidFill>
                        </a:rPr>
                        <a:t>Production</a:t>
                      </a:r>
                      <a:endParaRPr lang="en-US" sz="2400" b="1" dirty="0">
                        <a:solidFill>
                          <a:schemeClr val="bg1"/>
                        </a:solidFill>
                      </a:endParaRPr>
                    </a:p>
                  </a:txBody>
                  <a:tcPr>
                    <a:lnL w="12700" cap="flat" cmpd="sng" algn="ctr">
                      <a:solidFill>
                        <a:schemeClr val="tx1"/>
                      </a:solidFill>
                      <a:prstDash val="solid"/>
                      <a:round/>
                      <a:headEnd type="none" w="med" len="med"/>
                      <a:tailEnd type="none" w="med" len="med"/>
                    </a:lnL>
                    <a:solidFill>
                      <a:schemeClr val="tx1">
                        <a:lumMod val="85000"/>
                      </a:schemeClr>
                    </a:solidFill>
                  </a:tcPr>
                </a:tc>
                <a:tc>
                  <a:txBody>
                    <a:bodyPr/>
                    <a:lstStyle/>
                    <a:p>
                      <a:pPr algn="ctr"/>
                      <a:r>
                        <a:rPr lang="en-US" sz="2400" b="1" dirty="0" smtClean="0">
                          <a:solidFill>
                            <a:schemeClr val="bg1"/>
                          </a:solidFill>
                        </a:rPr>
                        <a:t>Exports</a:t>
                      </a:r>
                      <a:endParaRPr lang="en-US" sz="2400" b="1" dirty="0">
                        <a:solidFill>
                          <a:schemeClr val="bg1"/>
                        </a:solidFill>
                      </a:endParaRPr>
                    </a:p>
                  </a:txBody>
                  <a:tcPr>
                    <a:solidFill>
                      <a:schemeClr val="tx1">
                        <a:lumMod val="85000"/>
                      </a:schemeClr>
                    </a:solidFill>
                  </a:tcPr>
                </a:tc>
                <a:extLst>
                  <a:ext uri="{0D108BD9-81ED-4DB2-BD59-A6C34878D82A}">
                    <a16:rowId xmlns:a16="http://schemas.microsoft.com/office/drawing/2014/main" val="10001"/>
                  </a:ext>
                </a:extLst>
              </a:tr>
              <a:tr h="538074">
                <a:tc>
                  <a:txBody>
                    <a:bodyPr/>
                    <a:lstStyle/>
                    <a:p>
                      <a:r>
                        <a:rPr lang="en-US" sz="2400" b="1" dirty="0" smtClean="0">
                          <a:solidFill>
                            <a:schemeClr val="bg1"/>
                          </a:solidFill>
                        </a:rPr>
                        <a:t>Cereal Grains</a:t>
                      </a:r>
                      <a:endParaRPr lang="en-US" sz="2400" b="1" dirty="0">
                        <a:solidFill>
                          <a:schemeClr val="bg1"/>
                        </a:solidFill>
                      </a:endParaRPr>
                    </a:p>
                  </a:txBody>
                  <a:tcPr>
                    <a:lnT w="12700" cmpd="sng">
                      <a:noFill/>
                    </a:lnT>
                  </a:tcPr>
                </a:tc>
                <a:tc>
                  <a:txBody>
                    <a:bodyPr/>
                    <a:lstStyle/>
                    <a:p>
                      <a:pPr algn="ctr"/>
                      <a:r>
                        <a:rPr lang="en-US" sz="2400" dirty="0" smtClean="0">
                          <a:solidFill>
                            <a:schemeClr val="bg1"/>
                          </a:solidFill>
                        </a:rPr>
                        <a:t>10</a:t>
                      </a:r>
                      <a:endParaRPr lang="en-US" sz="2400" dirty="0">
                        <a:solidFill>
                          <a:schemeClr val="bg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2400" dirty="0" smtClean="0">
                          <a:solidFill>
                            <a:schemeClr val="bg1"/>
                          </a:solidFill>
                        </a:rPr>
                        <a:t>84</a:t>
                      </a:r>
                      <a:endParaRPr lang="en-US" sz="2400" dirty="0">
                        <a:solidFill>
                          <a:schemeClr val="bg1"/>
                        </a:solidFill>
                      </a:endParaRPr>
                    </a:p>
                  </a:txBody>
                  <a:tcPr/>
                </a:tc>
                <a:tc>
                  <a:txBody>
                    <a:bodyPr/>
                    <a:lstStyle/>
                    <a:p>
                      <a:pPr algn="ctr"/>
                      <a:r>
                        <a:rPr lang="en-US" sz="2400" dirty="0" smtClean="0">
                          <a:solidFill>
                            <a:schemeClr val="bg1"/>
                          </a:solidFill>
                        </a:rPr>
                        <a:t>90</a:t>
                      </a:r>
                      <a:endParaRPr lang="en-US" sz="2400" dirty="0">
                        <a:solidFill>
                          <a:schemeClr val="bg1"/>
                        </a:solidFill>
                      </a:endParaRPr>
                    </a:p>
                  </a:txBody>
                  <a:tcPr/>
                </a:tc>
                <a:extLst>
                  <a:ext uri="{0D108BD9-81ED-4DB2-BD59-A6C34878D82A}">
                    <a16:rowId xmlns:a16="http://schemas.microsoft.com/office/drawing/2014/main" val="10002"/>
                  </a:ext>
                </a:extLst>
              </a:tr>
              <a:tr h="538074">
                <a:tc>
                  <a:txBody>
                    <a:bodyPr/>
                    <a:lstStyle/>
                    <a:p>
                      <a:r>
                        <a:rPr lang="en-US" sz="2400" b="1" dirty="0" smtClean="0">
                          <a:solidFill>
                            <a:schemeClr val="bg1"/>
                          </a:solidFill>
                        </a:rPr>
                        <a:t>Oilseeds</a:t>
                      </a:r>
                      <a:endParaRPr lang="en-US" sz="2400" b="1" dirty="0">
                        <a:solidFill>
                          <a:schemeClr val="bg1"/>
                        </a:solidFill>
                      </a:endParaRPr>
                    </a:p>
                  </a:txBody>
                  <a:tcPr/>
                </a:tc>
                <a:tc>
                  <a:txBody>
                    <a:bodyPr/>
                    <a:lstStyle/>
                    <a:p>
                      <a:pPr algn="ctr"/>
                      <a:r>
                        <a:rPr lang="en-US" sz="2400" dirty="0" smtClean="0">
                          <a:solidFill>
                            <a:schemeClr val="bg1"/>
                          </a:solidFill>
                        </a:rPr>
                        <a:t>6</a:t>
                      </a:r>
                      <a:endParaRPr lang="en-US" sz="2400" dirty="0">
                        <a:solidFill>
                          <a:schemeClr val="bg1"/>
                        </a:solidFill>
                      </a:endParaRPr>
                    </a:p>
                  </a:txBody>
                  <a:tcPr/>
                </a:tc>
                <a:tc>
                  <a:txBody>
                    <a:bodyPr/>
                    <a:lstStyle/>
                    <a:p>
                      <a:pPr algn="ctr"/>
                      <a:r>
                        <a:rPr lang="en-US" sz="2400" dirty="0" smtClean="0">
                          <a:solidFill>
                            <a:schemeClr val="bg1"/>
                          </a:solidFill>
                        </a:rPr>
                        <a:t>79</a:t>
                      </a:r>
                      <a:endParaRPr lang="en-US" sz="2400" dirty="0">
                        <a:solidFill>
                          <a:schemeClr val="bg1"/>
                        </a:solidFill>
                      </a:endParaRPr>
                    </a:p>
                  </a:txBody>
                  <a:tcPr/>
                </a:tc>
                <a:tc>
                  <a:txBody>
                    <a:bodyPr/>
                    <a:lstStyle/>
                    <a:p>
                      <a:pPr algn="ctr"/>
                      <a:r>
                        <a:rPr lang="en-US" sz="2400" dirty="0" smtClean="0">
                          <a:solidFill>
                            <a:schemeClr val="bg1"/>
                          </a:solidFill>
                        </a:rPr>
                        <a:t>85</a:t>
                      </a:r>
                      <a:endParaRPr lang="en-US" sz="2400" dirty="0">
                        <a:solidFill>
                          <a:schemeClr val="bg1"/>
                        </a:solidFill>
                      </a:endParaRPr>
                    </a:p>
                  </a:txBody>
                  <a:tcPr/>
                </a:tc>
                <a:extLst>
                  <a:ext uri="{0D108BD9-81ED-4DB2-BD59-A6C34878D82A}">
                    <a16:rowId xmlns:a16="http://schemas.microsoft.com/office/drawing/2014/main" val="10003"/>
                  </a:ext>
                </a:extLst>
              </a:tr>
              <a:tr h="538074">
                <a:tc>
                  <a:txBody>
                    <a:bodyPr/>
                    <a:lstStyle/>
                    <a:p>
                      <a:r>
                        <a:rPr lang="en-US" sz="2400" b="1" dirty="0" smtClean="0">
                          <a:solidFill>
                            <a:schemeClr val="bg1"/>
                          </a:solidFill>
                        </a:rPr>
                        <a:t>Tropical crops</a:t>
                      </a:r>
                      <a:endParaRPr lang="en-US" sz="2400" b="1" dirty="0">
                        <a:solidFill>
                          <a:schemeClr val="bg1"/>
                        </a:solidFill>
                      </a:endParaRPr>
                    </a:p>
                  </a:txBody>
                  <a:tcPr/>
                </a:tc>
                <a:tc>
                  <a:txBody>
                    <a:bodyPr/>
                    <a:lstStyle/>
                    <a:p>
                      <a:pPr algn="ctr"/>
                      <a:r>
                        <a:rPr lang="en-US" sz="2400" dirty="0" smtClean="0">
                          <a:solidFill>
                            <a:schemeClr val="bg1"/>
                          </a:solidFill>
                        </a:rPr>
                        <a:t>7</a:t>
                      </a:r>
                      <a:endParaRPr lang="en-US" sz="2400" dirty="0">
                        <a:solidFill>
                          <a:schemeClr val="bg1"/>
                        </a:solidFill>
                      </a:endParaRPr>
                    </a:p>
                  </a:txBody>
                  <a:tcPr/>
                </a:tc>
                <a:tc>
                  <a:txBody>
                    <a:bodyPr/>
                    <a:lstStyle/>
                    <a:p>
                      <a:pPr algn="ctr"/>
                      <a:r>
                        <a:rPr lang="en-US" sz="2400" dirty="0" smtClean="0">
                          <a:solidFill>
                            <a:schemeClr val="bg1"/>
                          </a:solidFill>
                        </a:rPr>
                        <a:t>75</a:t>
                      </a:r>
                      <a:endParaRPr lang="en-US" sz="2400" dirty="0">
                        <a:solidFill>
                          <a:schemeClr val="bg1"/>
                        </a:solidFill>
                      </a:endParaRPr>
                    </a:p>
                  </a:txBody>
                  <a:tcPr/>
                </a:tc>
                <a:tc>
                  <a:txBody>
                    <a:bodyPr/>
                    <a:lstStyle/>
                    <a:p>
                      <a:pPr algn="ctr"/>
                      <a:r>
                        <a:rPr lang="en-US" sz="2400" dirty="0" smtClean="0">
                          <a:solidFill>
                            <a:schemeClr val="bg1"/>
                          </a:solidFill>
                        </a:rPr>
                        <a:t>71</a:t>
                      </a:r>
                      <a:endParaRPr lang="en-US" sz="2400" dirty="0">
                        <a:solidFill>
                          <a:schemeClr val="bg1"/>
                        </a:solidFill>
                      </a:endParaRPr>
                    </a:p>
                  </a:txBody>
                  <a:tcPr/>
                </a:tc>
                <a:extLst>
                  <a:ext uri="{0D108BD9-81ED-4DB2-BD59-A6C34878D82A}">
                    <a16:rowId xmlns:a16="http://schemas.microsoft.com/office/drawing/2014/main" val="10004"/>
                  </a:ext>
                </a:extLst>
              </a:tr>
              <a:tr h="538074">
                <a:tc>
                  <a:txBody>
                    <a:bodyPr/>
                    <a:lstStyle/>
                    <a:p>
                      <a:r>
                        <a:rPr lang="en-US" sz="2400" b="1" dirty="0" smtClean="0">
                          <a:solidFill>
                            <a:schemeClr val="bg1"/>
                          </a:solidFill>
                        </a:rPr>
                        <a:t>Livestock</a:t>
                      </a:r>
                      <a:r>
                        <a:rPr lang="en-US" sz="2400" b="1" baseline="0" dirty="0" smtClean="0">
                          <a:solidFill>
                            <a:schemeClr val="bg1"/>
                          </a:solidFill>
                        </a:rPr>
                        <a:t> products</a:t>
                      </a:r>
                      <a:endParaRPr lang="en-US" sz="2400" b="1" dirty="0">
                        <a:solidFill>
                          <a:schemeClr val="bg1"/>
                        </a:solidFill>
                      </a:endParaRPr>
                    </a:p>
                  </a:txBody>
                  <a:tcPr/>
                </a:tc>
                <a:tc>
                  <a:txBody>
                    <a:bodyPr/>
                    <a:lstStyle/>
                    <a:p>
                      <a:pPr algn="ctr"/>
                      <a:r>
                        <a:rPr lang="en-US" sz="2400" dirty="0" smtClean="0">
                          <a:solidFill>
                            <a:schemeClr val="bg1"/>
                          </a:solidFill>
                        </a:rPr>
                        <a:t>7</a:t>
                      </a:r>
                      <a:endParaRPr lang="en-US" sz="2400" dirty="0">
                        <a:solidFill>
                          <a:schemeClr val="bg1"/>
                        </a:solidFill>
                      </a:endParaRPr>
                    </a:p>
                  </a:txBody>
                  <a:tcPr/>
                </a:tc>
                <a:tc>
                  <a:txBody>
                    <a:bodyPr/>
                    <a:lstStyle/>
                    <a:p>
                      <a:pPr algn="ctr"/>
                      <a:r>
                        <a:rPr lang="en-US" sz="2400" dirty="0" smtClean="0">
                          <a:solidFill>
                            <a:schemeClr val="bg1"/>
                          </a:solidFill>
                        </a:rPr>
                        <a:t>70</a:t>
                      </a:r>
                      <a:endParaRPr lang="en-US" sz="2400" dirty="0">
                        <a:solidFill>
                          <a:schemeClr val="bg1"/>
                        </a:solidFill>
                      </a:endParaRPr>
                    </a:p>
                  </a:txBody>
                  <a:tcPr/>
                </a:tc>
                <a:tc>
                  <a:txBody>
                    <a:bodyPr/>
                    <a:lstStyle/>
                    <a:p>
                      <a:pPr algn="ctr"/>
                      <a:r>
                        <a:rPr lang="en-US" sz="2400" dirty="0" smtClean="0">
                          <a:solidFill>
                            <a:schemeClr val="bg1"/>
                          </a:solidFill>
                        </a:rPr>
                        <a:t>88</a:t>
                      </a:r>
                      <a:endParaRPr lang="en-US" sz="2400" dirty="0">
                        <a:solidFill>
                          <a:schemeClr val="bg1"/>
                        </a:solidFill>
                      </a:endParaRPr>
                    </a:p>
                  </a:txBody>
                  <a:tcPr/>
                </a:tc>
                <a:extLst>
                  <a:ext uri="{0D108BD9-81ED-4DB2-BD59-A6C34878D82A}">
                    <a16:rowId xmlns:a16="http://schemas.microsoft.com/office/drawing/2014/main" val="10005"/>
                  </a:ext>
                </a:extLst>
              </a:tr>
              <a:tr h="538074">
                <a:tc>
                  <a:txBody>
                    <a:bodyPr/>
                    <a:lstStyle/>
                    <a:p>
                      <a:r>
                        <a:rPr lang="en-US" sz="2400" b="1" dirty="0" smtClean="0">
                          <a:solidFill>
                            <a:schemeClr val="bg1"/>
                          </a:solidFill>
                        </a:rPr>
                        <a:t>Total</a:t>
                      </a:r>
                      <a:endParaRPr lang="en-US" sz="2400" b="1" dirty="0">
                        <a:solidFill>
                          <a:schemeClr val="bg1"/>
                        </a:solidFill>
                      </a:endParaRPr>
                    </a:p>
                  </a:txBody>
                  <a:tcPr/>
                </a:tc>
                <a:tc>
                  <a:txBody>
                    <a:bodyPr/>
                    <a:lstStyle/>
                    <a:p>
                      <a:pPr algn="ctr"/>
                      <a:r>
                        <a:rPr lang="en-US" sz="2400" dirty="0" smtClean="0">
                          <a:solidFill>
                            <a:schemeClr val="bg1"/>
                          </a:solidFill>
                        </a:rPr>
                        <a:t>30</a:t>
                      </a:r>
                      <a:endParaRPr lang="en-US" sz="2400" dirty="0">
                        <a:solidFill>
                          <a:schemeClr val="bg1"/>
                        </a:solidFill>
                      </a:endParaRPr>
                    </a:p>
                  </a:txBody>
                  <a:tcPr/>
                </a:tc>
                <a:tc>
                  <a:txBody>
                    <a:bodyPr/>
                    <a:lstStyle/>
                    <a:p>
                      <a:pPr algn="ctr"/>
                      <a:r>
                        <a:rPr lang="en-US" sz="2400" dirty="0" smtClean="0">
                          <a:solidFill>
                            <a:schemeClr val="bg1"/>
                          </a:solidFill>
                        </a:rPr>
                        <a:t>75</a:t>
                      </a:r>
                      <a:endParaRPr lang="en-US" sz="2400" dirty="0">
                        <a:solidFill>
                          <a:schemeClr val="bg1"/>
                        </a:solidFill>
                      </a:endParaRPr>
                    </a:p>
                  </a:txBody>
                  <a:tcPr/>
                </a:tc>
                <a:tc>
                  <a:txBody>
                    <a:bodyPr/>
                    <a:lstStyle/>
                    <a:p>
                      <a:pPr algn="ctr"/>
                      <a:r>
                        <a:rPr lang="en-US" sz="2400" dirty="0" smtClean="0">
                          <a:solidFill>
                            <a:schemeClr val="bg1"/>
                          </a:solidFill>
                        </a:rPr>
                        <a:t>85</a:t>
                      </a:r>
                      <a:endParaRPr lang="en-US" sz="2400" dirty="0">
                        <a:solidFill>
                          <a:schemeClr val="bg1"/>
                        </a:solidFill>
                      </a:endParaRPr>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3" cstate="print"/>
          <a:srcRect l="-514" t="8992"/>
          <a:stretch>
            <a:fillRect/>
          </a:stretch>
        </p:blipFill>
        <p:spPr bwMode="auto">
          <a:xfrm>
            <a:off x="0" y="1235075"/>
            <a:ext cx="9144000" cy="5622925"/>
          </a:xfrm>
          <a:prstGeom prst="rect">
            <a:avLst/>
          </a:prstGeom>
          <a:noFill/>
          <a:ln w="9525">
            <a:noFill/>
            <a:miter lim="800000"/>
            <a:headEnd/>
            <a:tailEnd/>
          </a:ln>
        </p:spPr>
      </p:pic>
      <p:sp>
        <p:nvSpPr>
          <p:cNvPr id="35843" name="Rectangle 3"/>
          <p:cNvSpPr>
            <a:spLocks noGrp="1" noChangeArrowheads="1"/>
          </p:cNvSpPr>
          <p:nvPr>
            <p:ph type="title"/>
          </p:nvPr>
        </p:nvSpPr>
        <p:spPr>
          <a:xfrm>
            <a:off x="0" y="152400"/>
            <a:ext cx="9144000" cy="1143000"/>
          </a:xfrm>
          <a:noFill/>
        </p:spPr>
        <p:txBody>
          <a:bodyPr/>
          <a:lstStyle/>
          <a:p>
            <a:pPr eaLnBrk="1" hangingPunct="1">
              <a:lnSpc>
                <a:spcPct val="80000"/>
              </a:lnSpc>
            </a:pPr>
            <a:r>
              <a:rPr lang="en-US" sz="2800" dirty="0" smtClean="0">
                <a:solidFill>
                  <a:schemeClr val="bg1"/>
                </a:solidFill>
              </a:rPr>
              <a:t>Average nominal rates of protection, by income group (2001)</a:t>
            </a:r>
          </a:p>
        </p:txBody>
      </p:sp>
      <p:sp>
        <p:nvSpPr>
          <p:cNvPr id="2" name="Right Arrow 1"/>
          <p:cNvSpPr/>
          <p:nvPr/>
        </p:nvSpPr>
        <p:spPr bwMode="auto">
          <a:xfrm>
            <a:off x="1676400" y="1676400"/>
            <a:ext cx="3810000" cy="1676400"/>
          </a:xfrm>
          <a:prstGeom prst="rightArrow">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3" name="Down Arrow 2"/>
          <p:cNvSpPr/>
          <p:nvPr/>
        </p:nvSpPr>
        <p:spPr bwMode="auto">
          <a:xfrm>
            <a:off x="2209800" y="1828800"/>
            <a:ext cx="533400" cy="1219200"/>
          </a:xfrm>
          <a:prstGeom prst="downArrow">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4" name="Down Arrow 3"/>
          <p:cNvSpPr/>
          <p:nvPr/>
        </p:nvSpPr>
        <p:spPr bwMode="auto">
          <a:xfrm rot="20240121">
            <a:off x="2124149" y="1533418"/>
            <a:ext cx="661871" cy="1600200"/>
          </a:xfrm>
          <a:prstGeom prst="downArrow">
            <a:avLst/>
          </a:prstGeom>
          <a:solidFill>
            <a:srgbClr val="FFFF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7" name="Down Arrow 6"/>
          <p:cNvSpPr/>
          <p:nvPr/>
        </p:nvSpPr>
        <p:spPr bwMode="auto">
          <a:xfrm rot="14933312">
            <a:off x="2472260" y="2769252"/>
            <a:ext cx="681316" cy="1600200"/>
          </a:xfrm>
          <a:prstGeom prst="downArrow">
            <a:avLst/>
          </a:prstGeom>
          <a:solidFill>
            <a:srgbClr val="FFFF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8" name="Down Arrow 7"/>
          <p:cNvSpPr/>
          <p:nvPr/>
        </p:nvSpPr>
        <p:spPr bwMode="auto">
          <a:xfrm rot="10800000">
            <a:off x="5674701" y="4073969"/>
            <a:ext cx="648420" cy="485961"/>
          </a:xfrm>
          <a:prstGeom prst="downArrow">
            <a:avLst>
              <a:gd name="adj1" fmla="val 50000"/>
              <a:gd name="adj2" fmla="val 51600"/>
            </a:avLst>
          </a:prstGeom>
          <a:solidFill>
            <a:srgbClr val="FFFF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2463452" y="3472076"/>
            <a:ext cx="423514" cy="413190"/>
          </a:xfrm>
          <a:prstGeom prst="rect">
            <a:avLst/>
          </a:prstGeom>
          <a:noFill/>
        </p:spPr>
        <p:txBody>
          <a:bodyPr wrap="none" rtlCol="0">
            <a:spAutoFit/>
          </a:bodyPr>
          <a:lstStyle/>
          <a:p>
            <a:r>
              <a:rPr lang="en-US" dirty="0" smtClean="0">
                <a:solidFill>
                  <a:srgbClr val="C00000"/>
                </a:solidFill>
                <a:latin typeface="Arial Black" panose="020B0A04020102020204" pitchFamily="34" charset="0"/>
              </a:rPr>
              <a:t>1</a:t>
            </a:r>
            <a:endParaRPr lang="en-US" dirty="0">
              <a:solidFill>
                <a:srgbClr val="C00000"/>
              </a:solidFill>
              <a:latin typeface="Arial Black" panose="020B0A04020102020204" pitchFamily="34" charset="0"/>
            </a:endParaRPr>
          </a:p>
        </p:txBody>
      </p:sp>
      <p:sp>
        <p:nvSpPr>
          <p:cNvPr id="11" name="TextBox 10"/>
          <p:cNvSpPr txBox="1"/>
          <p:nvPr/>
        </p:nvSpPr>
        <p:spPr>
          <a:xfrm>
            <a:off x="5787153" y="4182153"/>
            <a:ext cx="423514" cy="413190"/>
          </a:xfrm>
          <a:prstGeom prst="rect">
            <a:avLst/>
          </a:prstGeom>
          <a:noFill/>
        </p:spPr>
        <p:txBody>
          <a:bodyPr wrap="none" rtlCol="0">
            <a:spAutoFit/>
          </a:bodyPr>
          <a:lstStyle/>
          <a:p>
            <a:r>
              <a:rPr lang="en-US" dirty="0" smtClean="0">
                <a:solidFill>
                  <a:srgbClr val="C00000"/>
                </a:solidFill>
                <a:latin typeface="Arial Black" panose="020B0A04020102020204" pitchFamily="34" charset="0"/>
              </a:rPr>
              <a:t>2</a:t>
            </a:r>
            <a:endParaRPr lang="en-US" dirty="0">
              <a:solidFill>
                <a:srgbClr val="C00000"/>
              </a:solidFill>
              <a:latin typeface="Arial Black" panose="020B0A04020102020204" pitchFamily="34" charset="0"/>
            </a:endParaRPr>
          </a:p>
        </p:txBody>
      </p:sp>
      <p:sp>
        <p:nvSpPr>
          <p:cNvPr id="12" name="Down Arrow 11"/>
          <p:cNvSpPr/>
          <p:nvPr/>
        </p:nvSpPr>
        <p:spPr bwMode="auto">
          <a:xfrm rot="14888379">
            <a:off x="2793266" y="1941031"/>
            <a:ext cx="661871" cy="1600200"/>
          </a:xfrm>
          <a:prstGeom prst="downArrow">
            <a:avLst/>
          </a:prstGeom>
          <a:solidFill>
            <a:srgbClr val="FFFF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2457406" y="2770918"/>
            <a:ext cx="423514" cy="413190"/>
          </a:xfrm>
          <a:prstGeom prst="rect">
            <a:avLst/>
          </a:prstGeom>
          <a:noFill/>
        </p:spPr>
        <p:txBody>
          <a:bodyPr wrap="none" rtlCol="0">
            <a:spAutoFit/>
          </a:bodyPr>
          <a:lstStyle/>
          <a:p>
            <a:r>
              <a:rPr lang="en-US" dirty="0" smtClean="0">
                <a:solidFill>
                  <a:srgbClr val="C00000"/>
                </a:solidFill>
                <a:latin typeface="Arial Black" panose="020B0A04020102020204" pitchFamily="34" charset="0"/>
              </a:rPr>
              <a:t>3</a:t>
            </a:r>
            <a:endParaRPr lang="en-US" dirty="0">
              <a:solidFill>
                <a:srgbClr val="C00000"/>
              </a:solidFill>
              <a:latin typeface="Arial Black" panose="020B0A04020102020204" pitchFamily="34" charset="0"/>
            </a:endParaRPr>
          </a:p>
        </p:txBody>
      </p:sp>
      <p:sp>
        <p:nvSpPr>
          <p:cNvPr id="6" name="Rectangle 5"/>
          <p:cNvSpPr/>
          <p:nvPr/>
        </p:nvSpPr>
        <p:spPr bwMode="auto">
          <a:xfrm>
            <a:off x="2590800" y="1683891"/>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7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229118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457200" y="228600"/>
            <a:ext cx="8229600" cy="1143000"/>
          </a:xfrm>
        </p:spPr>
        <p:txBody>
          <a:bodyPr/>
          <a:lstStyle/>
          <a:p>
            <a:pPr>
              <a:lnSpc>
                <a:spcPct val="80000"/>
              </a:lnSpc>
            </a:pPr>
            <a:r>
              <a:rPr lang="en-US" sz="4000" smtClean="0"/>
              <a:t>The method: price distortions from </a:t>
            </a:r>
            <a:br>
              <a:rPr lang="en-US" sz="4000" smtClean="0"/>
            </a:br>
            <a:r>
              <a:rPr lang="en-US" sz="4000" smtClean="0"/>
              <a:t>“stroke of the pen” policies</a:t>
            </a:r>
          </a:p>
        </p:txBody>
      </p:sp>
      <p:sp>
        <p:nvSpPr>
          <p:cNvPr id="2" name="Rectangle 3"/>
          <p:cNvSpPr>
            <a:spLocks noGrp="1" noChangeArrowheads="1"/>
          </p:cNvSpPr>
          <p:nvPr>
            <p:ph type="body" idx="1"/>
          </p:nvPr>
        </p:nvSpPr>
        <p:spPr>
          <a:xfrm>
            <a:off x="228600" y="1676400"/>
            <a:ext cx="8915400" cy="4800600"/>
          </a:xfrm>
        </p:spPr>
        <p:txBody>
          <a:bodyPr/>
          <a:lstStyle/>
          <a:p>
            <a:pPr>
              <a:spcBef>
                <a:spcPct val="0"/>
              </a:spcBef>
            </a:pPr>
            <a:r>
              <a:rPr lang="en-US" sz="2400" dirty="0" smtClean="0"/>
              <a:t>Tariff-equivalent Nominal Rate of Assistance</a:t>
            </a:r>
          </a:p>
          <a:p>
            <a:pPr>
              <a:spcBef>
                <a:spcPct val="0"/>
              </a:spcBef>
              <a:buFontTx/>
              <a:buNone/>
            </a:pPr>
            <a:r>
              <a:rPr lang="en-US" sz="2400" dirty="0" smtClean="0"/>
              <a:t>		in domestic prices relative to free trade:</a:t>
            </a:r>
          </a:p>
          <a:p>
            <a:pPr>
              <a:spcBef>
                <a:spcPct val="0"/>
              </a:spcBef>
            </a:pPr>
            <a:endParaRPr lang="en-US" sz="1800" dirty="0" smtClean="0"/>
          </a:p>
          <a:p>
            <a:pPr>
              <a:spcBef>
                <a:spcPct val="0"/>
              </a:spcBef>
              <a:buFontTx/>
              <a:buNone/>
            </a:pPr>
            <a:endParaRPr lang="en-US" sz="1800" dirty="0" smtClean="0"/>
          </a:p>
          <a:p>
            <a:pPr>
              <a:spcBef>
                <a:spcPct val="0"/>
              </a:spcBef>
            </a:pPr>
            <a:r>
              <a:rPr lang="en-US" sz="2400" dirty="0" smtClean="0"/>
              <a:t>Sometimes estimated directly from observed policy:</a:t>
            </a:r>
          </a:p>
          <a:p>
            <a:pPr>
              <a:spcBef>
                <a:spcPct val="0"/>
              </a:spcBef>
              <a:buFontTx/>
              <a:buNone/>
            </a:pPr>
            <a:endParaRPr lang="en-US" sz="2400" dirty="0" smtClean="0"/>
          </a:p>
          <a:p>
            <a:pPr>
              <a:spcBef>
                <a:spcPct val="0"/>
              </a:spcBef>
            </a:pPr>
            <a:r>
              <a:rPr lang="en-US" sz="2400" dirty="0" smtClean="0"/>
              <a:t>More often imputed by price comparison:</a:t>
            </a:r>
          </a:p>
          <a:p>
            <a:pPr>
              <a:spcBef>
                <a:spcPct val="0"/>
              </a:spcBef>
              <a:buFontTx/>
              <a:buNone/>
            </a:pPr>
            <a:endParaRPr lang="en-US" sz="2400" dirty="0" smtClean="0"/>
          </a:p>
          <a:p>
            <a:pPr>
              <a:spcBef>
                <a:spcPct val="0"/>
              </a:spcBef>
              <a:buFontTx/>
              <a:buNone/>
            </a:pPr>
            <a:endParaRPr lang="en-US" sz="2400" dirty="0" smtClean="0"/>
          </a:p>
          <a:p>
            <a:pPr>
              <a:spcBef>
                <a:spcPct val="0"/>
              </a:spcBef>
            </a:pPr>
            <a:r>
              <a:rPr lang="en-US" sz="2400" dirty="0" smtClean="0"/>
              <a:t>They also introduce a new “stabilization index”,</a:t>
            </a:r>
          </a:p>
          <a:p>
            <a:pPr>
              <a:spcBef>
                <a:spcPct val="0"/>
              </a:spcBef>
              <a:buFontTx/>
              <a:buNone/>
            </a:pPr>
            <a:r>
              <a:rPr lang="en-US" sz="2400" dirty="0" smtClean="0"/>
              <a:t>		for the standard deviations</a:t>
            </a:r>
          </a:p>
          <a:p>
            <a:pPr>
              <a:spcBef>
                <a:spcPct val="0"/>
              </a:spcBef>
              <a:buFontTx/>
              <a:buNone/>
            </a:pPr>
            <a:r>
              <a:rPr lang="en-US" sz="2400" dirty="0" smtClean="0"/>
              <a:t>		around trend prices:</a:t>
            </a:r>
          </a:p>
        </p:txBody>
      </p:sp>
      <p:sp>
        <p:nvSpPr>
          <p:cNvPr id="1030" name="Rectangle 8"/>
          <p:cNvSpPr>
            <a:spLocks noChangeArrowheads="1"/>
          </p:cNvSpPr>
          <p:nvPr/>
        </p:nvSpPr>
        <p:spPr bwMode="auto">
          <a:xfrm>
            <a:off x="0" y="3176588"/>
            <a:ext cx="9144000" cy="0"/>
          </a:xfrm>
          <a:prstGeom prst="rect">
            <a:avLst/>
          </a:prstGeom>
          <a:noFill/>
          <a:ln w="9525">
            <a:noFill/>
            <a:miter lim="800000"/>
            <a:headEnd/>
            <a:tailEnd/>
          </a:ln>
        </p:spPr>
        <p:txBody>
          <a:bodyPr wrap="none" anchor="ctr">
            <a:spAutoFit/>
          </a:bodyPr>
          <a:lstStyle/>
          <a:p>
            <a:endParaRPr lang="en-US"/>
          </a:p>
        </p:txBody>
      </p:sp>
      <p:sp>
        <p:nvSpPr>
          <p:cNvPr id="1031" name="Rectangle 10"/>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7" name="Object 3"/>
          <p:cNvGraphicFramePr>
            <a:graphicFrameLocks noChangeAspect="1"/>
          </p:cNvGraphicFramePr>
          <p:nvPr/>
        </p:nvGraphicFramePr>
        <p:xfrm>
          <a:off x="6477000" y="3352800"/>
          <a:ext cx="2171700" cy="449263"/>
        </p:xfrm>
        <a:graphic>
          <a:graphicData uri="http://schemas.openxmlformats.org/presentationml/2006/ole">
            <mc:AlternateContent xmlns:mc="http://schemas.openxmlformats.org/markup-compatibility/2006">
              <mc:Choice xmlns:v="urn:schemas-microsoft-com:vml" Requires="v">
                <p:oleObj spid="_x0000_s1064" name="Equation" r:id="rId4" imgW="799920" imgH="203040" progId="Equation.3">
                  <p:embed/>
                </p:oleObj>
              </mc:Choice>
              <mc:Fallback>
                <p:oleObj name="Equation" r:id="rId4" imgW="799920" imgH="2030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3352800"/>
                        <a:ext cx="2171700" cy="449263"/>
                      </a:xfrm>
                      <a:prstGeom prst="rect">
                        <a:avLst/>
                      </a:prstGeom>
                      <a:solidFill>
                        <a:srgbClr val="EAEAEA"/>
                      </a:solidFill>
                    </p:spPr>
                  </p:pic>
                </p:oleObj>
              </mc:Fallback>
            </mc:AlternateContent>
          </a:graphicData>
        </a:graphic>
      </p:graphicFrame>
      <p:sp>
        <p:nvSpPr>
          <p:cNvPr id="1032" name="Rectangle 12"/>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graphicFrame>
        <p:nvGraphicFramePr>
          <p:cNvPr id="3" name="Object 4"/>
          <p:cNvGraphicFramePr>
            <a:graphicFrameLocks noChangeAspect="1"/>
          </p:cNvGraphicFramePr>
          <p:nvPr/>
        </p:nvGraphicFramePr>
        <p:xfrm>
          <a:off x="2895600" y="4114800"/>
          <a:ext cx="6043613" cy="660400"/>
        </p:xfrm>
        <a:graphic>
          <a:graphicData uri="http://schemas.openxmlformats.org/presentationml/2006/ole">
            <mc:AlternateContent xmlns:mc="http://schemas.openxmlformats.org/markup-compatibility/2006">
              <mc:Choice xmlns:v="urn:schemas-microsoft-com:vml" Requires="v">
                <p:oleObj spid="_x0000_s1065" name="Equation" r:id="rId6" imgW="2755800" imgH="304560" progId="Equation.3">
                  <p:embed/>
                </p:oleObj>
              </mc:Choice>
              <mc:Fallback>
                <p:oleObj name="Equation" r:id="rId6" imgW="2755800" imgH="30456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4114800"/>
                        <a:ext cx="6043613" cy="660400"/>
                      </a:xfrm>
                      <a:prstGeom prst="rect">
                        <a:avLst/>
                      </a:prstGeom>
                      <a:solidFill>
                        <a:srgbClr val="EAEAEA"/>
                      </a:solidFill>
                    </p:spPr>
                  </p:pic>
                </p:oleObj>
              </mc:Fallback>
            </mc:AlternateContent>
          </a:graphicData>
        </a:graphic>
      </p:graphicFrame>
      <p:sp>
        <p:nvSpPr>
          <p:cNvPr id="103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3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3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 name="Picture 12"/>
          <p:cNvPicPr>
            <a:picLocks noChangeAspect="1" noChangeArrowheads="1"/>
          </p:cNvPicPr>
          <p:nvPr/>
        </p:nvPicPr>
        <p:blipFill>
          <a:blip r:embed="rId8" cstate="print"/>
          <a:srcRect/>
          <a:stretch>
            <a:fillRect/>
          </a:stretch>
        </p:blipFill>
        <p:spPr bwMode="auto">
          <a:xfrm>
            <a:off x="5181600" y="5486400"/>
            <a:ext cx="3741738" cy="1189038"/>
          </a:xfrm>
          <a:prstGeom prst="rect">
            <a:avLst/>
          </a:prstGeom>
          <a:solidFill>
            <a:srgbClr val="DDDDDD"/>
          </a:solidFill>
          <a:ln w="9525">
            <a:noFill/>
            <a:miter lim="800000"/>
            <a:headEnd/>
            <a:tailEnd/>
          </a:ln>
        </p:spPr>
      </p:pic>
      <p:grpSp>
        <p:nvGrpSpPr>
          <p:cNvPr id="1037" name="Group 6"/>
          <p:cNvGrpSpPr>
            <a:grpSpLocks noChangeAspect="1"/>
          </p:cNvGrpSpPr>
          <p:nvPr/>
        </p:nvGrpSpPr>
        <p:grpSpPr bwMode="auto">
          <a:xfrm>
            <a:off x="6324600" y="1847850"/>
            <a:ext cx="2744788" cy="1016000"/>
            <a:chOff x="4371" y="1164"/>
            <a:chExt cx="1342" cy="640"/>
          </a:xfrm>
        </p:grpSpPr>
        <p:sp>
          <p:nvSpPr>
            <p:cNvPr id="1038" name="AutoShape 5"/>
            <p:cNvSpPr>
              <a:spLocks noChangeAspect="1" noChangeArrowheads="1" noTextEdit="1"/>
            </p:cNvSpPr>
            <p:nvPr/>
          </p:nvSpPr>
          <p:spPr bwMode="auto">
            <a:xfrm>
              <a:off x="4371" y="1169"/>
              <a:ext cx="1303" cy="635"/>
            </a:xfrm>
            <a:prstGeom prst="rect">
              <a:avLst/>
            </a:prstGeom>
            <a:solidFill>
              <a:srgbClr val="DDDDDD"/>
            </a:solidFill>
            <a:ln w="9525">
              <a:noFill/>
              <a:miter lim="800000"/>
              <a:headEnd/>
              <a:tailEnd/>
            </a:ln>
          </p:spPr>
          <p:txBody>
            <a:bodyPr/>
            <a:lstStyle/>
            <a:p>
              <a:endParaRPr lang="en-US"/>
            </a:p>
          </p:txBody>
        </p:sp>
        <p:sp>
          <p:nvSpPr>
            <p:cNvPr id="1039" name="Rectangle 7"/>
            <p:cNvSpPr>
              <a:spLocks noChangeArrowheads="1"/>
            </p:cNvSpPr>
            <p:nvPr/>
          </p:nvSpPr>
          <p:spPr bwMode="auto">
            <a:xfrm>
              <a:off x="4371" y="1169"/>
              <a:ext cx="140" cy="286"/>
            </a:xfrm>
            <a:prstGeom prst="rect">
              <a:avLst/>
            </a:prstGeom>
            <a:noFill/>
            <a:ln w="9525">
              <a:noFill/>
              <a:miter lim="800000"/>
              <a:headEnd/>
              <a:tailEnd/>
            </a:ln>
          </p:spPr>
          <p:txBody>
            <a:bodyPr wrap="none" lIns="0" tIns="0" rIns="0" bIns="0">
              <a:spAutoFit/>
            </a:bodyPr>
            <a:lstStyle/>
            <a:p>
              <a:pPr marL="342900" indent="-342900"/>
              <a:r>
                <a:rPr lang="en-US" sz="2400">
                  <a:solidFill>
                    <a:srgbClr val="000000"/>
                  </a:solidFill>
                  <a:latin typeface="Calibri" pitchFamily="34" charset="0"/>
                </a:rPr>
                <a:t> </a:t>
              </a:r>
              <a:endParaRPr lang="en-US"/>
            </a:p>
          </p:txBody>
        </p:sp>
        <p:grpSp>
          <p:nvGrpSpPr>
            <p:cNvPr id="1040" name="Group 18"/>
            <p:cNvGrpSpPr>
              <a:grpSpLocks/>
            </p:cNvGrpSpPr>
            <p:nvPr/>
          </p:nvGrpSpPr>
          <p:grpSpPr bwMode="auto">
            <a:xfrm>
              <a:off x="4412" y="1164"/>
              <a:ext cx="1301" cy="618"/>
              <a:chOff x="4412" y="1164"/>
              <a:chExt cx="1301" cy="618"/>
            </a:xfrm>
          </p:grpSpPr>
          <p:sp>
            <p:nvSpPr>
              <p:cNvPr id="1041" name="Line 8"/>
              <p:cNvSpPr>
                <a:spLocks noChangeShapeType="1"/>
              </p:cNvSpPr>
              <p:nvPr/>
            </p:nvSpPr>
            <p:spPr bwMode="auto">
              <a:xfrm>
                <a:off x="5003" y="1477"/>
                <a:ext cx="623" cy="1"/>
              </a:xfrm>
              <a:prstGeom prst="line">
                <a:avLst/>
              </a:prstGeom>
              <a:noFill/>
              <a:ln w="9">
                <a:solidFill>
                  <a:srgbClr val="000000"/>
                </a:solidFill>
                <a:round/>
                <a:headEnd/>
                <a:tailEnd/>
              </a:ln>
            </p:spPr>
            <p:txBody>
              <a:bodyPr/>
              <a:lstStyle/>
              <a:p>
                <a:endParaRPr lang="en-US"/>
              </a:p>
            </p:txBody>
          </p:sp>
          <p:sp>
            <p:nvSpPr>
              <p:cNvPr id="1042" name="Rectangle 9"/>
              <p:cNvSpPr>
                <a:spLocks noChangeArrowheads="1"/>
              </p:cNvSpPr>
              <p:nvPr/>
            </p:nvSpPr>
            <p:spPr bwMode="auto">
              <a:xfrm>
                <a:off x="5338" y="1633"/>
                <a:ext cx="183" cy="105"/>
              </a:xfrm>
              <a:prstGeom prst="rect">
                <a:avLst/>
              </a:prstGeom>
              <a:noFill/>
              <a:ln w="9525">
                <a:noFill/>
                <a:miter lim="800000"/>
                <a:headEnd/>
                <a:tailEnd/>
              </a:ln>
            </p:spPr>
            <p:txBody>
              <a:bodyPr wrap="none" lIns="0" tIns="0" rIns="0" bIns="0">
                <a:spAutoFit/>
              </a:bodyPr>
              <a:lstStyle/>
              <a:p>
                <a:pPr marL="342900" indent="-342900"/>
                <a:r>
                  <a:rPr lang="en-US" sz="1500" i="1">
                    <a:solidFill>
                      <a:srgbClr val="000000"/>
                    </a:solidFill>
                  </a:rPr>
                  <a:t>free</a:t>
                </a:r>
                <a:endParaRPr lang="en-US"/>
              </a:p>
            </p:txBody>
          </p:sp>
          <p:sp>
            <p:nvSpPr>
              <p:cNvPr id="1043" name="Rectangle 10"/>
              <p:cNvSpPr>
                <a:spLocks noChangeArrowheads="1"/>
              </p:cNvSpPr>
              <p:nvPr/>
            </p:nvSpPr>
            <p:spPr bwMode="auto">
              <a:xfrm>
                <a:off x="5530" y="1316"/>
                <a:ext cx="183" cy="105"/>
              </a:xfrm>
              <a:prstGeom prst="rect">
                <a:avLst/>
              </a:prstGeom>
              <a:noFill/>
              <a:ln w="9525">
                <a:noFill/>
                <a:miter lim="800000"/>
                <a:headEnd/>
                <a:tailEnd/>
              </a:ln>
            </p:spPr>
            <p:txBody>
              <a:bodyPr wrap="none" lIns="0" tIns="0" rIns="0" bIns="0">
                <a:spAutoFit/>
              </a:bodyPr>
              <a:lstStyle/>
              <a:p>
                <a:pPr marL="342900" indent="-342900"/>
                <a:r>
                  <a:rPr lang="en-US" sz="1500" i="1">
                    <a:solidFill>
                      <a:srgbClr val="000000"/>
                    </a:solidFill>
                  </a:rPr>
                  <a:t>free</a:t>
                </a:r>
                <a:endParaRPr lang="en-US"/>
              </a:p>
            </p:txBody>
          </p:sp>
          <p:sp>
            <p:nvSpPr>
              <p:cNvPr id="1044" name="Rectangle 11"/>
              <p:cNvSpPr>
                <a:spLocks noChangeArrowheads="1"/>
              </p:cNvSpPr>
              <p:nvPr/>
            </p:nvSpPr>
            <p:spPr bwMode="auto">
              <a:xfrm>
                <a:off x="5123" y="1316"/>
                <a:ext cx="209" cy="105"/>
              </a:xfrm>
              <a:prstGeom prst="rect">
                <a:avLst/>
              </a:prstGeom>
              <a:noFill/>
              <a:ln w="9525">
                <a:noFill/>
                <a:miter lim="800000"/>
                <a:headEnd/>
                <a:tailEnd/>
              </a:ln>
            </p:spPr>
            <p:txBody>
              <a:bodyPr wrap="none" lIns="0" tIns="0" rIns="0" bIns="0">
                <a:spAutoFit/>
              </a:bodyPr>
              <a:lstStyle/>
              <a:p>
                <a:pPr marL="342900" indent="-342900"/>
                <a:r>
                  <a:rPr lang="en-US" sz="1500" i="1">
                    <a:solidFill>
                      <a:srgbClr val="000000"/>
                    </a:solidFill>
                  </a:rPr>
                  <a:t>dom</a:t>
                </a:r>
                <a:endParaRPr lang="en-US"/>
              </a:p>
            </p:txBody>
          </p:sp>
          <p:sp>
            <p:nvSpPr>
              <p:cNvPr id="1045" name="Rectangle 12"/>
              <p:cNvSpPr>
                <a:spLocks noChangeArrowheads="1"/>
              </p:cNvSpPr>
              <p:nvPr/>
            </p:nvSpPr>
            <p:spPr bwMode="auto">
              <a:xfrm>
                <a:off x="5216" y="1505"/>
                <a:ext cx="210" cy="277"/>
              </a:xfrm>
              <a:prstGeom prst="rect">
                <a:avLst/>
              </a:prstGeom>
              <a:noFill/>
              <a:ln w="9525">
                <a:noFill/>
                <a:miter lim="800000"/>
                <a:headEnd/>
                <a:tailEnd/>
              </a:ln>
            </p:spPr>
            <p:txBody>
              <a:bodyPr wrap="none" lIns="0" tIns="0" rIns="0" bIns="0">
                <a:spAutoFit/>
              </a:bodyPr>
              <a:lstStyle/>
              <a:p>
                <a:pPr marL="342900" indent="-342900"/>
                <a:r>
                  <a:rPr lang="en-US" sz="2600" i="1">
                    <a:solidFill>
                      <a:srgbClr val="000000"/>
                    </a:solidFill>
                  </a:rPr>
                  <a:t>P</a:t>
                </a:r>
                <a:endParaRPr lang="en-US"/>
              </a:p>
            </p:txBody>
          </p:sp>
          <p:sp>
            <p:nvSpPr>
              <p:cNvPr id="1046" name="Rectangle 13"/>
              <p:cNvSpPr>
                <a:spLocks noChangeArrowheads="1"/>
              </p:cNvSpPr>
              <p:nvPr/>
            </p:nvSpPr>
            <p:spPr bwMode="auto">
              <a:xfrm>
                <a:off x="5409" y="1188"/>
                <a:ext cx="128" cy="182"/>
              </a:xfrm>
              <a:prstGeom prst="rect">
                <a:avLst/>
              </a:prstGeom>
              <a:noFill/>
              <a:ln w="9525">
                <a:noFill/>
                <a:miter lim="800000"/>
                <a:headEnd/>
                <a:tailEnd/>
              </a:ln>
            </p:spPr>
            <p:txBody>
              <a:bodyPr wrap="none" lIns="0" tIns="0" rIns="0" bIns="0">
                <a:spAutoFit/>
              </a:bodyPr>
              <a:lstStyle/>
              <a:p>
                <a:pPr marL="342900" indent="-342900"/>
                <a:r>
                  <a:rPr lang="en-US" sz="2600" i="1">
                    <a:solidFill>
                      <a:srgbClr val="000000"/>
                    </a:solidFill>
                  </a:rPr>
                  <a:t>P</a:t>
                </a:r>
                <a:endParaRPr lang="en-US"/>
              </a:p>
            </p:txBody>
          </p:sp>
          <p:sp>
            <p:nvSpPr>
              <p:cNvPr id="1047" name="Rectangle 14"/>
              <p:cNvSpPr>
                <a:spLocks noChangeArrowheads="1"/>
              </p:cNvSpPr>
              <p:nvPr/>
            </p:nvSpPr>
            <p:spPr bwMode="auto">
              <a:xfrm>
                <a:off x="5023" y="1188"/>
                <a:ext cx="210" cy="277"/>
              </a:xfrm>
              <a:prstGeom prst="rect">
                <a:avLst/>
              </a:prstGeom>
              <a:noFill/>
              <a:ln w="9525">
                <a:noFill/>
                <a:miter lim="800000"/>
                <a:headEnd/>
                <a:tailEnd/>
              </a:ln>
            </p:spPr>
            <p:txBody>
              <a:bodyPr wrap="none" lIns="0" tIns="0" rIns="0" bIns="0">
                <a:spAutoFit/>
              </a:bodyPr>
              <a:lstStyle/>
              <a:p>
                <a:pPr marL="342900" indent="-342900"/>
                <a:r>
                  <a:rPr lang="en-US" sz="2600" i="1">
                    <a:solidFill>
                      <a:srgbClr val="000000"/>
                    </a:solidFill>
                  </a:rPr>
                  <a:t>P</a:t>
                </a:r>
                <a:endParaRPr lang="en-US"/>
              </a:p>
            </p:txBody>
          </p:sp>
          <p:sp>
            <p:nvSpPr>
              <p:cNvPr id="1048" name="Rectangle 15"/>
              <p:cNvSpPr>
                <a:spLocks noChangeArrowheads="1"/>
              </p:cNvSpPr>
              <p:nvPr/>
            </p:nvSpPr>
            <p:spPr bwMode="auto">
              <a:xfrm>
                <a:off x="4412" y="1345"/>
                <a:ext cx="477" cy="277"/>
              </a:xfrm>
              <a:prstGeom prst="rect">
                <a:avLst/>
              </a:prstGeom>
              <a:noFill/>
              <a:ln w="9525">
                <a:noFill/>
                <a:miter lim="800000"/>
                <a:headEnd/>
                <a:tailEnd/>
              </a:ln>
            </p:spPr>
            <p:txBody>
              <a:bodyPr wrap="none" lIns="0" tIns="0" rIns="0" bIns="0">
                <a:spAutoFit/>
              </a:bodyPr>
              <a:lstStyle/>
              <a:p>
                <a:pPr marL="342900" indent="-342900"/>
                <a:r>
                  <a:rPr lang="en-US" sz="2600" i="1">
                    <a:solidFill>
                      <a:srgbClr val="000000"/>
                    </a:solidFill>
                  </a:rPr>
                  <a:t>NRA</a:t>
                </a:r>
                <a:endParaRPr lang="en-US"/>
              </a:p>
            </p:txBody>
          </p:sp>
          <p:sp>
            <p:nvSpPr>
              <p:cNvPr id="1049" name="Rectangle 16"/>
              <p:cNvSpPr>
                <a:spLocks noChangeArrowheads="1"/>
              </p:cNvSpPr>
              <p:nvPr/>
            </p:nvSpPr>
            <p:spPr bwMode="auto">
              <a:xfrm>
                <a:off x="5255" y="1164"/>
                <a:ext cx="239" cy="300"/>
              </a:xfrm>
              <a:prstGeom prst="rect">
                <a:avLst/>
              </a:prstGeom>
              <a:noFill/>
              <a:ln w="9525">
                <a:noFill/>
                <a:miter lim="800000"/>
                <a:headEnd/>
                <a:tailEnd/>
              </a:ln>
            </p:spPr>
            <p:txBody>
              <a:bodyPr wrap="none" lIns="0" tIns="0" rIns="0" bIns="0">
                <a:spAutoFit/>
              </a:bodyPr>
              <a:lstStyle/>
              <a:p>
                <a:pPr marL="342900" indent="-342900"/>
                <a:r>
                  <a:rPr lang="en-US" sz="2600">
                    <a:solidFill>
                      <a:srgbClr val="000000"/>
                    </a:solidFill>
                    <a:latin typeface="Symbol" pitchFamily="18" charset="2"/>
                  </a:rPr>
                  <a:t>-</a:t>
                </a:r>
                <a:endParaRPr lang="en-US"/>
              </a:p>
            </p:txBody>
          </p:sp>
          <p:sp>
            <p:nvSpPr>
              <p:cNvPr id="1050" name="Rectangle 17"/>
              <p:cNvSpPr>
                <a:spLocks noChangeArrowheads="1"/>
              </p:cNvSpPr>
              <p:nvPr/>
            </p:nvSpPr>
            <p:spPr bwMode="auto">
              <a:xfrm>
                <a:off x="4841" y="1321"/>
                <a:ext cx="239" cy="300"/>
              </a:xfrm>
              <a:prstGeom prst="rect">
                <a:avLst/>
              </a:prstGeom>
              <a:noFill/>
              <a:ln w="9525">
                <a:noFill/>
                <a:miter lim="800000"/>
                <a:headEnd/>
                <a:tailEnd/>
              </a:ln>
            </p:spPr>
            <p:txBody>
              <a:bodyPr wrap="none" lIns="0" tIns="0" rIns="0" bIns="0">
                <a:spAutoFit/>
              </a:bodyPr>
              <a:lstStyle/>
              <a:p>
                <a:pPr marL="342900" indent="-342900"/>
                <a:r>
                  <a:rPr lang="en-US" sz="2600">
                    <a:solidFill>
                      <a:srgbClr val="000000"/>
                    </a:solidFill>
                    <a:latin typeface="Symbol" pitchFamily="18" charset="2"/>
                  </a:rPr>
                  <a:t>º</a:t>
                </a:r>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85800" y="533400"/>
            <a:ext cx="7772400" cy="762000"/>
          </a:xfrm>
        </p:spPr>
        <p:txBody>
          <a:bodyPr/>
          <a:lstStyle/>
          <a:p>
            <a:r>
              <a:rPr lang="en-US" sz="4000" smtClean="0"/>
              <a:t>Explaining the data</a:t>
            </a:r>
          </a:p>
        </p:txBody>
      </p:sp>
      <p:sp>
        <p:nvSpPr>
          <p:cNvPr id="3" name="Content Placeholder 2"/>
          <p:cNvSpPr>
            <a:spLocks noGrp="1"/>
          </p:cNvSpPr>
          <p:nvPr>
            <p:ph idx="1"/>
          </p:nvPr>
        </p:nvSpPr>
        <p:spPr>
          <a:xfrm>
            <a:off x="381000" y="1371600"/>
            <a:ext cx="8763000" cy="5257800"/>
          </a:xfrm>
        </p:spPr>
        <p:txBody>
          <a:bodyPr/>
          <a:lstStyle/>
          <a:p>
            <a:pPr>
              <a:spcBef>
                <a:spcPts val="1200"/>
              </a:spcBef>
              <a:buFontTx/>
              <a:buNone/>
              <a:defRPr/>
            </a:pPr>
            <a:r>
              <a:rPr lang="en-US" sz="2800" dirty="0" smtClean="0"/>
              <a:t>The overall approach is to test for: </a:t>
            </a:r>
          </a:p>
          <a:p>
            <a:pPr marL="514350" indent="-514350">
              <a:spcBef>
                <a:spcPts val="1200"/>
              </a:spcBef>
              <a:buFontTx/>
              <a:buAutoNum type="arabicParenBoth"/>
              <a:defRPr/>
            </a:pPr>
            <a:r>
              <a:rPr lang="en-US" sz="2800" dirty="0" smtClean="0"/>
              <a:t>stylized facts</a:t>
            </a:r>
          </a:p>
          <a:p>
            <a:pPr marL="509588" lvl="1" indent="-284163">
              <a:spcBef>
                <a:spcPts val="1200"/>
              </a:spcBef>
              <a:defRPr/>
            </a:pPr>
            <a:r>
              <a:rPr lang="en-US" sz="2400" dirty="0" smtClean="0"/>
              <a:t>persistent correlations with broadly-defined variables, that could result from many different policymaking mechanisms </a:t>
            </a:r>
            <a:endParaRPr lang="en-US" sz="2000" dirty="0" smtClean="0"/>
          </a:p>
          <a:p>
            <a:pPr marL="514350" indent="-514350">
              <a:spcBef>
                <a:spcPts val="1200"/>
              </a:spcBef>
              <a:buFontTx/>
              <a:buAutoNum type="arabicParenBoth"/>
              <a:defRPr/>
            </a:pPr>
            <a:r>
              <a:rPr lang="en-US" sz="2800" dirty="0" smtClean="0"/>
              <a:t>specific  political-economy mechanisms</a:t>
            </a:r>
          </a:p>
          <a:p>
            <a:pPr marL="509588" lvl="1" indent="-284163">
              <a:spcBef>
                <a:spcPts val="1200"/>
              </a:spcBef>
              <a:defRPr/>
            </a:pPr>
            <a:r>
              <a:rPr lang="en-US" sz="2400" dirty="0" smtClean="0"/>
              <a:t>other correlations with narrowly-defined variables, as implied by particular theories of policymaking</a:t>
            </a:r>
          </a:p>
          <a:p>
            <a:pPr marL="509588" lvl="1" indent="-284163">
              <a:spcBef>
                <a:spcPts val="1200"/>
              </a:spcBef>
              <a:defRPr/>
            </a:pPr>
            <a:r>
              <a:rPr lang="en-US" sz="2400" dirty="0" smtClean="0"/>
              <a:t>these could explain residuals and add explanatory power to the stylized facts, or explain the stylized facts themselves</a:t>
            </a:r>
          </a:p>
          <a:p>
            <a:pPr marL="509588" lvl="1" indent="-284163">
              <a:spcBef>
                <a:spcPts val="1200"/>
              </a:spcBef>
              <a:defRPr/>
            </a:pPr>
            <a:r>
              <a:rPr lang="en-US" sz="2400" dirty="0" smtClean="0"/>
              <a:t>most tests are weak; only in one case do the authors have a strong identification strategy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z="4000" smtClean="0"/>
              <a:t>The three stylized facts </a:t>
            </a:r>
          </a:p>
        </p:txBody>
      </p:sp>
      <p:sp>
        <p:nvSpPr>
          <p:cNvPr id="3" name="Content Placeholder 2"/>
          <p:cNvSpPr>
            <a:spLocks noGrp="1"/>
          </p:cNvSpPr>
          <p:nvPr>
            <p:ph idx="1"/>
          </p:nvPr>
        </p:nvSpPr>
        <p:spPr>
          <a:xfrm>
            <a:off x="457200" y="1600200"/>
            <a:ext cx="8153400" cy="4876800"/>
          </a:xfrm>
        </p:spPr>
        <p:txBody>
          <a:bodyPr/>
          <a:lstStyle/>
          <a:p>
            <a:pPr>
              <a:spcBef>
                <a:spcPts val="1200"/>
              </a:spcBef>
              <a:buFontTx/>
              <a:buNone/>
              <a:defRPr/>
            </a:pPr>
            <a:r>
              <a:rPr lang="en-US" sz="2800" dirty="0" smtClean="0"/>
              <a:t>The three broad influences that are captured are:</a:t>
            </a:r>
          </a:p>
          <a:p>
            <a:pPr marL="571500" indent="-514350">
              <a:spcBef>
                <a:spcPts val="1200"/>
              </a:spcBef>
              <a:buFontTx/>
              <a:buAutoNum type="arabicParenBoth"/>
              <a:defRPr/>
            </a:pPr>
            <a:r>
              <a:rPr lang="en-US" sz="2400" dirty="0" smtClean="0"/>
              <a:t>A </a:t>
            </a:r>
            <a:r>
              <a:rPr lang="en-US" sz="2400" i="1" dirty="0" smtClean="0"/>
              <a:t>development paradox </a:t>
            </a:r>
            <a:r>
              <a:rPr lang="en-US" sz="2400" dirty="0" smtClean="0"/>
              <a:t>from taxation to subsidies as incomes rise, as measured by real GDP per capita at PPP prices </a:t>
            </a:r>
          </a:p>
          <a:p>
            <a:pPr marL="571500" indent="-514350">
              <a:spcBef>
                <a:spcPts val="1200"/>
              </a:spcBef>
              <a:buFontTx/>
              <a:buAutoNum type="arabicParenBoth"/>
              <a:defRPr/>
            </a:pPr>
            <a:r>
              <a:rPr lang="en-US" sz="2400" dirty="0" smtClean="0"/>
              <a:t>An </a:t>
            </a:r>
            <a:r>
              <a:rPr lang="en-US" sz="2400" i="1" dirty="0" smtClean="0"/>
              <a:t>anti-trade bias</a:t>
            </a:r>
            <a:r>
              <a:rPr lang="en-US" sz="2400" dirty="0" smtClean="0"/>
              <a:t> from taxation of both imports and exports, as measured by whether commodity is importable or exportable in each year</a:t>
            </a:r>
          </a:p>
          <a:p>
            <a:pPr marL="571500" indent="-514350">
              <a:spcBef>
                <a:spcPts val="1200"/>
              </a:spcBef>
              <a:buFontTx/>
              <a:buAutoNum type="arabicParenBoth"/>
              <a:defRPr/>
            </a:pPr>
            <a:r>
              <a:rPr lang="en-US" sz="2400" dirty="0" smtClean="0"/>
              <a:t>A </a:t>
            </a:r>
            <a:r>
              <a:rPr lang="en-US" sz="2400" i="1" dirty="0" smtClean="0"/>
              <a:t>resource curse </a:t>
            </a:r>
            <a:r>
              <a:rPr lang="en-US" sz="2400" dirty="0" smtClean="0"/>
              <a:t>effect from taxation of natural resources, as measured by arable land area per capita (FAOSTAT)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0" y="152400"/>
            <a:ext cx="9144000" cy="1143000"/>
          </a:xfrm>
        </p:spPr>
        <p:txBody>
          <a:bodyPr/>
          <a:lstStyle/>
          <a:p>
            <a:r>
              <a:rPr lang="en-US" sz="4000" smtClean="0"/>
              <a:t>Seven specific hypotheses</a:t>
            </a:r>
          </a:p>
        </p:txBody>
      </p:sp>
      <p:sp>
        <p:nvSpPr>
          <p:cNvPr id="10243" name="Content Placeholder 2"/>
          <p:cNvSpPr>
            <a:spLocks noGrp="1"/>
          </p:cNvSpPr>
          <p:nvPr>
            <p:ph idx="1"/>
          </p:nvPr>
        </p:nvSpPr>
        <p:spPr>
          <a:xfrm>
            <a:off x="838200" y="1249363"/>
            <a:ext cx="7772400" cy="5608637"/>
          </a:xfrm>
        </p:spPr>
        <p:txBody>
          <a:bodyPr/>
          <a:lstStyle/>
          <a:p>
            <a:pPr>
              <a:spcBef>
                <a:spcPts val="600"/>
              </a:spcBef>
              <a:buFontTx/>
              <a:buNone/>
            </a:pPr>
            <a:r>
              <a:rPr lang="en-US" sz="2800" dirty="0" smtClean="0"/>
              <a:t>They test for each standard theory of policy failure:</a:t>
            </a:r>
          </a:p>
          <a:p>
            <a:pPr marL="465138" lvl="1" indent="-344488">
              <a:spcBef>
                <a:spcPts val="600"/>
              </a:spcBef>
            </a:pPr>
            <a:r>
              <a:rPr lang="en-US" sz="2400" i="1" dirty="0" smtClean="0"/>
              <a:t>Rational ignorance</a:t>
            </a:r>
            <a:r>
              <a:rPr lang="en-US" sz="2400" dirty="0" smtClean="0"/>
              <a:t> when per-person effects are small</a:t>
            </a:r>
          </a:p>
          <a:p>
            <a:pPr marL="465138" lvl="1" indent="-344488">
              <a:spcBef>
                <a:spcPts val="600"/>
              </a:spcBef>
            </a:pPr>
            <a:r>
              <a:rPr lang="en-US" sz="2400" i="1" dirty="0" smtClean="0"/>
              <a:t>Free ridership</a:t>
            </a:r>
            <a:r>
              <a:rPr lang="en-US" sz="2400" dirty="0" smtClean="0"/>
              <a:t> when groups of people are large        (versus more political support from larger groups)</a:t>
            </a:r>
          </a:p>
          <a:p>
            <a:pPr marL="465138" lvl="1" indent="-344488">
              <a:spcBef>
                <a:spcPts val="600"/>
              </a:spcBef>
            </a:pPr>
            <a:r>
              <a:rPr lang="en-US" sz="2400" i="1" dirty="0" smtClean="0"/>
              <a:t>Rent-seeking</a:t>
            </a:r>
            <a:r>
              <a:rPr lang="en-US" sz="2400" dirty="0" smtClean="0"/>
              <a:t> by unconstrained incumbents (versus checks-and-balances from institutions and markets)</a:t>
            </a:r>
          </a:p>
          <a:p>
            <a:pPr marL="465138" lvl="1" indent="-344488">
              <a:spcBef>
                <a:spcPts val="600"/>
              </a:spcBef>
            </a:pPr>
            <a:r>
              <a:rPr lang="en-US" sz="2400" i="1" dirty="0" smtClean="0"/>
              <a:t>Revenue motives</a:t>
            </a:r>
            <a:r>
              <a:rPr lang="en-US" sz="2400" dirty="0" smtClean="0"/>
              <a:t> for cash-strapped governments </a:t>
            </a:r>
          </a:p>
          <a:p>
            <a:pPr marL="465138" lvl="1" indent="-344488">
              <a:spcBef>
                <a:spcPts val="600"/>
              </a:spcBef>
            </a:pPr>
            <a:r>
              <a:rPr lang="en-US" sz="2400" i="1" dirty="0" smtClean="0"/>
              <a:t>Time consistency </a:t>
            </a:r>
            <a:r>
              <a:rPr lang="en-US" sz="2400" dirty="0" smtClean="0"/>
              <a:t>of policy when taxation is reversible but investment is not (as opposed to simultaneous choices)</a:t>
            </a:r>
          </a:p>
          <a:p>
            <a:pPr marL="465138" lvl="1" indent="-344488">
              <a:spcBef>
                <a:spcPts val="600"/>
              </a:spcBef>
            </a:pPr>
            <a:r>
              <a:rPr lang="en-US" sz="2400" i="1" dirty="0" smtClean="0"/>
              <a:t>Status-quo bias </a:t>
            </a:r>
            <a:r>
              <a:rPr lang="en-US" sz="2400" dirty="0" smtClean="0"/>
              <a:t>from loss aversion or conservative social welfare functions in politics</a:t>
            </a:r>
          </a:p>
          <a:p>
            <a:pPr marL="465138" lvl="1" indent="-344488">
              <a:spcBef>
                <a:spcPts val="600"/>
              </a:spcBef>
            </a:pPr>
            <a:r>
              <a:rPr lang="en-US" sz="2400" i="1" dirty="0" smtClean="0"/>
              <a:t>Rent dissipation</a:t>
            </a:r>
            <a:r>
              <a:rPr lang="en-US" sz="2400" dirty="0" smtClean="0"/>
              <a:t> from the entry of new farmers (as opposed to free riding among existing farmers)</a:t>
            </a:r>
          </a:p>
          <a:p>
            <a:pPr marL="465138" lvl="1" indent="-344488">
              <a:spcBef>
                <a:spcPts val="600"/>
              </a:spcBef>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243">
                                            <p:txEl>
                                              <p:pRg st="1" end="1"/>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0243">
                                            <p:txEl>
                                              <p:pRg st="2" end="2"/>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0243">
                                            <p:txEl>
                                              <p:pRg st="3" end="3"/>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0243">
                                            <p:txEl>
                                              <p:pRg st="4" end="4"/>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0243">
                                            <p:txEl>
                                              <p:pRg st="5" end="5"/>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0243">
                                            <p:txEl>
                                              <p:pRg st="6" end="6"/>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28600" y="533400"/>
            <a:ext cx="9144000" cy="2362200"/>
          </a:xfrm>
        </p:spPr>
        <p:txBody>
          <a:bodyPr/>
          <a:lstStyle/>
          <a:p>
            <a:pPr algn="l"/>
            <a:r>
              <a:rPr lang="en-US" sz="4000" dirty="0" smtClean="0"/>
              <a:t>Next time…</a:t>
            </a:r>
            <a:r>
              <a:rPr lang="en-US" sz="4000" dirty="0" smtClean="0"/>
              <a:t/>
            </a:r>
            <a:br>
              <a:rPr lang="en-US" sz="4000" dirty="0" smtClean="0"/>
            </a:br>
            <a:r>
              <a:rPr lang="en-US" sz="4000"/>
              <a:t/>
            </a:r>
            <a:br>
              <a:rPr lang="en-US" sz="4000"/>
            </a:br>
            <a:r>
              <a:rPr lang="en-US" sz="4000" smtClean="0"/>
              <a:t>empirical tests </a:t>
            </a:r>
            <a:r>
              <a:rPr lang="en-US" sz="4000" dirty="0" smtClean="0"/>
              <a:t>of </a:t>
            </a:r>
            <a:r>
              <a:rPr lang="en-US" sz="4000" smtClean="0"/>
              <a:t>the </a:t>
            </a:r>
            <a:r>
              <a:rPr lang="en-US" sz="4000" smtClean="0"/>
              <a:t/>
            </a:r>
            <a:br>
              <a:rPr lang="en-US" sz="4000" smtClean="0"/>
            </a:br>
            <a:r>
              <a:rPr lang="en-US" sz="4000" smtClean="0"/>
              <a:t>seven </a:t>
            </a:r>
            <a:r>
              <a:rPr lang="en-US" sz="4000" dirty="0" smtClean="0"/>
              <a:t>specific hypotheses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457200"/>
            <a:ext cx="7772400" cy="1143000"/>
          </a:xfrm>
        </p:spPr>
        <p:txBody>
          <a:bodyPr/>
          <a:lstStyle/>
          <a:p>
            <a:pPr eaLnBrk="1" hangingPunct="1">
              <a:lnSpc>
                <a:spcPct val="80000"/>
              </a:lnSpc>
            </a:pPr>
            <a:r>
              <a:rPr lang="en-US" smtClean="0"/>
              <a:t>Empirical political economy models of agricultural policy</a:t>
            </a:r>
          </a:p>
        </p:txBody>
      </p:sp>
      <p:sp>
        <p:nvSpPr>
          <p:cNvPr id="371715" name="Text Box 3"/>
          <p:cNvSpPr txBox="1">
            <a:spLocks noChangeArrowheads="1"/>
          </p:cNvSpPr>
          <p:nvPr/>
        </p:nvSpPr>
        <p:spPr bwMode="auto">
          <a:xfrm>
            <a:off x="0" y="1752600"/>
            <a:ext cx="8915400" cy="5410712"/>
          </a:xfrm>
          <a:prstGeom prst="rect">
            <a:avLst/>
          </a:prstGeom>
          <a:noFill/>
          <a:ln w="9525">
            <a:noFill/>
            <a:miter lim="800000"/>
            <a:headEnd/>
            <a:tailEnd/>
          </a:ln>
        </p:spPr>
        <p:txBody>
          <a:bodyPr>
            <a:spAutoFit/>
          </a:bodyPr>
          <a:lstStyle/>
          <a:p>
            <a:pPr>
              <a:lnSpc>
                <a:spcPct val="90000"/>
              </a:lnSpc>
              <a:spcBef>
                <a:spcPct val="0"/>
              </a:spcBef>
            </a:pPr>
            <a:r>
              <a:rPr lang="en-US" sz="3200" dirty="0"/>
              <a:t>Anderson (</a:t>
            </a:r>
            <a:r>
              <a:rPr lang="en-US" sz="3200" dirty="0">
                <a:solidFill>
                  <a:srgbClr val="FFFF00"/>
                </a:solidFill>
              </a:rPr>
              <a:t>1995</a:t>
            </a:r>
            <a:r>
              <a:rPr lang="en-US" sz="3200" dirty="0"/>
              <a:t>): </a:t>
            </a:r>
            <a:r>
              <a:rPr lang="en-US" sz="3200" dirty="0" smtClean="0"/>
              <a:t>“</a:t>
            </a:r>
            <a:r>
              <a:rPr lang="en-US" sz="3200" dirty="0"/>
              <a:t>calibrated” </a:t>
            </a:r>
            <a:r>
              <a:rPr lang="en-US" sz="3200" dirty="0" smtClean="0"/>
              <a:t>CGE model</a:t>
            </a:r>
            <a:endParaRPr lang="en-US" sz="3200" dirty="0"/>
          </a:p>
          <a:p>
            <a:pPr lvl="1">
              <a:lnSpc>
                <a:spcPct val="90000"/>
              </a:lnSpc>
              <a:spcBef>
                <a:spcPct val="0"/>
              </a:spcBef>
              <a:buFontTx/>
              <a:buChar char="•"/>
            </a:pPr>
            <a:r>
              <a:rPr lang="en-US" sz="3200" dirty="0" smtClean="0"/>
              <a:t> </a:t>
            </a:r>
            <a:r>
              <a:rPr lang="en-US" dirty="0"/>
              <a:t>derives equations for comparative statics, and </a:t>
            </a:r>
          </a:p>
          <a:p>
            <a:pPr lvl="1">
              <a:lnSpc>
                <a:spcPct val="90000"/>
              </a:lnSpc>
              <a:spcBef>
                <a:spcPct val="0"/>
              </a:spcBef>
              <a:buFontTx/>
              <a:buChar char="•"/>
            </a:pPr>
            <a:r>
              <a:rPr lang="en-US" dirty="0"/>
              <a:t> computes results using representative numbers</a:t>
            </a:r>
            <a:r>
              <a:rPr lang="en-US" dirty="0" smtClean="0"/>
              <a:t>.</a:t>
            </a:r>
            <a:r>
              <a:rPr lang="en-US" sz="3200" dirty="0" smtClean="0"/>
              <a:t/>
            </a:r>
            <a:br>
              <a:rPr lang="en-US" sz="3200" dirty="0" smtClean="0"/>
            </a:br>
            <a:endParaRPr lang="en-US" sz="3200" dirty="0" smtClean="0"/>
          </a:p>
          <a:p>
            <a:pPr>
              <a:lnSpc>
                <a:spcPct val="90000"/>
              </a:lnSpc>
              <a:spcBef>
                <a:spcPct val="0"/>
              </a:spcBef>
            </a:pPr>
            <a:r>
              <a:rPr lang="en-US" sz="3200" dirty="0" err="1" smtClean="0"/>
              <a:t>Cadot</a:t>
            </a:r>
            <a:r>
              <a:rPr lang="en-US" sz="3200" dirty="0" smtClean="0"/>
              <a:t> et al. (</a:t>
            </a:r>
            <a:r>
              <a:rPr lang="en-US" sz="3200" dirty="0" smtClean="0">
                <a:solidFill>
                  <a:srgbClr val="FFFF00"/>
                </a:solidFill>
              </a:rPr>
              <a:t>2004</a:t>
            </a:r>
            <a:r>
              <a:rPr lang="en-US" sz="3200" dirty="0" smtClean="0"/>
              <a:t>): stylized “endogenous tariffs”  </a:t>
            </a:r>
          </a:p>
          <a:p>
            <a:pPr lvl="1">
              <a:lnSpc>
                <a:spcPct val="90000"/>
              </a:lnSpc>
              <a:spcBef>
                <a:spcPct val="0"/>
              </a:spcBef>
              <a:buFontTx/>
              <a:buChar char="•"/>
            </a:pPr>
            <a:r>
              <a:rPr lang="en-US" sz="3200" dirty="0" smtClean="0"/>
              <a:t> </a:t>
            </a:r>
            <a:r>
              <a:rPr lang="en-US" dirty="0" smtClean="0"/>
              <a:t>structural model for simulations</a:t>
            </a:r>
          </a:p>
          <a:p>
            <a:pPr lvl="1">
              <a:lnSpc>
                <a:spcPct val="90000"/>
              </a:lnSpc>
              <a:spcBef>
                <a:spcPct val="0"/>
              </a:spcBef>
              <a:buFontTx/>
              <a:buChar char="•"/>
            </a:pPr>
            <a:r>
              <a:rPr lang="en-US" dirty="0" smtClean="0"/>
              <a:t> compare outcomes to observed patterns</a:t>
            </a:r>
          </a:p>
          <a:p>
            <a:pPr lvl="1">
              <a:lnSpc>
                <a:spcPct val="90000"/>
              </a:lnSpc>
              <a:spcBef>
                <a:spcPct val="0"/>
              </a:spcBef>
              <a:buFontTx/>
              <a:buChar char="•"/>
            </a:pPr>
            <a:endParaRPr lang="en-US" sz="3200" dirty="0" smtClean="0"/>
          </a:p>
          <a:p>
            <a:pPr>
              <a:lnSpc>
                <a:spcPct val="90000"/>
              </a:lnSpc>
              <a:spcBef>
                <a:spcPct val="0"/>
              </a:spcBef>
            </a:pPr>
            <a:r>
              <a:rPr lang="en-US" sz="3200" dirty="0" smtClean="0"/>
              <a:t>Masters and Garcia (</a:t>
            </a:r>
            <a:r>
              <a:rPr lang="en-US" sz="3200" dirty="0" smtClean="0">
                <a:solidFill>
                  <a:srgbClr val="FFFF00"/>
                </a:solidFill>
              </a:rPr>
              <a:t>2009</a:t>
            </a:r>
            <a:r>
              <a:rPr lang="en-US" sz="3200" dirty="0" smtClean="0"/>
              <a:t>): econometric tests</a:t>
            </a:r>
          </a:p>
          <a:p>
            <a:pPr lvl="1">
              <a:lnSpc>
                <a:spcPct val="90000"/>
              </a:lnSpc>
              <a:spcBef>
                <a:spcPct val="0"/>
              </a:spcBef>
              <a:buFontTx/>
              <a:buChar char="•"/>
            </a:pPr>
            <a:r>
              <a:rPr lang="en-US" sz="3200" dirty="0" smtClean="0"/>
              <a:t> </a:t>
            </a:r>
            <a:r>
              <a:rPr lang="en-US" dirty="0" smtClean="0"/>
              <a:t>specify implications of various explanations</a:t>
            </a:r>
          </a:p>
          <a:p>
            <a:pPr lvl="1">
              <a:lnSpc>
                <a:spcPct val="90000"/>
              </a:lnSpc>
              <a:spcBef>
                <a:spcPct val="0"/>
              </a:spcBef>
              <a:buFontTx/>
              <a:buChar char="•"/>
            </a:pPr>
            <a:r>
              <a:rPr lang="en-US" dirty="0" smtClean="0"/>
              <a:t> estimate their magnitude and significance</a:t>
            </a:r>
          </a:p>
          <a:p>
            <a:pPr lvl="1">
              <a:lnSpc>
                <a:spcPct val="90000"/>
              </a:lnSpc>
              <a:spcBef>
                <a:spcPct val="0"/>
              </a:spcBef>
              <a:buFontTx/>
              <a:buChar cha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17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717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717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17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17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717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7171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7171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717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body" idx="1"/>
          </p:nvPr>
        </p:nvSpPr>
        <p:spPr>
          <a:xfrm>
            <a:off x="304800" y="1447800"/>
            <a:ext cx="8534400" cy="5257800"/>
          </a:xfrm>
          <a:noFill/>
        </p:spPr>
        <p:txBody>
          <a:bodyPr/>
          <a:lstStyle/>
          <a:p>
            <a:pPr marL="0" indent="0" eaLnBrk="1" hangingPunct="1">
              <a:lnSpc>
                <a:spcPct val="90000"/>
              </a:lnSpc>
              <a:buFontTx/>
              <a:buNone/>
            </a:pPr>
            <a:r>
              <a:rPr lang="en-US" sz="2800" dirty="0" smtClean="0"/>
              <a:t>Anderson begins with the following motivation:</a:t>
            </a:r>
          </a:p>
          <a:p>
            <a:pPr marL="682625" lvl="1" indent="-336550" eaLnBrk="1" hangingPunct="1">
              <a:lnSpc>
                <a:spcPct val="90000"/>
              </a:lnSpc>
              <a:buFontTx/>
              <a:buNone/>
            </a:pPr>
            <a:r>
              <a:rPr lang="en-US" sz="2400" dirty="0" smtClean="0"/>
              <a:t>	“Why is it that price and trade policies in poor countries typically protect the infant industrial sector at the expense of agriculture, while the policy regime in rich countries typically favors farmers relative to industrialists?  This pattern seems paradoxical, since the distribution of aggregate votes and wealth has the opposite </a:t>
            </a:r>
            <a:r>
              <a:rPr lang="en-US" sz="2400" dirty="0" err="1" smtClean="0"/>
              <a:t>sectoral</a:t>
            </a:r>
            <a:r>
              <a:rPr lang="en-US" sz="2400" dirty="0" smtClean="0"/>
              <a:t> bias.” (paragraph 1)</a:t>
            </a:r>
          </a:p>
          <a:p>
            <a:pPr marL="0" indent="0" eaLnBrk="1" hangingPunct="1">
              <a:lnSpc>
                <a:spcPct val="90000"/>
              </a:lnSpc>
              <a:buFontTx/>
              <a:buNone/>
            </a:pPr>
            <a:r>
              <a:rPr lang="en-US" sz="2800" dirty="0" smtClean="0"/>
              <a:t>and he concludes that:</a:t>
            </a:r>
          </a:p>
          <a:p>
            <a:pPr marL="682625" lvl="1" indent="-336550" eaLnBrk="1" hangingPunct="1">
              <a:lnSpc>
                <a:spcPct val="90000"/>
              </a:lnSpc>
              <a:buFontTx/>
              <a:buNone/>
            </a:pPr>
            <a:r>
              <a:rPr lang="en-US" sz="2400" dirty="0" smtClean="0"/>
              <a:t>	“a distortion of the agricultural/industrial product price ratio has vastly different effects on the real incomes of different groups in rich as compared with poor countries.  Indeed, those differences are so large that it seems hardly necessary to consider the relative costs of collective action by different groups as an explanation of policy choices.” (paragraph 4)</a:t>
            </a:r>
          </a:p>
        </p:txBody>
      </p:sp>
      <p:sp>
        <p:nvSpPr>
          <p:cNvPr id="48131" name="Rectangle 3"/>
          <p:cNvSpPr>
            <a:spLocks noGrp="1" noChangeArrowheads="1"/>
          </p:cNvSpPr>
          <p:nvPr>
            <p:ph type="title"/>
          </p:nvPr>
        </p:nvSpPr>
        <p:spPr>
          <a:xfrm>
            <a:off x="381000" y="228600"/>
            <a:ext cx="8458200" cy="914400"/>
          </a:xfrm>
          <a:noFill/>
        </p:spPr>
        <p:txBody>
          <a:bodyPr/>
          <a:lstStyle/>
          <a:p>
            <a:pPr eaLnBrk="1" hangingPunct="1"/>
            <a:r>
              <a:rPr lang="en-US" smtClean="0"/>
              <a:t>Anderson’s 1995 EDCC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78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78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7785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78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body" idx="1"/>
          </p:nvPr>
        </p:nvSpPr>
        <p:spPr>
          <a:xfrm>
            <a:off x="457200" y="1447800"/>
            <a:ext cx="8534400" cy="5257800"/>
          </a:xfrm>
          <a:noFill/>
        </p:spPr>
        <p:txBody>
          <a:bodyPr/>
          <a:lstStyle/>
          <a:p>
            <a:pPr marL="0" lvl="1" indent="-336550" eaLnBrk="1" hangingPunct="1">
              <a:lnSpc>
                <a:spcPct val="90000"/>
              </a:lnSpc>
              <a:buFontTx/>
              <a:buNone/>
            </a:pPr>
            <a:r>
              <a:rPr lang="en-US" sz="2400" dirty="0" smtClean="0"/>
              <a:t>“Until recently, analysts explained these patterns of protection largely by calling on the theory of second best…In poor countries high trade taxes (including taxation of agriculture) are justified by the revenue constraint that because of weak fiscal administration cannot be met by less distortionary instruments. In turn, protection of manufacturing has been justified on infant-industry grounds.” (paragraph 2)</a:t>
            </a:r>
            <a:br>
              <a:rPr lang="en-US" sz="2400" dirty="0" smtClean="0"/>
            </a:br>
            <a:endParaRPr lang="en-US" sz="2400" dirty="0" smtClean="0"/>
          </a:p>
          <a:p>
            <a:pPr marL="0" lvl="1" indent="-336550" eaLnBrk="1" hangingPunct="1">
              <a:lnSpc>
                <a:spcPct val="90000"/>
              </a:lnSpc>
              <a:buFontTx/>
              <a:buNone/>
            </a:pPr>
            <a:r>
              <a:rPr lang="en-US" sz="2400" dirty="0" smtClean="0"/>
              <a:t>“While recognizing the validity of these considerations…an equally if not more important reason for the observed pattern of protection is rooted in…political economy considerations…Governments are not passive executors of a trade policy to maximize social welfare but agents interacting with organized interest groups to maximize an objective function in which social welfare is just one argument.” (paragraph 3)</a:t>
            </a:r>
          </a:p>
        </p:txBody>
      </p:sp>
      <p:sp>
        <p:nvSpPr>
          <p:cNvPr id="48131" name="Rectangle 3"/>
          <p:cNvSpPr>
            <a:spLocks noGrp="1" noChangeArrowheads="1"/>
          </p:cNvSpPr>
          <p:nvPr>
            <p:ph type="title"/>
          </p:nvPr>
        </p:nvSpPr>
        <p:spPr>
          <a:xfrm>
            <a:off x="381000" y="228600"/>
            <a:ext cx="8458200" cy="914400"/>
          </a:xfrm>
          <a:noFill/>
        </p:spPr>
        <p:txBody>
          <a:bodyPr/>
          <a:lstStyle/>
          <a:p>
            <a:pPr eaLnBrk="1" hangingPunct="1"/>
            <a:r>
              <a:rPr lang="en-US" dirty="0" err="1" smtClean="0"/>
              <a:t>Cadot</a:t>
            </a:r>
            <a:r>
              <a:rPr lang="en-US" dirty="0" smtClean="0"/>
              <a:t> et 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778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78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body" idx="1"/>
          </p:nvPr>
        </p:nvSpPr>
        <p:spPr>
          <a:xfrm>
            <a:off x="304800" y="1447800"/>
            <a:ext cx="8534400" cy="5257800"/>
          </a:xfrm>
          <a:noFill/>
        </p:spPr>
        <p:txBody>
          <a:bodyPr/>
          <a:lstStyle/>
          <a:p>
            <a:pPr marL="682625" lvl="1" indent="-336550" eaLnBrk="1" hangingPunct="1">
              <a:lnSpc>
                <a:spcPct val="90000"/>
              </a:lnSpc>
              <a:buFontTx/>
              <a:buNone/>
            </a:pPr>
            <a:r>
              <a:rPr lang="en-US" sz="2400" dirty="0" smtClean="0"/>
              <a:t>	Anderson was the first to quantitatively investigate the tariff-protection pattern of agriculture relative to industry in poor and rich countries.  </a:t>
            </a:r>
          </a:p>
          <a:p>
            <a:pPr marL="682625" lvl="1" indent="-336550" eaLnBrk="1" hangingPunct="1">
              <a:lnSpc>
                <a:spcPct val="90000"/>
              </a:lnSpc>
              <a:buFontTx/>
              <a:buNone/>
            </a:pPr>
            <a:r>
              <a:rPr lang="en-US" sz="2400" dirty="0" smtClean="0"/>
              <a:t/>
            </a:r>
            <a:br>
              <a:rPr lang="en-US" sz="2400" dirty="0" smtClean="0"/>
            </a:br>
            <a:r>
              <a:rPr lang="en-US" sz="2400" dirty="0" smtClean="0"/>
              <a:t>Using a “stylized” Ricardo-Viner trade model (AKA a specific-factor model) he showed that support to farmers in rich countries raises their incomes substantially, and reduces manufacturing incomes only slightly.</a:t>
            </a:r>
          </a:p>
          <a:p>
            <a:pPr marL="682625" lvl="1" indent="-336550" eaLnBrk="1" hangingPunct="1">
              <a:lnSpc>
                <a:spcPct val="90000"/>
              </a:lnSpc>
              <a:buFontTx/>
              <a:buNone/>
            </a:pPr>
            <a:endParaRPr lang="en-US" sz="2400" dirty="0" smtClean="0"/>
          </a:p>
          <a:p>
            <a:pPr marL="682625" lvl="1" indent="-336550" eaLnBrk="1" hangingPunct="1">
              <a:lnSpc>
                <a:spcPct val="90000"/>
              </a:lnSpc>
              <a:buNone/>
            </a:pPr>
            <a:r>
              <a:rPr lang="en-US" sz="2400" dirty="0" smtClean="0"/>
              <a:t>	The conclusion, based on an informal argument and stylized results is this:  lobbying efforts are likely to pursue </a:t>
            </a:r>
            <a:r>
              <a:rPr lang="en-US" sz="2400" u="sng" dirty="0" smtClean="0"/>
              <a:t>concentrated gains</a:t>
            </a:r>
            <a:r>
              <a:rPr lang="en-US" sz="2400" dirty="0" smtClean="0"/>
              <a:t>, and ignore </a:t>
            </a:r>
            <a:r>
              <a:rPr lang="en-US" sz="2400" u="sng" dirty="0" smtClean="0"/>
              <a:t>diffuse losses</a:t>
            </a:r>
            <a:r>
              <a:rPr lang="en-US" sz="2400" dirty="0" smtClean="0"/>
              <a:t>.  </a:t>
            </a:r>
          </a:p>
          <a:p>
            <a:pPr marL="682625" lvl="1" indent="-336550" eaLnBrk="1" hangingPunct="1">
              <a:lnSpc>
                <a:spcPct val="90000"/>
              </a:lnSpc>
              <a:buNone/>
            </a:pPr>
            <a:endParaRPr lang="en-US" sz="2400" dirty="0" smtClean="0"/>
          </a:p>
          <a:p>
            <a:pPr marL="682625" lvl="1" indent="-336550" eaLnBrk="1" hangingPunct="1">
              <a:lnSpc>
                <a:spcPct val="90000"/>
              </a:lnSpc>
              <a:buNone/>
            </a:pPr>
            <a:r>
              <a:rPr lang="en-US" sz="2400" dirty="0" smtClean="0"/>
              <a:t>	The question of “Why?” is still not well developed…</a:t>
            </a:r>
          </a:p>
          <a:p>
            <a:pPr marL="682625" lvl="1" indent="-336550" eaLnBrk="1" hangingPunct="1">
              <a:lnSpc>
                <a:spcPct val="90000"/>
              </a:lnSpc>
              <a:buFontTx/>
              <a:buNone/>
            </a:pPr>
            <a:endParaRPr lang="en-US" sz="2400" dirty="0" smtClean="0"/>
          </a:p>
          <a:p>
            <a:pPr marL="682625" lvl="1" indent="-336550" eaLnBrk="1" hangingPunct="1">
              <a:lnSpc>
                <a:spcPct val="90000"/>
              </a:lnSpc>
              <a:buFontTx/>
              <a:buNone/>
            </a:pPr>
            <a:endParaRPr lang="en-US" sz="2400" dirty="0" smtClean="0"/>
          </a:p>
        </p:txBody>
      </p:sp>
      <p:sp>
        <p:nvSpPr>
          <p:cNvPr id="48131" name="Rectangle 3"/>
          <p:cNvSpPr>
            <a:spLocks noGrp="1" noChangeArrowheads="1"/>
          </p:cNvSpPr>
          <p:nvPr>
            <p:ph type="title"/>
          </p:nvPr>
        </p:nvSpPr>
        <p:spPr>
          <a:xfrm>
            <a:off x="381000" y="228600"/>
            <a:ext cx="8458200" cy="914400"/>
          </a:xfrm>
          <a:noFill/>
        </p:spPr>
        <p:txBody>
          <a:bodyPr/>
          <a:lstStyle/>
          <a:p>
            <a:pPr eaLnBrk="1" hangingPunct="1"/>
            <a:r>
              <a:rPr lang="en-US" dirty="0" smtClean="0"/>
              <a:t>Progression of research: 1995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778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78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785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78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body" idx="1"/>
          </p:nvPr>
        </p:nvSpPr>
        <p:spPr>
          <a:xfrm>
            <a:off x="304800" y="1447800"/>
            <a:ext cx="8534400" cy="5257800"/>
          </a:xfrm>
          <a:noFill/>
        </p:spPr>
        <p:txBody>
          <a:bodyPr/>
          <a:lstStyle/>
          <a:p>
            <a:pPr marL="682625" lvl="1" indent="-336550" eaLnBrk="1" hangingPunct="1">
              <a:lnSpc>
                <a:spcPct val="90000"/>
              </a:lnSpc>
              <a:buFontTx/>
              <a:buNone/>
            </a:pPr>
            <a:r>
              <a:rPr lang="en-US" sz="2400" dirty="0" smtClean="0"/>
              <a:t>	</a:t>
            </a:r>
            <a:r>
              <a:rPr lang="en-US" sz="2400" dirty="0" err="1" smtClean="0"/>
              <a:t>Cadot</a:t>
            </a:r>
            <a:r>
              <a:rPr lang="en-US" sz="2400" dirty="0" smtClean="0"/>
              <a:t> et al. use a “Grossman-</a:t>
            </a:r>
            <a:r>
              <a:rPr lang="en-US" sz="2400" dirty="0" err="1" smtClean="0"/>
              <a:t>Helpman</a:t>
            </a:r>
            <a:r>
              <a:rPr lang="en-US" sz="2400" dirty="0" smtClean="0"/>
              <a:t>” (growth via innovation) political game model  in which lobbies “bid for protection” (with $$$, i.e. “protection for sale”) and the government maximizes a weighted average of social welfare and contributions. </a:t>
            </a:r>
            <a:br>
              <a:rPr lang="en-US" sz="2400" dirty="0" smtClean="0"/>
            </a:br>
            <a:endParaRPr lang="en-US" sz="2400" dirty="0" smtClean="0"/>
          </a:p>
          <a:p>
            <a:pPr marL="682625" lvl="1" indent="-336550" eaLnBrk="1" hangingPunct="1">
              <a:lnSpc>
                <a:spcPct val="90000"/>
              </a:lnSpc>
              <a:buFontTx/>
              <a:buNone/>
            </a:pPr>
            <a:r>
              <a:rPr lang="en-US" sz="2400" dirty="0" smtClean="0"/>
              <a:t>	Lobbies are owners of sector-specific capital </a:t>
            </a:r>
            <a:br>
              <a:rPr lang="en-US" sz="2400" dirty="0" smtClean="0"/>
            </a:br>
            <a:r>
              <a:rPr lang="en-US" sz="2400" dirty="0" smtClean="0"/>
              <a:t>(as in the Ricardo-Viner model).</a:t>
            </a:r>
          </a:p>
          <a:p>
            <a:pPr marL="682625" lvl="1" indent="-336550" eaLnBrk="1" hangingPunct="1">
              <a:lnSpc>
                <a:spcPct val="90000"/>
              </a:lnSpc>
              <a:buFontTx/>
              <a:buNone/>
            </a:pPr>
            <a:endParaRPr lang="en-US" sz="2400" dirty="0" smtClean="0"/>
          </a:p>
          <a:p>
            <a:pPr marL="682625" lvl="1" indent="-336550" eaLnBrk="1" hangingPunct="1">
              <a:lnSpc>
                <a:spcPct val="90000"/>
              </a:lnSpc>
              <a:buFontTx/>
              <a:buNone/>
            </a:pPr>
            <a:r>
              <a:rPr lang="en-US" sz="2400" dirty="0" smtClean="0"/>
              <a:t>	Innovation: capital is concentrated (i.e. selfish) and labor is mobile. Wage rate is not fixed, so “counter-lobbying” may take place (e.g. by organized labor).</a:t>
            </a:r>
          </a:p>
          <a:p>
            <a:pPr marL="682625" lvl="1" indent="-336550" eaLnBrk="1" hangingPunct="1">
              <a:lnSpc>
                <a:spcPct val="90000"/>
              </a:lnSpc>
              <a:buFontTx/>
              <a:buNone/>
            </a:pPr>
            <a:endParaRPr lang="en-US" sz="2400" dirty="0" smtClean="0"/>
          </a:p>
          <a:p>
            <a:pPr marL="682625" lvl="1" indent="-336550" eaLnBrk="1" hangingPunct="1">
              <a:lnSpc>
                <a:spcPct val="90000"/>
              </a:lnSpc>
              <a:buFontTx/>
              <a:buNone/>
            </a:pPr>
            <a:r>
              <a:rPr lang="en-US" sz="2400" dirty="0" smtClean="0"/>
              <a:t>	Protection arises “endogenously” in a way that is consistent with the empirical patterns observed.</a:t>
            </a:r>
          </a:p>
        </p:txBody>
      </p:sp>
      <p:sp>
        <p:nvSpPr>
          <p:cNvPr id="48131" name="Rectangle 3"/>
          <p:cNvSpPr>
            <a:spLocks noGrp="1" noChangeArrowheads="1"/>
          </p:cNvSpPr>
          <p:nvPr>
            <p:ph type="title"/>
          </p:nvPr>
        </p:nvSpPr>
        <p:spPr>
          <a:xfrm>
            <a:off x="381000" y="228600"/>
            <a:ext cx="8458200" cy="914400"/>
          </a:xfrm>
          <a:noFill/>
        </p:spPr>
        <p:txBody>
          <a:bodyPr/>
          <a:lstStyle/>
          <a:p>
            <a:pPr eaLnBrk="1" hangingPunct="1"/>
            <a:r>
              <a:rPr lang="en-US" dirty="0" smtClean="0"/>
              <a:t>Progression of research: 2004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778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78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785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78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body" idx="1"/>
          </p:nvPr>
        </p:nvSpPr>
        <p:spPr>
          <a:xfrm>
            <a:off x="304800" y="1447800"/>
            <a:ext cx="8534400" cy="5257800"/>
          </a:xfrm>
          <a:noFill/>
        </p:spPr>
        <p:txBody>
          <a:bodyPr/>
          <a:lstStyle/>
          <a:p>
            <a:pPr marL="682625" lvl="1" indent="-336550" eaLnBrk="1" hangingPunct="1">
              <a:lnSpc>
                <a:spcPct val="90000"/>
              </a:lnSpc>
              <a:buFontTx/>
              <a:buNone/>
            </a:pPr>
            <a:r>
              <a:rPr lang="en-US" sz="2400" dirty="0" smtClean="0"/>
              <a:t>	Finally, Masters and Garcia approach the issue econometrically. </a:t>
            </a:r>
          </a:p>
          <a:p>
            <a:pPr marL="682625" lvl="1" indent="-336550" eaLnBrk="1" hangingPunct="1">
              <a:lnSpc>
                <a:spcPct val="90000"/>
              </a:lnSpc>
              <a:buFontTx/>
              <a:buNone/>
            </a:pPr>
            <a:endParaRPr lang="en-US" sz="2400" dirty="0" smtClean="0"/>
          </a:p>
          <a:p>
            <a:pPr marL="682625" lvl="1" indent="-336550" eaLnBrk="1" hangingPunct="1">
              <a:lnSpc>
                <a:spcPct val="90000"/>
              </a:lnSpc>
              <a:buFontTx/>
              <a:buNone/>
            </a:pPr>
            <a:r>
              <a:rPr lang="en-US" sz="2400" dirty="0" smtClean="0"/>
              <a:t>	Using data on observed features of economies and observed rates of protection, they lay out a series of competing hypotheses regarding the </a:t>
            </a:r>
            <a:r>
              <a:rPr lang="en-US" sz="2400" i="1" dirty="0" smtClean="0"/>
              <a:t>motivations </a:t>
            </a:r>
            <a:r>
              <a:rPr lang="en-US" sz="2400" dirty="0" smtClean="0"/>
              <a:t>for policy, and then ask whether the observed data support or refute the hypotheses.</a:t>
            </a:r>
          </a:p>
          <a:p>
            <a:pPr marL="682625" lvl="1" indent="-336550" eaLnBrk="1" hangingPunct="1">
              <a:lnSpc>
                <a:spcPct val="90000"/>
              </a:lnSpc>
              <a:buFontTx/>
              <a:buNone/>
            </a:pPr>
            <a:endParaRPr lang="en-US" sz="2400" dirty="0" smtClean="0"/>
          </a:p>
          <a:p>
            <a:pPr marL="682625" lvl="1" indent="-336550" eaLnBrk="1" hangingPunct="1">
              <a:lnSpc>
                <a:spcPct val="90000"/>
              </a:lnSpc>
              <a:buFontTx/>
              <a:buNone/>
            </a:pPr>
            <a:r>
              <a:rPr lang="en-US" sz="2400" dirty="0" smtClean="0"/>
              <a:t>	Their innovation is partly that they begin to address the question of </a:t>
            </a:r>
            <a:r>
              <a:rPr lang="en-US" sz="2400" i="1" dirty="0" smtClean="0"/>
              <a:t>WHY </a:t>
            </a:r>
            <a:r>
              <a:rPr lang="en-US" sz="2400" dirty="0" smtClean="0"/>
              <a:t>the observed patterns might exist. </a:t>
            </a:r>
          </a:p>
          <a:p>
            <a:pPr marL="682625" lvl="1" indent="-336550" eaLnBrk="1" hangingPunct="1">
              <a:lnSpc>
                <a:spcPct val="90000"/>
              </a:lnSpc>
              <a:buFontTx/>
              <a:buNone/>
            </a:pPr>
            <a:endParaRPr lang="en-US" sz="2400" dirty="0" smtClean="0"/>
          </a:p>
        </p:txBody>
      </p:sp>
      <p:sp>
        <p:nvSpPr>
          <p:cNvPr id="48131" name="Rectangle 3"/>
          <p:cNvSpPr>
            <a:spLocks noGrp="1" noChangeArrowheads="1"/>
          </p:cNvSpPr>
          <p:nvPr>
            <p:ph type="title"/>
          </p:nvPr>
        </p:nvSpPr>
        <p:spPr>
          <a:xfrm>
            <a:off x="381000" y="228600"/>
            <a:ext cx="8458200" cy="914400"/>
          </a:xfrm>
          <a:noFill/>
        </p:spPr>
        <p:txBody>
          <a:bodyPr/>
          <a:lstStyle/>
          <a:p>
            <a:pPr eaLnBrk="1" hangingPunct="1"/>
            <a:r>
              <a:rPr lang="en-US" dirty="0" smtClean="0"/>
              <a:t>Progression of research: 2009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778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785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78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533400"/>
            <a:ext cx="8686800" cy="1143000"/>
          </a:xfrm>
          <a:noFill/>
        </p:spPr>
        <p:txBody>
          <a:bodyPr/>
          <a:lstStyle/>
          <a:p>
            <a:pPr eaLnBrk="1" hangingPunct="1">
              <a:lnSpc>
                <a:spcPct val="70000"/>
              </a:lnSpc>
            </a:pPr>
            <a:r>
              <a:rPr lang="en-US" dirty="0" smtClean="0"/>
              <a:t>Structure and implications of Anderson’s political economy model</a:t>
            </a:r>
          </a:p>
        </p:txBody>
      </p:sp>
      <p:sp>
        <p:nvSpPr>
          <p:cNvPr id="375811" name="Rectangle 3"/>
          <p:cNvSpPr>
            <a:spLocks noGrp="1" noChangeArrowheads="1"/>
          </p:cNvSpPr>
          <p:nvPr>
            <p:ph type="body" idx="1"/>
          </p:nvPr>
        </p:nvSpPr>
        <p:spPr>
          <a:xfrm>
            <a:off x="304800" y="2057400"/>
            <a:ext cx="8839200" cy="4267200"/>
          </a:xfrm>
          <a:noFill/>
        </p:spPr>
        <p:txBody>
          <a:bodyPr/>
          <a:lstStyle/>
          <a:p>
            <a:pPr eaLnBrk="1" hangingPunct="1">
              <a:lnSpc>
                <a:spcPct val="90000"/>
              </a:lnSpc>
              <a:buFontTx/>
              <a:buNone/>
            </a:pPr>
            <a:r>
              <a:rPr lang="en-US" sz="2400" dirty="0" smtClean="0"/>
              <a:t>Start with a model in “free-trade equilibrium”…</a:t>
            </a:r>
          </a:p>
          <a:p>
            <a:pPr eaLnBrk="1" hangingPunct="1">
              <a:lnSpc>
                <a:spcPct val="90000"/>
              </a:lnSpc>
              <a:buFontTx/>
              <a:buNone/>
            </a:pPr>
            <a:endParaRPr lang="en-US" sz="2400" dirty="0" smtClean="0"/>
          </a:p>
          <a:p>
            <a:pPr eaLnBrk="1" hangingPunct="1">
              <a:lnSpc>
                <a:spcPct val="90000"/>
              </a:lnSpc>
              <a:buFontTx/>
              <a:buNone/>
            </a:pPr>
            <a:r>
              <a:rPr lang="en-US" sz="2400" dirty="0" smtClean="0"/>
              <a:t>then introduce a budget-neutral “tax-with-subsidy” </a:t>
            </a:r>
            <a:br>
              <a:rPr lang="en-US" sz="2400" dirty="0" smtClean="0"/>
            </a:br>
            <a:endParaRPr lang="en-US" sz="2400" dirty="0" smtClean="0"/>
          </a:p>
          <a:p>
            <a:pPr eaLnBrk="1" hangingPunct="1">
              <a:lnSpc>
                <a:spcPct val="90000"/>
              </a:lnSpc>
              <a:buFontTx/>
              <a:buNone/>
            </a:pPr>
            <a:r>
              <a:rPr lang="en-US" sz="2400" dirty="0" smtClean="0"/>
              <a:t>(a tax-with-subsidy is simply a policy that introduces </a:t>
            </a:r>
            <a:br>
              <a:rPr lang="en-US" sz="2400" dirty="0" smtClean="0"/>
            </a:br>
            <a:r>
              <a:rPr lang="en-US" sz="2400" i="1" dirty="0" smtClean="0"/>
              <a:t>either</a:t>
            </a:r>
            <a:r>
              <a:rPr lang="en-US" sz="2400" dirty="0" smtClean="0"/>
              <a:t> a tax or a subsidy to achieve some stated outcome)</a:t>
            </a:r>
          </a:p>
          <a:p>
            <a:pPr eaLnBrk="1" hangingPunct="1">
              <a:lnSpc>
                <a:spcPct val="90000"/>
              </a:lnSpc>
              <a:buFontTx/>
              <a:buNone/>
            </a:pPr>
            <a:endParaRPr lang="en-US" sz="2400" dirty="0" smtClean="0"/>
          </a:p>
          <a:p>
            <a:pPr eaLnBrk="1" hangingPunct="1">
              <a:lnSpc>
                <a:spcPct val="90000"/>
              </a:lnSpc>
              <a:buFontTx/>
              <a:buNone/>
            </a:pPr>
            <a:r>
              <a:rPr lang="en-US" sz="2400" dirty="0" smtClean="0"/>
              <a:t>The </a:t>
            </a:r>
            <a:r>
              <a:rPr lang="en-US" sz="2400" dirty="0" smtClean="0">
                <a:solidFill>
                  <a:srgbClr val="FFFF00"/>
                </a:solidFill>
              </a:rPr>
              <a:t>policy</a:t>
            </a:r>
            <a:r>
              <a:rPr lang="en-US" sz="2400" dirty="0" smtClean="0"/>
              <a:t> generates concentrated gains and diffuse losses:</a:t>
            </a:r>
            <a:br>
              <a:rPr lang="en-US" sz="2400" dirty="0" smtClean="0"/>
            </a:br>
            <a:endParaRPr lang="en-US" sz="2400" dirty="0" smtClean="0"/>
          </a:p>
          <a:p>
            <a:pPr lvl="1" eaLnBrk="1" hangingPunct="1">
              <a:lnSpc>
                <a:spcPct val="90000"/>
              </a:lnSpc>
            </a:pPr>
            <a:r>
              <a:rPr lang="en-US" sz="2000" dirty="0" smtClean="0"/>
              <a:t>if it </a:t>
            </a:r>
            <a:r>
              <a:rPr lang="en-US" sz="2000" dirty="0" smtClean="0">
                <a:solidFill>
                  <a:srgbClr val="FFFF00"/>
                </a:solidFill>
              </a:rPr>
              <a:t>favors industry in poor countries</a:t>
            </a:r>
            <a:r>
              <a:rPr lang="en-US" sz="2000" dirty="0" smtClean="0"/>
              <a:t>, (industry gains, farmers lose) and</a:t>
            </a:r>
          </a:p>
          <a:p>
            <a:pPr lvl="1" eaLnBrk="1" hangingPunct="1">
              <a:lnSpc>
                <a:spcPct val="90000"/>
              </a:lnSpc>
            </a:pPr>
            <a:r>
              <a:rPr lang="en-US" sz="2000" dirty="0" smtClean="0"/>
              <a:t>if it </a:t>
            </a:r>
            <a:r>
              <a:rPr lang="en-US" sz="2000" dirty="0" smtClean="0">
                <a:solidFill>
                  <a:srgbClr val="FFFF00"/>
                </a:solidFill>
              </a:rPr>
              <a:t>favors agriculture in rich countries </a:t>
            </a:r>
            <a:r>
              <a:rPr lang="en-US" sz="2000" dirty="0" smtClean="0"/>
              <a:t>(farmers gain, industry loses)</a:t>
            </a:r>
            <a:br>
              <a:rPr lang="en-US" sz="2000" dirty="0" smtClean="0"/>
            </a:br>
            <a:endParaRPr lang="en-US" sz="2000" dirty="0" smtClean="0"/>
          </a:p>
          <a:p>
            <a:pPr lvl="1" eaLnBrk="1" hangingPunct="1">
              <a:lnSpc>
                <a:spcPct val="90000"/>
              </a:lnSpc>
              <a:buNone/>
            </a:pPr>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5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58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58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58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758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758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758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build="p" bldLvl="3" autoUpdateAnimBg="0"/>
    </p:bldLst>
  </p:timing>
</p:sld>
</file>

<file path=ppt/theme/theme1.xml><?xml version="1.0" encoding="utf-8"?>
<a:theme xmlns:a="http://schemas.openxmlformats.org/drawingml/2006/main" name="Default Design">
  <a:themeElements>
    <a:clrScheme name="">
      <a:dk1>
        <a:srgbClr val="B2B2B2"/>
      </a:dk1>
      <a:lt1>
        <a:srgbClr val="FFFFFF"/>
      </a:lt1>
      <a:dk2>
        <a:srgbClr val="000000"/>
      </a:dk2>
      <a:lt2>
        <a:srgbClr val="FFFF00"/>
      </a:lt2>
      <a:accent1>
        <a:srgbClr val="FF9900"/>
      </a:accent1>
      <a:accent2>
        <a:srgbClr val="00FFFF"/>
      </a:accent2>
      <a:accent3>
        <a:srgbClr val="AAAAAA"/>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70000"/>
          </a:lnSpc>
          <a:spcBef>
            <a:spcPct val="2000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70000"/>
          </a:lnSpc>
          <a:spcBef>
            <a:spcPct val="2000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6884</TotalTime>
  <Words>871</Words>
  <Application>Microsoft Office PowerPoint</Application>
  <PresentationFormat>On-screen Show (4:3)</PresentationFormat>
  <Paragraphs>227</Paragraphs>
  <Slides>24</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 Black</vt:lpstr>
      <vt:lpstr>Arial Narrow</vt:lpstr>
      <vt:lpstr>Calibri</vt:lpstr>
      <vt:lpstr>Symbol</vt:lpstr>
      <vt:lpstr>Times New Roman</vt:lpstr>
      <vt:lpstr>Default Design</vt:lpstr>
      <vt:lpstr>Equation</vt:lpstr>
      <vt:lpstr>AGEC 640 – Nov. 13, 2018  Stylized Facts of Agricultural Policy  </vt:lpstr>
      <vt:lpstr>Average nominal rates of protection, by income group (2001)</vt:lpstr>
      <vt:lpstr>Empirical political economy models of agricultural policy</vt:lpstr>
      <vt:lpstr>Anderson’s 1995 EDCC model</vt:lpstr>
      <vt:lpstr>Cadot et al.</vt:lpstr>
      <vt:lpstr>Progression of research: 1995 </vt:lpstr>
      <vt:lpstr>Progression of research: 2004</vt:lpstr>
      <vt:lpstr>Progression of research: 2009</vt:lpstr>
      <vt:lpstr>Structure and implications of Anderson’s political economy model</vt:lpstr>
      <vt:lpstr>PowerPoint Presentation</vt:lpstr>
      <vt:lpstr>PowerPoint Presentation</vt:lpstr>
      <vt:lpstr>Cadot et al. (2004)</vt:lpstr>
      <vt:lpstr>In Cadot et al.’s model…</vt:lpstr>
      <vt:lpstr>Cadot et al.’s two propositions…</vt:lpstr>
      <vt:lpstr>Cadot et al.’s results (part 1)…</vt:lpstr>
      <vt:lpstr>Cadot et al.’s results (part 2)…</vt:lpstr>
      <vt:lpstr>Testing political economy models using the Anderson et al. data</vt:lpstr>
      <vt:lpstr>Country coverage</vt:lpstr>
      <vt:lpstr>Commodity coverage  (top 30 products only)</vt:lpstr>
      <vt:lpstr>The method: price distortions from  “stroke of the pen” policies</vt:lpstr>
      <vt:lpstr>Explaining the data</vt:lpstr>
      <vt:lpstr>The three stylized facts </vt:lpstr>
      <vt:lpstr>Seven specific hypotheses</vt:lpstr>
      <vt:lpstr>Next time…  empirical tests of the  seven specific hypotheses</vt:lpstr>
    </vt:vector>
  </TitlesOfParts>
  <Company>Agricultural Economics-Purdue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AGEC 640 – Explaining Policies:  The Political Economy of Agricultural Policy</dc:title>
  <dc:subject>AGEC 640</dc:subject>
  <dc:creator>Shively, Gerald E.</dc:creator>
  <cp:lastModifiedBy>Shively, Gerald E.</cp:lastModifiedBy>
  <cp:revision>243</cp:revision>
  <dcterms:created xsi:type="dcterms:W3CDTF">2001-02-23T07:10:37Z</dcterms:created>
  <dcterms:modified xsi:type="dcterms:W3CDTF">2018-11-12T19:08:58Z</dcterms:modified>
</cp:coreProperties>
</file>