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85" r:id="rId2"/>
    <p:sldId id="487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</p:sldIdLst>
  <p:sldSz cx="9144000" cy="6858000" type="screen4x3"/>
  <p:notesSz cx="6997700" cy="9283700"/>
  <p:defaultTextStyle>
    <a:defPPr>
      <a:defRPr lang="en-US"/>
    </a:defPPr>
    <a:lvl1pPr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99"/>
    <a:srgbClr val="33CCCC"/>
    <a:srgbClr val="FF9900"/>
    <a:srgbClr val="FFFF00"/>
    <a:srgbClr val="C0C0C0"/>
    <a:srgbClr val="66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61" autoAdjust="0"/>
    <p:restoredTop sz="95722" autoAdjust="0"/>
  </p:normalViewPr>
  <p:slideViewPr>
    <p:cSldViewPr>
      <p:cViewPr varScale="1">
        <p:scale>
          <a:sx n="126" d="100"/>
          <a:sy n="126" d="100"/>
        </p:scale>
        <p:origin x="8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60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 sz="1200" i="1" dirty="0"/>
            </a:lvl1pPr>
          </a:lstStyle>
          <a:p>
            <a:pPr>
              <a:defRPr/>
            </a:pPr>
            <a:r>
              <a:rPr lang="en-US"/>
              <a:t>AGEC 640, Agricultural Development and </a:t>
            </a:r>
            <a:r>
              <a:rPr lang="en-US" smtClean="0"/>
              <a:t>Policy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 sz="1200" i="1" dirty="0" smtClean="0"/>
            </a:lvl1pPr>
          </a:lstStyle>
          <a:p>
            <a:pPr>
              <a:defRPr/>
            </a:pPr>
            <a:r>
              <a:rPr lang="en-US" dirty="0"/>
              <a:t>Fall </a:t>
            </a:r>
            <a:r>
              <a:rPr lang="en-US" dirty="0" smtClean="0"/>
              <a:t>2010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 sz="1200" i="1"/>
            </a:lvl1pPr>
          </a:lstStyle>
          <a:p>
            <a:pPr>
              <a:defRPr/>
            </a:pPr>
            <a:r>
              <a:rPr lang="en-US"/>
              <a:t>page </a:t>
            </a:r>
            <a:fld id="{39834171-5526-4E3A-AA83-3D3A66D84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45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2F6B9D85-31AA-47C3-8665-CAB444D1C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46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06DF5-0D07-4D44-AF87-AF067203FD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6CB6C-32F9-489F-AFBE-E77FD3E023C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1CEAA-D4FF-41A6-B6AD-E19651273A6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0C224-BE85-42EC-A72A-96E559C87E8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AE676-285A-41D8-9CDE-739A8A045BB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64857-BC77-41D0-8D5E-805B1D2E967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A7B22-74B7-46DB-846D-371922FBD4A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7DC45-FC2C-409A-8861-480520F47E7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AADB4-77A0-4406-8556-A99A1503880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45345-4CD5-4C8C-9120-0B90B0ADAAF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2C975-9996-4D30-BA94-BF158B28F01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7EDAF6-15BC-4A84-B7D4-22DED3CAEE0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558A7E-2A37-4A15-BC2F-DBE5FA4B034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643E8-2BF3-422A-8409-6EBF89D6602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3F01D-193E-45F6-B0BF-C846EDA4A00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9B215-A30C-4288-97EA-1C6CFDA9457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6F39D-1C74-46A2-B20C-A23140287E9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7782-5982-41BB-84A1-2C33D1F9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F59D9-7E75-44A3-A870-5CBBB9867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6D6A-FC1E-4C32-AE1A-4C0EB2F7C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93BC-8210-4C57-897F-80EA783E0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C0215-5B6E-43F0-A36A-8E11FC2EC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A88C-F0BC-4564-A72B-1F9D6585F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3BA4-B7DD-498C-B93C-029D51B82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02852-E390-41EF-8020-9795C84A0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F2806-A0CE-44AF-BF1E-F19BAC7D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4EAFD-3C66-43EE-B6B5-114E13CBF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7AFC-A6C0-4298-A4F7-A3456B9D2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4ADB05FA-065A-455F-904E-59C96D03D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600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AGEC 640 – Nov </a:t>
            </a:r>
            <a:r>
              <a:rPr lang="en-US" sz="3600" dirty="0" smtClean="0"/>
              <a:t>15, 2018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Hypothesis Tests </a:t>
            </a:r>
            <a:br>
              <a:rPr lang="en-US" sz="3600" dirty="0" smtClean="0"/>
            </a:br>
            <a:r>
              <a:rPr lang="en-US" sz="3600" dirty="0" smtClean="0"/>
              <a:t>Regarding Agricultural Policy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2362200"/>
            <a:ext cx="8839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tabLst>
                <a:tab pos="633413" algn="l"/>
                <a:tab pos="914400" algn="l"/>
                <a:tab pos="1146175" algn="l"/>
                <a:tab pos="1997075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Results: </a:t>
            </a:r>
            <a:br>
              <a:rPr lang="en-US" sz="3600" smtClean="0"/>
            </a:br>
            <a:r>
              <a:rPr lang="en-US" sz="3600" smtClean="0"/>
              <a:t>Richer countries stabilize more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524000"/>
          <a:ext cx="8610601" cy="4876802"/>
        </p:xfrm>
        <a:graphic>
          <a:graphicData uri="http://schemas.openxmlformats.org/drawingml/2006/table">
            <a:tbl>
              <a:tblPr/>
              <a:tblGrid>
                <a:gridCol w="2152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232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Explanatory </a:t>
                      </a: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Model</a:t>
                      </a:r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Income (log)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5.6507***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7.0059***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7.4730***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9.4113***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8.8422*  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Importable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6.5568*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-7.1127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-9.4289*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-10.3265*  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Exportable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1.5545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-8.4469**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-9.5703**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-11.6999** 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Land per capita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-9.8402**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-9.4037**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-9.6186** 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Income growth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variation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-444.8959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-547.3185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Exchange rate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variation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2.0297***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1.0391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Africa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8.2332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1.1559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Asia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15.2604**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6.2383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Latin America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-4.4882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-10.931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High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income countries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-3.0503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-1.5757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Constant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-37.7412***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4.6606**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-40.9054**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-44.9126**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-75.4189***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-53.9286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i="1" baseline="300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0.029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0.005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0.035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0.047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0.032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0.055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No. of obs.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757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766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722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722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771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724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Dropped obs.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80484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Notes: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Dependent variable for all regressions is the Stabilization Index by country and product. Influential outliers were dropped from the sample based on the Cook's distance criteria [(</a:t>
                      </a:r>
                      <a:r>
                        <a:rPr lang="en-US" sz="14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-1)/</a:t>
                      </a:r>
                      <a:r>
                        <a:rPr lang="en-US" sz="14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N]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Results are OLS estimates, with clustered standard errors and significance levels shown at the 99% (***), 95% (**), and 90% (*) levels.</a:t>
                      </a:r>
                    </a:p>
                  </a:txBody>
                  <a:tcPr marL="53729" marR="5372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9571" name="Rectangle 121"/>
          <p:cNvSpPr>
            <a:spLocks noChangeArrowheads="1"/>
          </p:cNvSpPr>
          <p:nvPr/>
        </p:nvSpPr>
        <p:spPr bwMode="auto">
          <a:xfrm>
            <a:off x="0" y="12192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 eaLnBrk="0" hangingPunct="0">
              <a:defRPr/>
            </a:pPr>
            <a:r>
              <a:rPr lang="en-US" sz="2400" i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Table 4. Determinants of the stabilization index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38400" y="2057400"/>
            <a:ext cx="6324600" cy="304800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598509">
            <a:off x="2330450" y="3345771"/>
            <a:ext cx="28416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FFFF00"/>
                </a:solidFill>
              </a:rPr>
              <a:t>Exportable crops and land-abundant countries have less stabilization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0" y="2590800"/>
            <a:ext cx="4248150" cy="561975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-598509">
            <a:off x="4311307" y="3897313"/>
            <a:ext cx="28416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FFFF00"/>
                </a:solidFill>
              </a:rPr>
              <a:t>Asia has more imports and less land, </a:t>
            </a:r>
            <a:r>
              <a:rPr lang="en-US" sz="1800" dirty="0" smtClean="0">
                <a:solidFill>
                  <a:srgbClr val="FFFF00"/>
                </a:solidFill>
              </a:rPr>
              <a:t> does this explain higher stabilization?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34200" y="3886200"/>
            <a:ext cx="1828800" cy="304800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rot="-598509">
            <a:off x="2184400" y="2300288"/>
            <a:ext cx="1992313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FFFF00"/>
                </a:solidFill>
              </a:rPr>
              <a:t>Another development </a:t>
            </a:r>
            <a:r>
              <a:rPr lang="en-US" sz="1800" dirty="0" smtClean="0">
                <a:solidFill>
                  <a:srgbClr val="FFFF00"/>
                </a:solidFill>
              </a:rPr>
              <a:t>paradox?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More results: </a:t>
            </a:r>
            <a:br>
              <a:rPr lang="en-US" sz="3600" smtClean="0"/>
            </a:br>
            <a:r>
              <a:rPr lang="en-US" sz="3600" smtClean="0"/>
              <a:t>Since 1995, policies have </a:t>
            </a:r>
            <a:br>
              <a:rPr lang="en-US" sz="3600" smtClean="0"/>
            </a:br>
            <a:r>
              <a:rPr lang="en-US" sz="3600" smtClean="0"/>
              <a:t>moved closer to free-trade prices</a:t>
            </a:r>
          </a:p>
        </p:txBody>
      </p:sp>
      <p:sp>
        <p:nvSpPr>
          <p:cNvPr id="66563" name="Rectangle 7"/>
          <p:cNvSpPr>
            <a:spLocks noChangeArrowheads="1"/>
          </p:cNvSpPr>
          <p:nvPr/>
        </p:nvSpPr>
        <p:spPr bwMode="auto">
          <a:xfrm>
            <a:off x="381000" y="1544638"/>
            <a:ext cx="83677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1800" i="1">
                <a:ea typeface="MS PGothic" pitchFamily="34" charset="-128"/>
              </a:rPr>
              <a:t>National average NRAs by income level, before and after the Uruguay Round agreement</a:t>
            </a:r>
          </a:p>
        </p:txBody>
      </p:sp>
      <p:pic>
        <p:nvPicPr>
          <p:cNvPr id="6656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25638"/>
            <a:ext cx="7675563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617663" y="4568825"/>
            <a:ext cx="6799262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81200" y="5097463"/>
            <a:ext cx="563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</a:rPr>
              <a:t>Shift to flatter curves post-Uruguay, </a:t>
            </a:r>
            <a:r>
              <a:rPr lang="en-US" sz="2000" dirty="0">
                <a:solidFill>
                  <a:srgbClr val="CC3300"/>
                </a:solidFill>
              </a:rPr>
              <a:t>closer to zero</a:t>
            </a:r>
          </a:p>
        </p:txBody>
      </p:sp>
      <p:sp>
        <p:nvSpPr>
          <p:cNvPr id="8" name="Oval 7"/>
          <p:cNvSpPr/>
          <p:nvPr/>
        </p:nvSpPr>
        <p:spPr>
          <a:xfrm>
            <a:off x="1295400" y="3886200"/>
            <a:ext cx="7848600" cy="1130300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Low-income Africa taxes farmers less, </a:t>
            </a:r>
            <a:br>
              <a:rPr lang="en-US" sz="3600" smtClean="0"/>
            </a:br>
            <a:r>
              <a:rPr lang="en-US" sz="3600" smtClean="0"/>
              <a:t>Higher-income Asia taxes consumers less</a:t>
            </a:r>
          </a:p>
        </p:txBody>
      </p:sp>
      <p:sp>
        <p:nvSpPr>
          <p:cNvPr id="67587" name="Rectangle 7"/>
          <p:cNvSpPr>
            <a:spLocks noChangeArrowheads="1"/>
          </p:cNvSpPr>
          <p:nvPr/>
        </p:nvSpPr>
        <p:spPr bwMode="auto">
          <a:xfrm>
            <a:off x="381000" y="1295400"/>
            <a:ext cx="83677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1800" i="1">
                <a:ea typeface="MS PGothic" pitchFamily="34" charset="-128"/>
              </a:rPr>
              <a:t>National average NRAs by income level, before and after the Uruguay Round agreement</a:t>
            </a:r>
          </a:p>
        </p:txBody>
      </p:sp>
      <p:pic>
        <p:nvPicPr>
          <p:cNvPr id="67588" name="Picture 6"/>
          <p:cNvPicPr>
            <a:picLocks noChangeAspect="1" noChangeArrowheads="1"/>
          </p:cNvPicPr>
          <p:nvPr/>
        </p:nvPicPr>
        <p:blipFill>
          <a:blip r:embed="rId3" cstate="print"/>
          <a:srcRect t="5038" b="5426"/>
          <a:stretch>
            <a:fillRect/>
          </a:stretch>
        </p:blipFill>
        <p:spPr bwMode="auto">
          <a:xfrm>
            <a:off x="904875" y="1727200"/>
            <a:ext cx="76755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693863" y="3101975"/>
            <a:ext cx="6799262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4813" y="5132388"/>
            <a:ext cx="6799262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191000" y="2971800"/>
            <a:ext cx="838200" cy="533400"/>
          </a:xfrm>
          <a:prstGeom prst="ellipse">
            <a:avLst/>
          </a:prstGeom>
          <a:noFill/>
          <a:ln>
            <a:solidFill>
              <a:srgbClr val="C0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05000" y="2895600"/>
            <a:ext cx="838200" cy="533400"/>
          </a:xfrm>
          <a:prstGeom prst="ellipse">
            <a:avLst/>
          </a:prstGeom>
          <a:noFill/>
          <a:ln>
            <a:solidFill>
              <a:srgbClr val="C0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3" name="TextBox 13"/>
          <p:cNvSpPr txBox="1">
            <a:spLocks noChangeArrowheads="1"/>
          </p:cNvSpPr>
          <p:nvPr/>
        </p:nvSpPr>
        <p:spPr bwMode="auto">
          <a:xfrm>
            <a:off x="1752600" y="2286000"/>
            <a:ext cx="2438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CC3300"/>
                </a:solidFill>
              </a:rPr>
              <a:t>Pro-farm reforms in lower-income Africa </a:t>
            </a:r>
          </a:p>
        </p:txBody>
      </p:sp>
      <p:sp>
        <p:nvSpPr>
          <p:cNvPr id="15" name="Oval 14"/>
          <p:cNvSpPr/>
          <p:nvPr/>
        </p:nvSpPr>
        <p:spPr>
          <a:xfrm>
            <a:off x="2895600" y="4724400"/>
            <a:ext cx="762000" cy="533400"/>
          </a:xfrm>
          <a:prstGeom prst="ellipse">
            <a:avLst/>
          </a:prstGeom>
          <a:noFill/>
          <a:ln>
            <a:solidFill>
              <a:srgbClr val="C0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1752600" y="4038600"/>
            <a:ext cx="2057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CC3300"/>
                </a:solidFill>
              </a:rPr>
              <a:t>Pro-consumer reform in higher-income Asia</a:t>
            </a:r>
          </a:p>
        </p:txBody>
      </p:sp>
      <p:sp>
        <p:nvSpPr>
          <p:cNvPr id="19" name="Oval 18"/>
          <p:cNvSpPr/>
          <p:nvPr/>
        </p:nvSpPr>
        <p:spPr>
          <a:xfrm>
            <a:off x="5105400" y="4724400"/>
            <a:ext cx="762000" cy="533400"/>
          </a:xfrm>
          <a:prstGeom prst="ellipse">
            <a:avLst/>
          </a:prstGeom>
          <a:noFill/>
          <a:ln>
            <a:solidFill>
              <a:srgbClr val="C0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239000" y="4724400"/>
            <a:ext cx="762000" cy="533400"/>
          </a:xfrm>
          <a:prstGeom prst="ellipse">
            <a:avLst/>
          </a:prstGeom>
          <a:noFill/>
          <a:ln>
            <a:solidFill>
              <a:srgbClr val="C000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1513" grpId="0"/>
      <p:bldP spid="15" grpId="0" animBg="1"/>
      <p:bldP spid="21515" grpId="0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There has been less improvement in </a:t>
            </a:r>
            <a:br>
              <a:rPr lang="en-US" sz="3600" smtClean="0"/>
            </a:br>
            <a:r>
              <a:rPr lang="en-US" sz="3600" smtClean="0"/>
              <a:t>E. Europe-Central Asia or Latin America</a:t>
            </a:r>
          </a:p>
        </p:txBody>
      </p:sp>
      <p:sp>
        <p:nvSpPr>
          <p:cNvPr id="68611" name="Rectangle 7"/>
          <p:cNvSpPr>
            <a:spLocks noChangeArrowheads="1"/>
          </p:cNvSpPr>
          <p:nvPr/>
        </p:nvSpPr>
        <p:spPr bwMode="auto">
          <a:xfrm>
            <a:off x="414338" y="1295400"/>
            <a:ext cx="83677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1800" i="1">
                <a:ea typeface="MS PGothic" pitchFamily="34" charset="-128"/>
              </a:rPr>
              <a:t>National average NRAs by income level, before and after the Uruguay Round agreement</a:t>
            </a:r>
          </a:p>
        </p:txBody>
      </p:sp>
      <p:pic>
        <p:nvPicPr>
          <p:cNvPr id="68612" name="Picture 3"/>
          <p:cNvPicPr>
            <a:picLocks noChangeAspect="1" noChangeArrowheads="1"/>
          </p:cNvPicPr>
          <p:nvPr/>
        </p:nvPicPr>
        <p:blipFill>
          <a:blip r:embed="rId3" cstate="print"/>
          <a:srcRect t="5251" b="5251"/>
          <a:stretch>
            <a:fillRect/>
          </a:stretch>
        </p:blipFill>
        <p:spPr bwMode="auto">
          <a:xfrm>
            <a:off x="914400" y="1733550"/>
            <a:ext cx="76962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701800" y="3170238"/>
            <a:ext cx="6799263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82750" y="5202238"/>
            <a:ext cx="6799263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3"/>
          <p:cNvSpPr txBox="1">
            <a:spLocks noChangeArrowheads="1"/>
          </p:cNvSpPr>
          <p:nvPr/>
        </p:nvSpPr>
        <p:spPr bwMode="auto">
          <a:xfrm rot="-403693">
            <a:off x="1909763" y="2319338"/>
            <a:ext cx="44958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solidFill>
                  <a:srgbClr val="CC3300"/>
                </a:solidFill>
              </a:rPr>
              <a:t>Less reform – lines are more similar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77279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The biggest change has been </a:t>
            </a:r>
            <a:br>
              <a:rPr lang="en-US" sz="3600" smtClean="0"/>
            </a:br>
            <a:r>
              <a:rPr lang="en-US" sz="3600" smtClean="0"/>
              <a:t>in high-income countries</a:t>
            </a:r>
          </a:p>
        </p:txBody>
      </p:sp>
      <p:sp>
        <p:nvSpPr>
          <p:cNvPr id="69636" name="Rectangle 7"/>
          <p:cNvSpPr>
            <a:spLocks noChangeArrowheads="1"/>
          </p:cNvSpPr>
          <p:nvPr/>
        </p:nvSpPr>
        <p:spPr bwMode="auto">
          <a:xfrm>
            <a:off x="381000" y="1524000"/>
            <a:ext cx="83677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1800" i="1">
                <a:ea typeface="MS PGothic" pitchFamily="34" charset="-128"/>
              </a:rPr>
              <a:t>National average NRAs by income level, before and after the Uruguay Round agreement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2413" y="3306763"/>
            <a:ext cx="6799262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105400" y="2724150"/>
            <a:ext cx="838200" cy="533400"/>
          </a:xfrm>
          <a:prstGeom prst="ellipse">
            <a:avLst/>
          </a:prstGeom>
          <a:noFill/>
          <a:ln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639" name="TextBox 9"/>
          <p:cNvSpPr txBox="1">
            <a:spLocks noChangeArrowheads="1"/>
          </p:cNvSpPr>
          <p:nvPr/>
        </p:nvSpPr>
        <p:spPr bwMode="auto">
          <a:xfrm>
            <a:off x="2743200" y="2286000"/>
            <a:ext cx="55626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solidFill>
                  <a:srgbClr val="CC3300"/>
                </a:solidFill>
              </a:rPr>
              <a:t>US, EU and Japan: reforms and WTO commitments</a:t>
            </a:r>
          </a:p>
        </p:txBody>
      </p:sp>
      <p:sp>
        <p:nvSpPr>
          <p:cNvPr id="11" name="Oval 10"/>
          <p:cNvSpPr/>
          <p:nvPr/>
        </p:nvSpPr>
        <p:spPr>
          <a:xfrm>
            <a:off x="7391400" y="2743200"/>
            <a:ext cx="838200" cy="533400"/>
          </a:xfrm>
          <a:prstGeom prst="ellipse">
            <a:avLst/>
          </a:prstGeom>
          <a:noFill/>
          <a:ln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2743200"/>
            <a:ext cx="838200" cy="533400"/>
          </a:xfrm>
          <a:prstGeom prst="ellipse">
            <a:avLst/>
          </a:prstGeom>
          <a:noFill/>
          <a:ln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0" y="5562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But </a:t>
            </a:r>
            <a:r>
              <a:rPr lang="en-US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recent events </a:t>
            </a: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could change the pattern: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…will </a:t>
            </a:r>
            <a:r>
              <a:rPr lang="en-US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return </a:t>
            </a: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 high food prices cause policy reversals?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Some conclusions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7244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Three stylized facts help explain policy choices:</a:t>
            </a:r>
            <a:endParaRPr lang="en-US" sz="1800" dirty="0" smtClean="0"/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/>
              <a:t>A</a:t>
            </a:r>
            <a:r>
              <a:rPr lang="en-US" sz="2400" i="1" dirty="0" smtClean="0"/>
              <a:t> development paradox </a:t>
            </a:r>
            <a:r>
              <a:rPr lang="en-US" sz="2400" dirty="0" smtClean="0"/>
              <a:t>from taxing farmers to taxing consumers as incomes rise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/>
              <a:t>An </a:t>
            </a:r>
            <a:r>
              <a:rPr lang="en-US" sz="2400" i="1" dirty="0" smtClean="0"/>
              <a:t>anti-trade bias</a:t>
            </a:r>
            <a:r>
              <a:rPr lang="en-US" sz="2400" dirty="0" smtClean="0"/>
              <a:t> from taxation of both imports and exports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 smtClean="0"/>
              <a:t>A </a:t>
            </a:r>
            <a:r>
              <a:rPr lang="en-US" sz="2400" i="1" dirty="0" smtClean="0"/>
              <a:t>resource abundance </a:t>
            </a:r>
            <a:r>
              <a:rPr lang="en-US" sz="2400" dirty="0" smtClean="0"/>
              <a:t>effect against natural resources</a:t>
            </a:r>
          </a:p>
          <a:p>
            <a:pPr lvl="1" eaLnBrk="1" hangingPunct="1">
              <a:spcBef>
                <a:spcPts val="1200"/>
              </a:spcBef>
              <a:buFontTx/>
              <a:buNone/>
            </a:pPr>
            <a:endParaRPr lang="en-US" sz="1000" dirty="0" smtClean="0"/>
          </a:p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Three mechanisms help explain the income effect: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i="1" dirty="0" smtClean="0"/>
              <a:t>Rational ignorance</a:t>
            </a:r>
            <a:r>
              <a:rPr lang="en-US" sz="2400" dirty="0" smtClean="0"/>
              <a:t> when per-person costs are small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i="1" dirty="0" smtClean="0"/>
              <a:t>Improved governance</a:t>
            </a:r>
            <a:r>
              <a:rPr lang="en-US" sz="2400" dirty="0" smtClean="0"/>
              <a:t> from more checks and balances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i="1" dirty="0" smtClean="0"/>
              <a:t>Revenue motives</a:t>
            </a:r>
            <a:r>
              <a:rPr lang="en-US" sz="2400" dirty="0" smtClean="0"/>
              <a:t> for import taxes when financial systems are deeper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More conclusions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Four other mechanisms help add to the income effect:  </a:t>
            </a:r>
          </a:p>
          <a:p>
            <a:pPr marL="463550"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i="1" dirty="0" smtClean="0"/>
              <a:t>More people</a:t>
            </a:r>
            <a:r>
              <a:rPr lang="en-US" sz="2400" dirty="0" smtClean="0"/>
              <a:t> in the sector leads to more favorable policies</a:t>
            </a:r>
          </a:p>
          <a:p>
            <a:pPr marL="463550"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i="1" dirty="0" smtClean="0"/>
              <a:t>Crops with more sunk costs</a:t>
            </a:r>
            <a:r>
              <a:rPr lang="en-US" sz="2400" dirty="0" smtClean="0"/>
              <a:t> (perennials) are taxed more</a:t>
            </a:r>
          </a:p>
          <a:p>
            <a:pPr marL="463550"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i="1" dirty="0" smtClean="0"/>
              <a:t>Policy changes try to reverse</a:t>
            </a:r>
            <a:r>
              <a:rPr lang="en-US" sz="2400" dirty="0" smtClean="0"/>
              <a:t> the last year’s price changes</a:t>
            </a:r>
          </a:p>
          <a:p>
            <a:pPr marL="463550" lvl="1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US" sz="2400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One widely-held view is not supported:</a:t>
            </a:r>
          </a:p>
          <a:p>
            <a:pPr marL="463550" lvl="1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/>
              <a:t>Policy provides little price stabilization in poor countries</a:t>
            </a: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 smtClean="0"/>
              <a:t>Finally…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81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Policy relationships have changed over time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Relative to income levels, prices are now much closer to free trade than in the past, especially in Africa, Asia and the high income countries.  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sz="10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The recent move to freer trade could be reversed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In particular, a return of 1970s-style food prices could easily cause a return to 1980s-style food policies.</a:t>
            </a:r>
            <a:endParaRPr lang="en-US" sz="900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800" dirty="0" smtClean="0"/>
              <a:t>Policy outcomes are far from predetermined!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The models explain less than half of the total variation.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More and better research is needed! Get to work!</a:t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 sz="3600" dirty="0" smtClean="0"/>
              <a:t>Seven specific hypotheses </a:t>
            </a:r>
            <a:br>
              <a:rPr lang="en-US" sz="3600" dirty="0" smtClean="0"/>
            </a:br>
            <a:r>
              <a:rPr lang="en-US" sz="3600" dirty="0" smtClean="0"/>
              <a:t>regarding policy failure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1249363"/>
            <a:ext cx="8991600" cy="5608637"/>
          </a:xfrm>
        </p:spPr>
        <p:txBody>
          <a:bodyPr/>
          <a:lstStyle/>
          <a:p>
            <a:pPr>
              <a:spcBef>
                <a:spcPts val="600"/>
              </a:spcBef>
              <a:buFontTx/>
              <a:buNone/>
            </a:pPr>
            <a:r>
              <a:rPr lang="en-US" sz="2800" dirty="0" smtClean="0"/>
              <a:t>Masters and Garcia test for standard explanations:</a:t>
            </a:r>
          </a:p>
          <a:p>
            <a:pPr marL="465138" lvl="1" indent="-344488">
              <a:spcBef>
                <a:spcPts val="600"/>
              </a:spcBef>
            </a:pPr>
            <a:r>
              <a:rPr lang="en-US" sz="2400" i="1" dirty="0" smtClean="0"/>
              <a:t>Rational ignorance</a:t>
            </a:r>
            <a:r>
              <a:rPr lang="en-US" sz="2400" dirty="0" smtClean="0"/>
              <a:t> when per-person effects are small</a:t>
            </a:r>
          </a:p>
          <a:p>
            <a:pPr marL="465138" lvl="1" indent="-344488">
              <a:spcBef>
                <a:spcPts val="600"/>
              </a:spcBef>
            </a:pPr>
            <a:r>
              <a:rPr lang="en-US" sz="2400" i="1" dirty="0" smtClean="0"/>
              <a:t>Free ridership</a:t>
            </a:r>
            <a:r>
              <a:rPr lang="en-US" sz="2400" dirty="0" smtClean="0"/>
              <a:t> when groups of people are large </a:t>
            </a:r>
            <a:br>
              <a:rPr lang="en-US" sz="2400" dirty="0" smtClean="0"/>
            </a:br>
            <a:r>
              <a:rPr lang="en-US" sz="2400" dirty="0" smtClean="0"/>
              <a:t>(versus more political support from larger groups)</a:t>
            </a:r>
          </a:p>
          <a:p>
            <a:pPr marL="465138" lvl="1" indent="-344488">
              <a:spcBef>
                <a:spcPts val="600"/>
              </a:spcBef>
            </a:pPr>
            <a:r>
              <a:rPr lang="en-US" sz="2400" i="1" dirty="0" smtClean="0"/>
              <a:t>Rent-seeking</a:t>
            </a:r>
            <a:r>
              <a:rPr lang="en-US" sz="2400" dirty="0" smtClean="0"/>
              <a:t> by unconstrained incumbents </a:t>
            </a:r>
            <a:br>
              <a:rPr lang="en-US" sz="2400" dirty="0" smtClean="0"/>
            </a:br>
            <a:r>
              <a:rPr lang="en-US" sz="2400" dirty="0" smtClean="0"/>
              <a:t>(versus checks-and-balances from institutions and markets)</a:t>
            </a:r>
          </a:p>
          <a:p>
            <a:pPr marL="465138" lvl="1" indent="-344488">
              <a:spcBef>
                <a:spcPts val="600"/>
              </a:spcBef>
            </a:pPr>
            <a:r>
              <a:rPr lang="en-US" sz="2400" i="1" dirty="0" smtClean="0"/>
              <a:t>Revenue motives</a:t>
            </a:r>
            <a:r>
              <a:rPr lang="en-US" sz="2400" dirty="0" smtClean="0"/>
              <a:t> for cash-strapped governments </a:t>
            </a:r>
          </a:p>
          <a:p>
            <a:pPr marL="465138" lvl="1" indent="-344488">
              <a:spcBef>
                <a:spcPts val="600"/>
              </a:spcBef>
            </a:pPr>
            <a:r>
              <a:rPr lang="en-US" sz="2400" i="1" dirty="0" smtClean="0"/>
              <a:t>Time consistency </a:t>
            </a:r>
            <a:r>
              <a:rPr lang="en-US" sz="2400" dirty="0" smtClean="0"/>
              <a:t>of policy when taxation is reversible but investment is not (as opposed to simultaneous choices)</a:t>
            </a:r>
          </a:p>
          <a:p>
            <a:pPr marL="465138" lvl="1" indent="-344488">
              <a:spcBef>
                <a:spcPts val="600"/>
              </a:spcBef>
            </a:pPr>
            <a:r>
              <a:rPr lang="en-US" sz="2400" i="1" dirty="0" smtClean="0"/>
              <a:t>Status-quo bias </a:t>
            </a:r>
            <a:r>
              <a:rPr lang="en-US" sz="2400" dirty="0" smtClean="0"/>
              <a:t>from loss aversion or conservative social welfare functions in politics</a:t>
            </a:r>
          </a:p>
          <a:p>
            <a:pPr marL="465138" lvl="1" indent="-344488">
              <a:spcBef>
                <a:spcPts val="600"/>
              </a:spcBef>
            </a:pPr>
            <a:r>
              <a:rPr lang="en-US" sz="2400" i="1" dirty="0" smtClean="0"/>
              <a:t>Rent dissipation</a:t>
            </a:r>
            <a:r>
              <a:rPr lang="en-US" sz="2400" dirty="0" smtClean="0"/>
              <a:t> from the entry of new farmers </a:t>
            </a:r>
            <a:br>
              <a:rPr lang="en-US" sz="2400" dirty="0" smtClean="0"/>
            </a:br>
            <a:r>
              <a:rPr lang="en-US" sz="2400" dirty="0" smtClean="0"/>
              <a:t>(as opposed to free riding among existing farmers)</a:t>
            </a:r>
          </a:p>
          <a:p>
            <a:pPr marL="465138" lvl="1" indent="-344488">
              <a:spcBef>
                <a:spcPts val="600"/>
              </a:spcBef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6373813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Results:</a:t>
            </a:r>
            <a:br>
              <a:rPr lang="en-US" sz="3600" smtClean="0"/>
            </a:br>
            <a:r>
              <a:rPr lang="en-US" sz="3600" smtClean="0"/>
              <a:t>A new view of the development paradox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228600" y="1295400"/>
            <a:ext cx="82597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2000" i="1">
                <a:ea typeface="MS PGothic" pitchFamily="34" charset="-128"/>
              </a:rPr>
              <a:t>National average NRAs by real income per capita, with 95% confidence bands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0" y="62928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Arial Narrow" pitchFamily="34" charset="0"/>
                <a:cs typeface="Times New Roman" pitchFamily="18" charset="0"/>
              </a:rPr>
              <a:t>Notes</a:t>
            </a:r>
            <a:r>
              <a:rPr lang="en-US" sz="1600">
                <a:latin typeface="Arial Narrow" pitchFamily="34" charset="0"/>
                <a:cs typeface="Times New Roman" pitchFamily="18" charset="0"/>
              </a:rPr>
              <a:t>: Each line shows data from 66 countries in each year from </a:t>
            </a:r>
            <a:r>
              <a:rPr lang="en-US" altLang="ja-JP" sz="1600">
                <a:latin typeface="Arial Narrow" pitchFamily="34" charset="0"/>
                <a:ea typeface="MS PGothic" pitchFamily="34" charset="-128"/>
              </a:rPr>
              <a:t>1961 to 2005 (n=2520), s</a:t>
            </a:r>
            <a:r>
              <a:rPr lang="en-US" sz="1600">
                <a:latin typeface="Arial Narrow" pitchFamily="34" charset="0"/>
                <a:cs typeface="Times New Roman" pitchFamily="18" charset="0"/>
              </a:rPr>
              <a:t>moothed with confidence intervals using Stata’s </a:t>
            </a:r>
            <a:r>
              <a:rPr lang="en-US" sz="1600" i="1">
                <a:latin typeface="Arial Narrow" pitchFamily="34" charset="0"/>
                <a:cs typeface="Times New Roman" pitchFamily="18" charset="0"/>
              </a:rPr>
              <a:t>lpolyci</a:t>
            </a:r>
            <a:r>
              <a:rPr lang="en-US" sz="1600">
                <a:latin typeface="Arial Narrow" pitchFamily="34" charset="0"/>
                <a:cs typeface="Times New Roman" pitchFamily="18" charset="0"/>
              </a:rPr>
              <a:t> at bandwidth 1 and degree 4.  Income per capita is expressed in US$ at 2000 PPP prices.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00200" y="3806825"/>
            <a:ext cx="5511800" cy="3175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"/>
          <p:cNvSpPr txBox="1"/>
          <p:nvPr/>
        </p:nvSpPr>
        <p:spPr>
          <a:xfrm>
            <a:off x="6172200" y="5470525"/>
            <a:ext cx="685800" cy="2286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schemeClr val="bg1"/>
                </a:solidFill>
                <a:cs typeface="Arial" pitchFamily="34" charset="0"/>
              </a:rPr>
              <a:t>(≈$22,000/yr)</a:t>
            </a: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1371600" y="5470525"/>
            <a:ext cx="685800" cy="2286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schemeClr val="bg1"/>
                </a:solidFill>
                <a:cs typeface="Arial" pitchFamily="34" charset="0"/>
              </a:rPr>
              <a:t>(≈$400/yr)</a:t>
            </a: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5105400" y="5470525"/>
            <a:ext cx="685800" cy="2286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900" dirty="0" smtClean="0">
                <a:solidFill>
                  <a:schemeClr val="bg1"/>
                </a:solidFill>
                <a:cs typeface="Arial" pitchFamily="34" charset="0"/>
              </a:rPr>
              <a:t>(≈$3,000/yr)</a:t>
            </a: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1676400" y="4495800"/>
            <a:ext cx="2895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3300"/>
                </a:solidFill>
              </a:rPr>
              <a:t>NRA&lt;0 </a:t>
            </a:r>
          </a:p>
          <a:p>
            <a:r>
              <a:rPr lang="en-US" sz="2000">
                <a:solidFill>
                  <a:srgbClr val="CC3300"/>
                </a:solidFill>
              </a:rPr>
              <a:t>Net taxation of farmers</a:t>
            </a:r>
          </a:p>
        </p:txBody>
      </p:sp>
      <p:sp>
        <p:nvSpPr>
          <p:cNvPr id="12302" name="TextBox 12"/>
          <p:cNvSpPr txBox="1">
            <a:spLocks noChangeArrowheads="1"/>
          </p:cNvSpPr>
          <p:nvPr/>
        </p:nvSpPr>
        <p:spPr bwMode="auto">
          <a:xfrm>
            <a:off x="3048000" y="4191000"/>
            <a:ext cx="1295400" cy="29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≈$5,000/yr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3009900" y="4000500"/>
            <a:ext cx="304800" cy="76200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524000" y="3733800"/>
            <a:ext cx="1447800" cy="533400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1600200" y="2209800"/>
            <a:ext cx="2895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3300"/>
                </a:solidFill>
              </a:rPr>
              <a:t>Net taxation of consumers</a:t>
            </a:r>
          </a:p>
          <a:p>
            <a:r>
              <a:rPr lang="en-US" sz="2000">
                <a:solidFill>
                  <a:srgbClr val="CC3300"/>
                </a:solidFill>
              </a:rPr>
              <a:t>NRA&gt;0 </a:t>
            </a:r>
          </a:p>
        </p:txBody>
      </p:sp>
      <p:sp>
        <p:nvSpPr>
          <p:cNvPr id="21" name="Oval 20"/>
          <p:cNvSpPr/>
          <p:nvPr/>
        </p:nvSpPr>
        <p:spPr>
          <a:xfrm>
            <a:off x="2895600" y="2514600"/>
            <a:ext cx="1447800" cy="1219200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2000" y="3429000"/>
            <a:ext cx="1905000" cy="914400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4800600" y="43434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CC3300"/>
                </a:solidFill>
              </a:rPr>
              <a:t>Export taxes with  import restrictions = anti-trade 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5" grpId="0"/>
      <p:bldP spid="12302" grpId="0"/>
      <p:bldP spid="17" grpId="0" animBg="1"/>
      <p:bldP spid="19" grpId="0"/>
      <p:bldP spid="21" grpId="0" animBg="1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Results:</a:t>
            </a:r>
            <a:br>
              <a:rPr lang="en-US" sz="3600" smtClean="0"/>
            </a:br>
            <a:r>
              <a:rPr lang="en-US" sz="3600" smtClean="0"/>
              <a:t>A new view of policy change over time</a:t>
            </a:r>
          </a:p>
        </p:txBody>
      </p:sp>
      <p:sp>
        <p:nvSpPr>
          <p:cNvPr id="59395" name="Rectangle 7"/>
          <p:cNvSpPr>
            <a:spLocks noChangeArrowheads="1"/>
          </p:cNvSpPr>
          <p:nvPr/>
        </p:nvSpPr>
        <p:spPr bwMode="auto">
          <a:xfrm>
            <a:off x="838200" y="990600"/>
            <a:ext cx="7070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2000" i="1">
                <a:ea typeface="MS PGothic" pitchFamily="34" charset="-128"/>
              </a:rPr>
              <a:t>Average NRAs for all products by year, with 95% confidence bands</a:t>
            </a:r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39838"/>
            <a:ext cx="7618413" cy="561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295400" y="2895600"/>
            <a:ext cx="6799263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33500" y="5141913"/>
            <a:ext cx="4452938" cy="30162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2397460">
            <a:off x="774700" y="2936875"/>
            <a:ext cx="5537200" cy="1824038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86400" y="5334000"/>
            <a:ext cx="22098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CC3300"/>
                </a:solidFill>
              </a:rPr>
              <a:t>Heavy taxes on farmers in 1970s then reform</a:t>
            </a:r>
          </a:p>
        </p:txBody>
      </p:sp>
      <p:sp>
        <p:nvSpPr>
          <p:cNvPr id="10" name="Oval 9"/>
          <p:cNvSpPr/>
          <p:nvPr/>
        </p:nvSpPr>
        <p:spPr>
          <a:xfrm rot="2397460">
            <a:off x="1174750" y="4249738"/>
            <a:ext cx="2809875" cy="1355725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 rot="1532749">
            <a:off x="4276218" y="1676329"/>
            <a:ext cx="4029075" cy="2466513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8200" y="5943600"/>
            <a:ext cx="2209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CC3300"/>
                </a:solidFill>
              </a:rPr>
              <a:t>Heavy taxes on consumers in the 1980s, then reform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15000" y="4419600"/>
            <a:ext cx="2667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3300"/>
                </a:solidFill>
              </a:rPr>
              <a:t>Increased taxes on consumers in 1990s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Results:</a:t>
            </a:r>
            <a:br>
              <a:rPr lang="en-US" sz="3600" smtClean="0"/>
            </a:br>
            <a:r>
              <a:rPr lang="en-US" sz="3600" smtClean="0"/>
              <a:t>A new view of policy change over time</a:t>
            </a: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39838"/>
            <a:ext cx="7618413" cy="561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7"/>
          <p:cNvSpPr>
            <a:spLocks noChangeArrowheads="1"/>
          </p:cNvSpPr>
          <p:nvPr/>
        </p:nvSpPr>
        <p:spPr bwMode="auto">
          <a:xfrm>
            <a:off x="838200" y="914400"/>
            <a:ext cx="79311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1800" i="1">
                <a:ea typeface="MS PGothic" pitchFamily="34" charset="-128"/>
              </a:rPr>
              <a:t>Average NRAs for importables and exportables by year, with 95% confidence bands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09688" y="2909888"/>
            <a:ext cx="6799262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49375" y="5172075"/>
            <a:ext cx="4451350" cy="30163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2397460">
            <a:off x="673179" y="2860212"/>
            <a:ext cx="5537200" cy="1826644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38800" y="5105400"/>
            <a:ext cx="249713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>
                <a:solidFill>
                  <a:srgbClr val="CC3300"/>
                </a:solidFill>
              </a:rPr>
              <a:t>Heavy taxes on exports in 1970s then reform with varied import restrictions</a:t>
            </a:r>
          </a:p>
        </p:txBody>
      </p:sp>
      <p:sp>
        <p:nvSpPr>
          <p:cNvPr id="10" name="Oval 9"/>
          <p:cNvSpPr/>
          <p:nvPr/>
        </p:nvSpPr>
        <p:spPr>
          <a:xfrm rot="2397460">
            <a:off x="3375025" y="2017898"/>
            <a:ext cx="2994025" cy="1393825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638800" y="3892550"/>
            <a:ext cx="25908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dirty="0">
                <a:solidFill>
                  <a:srgbClr val="CC3300"/>
                </a:solidFill>
              </a:rPr>
              <a:t>Trend away from taxes on exports, with rising import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Results: </a:t>
            </a:r>
            <a:br>
              <a:rPr lang="en-US" sz="3600" smtClean="0"/>
            </a:br>
            <a:r>
              <a:rPr lang="en-US" sz="3600" smtClean="0"/>
              <a:t>The stylized facts in OLS regressions</a:t>
            </a:r>
            <a:endParaRPr lang="en-US" sz="2400" i="1" smtClean="0"/>
          </a:p>
        </p:txBody>
      </p:sp>
      <p:sp>
        <p:nvSpPr>
          <p:cNvPr id="61443" name="Rectangle 121"/>
          <p:cNvSpPr>
            <a:spLocks noChangeArrowheads="1"/>
          </p:cNvSpPr>
          <p:nvPr/>
        </p:nvSpPr>
        <p:spPr bwMode="auto">
          <a:xfrm>
            <a:off x="0" y="11430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 eaLnBrk="0" hangingPunct="0"/>
            <a:r>
              <a:rPr lang="en-US" sz="2400" i="1">
                <a:cs typeface="Times New Roman" pitchFamily="18" charset="0"/>
              </a:rPr>
              <a:t>Table 1. Stylized facts of observed NRAs in agriculture</a:t>
            </a:r>
            <a:endParaRPr lang="en-US" sz="240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1524000"/>
          <a:ext cx="8839197" cy="5090160"/>
        </p:xfrm>
        <a:graphic>
          <a:graphicData uri="http://schemas.openxmlformats.org/drawingml/2006/table">
            <a:tbl>
              <a:tblPr/>
              <a:tblGrid>
                <a:gridCol w="223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48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Explanatory variables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Model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en-US" sz="16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(2</a:t>
                      </a:r>
                      <a:r>
                        <a:rPr lang="en-US" sz="16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(3</a:t>
                      </a:r>
                      <a:r>
                        <a:rPr lang="en-US" sz="16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(4</a:t>
                      </a:r>
                      <a:r>
                        <a:rPr lang="en-US" sz="16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(5</a:t>
                      </a:r>
                      <a:r>
                        <a:rPr lang="en-US" sz="16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Income (log)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0.3420***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0.3750***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0.2643***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0.2614***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0.2739***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Land per capita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-0.4144***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-0.4362***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  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Africa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0.0651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  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Asia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0.1404***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  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Latin Am.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&amp; Car. (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LAC)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-0.1635***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  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High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inc. cos. (HIC)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0.4311***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          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Importable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0.1650*  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Exportable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-0.2756***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Constant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-2.6759***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-2.8159***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-2.0352***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-1.9874***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-2.0042***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i="1" baseline="300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0.28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0.363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0.418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0.827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0.152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No. of obs.</a:t>
                      </a: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2,520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2,269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2,269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2,520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28,118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6400">
                <a:tc gridSpan="6">
                  <a:txBody>
                    <a:bodyPr/>
                    <a:lstStyle/>
                    <a:p>
                      <a:pPr marL="225425" marR="0" indent="-2254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Notes</a:t>
                      </a:r>
                      <a:r>
                        <a:rPr lang="en-US" sz="14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Covered total NRA is the dependent variable for models 1-4, and NRA by commodity for model 5. Model 4 uses country fixed effects. Results are OLS estimates,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with significance 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levels shown at the 99% (***), 95% (**), and 90% (*)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levels from robust standard errors (models 1-4)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and</a:t>
                      </a:r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country clustered standard errors (model 5). 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omitted region is Europe and Central Asia.</a:t>
                      </a:r>
                    </a:p>
                    <a:p>
                      <a:pPr marL="225425" marR="0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Source for all tables and charts:  W.A. Masters and A. Garcia (2009), “Agricultural Price Distortion and Stabilization: Stylized Facts and Hypothesis Tests,” in K. Anderson, ed., </a:t>
                      </a:r>
                      <a:r>
                        <a:rPr lang="en-US" sz="1400" i="1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Political Economy</a:t>
                      </a:r>
                      <a:r>
                        <a:rPr lang="en-US" sz="1400" i="1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 Distortions to Agricultural Incentives</a:t>
                      </a:r>
                      <a:r>
                        <a:rPr lang="en-US" sz="1400" kern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 Washington, DC: World Bank.</a:t>
                      </a:r>
                      <a:endParaRPr lang="en-US" sz="140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308" marR="633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 rot="-598509">
            <a:off x="2124075" y="2441575"/>
            <a:ext cx="172402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The development paradox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90800" y="2209800"/>
            <a:ext cx="6324600" cy="304800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598509">
            <a:off x="3729038" y="2638425"/>
            <a:ext cx="119221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The </a:t>
            </a:r>
          </a:p>
          <a:p>
            <a:r>
              <a:rPr lang="en-US" sz="2000">
                <a:solidFill>
                  <a:srgbClr val="FFFF00"/>
                </a:solidFill>
              </a:rPr>
              <a:t>resource </a:t>
            </a:r>
          </a:p>
          <a:p>
            <a:r>
              <a:rPr lang="en-US" sz="2000">
                <a:solidFill>
                  <a:srgbClr val="FFFF00"/>
                </a:solidFill>
              </a:rPr>
              <a:t>curse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57600" y="2514600"/>
            <a:ext cx="2667000" cy="228600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-598509">
            <a:off x="6165850" y="2792413"/>
            <a:ext cx="138271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Some regional differences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181600" y="2743200"/>
            <a:ext cx="1066800" cy="1066800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772400" y="3657600"/>
            <a:ext cx="1066800" cy="533400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-631151">
            <a:off x="7866063" y="2998788"/>
            <a:ext cx="13827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Anti-trade 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10" grpId="0"/>
      <p:bldP spid="11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60375" y="142875"/>
            <a:ext cx="82296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Results:</a:t>
            </a:r>
            <a:br>
              <a:rPr lang="en-US" sz="3600" dirty="0" smtClean="0"/>
            </a:br>
            <a:r>
              <a:rPr lang="en-US" sz="3600" dirty="0" smtClean="0"/>
              <a:t>Specific hypotheses at the country level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71600"/>
          <a:ext cx="8915400" cy="5486400"/>
        </p:xfrm>
        <a:graphic>
          <a:graphicData uri="http://schemas.openxmlformats.org/drawingml/2006/table">
            <a:tbl>
              <a:tblPr/>
              <a:tblGrid>
                <a:gridCol w="252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2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9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8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(7)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55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Total NRA for: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All Prods.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All Prods.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All Prods.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|All Prods.|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Exportables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Importables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All Prods.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Explanatory variables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5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Income (log)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0.2643***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0.1234***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0.3175***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0.1913***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0.2216***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0.1142***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0.2461***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Land per capita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-0.4362***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-0.2850***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-0.4366***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-0.4263***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-0.7148***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-0.6360***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-0.4291***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Africa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0.0651 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0.1544***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0.0964**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0.2612***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-0.1071***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-0.0628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0.0844** 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Asia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0.1404***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0.2087***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0.1355***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0.1007**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-0.1791***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0.0217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0.1684***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LAC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-0.1635***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-0.0277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-0.1189***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-0.0947***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-0.2309***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-0.1780***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-0.1460***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5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HIC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0.4311***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0.2789***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0.4203***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0.3761***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1.0694***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0.8807***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0.4346***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55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Policy transfer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cost per rural person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-0.0773*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4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Policy transfer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cost per urban person 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-1.2328***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5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Rural population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1.4668***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Urban population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-3.8016***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Checks and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balances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-0.0173***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Monetary depth 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(M2/GDP) 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-0.0310***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-0.0401***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Entry of new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farmers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-0.0737*  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Constant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-2.0352***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-0.9046**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-2.4506***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-1.2465***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-1.5957***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-0.4652*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-1.8575***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79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i="1" baseline="300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0.4180 </a:t>
                      </a: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0.45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0.437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0.294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0.373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0.397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0.419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9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No. of obs.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2,269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1,326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2,269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1,631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1,629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1,644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2,269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15590" marR="155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909">
                <a:tc gridSpan="8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Notes: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Dependent variables are the total NRA for all covered products in columns 1, 2, 3 and 7; the absolute value of that NRA in column 4, and the total NRA for exportables and importables in columns 5 and 6, respectively. For column 2, the sample is restricted to countries and years with a positive total NRA. Monetary depth is expressed in ten-thousandths of one percent.  Results are OLS estimates, with robust standard errors and significance levels shown at the 99% (***), 95% (**), and 90% (*) levels.</a:t>
                      </a:r>
                    </a:p>
                  </a:txBody>
                  <a:tcPr marL="15590" marR="1559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2624" name="Rectangle 121"/>
          <p:cNvSpPr>
            <a:spLocks noChangeArrowheads="1"/>
          </p:cNvSpPr>
          <p:nvPr/>
        </p:nvSpPr>
        <p:spPr bwMode="auto">
          <a:xfrm>
            <a:off x="14288" y="1036638"/>
            <a:ext cx="868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 eaLnBrk="0" hangingPunct="0"/>
            <a:r>
              <a:rPr lang="en-US" sz="2400" i="1">
                <a:cs typeface="Times New Roman" pitchFamily="18" charset="0"/>
              </a:rPr>
              <a:t>Table 2. Hypothesis tests at the country level</a:t>
            </a:r>
            <a:endParaRPr lang="en-US" sz="24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-1173015">
            <a:off x="1593850" y="4146550"/>
            <a:ext cx="22479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FFFF00"/>
                </a:solidFill>
              </a:rPr>
              <a:t>Rational ignorance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-1149674">
            <a:off x="2432050" y="4495399"/>
            <a:ext cx="2247900" cy="52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dirty="0">
                <a:solidFill>
                  <a:srgbClr val="FFFF00"/>
                </a:solidFill>
              </a:rPr>
              <a:t>Number of </a:t>
            </a:r>
            <a:r>
              <a:rPr lang="en-US" sz="2000" dirty="0" smtClean="0">
                <a:solidFill>
                  <a:srgbClr val="FFFF00"/>
                </a:solidFill>
              </a:rPr>
              <a:t>people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(i.e. free-ridership)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1094999">
            <a:off x="4216400" y="4773613"/>
            <a:ext cx="147637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Governance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2307284">
            <a:off x="6105525" y="3887788"/>
            <a:ext cx="17605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dirty="0">
                <a:solidFill>
                  <a:srgbClr val="FFFF00"/>
                </a:solidFill>
              </a:rPr>
              <a:t>Revenue Motives</a:t>
            </a:r>
          </a:p>
        </p:txBody>
      </p:sp>
      <p:sp>
        <p:nvSpPr>
          <p:cNvPr id="17" name="Rounded Rectangle 16"/>
          <p:cNvSpPr/>
          <p:nvPr/>
        </p:nvSpPr>
        <p:spPr>
          <a:xfrm rot="20451828">
            <a:off x="1778000" y="3852863"/>
            <a:ext cx="2830513" cy="563562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451828">
            <a:off x="2584842" y="4328960"/>
            <a:ext cx="3059783" cy="563562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451828">
            <a:off x="4205288" y="4603750"/>
            <a:ext cx="2252662" cy="428625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Flowchart: Extract 19"/>
          <p:cNvSpPr/>
          <p:nvPr/>
        </p:nvSpPr>
        <p:spPr>
          <a:xfrm>
            <a:off x="6324600" y="3505200"/>
            <a:ext cx="1905000" cy="1524000"/>
          </a:xfrm>
          <a:prstGeom prst="flowChartExtract">
            <a:avLst/>
          </a:prstGeom>
          <a:noFill/>
          <a:ln>
            <a:solidFill>
              <a:srgbClr val="FFFF0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41050" y="3192199"/>
            <a:ext cx="4062331" cy="2462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protection when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per-person costs are </a:t>
            </a:r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5383360"/>
            <a:ext cx="1200970" cy="2462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Reject this H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22196" y="5410200"/>
            <a:ext cx="2900153" cy="2462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governance, less protection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3600" y="3276600"/>
            <a:ext cx="3049233" cy="2462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financial depth, less protection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7" grpId="0" animBg="1"/>
      <p:bldP spid="18" grpId="0" animBg="1"/>
      <p:bldP spid="19" grpId="0" animBg="1"/>
      <p:bldP spid="20" grpId="0" animBg="1"/>
      <p:bldP spid="2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-9525" y="114300"/>
            <a:ext cx="9144000" cy="950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Results:</a:t>
            </a:r>
            <a:br>
              <a:rPr lang="en-US" sz="3600" smtClean="0"/>
            </a:br>
            <a:r>
              <a:rPr lang="en-US" sz="3600" smtClean="0"/>
              <a:t>Specific hypotheses at the product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043994"/>
              </p:ext>
            </p:extLst>
          </p:nvPr>
        </p:nvGraphicFramePr>
        <p:xfrm>
          <a:off x="228600" y="1374775"/>
          <a:ext cx="8915403" cy="5105672"/>
        </p:xfrm>
        <a:graphic>
          <a:graphicData uri="http://schemas.openxmlformats.org/drawingml/2006/table">
            <a:tbl>
              <a:tblPr/>
              <a:tblGrid>
                <a:gridCol w="3048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885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Explanatory </a:t>
                      </a: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Model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Income (log)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0.2605**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0.2989***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0.2363**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0.3160**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0.2804**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Importable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0.0549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0.0048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-0.0061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0.1106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0.0331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Exportable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-0.2921***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-0.3028***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-0.2918***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-0.3614***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-0.3414***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Land per capita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-0.3066***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-0.3352***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-0.3478***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-0.4738***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-0.1746**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Africa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0.0553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0.1171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0.0554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0.1236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Asia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0.2828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0.2998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0.1833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0.2311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LAC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-0.0652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-0.0309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-0.1426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-0.0863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HIC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0.2605*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0.3388**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0.4837*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-0.0298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Perennials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-0.1315**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-0.1492***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Animal Products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0.2589***</a:t>
                      </a: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0.2580***</a:t>
                      </a: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Others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-0.1764**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-0.1956**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Lagged Change in Border Prices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-0.0025***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          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Lagged Change in </a:t>
                      </a: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Crop Area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0.0083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Constant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-1.8516*</a:t>
                      </a: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-2.0109***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-1.6685*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-2.1625**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-2.0549* 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i="1" baseline="300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0.1950 </a:t>
                      </a: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0.2100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0.2240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0.3020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0.1940 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No. of obs.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25,599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20,063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20,063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15,982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9,932</a:t>
                      </a:r>
                      <a:endParaRPr lang="en-US" sz="1600" dirty="0">
                        <a:solidFill>
                          <a:schemeClr val="tx1">
                            <a:lumMod val="95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58" marR="307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16552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Notes: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The dependent variable is the commodity level NRA. Observations with a lagged change in border prices lower than -1000% were dropped from the sample. Results are OLS estimates, with clustered standard errors and significance levels shown at the 99% (***), 95% (**), and 90% (*) levels.</a:t>
                      </a:r>
                    </a:p>
                  </a:txBody>
                  <a:tcPr marL="30758" marR="3075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3600" name="Rectangle 121"/>
          <p:cNvSpPr>
            <a:spLocks noChangeArrowheads="1"/>
          </p:cNvSpPr>
          <p:nvPr/>
        </p:nvSpPr>
        <p:spPr bwMode="auto">
          <a:xfrm>
            <a:off x="0" y="10668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7000" eaLnBrk="0" hangingPunct="0"/>
            <a:r>
              <a:rPr lang="en-US" sz="2400" i="1">
                <a:cs typeface="Times New Roman" pitchFamily="18" charset="0"/>
              </a:rPr>
              <a:t>Table 3. Hypothesis tests at the product level</a:t>
            </a:r>
            <a:endParaRPr lang="en-US" sz="24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46338" y="3836988"/>
            <a:ext cx="2057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FFFF00"/>
                </a:solidFill>
              </a:rPr>
              <a:t>Time consistency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91088" y="4633913"/>
            <a:ext cx="2025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FFFF00"/>
                </a:solidFill>
              </a:rPr>
              <a:t>Status-quo bias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95800" y="3810000"/>
            <a:ext cx="2209800" cy="806450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1" y="4495800"/>
            <a:ext cx="990600" cy="533400"/>
          </a:xfrm>
          <a:prstGeom prst="roundRect">
            <a:avLst/>
          </a:prstGeom>
          <a:noFill/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5089" y="3439507"/>
            <a:ext cx="3635932" cy="2462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Crops with more sunk costs are taxed more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5105400"/>
            <a:ext cx="4451860" cy="2462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changes try to reverse prior year price changes</a:t>
            </a:r>
            <a:endParaRPr 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14288" y="84138"/>
            <a:ext cx="9144000" cy="944562"/>
          </a:xfrm>
        </p:spPr>
        <p:txBody>
          <a:bodyPr/>
          <a:lstStyle/>
          <a:p>
            <a:r>
              <a:rPr lang="en-US" sz="3600" smtClean="0"/>
              <a:t>Results:</a:t>
            </a:r>
            <a:br>
              <a:rPr lang="en-US" sz="3600" smtClean="0"/>
            </a:br>
            <a:r>
              <a:rPr lang="en-US" sz="3600" smtClean="0"/>
              <a:t>How much stabilization is achieved?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3" cstate="print"/>
          <a:srcRect l="1973" t="3909" r="2818" b="4982"/>
          <a:stretch>
            <a:fillRect/>
          </a:stretch>
        </p:blipFill>
        <p:spPr bwMode="auto">
          <a:xfrm>
            <a:off x="228600" y="1524000"/>
            <a:ext cx="73914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866775" y="2484438"/>
            <a:ext cx="6799263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9313" y="4592638"/>
            <a:ext cx="6799262" cy="12700"/>
          </a:xfrm>
          <a:prstGeom prst="line">
            <a:avLst/>
          </a:prstGeom>
          <a:ln w="381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7696200" y="1609725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When stabilizing, SI&gt;0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7694613" y="2557463"/>
            <a:ext cx="1371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SI&lt;0 </a:t>
            </a:r>
          </a:p>
          <a:p>
            <a:pPr>
              <a:defRPr/>
            </a:pP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if </a:t>
            </a:r>
            <a:r>
              <a:rPr lang="en-US" sz="1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gov’t</a:t>
            </a:r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is destabilizing</a:t>
            </a:r>
          </a:p>
        </p:txBody>
      </p:sp>
      <p:sp>
        <p:nvSpPr>
          <p:cNvPr id="10" name="Up-Down Arrow 9"/>
          <p:cNvSpPr/>
          <p:nvPr/>
        </p:nvSpPr>
        <p:spPr>
          <a:xfrm>
            <a:off x="7643813" y="2343150"/>
            <a:ext cx="173037" cy="306388"/>
          </a:xfrm>
          <a:prstGeom prst="upDownArrow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521" name="Rectangle 7"/>
          <p:cNvSpPr>
            <a:spLocks noChangeArrowheads="1"/>
          </p:cNvSpPr>
          <p:nvPr/>
        </p:nvSpPr>
        <p:spPr bwMode="auto">
          <a:xfrm>
            <a:off x="152400" y="1143000"/>
            <a:ext cx="66214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2000" i="1">
                <a:ea typeface="MS PGothic" pitchFamily="34" charset="-128"/>
              </a:rPr>
              <a:t>Stabilization index over the 1961-2005 period, by income level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96200" y="3429000"/>
            <a:ext cx="1371600" cy="2209836"/>
          </a:xfrm>
          <a:prstGeom prst="rect">
            <a:avLst/>
          </a:prstGeom>
          <a:solidFill>
            <a:schemeClr val="bg2">
              <a:lumMod val="40000"/>
              <a:lumOff val="60000"/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Many governments</a:t>
            </a:r>
          </a:p>
          <a:p>
            <a:r>
              <a:rPr lang="en-US" sz="1600" dirty="0">
                <a:solidFill>
                  <a:schemeClr val="bg1"/>
                </a:solidFill>
              </a:rPr>
              <a:t>actually </a:t>
            </a:r>
            <a:r>
              <a:rPr lang="en-US" sz="1600" i="1" u="sng" dirty="0">
                <a:solidFill>
                  <a:schemeClr val="bg1"/>
                </a:solidFill>
              </a:rPr>
              <a:t>de</a:t>
            </a:r>
            <a:r>
              <a:rPr lang="en-US" sz="1600" dirty="0">
                <a:solidFill>
                  <a:schemeClr val="bg1"/>
                </a:solidFill>
              </a:rPr>
              <a:t>stabilize </a:t>
            </a:r>
            <a:r>
              <a:rPr lang="en-US" sz="1600" dirty="0" smtClean="0">
                <a:solidFill>
                  <a:schemeClr val="bg1"/>
                </a:solidFill>
              </a:rPr>
              <a:t>prices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(although M&amp;G don’t have a strong counterfactual story for comparison)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 rot="-782439">
            <a:off x="1189038" y="3051175"/>
            <a:ext cx="1919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CC3300"/>
                </a:solidFill>
              </a:rPr>
              <a:t>Not much!</a:t>
            </a:r>
          </a:p>
        </p:txBody>
      </p:sp>
      <p:sp>
        <p:nvSpPr>
          <p:cNvPr id="14" name="Oval 13"/>
          <p:cNvSpPr/>
          <p:nvPr/>
        </p:nvSpPr>
        <p:spPr>
          <a:xfrm>
            <a:off x="4038600" y="2514600"/>
            <a:ext cx="3482975" cy="1130300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38200" y="4572000"/>
            <a:ext cx="3482975" cy="1130300"/>
          </a:xfrm>
          <a:prstGeom prst="ellipse">
            <a:avLst/>
          </a:prstGeom>
          <a:noFill/>
          <a:ln w="38100">
            <a:solidFill>
              <a:srgbClr val="CC330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2B2B2"/>
      </a:dk1>
      <a:lt1>
        <a:srgbClr val="FFFFFF"/>
      </a:lt1>
      <a:dk2>
        <a:srgbClr val="000000"/>
      </a:dk2>
      <a:lt2>
        <a:srgbClr val="FFFF00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6761</TotalTime>
  <Words>1771</Words>
  <Application>Microsoft Office PowerPoint</Application>
  <PresentationFormat>On-screen Show (4:3)</PresentationFormat>
  <Paragraphs>453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MS PGothic</vt:lpstr>
      <vt:lpstr>Arial</vt:lpstr>
      <vt:lpstr>Arial Narrow</vt:lpstr>
      <vt:lpstr>Times New Roman</vt:lpstr>
      <vt:lpstr>Default Design</vt:lpstr>
      <vt:lpstr>AGEC 640 – Nov 15, 2018  Hypothesis Tests  Regarding Agricultural Policy  </vt:lpstr>
      <vt:lpstr>Seven specific hypotheses  regarding policy failure</vt:lpstr>
      <vt:lpstr>Results: A new view of the development paradox</vt:lpstr>
      <vt:lpstr>Results: A new view of policy change over time</vt:lpstr>
      <vt:lpstr>Results: A new view of policy change over time</vt:lpstr>
      <vt:lpstr>Results:  The stylized facts in OLS regressions</vt:lpstr>
      <vt:lpstr>Results: Specific hypotheses at the country level</vt:lpstr>
      <vt:lpstr>Results: Specific hypotheses at the product level</vt:lpstr>
      <vt:lpstr>Results: How much stabilization is achieved?</vt:lpstr>
      <vt:lpstr>Results:  Richer countries stabilize more</vt:lpstr>
      <vt:lpstr>More results:  Since 1995, policies have  moved closer to free-trade prices</vt:lpstr>
      <vt:lpstr>Low-income Africa taxes farmers less,  Higher-income Asia taxes consumers less</vt:lpstr>
      <vt:lpstr>There has been less improvement in  E. Europe-Central Asia or Latin America</vt:lpstr>
      <vt:lpstr>The biggest change has been  in high-income countries</vt:lpstr>
      <vt:lpstr>Some conclusions</vt:lpstr>
      <vt:lpstr>More conclusions</vt:lpstr>
      <vt:lpstr>Finally…</vt:lpstr>
    </vt:vector>
  </TitlesOfParts>
  <Company>Agricultural Economics-Purdue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AGEC 640 – Explaining Policies:  The Political Economy of Agricultural Policy</dc:title>
  <dc:subject>AGEC 640</dc:subject>
  <dc:creator>Shively, Gerald E.</dc:creator>
  <cp:lastModifiedBy>Shively, Gerald E.</cp:lastModifiedBy>
  <cp:revision>218</cp:revision>
  <dcterms:created xsi:type="dcterms:W3CDTF">2001-02-23T07:10:37Z</dcterms:created>
  <dcterms:modified xsi:type="dcterms:W3CDTF">2018-11-12T19:09:19Z</dcterms:modified>
</cp:coreProperties>
</file>