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319" r:id="rId3"/>
    <p:sldId id="294" r:id="rId4"/>
    <p:sldId id="317" r:id="rId5"/>
    <p:sldId id="318" r:id="rId6"/>
    <p:sldId id="297" r:id="rId7"/>
    <p:sldId id="298" r:id="rId8"/>
    <p:sldId id="289" r:id="rId9"/>
    <p:sldId id="292" r:id="rId10"/>
    <p:sldId id="293" r:id="rId11"/>
    <p:sldId id="305" r:id="rId12"/>
    <p:sldId id="306" r:id="rId13"/>
    <p:sldId id="295" r:id="rId14"/>
    <p:sldId id="296" r:id="rId15"/>
    <p:sldId id="300" r:id="rId16"/>
    <p:sldId id="307" r:id="rId17"/>
    <p:sldId id="308" r:id="rId18"/>
    <p:sldId id="309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13BC6-F86E-4876-A98A-76AA4B62B372}" type="datetimeFigureOut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1A35-1423-4629-8EC5-6EAFEDA5B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D1A35-1423-4629-8EC5-6EAFEDA5B3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36AB64F-2B61-4BEF-A5A9-93C45C4F473F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7195-DA77-47E7-8AD0-557DCB6EE3E5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9B9D-7B74-4BD0-A4EC-1E56D648EF49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F234-4741-4049-9691-902C445BDEB5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AECC55F-7DD5-4759-BAB9-4A2BB007734A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C7FB-BCB6-446D-ADBC-6B1CB605CE62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C5C5-21C6-4338-BA58-7F2263D2EEBD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BC32-DBC1-4A84-A3CC-D435076C4D3C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4C1A-A4C8-4BD7-B602-1DF72E9B1ED6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0719F3F8-9984-46EF-842E-787EFB476372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F072BF6-FE03-45BA-A776-080090FA2016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D1E56AF-BF8E-4B54-96E1-EB6C275DA44E}" type="datetime1">
              <a:rPr lang="en-US" smtClean="0"/>
              <a:pPr/>
              <a:t>11/20/2018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F91DD00-8531-4017-AB91-D4CD54373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32003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AGEC 640</a:t>
            </a:r>
            <a:br>
              <a:rPr lang="en-US" sz="2800" b="1" dirty="0" smtClean="0"/>
            </a:br>
            <a:r>
              <a:rPr lang="en-US" sz="2800" b="1" dirty="0" smtClean="0"/>
              <a:t>November 20, 2018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Project planning and </a:t>
            </a:r>
            <a:br>
              <a:rPr lang="en-US" sz="2800" b="1" dirty="0" smtClean="0"/>
            </a:br>
            <a:r>
              <a:rPr lang="en-US" sz="2800" b="1" dirty="0" smtClean="0"/>
              <a:t>tips </a:t>
            </a:r>
            <a:r>
              <a:rPr lang="en-US" sz="2800" b="1" dirty="0"/>
              <a:t>on </a:t>
            </a:r>
            <a:r>
              <a:rPr lang="en-US" sz="2800" b="1" dirty="0" smtClean="0"/>
              <a:t>effective writing</a:t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846523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/>
              <a:t>Today’s goals: 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algn="l"/>
            <a:r>
              <a:rPr lang="en-US" sz="2400" dirty="0" smtClean="0"/>
              <a:t>1. Discuss the final project</a:t>
            </a:r>
          </a:p>
          <a:p>
            <a:pPr algn="l"/>
            <a:r>
              <a:rPr lang="en-US" sz="2400" dirty="0" smtClean="0"/>
              <a:t>2. Talk about the “academic” writing process in general</a:t>
            </a:r>
          </a:p>
          <a:p>
            <a:pPr algn="l"/>
            <a:r>
              <a:rPr lang="en-US" sz="2400" dirty="0" smtClean="0"/>
              <a:t>3. Work a bit on titles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dirty="0" smtClean="0"/>
              <a:t>	Shively, G. (2001) “Agricultural Change, Rural Labor Markets, and Forest Clearing: An Illustrative Case from the Philippines” </a:t>
            </a:r>
            <a:r>
              <a:rPr lang="en-US" sz="2600" i="1" dirty="0" smtClean="0"/>
              <a:t>Land Economics </a:t>
            </a:r>
            <a:r>
              <a:rPr lang="en-US" sz="2600" dirty="0" smtClean="0"/>
              <a:t>77(2): 268-84.</a:t>
            </a:r>
          </a:p>
          <a:p>
            <a:pPr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OK:</a:t>
            </a:r>
            <a:br>
              <a:rPr lang="en-US" sz="2600" dirty="0" smtClean="0"/>
            </a:b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According to Shively (2001; p. 269) “incentives for clearing forest are determined, in part, by the relative returns to labor directed at cutting trees.” </a:t>
            </a:r>
            <a:r>
              <a:rPr lang="en-US" sz="2600" dirty="0" smtClean="0">
                <a:solidFill>
                  <a:schemeClr val="accent3"/>
                </a:solidFill>
              </a:rPr>
              <a:t>[note the page number reference for a direct quote]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endParaRPr lang="en-US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Better: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smtClean="0"/>
              <a:t>Shively (2001) studied labor allocation and forest clearing in a </a:t>
            </a:r>
            <a:r>
              <a:rPr lang="en-US" sz="2600" dirty="0"/>
              <a:t>frontier region of the </a:t>
            </a:r>
            <a:r>
              <a:rPr lang="en-US" sz="2600" dirty="0" smtClean="0"/>
              <a:t>Philippines, and found that rates of forest clearing reflected the relative returns to labor in forest-clearing and non-forest activities.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Why?  2</a:t>
            </a:r>
            <a:r>
              <a:rPr lang="en-US" baseline="30000" dirty="0" smtClean="0"/>
              <a:t>nd</a:t>
            </a:r>
            <a:r>
              <a:rPr lang="en-US" dirty="0" smtClean="0"/>
              <a:t> example relies on your synthesis of Shively’s work.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“Similarity”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A report will be provided for your paper.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will contain:</a:t>
            </a:r>
          </a:p>
          <a:p>
            <a:pPr lvl="1"/>
            <a:r>
              <a:rPr lang="en-US" dirty="0" smtClean="0"/>
              <a:t>An indication of the percentage “match” with existing documents (not the entire universe of documents, but those in the </a:t>
            </a:r>
            <a:r>
              <a:rPr lang="en-US" dirty="0" err="1" smtClean="0"/>
              <a:t>iThenticate</a:t>
            </a:r>
            <a:r>
              <a:rPr lang="en-US" dirty="0" smtClean="0"/>
              <a:t> database); and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 detailed list of the specific matches and sources.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“Similarity”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Match report excludes bibliography and strings of 5 words or less.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Matches of 5% are relatively common, and probably not reason for great concern.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Matches of 10% or more may raise concern and may indicate lax habits in properly documenting the work of others.</a:t>
            </a:r>
          </a:p>
          <a:p>
            <a:endParaRPr lang="en-US" dirty="0" smtClean="0"/>
          </a:p>
          <a:p>
            <a:r>
              <a:rPr lang="en-US" dirty="0" smtClean="0"/>
              <a:t>Review your report and make efforts to eliminate any problems.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makes a good title?</a:t>
            </a:r>
          </a:p>
          <a:p>
            <a:pPr lvl="1"/>
            <a:r>
              <a:rPr lang="en-US" dirty="0" smtClean="0"/>
              <a:t>Informative and specific.</a:t>
            </a:r>
          </a:p>
          <a:p>
            <a:pPr lvl="1"/>
            <a:r>
              <a:rPr lang="en-US" dirty="0" smtClean="0"/>
              <a:t>As short as possible, but long enough to convey the contents of the paper.</a:t>
            </a:r>
          </a:p>
          <a:p>
            <a:pPr lvl="1"/>
            <a:r>
              <a:rPr lang="en-US" dirty="0" smtClean="0"/>
              <a:t>Free from grammatical errors.</a:t>
            </a:r>
          </a:p>
          <a:p>
            <a:pPr lvl="1"/>
            <a:r>
              <a:rPr lang="en-US" dirty="0" smtClean="0"/>
              <a:t>Free from typographical errors.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Avoid using duplicate words. </a:t>
            </a:r>
            <a:br>
              <a:rPr lang="en-US" dirty="0" smtClean="0"/>
            </a:br>
            <a:r>
              <a:rPr lang="en-US" dirty="0" smtClean="0"/>
              <a:t>Try removing words…does the title suffer?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Why does a good title matter?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It communicates and “sends a signal”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Title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Choose a partner.</a:t>
            </a:r>
          </a:p>
          <a:p>
            <a:r>
              <a:rPr lang="en-US" dirty="0" smtClean="0"/>
              <a:t>Complete the worksheet.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Abstracts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An abstract of YOUR paper, not the topic!</a:t>
            </a:r>
          </a:p>
          <a:p>
            <a:r>
              <a:rPr lang="en-US" dirty="0" smtClean="0"/>
              <a:t>Answers </a:t>
            </a:r>
            <a:r>
              <a:rPr lang="en-US" dirty="0"/>
              <a:t>the following: </a:t>
            </a:r>
            <a:endParaRPr lang="en-US" dirty="0" smtClean="0"/>
          </a:p>
          <a:p>
            <a:pPr lvl="2"/>
            <a:r>
              <a:rPr lang="en-US" dirty="0" smtClean="0"/>
              <a:t>What is the research problem? </a:t>
            </a:r>
            <a:br>
              <a:rPr lang="en-US" dirty="0" smtClean="0"/>
            </a:br>
            <a:r>
              <a:rPr lang="en-US" dirty="0" smtClean="0"/>
              <a:t>(the main question motivating the work)</a:t>
            </a:r>
          </a:p>
          <a:p>
            <a:pPr lvl="2"/>
            <a:r>
              <a:rPr lang="en-US" dirty="0" smtClean="0"/>
              <a:t>Why </a:t>
            </a:r>
            <a:r>
              <a:rPr lang="en-US" dirty="0" smtClean="0"/>
              <a:t>is it important?</a:t>
            </a:r>
            <a:br>
              <a:rPr lang="en-US" dirty="0" smtClean="0"/>
            </a:br>
            <a:r>
              <a:rPr lang="en-US" dirty="0" smtClean="0"/>
              <a:t>(justification/motivation)</a:t>
            </a:r>
          </a:p>
          <a:p>
            <a:pPr lvl="2"/>
            <a:r>
              <a:rPr lang="en-US" dirty="0" smtClean="0"/>
              <a:t>How do you study it? </a:t>
            </a:r>
            <a:br>
              <a:rPr lang="en-US" dirty="0" smtClean="0"/>
            </a:br>
            <a:r>
              <a:rPr lang="en-US" dirty="0" smtClean="0"/>
              <a:t>(data and methods)</a:t>
            </a:r>
          </a:p>
          <a:p>
            <a:pPr lvl="2"/>
            <a:r>
              <a:rPr lang="en-US" dirty="0" smtClean="0"/>
              <a:t>What have you learned?</a:t>
            </a:r>
            <a:br>
              <a:rPr lang="en-US" dirty="0" smtClean="0"/>
            </a:br>
            <a:r>
              <a:rPr lang="en-US" dirty="0" smtClean="0"/>
              <a:t>(results)?</a:t>
            </a:r>
          </a:p>
          <a:p>
            <a:pPr marL="41148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Writing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What makes a good introduction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ell written (put </a:t>
            </a:r>
            <a:r>
              <a:rPr lang="en-US" u="sng" dirty="0" smtClean="0"/>
              <a:t>extra</a:t>
            </a:r>
            <a:r>
              <a:rPr lang="en-US" dirty="0" smtClean="0"/>
              <a:t> effort here).</a:t>
            </a:r>
          </a:p>
          <a:p>
            <a:pPr lvl="1"/>
            <a:r>
              <a:rPr lang="en-US" dirty="0" smtClean="0"/>
              <a:t>Succinct </a:t>
            </a:r>
            <a:r>
              <a:rPr lang="en-US" dirty="0" smtClean="0"/>
              <a:t>(to the point).</a:t>
            </a:r>
          </a:p>
          <a:p>
            <a:pPr lvl="1"/>
            <a:r>
              <a:rPr lang="en-US" dirty="0" smtClean="0"/>
              <a:t>Place the </a:t>
            </a:r>
            <a:r>
              <a:rPr lang="en-US" dirty="0" smtClean="0"/>
              <a:t>research in a larger context.</a:t>
            </a:r>
            <a:br>
              <a:rPr lang="en-US" dirty="0" smtClean="0"/>
            </a:b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Expect to </a:t>
            </a:r>
            <a:r>
              <a:rPr lang="en-US" u="sng" dirty="0" smtClean="0"/>
              <a:t>write</a:t>
            </a:r>
            <a:r>
              <a:rPr lang="en-US" dirty="0" smtClean="0"/>
              <a:t> your introduction at the start and then </a:t>
            </a:r>
            <a:r>
              <a:rPr lang="en-US" u="sng" dirty="0" smtClean="0"/>
              <a:t>rewrite</a:t>
            </a:r>
            <a:r>
              <a:rPr lang="en-US" dirty="0" smtClean="0"/>
              <a:t> it at the end.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Writing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 Usually answers the following questions :</a:t>
            </a:r>
          </a:p>
          <a:p>
            <a:pPr lvl="2"/>
            <a:r>
              <a:rPr lang="en-US" sz="2400" dirty="0" smtClean="0"/>
              <a:t>What is the research question?</a:t>
            </a:r>
          </a:p>
          <a:p>
            <a:pPr lvl="2"/>
            <a:r>
              <a:rPr lang="en-US" sz="2400" dirty="0" smtClean="0"/>
              <a:t>Why is it important?</a:t>
            </a:r>
          </a:p>
          <a:p>
            <a:pPr lvl="2"/>
            <a:r>
              <a:rPr lang="en-US" sz="2400" dirty="0" smtClean="0"/>
              <a:t>How is it studied in the paper?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Maybe:</a:t>
            </a:r>
            <a:br>
              <a:rPr lang="en-US" sz="2400" dirty="0" smtClean="0"/>
            </a:br>
            <a:endParaRPr lang="en-US" sz="2400" dirty="0" smtClean="0"/>
          </a:p>
          <a:p>
            <a:pPr lvl="2"/>
            <a:r>
              <a:rPr lang="en-US" sz="2400" dirty="0" smtClean="0"/>
              <a:t>What do you find?</a:t>
            </a:r>
          </a:p>
          <a:p>
            <a:pPr lvl="2"/>
            <a:r>
              <a:rPr lang="en-US" sz="2400" dirty="0" smtClean="0"/>
              <a:t>Who should care and why?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Sound familiar?</a:t>
            </a:r>
          </a:p>
          <a:p>
            <a:pPr lvl="1"/>
            <a:r>
              <a:rPr lang="en-US" dirty="0" smtClean="0"/>
              <a:t>Remember:  the paper shouldn’t be a mystery!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Writing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 Some main points:</a:t>
            </a:r>
          </a:p>
          <a:p>
            <a:pPr lvl="1"/>
            <a:r>
              <a:rPr lang="en-US" dirty="0" smtClean="0"/>
              <a:t>Leading with a question is GOOD.</a:t>
            </a:r>
          </a:p>
          <a:p>
            <a:pPr lvl="1"/>
            <a:r>
              <a:rPr lang="en-US" dirty="0" smtClean="0"/>
              <a:t>Main point should come relatively EARLY.</a:t>
            </a:r>
          </a:p>
          <a:p>
            <a:pPr lvl="1"/>
            <a:r>
              <a:rPr lang="en-US" dirty="0" smtClean="0"/>
              <a:t>Foreshadowing the results is a good idea.</a:t>
            </a:r>
          </a:p>
          <a:p>
            <a:pPr lvl="1"/>
            <a:r>
              <a:rPr lang="en-US" dirty="0" smtClean="0"/>
              <a:t>Many writers include a final paragraph such as: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i="1" dirty="0" smtClean="0"/>
              <a:t>	The remainder of the paper is organized </a:t>
            </a:r>
          </a:p>
          <a:p>
            <a:pPr lvl="2">
              <a:buNone/>
            </a:pPr>
            <a:r>
              <a:rPr lang="en-US" i="1" dirty="0" smtClean="0"/>
              <a:t>		as follows…</a:t>
            </a:r>
          </a:p>
          <a:p>
            <a:pPr lvl="2">
              <a:buNone/>
            </a:pPr>
            <a:r>
              <a:rPr lang="en-US" dirty="0" smtClean="0"/>
              <a:t>Such a paragraph is probably not needed in a short paper that is organized along traditional lines.  It is simply a waste of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Writing the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382000" cy="54403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Synthesize the research question, methods and findings (don’t simply repeat the findings).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Should be based ONLY on results from the paper.  This is not the place for speculation or opinions that go beyond what you have discovered and reported in the results.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Don’t introduce new topics or cite new sources.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395856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1. Title, name, email address,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date.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914525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2. Left justify (only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).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377888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3.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Blocked paragraphs, not extra spaces.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2895600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4.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In text reference style: (</a:t>
            </a:r>
            <a:r>
              <a:rPr lang="en-US" altLang="en-US" sz="2800" dirty="0" err="1" smtClean="0">
                <a:solidFill>
                  <a:schemeClr val="tx1"/>
                </a:solidFill>
                <a:latin typeface="+mn-lt"/>
                <a:cs typeface="Arial" charset="0"/>
              </a:rPr>
              <a:t>Lastname</a:t>
            </a:r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, date).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3448050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5.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Include page </a:t>
            </a:r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#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s.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" y="3971925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6. References: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complete list and information.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4429125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7. Tables and figures: numbers and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titles. 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9785" y="4953000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8. Tables and figures: cite in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text.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3232" y="5450461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n-lt"/>
                <a:cs typeface="Arial" charset="0"/>
              </a:rPr>
              <a:t> 9. Tables and figures: provide </a:t>
            </a:r>
            <a:r>
              <a:rPr lang="en-US" altLang="en-US" sz="2800" dirty="0" smtClean="0">
                <a:solidFill>
                  <a:schemeClr val="tx1"/>
                </a:solidFill>
                <a:latin typeface="+mn-lt"/>
                <a:cs typeface="Arial" charset="0"/>
              </a:rPr>
              <a:t>source.</a:t>
            </a:r>
            <a:endParaRPr lang="en-US" altLang="en-US" sz="2800" dirty="0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" y="5953125"/>
            <a:ext cx="776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FFFF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+mn-lt"/>
                <a:cs typeface="Arial" charset="0"/>
              </a:rPr>
              <a:t>10. Plagiarism: Don’t do it!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en-US" dirty="0" smtClean="0">
                <a:latin typeface="+mn-lt"/>
              </a:rPr>
              <a:t>Paper Structure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449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write?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what audience?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do we like to read?  </a:t>
            </a:r>
          </a:p>
          <a:p>
            <a:pPr lvl="1"/>
            <a:r>
              <a:rPr lang="en-US" dirty="0" smtClean="0"/>
              <a:t>Make your story…</a:t>
            </a:r>
          </a:p>
          <a:p>
            <a:pPr lvl="2"/>
            <a:r>
              <a:rPr lang="en-US" dirty="0" smtClean="0"/>
              <a:t>Interesting</a:t>
            </a:r>
          </a:p>
          <a:p>
            <a:pPr lvl="2"/>
            <a:r>
              <a:rPr lang="en-US" dirty="0" smtClean="0"/>
              <a:t>Clear (especially motivation and methods)</a:t>
            </a:r>
          </a:p>
          <a:p>
            <a:pPr lvl="2"/>
            <a:r>
              <a:rPr lang="en-US" dirty="0" smtClean="0"/>
              <a:t>NOT a mystery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Imitate  </a:t>
            </a:r>
          </a:p>
          <a:p>
            <a:endParaRPr lang="en-US" dirty="0" smtClean="0"/>
          </a:p>
          <a:p>
            <a:r>
              <a:rPr lang="en-US" dirty="0" smtClean="0"/>
              <a:t>Edit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List of references due </a:t>
            </a:r>
            <a:r>
              <a:rPr lang="en-US" dirty="0" smtClean="0"/>
              <a:t>today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Final version (electronic) due </a:t>
            </a:r>
            <a:r>
              <a:rPr lang="en-US" dirty="0" smtClean="0"/>
              <a:t>12/14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Don’t procrastinate!!!</a:t>
            </a:r>
          </a:p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Abstract </a:t>
            </a:r>
            <a:r>
              <a:rPr lang="en-US" dirty="0"/>
              <a:t>(</a:t>
            </a:r>
            <a:r>
              <a:rPr lang="en-US" dirty="0" smtClean="0"/>
              <a:t>≈50 words)</a:t>
            </a:r>
          </a:p>
          <a:p>
            <a:r>
              <a:rPr lang="en-US" dirty="0" smtClean="0"/>
              <a:t>Introduction (≈2pp)</a:t>
            </a:r>
          </a:p>
          <a:p>
            <a:r>
              <a:rPr lang="en-US" dirty="0" smtClean="0"/>
              <a:t>(several alternatives for middle of paper)</a:t>
            </a:r>
          </a:p>
          <a:p>
            <a:r>
              <a:rPr lang="en-US" dirty="0" smtClean="0"/>
              <a:t>Conclusions </a:t>
            </a:r>
            <a:r>
              <a:rPr lang="en-US" dirty="0"/>
              <a:t>(≈2pp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References (10-15 sufficient for this)</a:t>
            </a:r>
          </a:p>
          <a:p>
            <a:r>
              <a:rPr lang="en-US" dirty="0" smtClean="0"/>
              <a:t>Tables (not integrated with text)</a:t>
            </a:r>
          </a:p>
          <a:p>
            <a:r>
              <a:rPr lang="en-US" dirty="0" smtClean="0"/>
              <a:t>Figures (not integrated with text)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become a better writer?</a:t>
            </a:r>
          </a:p>
          <a:p>
            <a:pPr lvl="1"/>
            <a:r>
              <a:rPr lang="en-US" dirty="0" smtClean="0"/>
              <a:t>Practice!  Write, write, write.</a:t>
            </a:r>
          </a:p>
          <a:p>
            <a:pPr lvl="1"/>
            <a:r>
              <a:rPr lang="en-US" dirty="0" smtClean="0"/>
              <a:t>Edit!  </a:t>
            </a:r>
          </a:p>
          <a:p>
            <a:pPr lvl="1"/>
            <a:r>
              <a:rPr lang="en-US" dirty="0" smtClean="0"/>
              <a:t>Share!</a:t>
            </a:r>
          </a:p>
          <a:p>
            <a:pPr lvl="1"/>
            <a:r>
              <a:rPr lang="en-US" dirty="0" smtClean="0"/>
              <a:t>Present your work to clarify ideas and storyline.</a:t>
            </a:r>
          </a:p>
          <a:p>
            <a:pPr lvl="1"/>
            <a:r>
              <a:rPr lang="en-US" dirty="0" smtClean="0"/>
              <a:t>Think of your paper as a garden…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4582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Other strategies:</a:t>
            </a:r>
          </a:p>
          <a:p>
            <a:pPr lvl="1"/>
            <a:r>
              <a:rPr lang="en-US" dirty="0" smtClean="0"/>
              <a:t>Use present tense rather than past tense.</a:t>
            </a:r>
          </a:p>
          <a:p>
            <a:pPr lvl="1"/>
            <a:r>
              <a:rPr lang="en-US" dirty="0" smtClean="0"/>
              <a:t>Use active voice rather than passive voice.</a:t>
            </a:r>
          </a:p>
          <a:p>
            <a:pPr lvl="1"/>
            <a:r>
              <a:rPr lang="en-US" dirty="0" smtClean="0"/>
              <a:t>Try to avoid using “is”. </a:t>
            </a:r>
          </a:p>
          <a:p>
            <a:pPr lvl="1"/>
            <a:r>
              <a:rPr lang="en-US" dirty="0" smtClean="0"/>
              <a:t>Read and mimic good writing.</a:t>
            </a:r>
          </a:p>
          <a:p>
            <a:pPr lvl="1"/>
            <a:r>
              <a:rPr lang="en-US" dirty="0" smtClean="0"/>
              <a:t>Follow accepted norms/patterns.</a:t>
            </a:r>
          </a:p>
          <a:p>
            <a:pPr lvl="1"/>
            <a:r>
              <a:rPr lang="en-US" dirty="0" smtClean="0"/>
              <a:t>Avoid “cuteness”.</a:t>
            </a:r>
          </a:p>
          <a:p>
            <a:pPr lvl="1"/>
            <a:r>
              <a:rPr lang="en-US" dirty="0" smtClean="0"/>
              <a:t>Write with confidence but not arrogance.</a:t>
            </a:r>
          </a:p>
          <a:p>
            <a:pPr lvl="1"/>
            <a:r>
              <a:rPr lang="en-US" dirty="0" smtClean="0"/>
              <a:t>Provide a complete literature review.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6237"/>
            <a:ext cx="81534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2800" dirty="0" smtClean="0"/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lang="en-US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Citing and “borrowing”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use and build on the ideas of others, but you must document your sources.</a:t>
            </a:r>
          </a:p>
          <a:p>
            <a:endParaRPr lang="en-US" dirty="0" smtClean="0"/>
          </a:p>
          <a:p>
            <a:r>
              <a:rPr lang="en-US" dirty="0" smtClean="0"/>
              <a:t>You should avoid using someone else’s exact words. If you do use them, you must place those words inside quotation marks.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</a:t>
            </a:r>
            <a:r>
              <a:rPr lang="en-US" u="sng" dirty="0" smtClean="0"/>
              <a:t>words or ideas </a:t>
            </a:r>
            <a:r>
              <a:rPr lang="en-US" dirty="0" smtClean="0"/>
              <a:t>of others without providing credit.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 limited to using exact words.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Can include self-plagiarism.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Paraphrasing alone may not be enough.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D00-8531-4017-AB91-D4CD543737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795</TotalTime>
  <Words>531</Words>
  <Application>Microsoft Office PowerPoint</Application>
  <PresentationFormat>On-screen Show (4:3)</PresentationFormat>
  <Paragraphs>177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Rockwell</vt:lpstr>
      <vt:lpstr>Wingdings 2</vt:lpstr>
      <vt:lpstr>Foundry</vt:lpstr>
      <vt:lpstr> AGEC 640 November 20, 2018  Project planning and  tips on effective writing </vt:lpstr>
      <vt:lpstr>PowerPoint Presentation</vt:lpstr>
      <vt:lpstr>Writing</vt:lpstr>
      <vt:lpstr>Project</vt:lpstr>
      <vt:lpstr>Project</vt:lpstr>
      <vt:lpstr>Writing</vt:lpstr>
      <vt:lpstr>Writing</vt:lpstr>
      <vt:lpstr>Citing and “borrowing”</vt:lpstr>
      <vt:lpstr>Plagiarism</vt:lpstr>
      <vt:lpstr>Example</vt:lpstr>
      <vt:lpstr>“Similarity” Reports</vt:lpstr>
      <vt:lpstr>“Similarity” Reports</vt:lpstr>
      <vt:lpstr>Titles</vt:lpstr>
      <vt:lpstr>Title Exercise</vt:lpstr>
      <vt:lpstr>Abstracts</vt:lpstr>
      <vt:lpstr>Writing the Introduction</vt:lpstr>
      <vt:lpstr>Writing the Introduction</vt:lpstr>
      <vt:lpstr>Writing the Introduction</vt:lpstr>
      <vt:lpstr>Writing the Conclusion</vt:lpstr>
    </vt:vector>
  </TitlesOfParts>
  <Company>Agricultural Economics- 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on Writing</dc:title>
  <dc:creator>Gerald E Shively</dc:creator>
  <cp:lastModifiedBy>Shively, Gerald E.</cp:lastModifiedBy>
  <cp:revision>94</cp:revision>
  <dcterms:created xsi:type="dcterms:W3CDTF">2008-04-16T14:08:48Z</dcterms:created>
  <dcterms:modified xsi:type="dcterms:W3CDTF">2018-11-20T16:24:44Z</dcterms:modified>
</cp:coreProperties>
</file>