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363" r:id="rId2"/>
    <p:sldId id="549" r:id="rId3"/>
    <p:sldId id="550" r:id="rId4"/>
    <p:sldId id="560" r:id="rId5"/>
    <p:sldId id="551" r:id="rId6"/>
    <p:sldId id="552" r:id="rId7"/>
    <p:sldId id="553" r:id="rId8"/>
    <p:sldId id="554" r:id="rId9"/>
    <p:sldId id="555" r:id="rId10"/>
    <p:sldId id="570" r:id="rId11"/>
    <p:sldId id="571" r:id="rId12"/>
    <p:sldId id="561" r:id="rId13"/>
    <p:sldId id="562" r:id="rId14"/>
    <p:sldId id="556" r:id="rId15"/>
    <p:sldId id="566" r:id="rId16"/>
    <p:sldId id="557" r:id="rId17"/>
  </p:sldIdLst>
  <p:sldSz cx="9144000" cy="6858000" type="screen4x3"/>
  <p:notesSz cx="6858000" cy="9296400"/>
  <p:defaultTextStyle>
    <a:defPPr>
      <a:defRPr lang="en-US"/>
    </a:defPPr>
    <a:lvl1pPr algn="ctr" rtl="0" fontAlgn="base">
      <a:lnSpc>
        <a:spcPct val="70000"/>
      </a:lnSpc>
      <a:spcBef>
        <a:spcPct val="0"/>
      </a:spcBef>
      <a:spcAft>
        <a:spcPct val="0"/>
      </a:spcAft>
      <a:defRPr sz="3600" b="1" kern="1200">
        <a:solidFill>
          <a:schemeClr val="tx2"/>
        </a:solidFill>
        <a:latin typeface="Times New Roman" pitchFamily="18" charset="0"/>
        <a:ea typeface="+mn-ea"/>
        <a:cs typeface="+mn-cs"/>
      </a:defRPr>
    </a:lvl1pPr>
    <a:lvl2pPr marL="457200" algn="ctr" rtl="0" fontAlgn="base">
      <a:lnSpc>
        <a:spcPct val="70000"/>
      </a:lnSpc>
      <a:spcBef>
        <a:spcPct val="0"/>
      </a:spcBef>
      <a:spcAft>
        <a:spcPct val="0"/>
      </a:spcAft>
      <a:defRPr sz="3600" b="1" kern="1200">
        <a:solidFill>
          <a:schemeClr val="tx2"/>
        </a:solidFill>
        <a:latin typeface="Times New Roman" pitchFamily="18" charset="0"/>
        <a:ea typeface="+mn-ea"/>
        <a:cs typeface="+mn-cs"/>
      </a:defRPr>
    </a:lvl2pPr>
    <a:lvl3pPr marL="914400" algn="ctr" rtl="0" fontAlgn="base">
      <a:lnSpc>
        <a:spcPct val="70000"/>
      </a:lnSpc>
      <a:spcBef>
        <a:spcPct val="0"/>
      </a:spcBef>
      <a:spcAft>
        <a:spcPct val="0"/>
      </a:spcAft>
      <a:defRPr sz="3600" b="1" kern="1200">
        <a:solidFill>
          <a:schemeClr val="tx2"/>
        </a:solidFill>
        <a:latin typeface="Times New Roman" pitchFamily="18" charset="0"/>
        <a:ea typeface="+mn-ea"/>
        <a:cs typeface="+mn-cs"/>
      </a:defRPr>
    </a:lvl3pPr>
    <a:lvl4pPr marL="1371600" algn="ctr" rtl="0" fontAlgn="base">
      <a:lnSpc>
        <a:spcPct val="70000"/>
      </a:lnSpc>
      <a:spcBef>
        <a:spcPct val="0"/>
      </a:spcBef>
      <a:spcAft>
        <a:spcPct val="0"/>
      </a:spcAft>
      <a:defRPr sz="3600" b="1" kern="1200">
        <a:solidFill>
          <a:schemeClr val="tx2"/>
        </a:solidFill>
        <a:latin typeface="Times New Roman" pitchFamily="18" charset="0"/>
        <a:ea typeface="+mn-ea"/>
        <a:cs typeface="+mn-cs"/>
      </a:defRPr>
    </a:lvl4pPr>
    <a:lvl5pPr marL="1828800" algn="ctr" rtl="0" fontAlgn="base">
      <a:lnSpc>
        <a:spcPct val="70000"/>
      </a:lnSpc>
      <a:spcBef>
        <a:spcPct val="0"/>
      </a:spcBef>
      <a:spcAft>
        <a:spcPct val="0"/>
      </a:spcAft>
      <a:defRPr sz="3600" b="1" kern="1200">
        <a:solidFill>
          <a:schemeClr val="tx2"/>
        </a:solidFill>
        <a:latin typeface="Times New Roman" pitchFamily="18" charset="0"/>
        <a:ea typeface="+mn-ea"/>
        <a:cs typeface="+mn-cs"/>
      </a:defRPr>
    </a:lvl5pPr>
    <a:lvl6pPr marL="2286000" algn="l" defTabSz="914400" rtl="0" eaLnBrk="1" latinLnBrk="0" hangingPunct="1">
      <a:defRPr sz="3600" b="1" kern="1200">
        <a:solidFill>
          <a:schemeClr val="tx2"/>
        </a:solidFill>
        <a:latin typeface="Times New Roman" pitchFamily="18" charset="0"/>
        <a:ea typeface="+mn-ea"/>
        <a:cs typeface="+mn-cs"/>
      </a:defRPr>
    </a:lvl6pPr>
    <a:lvl7pPr marL="2743200" algn="l" defTabSz="914400" rtl="0" eaLnBrk="1" latinLnBrk="0" hangingPunct="1">
      <a:defRPr sz="3600" b="1" kern="1200">
        <a:solidFill>
          <a:schemeClr val="tx2"/>
        </a:solidFill>
        <a:latin typeface="Times New Roman" pitchFamily="18" charset="0"/>
        <a:ea typeface="+mn-ea"/>
        <a:cs typeface="+mn-cs"/>
      </a:defRPr>
    </a:lvl7pPr>
    <a:lvl8pPr marL="3200400" algn="l" defTabSz="914400" rtl="0" eaLnBrk="1" latinLnBrk="0" hangingPunct="1">
      <a:defRPr sz="3600" b="1" kern="1200">
        <a:solidFill>
          <a:schemeClr val="tx2"/>
        </a:solidFill>
        <a:latin typeface="Times New Roman" pitchFamily="18" charset="0"/>
        <a:ea typeface="+mn-ea"/>
        <a:cs typeface="+mn-cs"/>
      </a:defRPr>
    </a:lvl8pPr>
    <a:lvl9pPr marL="3657600" algn="l" defTabSz="914400" rtl="0" eaLnBrk="1" latinLnBrk="0" hangingPunct="1">
      <a:defRPr sz="3600" b="1"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00"/>
    <a:srgbClr val="0000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3" autoAdjust="0"/>
    <p:restoredTop sz="94258" autoAdjust="0"/>
  </p:normalViewPr>
  <p:slideViewPr>
    <p:cSldViewPr>
      <p:cViewPr varScale="1">
        <p:scale>
          <a:sx n="124" d="100"/>
          <a:sy n="124"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83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b="0" i="1">
                <a:solidFill>
                  <a:schemeClr val="tx1"/>
                </a:solidFill>
              </a:defRPr>
            </a:lvl1pPr>
          </a:lstStyle>
          <a:p>
            <a:pPr>
              <a:defRPr/>
            </a:pPr>
            <a:r>
              <a:rPr lang="en-US"/>
              <a:t>page </a:t>
            </a:r>
            <a:fld id="{C3013CC9-DB09-419B-AEBF-381A9819F0A4}" type="slidenum">
              <a:rPr lang="en-US"/>
              <a:pPr>
                <a:defRPr/>
              </a:pPr>
              <a:t>‹#›</a:t>
            </a:fld>
            <a:endParaRPr lang="en-US"/>
          </a:p>
        </p:txBody>
      </p:sp>
      <p:sp>
        <p:nvSpPr>
          <p:cNvPr id="5" name="Rectangle 4"/>
          <p:cNvSpPr/>
          <p:nvPr/>
        </p:nvSpPr>
        <p:spPr>
          <a:xfrm>
            <a:off x="152400" y="152400"/>
            <a:ext cx="3276600" cy="225425"/>
          </a:xfrm>
          <a:prstGeom prst="rect">
            <a:avLst/>
          </a:prstGeom>
        </p:spPr>
        <p:txBody>
          <a:bodyPr>
            <a:spAutoFit/>
          </a:bodyPr>
          <a:lstStyle/>
          <a:p>
            <a:pPr algn="l">
              <a:defRPr/>
            </a:pPr>
            <a:r>
              <a:rPr lang="en-US" sz="1200" b="0" i="1" dirty="0"/>
              <a:t>AGEC 640: Agricultural Development and Policy</a:t>
            </a:r>
          </a:p>
        </p:txBody>
      </p:sp>
      <p:sp>
        <p:nvSpPr>
          <p:cNvPr id="6" name="Rectangle 5"/>
          <p:cNvSpPr/>
          <p:nvPr/>
        </p:nvSpPr>
        <p:spPr>
          <a:xfrm>
            <a:off x="5938295" y="133350"/>
            <a:ext cx="736099" cy="214289"/>
          </a:xfrm>
          <a:prstGeom prst="rect">
            <a:avLst/>
          </a:prstGeom>
        </p:spPr>
        <p:txBody>
          <a:bodyPr wrap="none">
            <a:spAutoFit/>
          </a:bodyPr>
          <a:lstStyle/>
          <a:p>
            <a:pPr>
              <a:defRPr/>
            </a:pPr>
            <a:r>
              <a:rPr lang="en-US" sz="1100" b="0" i="1" dirty="0"/>
              <a:t>Fall </a:t>
            </a:r>
            <a:r>
              <a:rPr lang="en-US" sz="1100" b="0" i="1" dirty="0" smtClean="0"/>
              <a:t>2010</a:t>
            </a:r>
            <a:endParaRPr lang="en-US" sz="1100" b="0" i="1" dirty="0"/>
          </a:p>
        </p:txBody>
      </p:sp>
    </p:spTree>
    <p:extLst>
      <p:ext uri="{BB962C8B-B14F-4D97-AF65-F5344CB8AC3E}">
        <p14:creationId xmlns:p14="http://schemas.microsoft.com/office/powerpoint/2010/main" val="90853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b="0">
                <a:solidFill>
                  <a:schemeClr val="tx1"/>
                </a:solidFill>
              </a:defRPr>
            </a:lvl1pPr>
          </a:lstStyle>
          <a:p>
            <a:pPr>
              <a:defRPr/>
            </a:pPr>
            <a:endParaRPr lang="en-US"/>
          </a:p>
        </p:txBody>
      </p:sp>
      <p:sp>
        <p:nvSpPr>
          <p:cNvPr id="3789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b="0">
                <a:solidFill>
                  <a:schemeClr val="tx1"/>
                </a:solidFill>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b="0">
                <a:solidFill>
                  <a:schemeClr val="tx1"/>
                </a:solidFill>
              </a:defRPr>
            </a:lvl1pPr>
          </a:lstStyle>
          <a:p>
            <a:pPr>
              <a:defRPr/>
            </a:pPr>
            <a:endParaRPr lang="en-US"/>
          </a:p>
        </p:txBody>
      </p:sp>
      <p:sp>
        <p:nvSpPr>
          <p:cNvPr id="3789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b="0">
                <a:solidFill>
                  <a:schemeClr val="tx1"/>
                </a:solidFill>
              </a:defRPr>
            </a:lvl1pPr>
          </a:lstStyle>
          <a:p>
            <a:pPr>
              <a:defRPr/>
            </a:pPr>
            <a:fld id="{AC8DBF48-4725-44B0-9422-291D03856834}" type="slidenum">
              <a:rPr lang="en-US"/>
              <a:pPr>
                <a:defRPr/>
              </a:pPr>
              <a:t>‹#›</a:t>
            </a:fld>
            <a:endParaRPr lang="en-US"/>
          </a:p>
        </p:txBody>
      </p:sp>
    </p:spTree>
    <p:extLst>
      <p:ext uri="{BB962C8B-B14F-4D97-AF65-F5344CB8AC3E}">
        <p14:creationId xmlns:p14="http://schemas.microsoft.com/office/powerpoint/2010/main" val="1475000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A7C4DCB-867E-438F-8609-2047157A70AB}"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892EB7E-A4CB-4D09-BECE-A1A6E6591441}" type="slidenum">
              <a:rPr lang="en-US" smtClean="0"/>
              <a:pPr/>
              <a:t>12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892EB7E-A4CB-4D09-BECE-A1A6E6591441}" type="slidenum">
              <a:rPr lang="en-US" smtClean="0"/>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964B0F6-77E9-4991-A1BB-23FB0F891E63}" type="slidenum">
              <a:rPr lang="en-US" smtClean="0"/>
              <a:pPr/>
              <a:t>14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964B0F6-77E9-4991-A1BB-23FB0F891E63}" type="slidenum">
              <a:rPr lang="en-US" smtClean="0"/>
              <a:pPr/>
              <a:t>15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1004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982C981-743D-432B-8431-A04E37FD7515}"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B3E336B-245E-4921-AD19-62BCD3F7A127}" type="slidenum">
              <a:rPr lang="en-US" smtClean="0"/>
              <a:pPr/>
              <a:t>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0D3D490-64A0-4D6F-B46B-D19FD9DE2B2A}" type="slidenum">
              <a:rPr lang="en-US" smtClean="0"/>
              <a:pPr/>
              <a:t>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0D3D490-64A0-4D6F-B46B-D19FD9DE2B2A}" type="slidenum">
              <a:rPr lang="en-US" smtClean="0"/>
              <a:pPr/>
              <a:t>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00DB75A-D3A5-4DAB-8FF1-99C34A9CB239}" type="slidenum">
              <a:rPr lang="en-US" smtClean="0"/>
              <a:pPr/>
              <a:t>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B4855CF-7581-4D36-B667-A9A51723387E}" type="slidenum">
              <a:rPr lang="en-US" smtClean="0"/>
              <a:pPr/>
              <a:t>6</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B5B465A-E8A2-40FA-A58F-E04347C3F6E3}" type="slidenum">
              <a:rPr lang="en-US" smtClean="0"/>
              <a:pPr/>
              <a:t>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985A9CA-C173-4DBC-B0F3-97D36FB5D1BC}" type="slidenum">
              <a:rPr lang="en-US" smtClean="0"/>
              <a:pPr/>
              <a:t>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892EB7E-A4CB-4D09-BECE-A1A6E6591441}" type="slidenum">
              <a:rPr lang="en-US" smtClean="0"/>
              <a:pPr/>
              <a:t>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FB87123-2AF9-4D10-8B0D-033BA42427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50A6E5B-D252-437E-8FC8-8F4C669B69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2FDCF8E-D6EE-4DF0-8736-0A69B5E984A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59B63D4F-C3B7-421D-87B2-DF2BC9BF62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00EDA21-CE01-45DD-ACD3-78AC118140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41F9763-0F24-43F5-9DFD-BF96F82D27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6D25B6F-C48D-42DD-B4CE-B5EFB1DF85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EBDC9E83-2A27-4174-9835-2148BB5A0B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50B2ADD3-FC35-4074-B170-B74EDC5577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536B783F-1CE8-4CC4-BE43-859E596C40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BFE16C67-6A66-413C-AED0-544383FC34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870592B-232C-45B8-9713-DD559C8B99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45BCFB0-C4E6-4B74-AA82-D9FE7219B7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8305800" y="65532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b="0">
                <a:solidFill>
                  <a:schemeClr val="tx1"/>
                </a:solidFill>
              </a:defRPr>
            </a:lvl1pPr>
          </a:lstStyle>
          <a:p>
            <a:pPr>
              <a:defRPr/>
            </a:pPr>
            <a:r>
              <a:rPr lang="en-US"/>
              <a:t>Slide </a:t>
            </a:r>
            <a:fld id="{8291E0FC-BBF8-43AC-985F-AE8778903B9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28600" y="3429000"/>
            <a:ext cx="8686800" cy="3429000"/>
          </a:xfrm>
          <a:prstGeom prst="rect">
            <a:avLst/>
          </a:prstGeom>
          <a:noFill/>
          <a:ln w="9525">
            <a:noFill/>
            <a:miter lim="800000"/>
            <a:headEnd/>
            <a:tailEnd/>
          </a:ln>
        </p:spPr>
        <p:txBody>
          <a:bodyPr/>
          <a:lstStyle/>
          <a:p>
            <a:pPr marL="177800" indent="-177800" algn="l">
              <a:lnSpc>
                <a:spcPct val="100000"/>
              </a:lnSpc>
              <a:spcBef>
                <a:spcPts val="0"/>
              </a:spcBef>
              <a:buFontTx/>
              <a:buChar char="•"/>
              <a:tabLst>
                <a:tab pos="457200" algn="l"/>
              </a:tabLst>
            </a:pPr>
            <a:r>
              <a:rPr lang="en-US" sz="2800" b="0" dirty="0">
                <a:solidFill>
                  <a:schemeClr val="tx1"/>
                </a:solidFill>
                <a:latin typeface="Arial" panose="020B0604020202020204" pitchFamily="34" charset="0"/>
                <a:cs typeface="Arial" panose="020B0604020202020204" pitchFamily="34" charset="0"/>
              </a:rPr>
              <a:t> </a:t>
            </a:r>
            <a:r>
              <a:rPr lang="en-US" sz="2400" b="0" dirty="0">
                <a:solidFill>
                  <a:schemeClr val="tx1"/>
                </a:solidFill>
                <a:latin typeface="Arial" panose="020B0604020202020204" pitchFamily="34" charset="0"/>
                <a:cs typeface="Arial" panose="020B0604020202020204" pitchFamily="34" charset="0"/>
              </a:rPr>
              <a:t>Today:  </a:t>
            </a:r>
            <a:r>
              <a:rPr lang="en-US" sz="2400" b="0" dirty="0" smtClean="0">
                <a:solidFill>
                  <a:schemeClr val="tx1"/>
                </a:solidFill>
                <a:latin typeface="Arial" panose="020B0604020202020204" pitchFamily="34" charset="0"/>
                <a:cs typeface="Arial" panose="020B0604020202020204" pitchFamily="34" charset="0"/>
              </a:rPr>
              <a:t>Farm size/structure, efficiency, tenure</a:t>
            </a:r>
            <a:br>
              <a:rPr lang="en-US" sz="2400" b="0" dirty="0" smtClean="0">
                <a:solidFill>
                  <a:schemeClr val="tx1"/>
                </a:solidFill>
                <a:latin typeface="Arial" panose="020B0604020202020204" pitchFamily="34" charset="0"/>
                <a:cs typeface="Arial" panose="020B0604020202020204" pitchFamily="34" charset="0"/>
              </a:rPr>
            </a:br>
            <a:r>
              <a:rPr lang="en-US" sz="2400" b="0" dirty="0" smtClean="0">
                <a:solidFill>
                  <a:schemeClr val="tx1"/>
                </a:solidFill>
                <a:latin typeface="Arial" panose="020B0604020202020204" pitchFamily="34" charset="0"/>
                <a:cs typeface="Arial" panose="020B0604020202020204" pitchFamily="34" charset="0"/>
              </a:rPr>
              <a:t/>
            </a:r>
            <a:br>
              <a:rPr lang="en-US" sz="2400" b="0" dirty="0" smtClean="0">
                <a:solidFill>
                  <a:schemeClr val="tx1"/>
                </a:solidFill>
                <a:latin typeface="Arial" panose="020B0604020202020204" pitchFamily="34" charset="0"/>
                <a:cs typeface="Arial" panose="020B0604020202020204" pitchFamily="34" charset="0"/>
              </a:rPr>
            </a:br>
            <a:endParaRPr lang="en-US" sz="2400" b="0" dirty="0" smtClean="0">
              <a:solidFill>
                <a:schemeClr val="tx1"/>
              </a:solidFill>
              <a:latin typeface="Arial" panose="020B0604020202020204" pitchFamily="34" charset="0"/>
              <a:cs typeface="Arial" panose="020B0604020202020204" pitchFamily="34" charset="0"/>
            </a:endParaRPr>
          </a:p>
          <a:p>
            <a:pPr marL="177800" indent="-177800" algn="l">
              <a:lnSpc>
                <a:spcPct val="100000"/>
              </a:lnSpc>
              <a:spcBef>
                <a:spcPts val="0"/>
              </a:spcBef>
              <a:buFontTx/>
              <a:buChar char="•"/>
              <a:tabLst>
                <a:tab pos="457200" algn="l"/>
              </a:tabLst>
            </a:pPr>
            <a:r>
              <a:rPr lang="en-US" sz="2400" b="0" dirty="0" smtClean="0">
                <a:solidFill>
                  <a:schemeClr val="tx1"/>
                </a:solidFill>
                <a:latin typeface="Arial" panose="020B0604020202020204" pitchFamily="34" charset="0"/>
                <a:cs typeface="Arial" panose="020B0604020202020204" pitchFamily="34" charset="0"/>
              </a:rPr>
              <a:t> Next week:  </a:t>
            </a:r>
            <a:r>
              <a:rPr lang="en-US" sz="2400" b="0" dirty="0" smtClean="0">
                <a:solidFill>
                  <a:schemeClr val="tx1"/>
                </a:solidFill>
                <a:latin typeface="Arial" panose="020B0604020202020204" pitchFamily="34" charset="0"/>
                <a:cs typeface="Arial" panose="020B0604020202020204" pitchFamily="34" charset="0"/>
              </a:rPr>
              <a:t>Inputs, R&amp;D and </a:t>
            </a:r>
            <a:r>
              <a:rPr lang="en-US" sz="2400" b="0" dirty="0" smtClean="0">
                <a:solidFill>
                  <a:schemeClr val="tx1"/>
                </a:solidFill>
                <a:latin typeface="Arial" panose="020B0604020202020204" pitchFamily="34" charset="0"/>
                <a:cs typeface="Arial" panose="020B0604020202020204" pitchFamily="34" charset="0"/>
              </a:rPr>
              <a:t>Technology</a:t>
            </a:r>
            <a:endParaRPr lang="en-US" sz="2400" b="0" dirty="0" smtClean="0">
              <a:solidFill>
                <a:schemeClr val="tx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381000" y="457200"/>
            <a:ext cx="8839200" cy="2057400"/>
          </a:xfrm>
          <a:prstGeom prst="rect">
            <a:avLst/>
          </a:prstGeom>
          <a:noFill/>
          <a:ln w="9525">
            <a:noFill/>
            <a:miter lim="800000"/>
            <a:headEnd/>
            <a:tailEnd/>
          </a:ln>
        </p:spPr>
        <p:txBody>
          <a:bodyPr anchor="ctr"/>
          <a:lstStyle/>
          <a:p>
            <a:pPr algn="l" eaLnBrk="0" hangingPunct="0">
              <a:lnSpc>
                <a:spcPct val="100000"/>
              </a:lnSpc>
              <a:defRPr/>
            </a:pPr>
            <a:r>
              <a:rPr lang="en-US" sz="2800" b="0" kern="0" dirty="0">
                <a:latin typeface="Arial" panose="020B0604020202020204" pitchFamily="34" charset="0"/>
                <a:ea typeface="+mj-ea"/>
                <a:cs typeface="Arial" panose="020B0604020202020204" pitchFamily="34" charset="0"/>
              </a:rPr>
              <a:t>AGEC </a:t>
            </a:r>
            <a:r>
              <a:rPr lang="en-US" sz="2800" b="0" kern="0" dirty="0" smtClean="0">
                <a:latin typeface="Arial" panose="020B0604020202020204" pitchFamily="34" charset="0"/>
                <a:ea typeface="+mj-ea"/>
                <a:cs typeface="Arial" panose="020B0604020202020204" pitchFamily="34" charset="0"/>
              </a:rPr>
              <a:t>640	Agricultural </a:t>
            </a:r>
            <a:r>
              <a:rPr lang="en-US" sz="2800" b="0" kern="0" dirty="0">
                <a:latin typeface="Arial" panose="020B0604020202020204" pitchFamily="34" charset="0"/>
                <a:ea typeface="+mj-ea"/>
                <a:cs typeface="Arial" panose="020B0604020202020204" pitchFamily="34" charset="0"/>
              </a:rPr>
              <a:t>Development and Policy</a:t>
            </a:r>
            <a:br>
              <a:rPr lang="en-US" sz="2800" b="0" kern="0" dirty="0">
                <a:latin typeface="Arial" panose="020B0604020202020204" pitchFamily="34" charset="0"/>
                <a:ea typeface="+mj-ea"/>
                <a:cs typeface="Arial" panose="020B0604020202020204" pitchFamily="34" charset="0"/>
              </a:rPr>
            </a:br>
            <a:r>
              <a:rPr lang="en-US" sz="2800" b="0" kern="0" dirty="0" smtClean="0">
                <a:latin typeface="Arial" panose="020B0604020202020204" pitchFamily="34" charset="0"/>
                <a:ea typeface="+mj-ea"/>
                <a:cs typeface="Arial" panose="020B0604020202020204" pitchFamily="34" charset="0"/>
              </a:rPr>
              <a:t>Farm structure and agricultural efficiency</a:t>
            </a:r>
            <a:endParaRPr lang="en-US" sz="2800" b="0" dirty="0">
              <a:latin typeface="Arial" panose="020B0604020202020204" pitchFamily="34" charset="0"/>
              <a:cs typeface="Arial" panose="020B0604020202020204" pitchFamily="34" charset="0"/>
            </a:endParaRPr>
          </a:p>
          <a:p>
            <a:pPr algn="l" eaLnBrk="0" hangingPunct="0">
              <a:lnSpc>
                <a:spcPct val="100000"/>
              </a:lnSpc>
              <a:defRPr/>
            </a:pPr>
            <a:r>
              <a:rPr lang="en-US" sz="2800" b="0" kern="0" dirty="0" smtClean="0">
                <a:latin typeface="Arial" panose="020B0604020202020204" pitchFamily="34" charset="0"/>
                <a:ea typeface="+mj-ea"/>
                <a:cs typeface="Arial" panose="020B0604020202020204" pitchFamily="34" charset="0"/>
              </a:rPr>
              <a:t>September </a:t>
            </a:r>
            <a:r>
              <a:rPr lang="en-US" sz="2800" b="0" kern="0" dirty="0" smtClean="0">
                <a:latin typeface="Arial" panose="020B0604020202020204" pitchFamily="34" charset="0"/>
                <a:ea typeface="+mj-ea"/>
                <a:cs typeface="Arial" panose="020B0604020202020204" pitchFamily="34" charset="0"/>
              </a:rPr>
              <a:t>6, </a:t>
            </a:r>
            <a:r>
              <a:rPr lang="en-US" sz="2800" b="0" kern="0" dirty="0" smtClean="0">
                <a:latin typeface="Arial" panose="020B0604020202020204" pitchFamily="34" charset="0"/>
                <a:ea typeface="+mj-ea"/>
                <a:cs typeface="Arial" panose="020B0604020202020204" pitchFamily="34" charset="0"/>
              </a:rPr>
              <a:t>2018</a:t>
            </a:r>
            <a:endParaRPr lang="en-US" sz="2800" b="0" kern="0" dirty="0">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 y="-228600"/>
            <a:ext cx="9144535" cy="1263872"/>
          </a:xfrm>
          <a:prstGeom prst="rect">
            <a:avLst/>
          </a:prstGeom>
          <a:solidFill>
            <a:schemeClr val="tx1"/>
          </a:solidFill>
        </p:spPr>
        <p:txBody>
          <a:bodyPr wrap="square" rtlCol="0">
            <a:spAutoFit/>
          </a:bodyPr>
          <a:lstStyle/>
          <a:p>
            <a:pPr algn="l"/>
            <a:r>
              <a:rPr lang="en-US" dirty="0" smtClean="0">
                <a:solidFill>
                  <a:schemeClr val="bg1"/>
                </a:solidFill>
              </a:rPr>
              <a:t/>
            </a:r>
            <a:br>
              <a:rPr lang="en-US" dirty="0" smtClean="0">
                <a:solidFill>
                  <a:schemeClr val="bg1"/>
                </a:solidFill>
              </a:rPr>
            </a:br>
            <a:r>
              <a:rPr lang="en-US" dirty="0" smtClean="0">
                <a:solidFill>
                  <a:srgbClr val="C00000"/>
                </a:solidFill>
                <a:latin typeface="Arial" panose="020B0604020202020204" pitchFamily="34" charset="0"/>
                <a:cs typeface="Arial" panose="020B0604020202020204" pitchFamily="34" charset="0"/>
              </a:rPr>
              <a:t>Thinking about efficiency…</a:t>
            </a:r>
            <a:br>
              <a:rPr lang="en-US" dirty="0" smtClean="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 y="762000"/>
            <a:ext cx="9173951" cy="6115251"/>
          </a:xfrm>
          <a:prstGeom prst="rect">
            <a:avLst/>
          </a:prstGeom>
        </p:spPr>
      </p:pic>
    </p:spTree>
    <p:extLst>
      <p:ext uri="{BB962C8B-B14F-4D97-AF65-F5344CB8AC3E}">
        <p14:creationId xmlns:p14="http://schemas.microsoft.com/office/powerpoint/2010/main" val="2135735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0" y="-228600"/>
            <a:ext cx="9144535" cy="2806922"/>
          </a:xfrm>
          <a:prstGeom prst="rect">
            <a:avLst/>
          </a:prstGeom>
          <a:solidFill>
            <a:schemeClr val="tx1"/>
          </a:solidFill>
        </p:spPr>
        <p:txBody>
          <a:bodyPr wrap="square" rtlCol="0">
            <a:spAutoFit/>
          </a:bodyPr>
          <a:lstStyle/>
          <a:p>
            <a:pPr algn="l"/>
            <a:r>
              <a:rPr lang="en-US" dirty="0" smtClean="0">
                <a:solidFill>
                  <a:schemeClr val="bg1"/>
                </a:solidFill>
              </a:rPr>
              <a:t/>
            </a:r>
            <a:br>
              <a:rPr lang="en-US" dirty="0" smtClean="0">
                <a:solidFill>
                  <a:schemeClr val="bg1"/>
                </a:solidFill>
              </a:rPr>
            </a:br>
            <a:r>
              <a:rPr lang="en-US" dirty="0" smtClean="0">
                <a:solidFill>
                  <a:srgbClr val="C00000"/>
                </a:solidFill>
                <a:latin typeface="Arial" panose="020B0604020202020204" pitchFamily="34" charset="0"/>
                <a:cs typeface="Arial" panose="020B0604020202020204" pitchFamily="34" charset="0"/>
              </a:rPr>
              <a:t>Thinking about efficiency…</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
            </a:r>
            <a:br>
              <a:rPr lang="en-US" dirty="0" smtClean="0">
                <a:solidFill>
                  <a:srgbClr val="C00000"/>
                </a:solidFill>
                <a:latin typeface="Arial" panose="020B0604020202020204" pitchFamily="34" charset="0"/>
                <a:cs typeface="Arial" panose="020B0604020202020204" pitchFamily="34" charset="0"/>
              </a:rPr>
            </a:br>
            <a:r>
              <a:rPr lang="en-US" dirty="0" smtClean="0">
                <a:solidFill>
                  <a:srgbClr val="C00000"/>
                </a:solidFill>
                <a:latin typeface="Arial" panose="020B0604020202020204" pitchFamily="34" charset="0"/>
                <a:cs typeface="Arial" panose="020B0604020202020204" pitchFamily="34" charset="0"/>
              </a:rPr>
              <a:t/>
            </a:r>
            <a:br>
              <a:rPr lang="en-US" dirty="0" smtClean="0">
                <a:solidFill>
                  <a:srgbClr val="C00000"/>
                </a:solidFill>
                <a:latin typeface="Arial" panose="020B0604020202020204" pitchFamily="34" charset="0"/>
                <a:cs typeface="Arial" panose="020B0604020202020204" pitchFamily="34" charset="0"/>
              </a:rPr>
            </a:br>
            <a:endParaRPr lang="en-US"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srcRect l="12499" r="11108"/>
          <a:stretch/>
        </p:blipFill>
        <p:spPr>
          <a:xfrm>
            <a:off x="4166337" y="2528686"/>
            <a:ext cx="4977663" cy="4343400"/>
          </a:xfrm>
          <a:prstGeom prst="rect">
            <a:avLst/>
          </a:prstGeom>
        </p:spPr>
      </p:pic>
      <p:pic>
        <p:nvPicPr>
          <p:cNvPr id="5" name="Picture 4"/>
          <p:cNvPicPr>
            <a:picLocks noChangeAspect="1"/>
          </p:cNvPicPr>
          <p:nvPr/>
        </p:nvPicPr>
        <p:blipFill rotWithShape="1">
          <a:blip r:embed="rId3"/>
          <a:srcRect l="13887" r="13887"/>
          <a:stretch/>
        </p:blipFill>
        <p:spPr>
          <a:xfrm>
            <a:off x="-3931" y="2537652"/>
            <a:ext cx="4690891" cy="4329313"/>
          </a:xfrm>
          <a:prstGeom prst="rect">
            <a:avLst/>
          </a:prstGeom>
        </p:spPr>
      </p:pic>
      <p:sp>
        <p:nvSpPr>
          <p:cNvPr id="7" name="Oval 6"/>
          <p:cNvSpPr/>
          <p:nvPr/>
        </p:nvSpPr>
        <p:spPr bwMode="auto">
          <a:xfrm>
            <a:off x="1828800" y="3581400"/>
            <a:ext cx="1524000" cy="304800"/>
          </a:xfrm>
          <a:prstGeom prst="ellipse">
            <a:avLst/>
          </a:prstGeom>
          <a:noFill/>
          <a:ln w="9525"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Times New Roman" pitchFamily="18" charset="0"/>
            </a:endParaRPr>
          </a:p>
        </p:txBody>
      </p:sp>
      <p:sp>
        <p:nvSpPr>
          <p:cNvPr id="8" name="Oval 7"/>
          <p:cNvSpPr/>
          <p:nvPr/>
        </p:nvSpPr>
        <p:spPr bwMode="auto">
          <a:xfrm>
            <a:off x="6324600" y="3585882"/>
            <a:ext cx="533400" cy="304800"/>
          </a:xfrm>
          <a:prstGeom prst="ellipse">
            <a:avLst/>
          </a:prstGeom>
          <a:noFill/>
          <a:ln w="9525" cap="flat" cmpd="sng" algn="ctr">
            <a:solidFill>
              <a:srgbClr val="7030A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Times New Roman" pitchFamily="18" charset="0"/>
            </a:endParaRPr>
          </a:p>
        </p:txBody>
      </p:sp>
      <p:sp>
        <p:nvSpPr>
          <p:cNvPr id="9" name="TextBox 8"/>
          <p:cNvSpPr txBox="1"/>
          <p:nvPr/>
        </p:nvSpPr>
        <p:spPr>
          <a:xfrm>
            <a:off x="3324984" y="3623000"/>
            <a:ext cx="914482" cy="221599"/>
          </a:xfrm>
          <a:prstGeom prst="rect">
            <a:avLst/>
          </a:prstGeom>
          <a:noFill/>
        </p:spPr>
        <p:txBody>
          <a:bodyPr wrap="none" rtlCol="0">
            <a:spAutoFit/>
          </a:bodyPr>
          <a:lstStyle/>
          <a:p>
            <a:r>
              <a:rPr lang="en-US" sz="1200" b="0" dirty="0">
                <a:solidFill>
                  <a:srgbClr val="7030A0"/>
                </a:solidFill>
                <a:latin typeface="Arial" panose="020B0604020202020204" pitchFamily="34" charset="0"/>
                <a:cs typeface="Arial" panose="020B0604020202020204" pitchFamily="34" charset="0"/>
              </a:rPr>
              <a:t>i</a:t>
            </a:r>
            <a:r>
              <a:rPr lang="en-US" sz="1200" b="0" dirty="0" smtClean="0">
                <a:solidFill>
                  <a:srgbClr val="7030A0"/>
                </a:solidFill>
                <a:latin typeface="Arial" panose="020B0604020202020204" pitchFamily="34" charset="0"/>
                <a:cs typeface="Arial" panose="020B0604020202020204" pitchFamily="34" charset="0"/>
              </a:rPr>
              <a:t>nefficient?</a:t>
            </a:r>
            <a:endParaRPr lang="en-US" sz="1200" b="0" dirty="0">
              <a:solidFill>
                <a:srgbClr val="7030A0"/>
              </a:solidFill>
              <a:latin typeface="Arial" panose="020B0604020202020204" pitchFamily="34" charset="0"/>
              <a:cs typeface="Arial" panose="020B0604020202020204" pitchFamily="34" charset="0"/>
            </a:endParaRPr>
          </a:p>
        </p:txBody>
      </p:sp>
      <p:sp>
        <p:nvSpPr>
          <p:cNvPr id="10" name="TextBox 9"/>
          <p:cNvSpPr txBox="1"/>
          <p:nvPr/>
        </p:nvSpPr>
        <p:spPr>
          <a:xfrm>
            <a:off x="6867555" y="3624556"/>
            <a:ext cx="975395" cy="221599"/>
          </a:xfrm>
          <a:prstGeom prst="rect">
            <a:avLst/>
          </a:prstGeom>
          <a:noFill/>
        </p:spPr>
        <p:txBody>
          <a:bodyPr wrap="none" rtlCol="0">
            <a:spAutoFit/>
          </a:bodyPr>
          <a:lstStyle/>
          <a:p>
            <a:r>
              <a:rPr lang="en-US" sz="1200" b="0" dirty="0" smtClean="0">
                <a:solidFill>
                  <a:srgbClr val="7030A0"/>
                </a:solidFill>
                <a:latin typeface="Arial" panose="020B0604020202020204" pitchFamily="34" charset="0"/>
                <a:cs typeface="Arial" panose="020B0604020202020204" pitchFamily="34" charset="0"/>
              </a:rPr>
              <a:t>or efficient?</a:t>
            </a:r>
            <a:endParaRPr lang="en-US" sz="1200" b="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26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381000"/>
            <a:ext cx="9144000" cy="1524000"/>
          </a:xfrm>
        </p:spPr>
        <p:txBody>
          <a:bodyPr/>
          <a:lstStyle/>
          <a:p>
            <a:pPr eaLnBrk="1" hangingPunct="1"/>
            <a:r>
              <a:rPr lang="en-US" dirty="0" smtClean="0"/>
              <a:t>What farm size </a:t>
            </a:r>
            <a:r>
              <a:rPr lang="en-US" i="1" dirty="0" smtClean="0"/>
              <a:t>is</a:t>
            </a:r>
            <a:r>
              <a:rPr lang="en-US" dirty="0" smtClean="0"/>
              <a:t> economically efficient?</a:t>
            </a:r>
          </a:p>
        </p:txBody>
      </p:sp>
      <p:sp>
        <p:nvSpPr>
          <p:cNvPr id="934915" name="Rectangle 3"/>
          <p:cNvSpPr>
            <a:spLocks noGrp="1" noChangeArrowheads="1"/>
          </p:cNvSpPr>
          <p:nvPr>
            <p:ph type="body" idx="1"/>
          </p:nvPr>
        </p:nvSpPr>
        <p:spPr>
          <a:xfrm>
            <a:off x="685800" y="1600200"/>
            <a:ext cx="8077200" cy="4953000"/>
          </a:xfrm>
        </p:spPr>
        <p:txBody>
          <a:bodyPr/>
          <a:lstStyle/>
          <a:p>
            <a:pPr eaLnBrk="1" hangingPunct="1">
              <a:lnSpc>
                <a:spcPct val="90000"/>
              </a:lnSpc>
            </a:pPr>
            <a:r>
              <a:rPr lang="en-US" dirty="0" smtClean="0"/>
              <a:t>Need to take into account </a:t>
            </a:r>
            <a:r>
              <a:rPr lang="en-US" i="1" dirty="0" smtClean="0"/>
              <a:t>all </a:t>
            </a:r>
            <a:r>
              <a:rPr lang="en-US" dirty="0" smtClean="0"/>
              <a:t>inputs (factors)…</a:t>
            </a:r>
          </a:p>
          <a:p>
            <a:pPr eaLnBrk="1" hangingPunct="1">
              <a:lnSpc>
                <a:spcPct val="90000"/>
              </a:lnSpc>
            </a:pPr>
            <a:endParaRPr lang="en-US" dirty="0" smtClean="0"/>
          </a:p>
          <a:p>
            <a:pPr eaLnBrk="1" hangingPunct="1">
              <a:lnSpc>
                <a:spcPct val="90000"/>
              </a:lnSpc>
            </a:pPr>
            <a:r>
              <a:rPr lang="en-US" dirty="0" smtClean="0"/>
              <a:t>Land</a:t>
            </a:r>
          </a:p>
          <a:p>
            <a:pPr eaLnBrk="1" hangingPunct="1">
              <a:lnSpc>
                <a:spcPct val="90000"/>
              </a:lnSpc>
            </a:pPr>
            <a:r>
              <a:rPr lang="en-US" dirty="0" smtClean="0"/>
              <a:t>Labor</a:t>
            </a:r>
          </a:p>
          <a:p>
            <a:pPr eaLnBrk="1" hangingPunct="1">
              <a:lnSpc>
                <a:spcPct val="90000"/>
              </a:lnSpc>
            </a:pPr>
            <a:r>
              <a:rPr lang="en-US" dirty="0" smtClean="0"/>
              <a:t>Purchased inputs</a:t>
            </a:r>
          </a:p>
          <a:p>
            <a:pPr eaLnBrk="1" hangingPunct="1">
              <a:lnSpc>
                <a:spcPct val="90000"/>
              </a:lnSpc>
            </a:pPr>
            <a:endParaRPr lang="en-US" dirty="0" smtClean="0"/>
          </a:p>
          <a:p>
            <a:pPr eaLnBrk="1" hangingPunct="1">
              <a:lnSpc>
                <a:spcPct val="90000"/>
              </a:lnSpc>
              <a:buNone/>
            </a:pPr>
            <a:r>
              <a:rPr lang="en-US" sz="2400" dirty="0" smtClean="0"/>
              <a:t>“Total Factor Productivity” (TFP) is the portion of output not explained by the amount of inputs used in production. Its value is determined by how efficiently and intensely factors are utilized in production.</a:t>
            </a:r>
          </a:p>
          <a:p>
            <a:pPr eaLnBrk="1" hangingPunct="1">
              <a:lnSpc>
                <a:spcPct val="90000"/>
              </a:lnSpc>
              <a:buNone/>
            </a:pPr>
            <a:endParaRPr lang="en-US" sz="2400" dirty="0" smtClean="0"/>
          </a:p>
          <a:p>
            <a:pPr eaLnBrk="1" hangingPunct="1">
              <a:lnSpc>
                <a:spcPct val="90000"/>
              </a:lnSpc>
              <a:buNone/>
            </a:pPr>
            <a:r>
              <a:rPr lang="en-US" sz="2400" dirty="0" smtClean="0"/>
              <a:t>Usually measured as a “residual” or as a time trend for an index.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34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4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34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349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34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380999" y="381000"/>
            <a:ext cx="8513725" cy="5257800"/>
          </a:xfrm>
          <a:prstGeom prst="rect">
            <a:avLst/>
          </a:prstGeom>
          <a:noFill/>
          <a:ln w="9525">
            <a:noFill/>
            <a:miter lim="800000"/>
            <a:headEnd/>
            <a:tailEnd/>
          </a:ln>
        </p:spPr>
      </p:pic>
      <p:sp>
        <p:nvSpPr>
          <p:cNvPr id="8" name="TextBox 7"/>
          <p:cNvSpPr txBox="1"/>
          <p:nvPr/>
        </p:nvSpPr>
        <p:spPr>
          <a:xfrm>
            <a:off x="228600" y="5943600"/>
            <a:ext cx="11342784" cy="786754"/>
          </a:xfrm>
          <a:prstGeom prst="rect">
            <a:avLst/>
          </a:prstGeom>
          <a:noFill/>
        </p:spPr>
        <p:txBody>
          <a:bodyPr wrap="square" rtlCol="0">
            <a:spAutoFit/>
          </a:bodyPr>
          <a:lstStyle/>
          <a:p>
            <a:pPr algn="l"/>
            <a:r>
              <a:rPr lang="en-US" sz="1600" dirty="0" smtClean="0">
                <a:solidFill>
                  <a:schemeClr val="tx2">
                    <a:lumMod val="40000"/>
                    <a:lumOff val="60000"/>
                  </a:schemeClr>
                </a:solidFill>
              </a:rPr>
              <a:t>Source: Avila and </a:t>
            </a:r>
            <a:r>
              <a:rPr lang="en-US" sz="1600" dirty="0" err="1" smtClean="0">
                <a:solidFill>
                  <a:schemeClr val="tx2">
                    <a:lumMod val="40000"/>
                    <a:lumOff val="60000"/>
                  </a:schemeClr>
                </a:solidFill>
              </a:rPr>
              <a:t>Evenson</a:t>
            </a:r>
            <a:r>
              <a:rPr lang="en-US" sz="1600" dirty="0" smtClean="0">
                <a:solidFill>
                  <a:schemeClr val="tx2">
                    <a:lumMod val="40000"/>
                    <a:lumOff val="60000"/>
                  </a:schemeClr>
                </a:solidFill>
              </a:rPr>
              <a:t> “Total Factor Productivity Growth in Agriculture: </a:t>
            </a:r>
            <a:br>
              <a:rPr lang="en-US" sz="1600" dirty="0" smtClean="0">
                <a:solidFill>
                  <a:schemeClr val="tx2">
                    <a:lumMod val="40000"/>
                    <a:lumOff val="60000"/>
                  </a:schemeClr>
                </a:solidFill>
              </a:rPr>
            </a:br>
            <a:r>
              <a:rPr lang="en-US" sz="1600" dirty="0" smtClean="0">
                <a:solidFill>
                  <a:schemeClr val="tx2">
                    <a:lumMod val="40000"/>
                    <a:lumOff val="60000"/>
                  </a:schemeClr>
                </a:solidFill>
              </a:rPr>
              <a:t>The Role of Technological Capital” </a:t>
            </a:r>
            <a:br>
              <a:rPr lang="en-US" sz="1600" dirty="0" smtClean="0">
                <a:solidFill>
                  <a:schemeClr val="tx2">
                    <a:lumMod val="40000"/>
                    <a:lumOff val="60000"/>
                  </a:schemeClr>
                </a:solidFill>
              </a:rPr>
            </a:br>
            <a:r>
              <a:rPr lang="en-US" sz="1600" dirty="0" smtClean="0">
                <a:solidFill>
                  <a:schemeClr val="tx2">
                    <a:lumMod val="40000"/>
                    <a:lumOff val="60000"/>
                  </a:schemeClr>
                </a:solidFill>
              </a:rPr>
              <a:t/>
            </a:r>
            <a:br>
              <a:rPr lang="en-US" sz="1600" dirty="0" smtClean="0">
                <a:solidFill>
                  <a:schemeClr val="tx2">
                    <a:lumMod val="40000"/>
                    <a:lumOff val="60000"/>
                  </a:schemeClr>
                </a:solidFill>
              </a:rPr>
            </a:br>
            <a:r>
              <a:rPr lang="en-US" sz="1600" dirty="0" smtClean="0">
                <a:solidFill>
                  <a:schemeClr val="tx2">
                    <a:lumMod val="40000"/>
                    <a:lumOff val="60000"/>
                  </a:schemeClr>
                </a:solidFill>
              </a:rPr>
              <a:t> http://www.earthinstitute.columbia.edu/cgsd/events/documents/evenson.pdf</a:t>
            </a:r>
            <a:endParaRPr lang="en-US" sz="1600"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r>
              <a:rPr lang="en-US" smtClean="0"/>
              <a:t>Slide </a:t>
            </a:r>
            <a:fld id="{246B452C-192A-440C-B978-A1AA068F8AF5}" type="slidenum">
              <a:rPr lang="en-US" smtClean="0"/>
              <a:pPr/>
              <a:t>14</a:t>
            </a:fld>
            <a:endParaRPr lang="en-US" smtClean="0"/>
          </a:p>
        </p:txBody>
      </p:sp>
      <p:pic>
        <p:nvPicPr>
          <p:cNvPr id="29699" name="Picture 2" descr="farm size x TFP"/>
          <p:cNvPicPr>
            <a:picLocks noChangeAspect="1" noChangeArrowheads="1"/>
          </p:cNvPicPr>
          <p:nvPr/>
        </p:nvPicPr>
        <p:blipFill>
          <a:blip r:embed="rId3" cstate="print"/>
          <a:srcRect/>
          <a:stretch>
            <a:fillRect/>
          </a:stretch>
        </p:blipFill>
        <p:spPr bwMode="auto">
          <a:xfrm>
            <a:off x="609600" y="482600"/>
            <a:ext cx="7924800" cy="6375400"/>
          </a:xfrm>
          <a:prstGeom prst="rect">
            <a:avLst/>
          </a:prstGeom>
          <a:noFill/>
          <a:ln w="9525">
            <a:noFill/>
            <a:miter lim="800000"/>
            <a:headEnd/>
            <a:tailEnd/>
          </a:ln>
        </p:spPr>
      </p:pic>
      <p:sp>
        <p:nvSpPr>
          <p:cNvPr id="29700" name="Text Box 3"/>
          <p:cNvSpPr txBox="1">
            <a:spLocks noChangeArrowheads="1"/>
          </p:cNvSpPr>
          <p:nvPr/>
        </p:nvSpPr>
        <p:spPr bwMode="auto">
          <a:xfrm>
            <a:off x="762000" y="304800"/>
            <a:ext cx="5638800" cy="457200"/>
          </a:xfrm>
          <a:prstGeom prst="rect">
            <a:avLst/>
          </a:prstGeom>
          <a:noFill/>
          <a:ln w="9525">
            <a:noFill/>
            <a:miter lim="800000"/>
            <a:headEnd/>
            <a:tailEnd/>
          </a:ln>
        </p:spPr>
        <p:txBody>
          <a:bodyPr>
            <a:spAutoFit/>
          </a:bodyPr>
          <a:lstStyle/>
          <a:p>
            <a:pPr>
              <a:lnSpc>
                <a:spcPct val="100000"/>
              </a:lnSpc>
              <a:spcBef>
                <a:spcPct val="50000"/>
              </a:spcBef>
            </a:pPr>
            <a:endParaRPr lang="en-US"/>
          </a:p>
        </p:txBody>
      </p:sp>
      <p:sp>
        <p:nvSpPr>
          <p:cNvPr id="29701" name="Text Box 4"/>
          <p:cNvSpPr txBox="1">
            <a:spLocks noChangeArrowheads="1"/>
          </p:cNvSpPr>
          <p:nvPr/>
        </p:nvSpPr>
        <p:spPr bwMode="auto">
          <a:xfrm>
            <a:off x="1371600" y="0"/>
            <a:ext cx="7162800" cy="519113"/>
          </a:xfrm>
          <a:prstGeom prst="rect">
            <a:avLst/>
          </a:prstGeom>
          <a:noFill/>
          <a:ln w="9525">
            <a:noFill/>
            <a:miter lim="800000"/>
            <a:headEnd/>
            <a:tailEnd/>
          </a:ln>
        </p:spPr>
        <p:txBody>
          <a:bodyPr>
            <a:spAutoFit/>
          </a:bodyPr>
          <a:lstStyle/>
          <a:p>
            <a:pPr>
              <a:lnSpc>
                <a:spcPct val="100000"/>
              </a:lnSpc>
              <a:spcBef>
                <a:spcPct val="50000"/>
              </a:spcBef>
            </a:pPr>
            <a:r>
              <a:rPr lang="en-US" sz="2800">
                <a:solidFill>
                  <a:schemeClr val="bg2"/>
                </a:solidFill>
              </a:rPr>
              <a:t>Farm size and total factor productivity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r>
              <a:rPr lang="en-US" smtClean="0"/>
              <a:t>Slide </a:t>
            </a:r>
            <a:fld id="{246B452C-192A-440C-B978-A1AA068F8AF5}" type="slidenum">
              <a:rPr lang="en-US" smtClean="0"/>
              <a:pPr/>
              <a:t>15</a:t>
            </a:fld>
            <a:endParaRPr lang="en-US" smtClean="0"/>
          </a:p>
        </p:txBody>
      </p:sp>
      <p:sp>
        <p:nvSpPr>
          <p:cNvPr id="29700" name="Text Box 3"/>
          <p:cNvSpPr txBox="1">
            <a:spLocks noChangeArrowheads="1"/>
          </p:cNvSpPr>
          <p:nvPr/>
        </p:nvSpPr>
        <p:spPr bwMode="auto">
          <a:xfrm>
            <a:off x="762000" y="304800"/>
            <a:ext cx="5638800" cy="457200"/>
          </a:xfrm>
          <a:prstGeom prst="rect">
            <a:avLst/>
          </a:prstGeom>
          <a:noFill/>
          <a:ln w="9525">
            <a:noFill/>
            <a:miter lim="800000"/>
            <a:headEnd/>
            <a:tailEnd/>
          </a:ln>
        </p:spPr>
        <p:txBody>
          <a:bodyPr>
            <a:spAutoFit/>
          </a:bodyPr>
          <a:lstStyle/>
          <a:p>
            <a:pPr>
              <a:lnSpc>
                <a:spcPct val="100000"/>
              </a:lnSpc>
              <a:spcBef>
                <a:spcPct val="50000"/>
              </a:spcBef>
            </a:pPr>
            <a:endParaRPr lang="en-US"/>
          </a:p>
        </p:txBody>
      </p:sp>
      <p:sp>
        <p:nvSpPr>
          <p:cNvPr id="29701" name="Text Box 4"/>
          <p:cNvSpPr txBox="1">
            <a:spLocks noChangeArrowheads="1"/>
          </p:cNvSpPr>
          <p:nvPr/>
        </p:nvSpPr>
        <p:spPr bwMode="auto">
          <a:xfrm>
            <a:off x="37106" y="228600"/>
            <a:ext cx="9144000" cy="461665"/>
          </a:xfrm>
          <a:prstGeom prst="rect">
            <a:avLst/>
          </a:prstGeom>
          <a:noFill/>
          <a:ln w="9525">
            <a:noFill/>
            <a:miter lim="800000"/>
            <a:headEnd/>
            <a:tailEnd/>
          </a:ln>
        </p:spPr>
        <p:txBody>
          <a:bodyPr wrap="square">
            <a:spAutoFit/>
          </a:bodyPr>
          <a:lstStyle/>
          <a:p>
            <a:pPr>
              <a:lnSpc>
                <a:spcPct val="100000"/>
              </a:lnSpc>
              <a:spcBef>
                <a:spcPct val="50000"/>
              </a:spcBef>
            </a:pPr>
            <a:r>
              <a:rPr lang="en-US" sz="2400" dirty="0" smtClean="0">
                <a:solidFill>
                  <a:schemeClr val="bg2"/>
                </a:solidFill>
              </a:rPr>
              <a:t>Ownership and technical efficiency on rice farms in the Philippines</a:t>
            </a:r>
            <a:endParaRPr lang="en-US" sz="2400" dirty="0">
              <a:solidFill>
                <a:schemeClr val="bg2"/>
              </a:solidFill>
            </a:endParaRPr>
          </a:p>
        </p:txBody>
      </p:sp>
      <p:sp>
        <p:nvSpPr>
          <p:cNvPr id="3" name="Rectangle 2"/>
          <p:cNvSpPr/>
          <p:nvPr/>
        </p:nvSpPr>
        <p:spPr>
          <a:xfrm>
            <a:off x="0" y="6206166"/>
            <a:ext cx="9144000" cy="461665"/>
          </a:xfrm>
          <a:prstGeom prst="rect">
            <a:avLst/>
          </a:prstGeom>
        </p:spPr>
        <p:txBody>
          <a:bodyPr wrap="square">
            <a:spAutoFit/>
          </a:bodyPr>
          <a:lstStyle/>
          <a:p>
            <a:pPr algn="l">
              <a:lnSpc>
                <a:spcPct val="100000"/>
              </a:lnSpc>
            </a:pPr>
            <a:r>
              <a:rPr lang="en-US" sz="1200" b="0" dirty="0" smtClean="0">
                <a:solidFill>
                  <a:schemeClr val="bg1"/>
                </a:solidFill>
              </a:rPr>
              <a:t>Source: Figure 2 from Michler &amp; </a:t>
            </a:r>
            <a:r>
              <a:rPr lang="en-US" sz="1200" b="0" dirty="0">
                <a:solidFill>
                  <a:schemeClr val="bg1"/>
                </a:solidFill>
              </a:rPr>
              <a:t>Shively (2015) “Land Tenure, Tenure Security and Farm Efficiency: Panel Evidence from the Philippines.” </a:t>
            </a:r>
            <a:r>
              <a:rPr lang="en-US" sz="1200" b="0" i="1" dirty="0">
                <a:solidFill>
                  <a:schemeClr val="bg1"/>
                </a:solidFill>
              </a:rPr>
              <a:t>Journal of Agricultural </a:t>
            </a:r>
            <a:r>
              <a:rPr lang="en-US" sz="1200" b="0" i="1" dirty="0" smtClean="0">
                <a:solidFill>
                  <a:schemeClr val="bg1"/>
                </a:solidFill>
              </a:rPr>
              <a:t>Economics</a:t>
            </a:r>
            <a:r>
              <a:rPr lang="en-US" sz="1200" b="0" dirty="0" smtClean="0">
                <a:solidFill>
                  <a:schemeClr val="bg1"/>
                </a:solidFill>
              </a:rPr>
              <a:t> </a:t>
            </a:r>
            <a:r>
              <a:rPr lang="en-US" sz="1200" b="0" dirty="0">
                <a:solidFill>
                  <a:schemeClr val="bg1"/>
                </a:solidFill>
              </a:rPr>
              <a:t>66(1): 155-169.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33" y="1158590"/>
            <a:ext cx="6771618" cy="4926285"/>
          </a:xfrm>
          <a:prstGeom prst="rect">
            <a:avLst/>
          </a:prstGeom>
        </p:spPr>
      </p:pic>
    </p:spTree>
    <p:extLst>
      <p:ext uri="{BB962C8B-B14F-4D97-AF65-F5344CB8AC3E}">
        <p14:creationId xmlns:p14="http://schemas.microsoft.com/office/powerpoint/2010/main" val="301643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0" y="0"/>
            <a:ext cx="9144000" cy="914400"/>
          </a:xfrm>
        </p:spPr>
        <p:txBody>
          <a:bodyPr/>
          <a:lstStyle/>
          <a:p>
            <a:pPr eaLnBrk="1" hangingPunct="1"/>
            <a:r>
              <a:rPr lang="en-US" dirty="0" smtClean="0"/>
              <a:t>Conclusion: what is optimal farm size?</a:t>
            </a:r>
          </a:p>
        </p:txBody>
      </p:sp>
      <p:sp>
        <p:nvSpPr>
          <p:cNvPr id="939011" name="Rectangle 3"/>
          <p:cNvSpPr>
            <a:spLocks noGrp="1" noChangeArrowheads="1"/>
          </p:cNvSpPr>
          <p:nvPr>
            <p:ph type="body" idx="1"/>
          </p:nvPr>
        </p:nvSpPr>
        <p:spPr>
          <a:xfrm>
            <a:off x="152400" y="838200"/>
            <a:ext cx="8686800" cy="4953000"/>
          </a:xfrm>
        </p:spPr>
        <p:txBody>
          <a:bodyPr/>
          <a:lstStyle/>
          <a:p>
            <a:pPr eaLnBrk="1" hangingPunct="1">
              <a:spcBef>
                <a:spcPts val="0"/>
              </a:spcBef>
              <a:tabLst>
                <a:tab pos="692150" algn="l"/>
              </a:tabLst>
            </a:pPr>
            <a:r>
              <a:rPr lang="en-US" sz="2400" dirty="0" smtClean="0"/>
              <a:t>Across space, optimal farm size varies widely:</a:t>
            </a:r>
          </a:p>
          <a:p>
            <a:pPr lvl="1" eaLnBrk="1" hangingPunct="1">
              <a:spcBef>
                <a:spcPts val="0"/>
              </a:spcBef>
              <a:tabLst>
                <a:tab pos="692150" algn="l"/>
              </a:tabLst>
            </a:pPr>
            <a:r>
              <a:rPr lang="en-US" sz="2000" dirty="0" smtClean="0"/>
              <a:t>across types of land (better land=&gt;smaller farms)</a:t>
            </a:r>
          </a:p>
          <a:p>
            <a:pPr lvl="1" eaLnBrk="1" hangingPunct="1">
              <a:spcBef>
                <a:spcPts val="0"/>
              </a:spcBef>
              <a:tabLst>
                <a:tab pos="692150" algn="l"/>
              </a:tabLst>
            </a:pPr>
            <a:r>
              <a:rPr lang="en-US" sz="2000" dirty="0" smtClean="0"/>
              <a:t>across farm families (more capital =&gt; larger farms)</a:t>
            </a:r>
            <a:br>
              <a:rPr lang="en-US" sz="2000" dirty="0" smtClean="0"/>
            </a:br>
            <a:endParaRPr lang="en-US" sz="2000" dirty="0" smtClean="0"/>
          </a:p>
          <a:p>
            <a:pPr eaLnBrk="1" hangingPunct="1">
              <a:spcBef>
                <a:spcPts val="0"/>
              </a:spcBef>
              <a:tabLst>
                <a:tab pos="692150" algn="l"/>
              </a:tabLst>
            </a:pPr>
            <a:r>
              <a:rPr lang="en-US" sz="2400" dirty="0" smtClean="0"/>
              <a:t>Over time, “optimal size” is that which employs a family’s workers, earning their opportunity cost</a:t>
            </a:r>
          </a:p>
          <a:p>
            <a:pPr lvl="1" eaLnBrk="1" hangingPunct="1">
              <a:spcBef>
                <a:spcPts val="0"/>
              </a:spcBef>
              <a:tabLst>
                <a:tab pos="692150" algn="l"/>
              </a:tabLst>
            </a:pPr>
            <a:r>
              <a:rPr lang="en-US" sz="2000" dirty="0" smtClean="0"/>
              <a:t>the optimal size falls and then rises, as the number of farmers rises </a:t>
            </a:r>
            <a:br>
              <a:rPr lang="en-US" sz="2000" dirty="0" smtClean="0"/>
            </a:br>
            <a:r>
              <a:rPr lang="en-US" sz="2000" dirty="0" smtClean="0"/>
              <a:t>and then falls, but farms remain family operations</a:t>
            </a:r>
            <a:br>
              <a:rPr lang="en-US" sz="2000" dirty="0" smtClean="0"/>
            </a:br>
            <a:endParaRPr lang="en-US" sz="2000" dirty="0" smtClean="0"/>
          </a:p>
          <a:p>
            <a:pPr eaLnBrk="1" hangingPunct="1">
              <a:spcBef>
                <a:spcPts val="0"/>
              </a:spcBef>
              <a:tabLst>
                <a:tab pos="692150" algn="l"/>
              </a:tabLst>
            </a:pPr>
            <a:r>
              <a:rPr lang="en-US" sz="2400" dirty="0" smtClean="0"/>
              <a:t>Exceptions when supervision is easy or scale economies are large:</a:t>
            </a:r>
          </a:p>
          <a:p>
            <a:pPr lvl="1" eaLnBrk="1" hangingPunct="1">
              <a:spcBef>
                <a:spcPts val="0"/>
              </a:spcBef>
              <a:tabLst>
                <a:tab pos="692150" algn="l"/>
              </a:tabLst>
            </a:pPr>
            <a:r>
              <a:rPr lang="en-US" sz="2000" dirty="0" smtClean="0"/>
              <a:t>confined livestock operations,</a:t>
            </a:r>
          </a:p>
          <a:p>
            <a:pPr lvl="1" eaLnBrk="1" hangingPunct="1">
              <a:spcBef>
                <a:spcPts val="0"/>
              </a:spcBef>
              <a:tabLst>
                <a:tab pos="692150" algn="l"/>
              </a:tabLst>
            </a:pPr>
            <a:r>
              <a:rPr lang="en-US" sz="2000" dirty="0" smtClean="0"/>
              <a:t>crops that are closely tied to processing (e.g. tea &amp; sugar) </a:t>
            </a:r>
            <a:br>
              <a:rPr lang="en-US" sz="2000" dirty="0" smtClean="0"/>
            </a:br>
            <a:endParaRPr lang="en-US" sz="2000" dirty="0" smtClean="0"/>
          </a:p>
          <a:p>
            <a:pPr eaLnBrk="1" hangingPunct="1">
              <a:spcBef>
                <a:spcPts val="0"/>
              </a:spcBef>
              <a:tabLst>
                <a:tab pos="692150" algn="l"/>
              </a:tabLst>
            </a:pPr>
            <a:r>
              <a:rPr lang="en-US" sz="2400" dirty="0" smtClean="0"/>
              <a:t>If processing can be delayed (cotton, coffee, cocoa): smallholders</a:t>
            </a:r>
            <a:br>
              <a:rPr lang="en-US" sz="2400" dirty="0" smtClean="0"/>
            </a:br>
            <a:endParaRPr lang="en-US" sz="2400" dirty="0" smtClean="0"/>
          </a:p>
          <a:p>
            <a:pPr eaLnBrk="1" hangingPunct="1">
              <a:spcBef>
                <a:spcPts val="0"/>
              </a:spcBef>
              <a:tabLst>
                <a:tab pos="692150" algn="l"/>
              </a:tabLst>
            </a:pPr>
            <a:r>
              <a:rPr lang="en-US" sz="2400" dirty="0" smtClean="0"/>
              <a:t>Tenure matters in theory </a:t>
            </a:r>
            <a:r>
              <a:rPr lang="en-US" sz="2400" dirty="0"/>
              <a:t>and </a:t>
            </a:r>
            <a:r>
              <a:rPr lang="en-US" sz="2400" dirty="0" smtClean="0"/>
              <a:t>practice</a:t>
            </a:r>
            <a:r>
              <a:rPr lang="en-US" sz="2400" dirty="0"/>
              <a:t>, but informal institutions may be as good as formal institutions.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9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39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39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9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390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3901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3901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533400"/>
            <a:ext cx="8382000" cy="1143000"/>
          </a:xfrm>
        </p:spPr>
        <p:txBody>
          <a:bodyPr/>
          <a:lstStyle/>
          <a:p>
            <a:pPr eaLnBrk="1" hangingPunct="1"/>
            <a:r>
              <a:rPr lang="en-US" smtClean="0"/>
              <a:t>Farm structure in low-income countries</a:t>
            </a:r>
          </a:p>
        </p:txBody>
      </p:sp>
      <p:sp>
        <p:nvSpPr>
          <p:cNvPr id="924675" name="Rectangle 3"/>
          <p:cNvSpPr>
            <a:spLocks noGrp="1" noChangeArrowheads="1"/>
          </p:cNvSpPr>
          <p:nvPr>
            <p:ph type="body" idx="1"/>
          </p:nvPr>
        </p:nvSpPr>
        <p:spPr>
          <a:xfrm>
            <a:off x="381000" y="1600200"/>
            <a:ext cx="8763000" cy="4953000"/>
          </a:xfrm>
        </p:spPr>
        <p:txBody>
          <a:bodyPr/>
          <a:lstStyle/>
          <a:p>
            <a:pPr eaLnBrk="1" hangingPunct="1">
              <a:lnSpc>
                <a:spcPct val="90000"/>
              </a:lnSpc>
            </a:pPr>
            <a:r>
              <a:rPr lang="en-US" dirty="0" smtClean="0"/>
              <a:t>What farm size is economically efficient</a:t>
            </a:r>
            <a:r>
              <a:rPr lang="en-US" dirty="0" smtClean="0"/>
              <a:t>?</a:t>
            </a:r>
          </a:p>
          <a:p>
            <a:pPr eaLnBrk="1" hangingPunct="1">
              <a:lnSpc>
                <a:spcPct val="90000"/>
              </a:lnSpc>
            </a:pPr>
            <a:r>
              <a:rPr lang="en-US" dirty="0" smtClean="0"/>
              <a:t>What do we mean by efficiency?</a:t>
            </a:r>
          </a:p>
          <a:p>
            <a:pPr marL="0" indent="0" eaLnBrk="1" hangingPunct="1">
              <a:lnSpc>
                <a:spcPct val="90000"/>
              </a:lnSpc>
              <a:buNone/>
            </a:pPr>
            <a:r>
              <a:rPr lang="en-US" dirty="0"/>
              <a:t>	</a:t>
            </a:r>
            <a:r>
              <a:rPr lang="en-US" dirty="0" smtClean="0"/>
              <a:t>&lt; brainstorming at the white board &gt;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4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0"/>
            <a:ext cx="7772400" cy="1143000"/>
          </a:xfrm>
        </p:spPr>
        <p:txBody>
          <a:bodyPr/>
          <a:lstStyle/>
          <a:p>
            <a:pPr eaLnBrk="1" hangingPunct="1"/>
            <a:r>
              <a:rPr lang="en-US" dirty="0" smtClean="0">
                <a:solidFill>
                  <a:srgbClr val="FFFFFF"/>
                </a:solidFill>
              </a:rPr>
              <a:t>Does land tenure matter?</a:t>
            </a:r>
          </a:p>
        </p:txBody>
      </p:sp>
      <p:sp>
        <p:nvSpPr>
          <p:cNvPr id="6" name="Rectangle 5"/>
          <p:cNvSpPr/>
          <p:nvPr/>
        </p:nvSpPr>
        <p:spPr>
          <a:xfrm>
            <a:off x="457200" y="1143000"/>
            <a:ext cx="8382000" cy="5570756"/>
          </a:xfrm>
          <a:prstGeom prst="rect">
            <a:avLst/>
          </a:prstGeom>
        </p:spPr>
        <p:txBody>
          <a:bodyPr wrap="square">
            <a:spAutoFit/>
          </a:bodyPr>
          <a:lstStyle/>
          <a:p>
            <a:pPr algn="l">
              <a:lnSpc>
                <a:spcPct val="100000"/>
              </a:lnSpc>
            </a:pPr>
            <a:r>
              <a:rPr lang="en-US" b="0" dirty="0" smtClean="0">
                <a:solidFill>
                  <a:srgbClr val="FFFFFF"/>
                </a:solidFill>
              </a:rPr>
              <a:t>Theoretical argument:</a:t>
            </a:r>
          </a:p>
          <a:p>
            <a:pPr algn="l">
              <a:lnSpc>
                <a:spcPct val="100000"/>
              </a:lnSpc>
            </a:pPr>
            <a:endParaRPr lang="en-US" b="0" dirty="0" smtClean="0">
              <a:solidFill>
                <a:srgbClr val="FFFFFF"/>
              </a:solidFill>
            </a:endParaRPr>
          </a:p>
          <a:p>
            <a:pPr algn="l">
              <a:lnSpc>
                <a:spcPct val="100000"/>
              </a:lnSpc>
            </a:pPr>
            <a:r>
              <a:rPr lang="en-US" sz="3200" b="0" dirty="0" smtClean="0">
                <a:solidFill>
                  <a:srgbClr val="FFFFFF"/>
                </a:solidFill>
              </a:rPr>
              <a:t>Security of land rights should affect:</a:t>
            </a:r>
            <a:br>
              <a:rPr lang="en-US" sz="3200" b="0" dirty="0" smtClean="0">
                <a:solidFill>
                  <a:srgbClr val="FFFFFF"/>
                </a:solidFill>
              </a:rPr>
            </a:br>
            <a:endParaRPr lang="en-US" sz="2400" b="0" dirty="0" smtClean="0">
              <a:solidFill>
                <a:srgbClr val="FFFFFF"/>
              </a:solidFill>
            </a:endParaRPr>
          </a:p>
          <a:p>
            <a:pPr algn="l">
              <a:lnSpc>
                <a:spcPct val="100000"/>
              </a:lnSpc>
              <a:buFontTx/>
              <a:buChar char="-"/>
            </a:pPr>
            <a:r>
              <a:rPr lang="en-US" sz="2400" b="0" dirty="0" smtClean="0">
                <a:solidFill>
                  <a:srgbClr val="FFFFFF"/>
                </a:solidFill>
              </a:rPr>
              <a:t> land prices (capitalization of improvements)</a:t>
            </a:r>
          </a:p>
          <a:p>
            <a:pPr algn="l">
              <a:lnSpc>
                <a:spcPct val="100000"/>
              </a:lnSpc>
              <a:buFontTx/>
              <a:buChar char="-"/>
            </a:pPr>
            <a:r>
              <a:rPr lang="en-US" sz="2400" b="0" dirty="0" smtClean="0">
                <a:solidFill>
                  <a:srgbClr val="FFFFFF"/>
                </a:solidFill>
              </a:rPr>
              <a:t> the intensity of cultivation</a:t>
            </a:r>
          </a:p>
          <a:p>
            <a:pPr algn="l">
              <a:lnSpc>
                <a:spcPct val="100000"/>
              </a:lnSpc>
              <a:buFontTx/>
              <a:buChar char="-"/>
            </a:pPr>
            <a:r>
              <a:rPr lang="en-US" sz="2400" b="0" dirty="0" smtClean="0">
                <a:solidFill>
                  <a:srgbClr val="FFFFFF"/>
                </a:solidFill>
              </a:rPr>
              <a:t> the use of credit. </a:t>
            </a:r>
          </a:p>
          <a:p>
            <a:pPr algn="l">
              <a:lnSpc>
                <a:spcPct val="100000"/>
              </a:lnSpc>
            </a:pPr>
            <a:endParaRPr lang="en-US" sz="3200" b="0" dirty="0" smtClean="0">
              <a:solidFill>
                <a:srgbClr val="FFFFFF"/>
              </a:solidFill>
            </a:endParaRPr>
          </a:p>
          <a:p>
            <a:pPr algn="l">
              <a:lnSpc>
                <a:spcPct val="100000"/>
              </a:lnSpc>
            </a:pPr>
            <a:r>
              <a:rPr lang="en-US" sz="3200" b="0" dirty="0" smtClean="0">
                <a:solidFill>
                  <a:srgbClr val="FFFFFF"/>
                </a:solidFill>
              </a:rPr>
              <a:t>And therefore…the efficiency of land use.  </a:t>
            </a:r>
            <a:br>
              <a:rPr lang="en-US" sz="3200" b="0" dirty="0" smtClean="0">
                <a:solidFill>
                  <a:srgbClr val="FFFFFF"/>
                </a:solidFill>
              </a:rPr>
            </a:br>
            <a:r>
              <a:rPr lang="en-US" sz="3200" b="0" dirty="0" smtClean="0">
                <a:solidFill>
                  <a:srgbClr val="FFFFFF"/>
                </a:solidFill>
              </a:rPr>
              <a:t/>
            </a:r>
            <a:br>
              <a:rPr lang="en-US" sz="3200" b="0" dirty="0" smtClean="0">
                <a:solidFill>
                  <a:srgbClr val="FFFFFF"/>
                </a:solidFill>
              </a:rPr>
            </a:br>
            <a:r>
              <a:rPr lang="en-US" sz="2000" b="0" dirty="0" err="1" smtClean="0">
                <a:solidFill>
                  <a:srgbClr val="FFFFFF"/>
                </a:solidFill>
              </a:rPr>
              <a:t>Gershon</a:t>
            </a:r>
            <a:r>
              <a:rPr lang="en-US" sz="2000" b="0" dirty="0" smtClean="0">
                <a:solidFill>
                  <a:srgbClr val="FFFFFF"/>
                </a:solidFill>
              </a:rPr>
              <a:t> </a:t>
            </a:r>
            <a:r>
              <a:rPr lang="en-US" sz="2000" b="0" dirty="0" err="1" smtClean="0">
                <a:solidFill>
                  <a:srgbClr val="FFFFFF"/>
                </a:solidFill>
              </a:rPr>
              <a:t>Feder</a:t>
            </a:r>
            <a:r>
              <a:rPr lang="en-US" sz="2000" b="0" dirty="0" smtClean="0">
                <a:solidFill>
                  <a:srgbClr val="FFFFFF"/>
                </a:solidFill>
              </a:rPr>
              <a:t> and David </a:t>
            </a:r>
            <a:r>
              <a:rPr lang="en-US" sz="2000" b="0" dirty="0" err="1" smtClean="0">
                <a:solidFill>
                  <a:srgbClr val="FFFFFF"/>
                </a:solidFill>
              </a:rPr>
              <a:t>Feeny</a:t>
            </a:r>
            <a:r>
              <a:rPr lang="en-US" sz="2000" b="0" dirty="0" smtClean="0">
                <a:solidFill>
                  <a:srgbClr val="FFFFFF"/>
                </a:solidFill>
              </a:rPr>
              <a:t> (1991) “Land Tenure and Property Rights: Theory and Implications for Development Policy,” </a:t>
            </a:r>
            <a:r>
              <a:rPr lang="en-US" sz="2000" b="0" i="1" dirty="0" smtClean="0">
                <a:solidFill>
                  <a:srgbClr val="FFFFFF"/>
                </a:solidFill>
              </a:rPr>
              <a:t>The World Bank Economic Review</a:t>
            </a:r>
            <a:r>
              <a:rPr lang="en-US" sz="2000" b="0" dirty="0">
                <a:solidFill>
                  <a:srgbClr val="FFFFFF"/>
                </a:solidFill>
              </a:rPr>
              <a:t> </a:t>
            </a:r>
            <a:r>
              <a:rPr lang="en-US" sz="2000" b="0" dirty="0" smtClean="0">
                <a:solidFill>
                  <a:srgbClr val="FFFFFF"/>
                </a:solidFill>
              </a:rPr>
              <a:t>5(1): 135-153.</a:t>
            </a:r>
            <a:endParaRPr lang="en-US" sz="2000" b="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0"/>
            <a:ext cx="7772400" cy="1143000"/>
          </a:xfrm>
        </p:spPr>
        <p:txBody>
          <a:bodyPr/>
          <a:lstStyle/>
          <a:p>
            <a:pPr eaLnBrk="1" hangingPunct="1"/>
            <a:r>
              <a:rPr lang="en-US" dirty="0" smtClean="0"/>
              <a:t>Two distributions of farm size</a:t>
            </a:r>
          </a:p>
        </p:txBody>
      </p:sp>
      <p:pic>
        <p:nvPicPr>
          <p:cNvPr id="23556" name="Picture 4" descr="Bimodal vs unimodal"/>
          <p:cNvPicPr>
            <a:picLocks noChangeAspect="1" noChangeArrowheads="1"/>
          </p:cNvPicPr>
          <p:nvPr/>
        </p:nvPicPr>
        <p:blipFill>
          <a:blip r:embed="rId3" cstate="print"/>
          <a:srcRect t="20811" b="30284"/>
          <a:stretch>
            <a:fillRect/>
          </a:stretch>
        </p:blipFill>
        <p:spPr bwMode="auto">
          <a:xfrm>
            <a:off x="685800" y="914400"/>
            <a:ext cx="7620000" cy="5399088"/>
          </a:xfrm>
          <a:prstGeom prst="rect">
            <a:avLst/>
          </a:prstGeom>
          <a:noFill/>
          <a:ln w="9525">
            <a:noFill/>
            <a:miter lim="800000"/>
            <a:headEnd/>
            <a:tailEnd/>
          </a:ln>
        </p:spPr>
      </p:pic>
      <p:sp>
        <p:nvSpPr>
          <p:cNvPr id="23557" name="Rectangle 5"/>
          <p:cNvSpPr>
            <a:spLocks noChangeArrowheads="1"/>
          </p:cNvSpPr>
          <p:nvPr/>
        </p:nvSpPr>
        <p:spPr bwMode="auto">
          <a:xfrm>
            <a:off x="1371600" y="6491288"/>
            <a:ext cx="6229350" cy="366712"/>
          </a:xfrm>
          <a:prstGeom prst="rect">
            <a:avLst/>
          </a:prstGeom>
          <a:noFill/>
          <a:ln w="9525" algn="ctr">
            <a:noFill/>
            <a:miter lim="800000"/>
            <a:headEnd/>
            <a:tailEnd/>
          </a:ln>
        </p:spPr>
        <p:txBody>
          <a:bodyPr wrap="none">
            <a:spAutoFit/>
          </a:bodyPr>
          <a:lstStyle/>
          <a:p>
            <a:pPr>
              <a:tabLst>
                <a:tab pos="8175625" algn="r"/>
              </a:tabLst>
            </a:pPr>
            <a:r>
              <a:rPr lang="en-US" sz="2000">
                <a:solidFill>
                  <a:srgbClr val="FFFFFF"/>
                </a:solidFill>
              </a:rPr>
              <a:t>Source: Reprinted from Tomich, Kilby and Johnston, p. 20.</a:t>
            </a:r>
          </a:p>
        </p:txBody>
      </p:sp>
      <p:sp>
        <p:nvSpPr>
          <p:cNvPr id="6" name="Oval 5"/>
          <p:cNvSpPr/>
          <p:nvPr/>
        </p:nvSpPr>
        <p:spPr bwMode="auto">
          <a:xfrm>
            <a:off x="6781800" y="4724400"/>
            <a:ext cx="1447800" cy="1295400"/>
          </a:xfrm>
          <a:prstGeom prst="ellipse">
            <a:avLst/>
          </a:prstGeom>
          <a:solidFill>
            <a:schemeClr val="tx1">
              <a:alpha val="0"/>
            </a:schemeClr>
          </a:solid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smtClean="0">
              <a:ln>
                <a:noFill/>
              </a:ln>
              <a:solidFill>
                <a:schemeClr val="tx2"/>
              </a:solidFill>
              <a:effectLst/>
              <a:latin typeface="Times New Roman" pitchFamily="18" charset="0"/>
            </a:endParaRPr>
          </a:p>
        </p:txBody>
      </p:sp>
      <p:sp>
        <p:nvSpPr>
          <p:cNvPr id="7" name="TextBox 6"/>
          <p:cNvSpPr txBox="1"/>
          <p:nvPr/>
        </p:nvSpPr>
        <p:spPr>
          <a:xfrm>
            <a:off x="1828800" y="4459680"/>
            <a:ext cx="6172200" cy="529440"/>
          </a:xfrm>
          <a:prstGeom prst="rect">
            <a:avLst/>
          </a:prstGeom>
          <a:noFill/>
        </p:spPr>
        <p:txBody>
          <a:bodyPr wrap="square" rtlCol="0">
            <a:spAutoFit/>
          </a:bodyPr>
          <a:lstStyle/>
          <a:p>
            <a:pPr algn="l"/>
            <a:r>
              <a:rPr lang="en-US" sz="2000" dirty="0" smtClean="0">
                <a:solidFill>
                  <a:srgbClr val="FF0000"/>
                </a:solidFill>
              </a:rPr>
              <a:t>IF small farms are more efficient than large farms, then breaking up large farms will be desirable.</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r>
              <a:rPr lang="en-US" smtClean="0"/>
              <a:t>Slide </a:t>
            </a:r>
            <a:fld id="{B0F9C201-05F1-4E1E-9D7D-33BF17137D15}" type="slidenum">
              <a:rPr lang="en-US" smtClean="0"/>
              <a:pPr/>
              <a:t>5</a:t>
            </a:fld>
            <a:endParaRPr lang="en-US" smtClean="0"/>
          </a:p>
        </p:txBody>
      </p:sp>
      <p:pic>
        <p:nvPicPr>
          <p:cNvPr id="24579" name="Picture 2" descr="yield x farm siz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p:nvPr/>
        </p:nvCxnSpPr>
        <p:spPr bwMode="auto">
          <a:xfrm>
            <a:off x="1981200" y="1752600"/>
            <a:ext cx="6629400" cy="838200"/>
          </a:xfrm>
          <a:prstGeom prst="line">
            <a:avLst/>
          </a:prstGeom>
          <a:solidFill>
            <a:schemeClr val="tx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r>
              <a:rPr lang="en-US" smtClean="0"/>
              <a:t>Slide </a:t>
            </a:r>
            <a:fld id="{F46E102C-D02F-4677-AF27-9DC6E049DD4A}" type="slidenum">
              <a:rPr lang="en-US" smtClean="0"/>
              <a:pPr/>
              <a:t>6</a:t>
            </a:fld>
            <a:endParaRPr lang="en-US" smtClean="0"/>
          </a:p>
        </p:txBody>
      </p:sp>
      <p:pic>
        <p:nvPicPr>
          <p:cNvPr id="25603" name="Picture 2" descr="farm size x labor use"/>
          <p:cNvPicPr>
            <a:picLocks noChangeAspect="1" noChangeArrowheads="1"/>
          </p:cNvPicPr>
          <p:nvPr/>
        </p:nvPicPr>
        <p:blipFill>
          <a:blip r:embed="rId3" cstate="print"/>
          <a:srcRect/>
          <a:stretch>
            <a:fillRect/>
          </a:stretch>
        </p:blipFill>
        <p:spPr bwMode="auto">
          <a:xfrm>
            <a:off x="0" y="609600"/>
            <a:ext cx="9144000" cy="6248400"/>
          </a:xfrm>
          <a:prstGeom prst="rect">
            <a:avLst/>
          </a:prstGeom>
          <a:noFill/>
          <a:ln w="9525">
            <a:noFill/>
            <a:miter lim="800000"/>
            <a:headEnd/>
            <a:tailEnd/>
          </a:ln>
        </p:spPr>
      </p:pic>
      <p:sp>
        <p:nvSpPr>
          <p:cNvPr id="25604" name="Text Box 3"/>
          <p:cNvSpPr txBox="1">
            <a:spLocks noChangeArrowheads="1"/>
          </p:cNvSpPr>
          <p:nvPr/>
        </p:nvSpPr>
        <p:spPr bwMode="auto">
          <a:xfrm>
            <a:off x="2438400" y="0"/>
            <a:ext cx="4191000" cy="523220"/>
          </a:xfrm>
          <a:prstGeom prst="rect">
            <a:avLst/>
          </a:prstGeom>
          <a:noFill/>
          <a:ln w="9525">
            <a:noFill/>
            <a:miter lim="800000"/>
            <a:headEnd/>
            <a:tailEnd/>
          </a:ln>
        </p:spPr>
        <p:txBody>
          <a:bodyPr>
            <a:spAutoFit/>
          </a:bodyPr>
          <a:lstStyle/>
          <a:p>
            <a:pPr>
              <a:lnSpc>
                <a:spcPct val="100000"/>
              </a:lnSpc>
              <a:spcBef>
                <a:spcPct val="50000"/>
              </a:spcBef>
            </a:pPr>
            <a:r>
              <a:rPr lang="en-US" sz="2800" dirty="0">
                <a:solidFill>
                  <a:schemeClr val="bg2"/>
                </a:solidFill>
              </a:rPr>
              <a:t>Farm size and </a:t>
            </a:r>
            <a:r>
              <a:rPr lang="en-US" sz="2800" dirty="0" smtClean="0">
                <a:solidFill>
                  <a:schemeClr val="bg2"/>
                </a:solidFill>
              </a:rPr>
              <a:t>labor use</a:t>
            </a:r>
            <a:endParaRPr lang="en-US" sz="2800" dirty="0">
              <a:solidFill>
                <a:schemeClr val="bg2"/>
              </a:solidFill>
            </a:endParaRPr>
          </a:p>
        </p:txBody>
      </p:sp>
      <p:sp>
        <p:nvSpPr>
          <p:cNvPr id="5" name="TextBox 4"/>
          <p:cNvSpPr txBox="1"/>
          <p:nvPr/>
        </p:nvSpPr>
        <p:spPr>
          <a:xfrm>
            <a:off x="1066800" y="3663227"/>
            <a:ext cx="7315200" cy="527773"/>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Big farms use labor less intensively. Why is the intensity of labor use important?</a:t>
            </a:r>
            <a:endParaRPr lang="en-US"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r>
              <a:rPr lang="en-US" smtClean="0"/>
              <a:t>Slide </a:t>
            </a:r>
            <a:fld id="{BAD85E7B-005C-4CBA-984E-BDB103354163}" type="slidenum">
              <a:rPr lang="en-US" smtClean="0"/>
              <a:pPr/>
              <a:t>7</a:t>
            </a:fld>
            <a:endParaRPr lang="en-US" smtClean="0"/>
          </a:p>
        </p:txBody>
      </p:sp>
      <p:pic>
        <p:nvPicPr>
          <p:cNvPr id="26627" name="Picture 2" descr="farm size x tech adopt"/>
          <p:cNvPicPr>
            <a:picLocks noChangeAspect="1" noChangeArrowheads="1"/>
          </p:cNvPicPr>
          <p:nvPr/>
        </p:nvPicPr>
        <p:blipFill>
          <a:blip r:embed="rId3" cstate="print"/>
          <a:srcRect/>
          <a:stretch>
            <a:fillRect/>
          </a:stretch>
        </p:blipFill>
        <p:spPr bwMode="auto">
          <a:xfrm>
            <a:off x="0" y="733425"/>
            <a:ext cx="9144000" cy="6124575"/>
          </a:xfrm>
          <a:prstGeom prst="rect">
            <a:avLst/>
          </a:prstGeom>
          <a:noFill/>
          <a:ln w="9525">
            <a:noFill/>
            <a:miter lim="800000"/>
            <a:headEnd/>
            <a:tailEnd/>
          </a:ln>
        </p:spPr>
      </p:pic>
      <p:sp>
        <p:nvSpPr>
          <p:cNvPr id="26628" name="Text Box 3"/>
          <p:cNvSpPr txBox="1">
            <a:spLocks noChangeArrowheads="1"/>
          </p:cNvSpPr>
          <p:nvPr/>
        </p:nvSpPr>
        <p:spPr bwMode="auto">
          <a:xfrm>
            <a:off x="1981200" y="0"/>
            <a:ext cx="5791200" cy="519113"/>
          </a:xfrm>
          <a:prstGeom prst="rect">
            <a:avLst/>
          </a:prstGeom>
          <a:noFill/>
          <a:ln w="9525">
            <a:noFill/>
            <a:miter lim="800000"/>
            <a:headEnd/>
            <a:tailEnd/>
          </a:ln>
        </p:spPr>
        <p:txBody>
          <a:bodyPr>
            <a:spAutoFit/>
          </a:bodyPr>
          <a:lstStyle/>
          <a:p>
            <a:pPr>
              <a:lnSpc>
                <a:spcPct val="100000"/>
              </a:lnSpc>
              <a:spcBef>
                <a:spcPct val="50000"/>
              </a:spcBef>
            </a:pPr>
            <a:r>
              <a:rPr lang="en-US" sz="2800">
                <a:solidFill>
                  <a:schemeClr val="bg2"/>
                </a:solidFill>
              </a:rPr>
              <a:t>Farm size and technology adoption</a:t>
            </a:r>
          </a:p>
        </p:txBody>
      </p:sp>
      <p:sp>
        <p:nvSpPr>
          <p:cNvPr id="5" name="Down Arrow 4"/>
          <p:cNvSpPr/>
          <p:nvPr/>
        </p:nvSpPr>
        <p:spPr bwMode="auto">
          <a:xfrm rot="9265086">
            <a:off x="4911344" y="3853976"/>
            <a:ext cx="484632" cy="978408"/>
          </a:xfrm>
          <a:prstGeom prst="down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dirty="0" smtClean="0">
              <a:ln>
                <a:noFill/>
              </a:ln>
              <a:solidFill>
                <a:srgbClr val="FF0000"/>
              </a:solidFill>
              <a:effectLst/>
              <a:latin typeface="Times New Roman" pitchFamily="18" charset="0"/>
            </a:endParaRPr>
          </a:p>
        </p:txBody>
      </p:sp>
      <p:sp>
        <p:nvSpPr>
          <p:cNvPr id="7" name="Down Arrow 6"/>
          <p:cNvSpPr/>
          <p:nvPr/>
        </p:nvSpPr>
        <p:spPr bwMode="auto">
          <a:xfrm rot="9265086">
            <a:off x="4509483" y="1123476"/>
            <a:ext cx="484632" cy="978408"/>
          </a:xfrm>
          <a:prstGeom prst="down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dirty="0" smtClean="0">
              <a:ln>
                <a:noFill/>
              </a:ln>
              <a:solidFill>
                <a:srgbClr val="FF0000"/>
              </a:solidFill>
              <a:effectLst/>
              <a:latin typeface="Times New Roman" pitchFamily="18" charset="0"/>
            </a:endParaRPr>
          </a:p>
        </p:txBody>
      </p:sp>
      <p:sp>
        <p:nvSpPr>
          <p:cNvPr id="8" name="Down Arrow 7"/>
          <p:cNvSpPr/>
          <p:nvPr/>
        </p:nvSpPr>
        <p:spPr bwMode="auto">
          <a:xfrm rot="6099203">
            <a:off x="2343150" y="1155860"/>
            <a:ext cx="484632" cy="978408"/>
          </a:xfrm>
          <a:prstGeom prst="down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dirty="0" smtClean="0">
              <a:ln>
                <a:noFill/>
              </a:ln>
              <a:solidFill>
                <a:srgbClr val="FF0000"/>
              </a:solidFill>
              <a:effectLst/>
              <a:latin typeface="Times New Roman" pitchFamily="18" charset="0"/>
            </a:endParaRPr>
          </a:p>
        </p:txBody>
      </p:sp>
      <p:sp>
        <p:nvSpPr>
          <p:cNvPr id="9" name="Down Arrow 8"/>
          <p:cNvSpPr/>
          <p:nvPr/>
        </p:nvSpPr>
        <p:spPr bwMode="auto">
          <a:xfrm rot="20295449">
            <a:off x="6107580" y="3560160"/>
            <a:ext cx="484632" cy="978408"/>
          </a:xfrm>
          <a:prstGeom prst="down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70000"/>
              </a:lnSpc>
              <a:spcBef>
                <a:spcPct val="0"/>
              </a:spcBef>
              <a:spcAft>
                <a:spcPct val="0"/>
              </a:spcAft>
              <a:buClrTx/>
              <a:buSzTx/>
              <a:buFontTx/>
              <a:buNone/>
              <a:tabLst/>
            </a:pPr>
            <a:endParaRPr kumimoji="0" lang="en-US" sz="3600" b="1" i="0" u="none" strike="noStrike" cap="none" normalizeH="0" baseline="0" dirty="0" smtClean="0">
              <a:ln>
                <a:noFill/>
              </a:ln>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r>
              <a:rPr lang="en-US" smtClean="0"/>
              <a:t>Slide </a:t>
            </a:r>
            <a:fld id="{F85F5EA0-C630-4C40-ABE0-3EE05C008AE3}" type="slidenum">
              <a:rPr lang="en-US" smtClean="0"/>
              <a:pPr/>
              <a:t>8</a:t>
            </a:fld>
            <a:endParaRPr lang="en-US" smtClean="0"/>
          </a:p>
        </p:txBody>
      </p:sp>
      <p:pic>
        <p:nvPicPr>
          <p:cNvPr id="27651" name="Picture 2" descr="farm size x cost of capital"/>
          <p:cNvPicPr>
            <a:picLocks noChangeAspect="1" noChangeArrowheads="1"/>
          </p:cNvPicPr>
          <p:nvPr/>
        </p:nvPicPr>
        <p:blipFill>
          <a:blip r:embed="rId3" cstate="print"/>
          <a:srcRect/>
          <a:stretch>
            <a:fillRect/>
          </a:stretch>
        </p:blipFill>
        <p:spPr bwMode="auto">
          <a:xfrm>
            <a:off x="914400" y="1103313"/>
            <a:ext cx="7510463" cy="5754687"/>
          </a:xfrm>
          <a:prstGeom prst="rect">
            <a:avLst/>
          </a:prstGeom>
          <a:noFill/>
          <a:ln w="9525">
            <a:noFill/>
            <a:miter lim="800000"/>
            <a:headEnd/>
            <a:tailEnd/>
          </a:ln>
        </p:spPr>
      </p:pic>
      <p:sp>
        <p:nvSpPr>
          <p:cNvPr id="27652" name="Text Box 3"/>
          <p:cNvSpPr txBox="1">
            <a:spLocks noChangeArrowheads="1"/>
          </p:cNvSpPr>
          <p:nvPr/>
        </p:nvSpPr>
        <p:spPr bwMode="auto">
          <a:xfrm>
            <a:off x="1981200" y="0"/>
            <a:ext cx="5410200" cy="519113"/>
          </a:xfrm>
          <a:prstGeom prst="rect">
            <a:avLst/>
          </a:prstGeom>
          <a:noFill/>
          <a:ln w="9525">
            <a:noFill/>
            <a:miter lim="800000"/>
            <a:headEnd/>
            <a:tailEnd/>
          </a:ln>
        </p:spPr>
        <p:txBody>
          <a:bodyPr>
            <a:spAutoFit/>
          </a:bodyPr>
          <a:lstStyle/>
          <a:p>
            <a:pPr>
              <a:lnSpc>
                <a:spcPct val="100000"/>
              </a:lnSpc>
              <a:spcBef>
                <a:spcPct val="50000"/>
              </a:spcBef>
            </a:pPr>
            <a:r>
              <a:rPr lang="en-US" sz="2800">
                <a:solidFill>
                  <a:schemeClr val="bg2"/>
                </a:solidFill>
              </a:rPr>
              <a:t>Farm size and the cost of capital</a:t>
            </a:r>
          </a:p>
        </p:txBody>
      </p:sp>
      <p:sp>
        <p:nvSpPr>
          <p:cNvPr id="5" name="TextBox 4"/>
          <p:cNvSpPr txBox="1"/>
          <p:nvPr/>
        </p:nvSpPr>
        <p:spPr>
          <a:xfrm>
            <a:off x="4800600" y="2209800"/>
            <a:ext cx="3124200" cy="1902059"/>
          </a:xfrm>
          <a:prstGeom prst="rect">
            <a:avLst/>
          </a:prstGeom>
          <a:solidFill>
            <a:schemeClr val="tx1"/>
          </a:solidFill>
        </p:spPr>
        <p:txBody>
          <a:bodyPr wrap="square" rtlCol="0">
            <a:spAutoFit/>
          </a:bodyPr>
          <a:lstStyle/>
          <a:p>
            <a:r>
              <a:rPr lang="en-US" sz="2400" dirty="0" smtClean="0">
                <a:solidFill>
                  <a:srgbClr val="FF0000"/>
                </a:solidFill>
              </a:rPr>
              <a:t>This is one explanation for the patterns in the previous slide</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larger farms have better access to credit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295400"/>
            <a:ext cx="9144000" cy="4572000"/>
          </a:xfrm>
        </p:spPr>
        <p:txBody>
          <a:bodyPr/>
          <a:lstStyle/>
          <a:p>
            <a:pPr eaLnBrk="1" hangingPunct="1"/>
            <a:r>
              <a:rPr lang="en-US" dirty="0" smtClean="0"/>
              <a:t>Confused? </a:t>
            </a:r>
            <a:br>
              <a:rPr lang="en-US" dirty="0" smtClean="0"/>
            </a:br>
            <a:r>
              <a:rPr lang="en-US" dirty="0" smtClean="0"/>
              <a:t/>
            </a:r>
            <a:br>
              <a:rPr lang="en-US" dirty="0" smtClean="0"/>
            </a:br>
            <a:r>
              <a:rPr lang="en-US" dirty="0" smtClean="0"/>
              <a:t/>
            </a:r>
            <a:br>
              <a:rPr lang="en-US" dirty="0" smtClean="0"/>
            </a:br>
            <a:r>
              <a:rPr lang="en-US" dirty="0" smtClean="0"/>
              <a:t>Is it better for a farm to be capital intensive or labor intensive?</a:t>
            </a:r>
            <a:br>
              <a:rPr lang="en-US" dirty="0" smtClean="0"/>
            </a:br>
            <a:r>
              <a:rPr lang="en-US" dirty="0" smtClean="0"/>
              <a:t/>
            </a:r>
            <a:br>
              <a:rPr lang="en-US" dirty="0" smtClean="0"/>
            </a:br>
            <a:r>
              <a:rPr lang="en-US" dirty="0" smtClean="0"/>
              <a:t>How do we conceive of “efficiency”?</a:t>
            </a:r>
            <a:br>
              <a:rPr lang="en-US"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99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7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7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6600"/>
        </a:hlink>
        <a:folHlink>
          <a:srgbClr val="969696"/>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FFFF00"/>
        </a:lt2>
        <a:accent1>
          <a:srgbClr val="FF9900"/>
        </a:accent1>
        <a:accent2>
          <a:srgbClr val="00FFFF"/>
        </a:accent2>
        <a:accent3>
          <a:srgbClr val="AAAAAA"/>
        </a:accent3>
        <a:accent4>
          <a:srgbClr val="DADADA"/>
        </a:accent4>
        <a:accent5>
          <a:srgbClr val="FFCAAA"/>
        </a:accent5>
        <a:accent6>
          <a:srgbClr val="00E7E7"/>
        </a:accent6>
        <a:hlink>
          <a:srgbClr val="FF99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4829</TotalTime>
  <Words>338</Words>
  <Application>Microsoft Office PowerPoint</Application>
  <PresentationFormat>On-screen Show (4:3)</PresentationFormat>
  <Paragraphs>75</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PowerPoint Presentation</vt:lpstr>
      <vt:lpstr>Farm structure in low-income countries</vt:lpstr>
      <vt:lpstr>Does land tenure matter?</vt:lpstr>
      <vt:lpstr>Two distributions of farm size</vt:lpstr>
      <vt:lpstr>PowerPoint Presentation</vt:lpstr>
      <vt:lpstr>PowerPoint Presentation</vt:lpstr>
      <vt:lpstr>PowerPoint Presentation</vt:lpstr>
      <vt:lpstr>PowerPoint Presentation</vt:lpstr>
      <vt:lpstr>Confused?    Is it better for a farm to be capital intensive or labor intensive?  How do we conceive of “efficiency”?  </vt:lpstr>
      <vt:lpstr>PowerPoint Presentation</vt:lpstr>
      <vt:lpstr>PowerPoint Presentation</vt:lpstr>
      <vt:lpstr>What farm size is economically efficient?</vt:lpstr>
      <vt:lpstr>PowerPoint Presentation</vt:lpstr>
      <vt:lpstr>PowerPoint Presentation</vt:lpstr>
      <vt:lpstr>PowerPoint Presentation</vt:lpstr>
      <vt:lpstr>Conclusion: what is optimal farm size?</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AGEC 640</dc:subject>
  <dc:creator>Shively, Gerald E.</dc:creator>
  <cp:lastModifiedBy>Shively, Gerald E.</cp:lastModifiedBy>
  <cp:revision>248</cp:revision>
  <dcterms:created xsi:type="dcterms:W3CDTF">2001-08-21T01:11:28Z</dcterms:created>
  <dcterms:modified xsi:type="dcterms:W3CDTF">2018-09-06T19:21:16Z</dcterms:modified>
</cp:coreProperties>
</file>