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14" r:id="rId2"/>
    <p:sldId id="559" r:id="rId3"/>
    <p:sldId id="553" r:id="rId4"/>
    <p:sldId id="495" r:id="rId5"/>
    <p:sldId id="552" r:id="rId6"/>
    <p:sldId id="551" r:id="rId7"/>
    <p:sldId id="516" r:id="rId8"/>
    <p:sldId id="538" r:id="rId9"/>
    <p:sldId id="540" r:id="rId10"/>
    <p:sldId id="51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558" r:id="rId20"/>
    <p:sldId id="557" r:id="rId21"/>
    <p:sldId id="467" r:id="rId22"/>
    <p:sldId id="531" r:id="rId23"/>
    <p:sldId id="530" r:id="rId24"/>
    <p:sldId id="525" r:id="rId25"/>
    <p:sldId id="532" r:id="rId26"/>
    <p:sldId id="475" r:id="rId27"/>
    <p:sldId id="535" r:id="rId28"/>
    <p:sldId id="437" r:id="rId29"/>
    <p:sldId id="436" r:id="rId30"/>
    <p:sldId id="438" r:id="rId31"/>
    <p:sldId id="555" r:id="rId32"/>
    <p:sldId id="554" r:id="rId33"/>
    <p:sldId id="439" r:id="rId34"/>
    <p:sldId id="440" r:id="rId35"/>
    <p:sldId id="497" r:id="rId36"/>
    <p:sldId id="498" r:id="rId37"/>
    <p:sldId id="500" r:id="rId38"/>
    <p:sldId id="502" r:id="rId39"/>
    <p:sldId id="547" r:id="rId40"/>
    <p:sldId id="548" r:id="rId41"/>
    <p:sldId id="549" r:id="rId42"/>
    <p:sldId id="550" r:id="rId43"/>
    <p:sldId id="556" r:id="rId4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6600"/>
    <a:srgbClr val="66FF66"/>
    <a:srgbClr val="B2B2B2"/>
    <a:srgbClr val="FF9900"/>
    <a:srgbClr val="33CCFF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5" autoAdjust="0"/>
    <p:restoredTop sz="94717" autoAdjust="0"/>
  </p:normalViewPr>
  <p:slideViewPr>
    <p:cSldViewPr>
      <p:cViewPr varScale="1">
        <p:scale>
          <a:sx n="124" d="100"/>
          <a:sy n="124" d="100"/>
        </p:scale>
        <p:origin x="11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8.xml"/><Relationship Id="rId1" Type="http://schemas.openxmlformats.org/officeDocument/2006/relationships/slide" Target="slides/slide14.xml"/><Relationship Id="rId5" Type="http://schemas.openxmlformats.org/officeDocument/2006/relationships/slide" Target="slides/slide37.xml"/><Relationship Id="rId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page </a:t>
            </a:r>
            <a:fld id="{6CCBCF0C-E595-4F37-AF14-A3E3D6ED3352}" type="slidenum">
              <a:rPr lang="en-US" i="1"/>
              <a:pPr>
                <a:defRPr/>
              </a:pPr>
              <a:t>‹#›</a:t>
            </a:fld>
            <a:endParaRPr lang="en-US" i="1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AGEC </a:t>
            </a:r>
            <a:r>
              <a:rPr lang="en-US" smtClean="0"/>
              <a:t>640 – Agricultural Development and Policy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9013" y="0"/>
            <a:ext cx="7889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i="1" dirty="0">
                <a:cs typeface="+mn-cs"/>
              </a:rPr>
              <a:t>Fall </a:t>
            </a:r>
            <a:r>
              <a:rPr lang="en-US" sz="1200" i="1" dirty="0" smtClean="0">
                <a:cs typeface="+mn-cs"/>
              </a:rPr>
              <a:t>2010</a:t>
            </a:r>
            <a:endParaRPr lang="en-US" sz="1200" i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4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6EF73B21-BAA7-4BEA-BA5B-C5BC2DA8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F4870-B2D4-48AD-98B4-DFCFB3865A4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BB723-A771-455B-9D54-5CAFB2BF615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3506C-4CF8-4B03-A255-7EE2117ECC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E8996-AAC0-4588-8219-1302912C801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52E5D-5420-43E2-A8CF-FF2CEEDB9B6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7ECC3-8D89-4789-AF3F-C443EFA6707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8F11C-C859-48F3-B38E-5DEE222AEC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079CC-B416-4FCB-8FB7-B53F9CBE11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D6482-EB3F-412B-8B63-A0E255553D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9225-542E-4C69-9CC4-3FCB1DB8A1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31B02-841D-4301-AD80-DB469830A98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0A6CA-340B-4A1F-B87C-BF3F6E2E143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8655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0A6CA-340B-4A1F-B87C-BF3F6E2E14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9BC92-1330-4BF1-8C0A-63D4A7FB656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55D6A-2193-4B5D-9A29-DD5A2025EA0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F09CE-F5AC-4B7D-97B3-152CF6017F7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AE5B-D4A4-48F2-A187-377C13F3F58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4AB5E-74B6-4D05-AAD8-60A7B34D43D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2DEE8-69B9-450B-A019-4F0F4E8F715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A5F45-1BFB-4939-B1C3-9F82D4C619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Yields in Africa lagged those of South Asia before the genetic “green revolution”, which widened the gap thereafter.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CD510-6951-46B2-B0C7-DA0FF758424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7B11F-E3C5-4C4B-A568-C32290C7EAF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Africa has been exactly a generation behind Asia in new variety adoption.  Africa’s “adoption curve” is normal, just delayed.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EE38D-B1F4-4416-A90E-B67332274EA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921FC-8314-4AB7-802E-96F73C91F94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60056-AE9E-4510-B4C2-96863DF0C8E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C51CF-EFF6-4D89-9365-5FBC1A3CEBD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3493-272E-4F8B-9C34-873CAF785AD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792B-0ACD-4CA5-9464-6E032248F84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ED98F-DAF5-4EB3-A6F3-CC8AEE176CB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9E3E6-D26C-416E-AB6E-ACA16C06F57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8B656-07E3-4E61-901F-6D9EE34E6D4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5093C-B5CF-4125-9A2C-0DC1B9F909E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A6598-A45D-4121-84AE-3EDDB76CABA1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35375-763E-444A-8396-FBCA262C7D1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EF329-73D8-4EB0-88C8-4110370BD712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A4B6-7867-4A80-861C-43774BEE578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38B-FAD6-491F-9F37-BA004D5D487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14BF6-DF9A-4BFA-8F25-941234C230B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B3284-BA1B-45A9-A045-C2671B174A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09C6-3E0D-40D2-AA3C-79FDE6128B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EF091-EEE3-4A07-9D09-C567D87499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2E6A2-85D2-4042-ABA7-2B08CF1E547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47A58-C05D-4135-BF25-D7ECC29A750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B51F5B2-F451-4609-A512-E4C955B61BD4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2BF92-9870-44B4-8DD8-7BBAD74C7626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A478E52-CC10-4972-B61C-C61511023DFE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1CCBAF-F896-4159-9035-B4F7394DC6A0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E36B22-C01D-4DBD-94D1-4613F8627EE1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E54CBA-B05E-4541-9F4B-F3DC1FABC275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96E440-146A-4EDC-BC09-4F367F04BFB3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66E943-3E79-41CE-97E9-A5D18F3944F5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128683-191D-46BF-A77D-F9592C3AEB72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46896E-F9BE-4B5C-8287-7588D02CD9EA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4DC2E0-6707-4D66-8EC1-382E8B4AB6CB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6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4E5A1E6-096F-4BFB-AEAF-F419BD86E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dforum.org/spip.php?article25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dforum.org/spip.php?article25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2546"/>
            <a:ext cx="9144000" cy="1828800"/>
          </a:xfrm>
        </p:spPr>
        <p:txBody>
          <a:bodyPr/>
          <a:lstStyle/>
          <a:p>
            <a:pPr algn="l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640 Agricultural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and Policy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Farm productivity and technology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11, 2018</a:t>
            </a:r>
            <a:endParaRPr lang="en-US" sz="2800" b="1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0210" y="25146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  <a:p>
            <a:pPr marL="800100" lvl="1" indent="-342900">
              <a:spcBef>
                <a:spcPts val="4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the “econ 101” theory of induced innovation</a:t>
            </a:r>
          </a:p>
          <a:p>
            <a:pPr marL="800100" lvl="1" indent="-342900">
              <a:spcBef>
                <a:spcPts val="4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data and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Productivity growth requires innovation:</a:t>
            </a:r>
            <a:br>
              <a:rPr lang="en-US" smtClean="0"/>
            </a:br>
            <a:r>
              <a:rPr lang="en-US" smtClean="0"/>
              <a:t>a change in what is physically possible</a:t>
            </a: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33528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33528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33528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33528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Freeform 18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Freeform 19"/>
          <p:cNvSpPr>
            <a:spLocks/>
          </p:cNvSpPr>
          <p:nvPr/>
        </p:nvSpPr>
        <p:spPr bwMode="auto">
          <a:xfrm>
            <a:off x="3581400" y="3124200"/>
            <a:ext cx="1625600" cy="2438400"/>
          </a:xfrm>
          <a:custGeom>
            <a:avLst/>
            <a:gdLst>
              <a:gd name="T0" fmla="*/ 0 w 1024"/>
              <a:gd name="T1" fmla="*/ 0 h 1536"/>
              <a:gd name="T2" fmla="*/ 2147483647 w 1024"/>
              <a:gd name="T3" fmla="*/ 2147483647 h 1536"/>
              <a:gd name="T4" fmla="*/ 2147483647 w 1024"/>
              <a:gd name="T5" fmla="*/ 2147483647 h 1536"/>
              <a:gd name="T6" fmla="*/ 2147483647 w 1024"/>
              <a:gd name="T7" fmla="*/ 2147483647 h 1536"/>
              <a:gd name="T8" fmla="*/ 2147483647 w 1024"/>
              <a:gd name="T9" fmla="*/ 2147483647 h 1536"/>
              <a:gd name="T10" fmla="*/ 2147483647 w 1024"/>
              <a:gd name="T11" fmla="*/ 2147483647 h 1536"/>
              <a:gd name="T12" fmla="*/ 2147483647 w 1024"/>
              <a:gd name="T13" fmla="*/ 2147483647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4"/>
              <a:gd name="T22" fmla="*/ 0 h 1536"/>
              <a:gd name="T23" fmla="*/ 1024 w 1024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4" h="1536">
                <a:moveTo>
                  <a:pt x="0" y="0"/>
                </a:moveTo>
                <a:cubicBezTo>
                  <a:pt x="28" y="52"/>
                  <a:pt x="56" y="104"/>
                  <a:pt x="144" y="144"/>
                </a:cubicBezTo>
                <a:cubicBezTo>
                  <a:pt x="232" y="184"/>
                  <a:pt x="424" y="200"/>
                  <a:pt x="528" y="240"/>
                </a:cubicBezTo>
                <a:cubicBezTo>
                  <a:pt x="632" y="280"/>
                  <a:pt x="704" y="320"/>
                  <a:pt x="768" y="384"/>
                </a:cubicBezTo>
                <a:cubicBezTo>
                  <a:pt x="832" y="448"/>
                  <a:pt x="872" y="496"/>
                  <a:pt x="912" y="624"/>
                </a:cubicBezTo>
                <a:cubicBezTo>
                  <a:pt x="952" y="752"/>
                  <a:pt x="992" y="1000"/>
                  <a:pt x="1008" y="1152"/>
                </a:cubicBezTo>
                <a:cubicBezTo>
                  <a:pt x="1024" y="1304"/>
                  <a:pt x="1008" y="1472"/>
                  <a:pt x="1008" y="15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0" y="18288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1143000" y="55626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2590800" y="17526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4267200" y="55626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5486400" y="1828800"/>
            <a:ext cx="240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machinery</a:t>
            </a:r>
          </a:p>
          <a:p>
            <a:pPr eaLnBrk="0" hangingPunct="0"/>
            <a:r>
              <a:rPr lang="en-US"/>
              <a:t>(hp/acre)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>
            <a:off x="7318375" y="55626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22552" name="Freeform 27"/>
          <p:cNvSpPr>
            <a:spLocks/>
          </p:cNvSpPr>
          <p:nvPr/>
        </p:nvSpPr>
        <p:spPr bwMode="auto">
          <a:xfrm>
            <a:off x="6629400" y="3429000"/>
            <a:ext cx="2133600" cy="1912938"/>
          </a:xfrm>
          <a:custGeom>
            <a:avLst/>
            <a:gdLst>
              <a:gd name="T0" fmla="*/ 0 w 1344"/>
              <a:gd name="T1" fmla="*/ 0 h 1205"/>
              <a:gd name="T2" fmla="*/ 2147483647 w 1344"/>
              <a:gd name="T3" fmla="*/ 2147483647 h 1205"/>
              <a:gd name="T4" fmla="*/ 2147483647 w 1344"/>
              <a:gd name="T5" fmla="*/ 2147483647 h 1205"/>
              <a:gd name="T6" fmla="*/ 2147483647 w 1344"/>
              <a:gd name="T7" fmla="*/ 2147483647 h 1205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205"/>
              <a:gd name="T14" fmla="*/ 1344 w 1344"/>
              <a:gd name="T15" fmla="*/ 1205 h 1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205">
                <a:moveTo>
                  <a:pt x="0" y="0"/>
                </a:moveTo>
                <a:cubicBezTo>
                  <a:pt x="35" y="277"/>
                  <a:pt x="94" y="563"/>
                  <a:pt x="232" y="748"/>
                </a:cubicBezTo>
                <a:cubicBezTo>
                  <a:pt x="370" y="933"/>
                  <a:pt x="646" y="1034"/>
                  <a:pt x="831" y="1110"/>
                </a:cubicBezTo>
                <a:cubicBezTo>
                  <a:pt x="1016" y="1186"/>
                  <a:pt x="1237" y="1185"/>
                  <a:pt x="1344" y="1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39"/>
          <p:cNvSpPr txBox="1">
            <a:spLocks noChangeArrowheads="1"/>
          </p:cNvSpPr>
          <p:nvPr/>
        </p:nvSpPr>
        <p:spPr bwMode="auto">
          <a:xfrm>
            <a:off x="3429000" y="4038600"/>
            <a:ext cx="1447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>
                <a:solidFill>
                  <a:schemeClr val="accent2"/>
                </a:solidFill>
              </a:rPr>
              <a:t>more of both outputs for given resources</a:t>
            </a:r>
          </a:p>
        </p:txBody>
      </p:sp>
      <p:sp>
        <p:nvSpPr>
          <p:cNvPr id="22554" name="Text Box 42"/>
          <p:cNvSpPr txBox="1">
            <a:spLocks noChangeArrowheads="1"/>
          </p:cNvSpPr>
          <p:nvPr/>
        </p:nvSpPr>
        <p:spPr bwMode="auto">
          <a:xfrm>
            <a:off x="6934200" y="3124200"/>
            <a:ext cx="1981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>
                <a:solidFill>
                  <a:schemeClr val="accent2"/>
                </a:solidFill>
              </a:rPr>
              <a:t>less of both inputs needed for given outputs</a:t>
            </a:r>
          </a:p>
        </p:txBody>
      </p:sp>
      <p:sp>
        <p:nvSpPr>
          <p:cNvPr id="22555" name="Oval 43"/>
          <p:cNvSpPr>
            <a:spLocks noChangeArrowheads="1"/>
          </p:cNvSpPr>
          <p:nvPr/>
        </p:nvSpPr>
        <p:spPr bwMode="auto">
          <a:xfrm>
            <a:off x="381000" y="2133600"/>
            <a:ext cx="2514600" cy="1752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2556" name="Freeform 44"/>
          <p:cNvSpPr>
            <a:spLocks/>
          </p:cNvSpPr>
          <p:nvPr/>
        </p:nvSpPr>
        <p:spPr bwMode="auto">
          <a:xfrm>
            <a:off x="533400" y="2590800"/>
            <a:ext cx="2590800" cy="2946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Text Box 45"/>
          <p:cNvSpPr txBox="1">
            <a:spLocks noChangeArrowheads="1"/>
          </p:cNvSpPr>
          <p:nvPr/>
        </p:nvSpPr>
        <p:spPr bwMode="auto">
          <a:xfrm>
            <a:off x="1752600" y="3733800"/>
            <a:ext cx="1447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>
                <a:solidFill>
                  <a:schemeClr val="accent2"/>
                </a:solidFill>
              </a:rPr>
              <a:t>more output at each input level</a:t>
            </a:r>
          </a:p>
        </p:txBody>
      </p:sp>
      <p:sp>
        <p:nvSpPr>
          <p:cNvPr id="22558" name="Freeform 46"/>
          <p:cNvSpPr>
            <a:spLocks/>
          </p:cNvSpPr>
          <p:nvPr/>
        </p:nvSpPr>
        <p:spPr bwMode="auto">
          <a:xfrm>
            <a:off x="6303963" y="3284538"/>
            <a:ext cx="2474912" cy="2132012"/>
          </a:xfrm>
          <a:custGeom>
            <a:avLst/>
            <a:gdLst>
              <a:gd name="T0" fmla="*/ 0 w 1559"/>
              <a:gd name="T1" fmla="*/ 0 h 1343"/>
              <a:gd name="T2" fmla="*/ 2147483647 w 1559"/>
              <a:gd name="T3" fmla="*/ 2147483647 h 1343"/>
              <a:gd name="T4" fmla="*/ 2147483647 w 1559"/>
              <a:gd name="T5" fmla="*/ 2147483647 h 1343"/>
              <a:gd name="T6" fmla="*/ 2147483647 w 1559"/>
              <a:gd name="T7" fmla="*/ 2147483647 h 1343"/>
              <a:gd name="T8" fmla="*/ 0 60000 65536"/>
              <a:gd name="T9" fmla="*/ 0 60000 65536"/>
              <a:gd name="T10" fmla="*/ 0 60000 65536"/>
              <a:gd name="T11" fmla="*/ 0 60000 65536"/>
              <a:gd name="T12" fmla="*/ 0 w 1559"/>
              <a:gd name="T13" fmla="*/ 0 h 1343"/>
              <a:gd name="T14" fmla="*/ 1559 w 1559"/>
              <a:gd name="T15" fmla="*/ 1343 h 13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9" h="1343">
                <a:moveTo>
                  <a:pt x="0" y="0"/>
                </a:moveTo>
                <a:cubicBezTo>
                  <a:pt x="27" y="281"/>
                  <a:pt x="91" y="563"/>
                  <a:pt x="240" y="767"/>
                </a:cubicBezTo>
                <a:cubicBezTo>
                  <a:pt x="389" y="971"/>
                  <a:pt x="674" y="1131"/>
                  <a:pt x="894" y="1227"/>
                </a:cubicBezTo>
                <a:cubicBezTo>
                  <a:pt x="1114" y="1323"/>
                  <a:pt x="1421" y="1319"/>
                  <a:pt x="1559" y="13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Freeform 47"/>
          <p:cNvSpPr>
            <a:spLocks/>
          </p:cNvSpPr>
          <p:nvPr/>
        </p:nvSpPr>
        <p:spPr bwMode="auto">
          <a:xfrm>
            <a:off x="3581400" y="2514600"/>
            <a:ext cx="1828800" cy="3048000"/>
          </a:xfrm>
          <a:custGeom>
            <a:avLst/>
            <a:gdLst>
              <a:gd name="T0" fmla="*/ 0 w 1024"/>
              <a:gd name="T1" fmla="*/ 0 h 1536"/>
              <a:gd name="T2" fmla="*/ 2147483647 w 1024"/>
              <a:gd name="T3" fmla="*/ 2147483647 h 1536"/>
              <a:gd name="T4" fmla="*/ 2147483647 w 1024"/>
              <a:gd name="T5" fmla="*/ 2147483647 h 1536"/>
              <a:gd name="T6" fmla="*/ 2147483647 w 1024"/>
              <a:gd name="T7" fmla="*/ 2147483647 h 1536"/>
              <a:gd name="T8" fmla="*/ 2147483647 w 1024"/>
              <a:gd name="T9" fmla="*/ 2147483647 h 1536"/>
              <a:gd name="T10" fmla="*/ 2147483647 w 1024"/>
              <a:gd name="T11" fmla="*/ 2147483647 h 1536"/>
              <a:gd name="T12" fmla="*/ 2147483647 w 1024"/>
              <a:gd name="T13" fmla="*/ 2147483647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4"/>
              <a:gd name="T22" fmla="*/ 0 h 1536"/>
              <a:gd name="T23" fmla="*/ 1024 w 1024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4" h="1536">
                <a:moveTo>
                  <a:pt x="0" y="0"/>
                </a:moveTo>
                <a:cubicBezTo>
                  <a:pt x="28" y="52"/>
                  <a:pt x="56" y="104"/>
                  <a:pt x="144" y="144"/>
                </a:cubicBezTo>
                <a:cubicBezTo>
                  <a:pt x="232" y="184"/>
                  <a:pt x="424" y="200"/>
                  <a:pt x="528" y="240"/>
                </a:cubicBezTo>
                <a:cubicBezTo>
                  <a:pt x="632" y="280"/>
                  <a:pt x="704" y="320"/>
                  <a:pt x="768" y="384"/>
                </a:cubicBezTo>
                <a:cubicBezTo>
                  <a:pt x="832" y="448"/>
                  <a:pt x="872" y="496"/>
                  <a:pt x="912" y="624"/>
                </a:cubicBezTo>
                <a:cubicBezTo>
                  <a:pt x="952" y="752"/>
                  <a:pt x="992" y="1000"/>
                  <a:pt x="1008" y="1152"/>
                </a:cubicBezTo>
                <a:cubicBezTo>
                  <a:pt x="1024" y="1304"/>
                  <a:pt x="1008" y="1472"/>
                  <a:pt x="1008" y="1536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4000" smtClean="0"/>
              <a:t>Two prominent innovations</a:t>
            </a: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Freeform 11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Freeform 12"/>
          <p:cNvSpPr>
            <a:spLocks/>
          </p:cNvSpPr>
          <p:nvPr/>
        </p:nvSpPr>
        <p:spPr bwMode="auto">
          <a:xfrm>
            <a:off x="6553200" y="32004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1143000" y="5621338"/>
            <a:ext cx="2246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fertilizer 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4953000" y="1905000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6553200" y="5562600"/>
            <a:ext cx="259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/>
              <a:t>Qty. of traction</a:t>
            </a:r>
          </a:p>
          <a:p>
            <a:pPr algn="r" eaLnBrk="0" hangingPunct="0">
              <a:lnSpc>
                <a:spcPct val="80000"/>
              </a:lnSpc>
            </a:pPr>
            <a:r>
              <a:rPr lang="en-US"/>
              <a:t>(hp/hectare)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1447800" y="1219200"/>
            <a:ext cx="2159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chemeClr val="accent2"/>
                </a:solidFill>
              </a:rPr>
              <a:t>Hybrid corn</a:t>
            </a:r>
          </a:p>
        </p:txBody>
      </p:sp>
      <p:sp>
        <p:nvSpPr>
          <p:cNvPr id="1144850" name="Text Box 18"/>
          <p:cNvSpPr txBox="1">
            <a:spLocks noChangeArrowheads="1"/>
          </p:cNvSpPr>
          <p:nvPr/>
        </p:nvSpPr>
        <p:spPr bwMode="auto">
          <a:xfrm>
            <a:off x="6019800" y="1066800"/>
            <a:ext cx="2819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200">
                <a:solidFill>
                  <a:schemeClr val="accent2"/>
                </a:solidFill>
              </a:rPr>
              <a:t>Herbicide-Tolerant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200">
                <a:solidFill>
                  <a:schemeClr val="accent2"/>
                </a:solidFill>
              </a:rPr>
              <a:t>Seeds</a:t>
            </a:r>
          </a:p>
        </p:txBody>
      </p:sp>
      <p:sp>
        <p:nvSpPr>
          <p:cNvPr id="1144851" name="Freeform 19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852" name="Freeform 20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49" grpId="0"/>
      <p:bldP spid="1144850" grpId="0"/>
      <p:bldP spid="1144851" grpId="0" animBg="1"/>
      <p:bldP spid="11448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 price ratio is the same.  </a:t>
            </a:r>
            <a:br>
              <a:rPr lang="en-US" smtClean="0"/>
            </a:br>
            <a:r>
              <a:rPr lang="en-US" smtClean="0"/>
              <a:t>How does the new technology affect input use?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1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12"/>
          <p:cNvSpPr>
            <a:spLocks/>
          </p:cNvSpPr>
          <p:nvPr/>
        </p:nvSpPr>
        <p:spPr bwMode="auto">
          <a:xfrm>
            <a:off x="6629400" y="32766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1143000" y="5621338"/>
            <a:ext cx="2246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fertilizer 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6553200" y="5562600"/>
            <a:ext cx="259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/>
              <a:t>Qty. of traction</a:t>
            </a:r>
          </a:p>
          <a:p>
            <a:pPr algn="r" eaLnBrk="0" hangingPunct="0">
              <a:lnSpc>
                <a:spcPct val="80000"/>
              </a:lnSpc>
            </a:pPr>
            <a:r>
              <a:rPr lang="en-US"/>
              <a:t>(hp/hectare)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3124200" y="2286000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FFFF"/>
                </a:solidFill>
              </a:rPr>
              <a:t>IRC w/new hybrid</a:t>
            </a:r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3124200" y="3048000"/>
            <a:ext cx="238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IRC w/old variety</a:t>
            </a:r>
          </a:p>
        </p:txBody>
      </p:sp>
      <p:sp>
        <p:nvSpPr>
          <p:cNvPr id="24596" name="Text Box 19"/>
          <p:cNvSpPr txBox="1">
            <a:spLocks noChangeArrowheads="1"/>
          </p:cNvSpPr>
          <p:nvPr/>
        </p:nvSpPr>
        <p:spPr bwMode="auto">
          <a:xfrm>
            <a:off x="6629400" y="3200400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Isoquant w/old tech.</a:t>
            </a:r>
          </a:p>
        </p:txBody>
      </p:sp>
      <p:sp>
        <p:nvSpPr>
          <p:cNvPr id="1146900" name="Text Box 20"/>
          <p:cNvSpPr txBox="1">
            <a:spLocks noChangeArrowheads="1"/>
          </p:cNvSpPr>
          <p:nvPr/>
        </p:nvSpPr>
        <p:spPr bwMode="auto">
          <a:xfrm>
            <a:off x="6172200" y="281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Isoquant w/new seeds</a:t>
            </a:r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 flipH="1">
            <a:off x="533400" y="3124200"/>
            <a:ext cx="1600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2"/>
          <p:cNvSpPr>
            <a:spLocks noChangeShapeType="1"/>
          </p:cNvSpPr>
          <p:nvPr/>
        </p:nvSpPr>
        <p:spPr bwMode="auto">
          <a:xfrm>
            <a:off x="6172200" y="31242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4601" name="Oval 24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1828800" y="3429000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optimum with old variety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6934200" y="4191000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optim.w/old tech.</a:t>
            </a:r>
          </a:p>
        </p:txBody>
      </p:sp>
      <p:sp>
        <p:nvSpPr>
          <p:cNvPr id="1146907" name="Freeform 27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8" name="Freeform 28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7" grpId="0"/>
      <p:bldP spid="1146900" grpId="0"/>
      <p:bldP spid="1146907" grpId="0" animBg="1"/>
      <p:bldP spid="1146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Is it still optimal to use the old input levels?</a:t>
            </a: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1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2"/>
          <p:cNvSpPr>
            <a:spLocks/>
          </p:cNvSpPr>
          <p:nvPr/>
        </p:nvSpPr>
        <p:spPr bwMode="auto">
          <a:xfrm>
            <a:off x="6629400" y="32766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1148942" name="Text Box 14"/>
          <p:cNvSpPr txBox="1">
            <a:spLocks noChangeArrowheads="1"/>
          </p:cNvSpPr>
          <p:nvPr/>
        </p:nvSpPr>
        <p:spPr bwMode="auto">
          <a:xfrm>
            <a:off x="2133600" y="6096000"/>
            <a:ext cx="256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old qty. of fertilizer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5617" name="Freeform 16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3124200" y="259080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FFFF"/>
                </a:solidFill>
              </a:rPr>
              <a:t>IRC w/new</a:t>
            </a: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3124200" y="3048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IRC w/old</a:t>
            </a: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6629400" y="32004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Isoquant w/old</a:t>
            </a: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6172200" y="281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Isoquant w/new</a:t>
            </a:r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H="1">
            <a:off x="533400" y="3124200"/>
            <a:ext cx="1600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6172200" y="31242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4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5626" name="Oval 25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>
            <a:off x="1752600" y="3657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 flipH="1">
            <a:off x="5334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 flipH="1">
            <a:off x="61722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>
            <a:off x="6934200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958" name="Line 30"/>
          <p:cNvSpPr>
            <a:spLocks noChangeShapeType="1"/>
          </p:cNvSpPr>
          <p:nvPr/>
        </p:nvSpPr>
        <p:spPr bwMode="auto">
          <a:xfrm flipH="1" flipV="1">
            <a:off x="1752600" y="5562600"/>
            <a:ext cx="381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8959" name="Text Box 31"/>
          <p:cNvSpPr txBox="1">
            <a:spLocks noChangeArrowheads="1"/>
          </p:cNvSpPr>
          <p:nvPr/>
        </p:nvSpPr>
        <p:spPr bwMode="auto">
          <a:xfrm>
            <a:off x="7050088" y="6096000"/>
            <a:ext cx="1857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old tractor set</a:t>
            </a:r>
          </a:p>
        </p:txBody>
      </p:sp>
      <p:sp>
        <p:nvSpPr>
          <p:cNvPr id="1148960" name="Line 32"/>
          <p:cNvSpPr>
            <a:spLocks noChangeShapeType="1"/>
          </p:cNvSpPr>
          <p:nvPr/>
        </p:nvSpPr>
        <p:spPr bwMode="auto">
          <a:xfrm flipH="1" flipV="1">
            <a:off x="6934200" y="56388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0" grpId="0"/>
      <p:bldP spid="1148942" grpId="0"/>
      <p:bldP spid="1148958" grpId="0" animBg="1"/>
      <p:bldP spid="1148959" grpId="0"/>
      <p:bldP spid="11489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Freeform 10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Freeform 11"/>
          <p:cNvSpPr>
            <a:spLocks/>
          </p:cNvSpPr>
          <p:nvPr/>
        </p:nvSpPr>
        <p:spPr bwMode="auto">
          <a:xfrm>
            <a:off x="6629400" y="32766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2133600" y="6096000"/>
            <a:ext cx="256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old qty. of fertilizer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6640" name="Freeform 15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Freeform 16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3124200" y="259080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FFFF"/>
                </a:solidFill>
              </a:rPr>
              <a:t>IRC w/new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3124200" y="3048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IRC w/old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6629400" y="32004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Isoquant w/old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6172200" y="281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Isoquant w/new</a:t>
            </a:r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 flipH="1">
            <a:off x="533400" y="3124200"/>
            <a:ext cx="1600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6172200" y="31242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3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6649" name="Oval 24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6650" name="Line 25"/>
          <p:cNvSpPr>
            <a:spLocks noChangeShapeType="1"/>
          </p:cNvSpPr>
          <p:nvPr/>
        </p:nvSpPr>
        <p:spPr bwMode="auto">
          <a:xfrm>
            <a:off x="1752600" y="3657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6"/>
          <p:cNvSpPr>
            <a:spLocks noChangeShapeType="1"/>
          </p:cNvSpPr>
          <p:nvPr/>
        </p:nvSpPr>
        <p:spPr bwMode="auto">
          <a:xfrm flipH="1">
            <a:off x="5334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003" name="Line 27"/>
          <p:cNvSpPr>
            <a:spLocks noChangeShapeType="1"/>
          </p:cNvSpPr>
          <p:nvPr/>
        </p:nvSpPr>
        <p:spPr bwMode="auto">
          <a:xfrm flipH="1">
            <a:off x="533400" y="3124200"/>
            <a:ext cx="1219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28"/>
          <p:cNvSpPr>
            <a:spLocks noChangeShapeType="1"/>
          </p:cNvSpPr>
          <p:nvPr/>
        </p:nvSpPr>
        <p:spPr bwMode="auto">
          <a:xfrm flipH="1">
            <a:off x="61722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29"/>
          <p:cNvSpPr>
            <a:spLocks noChangeShapeType="1"/>
          </p:cNvSpPr>
          <p:nvPr/>
        </p:nvSpPr>
        <p:spPr bwMode="auto">
          <a:xfrm>
            <a:off x="6934200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006" name="Line 30"/>
          <p:cNvSpPr>
            <a:spLocks noChangeShapeType="1"/>
          </p:cNvSpPr>
          <p:nvPr/>
        </p:nvSpPr>
        <p:spPr bwMode="auto">
          <a:xfrm flipH="1">
            <a:off x="6172200" y="48006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007" name="Line 31"/>
          <p:cNvSpPr>
            <a:spLocks noChangeShapeType="1"/>
          </p:cNvSpPr>
          <p:nvPr/>
        </p:nvSpPr>
        <p:spPr bwMode="auto">
          <a:xfrm flipV="1">
            <a:off x="1752600" y="3124200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1008" name="Line 32"/>
          <p:cNvSpPr>
            <a:spLocks noChangeShapeType="1"/>
          </p:cNvSpPr>
          <p:nvPr/>
        </p:nvSpPr>
        <p:spPr bwMode="auto">
          <a:xfrm>
            <a:off x="6934200" y="44958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3"/>
          <p:cNvSpPr>
            <a:spLocks noChangeShapeType="1"/>
          </p:cNvSpPr>
          <p:nvPr/>
        </p:nvSpPr>
        <p:spPr bwMode="auto">
          <a:xfrm flipH="1" flipV="1">
            <a:off x="1752600" y="5562600"/>
            <a:ext cx="3810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Text Box 34"/>
          <p:cNvSpPr txBox="1">
            <a:spLocks noChangeArrowheads="1"/>
          </p:cNvSpPr>
          <p:nvPr/>
        </p:nvSpPr>
        <p:spPr bwMode="auto">
          <a:xfrm>
            <a:off x="7050088" y="6096000"/>
            <a:ext cx="1857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old tractor set</a:t>
            </a:r>
          </a:p>
        </p:txBody>
      </p:sp>
      <p:sp>
        <p:nvSpPr>
          <p:cNvPr id="26660" name="Line 35"/>
          <p:cNvSpPr>
            <a:spLocks noChangeShapeType="1"/>
          </p:cNvSpPr>
          <p:nvPr/>
        </p:nvSpPr>
        <p:spPr bwMode="auto">
          <a:xfrm flipH="1" flipV="1">
            <a:off x="6934200" y="56388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 these cases, farmers can (and will?) adopt these new technologies at the old input levels…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003" grpId="0" animBg="1"/>
      <p:bldP spid="1151006" grpId="0" animBg="1"/>
      <p:bldP spid="1151007" grpId="0" animBg="1"/>
      <p:bldP spid="11510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This innovation is profitable and cost-reducing, without changing input levels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Freeform 11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12"/>
          <p:cNvSpPr>
            <a:spLocks/>
          </p:cNvSpPr>
          <p:nvPr/>
        </p:nvSpPr>
        <p:spPr bwMode="auto">
          <a:xfrm>
            <a:off x="6629400" y="32766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037" name="Text Box 13"/>
          <p:cNvSpPr txBox="1">
            <a:spLocks noChangeArrowheads="1"/>
          </p:cNvSpPr>
          <p:nvPr/>
        </p:nvSpPr>
        <p:spPr bwMode="auto">
          <a:xfrm rot="-5400000">
            <a:off x="-639762" y="3230562"/>
            <a:ext cx="1663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more output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2133600" y="6096000"/>
            <a:ext cx="28035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same qty. of fertilizer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7665" name="Freeform 16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Freeform 17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3124200" y="259080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FFFF"/>
                </a:solidFill>
              </a:rPr>
              <a:t>IRC w/new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3124200" y="3048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IRC w/old</a:t>
            </a:r>
          </a:p>
        </p:txBody>
      </p:sp>
      <p:sp>
        <p:nvSpPr>
          <p:cNvPr id="27669" name="Text Box 20"/>
          <p:cNvSpPr txBox="1">
            <a:spLocks noChangeArrowheads="1"/>
          </p:cNvSpPr>
          <p:nvPr/>
        </p:nvSpPr>
        <p:spPr bwMode="auto">
          <a:xfrm>
            <a:off x="6629400" y="32004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Isoquant w/old</a:t>
            </a: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172200" y="281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Isoquant w/new</a:t>
            </a: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33400" y="2286000"/>
            <a:ext cx="2286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>
            <a:off x="6172200" y="31242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24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7674" name="Oval 25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7675" name="Line 26"/>
          <p:cNvSpPr>
            <a:spLocks noChangeShapeType="1"/>
          </p:cNvSpPr>
          <p:nvPr/>
        </p:nvSpPr>
        <p:spPr bwMode="auto">
          <a:xfrm>
            <a:off x="17526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Line 27"/>
          <p:cNvSpPr>
            <a:spLocks noChangeShapeType="1"/>
          </p:cNvSpPr>
          <p:nvPr/>
        </p:nvSpPr>
        <p:spPr bwMode="auto">
          <a:xfrm flipH="1">
            <a:off x="5334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Line 28"/>
          <p:cNvSpPr>
            <a:spLocks noChangeShapeType="1"/>
          </p:cNvSpPr>
          <p:nvPr/>
        </p:nvSpPr>
        <p:spPr bwMode="auto">
          <a:xfrm flipH="1">
            <a:off x="533400" y="3124200"/>
            <a:ext cx="12192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Line 29"/>
          <p:cNvSpPr>
            <a:spLocks noChangeShapeType="1"/>
          </p:cNvSpPr>
          <p:nvPr/>
        </p:nvSpPr>
        <p:spPr bwMode="auto">
          <a:xfrm flipH="1">
            <a:off x="61722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>
            <a:off x="6934200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Line 31"/>
          <p:cNvSpPr>
            <a:spLocks noChangeShapeType="1"/>
          </p:cNvSpPr>
          <p:nvPr/>
        </p:nvSpPr>
        <p:spPr bwMode="auto">
          <a:xfrm flipH="1">
            <a:off x="6172200" y="48006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056" name="Line 32"/>
          <p:cNvSpPr>
            <a:spLocks noChangeShapeType="1"/>
          </p:cNvSpPr>
          <p:nvPr/>
        </p:nvSpPr>
        <p:spPr bwMode="auto">
          <a:xfrm flipV="1">
            <a:off x="457200" y="3124200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3057" name="Line 33"/>
          <p:cNvSpPr>
            <a:spLocks noChangeShapeType="1"/>
          </p:cNvSpPr>
          <p:nvPr/>
        </p:nvSpPr>
        <p:spPr bwMode="auto">
          <a:xfrm>
            <a:off x="6096000" y="44958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Line 34"/>
          <p:cNvSpPr>
            <a:spLocks noChangeShapeType="1"/>
          </p:cNvSpPr>
          <p:nvPr/>
        </p:nvSpPr>
        <p:spPr bwMode="auto">
          <a:xfrm flipH="1" flipV="1">
            <a:off x="1752600" y="5638800"/>
            <a:ext cx="3810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Text Box 35"/>
          <p:cNvSpPr txBox="1">
            <a:spLocks noChangeArrowheads="1"/>
          </p:cNvSpPr>
          <p:nvPr/>
        </p:nvSpPr>
        <p:spPr bwMode="auto">
          <a:xfrm>
            <a:off x="7050088" y="6096000"/>
            <a:ext cx="20939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same tractor set</a:t>
            </a:r>
          </a:p>
        </p:txBody>
      </p:sp>
      <p:sp>
        <p:nvSpPr>
          <p:cNvPr id="27685" name="Line 36"/>
          <p:cNvSpPr>
            <a:spLocks noChangeShapeType="1"/>
          </p:cNvSpPr>
          <p:nvPr/>
        </p:nvSpPr>
        <p:spPr bwMode="auto">
          <a:xfrm flipH="1" flipV="1">
            <a:off x="6934200" y="5638800"/>
            <a:ext cx="3048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3061" name="Line 37"/>
          <p:cNvSpPr>
            <a:spLocks noChangeShapeType="1"/>
          </p:cNvSpPr>
          <p:nvPr/>
        </p:nvSpPr>
        <p:spPr bwMode="auto">
          <a:xfrm flipH="1">
            <a:off x="533400" y="2133600"/>
            <a:ext cx="1981200" cy="2590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062" name="Line 38"/>
          <p:cNvSpPr>
            <a:spLocks noChangeShapeType="1"/>
          </p:cNvSpPr>
          <p:nvPr/>
        </p:nvSpPr>
        <p:spPr bwMode="auto">
          <a:xfrm>
            <a:off x="6172200" y="3429000"/>
            <a:ext cx="1143000" cy="21336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063" name="Line 39"/>
          <p:cNvSpPr>
            <a:spLocks noChangeShapeType="1"/>
          </p:cNvSpPr>
          <p:nvPr/>
        </p:nvSpPr>
        <p:spPr bwMode="auto">
          <a:xfrm flipH="1" flipV="1">
            <a:off x="2514600" y="2133600"/>
            <a:ext cx="2286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3064" name="Line 40"/>
          <p:cNvSpPr>
            <a:spLocks noChangeShapeType="1"/>
          </p:cNvSpPr>
          <p:nvPr/>
        </p:nvSpPr>
        <p:spPr bwMode="auto">
          <a:xfrm flipH="1">
            <a:off x="6019800" y="3124200"/>
            <a:ext cx="228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3065" name="Text Box 41"/>
          <p:cNvSpPr txBox="1">
            <a:spLocks noChangeArrowheads="1"/>
          </p:cNvSpPr>
          <p:nvPr/>
        </p:nvSpPr>
        <p:spPr bwMode="auto">
          <a:xfrm rot="-3053778">
            <a:off x="2524125" y="1438275"/>
            <a:ext cx="96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higher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profit</a:t>
            </a:r>
          </a:p>
        </p:txBody>
      </p:sp>
      <p:sp>
        <p:nvSpPr>
          <p:cNvPr id="1153066" name="Text Box 42"/>
          <p:cNvSpPr txBox="1">
            <a:spLocks noChangeArrowheads="1"/>
          </p:cNvSpPr>
          <p:nvPr/>
        </p:nvSpPr>
        <p:spPr bwMode="auto">
          <a:xfrm rot="-2426410">
            <a:off x="5334000" y="2667000"/>
            <a:ext cx="8778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lower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costs</a:t>
            </a:r>
          </a:p>
        </p:txBody>
      </p:sp>
      <p:sp>
        <p:nvSpPr>
          <p:cNvPr id="1153067" name="Text Box 43"/>
          <p:cNvSpPr txBox="1">
            <a:spLocks noChangeArrowheads="1"/>
          </p:cNvSpPr>
          <p:nvPr/>
        </p:nvSpPr>
        <p:spPr bwMode="auto">
          <a:xfrm rot="5400000">
            <a:off x="5159375" y="4518025"/>
            <a:ext cx="13430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less labor</a:t>
            </a:r>
          </a:p>
        </p:txBody>
      </p:sp>
      <p:sp>
        <p:nvSpPr>
          <p:cNvPr id="27693" name="Text Box 44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37" grpId="0"/>
      <p:bldP spid="1153056" grpId="0" animBg="1"/>
      <p:bldP spid="1153057" grpId="0" animBg="1"/>
      <p:bldP spid="1153061" grpId="0" animBg="1"/>
      <p:bldP spid="1153062" grpId="0" animBg="1"/>
      <p:bldP spid="1153063" grpId="0" animBg="1"/>
      <p:bldP spid="1153064" grpId="0" animBg="1"/>
      <p:bldP spid="1153065" grpId="0"/>
      <p:bldP spid="1153066" grpId="0"/>
      <p:bldP spid="1153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But adjusting input use to the new technology</a:t>
            </a:r>
            <a:br>
              <a:rPr lang="en-US" smtClean="0"/>
            </a:br>
            <a:r>
              <a:rPr lang="en-US" smtClean="0"/>
              <a:t>is even better (higher profits, lower costs)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Freeform 11"/>
          <p:cNvSpPr>
            <a:spLocks/>
          </p:cNvSpPr>
          <p:nvPr/>
        </p:nvSpPr>
        <p:spPr bwMode="auto">
          <a:xfrm>
            <a:off x="533400" y="31623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Freeform 12"/>
          <p:cNvSpPr>
            <a:spLocks/>
          </p:cNvSpPr>
          <p:nvPr/>
        </p:nvSpPr>
        <p:spPr bwMode="auto">
          <a:xfrm>
            <a:off x="6629400" y="32766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085" name="Text Box 13"/>
          <p:cNvSpPr txBox="1">
            <a:spLocks noChangeArrowheads="1"/>
          </p:cNvSpPr>
          <p:nvPr/>
        </p:nvSpPr>
        <p:spPr bwMode="auto">
          <a:xfrm rot="-5400000">
            <a:off x="-965200" y="2900363"/>
            <a:ext cx="2314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even more output</a:t>
            </a:r>
          </a:p>
        </p:txBody>
      </p:sp>
      <p:sp>
        <p:nvSpPr>
          <p:cNvPr id="1155086" name="Text Box 14"/>
          <p:cNvSpPr txBox="1">
            <a:spLocks noChangeArrowheads="1"/>
          </p:cNvSpPr>
          <p:nvPr/>
        </p:nvSpPr>
        <p:spPr bwMode="auto">
          <a:xfrm>
            <a:off x="1219200" y="5791200"/>
            <a:ext cx="1931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more fertilizer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8689" name="Freeform 16"/>
          <p:cNvSpPr>
            <a:spLocks/>
          </p:cNvSpPr>
          <p:nvPr/>
        </p:nvSpPr>
        <p:spPr bwMode="auto">
          <a:xfrm>
            <a:off x="533400" y="2362200"/>
            <a:ext cx="2667000" cy="32004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Freeform 17"/>
          <p:cNvSpPr>
            <a:spLocks/>
          </p:cNvSpPr>
          <p:nvPr/>
        </p:nvSpPr>
        <p:spPr bwMode="auto">
          <a:xfrm>
            <a:off x="6248400" y="3200400"/>
            <a:ext cx="2438400" cy="22860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 flipH="1">
            <a:off x="533400" y="2286000"/>
            <a:ext cx="2286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6172200" y="31242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8694" name="Oval 21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1752600" y="3657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5334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096" name="Line 24"/>
          <p:cNvSpPr>
            <a:spLocks noChangeShapeType="1"/>
          </p:cNvSpPr>
          <p:nvPr/>
        </p:nvSpPr>
        <p:spPr bwMode="auto">
          <a:xfrm flipH="1">
            <a:off x="533400" y="2819400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 flipH="1">
            <a:off x="61722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6934200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099" name="Line 27"/>
          <p:cNvSpPr>
            <a:spLocks noChangeShapeType="1"/>
          </p:cNvSpPr>
          <p:nvPr/>
        </p:nvSpPr>
        <p:spPr bwMode="auto">
          <a:xfrm flipV="1">
            <a:off x="457200" y="2819400"/>
            <a:ext cx="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Text Box 28"/>
          <p:cNvSpPr txBox="1">
            <a:spLocks noChangeArrowheads="1"/>
          </p:cNvSpPr>
          <p:nvPr/>
        </p:nvSpPr>
        <p:spPr bwMode="auto">
          <a:xfrm>
            <a:off x="0" y="1295400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1155101" name="Line 29"/>
          <p:cNvSpPr>
            <a:spLocks noChangeShapeType="1"/>
          </p:cNvSpPr>
          <p:nvPr/>
        </p:nvSpPr>
        <p:spPr bwMode="auto">
          <a:xfrm flipH="1">
            <a:off x="533400" y="2057400"/>
            <a:ext cx="19812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102" name="Line 30"/>
          <p:cNvSpPr>
            <a:spLocks noChangeShapeType="1"/>
          </p:cNvSpPr>
          <p:nvPr/>
        </p:nvSpPr>
        <p:spPr bwMode="auto">
          <a:xfrm>
            <a:off x="6172200" y="3733800"/>
            <a:ext cx="990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103" name="Oval 31"/>
          <p:cNvSpPr>
            <a:spLocks noChangeArrowheads="1"/>
          </p:cNvSpPr>
          <p:nvPr/>
        </p:nvSpPr>
        <p:spPr bwMode="auto">
          <a:xfrm>
            <a:off x="64008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155104" name="Oval 32"/>
          <p:cNvSpPr>
            <a:spLocks noChangeArrowheads="1"/>
          </p:cNvSpPr>
          <p:nvPr/>
        </p:nvSpPr>
        <p:spPr bwMode="auto">
          <a:xfrm>
            <a:off x="1828800" y="274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155105" name="Text Box 33"/>
          <p:cNvSpPr txBox="1">
            <a:spLocks noChangeArrowheads="1"/>
          </p:cNvSpPr>
          <p:nvPr/>
        </p:nvSpPr>
        <p:spPr bwMode="auto">
          <a:xfrm>
            <a:off x="2209800" y="3657600"/>
            <a:ext cx="2133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>
                <a:solidFill>
                  <a:srgbClr val="00FFFF"/>
                </a:solidFill>
              </a:rPr>
              <a:t>highest-possible profit along the IRC w/ new hybrids</a:t>
            </a:r>
          </a:p>
        </p:txBody>
      </p:sp>
      <p:sp>
        <p:nvSpPr>
          <p:cNvPr id="1155106" name="Line 34"/>
          <p:cNvSpPr>
            <a:spLocks noChangeShapeType="1"/>
          </p:cNvSpPr>
          <p:nvPr/>
        </p:nvSpPr>
        <p:spPr bwMode="auto">
          <a:xfrm flipV="1">
            <a:off x="1676400" y="5715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5107" name="Line 35"/>
          <p:cNvSpPr>
            <a:spLocks noChangeShapeType="1"/>
          </p:cNvSpPr>
          <p:nvPr/>
        </p:nvSpPr>
        <p:spPr bwMode="auto">
          <a:xfrm flipH="1">
            <a:off x="1905000" y="2819400"/>
            <a:ext cx="0" cy="2743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08" name="Text Box 36"/>
          <p:cNvSpPr txBox="1">
            <a:spLocks noChangeArrowheads="1"/>
          </p:cNvSpPr>
          <p:nvPr/>
        </p:nvSpPr>
        <p:spPr bwMode="auto">
          <a:xfrm rot="-5400000">
            <a:off x="5190331" y="4106069"/>
            <a:ext cx="811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more</a:t>
            </a:r>
            <a:endParaRPr lang="en-US">
              <a:solidFill>
                <a:schemeClr val="accent2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labor</a:t>
            </a:r>
          </a:p>
        </p:txBody>
      </p:sp>
      <p:sp>
        <p:nvSpPr>
          <p:cNvPr id="1155109" name="Line 37"/>
          <p:cNvSpPr>
            <a:spLocks noChangeShapeType="1"/>
          </p:cNvSpPr>
          <p:nvPr/>
        </p:nvSpPr>
        <p:spPr bwMode="auto">
          <a:xfrm flipV="1">
            <a:off x="6019800" y="42672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5110" name="Line 38"/>
          <p:cNvSpPr>
            <a:spLocks noChangeShapeType="1"/>
          </p:cNvSpPr>
          <p:nvPr/>
        </p:nvSpPr>
        <p:spPr bwMode="auto">
          <a:xfrm flipH="1">
            <a:off x="6172200" y="43434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11" name="Line 39"/>
          <p:cNvSpPr>
            <a:spLocks noChangeShapeType="1"/>
          </p:cNvSpPr>
          <p:nvPr/>
        </p:nvSpPr>
        <p:spPr bwMode="auto">
          <a:xfrm flipH="1">
            <a:off x="6477000" y="44196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12" name="Text Box 40"/>
          <p:cNvSpPr txBox="1">
            <a:spLocks noChangeArrowheads="1"/>
          </p:cNvSpPr>
          <p:nvPr/>
        </p:nvSpPr>
        <p:spPr bwMode="auto">
          <a:xfrm>
            <a:off x="6477000" y="5791200"/>
            <a:ext cx="1606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less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horsepower</a:t>
            </a:r>
          </a:p>
        </p:txBody>
      </p:sp>
      <p:sp>
        <p:nvSpPr>
          <p:cNvPr id="1155113" name="Text Box 41"/>
          <p:cNvSpPr txBox="1">
            <a:spLocks noChangeArrowheads="1"/>
          </p:cNvSpPr>
          <p:nvPr/>
        </p:nvSpPr>
        <p:spPr bwMode="auto">
          <a:xfrm>
            <a:off x="7010400" y="3200400"/>
            <a:ext cx="2133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>
                <a:solidFill>
                  <a:srgbClr val="00FFFF"/>
                </a:solidFill>
              </a:rPr>
              <a:t>lowest-possible cost along the isoquant w/ new herbicides</a:t>
            </a:r>
          </a:p>
        </p:txBody>
      </p:sp>
      <p:sp>
        <p:nvSpPr>
          <p:cNvPr id="1155114" name="Line 42"/>
          <p:cNvSpPr>
            <a:spLocks noChangeShapeType="1"/>
          </p:cNvSpPr>
          <p:nvPr/>
        </p:nvSpPr>
        <p:spPr bwMode="auto">
          <a:xfrm flipV="1">
            <a:off x="6477000" y="5638800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15" name="Line 43"/>
          <p:cNvSpPr>
            <a:spLocks noChangeShapeType="1"/>
          </p:cNvSpPr>
          <p:nvPr/>
        </p:nvSpPr>
        <p:spPr bwMode="auto">
          <a:xfrm flipV="1">
            <a:off x="6553200" y="3733800"/>
            <a:ext cx="7620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16" name="Line 44"/>
          <p:cNvSpPr>
            <a:spLocks noChangeShapeType="1"/>
          </p:cNvSpPr>
          <p:nvPr/>
        </p:nvSpPr>
        <p:spPr bwMode="auto">
          <a:xfrm>
            <a:off x="1981200" y="2895600"/>
            <a:ext cx="5334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117" name="Line 45"/>
          <p:cNvSpPr>
            <a:spLocks noChangeShapeType="1"/>
          </p:cNvSpPr>
          <p:nvPr/>
        </p:nvSpPr>
        <p:spPr bwMode="auto">
          <a:xfrm flipH="1">
            <a:off x="533400" y="2133600"/>
            <a:ext cx="1981200" cy="2590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118" name="Line 46"/>
          <p:cNvSpPr>
            <a:spLocks noChangeShapeType="1"/>
          </p:cNvSpPr>
          <p:nvPr/>
        </p:nvSpPr>
        <p:spPr bwMode="auto">
          <a:xfrm>
            <a:off x="6172200" y="3429000"/>
            <a:ext cx="1143000" cy="21336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4" grpId="0"/>
      <p:bldP spid="1155085" grpId="0"/>
      <p:bldP spid="1155086" grpId="0"/>
      <p:bldP spid="1155096" grpId="0" animBg="1"/>
      <p:bldP spid="1155099" grpId="0" animBg="1"/>
      <p:bldP spid="1155101" grpId="0" animBg="1"/>
      <p:bldP spid="1155102" grpId="0" animBg="1"/>
      <p:bldP spid="1155103" grpId="0" animBg="1"/>
      <p:bldP spid="1155104" grpId="0" animBg="1"/>
      <p:bldP spid="1155105" grpId="0"/>
      <p:bldP spid="1155106" grpId="0" animBg="1"/>
      <p:bldP spid="1155107" grpId="0" animBg="1"/>
      <p:bldP spid="1155108" grpId="0"/>
      <p:bldP spid="1155109" grpId="0" animBg="1"/>
      <p:bldP spid="1155110" grpId="0" animBg="1"/>
      <p:bldP spid="1155111" grpId="0" animBg="1"/>
      <p:bldP spid="1155112" grpId="0"/>
      <p:bldP spid="1155113" grpId="0"/>
      <p:bldP spid="1155114" grpId="0" animBg="1"/>
      <p:bldP spid="1155115" grpId="0" animBg="1"/>
      <p:bldP spid="1155116" grpId="0" animBg="1"/>
      <p:bldP spid="1155117" grpId="0" animBg="1"/>
      <p:bldP spid="1155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 change in </a:t>
            </a:r>
            <a:r>
              <a:rPr lang="en-US" i="1" smtClean="0"/>
              <a:t>marginal products</a:t>
            </a:r>
            <a:r>
              <a:rPr lang="en-US" smtClean="0"/>
              <a:t> determines farmers’ incentives to change input levels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Freeform 11"/>
          <p:cNvSpPr>
            <a:spLocks/>
          </p:cNvSpPr>
          <p:nvPr/>
        </p:nvSpPr>
        <p:spPr bwMode="auto">
          <a:xfrm>
            <a:off x="533400" y="3200400"/>
            <a:ext cx="2590800" cy="23749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Freeform 12"/>
          <p:cNvSpPr>
            <a:spLocks/>
          </p:cNvSpPr>
          <p:nvPr/>
        </p:nvSpPr>
        <p:spPr bwMode="auto">
          <a:xfrm>
            <a:off x="6553200" y="32004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33" name="Freeform 13"/>
          <p:cNvSpPr>
            <a:spLocks/>
          </p:cNvSpPr>
          <p:nvPr/>
        </p:nvSpPr>
        <p:spPr bwMode="auto">
          <a:xfrm>
            <a:off x="609600" y="2819400"/>
            <a:ext cx="2514600" cy="27432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34" name="Freeform 14"/>
          <p:cNvSpPr>
            <a:spLocks/>
          </p:cNvSpPr>
          <p:nvPr/>
        </p:nvSpPr>
        <p:spPr bwMode="auto">
          <a:xfrm>
            <a:off x="6400800" y="3429000"/>
            <a:ext cx="2286000" cy="20447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35" name="Oval 15"/>
          <p:cNvSpPr>
            <a:spLocks noChangeArrowheads="1"/>
          </p:cNvSpPr>
          <p:nvPr/>
        </p:nvSpPr>
        <p:spPr bwMode="auto">
          <a:xfrm rot="-2859817">
            <a:off x="6629400" y="3810000"/>
            <a:ext cx="5334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1143000" y="5621338"/>
            <a:ext cx="2246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fertilizer 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6553200" y="5562600"/>
            <a:ext cx="259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/>
              <a:t>Qty. of traction</a:t>
            </a:r>
          </a:p>
          <a:p>
            <a:pPr algn="r" eaLnBrk="0" hangingPunct="0">
              <a:lnSpc>
                <a:spcPct val="80000"/>
              </a:lnSpc>
            </a:pPr>
            <a:r>
              <a:rPr lang="en-US"/>
              <a:t>(hp/hectare)</a:t>
            </a:r>
          </a:p>
        </p:txBody>
      </p:sp>
      <p:sp>
        <p:nvSpPr>
          <p:cNvPr id="1157140" name="Oval 20"/>
          <p:cNvSpPr>
            <a:spLocks noChangeArrowheads="1"/>
          </p:cNvSpPr>
          <p:nvPr/>
        </p:nvSpPr>
        <p:spPr bwMode="auto">
          <a:xfrm rot="1375749">
            <a:off x="1489075" y="2614613"/>
            <a:ext cx="457200" cy="2362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157141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When the input response curve gets </a:t>
            </a:r>
            <a:r>
              <a:rPr lang="en-US" i="1">
                <a:solidFill>
                  <a:schemeClr val="tx2"/>
                </a:solidFill>
              </a:rPr>
              <a:t>steeper,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farmers are induced to use more fertilizer and increase output</a:t>
            </a:r>
            <a:endParaRPr lang="en-US"/>
          </a:p>
        </p:txBody>
      </p:sp>
      <p:sp>
        <p:nvSpPr>
          <p:cNvPr id="1157142" name="Text Box 22"/>
          <p:cNvSpPr txBox="1">
            <a:spLocks noChangeArrowheads="1"/>
          </p:cNvSpPr>
          <p:nvPr/>
        </p:nvSpPr>
        <p:spPr bwMode="auto">
          <a:xfrm>
            <a:off x="6858000" y="2743200"/>
            <a:ext cx="2438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When the isoquant gets </a:t>
            </a:r>
            <a:r>
              <a:rPr lang="en-US" i="1">
                <a:solidFill>
                  <a:schemeClr val="tx2"/>
                </a:solidFill>
              </a:rPr>
              <a:t>flatter</a:t>
            </a:r>
            <a:r>
              <a:rPr lang="en-US">
                <a:solidFill>
                  <a:schemeClr val="tx2"/>
                </a:solidFill>
              </a:rPr>
              <a:t>, farmers are induced to use more labor and less horsepower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3" grpId="0" animBg="1"/>
      <p:bldP spid="1157134" grpId="0" animBg="1"/>
      <p:bldP spid="1157135" grpId="0" animBg="1"/>
      <p:bldP spid="1157140" grpId="0" animBg="1"/>
      <p:bldP spid="1157141" grpId="0"/>
      <p:bldP spid="1157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5334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5334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61722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10"/>
          <p:cNvSpPr>
            <a:spLocks/>
          </p:cNvSpPr>
          <p:nvPr/>
        </p:nvSpPr>
        <p:spPr bwMode="auto">
          <a:xfrm>
            <a:off x="533400" y="3200400"/>
            <a:ext cx="2590800" cy="23749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11"/>
          <p:cNvSpPr>
            <a:spLocks/>
          </p:cNvSpPr>
          <p:nvPr/>
        </p:nvSpPr>
        <p:spPr bwMode="auto">
          <a:xfrm>
            <a:off x="6553200" y="3200400"/>
            <a:ext cx="22098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Freeform 12"/>
          <p:cNvSpPr>
            <a:spLocks/>
          </p:cNvSpPr>
          <p:nvPr/>
        </p:nvSpPr>
        <p:spPr bwMode="auto">
          <a:xfrm>
            <a:off x="533400" y="3200400"/>
            <a:ext cx="2590800" cy="19177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Freeform 13"/>
          <p:cNvSpPr>
            <a:spLocks/>
          </p:cNvSpPr>
          <p:nvPr/>
        </p:nvSpPr>
        <p:spPr bwMode="auto">
          <a:xfrm>
            <a:off x="609600" y="2819400"/>
            <a:ext cx="2514600" cy="27432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533400" y="4114800"/>
            <a:ext cx="1066800" cy="1447800"/>
          </a:xfrm>
          <a:prstGeom prst="ellips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30736" name="Oval 15"/>
          <p:cNvSpPr>
            <a:spLocks noChangeArrowheads="1"/>
          </p:cNvSpPr>
          <p:nvPr/>
        </p:nvSpPr>
        <p:spPr bwMode="auto">
          <a:xfrm>
            <a:off x="1752600" y="2590800"/>
            <a:ext cx="1524000" cy="914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6324600" y="2743200"/>
            <a:ext cx="2209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New techniques using less horsepower</a:t>
            </a:r>
            <a:endParaRPr lang="en-US"/>
          </a:p>
        </p:txBody>
      </p:sp>
      <p:sp>
        <p:nvSpPr>
          <p:cNvPr id="30738" name="Freeform 17"/>
          <p:cNvSpPr>
            <a:spLocks/>
          </p:cNvSpPr>
          <p:nvPr/>
        </p:nvSpPr>
        <p:spPr bwMode="auto">
          <a:xfrm>
            <a:off x="6400800" y="3429000"/>
            <a:ext cx="2286000" cy="20447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18"/>
          <p:cNvSpPr>
            <a:spLocks noChangeArrowheads="1"/>
          </p:cNvSpPr>
          <p:nvPr/>
        </p:nvSpPr>
        <p:spPr bwMode="auto">
          <a:xfrm>
            <a:off x="6248400" y="3124200"/>
            <a:ext cx="762000" cy="1752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30740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Can this type of thinking help us predict what types of new technology are most desirable?</a:t>
            </a:r>
          </a:p>
        </p:txBody>
      </p:sp>
      <p:sp>
        <p:nvSpPr>
          <p:cNvPr id="30741" name="Text Box 20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30742" name="Text Box 21"/>
          <p:cNvSpPr txBox="1">
            <a:spLocks noChangeArrowheads="1"/>
          </p:cNvSpPr>
          <p:nvPr/>
        </p:nvSpPr>
        <p:spPr bwMode="auto">
          <a:xfrm>
            <a:off x="1143000" y="5621338"/>
            <a:ext cx="2246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dirty="0"/>
              <a:t>Qty. of fertilizer </a:t>
            </a:r>
          </a:p>
          <a:p>
            <a:pPr eaLnBrk="0" hangingPunct="0">
              <a:lnSpc>
                <a:spcPct val="80000"/>
              </a:lnSpc>
            </a:pPr>
            <a:r>
              <a:rPr lang="en-US" dirty="0" smtClean="0"/>
              <a:t>(tons/hectare)</a:t>
            </a:r>
            <a:endParaRPr lang="en-US" dirty="0"/>
          </a:p>
        </p:txBody>
      </p:sp>
      <p:sp>
        <p:nvSpPr>
          <p:cNvPr id="30743" name="Text Box 22"/>
          <p:cNvSpPr txBox="1">
            <a:spLocks noChangeArrowheads="1"/>
          </p:cNvSpPr>
          <p:nvPr/>
        </p:nvSpPr>
        <p:spPr bwMode="auto">
          <a:xfrm>
            <a:off x="5486400" y="1887538"/>
            <a:ext cx="1908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Qty. of labor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(days/hectare)</a:t>
            </a:r>
          </a:p>
        </p:txBody>
      </p:sp>
      <p:sp>
        <p:nvSpPr>
          <p:cNvPr id="30744" name="Text Box 23"/>
          <p:cNvSpPr txBox="1">
            <a:spLocks noChangeArrowheads="1"/>
          </p:cNvSpPr>
          <p:nvPr/>
        </p:nvSpPr>
        <p:spPr bwMode="auto">
          <a:xfrm>
            <a:off x="6553200" y="5486400"/>
            <a:ext cx="2590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/>
              <a:t>Qty. of traction</a:t>
            </a:r>
          </a:p>
          <a:p>
            <a:pPr algn="r" eaLnBrk="0" hangingPunct="0">
              <a:lnSpc>
                <a:spcPct val="80000"/>
              </a:lnSpc>
            </a:pPr>
            <a:r>
              <a:rPr lang="en-US"/>
              <a:t>(hp/hectare)</a:t>
            </a:r>
          </a:p>
        </p:txBody>
      </p:sp>
      <p:sp>
        <p:nvSpPr>
          <p:cNvPr id="30745" name="Freeform 24"/>
          <p:cNvSpPr>
            <a:spLocks/>
          </p:cNvSpPr>
          <p:nvPr/>
        </p:nvSpPr>
        <p:spPr bwMode="auto">
          <a:xfrm>
            <a:off x="6553200" y="3276600"/>
            <a:ext cx="1752600" cy="22733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Oval 25"/>
          <p:cNvSpPr>
            <a:spLocks noChangeArrowheads="1"/>
          </p:cNvSpPr>
          <p:nvPr/>
        </p:nvSpPr>
        <p:spPr bwMode="auto">
          <a:xfrm rot="2051459">
            <a:off x="7010400" y="4876800"/>
            <a:ext cx="1066800" cy="609600"/>
          </a:xfrm>
          <a:prstGeom prst="ellips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30747" name="Text Box 26"/>
          <p:cNvSpPr txBox="1">
            <a:spLocks noChangeArrowheads="1"/>
          </p:cNvSpPr>
          <p:nvPr/>
        </p:nvSpPr>
        <p:spPr bwMode="auto">
          <a:xfrm>
            <a:off x="6762750" y="4267200"/>
            <a:ext cx="2381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New techniques using fewer workers</a:t>
            </a:r>
            <a:endParaRPr lang="en-US"/>
          </a:p>
        </p:txBody>
      </p:sp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2286000" y="2133600"/>
            <a:ext cx="28749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New techniques using</a:t>
            </a:r>
          </a:p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 more fertilizer </a:t>
            </a:r>
          </a:p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than currently</a:t>
            </a:r>
          </a:p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being used</a:t>
            </a:r>
            <a:endParaRPr lang="en-US"/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1371600" y="4572000"/>
            <a:ext cx="2500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mtClean="0">
                <a:solidFill>
                  <a:schemeClr val="tx2"/>
                </a:solidFill>
              </a:rPr>
              <a:t>New techniques</a:t>
            </a:r>
          </a:p>
          <a:p>
            <a:pPr algn="r" eaLnBrk="0" hangingPunct="0"/>
            <a:r>
              <a:rPr lang="en-US" smtClean="0">
                <a:solidFill>
                  <a:schemeClr val="tx2"/>
                </a:solidFill>
              </a:rPr>
              <a:t>using less fertilizer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New techniques are most desirable if they help farmers use the abundant factor.  </a:t>
            </a:r>
            <a:br>
              <a:rPr lang="en-US" dirty="0" smtClean="0"/>
            </a:br>
            <a:r>
              <a:rPr lang="en-US" dirty="0" smtClean="0"/>
              <a:t>This is known as “induced innovation”.</a:t>
            </a: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0" y="1887538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/>
              <a:t>Ag. output</a:t>
            </a:r>
          </a:p>
          <a:p>
            <a:pPr eaLnBrk="0" hangingPunct="0">
              <a:lnSpc>
                <a:spcPct val="80000"/>
              </a:lnSpc>
            </a:pPr>
            <a:r>
              <a:rPr lang="en-US"/>
              <a:t>(tons/hectare)</a:t>
            </a:r>
          </a:p>
        </p:txBody>
      </p:sp>
      <p:sp>
        <p:nvSpPr>
          <p:cNvPr id="1161242" name="Text Box 26"/>
          <p:cNvSpPr txBox="1">
            <a:spLocks noChangeArrowheads="1"/>
          </p:cNvSpPr>
          <p:nvPr/>
        </p:nvSpPr>
        <p:spPr bwMode="auto">
          <a:xfrm>
            <a:off x="1828800" y="4114800"/>
            <a:ext cx="2286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</a:rPr>
              <a:t>labor-using</a:t>
            </a:r>
            <a:r>
              <a:rPr lang="en-US" dirty="0">
                <a:solidFill>
                  <a:schemeClr val="tx2"/>
                </a:solidFill>
              </a:rPr>
              <a:t>, yield-increasing </a:t>
            </a:r>
            <a:r>
              <a:rPr lang="en-US" dirty="0" smtClean="0">
                <a:solidFill>
                  <a:schemeClr val="tx2"/>
                </a:solidFill>
              </a:rPr>
              <a:t>innovations</a:t>
            </a:r>
            <a:endParaRPr lang="en-US" dirty="0"/>
          </a:p>
        </p:txBody>
      </p:sp>
      <p:sp>
        <p:nvSpPr>
          <p:cNvPr id="31772" name="Text Box 27"/>
          <p:cNvSpPr txBox="1">
            <a:spLocks noChangeArrowheads="1"/>
          </p:cNvSpPr>
          <p:nvPr/>
        </p:nvSpPr>
        <p:spPr bwMode="auto">
          <a:xfrm>
            <a:off x="4876800" y="1752600"/>
            <a:ext cx="2895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</a:rPr>
              <a:t>labor-saving,</a:t>
            </a:r>
            <a:endParaRPr lang="en-US" dirty="0">
              <a:solidFill>
                <a:schemeClr val="tx2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</a:rPr>
              <a:t>yield-increasing</a:t>
            </a:r>
            <a:endParaRPr lang="en-US" dirty="0">
              <a:solidFill>
                <a:schemeClr val="tx2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innovations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57200" y="2133600"/>
            <a:ext cx="3124200" cy="4171002"/>
            <a:chOff x="457200" y="2133600"/>
            <a:chExt cx="3124200" cy="4171002"/>
          </a:xfrm>
        </p:grpSpPr>
        <p:sp>
          <p:nvSpPr>
            <p:cNvPr id="31748" name="Line 3"/>
            <p:cNvSpPr>
              <a:spLocks noChangeShapeType="1"/>
            </p:cNvSpPr>
            <p:nvPr/>
          </p:nvSpPr>
          <p:spPr bwMode="auto">
            <a:xfrm>
              <a:off x="533400" y="25908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Line 4"/>
            <p:cNvSpPr>
              <a:spLocks noChangeShapeType="1"/>
            </p:cNvSpPr>
            <p:nvPr/>
          </p:nvSpPr>
          <p:spPr bwMode="auto">
            <a:xfrm>
              <a:off x="533400" y="5562600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533400" y="25908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533400" y="5562600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Freeform 11"/>
            <p:cNvSpPr>
              <a:spLocks/>
            </p:cNvSpPr>
            <p:nvPr/>
          </p:nvSpPr>
          <p:spPr bwMode="auto">
            <a:xfrm>
              <a:off x="533400" y="3200400"/>
              <a:ext cx="2590800" cy="2374900"/>
            </a:xfrm>
            <a:custGeom>
              <a:avLst/>
              <a:gdLst>
                <a:gd name="T0" fmla="*/ 0 w 1632"/>
                <a:gd name="T1" fmla="*/ 2147483647 h 1520"/>
                <a:gd name="T2" fmla="*/ 2147483647 w 1632"/>
                <a:gd name="T3" fmla="*/ 2147483647 h 1520"/>
                <a:gd name="T4" fmla="*/ 2147483647 w 1632"/>
                <a:gd name="T5" fmla="*/ 2147483647 h 1520"/>
                <a:gd name="T6" fmla="*/ 2147483647 w 1632"/>
                <a:gd name="T7" fmla="*/ 2147483647 h 1520"/>
                <a:gd name="T8" fmla="*/ 2147483647 w 1632"/>
                <a:gd name="T9" fmla="*/ 2147483647 h 1520"/>
                <a:gd name="T10" fmla="*/ 2147483647 w 1632"/>
                <a:gd name="T11" fmla="*/ 2147483647 h 1520"/>
                <a:gd name="T12" fmla="*/ 2147483647 w 1632"/>
                <a:gd name="T13" fmla="*/ 2147483647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2"/>
                <a:gd name="T22" fmla="*/ 0 h 1520"/>
                <a:gd name="T23" fmla="*/ 1632 w 1632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2" h="1520">
                  <a:moveTo>
                    <a:pt x="0" y="1512"/>
                  </a:moveTo>
                  <a:cubicBezTo>
                    <a:pt x="60" y="1516"/>
                    <a:pt x="120" y="1520"/>
                    <a:pt x="192" y="1464"/>
                  </a:cubicBezTo>
                  <a:cubicBezTo>
                    <a:pt x="264" y="1408"/>
                    <a:pt x="368" y="1304"/>
                    <a:pt x="432" y="1176"/>
                  </a:cubicBezTo>
                  <a:cubicBezTo>
                    <a:pt x="496" y="1048"/>
                    <a:pt x="504" y="856"/>
                    <a:pt x="576" y="696"/>
                  </a:cubicBezTo>
                  <a:cubicBezTo>
                    <a:pt x="648" y="536"/>
                    <a:pt x="728" y="328"/>
                    <a:pt x="864" y="216"/>
                  </a:cubicBezTo>
                  <a:cubicBezTo>
                    <a:pt x="1000" y="104"/>
                    <a:pt x="1264" y="48"/>
                    <a:pt x="1392" y="24"/>
                  </a:cubicBezTo>
                  <a:cubicBezTo>
                    <a:pt x="1520" y="0"/>
                    <a:pt x="1576" y="36"/>
                    <a:pt x="1632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229" name="Freeform 13"/>
            <p:cNvSpPr>
              <a:spLocks/>
            </p:cNvSpPr>
            <p:nvPr/>
          </p:nvSpPr>
          <p:spPr bwMode="auto">
            <a:xfrm>
              <a:off x="457200" y="2438400"/>
              <a:ext cx="2971800" cy="3124200"/>
            </a:xfrm>
            <a:custGeom>
              <a:avLst/>
              <a:gdLst>
                <a:gd name="T0" fmla="*/ 0 w 1632"/>
                <a:gd name="T1" fmla="*/ 2147483647 h 1520"/>
                <a:gd name="T2" fmla="*/ 2147483647 w 1632"/>
                <a:gd name="T3" fmla="*/ 2147483647 h 1520"/>
                <a:gd name="T4" fmla="*/ 2147483647 w 1632"/>
                <a:gd name="T5" fmla="*/ 2147483647 h 1520"/>
                <a:gd name="T6" fmla="*/ 2147483647 w 1632"/>
                <a:gd name="T7" fmla="*/ 2147483647 h 1520"/>
                <a:gd name="T8" fmla="*/ 2147483647 w 1632"/>
                <a:gd name="T9" fmla="*/ 2147483647 h 1520"/>
                <a:gd name="T10" fmla="*/ 2147483647 w 1632"/>
                <a:gd name="T11" fmla="*/ 2147483647 h 1520"/>
                <a:gd name="T12" fmla="*/ 2147483647 w 1632"/>
                <a:gd name="T13" fmla="*/ 2147483647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2"/>
                <a:gd name="T22" fmla="*/ 0 h 1520"/>
                <a:gd name="T23" fmla="*/ 1632 w 1632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2" h="1520">
                  <a:moveTo>
                    <a:pt x="0" y="1512"/>
                  </a:moveTo>
                  <a:cubicBezTo>
                    <a:pt x="60" y="1516"/>
                    <a:pt x="120" y="1520"/>
                    <a:pt x="192" y="1464"/>
                  </a:cubicBezTo>
                  <a:cubicBezTo>
                    <a:pt x="264" y="1408"/>
                    <a:pt x="368" y="1304"/>
                    <a:pt x="432" y="1176"/>
                  </a:cubicBezTo>
                  <a:cubicBezTo>
                    <a:pt x="496" y="1048"/>
                    <a:pt x="504" y="856"/>
                    <a:pt x="576" y="696"/>
                  </a:cubicBezTo>
                  <a:cubicBezTo>
                    <a:pt x="648" y="536"/>
                    <a:pt x="728" y="328"/>
                    <a:pt x="864" y="216"/>
                  </a:cubicBezTo>
                  <a:cubicBezTo>
                    <a:pt x="1000" y="104"/>
                    <a:pt x="1264" y="48"/>
                    <a:pt x="1392" y="24"/>
                  </a:cubicBezTo>
                  <a:cubicBezTo>
                    <a:pt x="1520" y="0"/>
                    <a:pt x="1576" y="36"/>
                    <a:pt x="1632" y="7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Text Box 18"/>
            <p:cNvSpPr txBox="1">
              <a:spLocks noChangeArrowheads="1"/>
            </p:cNvSpPr>
            <p:nvPr/>
          </p:nvSpPr>
          <p:spPr bwMode="auto">
            <a:xfrm>
              <a:off x="1143000" y="5621338"/>
              <a:ext cx="1924758" cy="68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/>
                <a:t>Qty. of </a:t>
              </a:r>
              <a:r>
                <a:rPr lang="en-US" dirty="0" smtClean="0"/>
                <a:t>labor </a:t>
              </a:r>
              <a:endParaRPr lang="en-US" dirty="0"/>
            </a:p>
            <a:p>
              <a:pPr eaLnBrk="0" hangingPunct="0">
                <a:lnSpc>
                  <a:spcPct val="80000"/>
                </a:lnSpc>
              </a:pPr>
              <a:r>
                <a:rPr lang="en-US" dirty="0"/>
                <a:t>(tons/hectare)</a:t>
              </a:r>
            </a:p>
          </p:txBody>
        </p:sp>
        <p:sp>
          <p:nvSpPr>
            <p:cNvPr id="1161241" name="Oval 25"/>
            <p:cNvSpPr>
              <a:spLocks noChangeArrowheads="1"/>
            </p:cNvSpPr>
            <p:nvPr/>
          </p:nvSpPr>
          <p:spPr bwMode="auto">
            <a:xfrm>
              <a:off x="1219200" y="2133600"/>
              <a:ext cx="2362200" cy="16002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838200" y="2868966"/>
              <a:ext cx="1981200" cy="1447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990600" y="2181692"/>
              <a:ext cx="1981200" cy="1447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14400" y="4572000"/>
              <a:ext cx="1981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533400" y="3581400"/>
              <a:ext cx="1371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723900" y="4229100"/>
              <a:ext cx="2667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 flipV="1">
              <a:off x="533400" y="2895598"/>
              <a:ext cx="1524000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2819400" y="24384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791200" y="2133600"/>
            <a:ext cx="3124200" cy="4171002"/>
            <a:chOff x="457200" y="2133600"/>
            <a:chExt cx="3124200" cy="4171002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533400" y="25908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"/>
            <p:cNvSpPr>
              <a:spLocks noChangeShapeType="1"/>
            </p:cNvSpPr>
            <p:nvPr/>
          </p:nvSpPr>
          <p:spPr bwMode="auto">
            <a:xfrm>
              <a:off x="533400" y="5562600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533400" y="25908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533400" y="5562600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533400" y="3200400"/>
              <a:ext cx="2590800" cy="2374900"/>
            </a:xfrm>
            <a:custGeom>
              <a:avLst/>
              <a:gdLst>
                <a:gd name="T0" fmla="*/ 0 w 1632"/>
                <a:gd name="T1" fmla="*/ 2147483647 h 1520"/>
                <a:gd name="T2" fmla="*/ 2147483647 w 1632"/>
                <a:gd name="T3" fmla="*/ 2147483647 h 1520"/>
                <a:gd name="T4" fmla="*/ 2147483647 w 1632"/>
                <a:gd name="T5" fmla="*/ 2147483647 h 1520"/>
                <a:gd name="T6" fmla="*/ 2147483647 w 1632"/>
                <a:gd name="T7" fmla="*/ 2147483647 h 1520"/>
                <a:gd name="T8" fmla="*/ 2147483647 w 1632"/>
                <a:gd name="T9" fmla="*/ 2147483647 h 1520"/>
                <a:gd name="T10" fmla="*/ 2147483647 w 1632"/>
                <a:gd name="T11" fmla="*/ 2147483647 h 1520"/>
                <a:gd name="T12" fmla="*/ 2147483647 w 1632"/>
                <a:gd name="T13" fmla="*/ 2147483647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2"/>
                <a:gd name="T22" fmla="*/ 0 h 1520"/>
                <a:gd name="T23" fmla="*/ 1632 w 1632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2" h="1520">
                  <a:moveTo>
                    <a:pt x="0" y="1512"/>
                  </a:moveTo>
                  <a:cubicBezTo>
                    <a:pt x="60" y="1516"/>
                    <a:pt x="120" y="1520"/>
                    <a:pt x="192" y="1464"/>
                  </a:cubicBezTo>
                  <a:cubicBezTo>
                    <a:pt x="264" y="1408"/>
                    <a:pt x="368" y="1304"/>
                    <a:pt x="432" y="1176"/>
                  </a:cubicBezTo>
                  <a:cubicBezTo>
                    <a:pt x="496" y="1048"/>
                    <a:pt x="504" y="856"/>
                    <a:pt x="576" y="696"/>
                  </a:cubicBezTo>
                  <a:cubicBezTo>
                    <a:pt x="648" y="536"/>
                    <a:pt x="728" y="328"/>
                    <a:pt x="864" y="216"/>
                  </a:cubicBezTo>
                  <a:cubicBezTo>
                    <a:pt x="1000" y="104"/>
                    <a:pt x="1264" y="48"/>
                    <a:pt x="1392" y="24"/>
                  </a:cubicBezTo>
                  <a:cubicBezTo>
                    <a:pt x="1520" y="0"/>
                    <a:pt x="1576" y="36"/>
                    <a:pt x="1632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57200" y="2743200"/>
              <a:ext cx="2286000" cy="2819400"/>
            </a:xfrm>
            <a:custGeom>
              <a:avLst/>
              <a:gdLst>
                <a:gd name="T0" fmla="*/ 0 w 1632"/>
                <a:gd name="T1" fmla="*/ 2147483647 h 1520"/>
                <a:gd name="T2" fmla="*/ 2147483647 w 1632"/>
                <a:gd name="T3" fmla="*/ 2147483647 h 1520"/>
                <a:gd name="T4" fmla="*/ 2147483647 w 1632"/>
                <a:gd name="T5" fmla="*/ 2147483647 h 1520"/>
                <a:gd name="T6" fmla="*/ 2147483647 w 1632"/>
                <a:gd name="T7" fmla="*/ 2147483647 h 1520"/>
                <a:gd name="T8" fmla="*/ 2147483647 w 1632"/>
                <a:gd name="T9" fmla="*/ 2147483647 h 1520"/>
                <a:gd name="T10" fmla="*/ 2147483647 w 1632"/>
                <a:gd name="T11" fmla="*/ 2147483647 h 1520"/>
                <a:gd name="T12" fmla="*/ 2147483647 w 1632"/>
                <a:gd name="T13" fmla="*/ 2147483647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2"/>
                <a:gd name="T22" fmla="*/ 0 h 1520"/>
                <a:gd name="T23" fmla="*/ 1632 w 1632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2" h="1520">
                  <a:moveTo>
                    <a:pt x="0" y="1512"/>
                  </a:moveTo>
                  <a:cubicBezTo>
                    <a:pt x="60" y="1516"/>
                    <a:pt x="120" y="1520"/>
                    <a:pt x="192" y="1464"/>
                  </a:cubicBezTo>
                  <a:cubicBezTo>
                    <a:pt x="264" y="1408"/>
                    <a:pt x="368" y="1304"/>
                    <a:pt x="432" y="1176"/>
                  </a:cubicBezTo>
                  <a:cubicBezTo>
                    <a:pt x="496" y="1048"/>
                    <a:pt x="504" y="856"/>
                    <a:pt x="576" y="696"/>
                  </a:cubicBezTo>
                  <a:cubicBezTo>
                    <a:pt x="648" y="536"/>
                    <a:pt x="728" y="328"/>
                    <a:pt x="864" y="216"/>
                  </a:cubicBezTo>
                  <a:cubicBezTo>
                    <a:pt x="1000" y="104"/>
                    <a:pt x="1264" y="48"/>
                    <a:pt x="1392" y="24"/>
                  </a:cubicBezTo>
                  <a:cubicBezTo>
                    <a:pt x="1520" y="0"/>
                    <a:pt x="1576" y="36"/>
                    <a:pt x="1632" y="7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1143000" y="5621338"/>
              <a:ext cx="1924758" cy="68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/>
                <a:t>Qty. of </a:t>
              </a:r>
              <a:r>
                <a:rPr lang="en-US" dirty="0" smtClean="0"/>
                <a:t>labor </a:t>
              </a:r>
              <a:endParaRPr lang="en-US" dirty="0"/>
            </a:p>
            <a:p>
              <a:pPr eaLnBrk="0" hangingPunct="0">
                <a:lnSpc>
                  <a:spcPct val="80000"/>
                </a:lnSpc>
              </a:pPr>
              <a:r>
                <a:rPr lang="en-US" dirty="0"/>
                <a:t>(tons/hectare)</a:t>
              </a: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1219200" y="2133600"/>
              <a:ext cx="2362200" cy="16002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838200" y="2868966"/>
              <a:ext cx="1981200" cy="1447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990600" y="2181692"/>
              <a:ext cx="1981200" cy="1447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914400" y="4572000"/>
              <a:ext cx="1981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0800000">
              <a:off x="533400" y="3581400"/>
              <a:ext cx="1371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565209" y="4343400"/>
              <a:ext cx="2438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542278" y="3051702"/>
              <a:ext cx="1219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8305800" y="2590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Let’s start with a conclusion…</a:t>
            </a:r>
            <a:endParaRPr lang="en-US" sz="3200" dirty="0" smtClean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From Econ 101:  Innovation is </a:t>
            </a:r>
            <a:r>
              <a:rPr lang="en-US" i="1" dirty="0" smtClean="0"/>
              <a:t>only </a:t>
            </a:r>
            <a:r>
              <a:rPr lang="en-US" dirty="0" smtClean="0"/>
              <a:t>path to sustained growth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Switch from self-sufficiency to markets gives (big?) one-time gain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Once in markets, better prices give further (small?) one-time gains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400" dirty="0" smtClean="0"/>
              <a:t>...with diminishing marginal physical products!</a:t>
            </a:r>
            <a:endParaRPr lang="en-US" dirty="0" smtClean="0"/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New technologies that raise physical productivity are essential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Higher average product boosts payoff with same inputs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Higher marginal product induces investment in more </a:t>
            </a:r>
            <a:r>
              <a:rPr lang="en-US" dirty="0" smtClean="0"/>
              <a:t>inputs</a:t>
            </a:r>
            <a:endParaRPr lang="en-US" sz="2400" dirty="0" smtClean="0"/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endParaRPr lang="en-US" dirty="0" smtClean="0"/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Let’s build the analysis, piece by piece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Some conclusions…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From Econ 101:  Innovation is </a:t>
            </a:r>
            <a:r>
              <a:rPr lang="en-US" i="1" dirty="0" smtClean="0"/>
              <a:t>only </a:t>
            </a:r>
            <a:r>
              <a:rPr lang="en-US" dirty="0" smtClean="0"/>
              <a:t>path to sustained growth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Switch from self-sufficiency to markets gives (big?) one-time gain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Once in markets, better prices give further (small?) one-time gains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400" dirty="0" smtClean="0"/>
              <a:t>...with diminishing marginal physical products!</a:t>
            </a:r>
            <a:endParaRPr lang="en-US" dirty="0" smtClean="0"/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New technologies that raise physical productivity are essential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Higher average product boosts payoff with same inputs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Higher marginal product induces investment in more </a:t>
            </a:r>
            <a:r>
              <a:rPr lang="en-US" dirty="0" smtClean="0"/>
              <a:t>inputs</a:t>
            </a:r>
            <a:endParaRPr lang="en-US" sz="2400" dirty="0" smtClean="0"/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endParaRPr lang="en-US" dirty="0" smtClean="0"/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But, there is a bit more to the story…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In the US…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abundant cropland, expanding until 1935;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so farm machinery spread early in 19</a:t>
            </a:r>
            <a:r>
              <a:rPr lang="en-US" baseline="30000" dirty="0" smtClean="0"/>
              <a:t>th</a:t>
            </a:r>
            <a:r>
              <a:rPr lang="en-US" dirty="0" smtClean="0"/>
              <a:t> century,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and little yield or productivity growth until </a:t>
            </a:r>
            <a:r>
              <a:rPr lang="en-US" dirty="0" smtClean="0"/>
              <a:t>1930s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In Japan…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scarce cropland, with widespread irrigation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so fertilizer and new seeds spread early in 19</a:t>
            </a:r>
            <a:r>
              <a:rPr lang="en-US" baseline="30000" dirty="0" smtClean="0"/>
              <a:t>th</a:t>
            </a:r>
            <a:r>
              <a:rPr lang="en-US" dirty="0" smtClean="0"/>
              <a:t> century,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and little machinery use or labor saving until 1960s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-304800" y="3048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The Hayami &amp; Ruttan (1985) example:</a:t>
            </a:r>
          </a:p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Farm technology in U.S. and Japan, 1880-1980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E5E4011-2DB5-413B-AAAC-D94E5F52E9F0}" type="slidenum">
              <a:rPr lang="en-US" sz="2400" smtClean="0"/>
              <a:pPr/>
              <a:t>22</a:t>
            </a:fld>
            <a:endParaRPr lang="en-US" sz="2400" smtClean="0"/>
          </a:p>
        </p:txBody>
      </p:sp>
      <p:pic>
        <p:nvPicPr>
          <p:cNvPr id="33795" name="Picture 2" descr="HayamiRuttan-JapanRiceAdoptionCur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7075"/>
            <a:ext cx="91440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Japan’s rollout of new rice varieties began in 1880s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C0523F0-85BB-420B-98AC-36513AF075A4}" type="slidenum">
              <a:rPr lang="en-US" sz="2400" smtClean="0"/>
              <a:pPr/>
              <a:t>23</a:t>
            </a:fld>
            <a:endParaRPr lang="en-US" sz="2400" smtClean="0"/>
          </a:p>
        </p:txBody>
      </p:sp>
      <p:pic>
        <p:nvPicPr>
          <p:cNvPr id="34819" name="Picture 2" descr="GrilichesHybridAdoptionCur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29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7313" y="104775"/>
            <a:ext cx="899160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US spread of hybrid corn occurred later,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in S-shaped adoption curves with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varied start dates, speed of diffusion and ceiling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AdoptionRatesByFarm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312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0" y="228600"/>
            <a:ext cx="929640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The “induced innovation” idea also applies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across farms within a country, as we saw here…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 green revolution uses </a:t>
            </a:r>
            <a:r>
              <a:rPr lang="en-US" i="1" smtClean="0"/>
              <a:t>international</a:t>
            </a:r>
            <a:r>
              <a:rPr lang="en-US" smtClean="0"/>
              <a:t> R&amp;D</a:t>
            </a:r>
            <a:br>
              <a:rPr lang="en-US" smtClean="0"/>
            </a:br>
            <a:r>
              <a:rPr lang="en-US" smtClean="0"/>
              <a:t>to spread crop improvement faster</a:t>
            </a:r>
            <a:endParaRPr lang="en-US" sz="4400" smtClean="0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91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en-US" smtClean="0"/>
              <a:t>• In 1920s, an early green revolution occurred in E. Asia, as Japan bred new rice for their colonies in Taiwan &amp; Korea.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en-US" smtClean="0"/>
              <a:t>• After WWII, threat of mass starvation and communism led U.S. and others to improve wheat for S.Asia &amp; S.America, and new rice varieties for South &amp; Southeast Asia.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en-US" smtClean="0"/>
              <a:t>• In recent years, some (smaller) effort to do this for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Key characteristics of </a:t>
            </a:r>
            <a:br>
              <a:rPr lang="en-US" smtClean="0"/>
            </a:br>
            <a:r>
              <a:rPr lang="en-US" smtClean="0"/>
              <a:t>“green revolution” technology</a:t>
            </a:r>
            <a:endParaRPr lang="en-US" sz="4400" smtClean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382000" cy="5029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3200" smtClean="0"/>
              <a:t>short stature, to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concentrate nutrients in grain, not stalk, and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support more grain without falling over (lodging);</a:t>
            </a:r>
            <a:endParaRPr lang="en-US" smtClean="0"/>
          </a:p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3200" smtClean="0"/>
              <a:t>photoperiod insensitivity, to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give flexibility in planting/harvest dates, 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control maturation speed, with 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 more time for grain filling, and 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 early maturity for short rains or multicropping</a:t>
            </a:r>
            <a:endParaRPr lang="en-US" sz="2800" smtClean="0"/>
          </a:p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3200" smtClean="0"/>
              <a:t>many other traits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pest and stress resistance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800" smtClean="0"/>
              <a:t>leaf  structure and position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The speed and timing of the green revolution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varies by region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85495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396038"/>
            <a:ext cx="75438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dirty="0">
                <a:cs typeface="+mn-cs"/>
              </a:rPr>
              <a:t>Reproduced from W.A. Masters (2008), “Beyond the Food Crisis: Trade, Aid and Innovation in African Agriculture.” 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4"/>
              </a:rPr>
              <a:t>African Technology Development Forum</a:t>
            </a:r>
            <a:r>
              <a:rPr lang="en-US" sz="1200" dirty="0">
                <a:cs typeface="+mn-cs"/>
              </a:rPr>
              <a:t> 5(1): 3-15.</a:t>
            </a:r>
            <a:endParaRPr lang="en-US" sz="1200" i="1" dirty="0"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2438400"/>
            <a:ext cx="1143000" cy="7572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6600"/>
                </a:solidFill>
                <a:latin typeface="Arial Narrow" pitchFamily="34" charset="0"/>
              </a:rPr>
              <a:t>US, Europe starts     pre-WWII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1104900" y="3467100"/>
            <a:ext cx="990600" cy="30480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 type="stealth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2600" y="3124200"/>
            <a:ext cx="1066800" cy="7572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6600"/>
                </a:solidFill>
                <a:latin typeface="Arial Narrow" pitchFamily="34" charset="0"/>
              </a:rPr>
              <a:t>East Asia starts    post-WWII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1600200" y="3886200"/>
            <a:ext cx="533400" cy="38100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 type="stealth" w="med" len="med"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90800" y="2514600"/>
            <a:ext cx="1905000" cy="534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6600"/>
                </a:solidFill>
                <a:latin typeface="Arial Narrow" pitchFamily="34" charset="0"/>
              </a:rPr>
              <a:t>S. &amp; SE Asia       starts in late 1960s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>
            <a:off x="2095500" y="3543300"/>
            <a:ext cx="1447800" cy="304800"/>
          </a:xfrm>
          <a:prstGeom prst="line">
            <a:avLst/>
          </a:prstGeom>
          <a:noFill/>
          <a:ln w="9525" algn="ctr">
            <a:solidFill>
              <a:srgbClr val="006600"/>
            </a:solidFill>
            <a:round/>
            <a:headEnd/>
            <a:tailEnd type="stealth" w="med" len="med"/>
          </a:ln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2600" y="4800600"/>
            <a:ext cx="2819400" cy="534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6600"/>
                </a:solidFill>
                <a:latin typeface="Arial Narrow" pitchFamily="34" charset="0"/>
              </a:rPr>
              <a:t>Africa’s slow and delayed green revolution has barely started!</a:t>
            </a:r>
          </a:p>
        </p:txBody>
      </p:sp>
      <p:sp>
        <p:nvSpPr>
          <p:cNvPr id="41" name="Right Brace 40"/>
          <p:cNvSpPr>
            <a:spLocks/>
          </p:cNvSpPr>
          <p:nvPr/>
        </p:nvSpPr>
        <p:spPr bwMode="auto">
          <a:xfrm rot="5157054">
            <a:off x="6223000" y="2906713"/>
            <a:ext cx="304800" cy="3746500"/>
          </a:xfrm>
          <a:prstGeom prst="rightBrace">
            <a:avLst>
              <a:gd name="adj1" fmla="val 74604"/>
              <a:gd name="adj2" fmla="val 76472"/>
            </a:avLst>
          </a:prstGeom>
          <a:noFill/>
          <a:ln w="9525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  <p:bldP spid="26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536575" y="1368425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Tahoma" pitchFamily="34" charset="0"/>
              </a:rPr>
              <a:t>Selected Soil Fertility Constraints in Agriculture</a:t>
            </a:r>
          </a:p>
          <a:p>
            <a:pPr algn="ctr"/>
            <a:r>
              <a:rPr lang="en-US" b="1">
                <a:latin typeface="Tahoma" pitchFamily="34" charset="0"/>
              </a:rPr>
              <a:t>(as percent of agricultural area)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295400" y="5851525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850900"/>
            <a:r>
              <a:rPr lang="en-US" sz="2000">
                <a:latin typeface="Arial Narrow" pitchFamily="34" charset="0"/>
              </a:rPr>
              <a:t>Note: Constraints characterized using the Fertility Capability Classification (Sanchez et al., Smith).</a:t>
            </a:r>
          </a:p>
          <a:p>
            <a:pPr marL="914400" indent="-850900"/>
            <a:r>
              <a:rPr lang="en-US" sz="2000">
                <a:latin typeface="Arial Narrow" pitchFamily="34" charset="0"/>
              </a:rPr>
              <a:t>Source:  Stanley Wood (2002), IFPRI file data.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09800" y="2286000"/>
          <a:ext cx="4818063" cy="336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3362477" imgH="2371839" progId="Excel.Sheet.8">
                  <p:embed/>
                </p:oleObj>
              </mc:Choice>
              <mc:Fallback>
                <p:oleObj name="Worksheet" r:id="rId4" imgW="3362477" imgH="237183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2209800" y="2286000"/>
                        <a:ext cx="4818063" cy="336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Why are Africa’s yield gains slow &amp; delayed?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One reason is soils and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 bwMode="invGray">
          <a:xfrm>
            <a:off x="152400" y="1066800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8100" y="638428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Source:  Calculated from data in Evenson and Gollin, 2003.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But crucially, most African farmers still use old seed types; new seeds are coming out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To explain production and technology choices…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5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8"/>
          <p:cNvSpPr txBox="1">
            <a:spLocks noChangeArrowheads="1"/>
          </p:cNvSpPr>
          <p:nvPr/>
        </p:nvSpPr>
        <p:spPr bwMode="auto">
          <a:xfrm>
            <a:off x="2971800" y="15240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5369" name="Text Box 29"/>
          <p:cNvSpPr txBox="1">
            <a:spLocks noChangeArrowheads="1"/>
          </p:cNvSpPr>
          <p:nvPr/>
        </p:nvSpPr>
        <p:spPr bwMode="auto">
          <a:xfrm>
            <a:off x="4267200" y="52578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15370" name="Oval 38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5401" name="Oval 40"/>
          <p:cNvSpPr>
            <a:spLocks noChangeArrowheads="1"/>
          </p:cNvSpPr>
          <p:nvPr/>
        </p:nvSpPr>
        <p:spPr bwMode="auto">
          <a:xfrm>
            <a:off x="37338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90600" y="3886200"/>
            <a:ext cx="2133600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observed production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(whatever it is) 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2551113" y="3441700"/>
            <a:ext cx="1755775" cy="1017588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cxnSp>
        <p:nvCxnSpPr>
          <p:cNvPr id="15374" name="Straight Arrow Connector 46"/>
          <p:cNvCxnSpPr>
            <a:cxnSpLocks noChangeShapeType="1"/>
          </p:cNvCxnSpPr>
          <p:nvPr/>
        </p:nvCxnSpPr>
        <p:spPr bwMode="auto">
          <a:xfrm>
            <a:off x="2514600" y="53340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57800" y="1676400"/>
            <a:ext cx="3886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observed consumption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(production +/- transactions)</a:t>
            </a: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 flipH="1" flipV="1">
            <a:off x="4038600" y="1905000"/>
            <a:ext cx="1138238" cy="685800"/>
          </a:xfrm>
          <a:custGeom>
            <a:avLst/>
            <a:gdLst>
              <a:gd name="T0" fmla="*/ 0 w 1756610"/>
              <a:gd name="T1" fmla="*/ 662152 h 1017671"/>
              <a:gd name="T2" fmla="*/ 405668 w 1756610"/>
              <a:gd name="T3" fmla="*/ 551342 h 1017671"/>
              <a:gd name="T4" fmla="*/ 585098 w 1756610"/>
              <a:gd name="T5" fmla="*/ 227023 h 1017671"/>
              <a:gd name="T6" fmla="*/ 1138990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3802063" y="2695575"/>
            <a:ext cx="809625" cy="5969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638800" y="2438400"/>
            <a:ext cx="3886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66"/>
                </a:solidFill>
              </a:rPr>
              <a:t>observed transactions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66FF66"/>
                </a:solidFill>
              </a:rPr>
              <a:t>(purchase, sale, gifts etc.)</a:t>
            </a: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 flipH="1" flipV="1">
            <a:off x="4419600" y="2667000"/>
            <a:ext cx="1138238" cy="457200"/>
          </a:xfrm>
          <a:custGeom>
            <a:avLst/>
            <a:gdLst>
              <a:gd name="T0" fmla="*/ 0 w 1756610"/>
              <a:gd name="T1" fmla="*/ 441435 h 1017671"/>
              <a:gd name="T2" fmla="*/ 405668 w 1756610"/>
              <a:gd name="T3" fmla="*/ 367562 h 1017671"/>
              <a:gd name="T4" fmla="*/ 585098 w 1756610"/>
              <a:gd name="T5" fmla="*/ 151349 h 1017671"/>
              <a:gd name="T6" fmla="*/ 1138990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rgbClr val="66FF6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1" grpId="0" animBg="1"/>
      <p:bldP spid="48" grpId="0"/>
      <p:bldP spid="49" grpId="0" animBg="1"/>
      <p:bldP spid="53" grpId="0" animBg="1"/>
      <p:bldP spid="54" grpId="0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67302" y="6376987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Source:  Calculated from IFPRI and FAOStat file data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04800" y="0"/>
            <a:ext cx="883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A key reason for delayed adoption 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is less local research to meet local needs</a:t>
            </a:r>
          </a:p>
        </p:txBody>
      </p:sp>
      <p:grpSp>
        <p:nvGrpSpPr>
          <p:cNvPr id="40965" name="Group 4"/>
          <p:cNvGrpSpPr>
            <a:grpSpLocks noChangeAspect="1"/>
          </p:cNvGrpSpPr>
          <p:nvPr/>
        </p:nvGrpSpPr>
        <p:grpSpPr bwMode="auto">
          <a:xfrm>
            <a:off x="304800" y="990600"/>
            <a:ext cx="8293100" cy="5562600"/>
            <a:chOff x="192" y="624"/>
            <a:chExt cx="5224" cy="3504"/>
          </a:xfrm>
        </p:grpSpPr>
        <p:sp>
          <p:nvSpPr>
            <p:cNvPr id="4096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2" y="624"/>
              <a:ext cx="5224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222" y="654"/>
              <a:ext cx="5163" cy="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547" y="1147"/>
              <a:ext cx="4687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547" y="2841"/>
              <a:ext cx="46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>
              <a:off x="547" y="2277"/>
              <a:ext cx="46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>
              <a:off x="547" y="1712"/>
              <a:ext cx="46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>
              <a:off x="547" y="1147"/>
              <a:ext cx="46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Rectangle 12"/>
            <p:cNvSpPr>
              <a:spLocks noChangeArrowheads="1"/>
            </p:cNvSpPr>
            <p:nvPr/>
          </p:nvSpPr>
          <p:spPr bwMode="auto">
            <a:xfrm>
              <a:off x="547" y="1147"/>
              <a:ext cx="4687" cy="2258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>
              <a:off x="547" y="1147"/>
              <a:ext cx="1" cy="225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>
              <a:off x="514" y="3405"/>
              <a:ext cx="3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>
              <a:off x="514" y="2841"/>
              <a:ext cx="3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>
              <a:off x="514" y="2277"/>
              <a:ext cx="3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514" y="1712"/>
              <a:ext cx="3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>
              <a:off x="514" y="1147"/>
              <a:ext cx="3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>
              <a:off x="547" y="3405"/>
              <a:ext cx="468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 flipV="1">
              <a:off x="547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21"/>
            <p:cNvSpPr>
              <a:spLocks noChangeShapeType="1"/>
            </p:cNvSpPr>
            <p:nvPr/>
          </p:nvSpPr>
          <p:spPr bwMode="auto">
            <a:xfrm flipV="1">
              <a:off x="770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22"/>
            <p:cNvSpPr>
              <a:spLocks noChangeShapeType="1"/>
            </p:cNvSpPr>
            <p:nvPr/>
          </p:nvSpPr>
          <p:spPr bwMode="auto">
            <a:xfrm flipV="1">
              <a:off x="994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23"/>
            <p:cNvSpPr>
              <a:spLocks noChangeShapeType="1"/>
            </p:cNvSpPr>
            <p:nvPr/>
          </p:nvSpPr>
          <p:spPr bwMode="auto">
            <a:xfrm flipV="1">
              <a:off x="1217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 flipV="1">
              <a:off x="1440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 flipV="1">
              <a:off x="1663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 flipV="1">
              <a:off x="1887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V="1">
              <a:off x="2110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V="1">
              <a:off x="2333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V="1">
              <a:off x="2557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V="1">
              <a:off x="2780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V="1">
              <a:off x="3002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 flipV="1">
              <a:off x="3225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 flipV="1">
              <a:off x="3449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 flipV="1">
              <a:off x="3672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V="1">
              <a:off x="3895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36"/>
            <p:cNvSpPr>
              <a:spLocks noChangeShapeType="1"/>
            </p:cNvSpPr>
            <p:nvPr/>
          </p:nvSpPr>
          <p:spPr bwMode="auto">
            <a:xfrm flipV="1">
              <a:off x="4118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7"/>
            <p:cNvSpPr>
              <a:spLocks noChangeShapeType="1"/>
            </p:cNvSpPr>
            <p:nvPr/>
          </p:nvSpPr>
          <p:spPr bwMode="auto">
            <a:xfrm flipV="1">
              <a:off x="4341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38"/>
            <p:cNvSpPr>
              <a:spLocks noChangeShapeType="1"/>
            </p:cNvSpPr>
            <p:nvPr/>
          </p:nvSpPr>
          <p:spPr bwMode="auto">
            <a:xfrm flipV="1">
              <a:off x="4564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39"/>
            <p:cNvSpPr>
              <a:spLocks noChangeShapeType="1"/>
            </p:cNvSpPr>
            <p:nvPr/>
          </p:nvSpPr>
          <p:spPr bwMode="auto">
            <a:xfrm flipV="1">
              <a:off x="4787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40"/>
            <p:cNvSpPr>
              <a:spLocks noChangeShapeType="1"/>
            </p:cNvSpPr>
            <p:nvPr/>
          </p:nvSpPr>
          <p:spPr bwMode="auto">
            <a:xfrm flipV="1">
              <a:off x="5011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41"/>
            <p:cNvSpPr>
              <a:spLocks noChangeShapeType="1"/>
            </p:cNvSpPr>
            <p:nvPr/>
          </p:nvSpPr>
          <p:spPr bwMode="auto">
            <a:xfrm flipV="1">
              <a:off x="5234" y="3405"/>
              <a:ext cx="1" cy="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42"/>
            <p:cNvSpPr>
              <a:spLocks/>
            </p:cNvSpPr>
            <p:nvPr/>
          </p:nvSpPr>
          <p:spPr bwMode="auto">
            <a:xfrm>
              <a:off x="659" y="2790"/>
              <a:ext cx="4463" cy="162"/>
            </a:xfrm>
            <a:custGeom>
              <a:avLst/>
              <a:gdLst>
                <a:gd name="T0" fmla="*/ 0 w 4864"/>
                <a:gd name="T1" fmla="*/ 131 h 180"/>
                <a:gd name="T2" fmla="*/ 188 w 4864"/>
                <a:gd name="T3" fmla="*/ 110 h 180"/>
                <a:gd name="T4" fmla="*/ 375 w 4864"/>
                <a:gd name="T5" fmla="*/ 110 h 180"/>
                <a:gd name="T6" fmla="*/ 564 w 4864"/>
                <a:gd name="T7" fmla="*/ 126 h 180"/>
                <a:gd name="T8" fmla="*/ 751 w 4864"/>
                <a:gd name="T9" fmla="*/ 89 h 180"/>
                <a:gd name="T10" fmla="*/ 940 w 4864"/>
                <a:gd name="T11" fmla="*/ 63 h 180"/>
                <a:gd name="T12" fmla="*/ 1128 w 4864"/>
                <a:gd name="T13" fmla="*/ 37 h 180"/>
                <a:gd name="T14" fmla="*/ 1316 w 4864"/>
                <a:gd name="T15" fmla="*/ 55 h 180"/>
                <a:gd name="T16" fmla="*/ 1504 w 4864"/>
                <a:gd name="T17" fmla="*/ 74 h 180"/>
                <a:gd name="T18" fmla="*/ 1691 w 4864"/>
                <a:gd name="T19" fmla="*/ 55 h 180"/>
                <a:gd name="T20" fmla="*/ 1879 w 4864"/>
                <a:gd name="T21" fmla="*/ 17 h 180"/>
                <a:gd name="T22" fmla="*/ 2066 w 4864"/>
                <a:gd name="T23" fmla="*/ 26 h 180"/>
                <a:gd name="T24" fmla="*/ 2254 w 4864"/>
                <a:gd name="T25" fmla="*/ 36 h 180"/>
                <a:gd name="T26" fmla="*/ 2442 w 4864"/>
                <a:gd name="T27" fmla="*/ 29 h 180"/>
                <a:gd name="T28" fmla="*/ 2630 w 4864"/>
                <a:gd name="T29" fmla="*/ 32 h 180"/>
                <a:gd name="T30" fmla="*/ 2818 w 4864"/>
                <a:gd name="T31" fmla="*/ 23 h 180"/>
                <a:gd name="T32" fmla="*/ 3006 w 4864"/>
                <a:gd name="T33" fmla="*/ 0 h 180"/>
                <a:gd name="T34" fmla="*/ 3194 w 4864"/>
                <a:gd name="T35" fmla="*/ 2 h 180"/>
                <a:gd name="T36" fmla="*/ 3382 w 4864"/>
                <a:gd name="T37" fmla="*/ 2 h 180"/>
                <a:gd name="T38" fmla="*/ 3569 w 4864"/>
                <a:gd name="T39" fmla="*/ 16 h 180"/>
                <a:gd name="T40" fmla="*/ 3757 w 4864"/>
                <a:gd name="T41" fmla="*/ 7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4"/>
                <a:gd name="T64" fmla="*/ 0 h 180"/>
                <a:gd name="T65" fmla="*/ 4864 w 4864"/>
                <a:gd name="T66" fmla="*/ 180 h 1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4" h="180">
                  <a:moveTo>
                    <a:pt x="0" y="180"/>
                  </a:moveTo>
                  <a:lnTo>
                    <a:pt x="243" y="150"/>
                  </a:lnTo>
                  <a:lnTo>
                    <a:pt x="486" y="151"/>
                  </a:lnTo>
                  <a:lnTo>
                    <a:pt x="730" y="172"/>
                  </a:lnTo>
                  <a:lnTo>
                    <a:pt x="973" y="122"/>
                  </a:lnTo>
                  <a:lnTo>
                    <a:pt x="1216" y="87"/>
                  </a:lnTo>
                  <a:lnTo>
                    <a:pt x="1459" y="51"/>
                  </a:lnTo>
                  <a:lnTo>
                    <a:pt x="1703" y="76"/>
                  </a:lnTo>
                  <a:lnTo>
                    <a:pt x="1946" y="101"/>
                  </a:lnTo>
                  <a:lnTo>
                    <a:pt x="2189" y="75"/>
                  </a:lnTo>
                  <a:lnTo>
                    <a:pt x="2432" y="23"/>
                  </a:lnTo>
                  <a:lnTo>
                    <a:pt x="2675" y="35"/>
                  </a:lnTo>
                  <a:lnTo>
                    <a:pt x="2918" y="49"/>
                  </a:lnTo>
                  <a:lnTo>
                    <a:pt x="3161" y="39"/>
                  </a:lnTo>
                  <a:lnTo>
                    <a:pt x="3405" y="43"/>
                  </a:lnTo>
                  <a:lnTo>
                    <a:pt x="3648" y="32"/>
                  </a:lnTo>
                  <a:lnTo>
                    <a:pt x="3891" y="0"/>
                  </a:lnTo>
                  <a:lnTo>
                    <a:pt x="4135" y="2"/>
                  </a:lnTo>
                  <a:lnTo>
                    <a:pt x="4378" y="2"/>
                  </a:lnTo>
                  <a:lnTo>
                    <a:pt x="4621" y="22"/>
                  </a:lnTo>
                  <a:lnTo>
                    <a:pt x="4864" y="1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43"/>
            <p:cNvSpPr>
              <a:spLocks/>
            </p:cNvSpPr>
            <p:nvPr/>
          </p:nvSpPr>
          <p:spPr bwMode="auto">
            <a:xfrm>
              <a:off x="659" y="1923"/>
              <a:ext cx="4463" cy="866"/>
            </a:xfrm>
            <a:custGeom>
              <a:avLst/>
              <a:gdLst>
                <a:gd name="T0" fmla="*/ 0 w 4864"/>
                <a:gd name="T1" fmla="*/ 702 h 962"/>
                <a:gd name="T2" fmla="*/ 188 w 4864"/>
                <a:gd name="T3" fmla="*/ 654 h 962"/>
                <a:gd name="T4" fmla="*/ 375 w 4864"/>
                <a:gd name="T5" fmla="*/ 643 h 962"/>
                <a:gd name="T6" fmla="*/ 564 w 4864"/>
                <a:gd name="T7" fmla="*/ 634 h 962"/>
                <a:gd name="T8" fmla="*/ 751 w 4864"/>
                <a:gd name="T9" fmla="*/ 585 h 962"/>
                <a:gd name="T10" fmla="*/ 940 w 4864"/>
                <a:gd name="T11" fmla="*/ 559 h 962"/>
                <a:gd name="T12" fmla="*/ 1128 w 4864"/>
                <a:gd name="T13" fmla="*/ 493 h 962"/>
                <a:gd name="T14" fmla="*/ 1316 w 4864"/>
                <a:gd name="T15" fmla="*/ 448 h 962"/>
                <a:gd name="T16" fmla="*/ 1504 w 4864"/>
                <a:gd name="T17" fmla="*/ 404 h 962"/>
                <a:gd name="T18" fmla="*/ 1691 w 4864"/>
                <a:gd name="T19" fmla="*/ 355 h 962"/>
                <a:gd name="T20" fmla="*/ 1879 w 4864"/>
                <a:gd name="T21" fmla="*/ 317 h 962"/>
                <a:gd name="T22" fmla="*/ 2066 w 4864"/>
                <a:gd name="T23" fmla="*/ 277 h 962"/>
                <a:gd name="T24" fmla="*/ 2254 w 4864"/>
                <a:gd name="T25" fmla="*/ 255 h 962"/>
                <a:gd name="T26" fmla="*/ 2442 w 4864"/>
                <a:gd name="T27" fmla="*/ 248 h 962"/>
                <a:gd name="T28" fmla="*/ 2630 w 4864"/>
                <a:gd name="T29" fmla="*/ 215 h 962"/>
                <a:gd name="T30" fmla="*/ 2818 w 4864"/>
                <a:gd name="T31" fmla="*/ 172 h 962"/>
                <a:gd name="T32" fmla="*/ 3006 w 4864"/>
                <a:gd name="T33" fmla="*/ 162 h 962"/>
                <a:gd name="T34" fmla="*/ 3194 w 4864"/>
                <a:gd name="T35" fmla="*/ 97 h 962"/>
                <a:gd name="T36" fmla="*/ 3382 w 4864"/>
                <a:gd name="T37" fmla="*/ 55 h 962"/>
                <a:gd name="T38" fmla="*/ 3569 w 4864"/>
                <a:gd name="T39" fmla="*/ 40 h 962"/>
                <a:gd name="T40" fmla="*/ 3757 w 4864"/>
                <a:gd name="T41" fmla="*/ 0 h 9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4"/>
                <a:gd name="T64" fmla="*/ 0 h 962"/>
                <a:gd name="T65" fmla="*/ 4864 w 4864"/>
                <a:gd name="T66" fmla="*/ 962 h 9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4" h="962">
                  <a:moveTo>
                    <a:pt x="0" y="962"/>
                  </a:moveTo>
                  <a:lnTo>
                    <a:pt x="243" y="898"/>
                  </a:lnTo>
                  <a:lnTo>
                    <a:pt x="486" y="881"/>
                  </a:lnTo>
                  <a:lnTo>
                    <a:pt x="730" y="869"/>
                  </a:lnTo>
                  <a:lnTo>
                    <a:pt x="973" y="802"/>
                  </a:lnTo>
                  <a:lnTo>
                    <a:pt x="1216" y="766"/>
                  </a:lnTo>
                  <a:lnTo>
                    <a:pt x="1459" y="676"/>
                  </a:lnTo>
                  <a:lnTo>
                    <a:pt x="1703" y="614"/>
                  </a:lnTo>
                  <a:lnTo>
                    <a:pt x="1946" y="554"/>
                  </a:lnTo>
                  <a:lnTo>
                    <a:pt x="2189" y="487"/>
                  </a:lnTo>
                  <a:lnTo>
                    <a:pt x="2432" y="434"/>
                  </a:lnTo>
                  <a:lnTo>
                    <a:pt x="2675" y="380"/>
                  </a:lnTo>
                  <a:lnTo>
                    <a:pt x="2918" y="349"/>
                  </a:lnTo>
                  <a:lnTo>
                    <a:pt x="3161" y="339"/>
                  </a:lnTo>
                  <a:lnTo>
                    <a:pt x="3405" y="295"/>
                  </a:lnTo>
                  <a:lnTo>
                    <a:pt x="3648" y="236"/>
                  </a:lnTo>
                  <a:lnTo>
                    <a:pt x="3891" y="222"/>
                  </a:lnTo>
                  <a:lnTo>
                    <a:pt x="4135" y="133"/>
                  </a:lnTo>
                  <a:lnTo>
                    <a:pt x="4378" y="76"/>
                  </a:lnTo>
                  <a:lnTo>
                    <a:pt x="4621" y="54"/>
                  </a:lnTo>
                  <a:lnTo>
                    <a:pt x="4864" y="0"/>
                  </a:lnTo>
                </a:path>
              </a:pathLst>
            </a:custGeom>
            <a:noFill/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44"/>
            <p:cNvSpPr>
              <a:spLocks/>
            </p:cNvSpPr>
            <p:nvPr/>
          </p:nvSpPr>
          <p:spPr bwMode="auto">
            <a:xfrm>
              <a:off x="659" y="1298"/>
              <a:ext cx="4463" cy="818"/>
            </a:xfrm>
            <a:custGeom>
              <a:avLst/>
              <a:gdLst>
                <a:gd name="T0" fmla="*/ 0 w 4864"/>
                <a:gd name="T1" fmla="*/ 662 h 909"/>
                <a:gd name="T2" fmla="*/ 188 w 4864"/>
                <a:gd name="T3" fmla="*/ 611 h 909"/>
                <a:gd name="T4" fmla="*/ 375 w 4864"/>
                <a:gd name="T5" fmla="*/ 587 h 909"/>
                <a:gd name="T6" fmla="*/ 564 w 4864"/>
                <a:gd name="T7" fmla="*/ 555 h 909"/>
                <a:gd name="T8" fmla="*/ 751 w 4864"/>
                <a:gd name="T9" fmla="*/ 527 h 909"/>
                <a:gd name="T10" fmla="*/ 940 w 4864"/>
                <a:gd name="T11" fmla="*/ 478 h 909"/>
                <a:gd name="T12" fmla="*/ 1128 w 4864"/>
                <a:gd name="T13" fmla="*/ 472 h 909"/>
                <a:gd name="T14" fmla="*/ 1316 w 4864"/>
                <a:gd name="T15" fmla="*/ 405 h 909"/>
                <a:gd name="T16" fmla="*/ 1504 w 4864"/>
                <a:gd name="T17" fmla="*/ 396 h 909"/>
                <a:gd name="T18" fmla="*/ 1691 w 4864"/>
                <a:gd name="T19" fmla="*/ 377 h 909"/>
                <a:gd name="T20" fmla="*/ 1879 w 4864"/>
                <a:gd name="T21" fmla="*/ 321 h 909"/>
                <a:gd name="T22" fmla="*/ 2066 w 4864"/>
                <a:gd name="T23" fmla="*/ 295 h 909"/>
                <a:gd name="T24" fmla="*/ 2254 w 4864"/>
                <a:gd name="T25" fmla="*/ 254 h 909"/>
                <a:gd name="T26" fmla="*/ 2442 w 4864"/>
                <a:gd name="T27" fmla="*/ 238 h 909"/>
                <a:gd name="T28" fmla="*/ 2630 w 4864"/>
                <a:gd name="T29" fmla="*/ 193 h 909"/>
                <a:gd name="T30" fmla="*/ 2818 w 4864"/>
                <a:gd name="T31" fmla="*/ 171 h 909"/>
                <a:gd name="T32" fmla="*/ 3006 w 4864"/>
                <a:gd name="T33" fmla="*/ 172 h 909"/>
                <a:gd name="T34" fmla="*/ 3194 w 4864"/>
                <a:gd name="T35" fmla="*/ 146 h 909"/>
                <a:gd name="T36" fmla="*/ 3382 w 4864"/>
                <a:gd name="T37" fmla="*/ 116 h 909"/>
                <a:gd name="T38" fmla="*/ 3569 w 4864"/>
                <a:gd name="T39" fmla="*/ 69 h 909"/>
                <a:gd name="T40" fmla="*/ 3757 w 4864"/>
                <a:gd name="T41" fmla="*/ 0 h 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4"/>
                <a:gd name="T64" fmla="*/ 0 h 909"/>
                <a:gd name="T65" fmla="*/ 4864 w 4864"/>
                <a:gd name="T66" fmla="*/ 909 h 9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4" h="909">
                  <a:moveTo>
                    <a:pt x="0" y="909"/>
                  </a:moveTo>
                  <a:lnTo>
                    <a:pt x="243" y="839"/>
                  </a:lnTo>
                  <a:lnTo>
                    <a:pt x="486" y="804"/>
                  </a:lnTo>
                  <a:lnTo>
                    <a:pt x="730" y="762"/>
                  </a:lnTo>
                  <a:lnTo>
                    <a:pt x="973" y="723"/>
                  </a:lnTo>
                  <a:lnTo>
                    <a:pt x="1216" y="656"/>
                  </a:lnTo>
                  <a:lnTo>
                    <a:pt x="1459" y="647"/>
                  </a:lnTo>
                  <a:lnTo>
                    <a:pt x="1703" y="556"/>
                  </a:lnTo>
                  <a:lnTo>
                    <a:pt x="1946" y="543"/>
                  </a:lnTo>
                  <a:lnTo>
                    <a:pt x="2189" y="518"/>
                  </a:lnTo>
                  <a:lnTo>
                    <a:pt x="2432" y="441"/>
                  </a:lnTo>
                  <a:lnTo>
                    <a:pt x="2675" y="405"/>
                  </a:lnTo>
                  <a:lnTo>
                    <a:pt x="2918" y="348"/>
                  </a:lnTo>
                  <a:lnTo>
                    <a:pt x="3161" y="326"/>
                  </a:lnTo>
                  <a:lnTo>
                    <a:pt x="3405" y="265"/>
                  </a:lnTo>
                  <a:lnTo>
                    <a:pt x="3648" y="235"/>
                  </a:lnTo>
                  <a:lnTo>
                    <a:pt x="3891" y="236"/>
                  </a:lnTo>
                  <a:lnTo>
                    <a:pt x="4135" y="200"/>
                  </a:lnTo>
                  <a:lnTo>
                    <a:pt x="4378" y="159"/>
                  </a:lnTo>
                  <a:lnTo>
                    <a:pt x="4621" y="96"/>
                  </a:lnTo>
                  <a:lnTo>
                    <a:pt x="4864" y="0"/>
                  </a:lnTo>
                </a:path>
              </a:pathLst>
            </a:cu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Rectangle 45"/>
            <p:cNvSpPr>
              <a:spLocks noChangeArrowheads="1"/>
            </p:cNvSpPr>
            <p:nvPr/>
          </p:nvSpPr>
          <p:spPr bwMode="auto">
            <a:xfrm>
              <a:off x="624" y="2917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07" name="Rectangle 46"/>
            <p:cNvSpPr>
              <a:spLocks noChangeArrowheads="1"/>
            </p:cNvSpPr>
            <p:nvPr/>
          </p:nvSpPr>
          <p:spPr bwMode="auto">
            <a:xfrm>
              <a:off x="847" y="2890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08" name="Rectangle 47"/>
            <p:cNvSpPr>
              <a:spLocks noChangeArrowheads="1"/>
            </p:cNvSpPr>
            <p:nvPr/>
          </p:nvSpPr>
          <p:spPr bwMode="auto">
            <a:xfrm>
              <a:off x="1070" y="2891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09" name="Rectangle 48"/>
            <p:cNvSpPr>
              <a:spLocks noChangeArrowheads="1"/>
            </p:cNvSpPr>
            <p:nvPr/>
          </p:nvSpPr>
          <p:spPr bwMode="auto">
            <a:xfrm>
              <a:off x="1294" y="2910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0" name="Rectangle 49"/>
            <p:cNvSpPr>
              <a:spLocks noChangeArrowheads="1"/>
            </p:cNvSpPr>
            <p:nvPr/>
          </p:nvSpPr>
          <p:spPr bwMode="auto">
            <a:xfrm>
              <a:off x="1517" y="2865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1" name="Rectangle 50"/>
            <p:cNvSpPr>
              <a:spLocks noChangeArrowheads="1"/>
            </p:cNvSpPr>
            <p:nvPr/>
          </p:nvSpPr>
          <p:spPr bwMode="auto">
            <a:xfrm>
              <a:off x="1740" y="2834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2" name="Rectangle 51"/>
            <p:cNvSpPr>
              <a:spLocks noChangeArrowheads="1"/>
            </p:cNvSpPr>
            <p:nvPr/>
          </p:nvSpPr>
          <p:spPr bwMode="auto">
            <a:xfrm>
              <a:off x="1963" y="2801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3" name="Rectangle 52"/>
            <p:cNvSpPr>
              <a:spLocks noChangeArrowheads="1"/>
            </p:cNvSpPr>
            <p:nvPr/>
          </p:nvSpPr>
          <p:spPr bwMode="auto">
            <a:xfrm>
              <a:off x="2187" y="2824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4" name="Rectangle 53"/>
            <p:cNvSpPr>
              <a:spLocks noChangeArrowheads="1"/>
            </p:cNvSpPr>
            <p:nvPr/>
          </p:nvSpPr>
          <p:spPr bwMode="auto">
            <a:xfrm>
              <a:off x="2410" y="2846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5" name="Rectangle 54"/>
            <p:cNvSpPr>
              <a:spLocks noChangeArrowheads="1"/>
            </p:cNvSpPr>
            <p:nvPr/>
          </p:nvSpPr>
          <p:spPr bwMode="auto">
            <a:xfrm>
              <a:off x="2633" y="2823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6" name="Rectangle 55"/>
            <p:cNvSpPr>
              <a:spLocks noChangeArrowheads="1"/>
            </p:cNvSpPr>
            <p:nvPr/>
          </p:nvSpPr>
          <p:spPr bwMode="auto">
            <a:xfrm>
              <a:off x="2856" y="2776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7" name="Rectangle 56"/>
            <p:cNvSpPr>
              <a:spLocks noChangeArrowheads="1"/>
            </p:cNvSpPr>
            <p:nvPr/>
          </p:nvSpPr>
          <p:spPr bwMode="auto">
            <a:xfrm>
              <a:off x="3079" y="2787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8" name="Rectangle 57"/>
            <p:cNvSpPr>
              <a:spLocks noChangeArrowheads="1"/>
            </p:cNvSpPr>
            <p:nvPr/>
          </p:nvSpPr>
          <p:spPr bwMode="auto">
            <a:xfrm>
              <a:off x="3302" y="2799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19" name="Rectangle 58"/>
            <p:cNvSpPr>
              <a:spLocks noChangeArrowheads="1"/>
            </p:cNvSpPr>
            <p:nvPr/>
          </p:nvSpPr>
          <p:spPr bwMode="auto">
            <a:xfrm>
              <a:off x="3525" y="2790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0" name="Rectangle 59"/>
            <p:cNvSpPr>
              <a:spLocks noChangeArrowheads="1"/>
            </p:cNvSpPr>
            <p:nvPr/>
          </p:nvSpPr>
          <p:spPr bwMode="auto">
            <a:xfrm>
              <a:off x="3749" y="2794"/>
              <a:ext cx="69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1" name="Rectangle 60"/>
            <p:cNvSpPr>
              <a:spLocks noChangeArrowheads="1"/>
            </p:cNvSpPr>
            <p:nvPr/>
          </p:nvSpPr>
          <p:spPr bwMode="auto">
            <a:xfrm>
              <a:off x="3972" y="2784"/>
              <a:ext cx="69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2" name="Rectangle 61"/>
            <p:cNvSpPr>
              <a:spLocks noChangeArrowheads="1"/>
            </p:cNvSpPr>
            <p:nvPr/>
          </p:nvSpPr>
          <p:spPr bwMode="auto">
            <a:xfrm>
              <a:off x="4195" y="2755"/>
              <a:ext cx="69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3" name="Rectangle 62"/>
            <p:cNvSpPr>
              <a:spLocks noChangeArrowheads="1"/>
            </p:cNvSpPr>
            <p:nvPr/>
          </p:nvSpPr>
          <p:spPr bwMode="auto">
            <a:xfrm>
              <a:off x="4419" y="2757"/>
              <a:ext cx="69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4" name="Rectangle 63"/>
            <p:cNvSpPr>
              <a:spLocks noChangeArrowheads="1"/>
            </p:cNvSpPr>
            <p:nvPr/>
          </p:nvSpPr>
          <p:spPr bwMode="auto">
            <a:xfrm>
              <a:off x="4642" y="2757"/>
              <a:ext cx="69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5" name="Rectangle 64"/>
            <p:cNvSpPr>
              <a:spLocks noChangeArrowheads="1"/>
            </p:cNvSpPr>
            <p:nvPr/>
          </p:nvSpPr>
          <p:spPr bwMode="auto">
            <a:xfrm>
              <a:off x="4865" y="2775"/>
              <a:ext cx="69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6" name="Rectangle 65"/>
            <p:cNvSpPr>
              <a:spLocks noChangeArrowheads="1"/>
            </p:cNvSpPr>
            <p:nvPr/>
          </p:nvSpPr>
          <p:spPr bwMode="auto">
            <a:xfrm>
              <a:off x="5087" y="2764"/>
              <a:ext cx="70" cy="6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27" name="Freeform 66"/>
            <p:cNvSpPr>
              <a:spLocks/>
            </p:cNvSpPr>
            <p:nvPr/>
          </p:nvSpPr>
          <p:spPr bwMode="auto">
            <a:xfrm>
              <a:off x="621" y="2751"/>
              <a:ext cx="77" cy="75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9 h 151"/>
                <a:gd name="T4" fmla="*/ 10 w 154"/>
                <a:gd name="T5" fmla="*/ 18 h 151"/>
                <a:gd name="T6" fmla="*/ 0 w 154"/>
                <a:gd name="T7" fmla="*/ 9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Freeform 67"/>
            <p:cNvSpPr>
              <a:spLocks/>
            </p:cNvSpPr>
            <p:nvPr/>
          </p:nvSpPr>
          <p:spPr bwMode="auto">
            <a:xfrm>
              <a:off x="844" y="2693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Freeform 68"/>
            <p:cNvSpPr>
              <a:spLocks/>
            </p:cNvSpPr>
            <p:nvPr/>
          </p:nvSpPr>
          <p:spPr bwMode="auto">
            <a:xfrm>
              <a:off x="1066" y="2678"/>
              <a:ext cx="78" cy="76"/>
            </a:xfrm>
            <a:custGeom>
              <a:avLst/>
              <a:gdLst>
                <a:gd name="T0" fmla="*/ 10 w 154"/>
                <a:gd name="T1" fmla="*/ 0 h 151"/>
                <a:gd name="T2" fmla="*/ 20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Freeform 69"/>
            <p:cNvSpPr>
              <a:spLocks/>
            </p:cNvSpPr>
            <p:nvPr/>
          </p:nvSpPr>
          <p:spPr bwMode="auto">
            <a:xfrm>
              <a:off x="1290" y="2667"/>
              <a:ext cx="77" cy="76"/>
            </a:xfrm>
            <a:custGeom>
              <a:avLst/>
              <a:gdLst>
                <a:gd name="T0" fmla="*/ 10 w 154"/>
                <a:gd name="T1" fmla="*/ 0 h 152"/>
                <a:gd name="T2" fmla="*/ 19 w 154"/>
                <a:gd name="T3" fmla="*/ 10 h 152"/>
                <a:gd name="T4" fmla="*/ 10 w 154"/>
                <a:gd name="T5" fmla="*/ 19 h 152"/>
                <a:gd name="T6" fmla="*/ 0 w 154"/>
                <a:gd name="T7" fmla="*/ 10 h 152"/>
                <a:gd name="T8" fmla="*/ 10 w 15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2"/>
                <a:gd name="T17" fmla="*/ 154 w 15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2">
                  <a:moveTo>
                    <a:pt x="77" y="0"/>
                  </a:moveTo>
                  <a:lnTo>
                    <a:pt x="154" y="76"/>
                  </a:lnTo>
                  <a:lnTo>
                    <a:pt x="77" y="152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70"/>
            <p:cNvSpPr>
              <a:spLocks/>
            </p:cNvSpPr>
            <p:nvPr/>
          </p:nvSpPr>
          <p:spPr bwMode="auto">
            <a:xfrm>
              <a:off x="1513" y="2607"/>
              <a:ext cx="77" cy="75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9 h 151"/>
                <a:gd name="T4" fmla="*/ 10 w 154"/>
                <a:gd name="T5" fmla="*/ 18 h 151"/>
                <a:gd name="T6" fmla="*/ 0 w 154"/>
                <a:gd name="T7" fmla="*/ 9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71"/>
            <p:cNvSpPr>
              <a:spLocks/>
            </p:cNvSpPr>
            <p:nvPr/>
          </p:nvSpPr>
          <p:spPr bwMode="auto">
            <a:xfrm>
              <a:off x="1736" y="2574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72"/>
            <p:cNvSpPr>
              <a:spLocks/>
            </p:cNvSpPr>
            <p:nvPr/>
          </p:nvSpPr>
          <p:spPr bwMode="auto">
            <a:xfrm>
              <a:off x="1959" y="2493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Freeform 73"/>
            <p:cNvSpPr>
              <a:spLocks/>
            </p:cNvSpPr>
            <p:nvPr/>
          </p:nvSpPr>
          <p:spPr bwMode="auto">
            <a:xfrm>
              <a:off x="2183" y="2438"/>
              <a:ext cx="77" cy="75"/>
            </a:xfrm>
            <a:custGeom>
              <a:avLst/>
              <a:gdLst>
                <a:gd name="T0" fmla="*/ 9 w 155"/>
                <a:gd name="T1" fmla="*/ 0 h 152"/>
                <a:gd name="T2" fmla="*/ 19 w 155"/>
                <a:gd name="T3" fmla="*/ 9 h 152"/>
                <a:gd name="T4" fmla="*/ 9 w 155"/>
                <a:gd name="T5" fmla="*/ 18 h 152"/>
                <a:gd name="T6" fmla="*/ 0 w 155"/>
                <a:gd name="T7" fmla="*/ 9 h 152"/>
                <a:gd name="T8" fmla="*/ 9 w 15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2"/>
                <a:gd name="T17" fmla="*/ 155 w 15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2">
                  <a:moveTo>
                    <a:pt x="78" y="0"/>
                  </a:moveTo>
                  <a:lnTo>
                    <a:pt x="155" y="76"/>
                  </a:lnTo>
                  <a:lnTo>
                    <a:pt x="78" y="152"/>
                  </a:lnTo>
                  <a:lnTo>
                    <a:pt x="0" y="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Freeform 74"/>
            <p:cNvSpPr>
              <a:spLocks/>
            </p:cNvSpPr>
            <p:nvPr/>
          </p:nvSpPr>
          <p:spPr bwMode="auto">
            <a:xfrm>
              <a:off x="2406" y="2384"/>
              <a:ext cx="77" cy="75"/>
            </a:xfrm>
            <a:custGeom>
              <a:avLst/>
              <a:gdLst>
                <a:gd name="T0" fmla="*/ 9 w 155"/>
                <a:gd name="T1" fmla="*/ 0 h 152"/>
                <a:gd name="T2" fmla="*/ 19 w 155"/>
                <a:gd name="T3" fmla="*/ 9 h 152"/>
                <a:gd name="T4" fmla="*/ 9 w 155"/>
                <a:gd name="T5" fmla="*/ 18 h 152"/>
                <a:gd name="T6" fmla="*/ 0 w 155"/>
                <a:gd name="T7" fmla="*/ 9 h 152"/>
                <a:gd name="T8" fmla="*/ 9 w 15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2"/>
                <a:gd name="T17" fmla="*/ 155 w 15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2">
                  <a:moveTo>
                    <a:pt x="78" y="0"/>
                  </a:moveTo>
                  <a:lnTo>
                    <a:pt x="155" y="76"/>
                  </a:lnTo>
                  <a:lnTo>
                    <a:pt x="78" y="152"/>
                  </a:lnTo>
                  <a:lnTo>
                    <a:pt x="0" y="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Freeform 75"/>
            <p:cNvSpPr>
              <a:spLocks/>
            </p:cNvSpPr>
            <p:nvPr/>
          </p:nvSpPr>
          <p:spPr bwMode="auto">
            <a:xfrm>
              <a:off x="2629" y="2323"/>
              <a:ext cx="77" cy="75"/>
            </a:xfrm>
            <a:custGeom>
              <a:avLst/>
              <a:gdLst>
                <a:gd name="T0" fmla="*/ 9 w 155"/>
                <a:gd name="T1" fmla="*/ 0 h 149"/>
                <a:gd name="T2" fmla="*/ 19 w 155"/>
                <a:gd name="T3" fmla="*/ 10 h 149"/>
                <a:gd name="T4" fmla="*/ 9 w 155"/>
                <a:gd name="T5" fmla="*/ 19 h 149"/>
                <a:gd name="T6" fmla="*/ 0 w 155"/>
                <a:gd name="T7" fmla="*/ 10 h 149"/>
                <a:gd name="T8" fmla="*/ 9 w 15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49"/>
                <a:gd name="T17" fmla="*/ 155 w 15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49">
                  <a:moveTo>
                    <a:pt x="77" y="0"/>
                  </a:moveTo>
                  <a:lnTo>
                    <a:pt x="155" y="75"/>
                  </a:lnTo>
                  <a:lnTo>
                    <a:pt x="77" y="149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Freeform 76"/>
            <p:cNvSpPr>
              <a:spLocks/>
            </p:cNvSpPr>
            <p:nvPr/>
          </p:nvSpPr>
          <p:spPr bwMode="auto">
            <a:xfrm>
              <a:off x="2852" y="2276"/>
              <a:ext cx="77" cy="75"/>
            </a:xfrm>
            <a:custGeom>
              <a:avLst/>
              <a:gdLst>
                <a:gd name="T0" fmla="*/ 9 w 155"/>
                <a:gd name="T1" fmla="*/ 0 h 151"/>
                <a:gd name="T2" fmla="*/ 19 w 155"/>
                <a:gd name="T3" fmla="*/ 9 h 151"/>
                <a:gd name="T4" fmla="*/ 9 w 155"/>
                <a:gd name="T5" fmla="*/ 18 h 151"/>
                <a:gd name="T6" fmla="*/ 0 w 155"/>
                <a:gd name="T7" fmla="*/ 9 h 151"/>
                <a:gd name="T8" fmla="*/ 9 w 155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1"/>
                <a:gd name="T17" fmla="*/ 155 w 155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1">
                  <a:moveTo>
                    <a:pt x="77" y="0"/>
                  </a:moveTo>
                  <a:lnTo>
                    <a:pt x="155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Freeform 77"/>
            <p:cNvSpPr>
              <a:spLocks/>
            </p:cNvSpPr>
            <p:nvPr/>
          </p:nvSpPr>
          <p:spPr bwMode="auto">
            <a:xfrm>
              <a:off x="3075" y="2227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78"/>
            <p:cNvSpPr>
              <a:spLocks/>
            </p:cNvSpPr>
            <p:nvPr/>
          </p:nvSpPr>
          <p:spPr bwMode="auto">
            <a:xfrm>
              <a:off x="3298" y="2199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79"/>
            <p:cNvSpPr>
              <a:spLocks/>
            </p:cNvSpPr>
            <p:nvPr/>
          </p:nvSpPr>
          <p:spPr bwMode="auto">
            <a:xfrm>
              <a:off x="3521" y="2190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80"/>
            <p:cNvSpPr>
              <a:spLocks/>
            </p:cNvSpPr>
            <p:nvPr/>
          </p:nvSpPr>
          <p:spPr bwMode="auto">
            <a:xfrm>
              <a:off x="3745" y="2151"/>
              <a:ext cx="77" cy="75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9 h 151"/>
                <a:gd name="T4" fmla="*/ 10 w 154"/>
                <a:gd name="T5" fmla="*/ 18 h 151"/>
                <a:gd name="T6" fmla="*/ 0 w 154"/>
                <a:gd name="T7" fmla="*/ 9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Freeform 81"/>
            <p:cNvSpPr>
              <a:spLocks/>
            </p:cNvSpPr>
            <p:nvPr/>
          </p:nvSpPr>
          <p:spPr bwMode="auto">
            <a:xfrm>
              <a:off x="3968" y="2097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82"/>
            <p:cNvSpPr>
              <a:spLocks/>
            </p:cNvSpPr>
            <p:nvPr/>
          </p:nvSpPr>
          <p:spPr bwMode="auto">
            <a:xfrm>
              <a:off x="4191" y="2085"/>
              <a:ext cx="77" cy="75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9 h 151"/>
                <a:gd name="T4" fmla="*/ 10 w 154"/>
                <a:gd name="T5" fmla="*/ 18 h 151"/>
                <a:gd name="T6" fmla="*/ 0 w 154"/>
                <a:gd name="T7" fmla="*/ 9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Freeform 83"/>
            <p:cNvSpPr>
              <a:spLocks/>
            </p:cNvSpPr>
            <p:nvPr/>
          </p:nvSpPr>
          <p:spPr bwMode="auto">
            <a:xfrm>
              <a:off x="4415" y="2005"/>
              <a:ext cx="77" cy="75"/>
            </a:xfrm>
            <a:custGeom>
              <a:avLst/>
              <a:gdLst>
                <a:gd name="T0" fmla="*/ 10 w 154"/>
                <a:gd name="T1" fmla="*/ 0 h 152"/>
                <a:gd name="T2" fmla="*/ 19 w 154"/>
                <a:gd name="T3" fmla="*/ 9 h 152"/>
                <a:gd name="T4" fmla="*/ 10 w 154"/>
                <a:gd name="T5" fmla="*/ 18 h 152"/>
                <a:gd name="T6" fmla="*/ 0 w 154"/>
                <a:gd name="T7" fmla="*/ 9 h 152"/>
                <a:gd name="T8" fmla="*/ 10 w 15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2"/>
                <a:gd name="T17" fmla="*/ 154 w 15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2">
                  <a:moveTo>
                    <a:pt x="77" y="0"/>
                  </a:moveTo>
                  <a:lnTo>
                    <a:pt x="154" y="76"/>
                  </a:lnTo>
                  <a:lnTo>
                    <a:pt x="77" y="152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Freeform 84"/>
            <p:cNvSpPr>
              <a:spLocks/>
            </p:cNvSpPr>
            <p:nvPr/>
          </p:nvSpPr>
          <p:spPr bwMode="auto">
            <a:xfrm>
              <a:off x="4638" y="1953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5"/>
                  </a:lnTo>
                  <a:lnTo>
                    <a:pt x="77" y="151"/>
                  </a:lnTo>
                  <a:lnTo>
                    <a:pt x="0" y="7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Freeform 85"/>
            <p:cNvSpPr>
              <a:spLocks/>
            </p:cNvSpPr>
            <p:nvPr/>
          </p:nvSpPr>
          <p:spPr bwMode="auto">
            <a:xfrm>
              <a:off x="4861" y="1934"/>
              <a:ext cx="77" cy="75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9 h 151"/>
                <a:gd name="T4" fmla="*/ 10 w 154"/>
                <a:gd name="T5" fmla="*/ 18 h 151"/>
                <a:gd name="T6" fmla="*/ 0 w 154"/>
                <a:gd name="T7" fmla="*/ 9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Freeform 86"/>
            <p:cNvSpPr>
              <a:spLocks/>
            </p:cNvSpPr>
            <p:nvPr/>
          </p:nvSpPr>
          <p:spPr bwMode="auto">
            <a:xfrm>
              <a:off x="5084" y="1885"/>
              <a:ext cx="77" cy="76"/>
            </a:xfrm>
            <a:custGeom>
              <a:avLst/>
              <a:gdLst>
                <a:gd name="T0" fmla="*/ 10 w 154"/>
                <a:gd name="T1" fmla="*/ 0 h 151"/>
                <a:gd name="T2" fmla="*/ 19 w 154"/>
                <a:gd name="T3" fmla="*/ 10 h 151"/>
                <a:gd name="T4" fmla="*/ 10 w 154"/>
                <a:gd name="T5" fmla="*/ 19 h 151"/>
                <a:gd name="T6" fmla="*/ 0 w 154"/>
                <a:gd name="T7" fmla="*/ 10 h 151"/>
                <a:gd name="T8" fmla="*/ 10 w 15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51"/>
                <a:gd name="T17" fmla="*/ 154 w 15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51">
                  <a:moveTo>
                    <a:pt x="77" y="0"/>
                  </a:moveTo>
                  <a:lnTo>
                    <a:pt x="154" y="76"/>
                  </a:lnTo>
                  <a:lnTo>
                    <a:pt x="77" y="151"/>
                  </a:lnTo>
                  <a:lnTo>
                    <a:pt x="0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Freeform 87"/>
            <p:cNvSpPr>
              <a:spLocks/>
            </p:cNvSpPr>
            <p:nvPr/>
          </p:nvSpPr>
          <p:spPr bwMode="auto">
            <a:xfrm>
              <a:off x="624" y="2082"/>
              <a:ext cx="70" cy="69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8 h 137"/>
                <a:gd name="T4" fmla="*/ 0 w 140"/>
                <a:gd name="T5" fmla="*/ 18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Freeform 88"/>
            <p:cNvSpPr>
              <a:spLocks/>
            </p:cNvSpPr>
            <p:nvPr/>
          </p:nvSpPr>
          <p:spPr bwMode="auto">
            <a:xfrm>
              <a:off x="847" y="2019"/>
              <a:ext cx="70" cy="69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8 h 137"/>
                <a:gd name="T4" fmla="*/ 0 w 140"/>
                <a:gd name="T5" fmla="*/ 18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Freeform 89"/>
            <p:cNvSpPr>
              <a:spLocks/>
            </p:cNvSpPr>
            <p:nvPr/>
          </p:nvSpPr>
          <p:spPr bwMode="auto">
            <a:xfrm>
              <a:off x="1070" y="1988"/>
              <a:ext cx="70" cy="68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7 h 137"/>
                <a:gd name="T4" fmla="*/ 0 w 140"/>
                <a:gd name="T5" fmla="*/ 17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Freeform 90"/>
            <p:cNvSpPr>
              <a:spLocks/>
            </p:cNvSpPr>
            <p:nvPr/>
          </p:nvSpPr>
          <p:spPr bwMode="auto">
            <a:xfrm>
              <a:off x="1294" y="1950"/>
              <a:ext cx="70" cy="68"/>
            </a:xfrm>
            <a:custGeom>
              <a:avLst/>
              <a:gdLst>
                <a:gd name="T0" fmla="*/ 9 w 140"/>
                <a:gd name="T1" fmla="*/ 0 h 136"/>
                <a:gd name="T2" fmla="*/ 18 w 140"/>
                <a:gd name="T3" fmla="*/ 17 h 136"/>
                <a:gd name="T4" fmla="*/ 0 w 140"/>
                <a:gd name="T5" fmla="*/ 17 h 136"/>
                <a:gd name="T6" fmla="*/ 9 w 140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6"/>
                <a:gd name="T14" fmla="*/ 140 w 140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6">
                  <a:moveTo>
                    <a:pt x="70" y="0"/>
                  </a:moveTo>
                  <a:lnTo>
                    <a:pt x="140" y="136"/>
                  </a:lnTo>
                  <a:lnTo>
                    <a:pt x="0" y="13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91"/>
            <p:cNvSpPr>
              <a:spLocks/>
            </p:cNvSpPr>
            <p:nvPr/>
          </p:nvSpPr>
          <p:spPr bwMode="auto">
            <a:xfrm>
              <a:off x="1517" y="1915"/>
              <a:ext cx="70" cy="68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7 h 137"/>
                <a:gd name="T4" fmla="*/ 0 w 140"/>
                <a:gd name="T5" fmla="*/ 17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92"/>
            <p:cNvSpPr>
              <a:spLocks/>
            </p:cNvSpPr>
            <p:nvPr/>
          </p:nvSpPr>
          <p:spPr bwMode="auto">
            <a:xfrm>
              <a:off x="1740" y="1854"/>
              <a:ext cx="70" cy="69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8 h 137"/>
                <a:gd name="T4" fmla="*/ 0 w 140"/>
                <a:gd name="T5" fmla="*/ 18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93"/>
            <p:cNvSpPr>
              <a:spLocks/>
            </p:cNvSpPr>
            <p:nvPr/>
          </p:nvSpPr>
          <p:spPr bwMode="auto">
            <a:xfrm>
              <a:off x="1963" y="1846"/>
              <a:ext cx="70" cy="69"/>
            </a:xfrm>
            <a:custGeom>
              <a:avLst/>
              <a:gdLst>
                <a:gd name="T0" fmla="*/ 9 w 139"/>
                <a:gd name="T1" fmla="*/ 0 h 136"/>
                <a:gd name="T2" fmla="*/ 18 w 139"/>
                <a:gd name="T3" fmla="*/ 18 h 136"/>
                <a:gd name="T4" fmla="*/ 0 w 139"/>
                <a:gd name="T5" fmla="*/ 18 h 136"/>
                <a:gd name="T6" fmla="*/ 9 w 139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6"/>
                <a:gd name="T14" fmla="*/ 139 w 13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6">
                  <a:moveTo>
                    <a:pt x="70" y="0"/>
                  </a:moveTo>
                  <a:lnTo>
                    <a:pt x="139" y="136"/>
                  </a:lnTo>
                  <a:lnTo>
                    <a:pt x="0" y="13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Freeform 94"/>
            <p:cNvSpPr>
              <a:spLocks/>
            </p:cNvSpPr>
            <p:nvPr/>
          </p:nvSpPr>
          <p:spPr bwMode="auto">
            <a:xfrm>
              <a:off x="2187" y="1764"/>
              <a:ext cx="70" cy="69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8 h 137"/>
                <a:gd name="T4" fmla="*/ 0 w 139"/>
                <a:gd name="T5" fmla="*/ 18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70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95"/>
            <p:cNvSpPr>
              <a:spLocks/>
            </p:cNvSpPr>
            <p:nvPr/>
          </p:nvSpPr>
          <p:spPr bwMode="auto">
            <a:xfrm>
              <a:off x="2410" y="1753"/>
              <a:ext cx="70" cy="68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7 h 137"/>
                <a:gd name="T4" fmla="*/ 0 w 139"/>
                <a:gd name="T5" fmla="*/ 17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70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96"/>
            <p:cNvSpPr>
              <a:spLocks/>
            </p:cNvSpPr>
            <p:nvPr/>
          </p:nvSpPr>
          <p:spPr bwMode="auto">
            <a:xfrm>
              <a:off x="2633" y="1730"/>
              <a:ext cx="70" cy="69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8 h 137"/>
                <a:gd name="T4" fmla="*/ 0 w 139"/>
                <a:gd name="T5" fmla="*/ 18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69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Freeform 97"/>
            <p:cNvSpPr>
              <a:spLocks/>
            </p:cNvSpPr>
            <p:nvPr/>
          </p:nvSpPr>
          <p:spPr bwMode="auto">
            <a:xfrm>
              <a:off x="2856" y="1661"/>
              <a:ext cx="70" cy="68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7 h 137"/>
                <a:gd name="T4" fmla="*/ 0 w 139"/>
                <a:gd name="T5" fmla="*/ 17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69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Freeform 98"/>
            <p:cNvSpPr>
              <a:spLocks/>
            </p:cNvSpPr>
            <p:nvPr/>
          </p:nvSpPr>
          <p:spPr bwMode="auto">
            <a:xfrm>
              <a:off x="3079" y="1628"/>
              <a:ext cx="70" cy="69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8 h 137"/>
                <a:gd name="T4" fmla="*/ 0 w 139"/>
                <a:gd name="T5" fmla="*/ 18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69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99"/>
            <p:cNvSpPr>
              <a:spLocks/>
            </p:cNvSpPr>
            <p:nvPr/>
          </p:nvSpPr>
          <p:spPr bwMode="auto">
            <a:xfrm>
              <a:off x="3302" y="1577"/>
              <a:ext cx="70" cy="69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8 h 137"/>
                <a:gd name="T4" fmla="*/ 0 w 139"/>
                <a:gd name="T5" fmla="*/ 18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69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100"/>
            <p:cNvSpPr>
              <a:spLocks/>
            </p:cNvSpPr>
            <p:nvPr/>
          </p:nvSpPr>
          <p:spPr bwMode="auto">
            <a:xfrm>
              <a:off x="3525" y="1557"/>
              <a:ext cx="70" cy="69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8 h 137"/>
                <a:gd name="T4" fmla="*/ 0 w 139"/>
                <a:gd name="T5" fmla="*/ 18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69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01"/>
            <p:cNvSpPr>
              <a:spLocks/>
            </p:cNvSpPr>
            <p:nvPr/>
          </p:nvSpPr>
          <p:spPr bwMode="auto">
            <a:xfrm>
              <a:off x="3749" y="1502"/>
              <a:ext cx="69" cy="69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8 h 137"/>
                <a:gd name="T4" fmla="*/ 0 w 140"/>
                <a:gd name="T5" fmla="*/ 18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02"/>
            <p:cNvSpPr>
              <a:spLocks/>
            </p:cNvSpPr>
            <p:nvPr/>
          </p:nvSpPr>
          <p:spPr bwMode="auto">
            <a:xfrm>
              <a:off x="3972" y="1475"/>
              <a:ext cx="69" cy="69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8 h 137"/>
                <a:gd name="T4" fmla="*/ 0 w 140"/>
                <a:gd name="T5" fmla="*/ 18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03"/>
            <p:cNvSpPr>
              <a:spLocks/>
            </p:cNvSpPr>
            <p:nvPr/>
          </p:nvSpPr>
          <p:spPr bwMode="auto">
            <a:xfrm>
              <a:off x="4195" y="1476"/>
              <a:ext cx="69" cy="69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8 h 137"/>
                <a:gd name="T4" fmla="*/ 0 w 140"/>
                <a:gd name="T5" fmla="*/ 18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04"/>
            <p:cNvSpPr>
              <a:spLocks/>
            </p:cNvSpPr>
            <p:nvPr/>
          </p:nvSpPr>
          <p:spPr bwMode="auto">
            <a:xfrm>
              <a:off x="4419" y="1444"/>
              <a:ext cx="69" cy="68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7 h 137"/>
                <a:gd name="T4" fmla="*/ 0 w 140"/>
                <a:gd name="T5" fmla="*/ 17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05"/>
            <p:cNvSpPr>
              <a:spLocks/>
            </p:cNvSpPr>
            <p:nvPr/>
          </p:nvSpPr>
          <p:spPr bwMode="auto">
            <a:xfrm>
              <a:off x="4642" y="1407"/>
              <a:ext cx="69" cy="68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7 h 137"/>
                <a:gd name="T4" fmla="*/ 0 w 140"/>
                <a:gd name="T5" fmla="*/ 17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06"/>
            <p:cNvSpPr>
              <a:spLocks/>
            </p:cNvSpPr>
            <p:nvPr/>
          </p:nvSpPr>
          <p:spPr bwMode="auto">
            <a:xfrm>
              <a:off x="4865" y="1350"/>
              <a:ext cx="69" cy="69"/>
            </a:xfrm>
            <a:custGeom>
              <a:avLst/>
              <a:gdLst>
                <a:gd name="T0" fmla="*/ 8 w 140"/>
                <a:gd name="T1" fmla="*/ 0 h 137"/>
                <a:gd name="T2" fmla="*/ 17 w 140"/>
                <a:gd name="T3" fmla="*/ 18 h 137"/>
                <a:gd name="T4" fmla="*/ 0 w 140"/>
                <a:gd name="T5" fmla="*/ 18 h 137"/>
                <a:gd name="T6" fmla="*/ 8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07"/>
            <p:cNvSpPr>
              <a:spLocks/>
            </p:cNvSpPr>
            <p:nvPr/>
          </p:nvSpPr>
          <p:spPr bwMode="auto">
            <a:xfrm>
              <a:off x="5087" y="1264"/>
              <a:ext cx="70" cy="68"/>
            </a:xfrm>
            <a:custGeom>
              <a:avLst/>
              <a:gdLst>
                <a:gd name="T0" fmla="*/ 9 w 139"/>
                <a:gd name="T1" fmla="*/ 0 h 137"/>
                <a:gd name="T2" fmla="*/ 18 w 139"/>
                <a:gd name="T3" fmla="*/ 17 h 137"/>
                <a:gd name="T4" fmla="*/ 0 w 139"/>
                <a:gd name="T5" fmla="*/ 17 h 137"/>
                <a:gd name="T6" fmla="*/ 9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7"/>
                <a:gd name="T14" fmla="*/ 139 w 13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7">
                  <a:moveTo>
                    <a:pt x="70" y="0"/>
                  </a:moveTo>
                  <a:lnTo>
                    <a:pt x="139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Rectangle 108"/>
            <p:cNvSpPr>
              <a:spLocks noChangeArrowheads="1"/>
            </p:cNvSpPr>
            <p:nvPr/>
          </p:nvSpPr>
          <p:spPr bwMode="auto">
            <a:xfrm>
              <a:off x="875" y="692"/>
              <a:ext cx="410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 Narrow" pitchFamily="34" charset="0"/>
                </a:rPr>
                <a:t>Public Research Expenditure per Unit of Land, 1971-91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0" name="Rectangle 109"/>
            <p:cNvSpPr>
              <a:spLocks noChangeArrowheads="1"/>
            </p:cNvSpPr>
            <p:nvPr/>
          </p:nvSpPr>
          <p:spPr bwMode="auto">
            <a:xfrm>
              <a:off x="1055" y="874"/>
              <a:ext cx="37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latin typeface="Arial Narrow" pitchFamily="34" charset="0"/>
                </a:rPr>
                <a:t>(1985 PPP dollars per hectare of agricultural land)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1" name="Rectangle 110"/>
            <p:cNvSpPr>
              <a:spLocks noChangeArrowheads="1"/>
            </p:cNvSpPr>
            <p:nvPr/>
          </p:nvSpPr>
          <p:spPr bwMode="auto">
            <a:xfrm>
              <a:off x="405" y="3344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0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2" name="Rectangle 111"/>
            <p:cNvSpPr>
              <a:spLocks noChangeArrowheads="1"/>
            </p:cNvSpPr>
            <p:nvPr/>
          </p:nvSpPr>
          <p:spPr bwMode="auto">
            <a:xfrm>
              <a:off x="405" y="2780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3" name="Rectangle 112"/>
            <p:cNvSpPr>
              <a:spLocks noChangeArrowheads="1"/>
            </p:cNvSpPr>
            <p:nvPr/>
          </p:nvSpPr>
          <p:spPr bwMode="auto">
            <a:xfrm>
              <a:off x="405" y="2215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2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4" name="Rectangle 113"/>
            <p:cNvSpPr>
              <a:spLocks noChangeArrowheads="1"/>
            </p:cNvSpPr>
            <p:nvPr/>
          </p:nvSpPr>
          <p:spPr bwMode="auto">
            <a:xfrm>
              <a:off x="405" y="1651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3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5" name="Rectangle 114"/>
            <p:cNvSpPr>
              <a:spLocks noChangeArrowheads="1"/>
            </p:cNvSpPr>
            <p:nvPr/>
          </p:nvSpPr>
          <p:spPr bwMode="auto">
            <a:xfrm>
              <a:off x="405" y="1086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4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6" name="Rectangle 115"/>
            <p:cNvSpPr>
              <a:spLocks noChangeArrowheads="1"/>
            </p:cNvSpPr>
            <p:nvPr/>
          </p:nvSpPr>
          <p:spPr bwMode="auto">
            <a:xfrm rot="-2700000">
              <a:off x="381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1971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7" name="Rectangle 116"/>
            <p:cNvSpPr>
              <a:spLocks noChangeArrowheads="1"/>
            </p:cNvSpPr>
            <p:nvPr/>
          </p:nvSpPr>
          <p:spPr bwMode="auto">
            <a:xfrm rot="-2700000">
              <a:off x="604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1972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8" name="Rectangle 117"/>
            <p:cNvSpPr>
              <a:spLocks noChangeArrowheads="1"/>
            </p:cNvSpPr>
            <p:nvPr/>
          </p:nvSpPr>
          <p:spPr bwMode="auto">
            <a:xfrm rot="-2700000">
              <a:off x="827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1973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79" name="Rectangle 118"/>
            <p:cNvSpPr>
              <a:spLocks noChangeArrowheads="1"/>
            </p:cNvSpPr>
            <p:nvPr/>
          </p:nvSpPr>
          <p:spPr bwMode="auto">
            <a:xfrm rot="-2700000">
              <a:off x="1051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1974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0" name="Rectangle 119"/>
            <p:cNvSpPr>
              <a:spLocks noChangeArrowheads="1"/>
            </p:cNvSpPr>
            <p:nvPr/>
          </p:nvSpPr>
          <p:spPr bwMode="auto">
            <a:xfrm rot="-2700000">
              <a:off x="1274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1975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1" name="Rectangle 120"/>
            <p:cNvSpPr>
              <a:spLocks noChangeArrowheads="1"/>
            </p:cNvSpPr>
            <p:nvPr/>
          </p:nvSpPr>
          <p:spPr bwMode="auto">
            <a:xfrm rot="-2700000">
              <a:off x="1497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1976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2" name="Rectangle 121"/>
            <p:cNvSpPr>
              <a:spLocks noChangeArrowheads="1"/>
            </p:cNvSpPr>
            <p:nvPr/>
          </p:nvSpPr>
          <p:spPr bwMode="auto">
            <a:xfrm rot="-2700000">
              <a:off x="1720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1977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3" name="Rectangle 122"/>
            <p:cNvSpPr>
              <a:spLocks noChangeArrowheads="1"/>
            </p:cNvSpPr>
            <p:nvPr/>
          </p:nvSpPr>
          <p:spPr bwMode="auto">
            <a:xfrm rot="-2700000">
              <a:off x="1944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1978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4" name="Rectangle 123"/>
            <p:cNvSpPr>
              <a:spLocks noChangeArrowheads="1"/>
            </p:cNvSpPr>
            <p:nvPr/>
          </p:nvSpPr>
          <p:spPr bwMode="auto">
            <a:xfrm rot="-2700000">
              <a:off x="2167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1979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5" name="Rectangle 124"/>
            <p:cNvSpPr>
              <a:spLocks noChangeArrowheads="1"/>
            </p:cNvSpPr>
            <p:nvPr/>
          </p:nvSpPr>
          <p:spPr bwMode="auto">
            <a:xfrm rot="-2700000">
              <a:off x="2390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1980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6" name="Rectangle 125"/>
            <p:cNvSpPr>
              <a:spLocks noChangeArrowheads="1"/>
            </p:cNvSpPr>
            <p:nvPr/>
          </p:nvSpPr>
          <p:spPr bwMode="auto">
            <a:xfrm rot="-2700000">
              <a:off x="2614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1981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7" name="Rectangle 126"/>
            <p:cNvSpPr>
              <a:spLocks noChangeArrowheads="1"/>
            </p:cNvSpPr>
            <p:nvPr/>
          </p:nvSpPr>
          <p:spPr bwMode="auto">
            <a:xfrm rot="-2700000">
              <a:off x="2836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1982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8" name="Rectangle 127"/>
            <p:cNvSpPr>
              <a:spLocks noChangeArrowheads="1"/>
            </p:cNvSpPr>
            <p:nvPr/>
          </p:nvSpPr>
          <p:spPr bwMode="auto">
            <a:xfrm rot="-2700000">
              <a:off x="3059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1983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89" name="Rectangle 128"/>
            <p:cNvSpPr>
              <a:spLocks noChangeArrowheads="1"/>
            </p:cNvSpPr>
            <p:nvPr/>
          </p:nvSpPr>
          <p:spPr bwMode="auto">
            <a:xfrm rot="-2700000">
              <a:off x="3282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1984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0" name="Rectangle 129"/>
            <p:cNvSpPr>
              <a:spLocks noChangeArrowheads="1"/>
            </p:cNvSpPr>
            <p:nvPr/>
          </p:nvSpPr>
          <p:spPr bwMode="auto">
            <a:xfrm rot="-2700000">
              <a:off x="3506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1985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1" name="Rectangle 130"/>
            <p:cNvSpPr>
              <a:spLocks noChangeArrowheads="1"/>
            </p:cNvSpPr>
            <p:nvPr/>
          </p:nvSpPr>
          <p:spPr bwMode="auto">
            <a:xfrm rot="-2700000">
              <a:off x="3729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1986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2" name="Rectangle 131"/>
            <p:cNvSpPr>
              <a:spLocks noChangeArrowheads="1"/>
            </p:cNvSpPr>
            <p:nvPr/>
          </p:nvSpPr>
          <p:spPr bwMode="auto">
            <a:xfrm rot="-2700000">
              <a:off x="3952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1987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3" name="Rectangle 132"/>
            <p:cNvSpPr>
              <a:spLocks noChangeArrowheads="1"/>
            </p:cNvSpPr>
            <p:nvPr/>
          </p:nvSpPr>
          <p:spPr bwMode="auto">
            <a:xfrm rot="-2700000">
              <a:off x="4176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1988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4" name="Rectangle 133"/>
            <p:cNvSpPr>
              <a:spLocks noChangeArrowheads="1"/>
            </p:cNvSpPr>
            <p:nvPr/>
          </p:nvSpPr>
          <p:spPr bwMode="auto">
            <a:xfrm rot="-2700000">
              <a:off x="4399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1989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5" name="Rectangle 134"/>
            <p:cNvSpPr>
              <a:spLocks noChangeArrowheads="1"/>
            </p:cNvSpPr>
            <p:nvPr/>
          </p:nvSpPr>
          <p:spPr bwMode="auto">
            <a:xfrm rot="-2700000">
              <a:off x="4622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1990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6" name="Rectangle 135"/>
            <p:cNvSpPr>
              <a:spLocks noChangeArrowheads="1"/>
            </p:cNvSpPr>
            <p:nvPr/>
          </p:nvSpPr>
          <p:spPr bwMode="auto">
            <a:xfrm rot="-2700000">
              <a:off x="4845" y="3529"/>
              <a:ext cx="33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 Narrow" pitchFamily="34" charset="0"/>
                </a:rPr>
                <a:t>1991 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097" name="Line 136"/>
            <p:cNvSpPr>
              <a:spLocks noChangeShapeType="1"/>
            </p:cNvSpPr>
            <p:nvPr/>
          </p:nvSpPr>
          <p:spPr bwMode="auto">
            <a:xfrm>
              <a:off x="623" y="3860"/>
              <a:ext cx="190" cy="1"/>
            </a:xfrm>
            <a:prstGeom prst="line">
              <a:avLst/>
            </a:prstGeom>
            <a:noFill/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Rectangle 137"/>
            <p:cNvSpPr>
              <a:spLocks noChangeArrowheads="1"/>
            </p:cNvSpPr>
            <p:nvPr/>
          </p:nvSpPr>
          <p:spPr bwMode="auto">
            <a:xfrm>
              <a:off x="683" y="3826"/>
              <a:ext cx="70" cy="68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1099" name="Rectangle 138"/>
            <p:cNvSpPr>
              <a:spLocks noChangeArrowheads="1"/>
            </p:cNvSpPr>
            <p:nvPr/>
          </p:nvSpPr>
          <p:spPr bwMode="auto">
            <a:xfrm>
              <a:off x="842" y="3792"/>
              <a:ext cx="112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  <a:latin typeface="Arial Narrow" pitchFamily="34" charset="0"/>
                </a:rPr>
                <a:t>Sub-Saharan Africa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100" name="Line 139"/>
            <p:cNvSpPr>
              <a:spLocks noChangeShapeType="1"/>
            </p:cNvSpPr>
            <p:nvPr/>
          </p:nvSpPr>
          <p:spPr bwMode="auto">
            <a:xfrm>
              <a:off x="1962" y="3860"/>
              <a:ext cx="190" cy="1"/>
            </a:xfrm>
            <a:prstGeom prst="line">
              <a:avLst/>
            </a:prstGeom>
            <a:noFill/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Freeform 140"/>
            <p:cNvSpPr>
              <a:spLocks/>
            </p:cNvSpPr>
            <p:nvPr/>
          </p:nvSpPr>
          <p:spPr bwMode="auto">
            <a:xfrm>
              <a:off x="2019" y="3823"/>
              <a:ext cx="75" cy="74"/>
            </a:xfrm>
            <a:custGeom>
              <a:avLst/>
              <a:gdLst>
                <a:gd name="T0" fmla="*/ 9 w 150"/>
                <a:gd name="T1" fmla="*/ 0 h 147"/>
                <a:gd name="T2" fmla="*/ 19 w 150"/>
                <a:gd name="T3" fmla="*/ 10 h 147"/>
                <a:gd name="T4" fmla="*/ 9 w 150"/>
                <a:gd name="T5" fmla="*/ 19 h 147"/>
                <a:gd name="T6" fmla="*/ 0 w 150"/>
                <a:gd name="T7" fmla="*/ 10 h 147"/>
                <a:gd name="T8" fmla="*/ 9 w 150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47"/>
                <a:gd name="T17" fmla="*/ 150 w 150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47">
                  <a:moveTo>
                    <a:pt x="75" y="0"/>
                  </a:moveTo>
                  <a:lnTo>
                    <a:pt x="150" y="74"/>
                  </a:lnTo>
                  <a:lnTo>
                    <a:pt x="75" y="147"/>
                  </a:lnTo>
                  <a:lnTo>
                    <a:pt x="0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Rectangle 141"/>
            <p:cNvSpPr>
              <a:spLocks noChangeArrowheads="1"/>
            </p:cNvSpPr>
            <p:nvPr/>
          </p:nvSpPr>
          <p:spPr bwMode="auto">
            <a:xfrm>
              <a:off x="2180" y="3792"/>
              <a:ext cx="139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  <a:latin typeface="Arial Narrow" pitchFamily="34" charset="0"/>
                </a:rPr>
                <a:t>All Developing Countries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41103" name="Line 142"/>
            <p:cNvSpPr>
              <a:spLocks noChangeShapeType="1"/>
            </p:cNvSpPr>
            <p:nvPr/>
          </p:nvSpPr>
          <p:spPr bwMode="auto">
            <a:xfrm>
              <a:off x="3573" y="3860"/>
              <a:ext cx="190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Freeform 143"/>
            <p:cNvSpPr>
              <a:spLocks/>
            </p:cNvSpPr>
            <p:nvPr/>
          </p:nvSpPr>
          <p:spPr bwMode="auto">
            <a:xfrm>
              <a:off x="3633" y="3826"/>
              <a:ext cx="70" cy="68"/>
            </a:xfrm>
            <a:custGeom>
              <a:avLst/>
              <a:gdLst>
                <a:gd name="T0" fmla="*/ 9 w 140"/>
                <a:gd name="T1" fmla="*/ 0 h 137"/>
                <a:gd name="T2" fmla="*/ 18 w 140"/>
                <a:gd name="T3" fmla="*/ 17 h 137"/>
                <a:gd name="T4" fmla="*/ 0 w 140"/>
                <a:gd name="T5" fmla="*/ 17 h 137"/>
                <a:gd name="T6" fmla="*/ 9 w 14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137"/>
                <a:gd name="T14" fmla="*/ 140 w 14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137">
                  <a:moveTo>
                    <a:pt x="70" y="0"/>
                  </a:moveTo>
                  <a:lnTo>
                    <a:pt x="140" y="137"/>
                  </a:lnTo>
                  <a:lnTo>
                    <a:pt x="0" y="13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C00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Rectangle 144"/>
            <p:cNvSpPr>
              <a:spLocks noChangeArrowheads="1"/>
            </p:cNvSpPr>
            <p:nvPr/>
          </p:nvSpPr>
          <p:spPr bwMode="auto">
            <a:xfrm>
              <a:off x="3792" y="3792"/>
              <a:ext cx="13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  <a:latin typeface="Arial Narrow" pitchFamily="34" charset="0"/>
                </a:rPr>
                <a:t>All Developed Countries</a:t>
              </a:r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1534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The composition of foreign aid to Africa has changed radically over time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5780088" cy="4503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47" name="TextBox 146"/>
          <p:cNvSpPr txBox="1"/>
          <p:nvPr/>
        </p:nvSpPr>
        <p:spPr>
          <a:xfrm>
            <a:off x="381000" y="6396038"/>
            <a:ext cx="6172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dirty="0">
                <a:cs typeface="+mn-cs"/>
              </a:rPr>
              <a:t>Reproduced from W.A. Masters (2008), “Beyond the Food Crisis: Trade, Aid and Innovation in African Agriculture.” 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4"/>
              </a:rPr>
              <a:t>African Technology Development Forum</a:t>
            </a:r>
            <a:r>
              <a:rPr lang="en-US" sz="1200" dirty="0">
                <a:cs typeface="+mn-cs"/>
              </a:rPr>
              <a:t> 5(1): 3-15.</a:t>
            </a:r>
            <a:endParaRPr lang="en-US" sz="1200" i="1" dirty="0"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 rot="20860401">
            <a:off x="873125" y="4748213"/>
            <a:ext cx="2424113" cy="588962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149" name="Straight Arrow Connector 148"/>
          <p:cNvCxnSpPr/>
          <p:nvPr/>
        </p:nvCxnSpPr>
        <p:spPr>
          <a:xfrm rot="10800000" flipV="1">
            <a:off x="3124200" y="3276598"/>
            <a:ext cx="3429002" cy="1371601"/>
          </a:xfrm>
          <a:prstGeom prst="straightConnector1">
            <a:avLst/>
          </a:prstGeom>
          <a:ln w="190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6248400" y="2362200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In the 1970s and 1980s, donors gave much more food aid than aid for agricultural production</a:t>
            </a:r>
          </a:p>
        </p:txBody>
      </p:sp>
      <p:sp>
        <p:nvSpPr>
          <p:cNvPr id="153" name="Oval 152"/>
          <p:cNvSpPr/>
          <p:nvPr/>
        </p:nvSpPr>
        <p:spPr>
          <a:xfrm>
            <a:off x="3040063" y="4508500"/>
            <a:ext cx="3074987" cy="1241425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>
          <a:xfrm rot="10800000" flipV="1">
            <a:off x="5791200" y="4952999"/>
            <a:ext cx="1295400" cy="533401"/>
          </a:xfrm>
          <a:prstGeom prst="straightConnector1">
            <a:avLst/>
          </a:prstGeom>
          <a:ln w="1905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6934200" y="3630613"/>
            <a:ext cx="1981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In the 1990s and 2000s, health and debt relief grew; food aid declined but so did aid for 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1" grpId="0"/>
      <p:bldP spid="153" grpId="0" animBg="1"/>
      <p:bldP spid="1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Why has there been so little effort</a:t>
            </a:r>
            <a:br>
              <a:rPr lang="en-US" smtClean="0"/>
            </a:br>
            <a:r>
              <a:rPr lang="en-US" smtClean="0"/>
              <a:t>on food crop improvement for Africa?</a:t>
            </a:r>
            <a:endParaRPr lang="en-US" sz="4400" smtClean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3200" smtClean="0"/>
              <a:t>Early conditions were unfavorable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Until early 1960s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almost all of Africa was under European colonial rule 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most countries were land-abundant exporters of cash crops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Until mid-1980s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most African governments taxed agriculture heavily, as</a:t>
            </a:r>
          </a:p>
          <a:p>
            <a:pPr lvl="2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smtClean="0"/>
              <a:t>the region remained land abundant (but exported less and less)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When population growth finally outstripped land supply in the 1980s and 1990s, the rest of the world…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was awash in grain – no fear of mass starvation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had won cold war – no fear of Africa becoming communist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mtClean="0"/>
              <a:t>seen export growth in Asia – thought Africa could import its food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To respond to farmers’ needs, crop improvement involves multiple innovations</a:t>
            </a:r>
          </a:p>
        </p:txBody>
      </p:sp>
      <p:pic>
        <p:nvPicPr>
          <p:cNvPr id="1099779" name="Picture 3" descr="Photo-ManurePilesIn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962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Photo-SeedSamplesInSeneg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60600"/>
            <a:ext cx="4419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396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Genetic improvement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396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(by scientists, using controlled trials)</a:t>
            </a:r>
          </a:p>
        </p:txBody>
      </p:sp>
      <p:sp>
        <p:nvSpPr>
          <p:cNvPr id="1099783" name="Text Box 7"/>
          <p:cNvSpPr txBox="1">
            <a:spLocks noChangeArrowheads="1"/>
          </p:cNvSpPr>
          <p:nvPr/>
        </p:nvSpPr>
        <p:spPr bwMode="auto">
          <a:xfrm>
            <a:off x="4648200" y="1371600"/>
            <a:ext cx="396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Agronomic improvement</a:t>
            </a:r>
          </a:p>
        </p:txBody>
      </p:sp>
      <p:sp>
        <p:nvSpPr>
          <p:cNvPr id="1099784" name="Text Box 8"/>
          <p:cNvSpPr txBox="1">
            <a:spLocks noChangeArrowheads="1"/>
          </p:cNvSpPr>
          <p:nvPr/>
        </p:nvSpPr>
        <p:spPr bwMode="auto">
          <a:xfrm>
            <a:off x="4572000" y="5181600"/>
            <a:ext cx="396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(by farmers, using land &amp; labor)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83" grpId="0"/>
      <p:bldP spid="10997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C849A5A-BF59-4A7B-91D1-EC4D3366A885}" type="slidenum">
              <a:rPr lang="en-US" sz="2400" smtClean="0"/>
              <a:pPr/>
              <a:t>34</a:t>
            </a:fld>
            <a:endParaRPr lang="en-US" sz="2400" smtClean="0"/>
          </a:p>
        </p:txBody>
      </p:sp>
      <p:pic>
        <p:nvPicPr>
          <p:cNvPr id="45059" name="Picture 2" descr="Photo-Burkina-FlatPla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56393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1827" name="Picture 3" descr="Photo-Burkina-Z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34385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15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</a:rPr>
              <a:t>New techniques to manage soils and conserve moisture are spreading</a:t>
            </a:r>
          </a:p>
        </p:txBody>
      </p:sp>
      <p:pic>
        <p:nvPicPr>
          <p:cNvPr id="1101829" name="Picture 5" descr="Photo-Burkina-FamilyWhoMadeZai-19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84688"/>
            <a:ext cx="31242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0" y="1219200"/>
            <a:ext cx="396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traditional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“flat” planting</a:t>
            </a:r>
          </a:p>
        </p:txBody>
      </p:sp>
      <p:sp>
        <p:nvSpPr>
          <p:cNvPr id="1101831" name="Text Box 7"/>
          <p:cNvSpPr txBox="1">
            <a:spLocks noChangeArrowheads="1"/>
          </p:cNvSpPr>
          <p:nvPr/>
        </p:nvSpPr>
        <p:spPr bwMode="auto">
          <a:xfrm>
            <a:off x="3657600" y="1219200"/>
            <a:ext cx="4343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labor-intensive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latin typeface="Arial Narrow" pitchFamily="34" charset="0"/>
              </a:rPr>
              <a:t>“Zai” microcatchments</a:t>
            </a:r>
          </a:p>
        </p:txBody>
      </p:sp>
      <p:sp>
        <p:nvSpPr>
          <p:cNvPr id="1101832" name="Text Box 8"/>
          <p:cNvSpPr txBox="1">
            <a:spLocks noChangeArrowheads="1"/>
          </p:cNvSpPr>
          <p:nvPr/>
        </p:nvSpPr>
        <p:spPr bwMode="auto">
          <a:xfrm>
            <a:off x="0" y="6172200"/>
            <a:ext cx="5867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>
                <a:latin typeface="Arial Narrow" pitchFamily="34" charset="0"/>
              </a:rPr>
              <a:t>For these fields, the workers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1" grpId="0"/>
      <p:bldP spid="11018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/>
              <a:t>The role of policy in agricultural technology</a:t>
            </a:r>
            <a:endParaRPr lang="en-US" sz="3200" smtClean="0"/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067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Innovation is subject to severe market failures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R&amp;D + dissemination is often…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a natural monopoly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“non-rival” in production, with high fixed costs, low or zero marginal cost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a provider of public goods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“non-excludable” in consumption, so </a:t>
            </a:r>
            <a:r>
              <a:rPr lang="en-US" dirty="0" smtClean="0"/>
              <a:t>difficult or impossible to recover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R&amp;D activity often involves asymmetric information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a “credence good” for investors in R&amp;D and for potential adopters of new technologies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Thus private firms provide too little innovation…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the pace and type of innovation depends crucially on government, using its monopoly of force and taxation.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pPr eaLnBrk="1" hangingPunct="1"/>
            <a:r>
              <a:rPr lang="en-US" smtClean="0"/>
              <a:t>How can government lead society to do more innovation?</a:t>
            </a:r>
          </a:p>
          <a:p>
            <a:pPr lvl="1" eaLnBrk="1" hangingPunct="1"/>
            <a:r>
              <a:rPr lang="en-US" i="1" smtClean="0"/>
              <a:t>public research and education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from 1100s in Europe, rise of Medieval universities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from 1870s in US and Japan, founding of agricultural research</a:t>
            </a:r>
          </a:p>
          <a:p>
            <a:pPr lvl="1" eaLnBrk="1" hangingPunct="1"/>
            <a:r>
              <a:rPr lang="en-US" i="1" smtClean="0"/>
              <a:t>patents </a:t>
            </a:r>
          </a:p>
          <a:p>
            <a:pPr lvl="1" eaLnBrk="1" hangingPunct="1">
              <a:buFontTx/>
              <a:buNone/>
            </a:pPr>
            <a:r>
              <a:rPr lang="en-US" smtClean="0"/>
              <a:t>	in 1624, Britain enacted a formal “Statute of Monopolies”;</a:t>
            </a:r>
          </a:p>
          <a:p>
            <a:pPr lvl="1" eaLnBrk="1" hangingPunct="1">
              <a:buFontTx/>
              <a:buNone/>
            </a:pPr>
            <a:r>
              <a:rPr lang="en-US" smtClean="0"/>
              <a:t>	in 1787, patent law written into Article 1 of the U.S.  constitution</a:t>
            </a:r>
          </a:p>
          <a:p>
            <a:pPr lvl="1" eaLnBrk="1" hangingPunct="1"/>
            <a:r>
              <a:rPr lang="en-US" i="1" smtClean="0"/>
              <a:t>prizes</a:t>
            </a:r>
            <a:r>
              <a:rPr lang="en-US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mtClean="0"/>
              <a:t>	in 1714, the British Parliament offered a £20,000 reward for an accurate way to measure longitude at sea</a:t>
            </a:r>
          </a:p>
          <a:p>
            <a:pPr lvl="1" eaLnBrk="1" hangingPunct="1">
              <a:buFontTx/>
              <a:buNone/>
            </a:pPr>
            <a:r>
              <a:rPr lang="en-US" smtClean="0"/>
              <a:t>	many other examples…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Policy options to promote innovation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5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5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Is there enough R&amp;D?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991600" cy="5638800"/>
          </a:xfrm>
        </p:spPr>
        <p:txBody>
          <a:bodyPr/>
          <a:lstStyle/>
          <a:p>
            <a:pPr eaLnBrk="1" hangingPunct="1"/>
            <a:r>
              <a:rPr lang="en-US" smtClean="0"/>
              <a:t>Economists suspect under-spending, perhaps because:</a:t>
            </a:r>
          </a:p>
          <a:p>
            <a:pPr lvl="1" eaLnBrk="1" hangingPunct="1"/>
            <a:r>
              <a:rPr lang="en-US" sz="2200" smtClean="0"/>
              <a:t>benefits are dispersed and hard to observe, and </a:t>
            </a:r>
          </a:p>
          <a:p>
            <a:pPr lvl="1" eaLnBrk="1" hangingPunct="1"/>
            <a:r>
              <a:rPr lang="en-US" sz="2200" smtClean="0"/>
              <a:t>costs are specific and easy to observe</a:t>
            </a:r>
          </a:p>
          <a:p>
            <a:pPr lvl="1" eaLnBrk="1" hangingPunct="1"/>
            <a:r>
              <a:rPr lang="en-US" smtClean="0"/>
              <a:t>most analysis try to answer using returns to research:</a:t>
            </a:r>
          </a:p>
          <a:p>
            <a:pPr lvl="2" eaLnBrk="1" hangingPunct="1"/>
            <a:r>
              <a:rPr lang="en-US" smtClean="0"/>
              <a:t>if returns are above average, there is under-spending;</a:t>
            </a:r>
          </a:p>
          <a:p>
            <a:pPr lvl="2" eaLnBrk="1" hangingPunct="1"/>
            <a:r>
              <a:rPr lang="en-US" smtClean="0"/>
              <a:t>if returns are below average, there is over-spending.</a:t>
            </a:r>
            <a:endParaRPr lang="en-US" sz="1800" smtClean="0"/>
          </a:p>
          <a:p>
            <a:pPr eaLnBrk="1" hangingPunct="1"/>
            <a:r>
              <a:rPr lang="en-US" sz="2400" smtClean="0"/>
              <a:t>What do Alston et al. find?</a:t>
            </a:r>
          </a:p>
          <a:p>
            <a:pPr lvl="1" eaLnBrk="1" hangingPunct="1"/>
            <a:r>
              <a:rPr lang="en-US" smtClean="0"/>
              <a:t>confirms systematic under-spending (high returns),</a:t>
            </a:r>
          </a:p>
          <a:p>
            <a:pPr lvl="1" eaLnBrk="1" hangingPunct="1"/>
            <a:r>
              <a:rPr lang="en-US" smtClean="0"/>
              <a:t>but finds large variance in results, possibly due to: </a:t>
            </a:r>
          </a:p>
          <a:p>
            <a:pPr lvl="2" eaLnBrk="1" hangingPunct="1"/>
            <a:r>
              <a:rPr lang="en-US" smtClean="0"/>
              <a:t>poor measurement</a:t>
            </a:r>
          </a:p>
          <a:p>
            <a:pPr lvl="2" eaLnBrk="1" hangingPunct="1"/>
            <a:r>
              <a:rPr lang="en-US" smtClean="0"/>
              <a:t>variance in the management of research </a:t>
            </a:r>
          </a:p>
          <a:p>
            <a:pPr lvl="2" eaLnBrk="1" hangingPunct="1"/>
            <a:r>
              <a:rPr lang="en-US" smtClean="0"/>
              <a:t>inherent riskiness of research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9127547-A789-419E-A614-CE47D8727E9B}" type="slidenum">
              <a:rPr lang="en-US" sz="2400" smtClean="0"/>
              <a:pPr/>
              <a:t>38</a:t>
            </a:fld>
            <a:endParaRPr lang="en-US" sz="2400" smtClean="0"/>
          </a:p>
        </p:txBody>
      </p:sp>
      <p:pic>
        <p:nvPicPr>
          <p:cNvPr id="49155" name="Picture 2" descr="IRR to research and exte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8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573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/>
              <a:t>What’s new in ag. research?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6396038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Reproduced from Clive James (2008), </a:t>
            </a:r>
            <a:r>
              <a:rPr lang="en-US" sz="1200" i="1"/>
              <a:t>Global Status of Commercialized Biotech/GM Crops: 2008</a:t>
            </a:r>
            <a:r>
              <a:rPr lang="en-US" sz="1200"/>
              <a:t>. ISAAA Brief No. 39. ISAAA: Ithaca, NY (www.isaaa.org).</a:t>
            </a:r>
            <a:endParaRPr lang="en-US" sz="1200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600200"/>
            <a:ext cx="6553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/>
              <a:t>Global Area of Biotech Crops, 1996 to 2008:</a:t>
            </a:r>
          </a:p>
          <a:p>
            <a:pPr>
              <a:lnSpc>
                <a:spcPct val="80000"/>
              </a:lnSpc>
            </a:pPr>
            <a:r>
              <a:rPr lang="en-US" b="1"/>
              <a:t>Industrial and Developing Countries (m. ha)</a:t>
            </a: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72400" y="3733800"/>
            <a:ext cx="11430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Indust. Co.</a:t>
            </a:r>
            <a:r>
              <a:rPr lang="en-US" sz="1400" i="1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5.4% of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1.29 b. ha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72400" y="2362200"/>
            <a:ext cx="12192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Worldwide</a:t>
            </a:r>
            <a:r>
              <a:rPr lang="en-US" sz="1400" i="1"/>
              <a:t>: 2.5% of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4.96 b. ha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72400" y="4648200"/>
            <a:ext cx="13716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Dev’ing. Co.</a:t>
            </a:r>
            <a:r>
              <a:rPr lang="en-US" sz="1400" i="1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1.5% of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3.67 b. ha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43800" y="1600200"/>
            <a:ext cx="14478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Approx. share of global farm area in 2008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772400" y="2209800"/>
            <a:ext cx="11430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7200" y="838200"/>
            <a:ext cx="3365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</a:rPr>
              <a:t>Molecular biology!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To explain production and technology choices, </a:t>
            </a:r>
            <a:br>
              <a:rPr lang="en-US" smtClean="0"/>
            </a:br>
            <a:r>
              <a:rPr lang="en-US" smtClean="0"/>
              <a:t>we start with a household model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3260725" y="2309813"/>
            <a:ext cx="2225675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2971800" y="15240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4267200" y="52578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15394" name="Text Box 33"/>
          <p:cNvSpPr txBox="1">
            <a:spLocks noChangeArrowheads="1"/>
          </p:cNvSpPr>
          <p:nvPr/>
        </p:nvSpPr>
        <p:spPr bwMode="auto">
          <a:xfrm>
            <a:off x="4724400" y="3200400"/>
            <a:ext cx="3949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i="1" dirty="0">
                <a:solidFill>
                  <a:srgbClr val="66FFFF"/>
                </a:solidFill>
              </a:rPr>
              <a:t>other possible buy/sell choices</a:t>
            </a:r>
          </a:p>
          <a:p>
            <a:pPr eaLnBrk="0" hangingPunct="0">
              <a:lnSpc>
                <a:spcPct val="80000"/>
              </a:lnSpc>
            </a:pPr>
            <a:r>
              <a:rPr lang="en-US" i="1" dirty="0">
                <a:solidFill>
                  <a:srgbClr val="66FFFF"/>
                </a:solidFill>
              </a:rPr>
              <a:t>	(the “income” line) </a:t>
            </a:r>
          </a:p>
          <a:p>
            <a:pPr eaLnBrk="0" hangingPunct="0">
              <a:lnSpc>
                <a:spcPct val="80000"/>
              </a:lnSpc>
            </a:pPr>
            <a:r>
              <a:rPr lang="en-US" i="1" dirty="0">
                <a:solidFill>
                  <a:srgbClr val="66FFFF"/>
                </a:solidFill>
              </a:rPr>
              <a:t>	    slope is -</a:t>
            </a:r>
            <a:r>
              <a:rPr lang="en-US" i="1" dirty="0" err="1">
                <a:solidFill>
                  <a:srgbClr val="66FFFF"/>
                </a:solidFill>
              </a:rPr>
              <a:t>Pb</a:t>
            </a:r>
            <a:r>
              <a:rPr lang="en-US" i="1" dirty="0">
                <a:solidFill>
                  <a:srgbClr val="66FFFF"/>
                </a:solidFill>
              </a:rPr>
              <a:t>/Pc</a:t>
            </a:r>
          </a:p>
          <a:p>
            <a:pPr eaLnBrk="0" hangingPunct="0">
              <a:lnSpc>
                <a:spcPct val="80000"/>
              </a:lnSpc>
            </a:pPr>
            <a:r>
              <a:rPr lang="en-US" i="1" dirty="0">
                <a:solidFill>
                  <a:srgbClr val="66FFFF"/>
                </a:solidFill>
              </a:rPr>
              <a:t>	    (price of beans /</a:t>
            </a:r>
          </a:p>
          <a:p>
            <a:pPr eaLnBrk="0" hangingPunct="0">
              <a:lnSpc>
                <a:spcPct val="80000"/>
              </a:lnSpc>
            </a:pPr>
            <a:r>
              <a:rPr lang="en-US" i="1" dirty="0">
                <a:solidFill>
                  <a:srgbClr val="66FFFF"/>
                </a:solidFill>
              </a:rPr>
              <a:t>                     price of corn)</a:t>
            </a:r>
          </a:p>
        </p:txBody>
      </p:sp>
      <p:sp>
        <p:nvSpPr>
          <p:cNvPr id="16397" name="Oval 38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5400" name="Freeform 39"/>
          <p:cNvSpPr>
            <a:spLocks/>
          </p:cNvSpPr>
          <p:nvPr/>
        </p:nvSpPr>
        <p:spPr bwMode="auto">
          <a:xfrm flipH="1" flipV="1">
            <a:off x="3505200" y="2057400"/>
            <a:ext cx="1066800" cy="914400"/>
          </a:xfrm>
          <a:custGeom>
            <a:avLst/>
            <a:gdLst>
              <a:gd name="T0" fmla="*/ 0 w 1600"/>
              <a:gd name="T1" fmla="*/ 3753011 h 1888"/>
              <a:gd name="T2" fmla="*/ 106693344 w 1600"/>
              <a:gd name="T3" fmla="*/ 3753011 h 1888"/>
              <a:gd name="T4" fmla="*/ 234725349 w 1600"/>
              <a:gd name="T5" fmla="*/ 26271565 h 1888"/>
              <a:gd name="T6" fmla="*/ 469450697 w 1600"/>
              <a:gd name="T7" fmla="*/ 105086261 h 1888"/>
              <a:gd name="T8" fmla="*/ 661498642 w 1600"/>
              <a:gd name="T9" fmla="*/ 285234729 h 1888"/>
              <a:gd name="T10" fmla="*/ 704176129 w 1600"/>
              <a:gd name="T11" fmla="*/ 375308433 h 1888"/>
              <a:gd name="T12" fmla="*/ 704176129 w 1600"/>
              <a:gd name="T13" fmla="*/ 442864074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6399" name="Oval 40"/>
          <p:cNvSpPr>
            <a:spLocks noChangeArrowheads="1"/>
          </p:cNvSpPr>
          <p:nvPr/>
        </p:nvSpPr>
        <p:spPr bwMode="auto">
          <a:xfrm>
            <a:off x="37338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6400" name="TextBox 43"/>
          <p:cNvSpPr txBox="1">
            <a:spLocks noChangeArrowheads="1"/>
          </p:cNvSpPr>
          <p:nvPr/>
        </p:nvSpPr>
        <p:spPr bwMode="auto">
          <a:xfrm>
            <a:off x="990600" y="3886200"/>
            <a:ext cx="2133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observed production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(whatever it is) 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2551113" y="3441700"/>
            <a:ext cx="1755775" cy="1017588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cxnSp>
        <p:nvCxnSpPr>
          <p:cNvPr id="16402" name="Straight Arrow Connector 46"/>
          <p:cNvCxnSpPr>
            <a:cxnSpLocks noChangeShapeType="1"/>
          </p:cNvCxnSpPr>
          <p:nvPr/>
        </p:nvCxnSpPr>
        <p:spPr bwMode="auto">
          <a:xfrm>
            <a:off x="2514600" y="53340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6403" name="TextBox 47"/>
          <p:cNvSpPr txBox="1">
            <a:spLocks noChangeArrowheads="1"/>
          </p:cNvSpPr>
          <p:nvPr/>
        </p:nvSpPr>
        <p:spPr bwMode="auto">
          <a:xfrm>
            <a:off x="5257800" y="1676400"/>
            <a:ext cx="3886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observed consumption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(production +/- transactions)</a:t>
            </a:r>
          </a:p>
        </p:txBody>
      </p:sp>
      <p:sp>
        <p:nvSpPr>
          <p:cNvPr id="49" name="Freeform 48"/>
          <p:cNvSpPr/>
          <p:nvPr/>
        </p:nvSpPr>
        <p:spPr bwMode="auto">
          <a:xfrm flipH="1" flipV="1">
            <a:off x="4038600" y="1905000"/>
            <a:ext cx="1138238" cy="6858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5334000"/>
            <a:ext cx="2932113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1">
                    <a:lumMod val="95000"/>
                  </a:schemeClr>
                </a:solidFill>
                <a:cs typeface="+mn-cs"/>
              </a:rPr>
              <a:t>other possible choices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1">
                    <a:lumMod val="95000"/>
                  </a:schemeClr>
                </a:solidFill>
                <a:cs typeface="+mn-cs"/>
              </a:rPr>
              <a:t>(the “production possibilities frontier”)</a:t>
            </a: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362200" y="4267200"/>
            <a:ext cx="2667000" cy="1676400"/>
          </a:xfrm>
          <a:custGeom>
            <a:avLst/>
            <a:gdLst>
              <a:gd name="T0" fmla="*/ 0 w 1756610"/>
              <a:gd name="T1" fmla="*/ 1618593 h 1017671"/>
              <a:gd name="T2" fmla="*/ 949891 w 1756610"/>
              <a:gd name="T3" fmla="*/ 1347726 h 1017671"/>
              <a:gd name="T4" fmla="*/ 1370034 w 1756610"/>
              <a:gd name="T5" fmla="*/ 554946 h 1017671"/>
              <a:gd name="T6" fmla="*/ 2667000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0" y="64881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solidFill>
                  <a:srgbClr val="66FF66"/>
                </a:solidFill>
              </a:rPr>
              <a:t>In economics, each observed choice is already an optimum… for the chooser!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3802063" y="2695575"/>
            <a:ext cx="809625" cy="596900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headEnd type="stealth"/>
            <a:tailEnd type="none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6409" name="TextBox 53"/>
          <p:cNvSpPr txBox="1">
            <a:spLocks noChangeArrowheads="1"/>
          </p:cNvSpPr>
          <p:nvPr/>
        </p:nvSpPr>
        <p:spPr bwMode="auto">
          <a:xfrm>
            <a:off x="5638800" y="2438400"/>
            <a:ext cx="3886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observed transactions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2B2B2"/>
                </a:solidFill>
              </a:rPr>
              <a:t>(purchase, sale, gifts etc.)</a:t>
            </a:r>
          </a:p>
        </p:txBody>
      </p:sp>
      <p:sp>
        <p:nvSpPr>
          <p:cNvPr id="55" name="Freeform 54"/>
          <p:cNvSpPr/>
          <p:nvPr/>
        </p:nvSpPr>
        <p:spPr bwMode="auto">
          <a:xfrm flipH="1" flipV="1">
            <a:off x="4419600" y="2667000"/>
            <a:ext cx="1138238" cy="4572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219200"/>
            <a:ext cx="2743200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rPr>
              <a:t>other equally preferred choices (consumers are already at highest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rPr>
              <a:t>level of “utility” they can reach</a:t>
            </a:r>
          </a:p>
        </p:txBody>
      </p:sp>
      <p:sp>
        <p:nvSpPr>
          <p:cNvPr id="57" name="Freeform 56"/>
          <p:cNvSpPr/>
          <p:nvPr/>
        </p:nvSpPr>
        <p:spPr bwMode="auto">
          <a:xfrm flipV="1">
            <a:off x="2514600" y="1828800"/>
            <a:ext cx="1030288" cy="5334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2" name="Arc 1"/>
          <p:cNvSpPr/>
          <p:nvPr/>
        </p:nvSpPr>
        <p:spPr bwMode="auto">
          <a:xfrm>
            <a:off x="1219200" y="2823171"/>
            <a:ext cx="4267200" cy="4796829"/>
          </a:xfrm>
          <a:prstGeom prst="arc">
            <a:avLst/>
          </a:prstGeom>
          <a:noFill/>
          <a:ln w="317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75625" algn="r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94" grpId="0"/>
      <p:bldP spid="50" grpId="0"/>
      <p:bldP spid="51" grpId="0" animBg="1"/>
      <p:bldP spid="52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/>
              <a:t>New biotechnologies hold great promise</a:t>
            </a:r>
            <a:br>
              <a:rPr lang="en-US" sz="3200" smtClean="0"/>
            </a:br>
            <a:r>
              <a:rPr lang="en-US" sz="3200" smtClean="0"/>
              <a:t>but so far only for a few crops</a:t>
            </a:r>
          </a:p>
        </p:txBody>
      </p:sp>
      <p:sp>
        <p:nvSpPr>
          <p:cNvPr id="51203" name="TextBox 8"/>
          <p:cNvSpPr txBox="1">
            <a:spLocks noChangeArrowheads="1"/>
          </p:cNvSpPr>
          <p:nvPr/>
        </p:nvSpPr>
        <p:spPr bwMode="auto">
          <a:xfrm>
            <a:off x="990600" y="6396038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Reproduced from Clive James (2008), </a:t>
            </a:r>
            <a:r>
              <a:rPr lang="en-US" sz="1200" i="1"/>
              <a:t>Global Status of Commercialized Biotech/GM Crops: 2008</a:t>
            </a:r>
            <a:r>
              <a:rPr lang="en-US" sz="1200"/>
              <a:t>. ISAAA Brief No. 39. ISAAA: Ithaca, NY (www.isaaa.org).</a:t>
            </a:r>
            <a:endParaRPr lang="en-US" sz="1200" i="1"/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990600" y="1600200"/>
            <a:ext cx="6629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/>
              <a:t>Global Area of Biotech Crops, 1996 to 2008,</a:t>
            </a:r>
          </a:p>
          <a:p>
            <a:pPr>
              <a:lnSpc>
                <a:spcPct val="80000"/>
              </a:lnSpc>
            </a:pPr>
            <a:r>
              <a:rPr lang="en-US" b="1"/>
              <a:t>By Crop (millions of hectares)</a:t>
            </a:r>
            <a:endParaRPr lang="en-US"/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681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10"/>
          <p:cNvSpPr txBox="1">
            <a:spLocks noChangeArrowheads="1"/>
          </p:cNvSpPr>
          <p:nvPr/>
        </p:nvSpPr>
        <p:spPr bwMode="auto">
          <a:xfrm>
            <a:off x="7772400" y="3810000"/>
            <a:ext cx="9906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Maize</a:t>
            </a:r>
            <a:r>
              <a:rPr lang="en-US" sz="1400" i="1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24% of 157 m. ha</a:t>
            </a:r>
          </a:p>
        </p:txBody>
      </p:sp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7772400" y="2438400"/>
            <a:ext cx="12192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Soybeans</a:t>
            </a:r>
            <a:r>
              <a:rPr lang="en-US" sz="1400" i="1"/>
              <a:t>: 70% of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95 m. ha </a:t>
            </a:r>
          </a:p>
        </p:txBody>
      </p:sp>
      <p:sp>
        <p:nvSpPr>
          <p:cNvPr id="51208" name="TextBox 12"/>
          <p:cNvSpPr txBox="1">
            <a:spLocks noChangeArrowheads="1"/>
          </p:cNvSpPr>
          <p:nvPr/>
        </p:nvSpPr>
        <p:spPr bwMode="auto">
          <a:xfrm>
            <a:off x="7772400" y="5334000"/>
            <a:ext cx="9144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Canola</a:t>
            </a:r>
            <a:r>
              <a:rPr lang="en-US" sz="1400" i="1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20% of 30 m. ha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7772400" y="4724400"/>
            <a:ext cx="9144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 u="sng"/>
              <a:t>Cotton</a:t>
            </a:r>
            <a:r>
              <a:rPr lang="en-US" sz="1400" i="1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46% of 34 m. ha</a:t>
            </a:r>
          </a:p>
        </p:txBody>
      </p:sp>
      <p:sp>
        <p:nvSpPr>
          <p:cNvPr id="51210" name="TextBox 14"/>
          <p:cNvSpPr txBox="1">
            <a:spLocks noChangeArrowheads="1"/>
          </p:cNvSpPr>
          <p:nvPr/>
        </p:nvSpPr>
        <p:spPr bwMode="auto">
          <a:xfrm>
            <a:off x="7543800" y="1676400"/>
            <a:ext cx="144780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i="1"/>
              <a:t>Share of global area for that crop in 2008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772400" y="2209800"/>
            <a:ext cx="11430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/>
              <a:t>New biotechnologies hold great promise</a:t>
            </a:r>
            <a:br>
              <a:rPr lang="en-US" sz="3200" smtClean="0"/>
            </a:br>
            <a:r>
              <a:rPr lang="en-US" sz="3200" smtClean="0"/>
              <a:t>but so far only through a few traits</a:t>
            </a:r>
          </a:p>
        </p:txBody>
      </p:sp>
      <p:sp>
        <p:nvSpPr>
          <p:cNvPr id="52227" name="TextBox 8"/>
          <p:cNvSpPr txBox="1">
            <a:spLocks noChangeArrowheads="1"/>
          </p:cNvSpPr>
          <p:nvPr/>
        </p:nvSpPr>
        <p:spPr bwMode="auto">
          <a:xfrm>
            <a:off x="990600" y="6357938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Reproduced from Clive James (2008), </a:t>
            </a:r>
            <a:r>
              <a:rPr lang="en-US" sz="1200" i="1"/>
              <a:t>Global Status of Commercialized Biotech/GM Crops: 2008</a:t>
            </a:r>
            <a:r>
              <a:rPr lang="en-US" sz="1200"/>
              <a:t>. ISAAA Brief No. 39. ISAAA: Ithaca, NY (www.isaaa.org).</a:t>
            </a:r>
            <a:endParaRPr lang="en-US" sz="1200" i="1"/>
          </a:p>
        </p:txBody>
      </p: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990600" y="1600200"/>
            <a:ext cx="6629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/>
              <a:t>Global Area of Biotech Crops, 1996 to 2008,</a:t>
            </a:r>
          </a:p>
          <a:p>
            <a:pPr>
              <a:lnSpc>
                <a:spcPct val="80000"/>
              </a:lnSpc>
            </a:pPr>
            <a:r>
              <a:rPr lang="en-US" b="1"/>
              <a:t>By Trait (millions of hectares)</a:t>
            </a:r>
            <a:endParaRPr lang="en-US"/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8389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8"/>
          <p:cNvSpPr txBox="1">
            <a:spLocks noChangeArrowheads="1"/>
          </p:cNvSpPr>
          <p:nvPr/>
        </p:nvSpPr>
        <p:spPr bwMode="auto">
          <a:xfrm>
            <a:off x="0" y="6611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/>
              <a:t>Reproduced from Clive James (2008), </a:t>
            </a:r>
            <a:r>
              <a:rPr lang="en-US" sz="1000" i="1"/>
              <a:t>Global Status of Commercialized Biotech/GM Crops: 2008</a:t>
            </a:r>
            <a:r>
              <a:rPr lang="en-US" sz="1000"/>
              <a:t>. ISAAA Brief No. 39. ISAAA: Ithaca, NY (www.isaaa.org).</a:t>
            </a:r>
            <a:endParaRPr lang="en-US" sz="1000" i="1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63763"/>
            <a:ext cx="60960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2438" y="3068638"/>
            <a:ext cx="914400" cy="4365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USA 62.5 m.</a:t>
            </a:r>
          </a:p>
        </p:txBody>
      </p:sp>
      <p:sp>
        <p:nvSpPr>
          <p:cNvPr id="53253" name="TextBox 12"/>
          <p:cNvSpPr txBox="1">
            <a:spLocks noChangeArrowheads="1"/>
          </p:cNvSpPr>
          <p:nvPr/>
        </p:nvSpPr>
        <p:spPr bwMode="auto">
          <a:xfrm>
            <a:off x="457200" y="38100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Mexico 0.1 m.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381000" y="4419600"/>
            <a:ext cx="990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Honduras &lt;0.05 m.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381000" y="5105400"/>
            <a:ext cx="990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Colombia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&lt;0.05 m.</a:t>
            </a:r>
          </a:p>
        </p:txBody>
      </p:sp>
      <p:sp>
        <p:nvSpPr>
          <p:cNvPr id="53256" name="TextBox 15"/>
          <p:cNvSpPr txBox="1">
            <a:spLocks noChangeArrowheads="1"/>
          </p:cNvSpPr>
          <p:nvPr/>
        </p:nvSpPr>
        <p:spPr bwMode="auto">
          <a:xfrm>
            <a:off x="457200" y="57912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Bolivia 0.6 m.</a:t>
            </a:r>
          </a:p>
        </p:txBody>
      </p:sp>
      <p:sp>
        <p:nvSpPr>
          <p:cNvPr id="53257" name="TextBox 16"/>
          <p:cNvSpPr txBox="1">
            <a:spLocks noChangeArrowheads="1"/>
          </p:cNvSpPr>
          <p:nvPr/>
        </p:nvSpPr>
        <p:spPr bwMode="auto">
          <a:xfrm>
            <a:off x="1295400" y="6210300"/>
            <a:ext cx="914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Chile &lt;0.05 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7438" y="6221413"/>
            <a:ext cx="990600" cy="4365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Argentina 21 m.   </a:t>
            </a:r>
          </a:p>
        </p:txBody>
      </p:sp>
      <p:sp>
        <p:nvSpPr>
          <p:cNvPr id="53259" name="TextBox 18"/>
          <p:cNvSpPr txBox="1">
            <a:spLocks noChangeArrowheads="1"/>
          </p:cNvSpPr>
          <p:nvPr/>
        </p:nvSpPr>
        <p:spPr bwMode="auto">
          <a:xfrm>
            <a:off x="3357563" y="6227763"/>
            <a:ext cx="914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Uruguay 0.7 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16413" y="6215063"/>
            <a:ext cx="995362" cy="4381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Paraguay 2.7 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4175" y="6215063"/>
            <a:ext cx="914400" cy="4381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Brazil 15.8 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738" y="6215063"/>
            <a:ext cx="914400" cy="4381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S.Africa 1.8 m.</a:t>
            </a:r>
          </a:p>
        </p:txBody>
      </p:sp>
      <p:sp>
        <p:nvSpPr>
          <p:cNvPr id="53263" name="TextBox 22"/>
          <p:cNvSpPr txBox="1">
            <a:spLocks noChangeArrowheads="1"/>
          </p:cNvSpPr>
          <p:nvPr/>
        </p:nvSpPr>
        <p:spPr bwMode="auto">
          <a:xfrm>
            <a:off x="7467600" y="556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Australia 0.2 m.</a:t>
            </a:r>
          </a:p>
        </p:txBody>
      </p:sp>
      <p:sp>
        <p:nvSpPr>
          <p:cNvPr id="53264" name="TextBox 23"/>
          <p:cNvSpPr txBox="1">
            <a:spLocks noChangeArrowheads="1"/>
          </p:cNvSpPr>
          <p:nvPr/>
        </p:nvSpPr>
        <p:spPr bwMode="auto">
          <a:xfrm>
            <a:off x="7467600" y="4800600"/>
            <a:ext cx="1371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Burkina Faso &lt;0.05 m.</a:t>
            </a:r>
          </a:p>
        </p:txBody>
      </p:sp>
      <p:sp>
        <p:nvSpPr>
          <p:cNvPr id="53265" name="TextBox 24"/>
          <p:cNvSpPr txBox="1">
            <a:spLocks noChangeArrowheads="1"/>
          </p:cNvSpPr>
          <p:nvPr/>
        </p:nvSpPr>
        <p:spPr bwMode="auto">
          <a:xfrm>
            <a:off x="7467600" y="4038600"/>
            <a:ext cx="1143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Philippines 0.4 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2838" y="3297238"/>
            <a:ext cx="690562" cy="4365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India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7.6 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2838" y="2306638"/>
            <a:ext cx="690562" cy="4365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China 3.8 m.</a:t>
            </a:r>
          </a:p>
        </p:txBody>
      </p:sp>
      <p:sp>
        <p:nvSpPr>
          <p:cNvPr id="53268" name="TextBox 27"/>
          <p:cNvSpPr txBox="1">
            <a:spLocks noChangeArrowheads="1"/>
          </p:cNvSpPr>
          <p:nvPr/>
        </p:nvSpPr>
        <p:spPr bwMode="auto">
          <a:xfrm>
            <a:off x="68580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Egypt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&lt;0.05 m.</a:t>
            </a:r>
          </a:p>
        </p:txBody>
      </p:sp>
      <p:sp>
        <p:nvSpPr>
          <p:cNvPr id="53269" name="TextBox 28"/>
          <p:cNvSpPr txBox="1">
            <a:spLocks noChangeArrowheads="1"/>
          </p:cNvSpPr>
          <p:nvPr/>
        </p:nvSpPr>
        <p:spPr bwMode="auto">
          <a:xfrm>
            <a:off x="60198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Romania &lt;0.05 m.</a:t>
            </a:r>
          </a:p>
        </p:txBody>
      </p:sp>
      <p:sp>
        <p:nvSpPr>
          <p:cNvPr id="53270" name="TextBox 29"/>
          <p:cNvSpPr txBox="1">
            <a:spLocks noChangeArrowheads="1"/>
          </p:cNvSpPr>
          <p:nvPr/>
        </p:nvSpPr>
        <p:spPr bwMode="auto">
          <a:xfrm>
            <a:off x="51816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Slovakia &lt;0.05 m.</a:t>
            </a:r>
          </a:p>
        </p:txBody>
      </p:sp>
      <p:sp>
        <p:nvSpPr>
          <p:cNvPr id="53271" name="TextBox 30"/>
          <p:cNvSpPr txBox="1">
            <a:spLocks noChangeArrowheads="1"/>
          </p:cNvSpPr>
          <p:nvPr/>
        </p:nvSpPr>
        <p:spPr bwMode="auto">
          <a:xfrm>
            <a:off x="43434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Poland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&lt;0.05 m.</a:t>
            </a:r>
          </a:p>
        </p:txBody>
      </p:sp>
      <p:sp>
        <p:nvSpPr>
          <p:cNvPr id="53272" name="TextBox 31"/>
          <p:cNvSpPr txBox="1">
            <a:spLocks noChangeArrowheads="1"/>
          </p:cNvSpPr>
          <p:nvPr/>
        </p:nvSpPr>
        <p:spPr bwMode="auto">
          <a:xfrm>
            <a:off x="34290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Czech R.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&lt;0.05 m.</a:t>
            </a:r>
          </a:p>
        </p:txBody>
      </p:sp>
      <p:sp>
        <p:nvSpPr>
          <p:cNvPr id="53273" name="TextBox 32"/>
          <p:cNvSpPr txBox="1">
            <a:spLocks noChangeArrowheads="1"/>
          </p:cNvSpPr>
          <p:nvPr/>
        </p:nvSpPr>
        <p:spPr bwMode="auto">
          <a:xfrm>
            <a:off x="25908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Germany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&lt;0.05 m.</a:t>
            </a:r>
          </a:p>
        </p:txBody>
      </p:sp>
      <p:sp>
        <p:nvSpPr>
          <p:cNvPr id="53274" name="TextBox 33"/>
          <p:cNvSpPr txBox="1">
            <a:spLocks noChangeArrowheads="1"/>
          </p:cNvSpPr>
          <p:nvPr/>
        </p:nvSpPr>
        <p:spPr bwMode="auto">
          <a:xfrm>
            <a:off x="19050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Spain 0.1 m.</a:t>
            </a:r>
          </a:p>
        </p:txBody>
      </p:sp>
      <p:sp>
        <p:nvSpPr>
          <p:cNvPr id="53275" name="TextBox 34"/>
          <p:cNvSpPr txBox="1">
            <a:spLocks noChangeArrowheads="1"/>
          </p:cNvSpPr>
          <p:nvPr/>
        </p:nvSpPr>
        <p:spPr bwMode="auto">
          <a:xfrm>
            <a:off x="1066800" y="17526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Portugal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&lt;0.05 m.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438" y="2382838"/>
            <a:ext cx="914400" cy="4365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Canada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cs typeface="+mn-cs"/>
              </a:rPr>
              <a:t>7.6 m.</a:t>
            </a:r>
          </a:p>
        </p:txBody>
      </p:sp>
      <p:pic>
        <p:nvPicPr>
          <p:cNvPr id="532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62000" y="1371600"/>
            <a:ext cx="6096000" cy="369888"/>
          </a:xfrm>
          <a:prstGeom prst="rect">
            <a:avLst/>
          </a:prstGeom>
          <a:solidFill>
            <a:schemeClr val="bg1">
              <a:alpha val="49000"/>
            </a:schemeClr>
          </a:solidFill>
          <a:ln w="38100">
            <a:solidFill>
              <a:schemeClr val="tx1">
                <a:alpha val="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Global Status of Biotech/GM Crops (hectares in 2008)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53279" name="Title 1"/>
          <p:cNvSpPr>
            <a:spLocks noGrp="1"/>
          </p:cNvSpPr>
          <p:nvPr>
            <p:ph type="title"/>
          </p:nvPr>
        </p:nvSpPr>
        <p:spPr>
          <a:xfrm>
            <a:off x="473075" y="473075"/>
            <a:ext cx="8610600" cy="838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/>
              <a:t>New biotechnologies hold great promise</a:t>
            </a:r>
            <a:br>
              <a:rPr lang="en-US" sz="3200" smtClean="0"/>
            </a:br>
            <a:r>
              <a:rPr lang="en-US" sz="3200" smtClean="0"/>
              <a:t>but so far a relatively narrow impact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5463" y="3382963"/>
            <a:ext cx="914400" cy="438150"/>
          </a:xfrm>
          <a:prstGeom prst="rect">
            <a:avLst/>
          </a:prstGeom>
          <a:noFill/>
          <a:ln w="38100"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only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cotton 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97838" y="2628900"/>
            <a:ext cx="914400" cy="438150"/>
          </a:xfrm>
          <a:prstGeom prst="rect">
            <a:avLst/>
          </a:prstGeom>
          <a:noFill/>
          <a:ln w="38100"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mainly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cotton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Some more conclusions…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257800"/>
          </a:xfrm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practice: Innovation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responds to incentives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“Induced” innovation would save increasingly scarce resources, and use increasingly abundant ones</a:t>
            </a:r>
          </a:p>
          <a:p>
            <a:pPr marL="631825" lvl="1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public action is needed to drive and direct technology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Patents and other IPRs where copying is easily detected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investment where gains are non-excludable </a:t>
            </a:r>
          </a:p>
          <a:p>
            <a:pPr marL="1031875" lvl="2" indent="-231775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(as in much of agricultural research!)</a:t>
            </a:r>
          </a:p>
          <a:p>
            <a:pPr marL="1489075" lvl="3" indent="-231775" eaLnBrk="1" hangingPunct="1">
              <a:spcBef>
                <a:spcPct val="0"/>
              </a:spcBef>
              <a:spcAft>
                <a:spcPts val="12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Decisions on input use </a:t>
            </a:r>
            <a:br>
              <a:rPr lang="en-US" smtClean="0"/>
            </a:br>
            <a:r>
              <a:rPr lang="en-US" smtClean="0"/>
              <a:t>can be understood in a similar way:</a:t>
            </a: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5334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5334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61722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61722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>
            <a:off x="533400" y="2819400"/>
            <a:ext cx="1600200" cy="213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6172200" y="2819400"/>
            <a:ext cx="1295400" cy="2438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5334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5334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>
            <a:off x="61722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7"/>
          <p:cNvSpPr>
            <a:spLocks noChangeShapeType="1"/>
          </p:cNvSpPr>
          <p:nvPr/>
        </p:nvSpPr>
        <p:spPr bwMode="auto">
          <a:xfrm>
            <a:off x="61722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Freeform 18"/>
          <p:cNvSpPr>
            <a:spLocks/>
          </p:cNvSpPr>
          <p:nvPr/>
        </p:nvSpPr>
        <p:spPr bwMode="auto">
          <a:xfrm>
            <a:off x="533400" y="28575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26"/>
          <p:cNvSpPr txBox="1">
            <a:spLocks noChangeArrowheads="1"/>
          </p:cNvSpPr>
          <p:nvPr/>
        </p:nvSpPr>
        <p:spPr bwMode="auto">
          <a:xfrm>
            <a:off x="0" y="15240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7424" name="Text Box 27"/>
          <p:cNvSpPr txBox="1">
            <a:spLocks noChangeArrowheads="1"/>
          </p:cNvSpPr>
          <p:nvPr/>
        </p:nvSpPr>
        <p:spPr bwMode="auto">
          <a:xfrm>
            <a:off x="1143000" y="52578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17425" name="Text Box 30"/>
          <p:cNvSpPr txBox="1">
            <a:spLocks noChangeArrowheads="1"/>
          </p:cNvSpPr>
          <p:nvPr/>
        </p:nvSpPr>
        <p:spPr bwMode="auto">
          <a:xfrm>
            <a:off x="5486400" y="1524000"/>
            <a:ext cx="240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machinery</a:t>
            </a:r>
          </a:p>
          <a:p>
            <a:pPr eaLnBrk="0" hangingPunct="0"/>
            <a:r>
              <a:rPr lang="en-US"/>
              <a:t>(hp/acre)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/>
        </p:nvSpPr>
        <p:spPr bwMode="auto">
          <a:xfrm>
            <a:off x="7318375" y="52578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15393" name="Text Box 32"/>
          <p:cNvSpPr txBox="1">
            <a:spLocks noChangeArrowheads="1"/>
          </p:cNvSpPr>
          <p:nvPr/>
        </p:nvSpPr>
        <p:spPr bwMode="auto">
          <a:xfrm>
            <a:off x="1447800" y="2057400"/>
            <a:ext cx="1952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highest profits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(slope=Pl/Pc</a:t>
            </a:r>
            <a:r>
              <a:rPr lang="en-US"/>
              <a:t>)</a:t>
            </a:r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6858000" y="3581400"/>
            <a:ext cx="2220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lowest cost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  (slope=-Pl/Pm)</a:t>
            </a:r>
          </a:p>
        </p:txBody>
      </p:sp>
      <p:sp>
        <p:nvSpPr>
          <p:cNvPr id="15396" name="Freeform 35"/>
          <p:cNvSpPr>
            <a:spLocks/>
          </p:cNvSpPr>
          <p:nvPr/>
        </p:nvSpPr>
        <p:spPr bwMode="auto">
          <a:xfrm>
            <a:off x="6629400" y="3124200"/>
            <a:ext cx="2133600" cy="19685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7431" name="Oval 37"/>
          <p:cNvSpPr>
            <a:spLocks noChangeArrowheads="1"/>
          </p:cNvSpPr>
          <p:nvPr/>
        </p:nvSpPr>
        <p:spPr bwMode="auto">
          <a:xfrm>
            <a:off x="67818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71800" y="3200400"/>
            <a:ext cx="2514600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observed input use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(whatever it is) </a:t>
            </a:r>
          </a:p>
        </p:txBody>
      </p:sp>
      <p:sp>
        <p:nvSpPr>
          <p:cNvPr id="45" name="Freeform 44"/>
          <p:cNvSpPr/>
          <p:nvPr/>
        </p:nvSpPr>
        <p:spPr bwMode="auto">
          <a:xfrm flipV="1">
            <a:off x="5334000" y="3733800"/>
            <a:ext cx="1295400" cy="3810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H="1">
            <a:off x="1981200" y="3352800"/>
            <a:ext cx="1143000" cy="3810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19400" y="4038600"/>
            <a:ext cx="2932113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1">
                    <a:lumMod val="95000"/>
                  </a:schemeClr>
                </a:solidFill>
                <a:cs typeface="+mn-cs"/>
              </a:rPr>
              <a:t>other possible choices</a:t>
            </a: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 flipH="1">
            <a:off x="1447800" y="4114800"/>
            <a:ext cx="1143000" cy="533400"/>
          </a:xfrm>
          <a:custGeom>
            <a:avLst/>
            <a:gdLst>
              <a:gd name="T0" fmla="*/ 0 w 1756610"/>
              <a:gd name="T1" fmla="*/ 515007 h 1017671"/>
              <a:gd name="T2" fmla="*/ 407096 w 1756610"/>
              <a:gd name="T3" fmla="*/ 428822 h 1017671"/>
              <a:gd name="T4" fmla="*/ 587157 w 1756610"/>
              <a:gd name="T5" fmla="*/ 176574 h 1017671"/>
              <a:gd name="T6" fmla="*/ 1143000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38400" y="4419600"/>
            <a:ext cx="2971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1">
                    <a:lumMod val="95000"/>
                  </a:schemeClr>
                </a:solidFill>
                <a:cs typeface="+mn-cs"/>
              </a:rPr>
              <a:t>“input supply  curve”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0" y="4724400"/>
            <a:ext cx="1676400" cy="371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defRPr/>
            </a:pPr>
            <a:r>
              <a:rPr lang="en-US" i="1">
                <a:solidFill>
                  <a:schemeClr val="tx1">
                    <a:lumMod val="95000"/>
                  </a:schemeClr>
                </a:solidFill>
                <a:cs typeface="+mn-cs"/>
              </a:rPr>
              <a:t>“isoquant”</a:t>
            </a: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943600" y="4648200"/>
            <a:ext cx="1371600" cy="304800"/>
          </a:xfrm>
          <a:custGeom>
            <a:avLst/>
            <a:gdLst>
              <a:gd name="T0" fmla="*/ 0 w 1756610"/>
              <a:gd name="T1" fmla="*/ 294290 h 1017671"/>
              <a:gd name="T2" fmla="*/ 488515 w 1756610"/>
              <a:gd name="T3" fmla="*/ 245041 h 1017671"/>
              <a:gd name="T4" fmla="*/ 704589 w 1756610"/>
              <a:gd name="T5" fmla="*/ 100899 h 1017671"/>
              <a:gd name="T6" fmla="*/ 1371600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276600" y="5105400"/>
            <a:ext cx="266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i="1">
                <a:solidFill>
                  <a:schemeClr val="tx1">
                    <a:lumMod val="95000"/>
                  </a:schemeClr>
                </a:solidFill>
                <a:cs typeface="+mn-cs"/>
              </a:rPr>
              <a:t>(each curve shows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i="1">
                <a:solidFill>
                  <a:schemeClr val="tx1">
                    <a:lumMod val="95000"/>
                  </a:schemeClr>
                </a:solidFill>
                <a:cs typeface="+mn-cs"/>
              </a:rPr>
              <a:t>other possibilities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i="1" u="sng">
                <a:solidFill>
                  <a:schemeClr val="tx1">
                    <a:lumMod val="95000"/>
                  </a:schemeClr>
                </a:solidFill>
                <a:cs typeface="+mn-cs"/>
              </a:rPr>
              <a:t>if nothing else changes</a:t>
            </a:r>
            <a:r>
              <a:rPr lang="en-US" sz="2000" i="1">
                <a:solidFill>
                  <a:schemeClr val="tx1">
                    <a:lumMod val="95000"/>
                  </a:schemeClr>
                </a:solidFill>
                <a:cs typeface="+mn-c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1295400"/>
            <a:ext cx="3200400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What does the observed input use optimize?</a:t>
            </a: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0" y="6172200"/>
            <a:ext cx="8458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</a:pPr>
            <a:r>
              <a:rPr lang="en-US" sz="2000" i="1">
                <a:solidFill>
                  <a:srgbClr val="66FF66"/>
                </a:solidFill>
              </a:rPr>
              <a:t>Here, production choices depend only on market prices; when all inputs and outputs can be bought/sold, production is “separable” from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2" grpId="0" animBg="1"/>
      <p:bldP spid="15379" grpId="0" animBg="1"/>
      <p:bldP spid="15393" grpId="0"/>
      <p:bldP spid="15395" grpId="0"/>
      <p:bldP spid="15396" grpId="0" animBg="1"/>
      <p:bldP spid="47" grpId="0"/>
      <p:bldP spid="48" grpId="0" animBg="1"/>
      <p:bldP spid="49" grpId="0"/>
      <p:bldP spid="51" grpId="0"/>
      <p:bldP spid="52" grpId="0" animBg="1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…here is the complete picture: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5334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5334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61722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61722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>
            <a:off x="533400" y="2819400"/>
            <a:ext cx="1600200" cy="213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3352800" y="2362200"/>
            <a:ext cx="2133600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6172200" y="2819400"/>
            <a:ext cx="1295400" cy="2438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5334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5334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33528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33528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61722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6172200" y="5257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18"/>
          <p:cNvSpPr>
            <a:spLocks/>
          </p:cNvSpPr>
          <p:nvPr/>
        </p:nvSpPr>
        <p:spPr bwMode="auto">
          <a:xfrm>
            <a:off x="533400" y="28575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6"/>
          <p:cNvSpPr txBox="1">
            <a:spLocks noChangeArrowheads="1"/>
          </p:cNvSpPr>
          <p:nvPr/>
        </p:nvSpPr>
        <p:spPr bwMode="auto">
          <a:xfrm>
            <a:off x="0" y="15240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8454" name="Text Box 27"/>
          <p:cNvSpPr txBox="1">
            <a:spLocks noChangeArrowheads="1"/>
          </p:cNvSpPr>
          <p:nvPr/>
        </p:nvSpPr>
        <p:spPr bwMode="auto">
          <a:xfrm>
            <a:off x="1143000" y="52578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18455" name="Text Box 28"/>
          <p:cNvSpPr txBox="1">
            <a:spLocks noChangeArrowheads="1"/>
          </p:cNvSpPr>
          <p:nvPr/>
        </p:nvSpPr>
        <p:spPr bwMode="auto">
          <a:xfrm>
            <a:off x="2971800" y="15240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8456" name="Text Box 29"/>
          <p:cNvSpPr txBox="1">
            <a:spLocks noChangeArrowheads="1"/>
          </p:cNvSpPr>
          <p:nvPr/>
        </p:nvSpPr>
        <p:spPr bwMode="auto">
          <a:xfrm>
            <a:off x="4267200" y="52578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18457" name="Text Box 30"/>
          <p:cNvSpPr txBox="1">
            <a:spLocks noChangeArrowheads="1"/>
          </p:cNvSpPr>
          <p:nvPr/>
        </p:nvSpPr>
        <p:spPr bwMode="auto">
          <a:xfrm>
            <a:off x="5486400" y="1524000"/>
            <a:ext cx="240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machinery</a:t>
            </a:r>
          </a:p>
          <a:p>
            <a:pPr eaLnBrk="0" hangingPunct="0"/>
            <a:r>
              <a:rPr lang="en-US"/>
              <a:t>(hp/acre)</a:t>
            </a:r>
          </a:p>
        </p:txBody>
      </p:sp>
      <p:sp>
        <p:nvSpPr>
          <p:cNvPr id="18458" name="Text Box 31"/>
          <p:cNvSpPr txBox="1">
            <a:spLocks noChangeArrowheads="1"/>
          </p:cNvSpPr>
          <p:nvPr/>
        </p:nvSpPr>
        <p:spPr bwMode="auto">
          <a:xfrm>
            <a:off x="7318375" y="52578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18459" name="Text Box 32"/>
          <p:cNvSpPr txBox="1">
            <a:spLocks noChangeArrowheads="1"/>
          </p:cNvSpPr>
          <p:nvPr/>
        </p:nvSpPr>
        <p:spPr bwMode="auto">
          <a:xfrm>
            <a:off x="1447800" y="2057400"/>
            <a:ext cx="1862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profits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(slope=Pl/Pc</a:t>
            </a:r>
            <a:r>
              <a:rPr lang="en-US"/>
              <a:t>)</a:t>
            </a:r>
          </a:p>
        </p:txBody>
      </p:sp>
      <p:sp>
        <p:nvSpPr>
          <p:cNvPr id="18460" name="Text Box 33"/>
          <p:cNvSpPr txBox="1">
            <a:spLocks noChangeArrowheads="1"/>
          </p:cNvSpPr>
          <p:nvPr/>
        </p:nvSpPr>
        <p:spPr bwMode="auto">
          <a:xfrm>
            <a:off x="4724400" y="3200400"/>
            <a:ext cx="1595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income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     (-Pb/Pc)</a:t>
            </a:r>
          </a:p>
        </p:txBody>
      </p:sp>
      <p:sp>
        <p:nvSpPr>
          <p:cNvPr id="18461" name="Text Box 34"/>
          <p:cNvSpPr txBox="1">
            <a:spLocks noChangeArrowheads="1"/>
          </p:cNvSpPr>
          <p:nvPr/>
        </p:nvSpPr>
        <p:spPr bwMode="auto">
          <a:xfrm>
            <a:off x="6858000" y="3581400"/>
            <a:ext cx="2220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cost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  (slope=-Pl/Pm)</a:t>
            </a:r>
          </a:p>
        </p:txBody>
      </p:sp>
      <p:sp>
        <p:nvSpPr>
          <p:cNvPr id="18462" name="Freeform 35"/>
          <p:cNvSpPr>
            <a:spLocks/>
          </p:cNvSpPr>
          <p:nvPr/>
        </p:nvSpPr>
        <p:spPr bwMode="auto">
          <a:xfrm>
            <a:off x="6629400" y="3124200"/>
            <a:ext cx="2133600" cy="19685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8464" name="Oval 37"/>
          <p:cNvSpPr>
            <a:spLocks noChangeArrowheads="1"/>
          </p:cNvSpPr>
          <p:nvPr/>
        </p:nvSpPr>
        <p:spPr bwMode="auto">
          <a:xfrm>
            <a:off x="67818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8465" name="Oval 38"/>
          <p:cNvSpPr>
            <a:spLocks noChangeArrowheads="1"/>
          </p:cNvSpPr>
          <p:nvPr/>
        </p:nvSpPr>
        <p:spPr bwMode="auto">
          <a:xfrm>
            <a:off x="4572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8466" name="Freeform 39"/>
          <p:cNvSpPr>
            <a:spLocks/>
          </p:cNvSpPr>
          <p:nvPr/>
        </p:nvSpPr>
        <p:spPr bwMode="auto">
          <a:xfrm flipH="1" flipV="1">
            <a:off x="3505200" y="2057400"/>
            <a:ext cx="1066800" cy="914400"/>
          </a:xfrm>
          <a:custGeom>
            <a:avLst/>
            <a:gdLst>
              <a:gd name="T0" fmla="*/ 0 w 1600"/>
              <a:gd name="T1" fmla="*/ 1817665451 h 1888"/>
              <a:gd name="T2" fmla="*/ 2147483647 w 1600"/>
              <a:gd name="T3" fmla="*/ 1817665451 h 1888"/>
              <a:gd name="T4" fmla="*/ 2147483647 w 1600"/>
              <a:gd name="T5" fmla="*/ 2147483647 h 1888"/>
              <a:gd name="T6" fmla="*/ 2147483647 w 1600"/>
              <a:gd name="T7" fmla="*/ 2147483647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40"/>
          <p:cNvSpPr>
            <a:spLocks noChangeArrowheads="1"/>
          </p:cNvSpPr>
          <p:nvPr/>
        </p:nvSpPr>
        <p:spPr bwMode="auto">
          <a:xfrm>
            <a:off x="37338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8468" name="Rectangle 41"/>
          <p:cNvSpPr>
            <a:spLocks noChangeArrowheads="1"/>
          </p:cNvSpPr>
          <p:nvPr/>
        </p:nvSpPr>
        <p:spPr bwMode="auto">
          <a:xfrm>
            <a:off x="0" y="6273800"/>
            <a:ext cx="6934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8175625" algn="r"/>
              </a:tabLst>
            </a:pPr>
            <a:r>
              <a:rPr lang="en-US" sz="2000" i="1">
                <a:solidFill>
                  <a:srgbClr val="66FF66"/>
                </a:solidFill>
              </a:rPr>
              <a:t>Now… if the individual is already optimizing,</a:t>
            </a:r>
          </a:p>
          <a:p>
            <a:pPr>
              <a:lnSpc>
                <a:spcPct val="80000"/>
              </a:lnSpc>
              <a:tabLst>
                <a:tab pos="8175625" algn="r"/>
              </a:tabLst>
            </a:pPr>
            <a:r>
              <a:rPr lang="en-US" sz="2000" i="1">
                <a:solidFill>
                  <a:srgbClr val="66FF66"/>
                </a:solidFill>
              </a:rPr>
              <a:t> how can their productivity and well-being ever improve?</a:t>
            </a:r>
          </a:p>
        </p:txBody>
      </p:sp>
      <p:sp>
        <p:nvSpPr>
          <p:cNvPr id="18469" name="Text Box 33"/>
          <p:cNvSpPr txBox="1">
            <a:spLocks noChangeArrowheads="1"/>
          </p:cNvSpPr>
          <p:nvPr/>
        </p:nvSpPr>
        <p:spPr bwMode="auto">
          <a:xfrm>
            <a:off x="4191000" y="2590800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utility</a:t>
            </a:r>
          </a:p>
        </p:txBody>
      </p:sp>
      <p:sp>
        <p:nvSpPr>
          <p:cNvPr id="38" name="Arc 37"/>
          <p:cNvSpPr/>
          <p:nvPr/>
        </p:nvSpPr>
        <p:spPr bwMode="auto">
          <a:xfrm>
            <a:off x="1219200" y="2823171"/>
            <a:ext cx="4267200" cy="4796829"/>
          </a:xfrm>
          <a:prstGeom prst="arc">
            <a:avLst/>
          </a:prstGeom>
          <a:noFill/>
          <a:ln w="317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75625" algn="r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Productivity can improve through the market,</a:t>
            </a:r>
            <a:br>
              <a:rPr lang="en-US" smtClean="0"/>
            </a:br>
            <a:r>
              <a:rPr lang="en-US" smtClean="0"/>
              <a:t>from self-sufficiency to specialization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33528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33528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>
            <a:off x="33528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5"/>
          <p:cNvSpPr>
            <a:spLocks noChangeShapeType="1"/>
          </p:cNvSpPr>
          <p:nvPr/>
        </p:nvSpPr>
        <p:spPr bwMode="auto">
          <a:xfrm>
            <a:off x="3352800" y="556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28"/>
          <p:cNvSpPr txBox="1">
            <a:spLocks noChangeArrowheads="1"/>
          </p:cNvSpPr>
          <p:nvPr/>
        </p:nvSpPr>
        <p:spPr bwMode="auto">
          <a:xfrm>
            <a:off x="2590800" y="17526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19466" name="Text Box 29"/>
          <p:cNvSpPr txBox="1">
            <a:spLocks noChangeArrowheads="1"/>
          </p:cNvSpPr>
          <p:nvPr/>
        </p:nvSpPr>
        <p:spPr bwMode="auto">
          <a:xfrm>
            <a:off x="4267200" y="55626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1262624" name="Text Box 32"/>
          <p:cNvSpPr txBox="1">
            <a:spLocks noChangeArrowheads="1"/>
          </p:cNvSpPr>
          <p:nvPr/>
        </p:nvSpPr>
        <p:spPr bwMode="auto">
          <a:xfrm>
            <a:off x="5029200" y="1752600"/>
            <a:ext cx="3124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>
                <a:solidFill>
                  <a:srgbClr val="66FF66"/>
                </a:solidFill>
              </a:rPr>
              <a:t>If beans are more valuable in the market than on the farm…</a:t>
            </a:r>
          </a:p>
        </p:txBody>
      </p:sp>
      <p:sp>
        <p:nvSpPr>
          <p:cNvPr id="19468" name="Oval 3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6397" name="Freeform 39"/>
          <p:cNvSpPr>
            <a:spLocks/>
          </p:cNvSpPr>
          <p:nvPr/>
        </p:nvSpPr>
        <p:spPr bwMode="auto">
          <a:xfrm rot="-516580" flipH="1" flipV="1">
            <a:off x="3962400" y="2743200"/>
            <a:ext cx="1066800" cy="914400"/>
          </a:xfrm>
          <a:custGeom>
            <a:avLst/>
            <a:gdLst>
              <a:gd name="T0" fmla="*/ 0 w 1600"/>
              <a:gd name="T1" fmla="*/ 1817665451 h 1888"/>
              <a:gd name="T2" fmla="*/ 2147483647 w 1600"/>
              <a:gd name="T3" fmla="*/ 1817665451 h 1888"/>
              <a:gd name="T4" fmla="*/ 2147483647 w 1600"/>
              <a:gd name="T5" fmla="*/ 2147483647 h 1888"/>
              <a:gd name="T6" fmla="*/ 2147483647 w 1600"/>
              <a:gd name="T7" fmla="*/ 2147483647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6" name="Line 44"/>
          <p:cNvSpPr>
            <a:spLocks noChangeShapeType="1"/>
          </p:cNvSpPr>
          <p:nvPr/>
        </p:nvSpPr>
        <p:spPr bwMode="auto">
          <a:xfrm>
            <a:off x="3940175" y="2298700"/>
            <a:ext cx="1470025" cy="23495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7" name="Oval 45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262638" name="Freeform 46"/>
          <p:cNvSpPr>
            <a:spLocks/>
          </p:cNvSpPr>
          <p:nvPr/>
        </p:nvSpPr>
        <p:spPr bwMode="auto">
          <a:xfrm rot="-397481" flipH="1" flipV="1">
            <a:off x="4105275" y="2290763"/>
            <a:ext cx="990600" cy="762000"/>
          </a:xfrm>
          <a:custGeom>
            <a:avLst/>
            <a:gdLst>
              <a:gd name="T0" fmla="*/ 0 w 1600"/>
              <a:gd name="T1" fmla="*/ 1051971805 h 1888"/>
              <a:gd name="T2" fmla="*/ 2147483647 w 1600"/>
              <a:gd name="T3" fmla="*/ 1051971805 h 1888"/>
              <a:gd name="T4" fmla="*/ 2147483647 w 1600"/>
              <a:gd name="T5" fmla="*/ 2147483647 h 1888"/>
              <a:gd name="T6" fmla="*/ 2147483647 w 1600"/>
              <a:gd name="T7" fmla="*/ 2147483647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9" name="Oval 47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810000"/>
            <a:ext cx="2514600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self-sufficiency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(production= consumption) 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2895600" y="3581400"/>
            <a:ext cx="1371600" cy="5334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845050" y="3352800"/>
            <a:ext cx="336550" cy="5492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67400" y="3657600"/>
            <a:ext cx="3124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>
                <a:solidFill>
                  <a:srgbClr val="66FF66"/>
                </a:solidFill>
              </a:rPr>
              <a:t>adjusting production</a:t>
            </a:r>
          </a:p>
          <a:p>
            <a:pPr algn="r">
              <a:lnSpc>
                <a:spcPct val="90000"/>
              </a:lnSpc>
            </a:pPr>
            <a:r>
              <a:rPr lang="en-US">
                <a:solidFill>
                  <a:srgbClr val="66FF66"/>
                </a:solidFill>
              </a:rPr>
              <a:t>to market prices can overcome diminishing returns on the farm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613816" flipH="1">
            <a:off x="5396490" y="3615618"/>
            <a:ext cx="838778" cy="460375"/>
          </a:xfrm>
          <a:custGeom>
            <a:avLst/>
            <a:gdLst>
              <a:gd name="T0" fmla="*/ 0 w 1756610"/>
              <a:gd name="T1" fmla="*/ 444305 h 1017671"/>
              <a:gd name="T2" fmla="*/ 531557 w 1756610"/>
              <a:gd name="T3" fmla="*/ 369952 h 1017671"/>
              <a:gd name="T4" fmla="*/ 766669 w 1756610"/>
              <a:gd name="T5" fmla="*/ 152333 h 1017671"/>
              <a:gd name="T6" fmla="*/ 1492449 w 1756610"/>
              <a:gd name="T7" fmla="*/ 0 h 10176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rgbClr val="66FF6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590800"/>
            <a:ext cx="2514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chemeClr val="tx1">
                    <a:lumMod val="75000"/>
                  </a:schemeClr>
                </a:solidFill>
                <a:cs typeface="+mn-cs"/>
              </a:rPr>
              <a:t>production was chosen along PPF, to highest indifference curve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chemeClr val="tx1">
                    <a:lumMod val="75000"/>
                  </a:schemeClr>
                </a:solidFill>
                <a:cs typeface="+mn-cs"/>
              </a:rPr>
              <a:t>from consumption</a:t>
            </a:r>
          </a:p>
        </p:txBody>
      </p:sp>
      <p:sp>
        <p:nvSpPr>
          <p:cNvPr id="25" name="Freeform 24"/>
          <p:cNvSpPr/>
          <p:nvPr/>
        </p:nvSpPr>
        <p:spPr bwMode="auto">
          <a:xfrm flipV="1">
            <a:off x="2514600" y="3276600"/>
            <a:ext cx="1752600" cy="152400"/>
          </a:xfrm>
          <a:custGeom>
            <a:avLst/>
            <a:gdLst>
              <a:gd name="connsiteX0" fmla="*/ 0 w 1756610"/>
              <a:gd name="connsiteY0" fmla="*/ 830179 h 900363"/>
              <a:gd name="connsiteX1" fmla="*/ 625642 w 1756610"/>
              <a:gd name="connsiteY1" fmla="*/ 818147 h 900363"/>
              <a:gd name="connsiteX2" fmla="*/ 902368 w 1756610"/>
              <a:gd name="connsiteY2" fmla="*/ 336884 h 900363"/>
              <a:gd name="connsiteX3" fmla="*/ 1756610 w 1756610"/>
              <a:gd name="connsiteY3" fmla="*/ 0 h 900363"/>
              <a:gd name="connsiteX0" fmla="*/ 0 w 1756610"/>
              <a:gd name="connsiteY0" fmla="*/ 982579 h 1017671"/>
              <a:gd name="connsiteX1" fmla="*/ 625642 w 1756610"/>
              <a:gd name="connsiteY1" fmla="*/ 818147 h 1017671"/>
              <a:gd name="connsiteX2" fmla="*/ 902368 w 1756610"/>
              <a:gd name="connsiteY2" fmla="*/ 336884 h 1017671"/>
              <a:gd name="connsiteX3" fmla="*/ 1756610 w 1756610"/>
              <a:gd name="connsiteY3" fmla="*/ 0 h 10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10" h="1017671">
                <a:moveTo>
                  <a:pt x="0" y="982579"/>
                </a:moveTo>
                <a:cubicBezTo>
                  <a:pt x="237623" y="1017671"/>
                  <a:pt x="475247" y="925763"/>
                  <a:pt x="625642" y="818147"/>
                </a:cubicBezTo>
                <a:cubicBezTo>
                  <a:pt x="776037" y="710531"/>
                  <a:pt x="713873" y="473242"/>
                  <a:pt x="902368" y="336884"/>
                </a:cubicBezTo>
                <a:cubicBezTo>
                  <a:pt x="1090863" y="200526"/>
                  <a:pt x="1423736" y="100263"/>
                  <a:pt x="1756610" y="0"/>
                </a:cubicBezTo>
              </a:path>
            </a:pathLst>
          </a:custGeom>
          <a:noFill/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8175625" algn="r"/>
              </a:tabLst>
              <a:defRPr/>
            </a:pPr>
            <a:endParaRPr lang="en-US">
              <a:solidFill>
                <a:schemeClr val="tx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800600" y="26670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>
                <a:solidFill>
                  <a:schemeClr val="accent2"/>
                </a:solidFill>
              </a:rPr>
              <a:t>…trading allows the farmer to reach whatever consumption gives a higher utility level</a:t>
            </a:r>
          </a:p>
        </p:txBody>
      </p:sp>
      <p:sp>
        <p:nvSpPr>
          <p:cNvPr id="27" name="Arc 26"/>
          <p:cNvSpPr/>
          <p:nvPr/>
        </p:nvSpPr>
        <p:spPr bwMode="auto">
          <a:xfrm>
            <a:off x="1219200" y="3204171"/>
            <a:ext cx="4267200" cy="4796829"/>
          </a:xfrm>
          <a:prstGeom prst="arc">
            <a:avLst/>
          </a:prstGeom>
          <a:noFill/>
          <a:ln w="317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75625" algn="r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24" grpId="0"/>
      <p:bldP spid="16397" grpId="0" animBg="1"/>
      <p:bldP spid="1262636" grpId="0" animBg="1"/>
      <p:bldP spid="1262637" grpId="0" animBg="1"/>
      <p:bldP spid="1262638" grpId="0" animBg="1"/>
      <p:bldP spid="1262639" grpId="0" animBg="1"/>
      <p:bldP spid="21" grpId="0" animBg="1"/>
      <p:bldP spid="22" grpId="0"/>
      <p:bldP spid="23" grpId="0" animBg="1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Once people are already trading in the market,</a:t>
            </a:r>
            <a:br>
              <a:rPr lang="en-US" smtClean="0"/>
            </a:br>
            <a:r>
              <a:rPr lang="en-US" smtClean="0"/>
              <a:t>if prices “improve” production will rise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5334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334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33528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33528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61722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61722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>
            <a:off x="533400" y="2667000"/>
            <a:ext cx="1600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3352800" y="2209800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6172200" y="26670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5334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5334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3528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33528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1722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6172200" y="5105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Freeform 18"/>
          <p:cNvSpPr>
            <a:spLocks/>
          </p:cNvSpPr>
          <p:nvPr/>
        </p:nvSpPr>
        <p:spPr bwMode="auto">
          <a:xfrm>
            <a:off x="533400" y="2705100"/>
            <a:ext cx="2590800" cy="2413000"/>
          </a:xfrm>
          <a:custGeom>
            <a:avLst/>
            <a:gdLst>
              <a:gd name="T0" fmla="*/ 0 w 1632"/>
              <a:gd name="T1" fmla="*/ 2147483647 h 1520"/>
              <a:gd name="T2" fmla="*/ 2147483647 w 1632"/>
              <a:gd name="T3" fmla="*/ 2147483647 h 1520"/>
              <a:gd name="T4" fmla="*/ 2147483647 w 1632"/>
              <a:gd name="T5" fmla="*/ 2147483647 h 1520"/>
              <a:gd name="T6" fmla="*/ 2147483647 w 1632"/>
              <a:gd name="T7" fmla="*/ 2147483647 h 1520"/>
              <a:gd name="T8" fmla="*/ 2147483647 w 1632"/>
              <a:gd name="T9" fmla="*/ 2147483647 h 1520"/>
              <a:gd name="T10" fmla="*/ 2147483647 w 1632"/>
              <a:gd name="T11" fmla="*/ 2147483647 h 1520"/>
              <a:gd name="T12" fmla="*/ 2147483647 w 1632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520"/>
              <a:gd name="T23" fmla="*/ 1632 w 1632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520">
                <a:moveTo>
                  <a:pt x="0" y="1512"/>
                </a:moveTo>
                <a:cubicBezTo>
                  <a:pt x="60" y="1516"/>
                  <a:pt x="120" y="1520"/>
                  <a:pt x="192" y="1464"/>
                </a:cubicBezTo>
                <a:cubicBezTo>
                  <a:pt x="264" y="1408"/>
                  <a:pt x="368" y="1304"/>
                  <a:pt x="432" y="1176"/>
                </a:cubicBezTo>
                <a:cubicBezTo>
                  <a:pt x="496" y="1048"/>
                  <a:pt x="504" y="856"/>
                  <a:pt x="576" y="696"/>
                </a:cubicBezTo>
                <a:cubicBezTo>
                  <a:pt x="648" y="536"/>
                  <a:pt x="728" y="328"/>
                  <a:pt x="864" y="216"/>
                </a:cubicBezTo>
                <a:cubicBezTo>
                  <a:pt x="1000" y="104"/>
                  <a:pt x="1264" y="48"/>
                  <a:pt x="1392" y="24"/>
                </a:cubicBezTo>
                <a:cubicBezTo>
                  <a:pt x="1520" y="0"/>
                  <a:pt x="1576" y="36"/>
                  <a:pt x="163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0" y="13716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20502" name="Text Box 21"/>
          <p:cNvSpPr txBox="1">
            <a:spLocks noChangeArrowheads="1"/>
          </p:cNvSpPr>
          <p:nvPr/>
        </p:nvSpPr>
        <p:spPr bwMode="auto">
          <a:xfrm>
            <a:off x="1143000" y="51054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20503" name="Text Box 22"/>
          <p:cNvSpPr txBox="1">
            <a:spLocks noChangeArrowheads="1"/>
          </p:cNvSpPr>
          <p:nvPr/>
        </p:nvSpPr>
        <p:spPr bwMode="auto">
          <a:xfrm>
            <a:off x="2590800" y="1295400"/>
            <a:ext cx="166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corn</a:t>
            </a:r>
          </a:p>
          <a:p>
            <a:pPr eaLnBrk="0" hangingPunct="0"/>
            <a:r>
              <a:rPr lang="en-US"/>
              <a:t>(bu/acre)</a:t>
            </a:r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4267200" y="51054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beans</a:t>
            </a:r>
          </a:p>
          <a:p>
            <a:pPr eaLnBrk="0" hangingPunct="0"/>
            <a:r>
              <a:rPr lang="en-US"/>
              <a:t>(bushels/acre)</a:t>
            </a:r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5486400" y="1371600"/>
            <a:ext cx="240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machinery</a:t>
            </a:r>
          </a:p>
          <a:p>
            <a:pPr eaLnBrk="0" hangingPunct="0"/>
            <a:r>
              <a:rPr lang="en-US"/>
              <a:t>(hp/acre)</a:t>
            </a: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7318375" y="5105400"/>
            <a:ext cx="182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Qty. of labor </a:t>
            </a:r>
          </a:p>
          <a:p>
            <a:pPr eaLnBrk="0" hangingPunct="0"/>
            <a:r>
              <a:rPr lang="en-US"/>
              <a:t>(hours/acre)</a:t>
            </a:r>
          </a:p>
        </p:txBody>
      </p:sp>
      <p:sp>
        <p:nvSpPr>
          <p:cNvPr id="1313818" name="Text Box 26"/>
          <p:cNvSpPr txBox="1">
            <a:spLocks noChangeArrowheads="1"/>
          </p:cNvSpPr>
          <p:nvPr/>
        </p:nvSpPr>
        <p:spPr bwMode="auto">
          <a:xfrm>
            <a:off x="1752600" y="3429000"/>
            <a:ext cx="1676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i="1">
                <a:solidFill>
                  <a:schemeClr val="accent2"/>
                </a:solidFill>
              </a:rPr>
              <a:t>Price of inputs falls, relative to output</a:t>
            </a:r>
          </a:p>
        </p:txBody>
      </p:sp>
      <p:sp>
        <p:nvSpPr>
          <p:cNvPr id="20508" name="Freeform 27"/>
          <p:cNvSpPr>
            <a:spLocks/>
          </p:cNvSpPr>
          <p:nvPr/>
        </p:nvSpPr>
        <p:spPr bwMode="auto">
          <a:xfrm>
            <a:off x="6629400" y="2971800"/>
            <a:ext cx="2133600" cy="1968500"/>
          </a:xfrm>
          <a:custGeom>
            <a:avLst/>
            <a:gdLst>
              <a:gd name="T0" fmla="*/ 0 w 1392"/>
              <a:gd name="T1" fmla="*/ 0 h 1432"/>
              <a:gd name="T2" fmla="*/ 2147483647 w 1392"/>
              <a:gd name="T3" fmla="*/ 2147483647 h 1432"/>
              <a:gd name="T4" fmla="*/ 2147483647 w 1392"/>
              <a:gd name="T5" fmla="*/ 2147483647 h 1432"/>
              <a:gd name="T6" fmla="*/ 2147483647 w 1392"/>
              <a:gd name="T7" fmla="*/ 2147483647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432"/>
              <a:gd name="T14" fmla="*/ 1392 w 1392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432">
                <a:moveTo>
                  <a:pt x="0" y="0"/>
                </a:moveTo>
                <a:cubicBezTo>
                  <a:pt x="36" y="320"/>
                  <a:pt x="72" y="640"/>
                  <a:pt x="240" y="864"/>
                </a:cubicBezTo>
                <a:cubicBezTo>
                  <a:pt x="408" y="1088"/>
                  <a:pt x="816" y="1256"/>
                  <a:pt x="1008" y="1344"/>
                </a:cubicBezTo>
                <a:cubicBezTo>
                  <a:pt x="1200" y="1432"/>
                  <a:pt x="1296" y="1412"/>
                  <a:pt x="139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8"/>
          <p:cNvSpPr>
            <a:spLocks noChangeArrowheads="1"/>
          </p:cNvSpPr>
          <p:nvPr/>
        </p:nvSpPr>
        <p:spPr bwMode="auto">
          <a:xfrm>
            <a:off x="1676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0510" name="Oval 29"/>
          <p:cNvSpPr>
            <a:spLocks noChangeArrowheads="1"/>
          </p:cNvSpPr>
          <p:nvPr/>
        </p:nvSpPr>
        <p:spPr bwMode="auto">
          <a:xfrm>
            <a:off x="6781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20512" name="Freeform 31"/>
          <p:cNvSpPr>
            <a:spLocks/>
          </p:cNvSpPr>
          <p:nvPr/>
        </p:nvSpPr>
        <p:spPr bwMode="auto">
          <a:xfrm flipH="1" flipV="1">
            <a:off x="3505200" y="1905000"/>
            <a:ext cx="1066800" cy="914400"/>
          </a:xfrm>
          <a:custGeom>
            <a:avLst/>
            <a:gdLst>
              <a:gd name="T0" fmla="*/ 0 w 1600"/>
              <a:gd name="T1" fmla="*/ 1817665451 h 1888"/>
              <a:gd name="T2" fmla="*/ 2147483647 w 1600"/>
              <a:gd name="T3" fmla="*/ 1817665451 h 1888"/>
              <a:gd name="T4" fmla="*/ 2147483647 w 1600"/>
              <a:gd name="T5" fmla="*/ 2147483647 h 1888"/>
              <a:gd name="T6" fmla="*/ 2147483647 w 1600"/>
              <a:gd name="T7" fmla="*/ 2147483647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2"/>
          <p:cNvSpPr>
            <a:spLocks noChangeArrowheads="1"/>
          </p:cNvSpPr>
          <p:nvPr/>
        </p:nvSpPr>
        <p:spPr bwMode="auto">
          <a:xfrm>
            <a:off x="37338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13825" name="Line 33"/>
          <p:cNvSpPr>
            <a:spLocks noChangeShapeType="1"/>
          </p:cNvSpPr>
          <p:nvPr/>
        </p:nvSpPr>
        <p:spPr bwMode="auto">
          <a:xfrm flipH="1">
            <a:off x="762000" y="2590800"/>
            <a:ext cx="1905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3826" name="Oval 34"/>
          <p:cNvSpPr>
            <a:spLocks noChangeArrowheads="1"/>
          </p:cNvSpPr>
          <p:nvPr/>
        </p:nvSpPr>
        <p:spPr bwMode="auto">
          <a:xfrm>
            <a:off x="2057400" y="2819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13827" name="Line 35"/>
          <p:cNvSpPr>
            <a:spLocks noChangeShapeType="1"/>
          </p:cNvSpPr>
          <p:nvPr/>
        </p:nvSpPr>
        <p:spPr bwMode="auto">
          <a:xfrm>
            <a:off x="3940175" y="1841500"/>
            <a:ext cx="1470025" cy="23495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3828" name="Oval 36"/>
          <p:cNvSpPr>
            <a:spLocks noChangeArrowheads="1"/>
          </p:cNvSpPr>
          <p:nvPr/>
        </p:nvSpPr>
        <p:spPr bwMode="auto">
          <a:xfrm>
            <a:off x="48768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13829" name="Freeform 37"/>
          <p:cNvSpPr>
            <a:spLocks/>
          </p:cNvSpPr>
          <p:nvPr/>
        </p:nvSpPr>
        <p:spPr bwMode="auto">
          <a:xfrm rot="-397481" flipH="1" flipV="1">
            <a:off x="4105275" y="1833563"/>
            <a:ext cx="990600" cy="762000"/>
          </a:xfrm>
          <a:custGeom>
            <a:avLst/>
            <a:gdLst>
              <a:gd name="T0" fmla="*/ 0 w 1600"/>
              <a:gd name="T1" fmla="*/ 1051971805 h 1888"/>
              <a:gd name="T2" fmla="*/ 2147483647 w 1600"/>
              <a:gd name="T3" fmla="*/ 1051971805 h 1888"/>
              <a:gd name="T4" fmla="*/ 2147483647 w 1600"/>
              <a:gd name="T5" fmla="*/ 2147483647 h 1888"/>
              <a:gd name="T6" fmla="*/ 2147483647 w 1600"/>
              <a:gd name="T7" fmla="*/ 2147483647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3830" name="Oval 38"/>
          <p:cNvSpPr>
            <a:spLocks noChangeArrowheads="1"/>
          </p:cNvSpPr>
          <p:nvPr/>
        </p:nvSpPr>
        <p:spPr bwMode="auto">
          <a:xfrm>
            <a:off x="4038600" y="205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13831" name="Text Box 39"/>
          <p:cNvSpPr txBox="1">
            <a:spLocks noChangeArrowheads="1"/>
          </p:cNvSpPr>
          <p:nvPr/>
        </p:nvSpPr>
        <p:spPr bwMode="auto">
          <a:xfrm>
            <a:off x="3429000" y="3352800"/>
            <a:ext cx="1447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i="1">
                <a:solidFill>
                  <a:schemeClr val="accent2"/>
                </a:solidFill>
              </a:rPr>
              <a:t>Price of goods sold rises, relative to purchased goods</a:t>
            </a:r>
          </a:p>
        </p:txBody>
      </p:sp>
      <p:sp>
        <p:nvSpPr>
          <p:cNvPr id="1313832" name="Line 40"/>
          <p:cNvSpPr>
            <a:spLocks noChangeShapeType="1"/>
          </p:cNvSpPr>
          <p:nvPr/>
        </p:nvSpPr>
        <p:spPr bwMode="auto">
          <a:xfrm>
            <a:off x="6477000" y="2743200"/>
            <a:ext cx="609600" cy="21336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3833" name="Oval 41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13834" name="Text Box 42"/>
          <p:cNvSpPr txBox="1">
            <a:spLocks noChangeArrowheads="1"/>
          </p:cNvSpPr>
          <p:nvPr/>
        </p:nvSpPr>
        <p:spPr bwMode="auto">
          <a:xfrm>
            <a:off x="6934200" y="2667000"/>
            <a:ext cx="1981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i="1">
                <a:solidFill>
                  <a:schemeClr val="accent2"/>
                </a:solidFill>
              </a:rPr>
              <a:t>Price of labor  rises, relative to cost of labor-saving technologies</a:t>
            </a:r>
          </a:p>
        </p:txBody>
      </p:sp>
      <p:sp>
        <p:nvSpPr>
          <p:cNvPr id="1313835" name="Rectangle 43"/>
          <p:cNvSpPr>
            <a:spLocks noChangeArrowheads="1"/>
          </p:cNvSpPr>
          <p:nvPr/>
        </p:nvSpPr>
        <p:spPr bwMode="auto">
          <a:xfrm>
            <a:off x="-228600" y="6019800"/>
            <a:ext cx="967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66FF66"/>
                </a:solidFill>
              </a:rPr>
              <a:t>…but with diminishing returns, </a:t>
            </a:r>
            <a:r>
              <a:rPr lang="en-US" sz="2800" i="1">
                <a:solidFill>
                  <a:srgbClr val="66FF66"/>
                </a:solidFill>
              </a:rPr>
              <a:t>productivity </a:t>
            </a:r>
            <a:r>
              <a:rPr lang="en-US" sz="2800">
                <a:solidFill>
                  <a:srgbClr val="66FF66"/>
                </a:solidFill>
              </a:rPr>
              <a:t>must fall,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66FF66"/>
                </a:solidFill>
              </a:rPr>
              <a:t>with less and less output per unit of input.</a:t>
            </a:r>
          </a:p>
        </p:txBody>
      </p:sp>
      <p:sp>
        <p:nvSpPr>
          <p:cNvPr id="45" name="Arc 44"/>
          <p:cNvSpPr/>
          <p:nvPr/>
        </p:nvSpPr>
        <p:spPr bwMode="auto">
          <a:xfrm>
            <a:off x="1250732" y="2796895"/>
            <a:ext cx="4267200" cy="4796829"/>
          </a:xfrm>
          <a:prstGeom prst="arc">
            <a:avLst/>
          </a:prstGeom>
          <a:noFill/>
          <a:ln w="317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75625" algn="r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818" grpId="0"/>
      <p:bldP spid="1313825" grpId="0" animBg="1"/>
      <p:bldP spid="1313826" grpId="0" animBg="1"/>
      <p:bldP spid="1313827" grpId="0" animBg="1"/>
      <p:bldP spid="1313828" grpId="0" animBg="1"/>
      <p:bldP spid="1313829" grpId="0" animBg="1"/>
      <p:bldP spid="1313830" grpId="0" animBg="1"/>
      <p:bldP spid="1313831" grpId="0"/>
      <p:bldP spid="1313832" grpId="0" animBg="1"/>
      <p:bldP spid="1313833" grpId="0" animBg="1"/>
      <p:bldP spid="1313834" grpId="0"/>
      <p:bldP spid="13138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</a:t>
            </a:r>
            <a:r>
              <a:rPr lang="en-US" i="1" smtClean="0"/>
              <a:t>productivity </a:t>
            </a:r>
            <a:r>
              <a:rPr lang="en-US" smtClean="0"/>
              <a:t> rise?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when people are already doing the best they can,</a:t>
            </a:r>
          </a:p>
          <a:p>
            <a:pPr eaLnBrk="1" hangingPunct="1">
              <a:buFontTx/>
              <a:buNone/>
            </a:pPr>
            <a:r>
              <a:rPr lang="en-US" smtClean="0"/>
              <a:t>…and are facing diminishing returns?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99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175625" algn="r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175625" algn="r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99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2724</Words>
  <Application>Microsoft Office PowerPoint</Application>
  <PresentationFormat>On-screen Show (4:3)</PresentationFormat>
  <Paragraphs>543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 Narrow</vt:lpstr>
      <vt:lpstr>Arial</vt:lpstr>
      <vt:lpstr>Times New Roman</vt:lpstr>
      <vt:lpstr>Tahoma</vt:lpstr>
      <vt:lpstr>Default Design</vt:lpstr>
      <vt:lpstr>Worksheet</vt:lpstr>
      <vt:lpstr>AGEC 640 Agricultural Development and Policy Farm productivity and technology September 11, 2018</vt:lpstr>
      <vt:lpstr>Let’s start with a conclusion…</vt:lpstr>
      <vt:lpstr>To explain production and technology choices…</vt:lpstr>
      <vt:lpstr>To explain production and technology choices,  we start with a household model</vt:lpstr>
      <vt:lpstr>Decisions on input use  can be understood in a similar way:</vt:lpstr>
      <vt:lpstr>…here is the complete picture:</vt:lpstr>
      <vt:lpstr>Productivity can improve through the market, from self-sufficiency to specialization</vt:lpstr>
      <vt:lpstr>Once people are already trading in the market, if prices “improve” production will rise</vt:lpstr>
      <vt:lpstr>How can productivity  rise?</vt:lpstr>
      <vt:lpstr>Productivity growth requires innovation: a change in what is physically possible</vt:lpstr>
      <vt:lpstr>Two prominent innovations</vt:lpstr>
      <vt:lpstr>The price ratio is the same.   How does the new technology affect input use?</vt:lpstr>
      <vt:lpstr>Is it still optimal to use the old input levels?</vt:lpstr>
      <vt:lpstr>In these cases, farmers can (and will?) adopt these new technologies at the old input levels…</vt:lpstr>
      <vt:lpstr>This innovation is profitable and cost-reducing, without changing input levels</vt:lpstr>
      <vt:lpstr>But adjusting input use to the new technology is even better (higher profits, lower costs)</vt:lpstr>
      <vt:lpstr>The change in marginal products determines farmers’ incentives to change input levels</vt:lpstr>
      <vt:lpstr>Can this type of thinking help us predict what types of new technology are most desirable?</vt:lpstr>
      <vt:lpstr>New techniques are most desirable if they help farmers use the abundant factor.   This is known as “induced innovation”.</vt:lpstr>
      <vt:lpstr>Some conclusions…</vt:lpstr>
      <vt:lpstr>PowerPoint Presentation</vt:lpstr>
      <vt:lpstr>PowerPoint Presentation</vt:lpstr>
      <vt:lpstr>PowerPoint Presentation</vt:lpstr>
      <vt:lpstr>PowerPoint Presentation</vt:lpstr>
      <vt:lpstr>The green revolution uses international R&amp;D to spread crop improvement faster</vt:lpstr>
      <vt:lpstr>Key characteristics of  “green revolution”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has there been so little effort on food crop improvement for Africa?</vt:lpstr>
      <vt:lpstr>PowerPoint Presentation</vt:lpstr>
      <vt:lpstr>PowerPoint Presentation</vt:lpstr>
      <vt:lpstr>The role of policy in agricultural technology</vt:lpstr>
      <vt:lpstr>Policy options to promote innovation</vt:lpstr>
      <vt:lpstr>Is there enough R&amp;D?</vt:lpstr>
      <vt:lpstr>PowerPoint Presentation</vt:lpstr>
      <vt:lpstr>What’s new in ag. research?</vt:lpstr>
      <vt:lpstr>New biotechnologies hold great promise but so far only for a few crops</vt:lpstr>
      <vt:lpstr>New biotechnologies hold great promise but so far only through a few traits</vt:lpstr>
      <vt:lpstr>New biotechnologies hold great promise but so far a relatively narrow impact</vt:lpstr>
      <vt:lpstr>Some more conclusions…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AGEC 640 – Agricultural Policy  Week 3: Farm productivity and technology</dc:title>
  <dc:subject>AGEC 640</dc:subject>
  <dc:creator>Shively, Gerald E.</dc:creator>
  <cp:lastModifiedBy>Shively, Gerald E.</cp:lastModifiedBy>
  <cp:revision>246</cp:revision>
  <dcterms:created xsi:type="dcterms:W3CDTF">2001-08-21T01:11:28Z</dcterms:created>
  <dcterms:modified xsi:type="dcterms:W3CDTF">2018-09-11T15:37:02Z</dcterms:modified>
</cp:coreProperties>
</file>