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6" r:id="rId2"/>
    <p:sldId id="342" r:id="rId3"/>
    <p:sldId id="343" r:id="rId4"/>
    <p:sldId id="361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5" r:id="rId15"/>
    <p:sldId id="356" r:id="rId16"/>
    <p:sldId id="357" r:id="rId17"/>
    <p:sldId id="358" r:id="rId18"/>
    <p:sldId id="359" r:id="rId19"/>
    <p:sldId id="320" r:id="rId20"/>
    <p:sldId id="354" r:id="rId21"/>
  </p:sldIdLst>
  <p:sldSz cx="9144000" cy="6858000" type="screen4x3"/>
  <p:notesSz cx="6997700" cy="9283700"/>
  <p:defaultTextStyle>
    <a:defPPr>
      <a:defRPr lang="en-US"/>
    </a:defPPr>
    <a:lvl1pPr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99"/>
    <a:srgbClr val="33CCCC"/>
    <a:srgbClr val="FF9900"/>
    <a:srgbClr val="FFFF00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61" autoAdjust="0"/>
    <p:restoredTop sz="95722" autoAdjust="0"/>
  </p:normalViewPr>
  <p:slideViewPr>
    <p:cSldViewPr>
      <p:cViewPr varScale="1">
        <p:scale>
          <a:sx n="126" d="100"/>
          <a:sy n="126" d="100"/>
        </p:scale>
        <p:origin x="8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46050"/>
            <a:ext cx="479425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 sz="1200" i="1" smtClean="0"/>
            </a:lvl1pPr>
          </a:lstStyle>
          <a:p>
            <a:pPr>
              <a:defRPr/>
            </a:pPr>
            <a:r>
              <a:rPr lang="en-US"/>
              <a:t>AGEC 640 -- Agricultural Development and </a:t>
            </a:r>
            <a:r>
              <a:rPr lang="en-US" smtClean="0"/>
              <a:t>Policy</a:t>
            </a: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146050"/>
            <a:ext cx="3033712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r>
              <a:rPr lang="en-US" i="1" dirty="0" smtClean="0"/>
              <a:t>Fall 2010</a:t>
            </a:r>
            <a:endParaRPr lang="en-US" i="1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3712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 sz="1200" i="1"/>
            </a:lvl1pPr>
          </a:lstStyle>
          <a:p>
            <a:pPr>
              <a:defRPr/>
            </a:pPr>
            <a:r>
              <a:rPr lang="en-US"/>
              <a:t>page </a:t>
            </a:r>
            <a:fld id="{C4117F8E-D0A2-4AFE-BE2C-F362E3AF5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48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54F7C341-0D75-4527-8B93-558E89C02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36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F3086-1E3B-4826-A854-0F498D7363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F3EF0-F3D8-404F-BEC9-C4EE0DA3189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F5982-BEC9-4683-839D-7E5FD2AF37D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E5354-484E-48E1-A013-7C6A64C3D8E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9FE96-E821-4577-AE89-66CB5E2B3DE7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2A0100-B6F1-4E45-84B8-D80C5F31973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C7AC9-FC35-4DE9-97E5-0DD187559AD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2E38A-E95E-42C8-B2F2-905484FAD42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80AB9-F892-4B17-897E-D140EDAE82B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1231A-4AA8-4BDF-BE43-B1ACF8E8440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0D8707-D13C-42AE-A406-EA7DB4F85F6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BA20D-ED06-4F97-A41B-DE9C1A82F15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1A4E0-984E-4C15-B977-51EF3463BF44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A0257-CF4C-4CA8-BD2F-10550085DCA6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FEFEFE-5567-493E-873B-15F5A27DEAE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AC8892-4FFF-4150-8C8D-2552F50A5E5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39DDC-2270-4942-9DE8-6ED36A4090F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A012C-6288-41D4-83A2-9E78FCF8FE1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76A35-1233-4C2F-873A-8EDD492AFC01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1E6A4-6AF0-4108-B39C-2EBFC5988BC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339AF-6FBE-4630-A9C3-019414405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06FD5-053E-4185-AD90-41DEEF39A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E80B1-ABD2-4756-A9B9-1CC182199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E9661-3448-4C44-B5CF-D43407178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33A80-84FC-4835-80FC-D1A7E9846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0F265-333C-4223-A0AC-89C2E30B6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62A20-991D-4A9C-87CE-5FD73D77C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D848B-5A1B-4DEA-88F4-08AC0B678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F52F-CC70-4273-96C2-D5B686BD0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F112C-9FDA-4A2D-A374-F375DBF99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22606-52DF-4735-A582-2BCE959E2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55889-8DC8-4448-A7B2-73D8D0E93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21B6F5D3-8534-4ED1-A862-4B76A4362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8534400" cy="1981200"/>
          </a:xfrm>
          <a:noFill/>
        </p:spPr>
        <p:txBody>
          <a:bodyPr/>
          <a:lstStyle/>
          <a:p>
            <a:pPr algn="l" eaLnBrk="1" hangingPunct="1">
              <a:lnSpc>
                <a:spcPct val="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AGEC 640 – Agricultural Policy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13, 2018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and Food Markets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2971800"/>
            <a:ext cx="8991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1200"/>
              </a:spcBef>
              <a:tabLst>
                <a:tab pos="1997075" algn="l"/>
              </a:tabLst>
            </a:pPr>
            <a:r>
              <a:rPr lang="en-US" sz="3600" dirty="0" smtClean="0"/>
              <a:t>Extra slides on imperfect </a:t>
            </a:r>
            <a:r>
              <a:rPr lang="en-US" sz="3600" dirty="0"/>
              <a:t>information &amp; food </a:t>
            </a:r>
            <a:r>
              <a:rPr lang="en-US" sz="3600" dirty="0" smtClean="0"/>
              <a:t>demand – not delivered in class</a:t>
            </a:r>
            <a:endParaRPr lang="en-US" sz="3600" dirty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tabLst>
                <a:tab pos="1997075" algn="l"/>
              </a:tabLst>
            </a:pPr>
            <a:r>
              <a:rPr lang="en-US" sz="3600" dirty="0"/>
              <a:t>	</a:t>
            </a:r>
            <a:r>
              <a:rPr lang="en-US" sz="3200" dirty="0"/>
              <a:t>Reading: Masters and </a:t>
            </a:r>
            <a:r>
              <a:rPr lang="en-US" sz="3200" dirty="0" err="1"/>
              <a:t>Sanogo</a:t>
            </a:r>
            <a:r>
              <a:rPr lang="en-US" sz="3200" dirty="0"/>
              <a:t>, 2002 in </a:t>
            </a:r>
            <a:r>
              <a:rPr lang="en-US" sz="3200" i="1" dirty="0"/>
              <a:t>AJAE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tabLst>
                <a:tab pos="1997075" algn="l"/>
              </a:tabLst>
            </a:pPr>
            <a:r>
              <a:rPr lang="en-US" sz="3200" i="1" dirty="0"/>
              <a:t>	</a:t>
            </a:r>
            <a:endParaRPr lang="en-US" sz="3200" i="1" dirty="0" smtClean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tabLst>
                <a:tab pos="1997075" algn="l"/>
              </a:tabLst>
            </a:pPr>
            <a:endParaRPr lang="en-US" sz="3600" i="1" dirty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tabLst>
                <a:tab pos="1997075" algn="l"/>
              </a:tabLst>
            </a:pP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Benefits and Costs of Certification in Mali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9144000" cy="2819400"/>
          </a:xfrm>
        </p:spPr>
        <p:txBody>
          <a:bodyPr/>
          <a:lstStyle/>
          <a:p>
            <a:pPr marL="404813" indent="-404813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benefits of certification</a:t>
            </a:r>
          </a:p>
          <a:p>
            <a:pPr marL="909638" lvl="1" indent="-217488" eaLnBrk="1" hangingPunct="1">
              <a:lnSpc>
                <a:spcPct val="90000"/>
              </a:lnSpc>
            </a:pPr>
            <a:r>
              <a:rPr lang="en-US" smtClean="0"/>
              <a:t>what is food-quality information really worth?</a:t>
            </a:r>
          </a:p>
          <a:p>
            <a:pPr marL="909638" lvl="1" indent="-217488" eaLnBrk="1" hangingPunct="1">
              <a:lnSpc>
                <a:spcPct val="90000"/>
              </a:lnSpc>
            </a:pPr>
            <a:r>
              <a:rPr lang="en-US" smtClean="0"/>
              <a:t>do some mothers value information more than others? </a:t>
            </a:r>
          </a:p>
          <a:p>
            <a:pPr marL="404813" indent="-404813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costs of certification</a:t>
            </a:r>
          </a:p>
          <a:p>
            <a:pPr marL="909638" lvl="1" indent="-217488" eaLnBrk="1" hangingPunct="1">
              <a:lnSpc>
                <a:spcPct val="90000"/>
              </a:lnSpc>
            </a:pPr>
            <a:r>
              <a:rPr lang="en-US" smtClean="0"/>
              <a:t>what are set-up and marginal costs?</a:t>
            </a:r>
          </a:p>
          <a:p>
            <a:pPr marL="909638" lvl="1" indent="-217488" eaLnBrk="1" hangingPunct="1">
              <a:lnSpc>
                <a:spcPct val="90000"/>
              </a:lnSpc>
            </a:pPr>
            <a:r>
              <a:rPr lang="en-US" smtClean="0"/>
              <a:t>what volume would be certified?</a:t>
            </a:r>
          </a:p>
          <a:p>
            <a:pPr marL="404813" indent="-404813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net gains from certification</a:t>
            </a:r>
          </a:p>
          <a:p>
            <a:pPr marL="909638" lvl="1" indent="-217488" eaLnBrk="1" hangingPunct="1">
              <a:lnSpc>
                <a:spcPct val="90000"/>
              </a:lnSpc>
            </a:pPr>
            <a:r>
              <a:rPr lang="en-US" smtClean="0"/>
              <a:t>do they justify the investment risks?</a:t>
            </a:r>
          </a:p>
          <a:p>
            <a:pPr marL="909638" lvl="1" indent="-217488" eaLnBrk="1" hangingPunct="1">
              <a:lnSpc>
                <a:spcPct val="90000"/>
              </a:lnSpc>
            </a:pPr>
            <a:r>
              <a:rPr lang="en-US" smtClean="0"/>
              <a:t>would the program be sustainable?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en-US" smtClean="0"/>
              <a:t>To detect what certification is worth, we need a </a:t>
            </a:r>
            <a:r>
              <a:rPr lang="en-US" i="1" smtClean="0"/>
              <a:t>experimental </a:t>
            </a:r>
            <a:r>
              <a:rPr lang="en-US" smtClean="0"/>
              <a:t>economics..</a:t>
            </a:r>
            <a:endParaRPr lang="en-US" sz="400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9372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 smtClean="0"/>
              <a:t>Vickrey</a:t>
            </a:r>
            <a:r>
              <a:rPr lang="en-US" dirty="0" smtClean="0"/>
              <a:t> (1961) and others:                                     Preference-revealing auctions mimic real markets: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price is fixed by others; choice is to accept or decline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M&amp;S experiment is aimed at very, very low-income people 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avoids using money, so choice is among infant foods only;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avoids calculations, so choice is easy and natural: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give mothers a can of </a:t>
            </a:r>
            <a:r>
              <a:rPr lang="en-US" dirty="0" err="1" smtClean="0"/>
              <a:t>Cerelac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offer to swap for increasing quantities of substitute products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record whether they accept or decline each choice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give them one of their choices, selected at random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The design is not quite strategy-proof; respondents may hold  out for slightly more of each substitute than in ideal auction</a:t>
            </a:r>
            <a:r>
              <a:rPr lang="en-US" dirty="0" smtClean="0"/>
              <a:t>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opy of DIAK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381000"/>
            <a:ext cx="91440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tabLst>
                <a:tab pos="3997325" algn="l"/>
                <a:tab pos="5715000" algn="l"/>
                <a:tab pos="6913563" algn="l"/>
                <a:tab pos="7880350" algn="l"/>
              </a:tabLst>
            </a:pPr>
            <a:r>
              <a:rPr lang="en-US">
                <a:solidFill>
                  <a:schemeClr val="tx2"/>
                </a:solidFill>
                <a:cs typeface="Times New Roman" pitchFamily="18" charset="0"/>
              </a:rPr>
              <a:t>Summary statistics for willingness-to-pay results</a:t>
            </a:r>
            <a:r>
              <a:rPr lang="en-US" b="1">
                <a:cs typeface="Times New Roman" pitchFamily="18" charset="0"/>
              </a:rPr>
              <a:t> </a:t>
            </a:r>
            <a:endParaRPr lang="en-US" i="1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tabLst>
                <a:tab pos="3997325" algn="l"/>
                <a:tab pos="5715000" algn="l"/>
                <a:tab pos="6913563" algn="l"/>
                <a:tab pos="7880350" algn="l"/>
              </a:tabLst>
            </a:pPr>
            <a:r>
              <a:rPr lang="en-US">
                <a:cs typeface="Times New Roman" pitchFamily="18" charset="0"/>
              </a:rPr>
              <a:t>	</a:t>
            </a:r>
            <a:r>
              <a:rPr lang="fr-FR">
                <a:cs typeface="Times New Roman" pitchFamily="18" charset="0"/>
              </a:rPr>
              <a:t>WTP (FCFA per 400 g.)</a:t>
            </a:r>
            <a:endParaRPr lang="en-US" i="1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tabLst>
                <a:tab pos="3997325" algn="l"/>
                <a:tab pos="5715000" algn="l"/>
                <a:tab pos="6913563" algn="l"/>
                <a:tab pos="7880350" algn="l"/>
              </a:tabLst>
            </a:pPr>
            <a:r>
              <a:rPr lang="fr-FR" u="sng">
                <a:cs typeface="Times New Roman" pitchFamily="18" charset="0"/>
              </a:rPr>
              <a:t>	ave.	s.d.	min.	</a:t>
            </a:r>
            <a:r>
              <a:rPr lang="en-US" u="sng">
                <a:cs typeface="Times New Roman" pitchFamily="18" charset="0"/>
              </a:rPr>
              <a:t>max.</a:t>
            </a:r>
            <a:endParaRPr lang="en-US" i="1" u="sng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tabLst>
                <a:tab pos="3997325" algn="l"/>
                <a:tab pos="5715000" algn="l"/>
                <a:tab pos="6913563" algn="l"/>
                <a:tab pos="7880350" algn="l"/>
              </a:tabLst>
            </a:pPr>
            <a:r>
              <a:rPr lang="fr-FR">
                <a:cs typeface="Times New Roman" pitchFamily="18" charset="0"/>
              </a:rPr>
              <a:t>WTP by product</a:t>
            </a:r>
            <a:r>
              <a:rPr lang="en-US">
                <a:cs typeface="Times New Roman" pitchFamily="18" charset="0"/>
              </a:rPr>
              <a:t>				</a:t>
            </a:r>
            <a:endParaRPr lang="en-US" i="1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tabLst>
                <a:tab pos="3997325" algn="l"/>
                <a:tab pos="5715000" algn="l"/>
                <a:tab pos="6913563" algn="l"/>
                <a:tab pos="7880350" algn="l"/>
              </a:tabLst>
            </a:pPr>
            <a:r>
              <a:rPr lang="en-US">
                <a:cs typeface="Times New Roman" pitchFamily="18" charset="0"/>
              </a:rPr>
              <a:t>   1. Cerelac	1500.00      (market price)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tabLst>
                <a:tab pos="3997325" algn="l"/>
                <a:tab pos="5715000" algn="l"/>
                <a:tab pos="6913563" algn="l"/>
                <a:tab pos="7880350" algn="l"/>
              </a:tabLst>
            </a:pPr>
            <a:r>
              <a:rPr lang="en-US">
                <a:cs typeface="Times New Roman" pitchFamily="18" charset="0"/>
              </a:rPr>
              <a:t>   2. Certilac	1159.83	357.77	667	1500</a:t>
            </a:r>
            <a:endParaRPr lang="en-US" i="1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tabLst>
                <a:tab pos="3997325" algn="l"/>
                <a:tab pos="5715000" algn="l"/>
                <a:tab pos="6913563" algn="l"/>
                <a:tab pos="7880350" algn="l"/>
              </a:tabLst>
            </a:pPr>
            <a:r>
              <a:rPr lang="en-US">
                <a:cs typeface="Times New Roman" pitchFamily="18" charset="0"/>
              </a:rPr>
              <a:t>   3. Anonymous product	  704.59	210.36	462	1500</a:t>
            </a:r>
            <a:endParaRPr lang="en-US" i="1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tabLst>
                <a:tab pos="3997325" algn="l"/>
                <a:tab pos="5715000" algn="l"/>
                <a:tab pos="6913563" algn="l"/>
                <a:tab pos="7880350" algn="l"/>
              </a:tabLst>
            </a:pPr>
            <a:r>
              <a:rPr lang="en-US">
                <a:cs typeface="Times New Roman" pitchFamily="18" charset="0"/>
              </a:rPr>
              <a:t>   4. Raw ingredients	  119.14	  35.07	  75	  150</a:t>
            </a:r>
            <a:endParaRPr lang="en-US" i="1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tabLst>
                <a:tab pos="3997325" algn="l"/>
                <a:tab pos="5715000" algn="l"/>
                <a:tab pos="6913563" algn="l"/>
                <a:tab pos="7880350" algn="l"/>
              </a:tabLst>
            </a:pPr>
            <a:r>
              <a:rPr lang="en-US">
                <a:cs typeface="Times New Roman" pitchFamily="18" charset="0"/>
              </a:rPr>
              <a:t>WTP for premium				</a:t>
            </a:r>
            <a:endParaRPr lang="en-US" i="1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tabLst>
                <a:tab pos="3997325" algn="l"/>
                <a:tab pos="5715000" algn="l"/>
                <a:tab pos="6913563" algn="l"/>
                <a:tab pos="7880350" algn="l"/>
              </a:tabLst>
            </a:pPr>
            <a:r>
              <a:rPr lang="en-US">
                <a:cs typeface="Times New Roman" pitchFamily="18" charset="0"/>
              </a:rPr>
              <a:t>  for 2 over 3: Certification 	  455.24	251.22	    0	1038</a:t>
            </a:r>
            <a:endParaRPr lang="en-US" i="1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tabLst>
                <a:tab pos="3997325" algn="l"/>
                <a:tab pos="5715000" algn="l"/>
                <a:tab pos="6913563" algn="l"/>
                <a:tab pos="7880350" algn="l"/>
              </a:tabLst>
            </a:pPr>
            <a:r>
              <a:rPr lang="en-US" u="sng">
                <a:cs typeface="Times New Roman" pitchFamily="18" charset="0"/>
              </a:rPr>
              <a:t>  for 3 over 4: Processing 	  585.45	213.97	312	1425</a:t>
            </a:r>
            <a:endParaRPr lang="en-US" i="1" u="sng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tabLst>
                <a:tab pos="3997325" algn="l"/>
                <a:tab pos="5715000" algn="l"/>
                <a:tab pos="6913563" algn="l"/>
                <a:tab pos="7880350" algn="l"/>
              </a:tabLs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457200"/>
            <a:ext cx="9982200" cy="1143000"/>
          </a:xfrm>
        </p:spPr>
        <p:txBody>
          <a:bodyPr/>
          <a:lstStyle/>
          <a:p>
            <a:r>
              <a:rPr lang="en-US" smtClean="0"/>
              <a:t>So certification has large benefits…</a:t>
            </a:r>
            <a:br>
              <a:rPr lang="en-US" smtClean="0"/>
            </a:br>
            <a:r>
              <a:rPr lang="en-US" smtClean="0"/>
              <a:t>but what would be its cost?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10 million FCFA/month for advertising</a:t>
            </a:r>
          </a:p>
          <a:p>
            <a:pPr>
              <a:lnSpc>
                <a:spcPct val="90000"/>
              </a:lnSpc>
            </a:pPr>
            <a:r>
              <a:rPr lang="en-US" smtClean="0"/>
              <a:t>1 m. FCFA/mo. per 50 tests/mo. for staffing</a:t>
            </a:r>
          </a:p>
          <a:p>
            <a:pPr>
              <a:lnSpc>
                <a:spcPct val="90000"/>
              </a:lnSpc>
            </a:pPr>
            <a:r>
              <a:rPr lang="en-US" smtClean="0"/>
              <a:t>0.6 m FCFA/mo. per 20 tests/mo. for transport</a:t>
            </a:r>
          </a:p>
          <a:p>
            <a:pPr>
              <a:lnSpc>
                <a:spcPct val="90000"/>
              </a:lnSpc>
            </a:pPr>
            <a:r>
              <a:rPr lang="en-US" smtClean="0"/>
              <a:t>3,520 FCFA/mo. per test for consumables</a:t>
            </a:r>
          </a:p>
          <a:p>
            <a:pPr>
              <a:lnSpc>
                <a:spcPct val="90000"/>
              </a:lnSpc>
            </a:pPr>
            <a:r>
              <a:rPr lang="en-US" smtClean="0"/>
              <a:t>1,000 x 400g. sold per test done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46125" y="4743450"/>
            <a:ext cx="8218488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=&gt; cost falls below ave. WTP at 30,000 bags/mo.</a:t>
            </a:r>
          </a:p>
          <a:p>
            <a:r>
              <a:rPr lang="en-US" sz="3200"/>
              <a:t>=&gt; cost falls below 100 FCFA at 215,000 /mo.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smtClean="0"/>
              <a:t>How much food would be certified?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3200400"/>
          </a:xfrm>
        </p:spPr>
        <p:txBody>
          <a:bodyPr/>
          <a:lstStyle/>
          <a:p>
            <a:r>
              <a:rPr lang="en-US" smtClean="0"/>
              <a:t>50,000 children aged 6-24 months in Bamako</a:t>
            </a:r>
          </a:p>
          <a:p>
            <a:r>
              <a:rPr lang="en-US" smtClean="0"/>
              <a:t>100 g./day average consumption per child</a:t>
            </a:r>
          </a:p>
          <a:p>
            <a:pPr>
              <a:buFontTx/>
              <a:buNone/>
            </a:pPr>
            <a:r>
              <a:rPr lang="en-US" smtClean="0"/>
              <a:t>		=&gt; 8 bags of 400 g. per month</a:t>
            </a:r>
          </a:p>
          <a:p>
            <a:r>
              <a:rPr lang="en-US" smtClean="0"/>
              <a:t>low scenario: 39% use (now using Cerelac)</a:t>
            </a:r>
          </a:p>
          <a:p>
            <a:r>
              <a:rPr lang="en-US" smtClean="0"/>
              <a:t>high scenario: 89% use (now using any food)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5410200"/>
            <a:ext cx="809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=&gt; total potential is 155,000 – 350,000 bags/mo.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/>
          <a:lstStyle/>
          <a:p>
            <a:r>
              <a:rPr lang="en-US" smtClean="0"/>
              <a:t>Would certification’s benefits exceed its costs?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Two ways to estimate: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(1) Each respondent has a different WTP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Some respondents’ WTP below cost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Construct demand curves &amp; optimal quantity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Find economic surplus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(2s) All respondents have identical WTP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Average WTP is way above cost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Full market size is certified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Find total benefits -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08038"/>
            <a:ext cx="8458200" cy="604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990600" y="228600"/>
            <a:ext cx="7542449" cy="35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Estimated certification demand and average-cost curves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tabLst>
                <a:tab pos="3549650" algn="l"/>
                <a:tab pos="5830888" algn="l"/>
                <a:tab pos="7373938" algn="l"/>
              </a:tabLst>
            </a:pPr>
            <a:r>
              <a:rPr lang="en-US" sz="2400" b="1">
                <a:cs typeface="Times New Roman" pitchFamily="18" charset="0"/>
              </a:rPr>
              <a:t>Table 3. Consumer surplus and net benefit from certification</a:t>
            </a:r>
          </a:p>
          <a:p>
            <a:pPr eaLnBrk="0" hangingPunct="0">
              <a:tabLst>
                <a:tab pos="3549650" algn="l"/>
                <a:tab pos="5830888" algn="l"/>
                <a:tab pos="7373938" algn="l"/>
              </a:tabLst>
            </a:pPr>
            <a:r>
              <a:rPr lang="en-US" sz="2400"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3549650" algn="l"/>
                <a:tab pos="5830888" algn="l"/>
                <a:tab pos="7373938" algn="l"/>
              </a:tabLst>
            </a:pPr>
            <a:r>
              <a:rPr lang="en-US" sz="2400" u="sng"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2400" b="1" u="sng">
                <a:cs typeface="Times New Roman" pitchFamily="18" charset="0"/>
              </a:rPr>
              <a:t>Case 1 </a:t>
            </a:r>
            <a:r>
              <a:rPr lang="en-US" sz="2400" b="1" u="sng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 b="1" u="sng">
                <a:cs typeface="Times New Roman" pitchFamily="18" charset="0"/>
              </a:rPr>
              <a:t>Case 2	 </a:t>
            </a:r>
            <a:endParaRPr lang="en-US" sz="2400" u="sng">
              <a:cs typeface="Times New Roman" pitchFamily="18" charset="0"/>
            </a:endParaRPr>
          </a:p>
          <a:p>
            <a:pPr eaLnBrk="0" hangingPunct="0">
              <a:tabLst>
                <a:tab pos="3549650" algn="l"/>
                <a:tab pos="5830888" algn="l"/>
                <a:tab pos="7373938" algn="l"/>
              </a:tabLst>
            </a:pPr>
            <a:r>
              <a:rPr lang="en-US" sz="2400" b="1" i="1">
                <a:cs typeface="Times New Roman" pitchFamily="18" charset="0"/>
              </a:rPr>
              <a:t>Consumer surplus approach</a:t>
            </a:r>
            <a:endParaRPr lang="en-US" sz="2400">
              <a:cs typeface="Times New Roman" pitchFamily="18" charset="0"/>
            </a:endParaRPr>
          </a:p>
          <a:p>
            <a:pPr eaLnBrk="0" hangingPunct="0">
              <a:tabLst>
                <a:tab pos="3549650" algn="l"/>
                <a:tab pos="5830888" algn="l"/>
                <a:tab pos="7373938" algn="l"/>
              </a:tabLst>
            </a:pPr>
            <a:r>
              <a:rPr lang="en-US" sz="2400">
                <a:cs typeface="Times New Roman" pitchFamily="18" charset="0"/>
              </a:rPr>
              <a:t>Equilibrium qty. certified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(400 g. bags/mo.)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150,000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345,000</a:t>
            </a:r>
          </a:p>
          <a:p>
            <a:pPr eaLnBrk="0" hangingPunct="0">
              <a:tabLst>
                <a:tab pos="3549650" algn="l"/>
                <a:tab pos="5830888" algn="l"/>
                <a:tab pos="7373938" algn="l"/>
              </a:tabLst>
            </a:pPr>
            <a:r>
              <a:rPr lang="en-US" sz="2400">
                <a:cs typeface="Times New Roman" pitchFamily="18" charset="0"/>
              </a:rPr>
              <a:t>Net economic surplus gain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(FCFA/month)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51,543,984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134,029,438</a:t>
            </a:r>
          </a:p>
          <a:p>
            <a:pPr eaLnBrk="0" hangingPunct="0">
              <a:tabLst>
                <a:tab pos="3549650" algn="l"/>
                <a:tab pos="5830888" algn="l"/>
                <a:tab pos="7373938" algn="l"/>
              </a:tabLst>
            </a:pPr>
            <a:r>
              <a:rPr lang="en-US" sz="2400">
                <a:cs typeface="Times New Roman" pitchFamily="18" charset="0"/>
              </a:rPr>
              <a:t>Net economic surplus gain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(US$/year)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951,581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2,474,390</a:t>
            </a:r>
          </a:p>
          <a:p>
            <a:pPr eaLnBrk="0" hangingPunct="0">
              <a:tabLst>
                <a:tab pos="3549650" algn="l"/>
                <a:tab pos="5830888" algn="l"/>
                <a:tab pos="7373938" algn="l"/>
              </a:tabLst>
            </a:pPr>
            <a:r>
              <a:rPr lang="en-US" sz="2400" b="1" i="1">
                <a:cs typeface="Times New Roman" pitchFamily="18" charset="0"/>
              </a:rPr>
              <a:t>Cost-benefit analysis approach </a:t>
            </a:r>
            <a:r>
              <a:rPr lang="en-US" sz="2400" b="1" i="1">
                <a:ea typeface="Arial Unicode MS" pitchFamily="34" charset="-128"/>
                <a:cs typeface="Arial Unicode MS" pitchFamily="34" charset="-128"/>
              </a:rPr>
              <a:t>	</a:t>
            </a:r>
            <a:endParaRPr lang="en-US" sz="2400">
              <a:cs typeface="Times New Roman" pitchFamily="18" charset="0"/>
            </a:endParaRPr>
          </a:p>
          <a:p>
            <a:pPr eaLnBrk="0" hangingPunct="0">
              <a:tabLst>
                <a:tab pos="3549650" algn="l"/>
                <a:tab pos="5830888" algn="l"/>
                <a:tab pos="7373938" algn="l"/>
              </a:tabLst>
            </a:pPr>
            <a:r>
              <a:rPr lang="en-US" sz="2400">
                <a:cs typeface="Times New Roman" pitchFamily="18" charset="0"/>
              </a:rPr>
              <a:t>Total estimated market size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(400 g. bags/mo.)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154,746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353,138</a:t>
            </a:r>
          </a:p>
          <a:p>
            <a:pPr eaLnBrk="0" hangingPunct="0">
              <a:tabLst>
                <a:tab pos="3549650" algn="l"/>
                <a:tab pos="5830888" algn="l"/>
                <a:tab pos="7373938" algn="l"/>
              </a:tabLst>
            </a:pPr>
            <a:r>
              <a:rPr lang="en-US" sz="2400">
                <a:cs typeface="Times New Roman" pitchFamily="18" charset="0"/>
              </a:rPr>
              <a:t>Net economic benefit/month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(FCFA/month)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51,713,454</a:t>
            </a:r>
            <a:r>
              <a:rPr lang="en-US" sz="240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>
                <a:cs typeface="Times New Roman" pitchFamily="18" charset="0"/>
              </a:rPr>
              <a:t>132,138,264</a:t>
            </a:r>
          </a:p>
          <a:p>
            <a:pPr eaLnBrk="0" hangingPunct="0">
              <a:tabLst>
                <a:tab pos="3549650" algn="l"/>
                <a:tab pos="5830888" algn="l"/>
                <a:tab pos="7373938" algn="l"/>
              </a:tabLst>
            </a:pPr>
            <a:r>
              <a:rPr lang="en-US" sz="2400" u="sng">
                <a:cs typeface="Times New Roman" pitchFamily="18" charset="0"/>
              </a:rPr>
              <a:t>Net economic surplus gain</a:t>
            </a:r>
            <a:r>
              <a:rPr lang="en-US" sz="2400" u="sng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 u="sng">
                <a:cs typeface="Times New Roman" pitchFamily="18" charset="0"/>
              </a:rPr>
              <a:t>(US$/year)</a:t>
            </a:r>
            <a:r>
              <a:rPr lang="en-US" sz="2400" u="sng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 u="sng">
                <a:cs typeface="Times New Roman" pitchFamily="18" charset="0"/>
              </a:rPr>
              <a:t>954,710</a:t>
            </a:r>
            <a:r>
              <a:rPr lang="en-US" sz="2400" u="sng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 u="sng">
                <a:cs typeface="Times New Roman" pitchFamily="18" charset="0"/>
              </a:rPr>
              <a:t>2,439,476	</a:t>
            </a:r>
          </a:p>
          <a:p>
            <a:pPr eaLnBrk="0" hangingPunct="0">
              <a:tabLst>
                <a:tab pos="3549650" algn="l"/>
                <a:tab pos="5830888" algn="l"/>
                <a:tab pos="7373938" algn="l"/>
              </a:tabLst>
            </a:pPr>
            <a:endParaRPr lang="en-US" sz="24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457200"/>
            <a:ext cx="92964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smtClean="0"/>
              <a:t>OK, so quality information is needed…</a:t>
            </a:r>
            <a:br>
              <a:rPr lang="en-US" sz="4000" smtClean="0"/>
            </a:br>
            <a:r>
              <a:rPr lang="en-US" sz="4000" smtClean="0"/>
              <a:t>should testing be voluntary or mandatory?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Private solutions work if a “certifier” can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2400" smtClean="0"/>
              <a:t>force users to pay (that is, exclude free-riders), e.g.: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Underwriters’ Laboratories (sellers pay for label)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Consumer Reports, CarFax (buyers pay each time)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2400" smtClean="0"/>
              <a:t>and thereby capture </a:t>
            </a:r>
            <a:r>
              <a:rPr lang="en-US" sz="2400" i="1" smtClean="0"/>
              <a:t>enough</a:t>
            </a:r>
            <a:r>
              <a:rPr lang="en-US" sz="2400" smtClean="0"/>
              <a:t> revenue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to pay the cost of obtaining the information; while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maintaining a credible quality signal of their own!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Often it’s cheaper to use the government: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mtClean="0"/>
              <a:t>“</a:t>
            </a:r>
            <a:r>
              <a:rPr lang="en-US" sz="2400" smtClean="0"/>
              <a:t>value capture” from consumers can occur through taxation (e.g. USDA grades) or user fees (e.g. air traffic)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2400" smtClean="0"/>
              <a:t>quality-destroying competition can be barred by mandatory standards and licensing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2400" smtClean="0"/>
              <a:t>but the “quality” being upheld may not be valued by consumers; standards may be just an entry barrier to protect insiders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8382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4000">
                <a:solidFill>
                  <a:schemeClr val="tx2"/>
                </a:solidFill>
                <a:cs typeface="Times New Roman" pitchFamily="18" charset="0"/>
              </a:rPr>
              <a:t>Now… what </a:t>
            </a:r>
            <a:r>
              <a:rPr lang="en-US" sz="4000" i="1">
                <a:solidFill>
                  <a:schemeClr val="tx2"/>
                </a:solidFill>
              </a:rPr>
              <a:t>else </a:t>
            </a:r>
            <a:r>
              <a:rPr lang="en-US" sz="4000">
                <a:solidFill>
                  <a:schemeClr val="tx2"/>
                </a:solidFill>
              </a:rPr>
              <a:t>might be useful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to understand food intake?</a:t>
            </a:r>
            <a:endParaRPr lang="en-US" sz="400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Food is a public concern, but it is not a “public good”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Food demand  generate subtle kinds of market failures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One reason is that its benefits are important but                      often </a:t>
            </a:r>
            <a:r>
              <a:rPr lang="en-US" sz="2800" i="1" dirty="0" smtClean="0"/>
              <a:t>delayed </a:t>
            </a:r>
            <a:r>
              <a:rPr lang="en-US" sz="2800" dirty="0" smtClean="0"/>
              <a:t>and often </a:t>
            </a:r>
            <a:r>
              <a:rPr lang="en-US" sz="2800" i="1" dirty="0" smtClean="0"/>
              <a:t>not observable</a:t>
            </a:r>
            <a:r>
              <a:rPr lang="en-US" sz="2800" dirty="0" smtClean="0"/>
              <a:t>, so we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credit and insurance constraints (the poor </a:t>
            </a:r>
            <a:r>
              <a:rPr lang="en-US" dirty="0" smtClean="0">
                <a:sym typeface="Wingdings" pitchFamily="2" charset="2"/>
              </a:rPr>
              <a:t>can’t borrow)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“behavioral” effects (people are predictably irrational)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weak self-discipline (addiction, obesity, etc.)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distorted perceptions (anxiety, obsession,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asymmetric information (need quality assurance)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example of Masters and </a:t>
            </a:r>
            <a:r>
              <a:rPr lang="en-US" dirty="0" err="1" smtClean="0"/>
              <a:t>Sanogo</a:t>
            </a:r>
            <a:r>
              <a:rPr lang="en-US" dirty="0" smtClean="0"/>
              <a:t> (2002) 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	study of infant foods in Bamako, Mali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…Some conclusions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58200" cy="5029200"/>
          </a:xfrm>
        </p:spPr>
        <p:txBody>
          <a:bodyPr/>
          <a:lstStyle/>
          <a:p>
            <a:pPr eaLnBrk="1" hangingPunct="1"/>
            <a:r>
              <a:rPr lang="en-US" sz="2800" smtClean="0"/>
              <a:t>Food intake decisions involve</a:t>
            </a:r>
          </a:p>
          <a:p>
            <a:pPr lvl="1" eaLnBrk="1" hangingPunct="1"/>
            <a:r>
              <a:rPr lang="en-US" smtClean="0"/>
              <a:t>not only observable attributes (taste, texture, color), </a:t>
            </a:r>
          </a:p>
          <a:p>
            <a:pPr lvl="1" eaLnBrk="1" hangingPunct="1"/>
            <a:r>
              <a:rPr lang="en-US" smtClean="0"/>
              <a:t>but also unobservable qualities and delayed effects.</a:t>
            </a:r>
          </a:p>
          <a:p>
            <a:pPr eaLnBrk="1" hangingPunct="1"/>
            <a:r>
              <a:rPr lang="en-US" sz="2800" smtClean="0"/>
              <a:t>Food choices can be hard to understand using economics on observable prices and quantities only </a:t>
            </a:r>
          </a:p>
          <a:p>
            <a:pPr lvl="1" eaLnBrk="1" hangingPunct="1"/>
            <a:r>
              <a:rPr lang="en-US" smtClean="0"/>
              <a:t>so sometimes we need inferences and experiments</a:t>
            </a:r>
          </a:p>
          <a:p>
            <a:pPr lvl="1" eaLnBrk="1" hangingPunct="1"/>
            <a:r>
              <a:rPr lang="en-US" smtClean="0"/>
              <a:t>but much of the “irrationality” in food consumption can be understood as constrained optimization</a:t>
            </a:r>
          </a:p>
          <a:p>
            <a:pPr lvl="1" eaLnBrk="1" hangingPunct="1"/>
            <a:r>
              <a:rPr lang="en-US" smtClean="0"/>
              <a:t>this allows us to plan public interventions that raise welfare, even though food is not a public good.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2233613" y="1709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9600" y="1031875"/>
          <a:ext cx="7924800" cy="582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rawing" r:id="rId4" imgW="3286080" imgH="2409840" progId="Presentations.Drawing.13">
                  <p:embed/>
                </p:oleObj>
              </mc:Choice>
              <mc:Fallback>
                <p:oleObj name="Drawing" r:id="rId4" imgW="3286080" imgH="2409840" progId="Presentations.Drawing.1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31875"/>
                        <a:ext cx="7924800" cy="582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70945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chemeClr val="bg1"/>
                </a:solidFill>
                <a:cs typeface="Times New Roman" pitchFamily="18" charset="0"/>
              </a:rPr>
              <a:t>Weight-for-height (WHZ) and height-for-age (HAZ)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>
                <a:solidFill>
                  <a:schemeClr val="bg1"/>
                </a:solidFill>
                <a:cs typeface="Times New Roman" pitchFamily="18" charset="0"/>
              </a:rPr>
              <a:t>of children in Mali, relative to international norms</a:t>
            </a:r>
            <a:endParaRPr lang="en-US" sz="2400">
              <a:solidFill>
                <a:schemeClr val="bg1"/>
              </a:solidFill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 rot="-2389801">
            <a:off x="2971800" y="1524000"/>
            <a:ext cx="1828800" cy="4038600"/>
          </a:xfrm>
          <a:prstGeom prst="ellips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343400" y="1524000"/>
            <a:ext cx="4419600" cy="987425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The most severe nutritional deficits occur in a relatively brief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  <p:bldP spid="419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Child mortality is closely linked</a:t>
            </a:r>
            <a:br>
              <a:rPr lang="en-US" sz="3600" smtClean="0"/>
            </a:br>
            <a:r>
              <a:rPr lang="en-US" sz="3600" smtClean="0"/>
              <a:t>to their weight-for-height</a:t>
            </a:r>
            <a:endParaRPr lang="en-US" sz="2800" smtClean="0"/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Source: Reprinted from Fawzi, W.W., M.G. Herrera, D.L. Spiegelman, A.E. Amin, P. Nestel, and K.A. Mohamed. 1997.</a:t>
            </a:r>
          </a:p>
          <a:p>
            <a:r>
              <a:rPr lang="en-US" sz="1200"/>
              <a:t> “A Prospective Study of Malnutrition in Relation to Child Mortality in the Sudan.” The American Journal of Clinical Nutrition 65(4): 1062-9</a:t>
            </a:r>
            <a:r>
              <a:rPr lang="en-US" sz="1100"/>
              <a:t>.</a:t>
            </a:r>
          </a:p>
        </p:txBody>
      </p:sp>
      <p:sp>
        <p:nvSpPr>
          <p:cNvPr id="2355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35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91440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7848600" cy="1219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000" smtClean="0">
                <a:solidFill>
                  <a:schemeClr val="tx2"/>
                </a:solidFill>
              </a:rPr>
              <a:t>Why are nutritional deficits so severe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000" smtClean="0">
                <a:solidFill>
                  <a:schemeClr val="tx2"/>
                </a:solidFill>
              </a:rPr>
              <a:t>between 4 and 24 months of age?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1000" y="2133600"/>
            <a:ext cx="8763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/>
              <a:t>exposure to disease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/>
              <a:t>due to initial introduction of water and solids, or 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/>
              <a:t>perhaps also more mobility and contact with others;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/>
              <a:t>deficits in nutrient intake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/>
              <a:t>due to differences between infant and family foods,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/>
              <a:t>and failure to provide enough infant-quality foods.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Characteristics of infant foods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114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smtClean="0"/>
              <a:t>Infants need foods of higher nutrient density than the family diet, </a:t>
            </a:r>
          </a:p>
          <a:p>
            <a:pPr lvl="1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smtClean="0"/>
              <a:t>from when they outgrow the nutrients in breastmilk </a:t>
            </a:r>
          </a:p>
          <a:p>
            <a:pPr lvl="1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smtClean="0"/>
              <a:t>to when they can digest enough of the family diet.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smtClean="0"/>
              <a:t>High density is obtained from</a:t>
            </a:r>
          </a:p>
          <a:p>
            <a:pPr lvl="1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smtClean="0"/>
              <a:t>high-cost ingredients (oilseeds or animal products), </a:t>
            </a:r>
          </a:p>
          <a:p>
            <a:pPr lvl="1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smtClean="0"/>
              <a:t>mixed with low-cost staples (cereal grains, etc.)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smtClean="0"/>
              <a:t>but parents cannot observe an infant food’s</a:t>
            </a:r>
          </a:p>
          <a:p>
            <a:pPr lvl="1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smtClean="0"/>
              <a:t>ingredient ratios and density, even after consumption,</a:t>
            </a:r>
          </a:p>
          <a:p>
            <a:pPr lvl="1"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smtClean="0"/>
              <a:t>because other factors affect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Economics of credence goods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924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Akerlof (1970) and others:                               If quality is unobservable, quantity will be…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zero! optimizing people will </a:t>
            </a:r>
            <a:r>
              <a:rPr lang="en-US" i="1" smtClean="0"/>
              <a:t>not </a:t>
            </a:r>
            <a:r>
              <a:rPr lang="en-US" smtClean="0"/>
              <a:t>respond to price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3200" smtClean="0"/>
              <a:t>…	except as remedied by trust in a brand.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3200" smtClean="0"/>
              <a:t>==&gt;  </a:t>
            </a:r>
            <a:r>
              <a:rPr lang="en-US" smtClean="0"/>
              <a:t>sellers use advertising and high prices              	as visible commitments to quality, so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buyers must pay a premium over                 	known costs, to buy guaranteed quality,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e.g. premiums paid for “brand-name” lawyers, 	pharmacists, auto mechanics,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indent="45720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 b="1">
                <a:cs typeface="Times New Roman" pitchFamily="18" charset="0"/>
              </a:rPr>
              <a:t>Table 1.  Infant foods for sale in Bamako, Mali (1999)</a:t>
            </a:r>
            <a:endParaRPr lang="en-US" sz="2400">
              <a:cs typeface="Times New Roman" pitchFamily="18" charset="0"/>
            </a:endParaRP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>
                <a:cs typeface="Times New Roman" pitchFamily="18" charset="0"/>
              </a:rPr>
              <a:t>Brand name	Packaging	Retail Prices (FCFA/unit)*	</a:t>
            </a: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 u="sng">
                <a:cs typeface="Times New Roman" pitchFamily="18" charset="0"/>
              </a:rPr>
              <a:t>		Mkt.	Stores	Pharmacy	</a:t>
            </a: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>
                <a:cs typeface="Times New Roman" pitchFamily="18" charset="0"/>
              </a:rPr>
              <a:t>Cérélac (wheat)	400 g. can	1400	1500	1615</a:t>
            </a: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>
                <a:cs typeface="Times New Roman" pitchFamily="18" charset="0"/>
              </a:rPr>
              <a:t>Cérélac (wheat)	200 g. box	  600		  850</a:t>
            </a: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>
                <a:cs typeface="Times New Roman" pitchFamily="18" charset="0"/>
              </a:rPr>
              <a:t>Cérélac (rice)	400 g. can		1600	</a:t>
            </a: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>
                <a:cs typeface="Times New Roman" pitchFamily="18" charset="0"/>
              </a:rPr>
              <a:t>Cérélac (wheat/Banana)	400 g. can		1750	</a:t>
            </a: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>
                <a:cs typeface="Times New Roman" pitchFamily="18" charset="0"/>
              </a:rPr>
              <a:t>Cérélac (wheat +3 fruits)	400 g. can			2240</a:t>
            </a: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>
                <a:cs typeface="Times New Roman" pitchFamily="18" charset="0"/>
              </a:rPr>
              <a:t>Blédilac** (wheat)	250 g. can			1270</a:t>
            </a: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>
                <a:cs typeface="Times New Roman" pitchFamily="18" charset="0"/>
              </a:rPr>
              <a:t>Blédina** lactée fruits	</a:t>
            </a:r>
            <a:r>
              <a:rPr lang="fr-FR" sz="2400">
                <a:cs typeface="Times New Roman" pitchFamily="18" charset="0"/>
              </a:rPr>
              <a:t>250 g. box			1830</a:t>
            </a:r>
            <a:endParaRPr lang="en-US" sz="2400">
              <a:cs typeface="Times New Roman" pitchFamily="18" charset="0"/>
            </a:endParaRP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>
                <a:cs typeface="Times New Roman" pitchFamily="18" charset="0"/>
              </a:rPr>
              <a:t>Farinor** (maize/soy)</a:t>
            </a:r>
            <a:r>
              <a:rPr lang="fr-FR" sz="2400">
                <a:cs typeface="Times New Roman" pitchFamily="18" charset="0"/>
              </a:rPr>
              <a:t>	</a:t>
            </a:r>
            <a:r>
              <a:rPr lang="en-US" sz="2400">
                <a:cs typeface="Times New Roman" pitchFamily="18" charset="0"/>
              </a:rPr>
              <a:t>400 g. box		1690	1750</a:t>
            </a: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endParaRPr lang="fr-FR" sz="2400" u="sng">
              <a:cs typeface="Times New Roman" pitchFamily="18" charset="0"/>
            </a:endParaRP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fr-FR" sz="2400" u="sng">
                <a:cs typeface="Times New Roman" pitchFamily="18" charset="0"/>
              </a:rPr>
              <a:t>							</a:t>
            </a:r>
            <a:endParaRPr lang="en-US" sz="2400" u="sng">
              <a:cs typeface="Times New Roman" pitchFamily="18" charset="0"/>
            </a:endParaRP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>
                <a:cs typeface="Times New Roman" pitchFamily="18" charset="0"/>
              </a:rPr>
              <a:t> Source: Masters and Sanogo, 2002.</a:t>
            </a: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endParaRPr lang="en-US" sz="240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4572000"/>
            <a:ext cx="91440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>
                <a:cs typeface="Times New Roman" pitchFamily="18" charset="0"/>
              </a:rPr>
              <a:t>MISOLA	</a:t>
            </a:r>
            <a:r>
              <a:rPr lang="fr-FR" sz="2400">
                <a:cs typeface="Times New Roman" pitchFamily="18" charset="0"/>
              </a:rPr>
              <a:t>500 g. bag			  300</a:t>
            </a:r>
            <a:endParaRPr lang="en-US" sz="2400">
              <a:cs typeface="Times New Roman" pitchFamily="18" charset="0"/>
            </a:endParaRP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 u="sng">
                <a:cs typeface="Times New Roman" pitchFamily="18" charset="0"/>
              </a:rPr>
              <a:t>UCODAL (e.g. Sinba)	</a:t>
            </a:r>
            <a:r>
              <a:rPr lang="fr-FR" sz="2400" u="sng">
                <a:cs typeface="Times New Roman" pitchFamily="18" charset="0"/>
              </a:rPr>
              <a:t>200 g. bag 		  200				</a:t>
            </a:r>
            <a:endParaRPr lang="en-US" sz="2400" u="sng">
              <a:cs typeface="Times New Roman" pitchFamily="18" charset="0"/>
            </a:endParaRP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r>
              <a:rPr lang="en-US" sz="2400">
                <a:cs typeface="Times New Roman" pitchFamily="18" charset="0"/>
              </a:rPr>
              <a:t> </a:t>
            </a:r>
          </a:p>
          <a:p>
            <a:pPr indent="457200" eaLnBrk="0" hangingPunct="0">
              <a:lnSpc>
                <a:spcPct val="100000"/>
              </a:lnSpc>
              <a:spcBef>
                <a:spcPct val="0"/>
              </a:spcBef>
              <a:tabLst>
                <a:tab pos="3651250" algn="l"/>
                <a:tab pos="5310188" algn="l"/>
                <a:tab pos="6234113" algn="l"/>
                <a:tab pos="7143750" algn="l"/>
              </a:tabLst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01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1082675" algn="l"/>
              </a:tabLst>
            </a:pPr>
            <a:r>
              <a:rPr lang="en-US" smtClean="0"/>
              <a:t>Akerlof (1970) saw an alternative remedy to lower the cost of credence goods: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082675" algn="l"/>
              </a:tabLst>
            </a:pPr>
            <a:r>
              <a:rPr lang="en-US" smtClean="0"/>
              <a:t>	third-party certification  </a:t>
            </a:r>
          </a:p>
          <a:p>
            <a:pPr lvl="1" eaLnBrk="1" hangingPunct="1">
              <a:lnSpc>
                <a:spcPct val="80000"/>
              </a:lnSpc>
              <a:tabLst>
                <a:tab pos="1082675" algn="l"/>
              </a:tabLst>
            </a:pPr>
            <a:r>
              <a:rPr lang="en-US" smtClean="0"/>
              <a:t>mandatory testing =&gt; complete coverage</a:t>
            </a:r>
          </a:p>
          <a:p>
            <a:pPr lvl="1" eaLnBrk="1" hangingPunct="1">
              <a:lnSpc>
                <a:spcPct val="80000"/>
              </a:lnSpc>
              <a:buFontTx/>
              <a:buNone/>
              <a:tabLst>
                <a:tab pos="1082675" algn="l"/>
              </a:tabLst>
            </a:pPr>
            <a:r>
              <a:rPr lang="en-US" smtClean="0"/>
              <a:t>		examples: FDA, USDA </a:t>
            </a:r>
          </a:p>
          <a:p>
            <a:pPr lvl="1" eaLnBrk="1" hangingPunct="1">
              <a:lnSpc>
                <a:spcPct val="80000"/>
              </a:lnSpc>
              <a:buFontTx/>
              <a:buNone/>
              <a:tabLst>
                <a:tab pos="1082675" algn="l"/>
              </a:tabLst>
            </a:pPr>
            <a:r>
              <a:rPr lang="en-US" smtClean="0"/>
              <a:t>		limitations: tax-funded, incentive for fraud</a:t>
            </a:r>
          </a:p>
          <a:p>
            <a:pPr lvl="1" eaLnBrk="1" hangingPunct="1">
              <a:lnSpc>
                <a:spcPct val="80000"/>
              </a:lnSpc>
              <a:tabLst>
                <a:tab pos="1082675" algn="l"/>
              </a:tabLst>
            </a:pPr>
            <a:r>
              <a:rPr lang="en-US" smtClean="0"/>
              <a:t>fee-for-service =&gt; self-sustaining, self-policing</a:t>
            </a:r>
          </a:p>
          <a:p>
            <a:pPr lvl="1" eaLnBrk="1" hangingPunct="1">
              <a:lnSpc>
                <a:spcPct val="80000"/>
              </a:lnSpc>
              <a:buFontTx/>
              <a:buNone/>
              <a:tabLst>
                <a:tab pos="1082675" algn="l"/>
              </a:tabLst>
            </a:pPr>
            <a:r>
              <a:rPr lang="en-US" smtClean="0"/>
              <a:t>		examples: ISO, UL </a:t>
            </a:r>
          </a:p>
          <a:p>
            <a:pPr lvl="1" eaLnBrk="1" hangingPunct="1">
              <a:lnSpc>
                <a:spcPct val="80000"/>
              </a:lnSpc>
              <a:buFontTx/>
              <a:buNone/>
              <a:tabLst>
                <a:tab pos="1082675" algn="l"/>
              </a:tabLst>
            </a:pPr>
            <a:r>
              <a:rPr lang="en-US" smtClean="0"/>
              <a:t>		limitations: scale economies,                      			may not emerge spontaneously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en-US" smtClean="0"/>
              <a:t>Economics of credence goods</a:t>
            </a:r>
            <a:br>
              <a:rPr lang="en-US" smtClean="0"/>
            </a:br>
            <a:r>
              <a:rPr lang="en-US" smtClean="0"/>
              <a:t>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bldLvl="3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B2B2B2"/>
      </a:dk1>
      <a:lt1>
        <a:srgbClr val="FFFFFF"/>
      </a:lt1>
      <a:dk2>
        <a:srgbClr val="000000"/>
      </a:dk2>
      <a:lt2>
        <a:srgbClr val="FFFF00"/>
      </a:lt2>
      <a:accent1>
        <a:srgbClr val="FF9900"/>
      </a:accent1>
      <a:accent2>
        <a:srgbClr val="00FFFF"/>
      </a:accent2>
      <a:accent3>
        <a:srgbClr val="AAAAA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2224</TotalTime>
  <Words>925</Words>
  <Application>Microsoft Office PowerPoint</Application>
  <PresentationFormat>On-screen Show (4:3)</PresentationFormat>
  <Paragraphs>182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Arial</vt:lpstr>
      <vt:lpstr>Times New Roman</vt:lpstr>
      <vt:lpstr>Wingdings</vt:lpstr>
      <vt:lpstr>Default Design</vt:lpstr>
      <vt:lpstr>Drawing</vt:lpstr>
      <vt:lpstr>AGEC 640 – Agricultural Policy  September 13, 2018  Nutrition and Food Markets</vt:lpstr>
      <vt:lpstr>PowerPoint Presentation</vt:lpstr>
      <vt:lpstr>PowerPoint Presentation</vt:lpstr>
      <vt:lpstr>Child mortality is closely linked to their weight-for-height</vt:lpstr>
      <vt:lpstr>PowerPoint Presentation</vt:lpstr>
      <vt:lpstr>Characteristics of infant foods</vt:lpstr>
      <vt:lpstr>Economics of credence goods</vt:lpstr>
      <vt:lpstr>PowerPoint Presentation</vt:lpstr>
      <vt:lpstr>Economics of credence goods (continued)</vt:lpstr>
      <vt:lpstr>Benefits and Costs of Certification in Mali</vt:lpstr>
      <vt:lpstr>To detect what certification is worth, we need a experimental economics..</vt:lpstr>
      <vt:lpstr>PowerPoint Presentation</vt:lpstr>
      <vt:lpstr>PowerPoint Presentation</vt:lpstr>
      <vt:lpstr>So certification has large benefits… but what would be its cost?</vt:lpstr>
      <vt:lpstr>How much food would be certified?</vt:lpstr>
      <vt:lpstr>Would certification’s benefits exceed its costs?</vt:lpstr>
      <vt:lpstr>PowerPoint Presentation</vt:lpstr>
      <vt:lpstr>PowerPoint Presentation</vt:lpstr>
      <vt:lpstr>OK, so quality information is needed… should testing be voluntary or mandatory?</vt:lpstr>
      <vt:lpstr>…Some conclusions</vt:lpstr>
    </vt:vector>
  </TitlesOfParts>
  <Company>Agricultural Economics-Purdue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AGEC 640 – Agricultural Policy   September 16, 2010   Week 4: Nutrition and Food Markets</dc:title>
  <dc:subject>AGEC 640</dc:subject>
  <dc:creator>Shively, Gerald E.</dc:creator>
  <cp:lastModifiedBy>Shively, Gerald E.</cp:lastModifiedBy>
  <cp:revision>147</cp:revision>
  <dcterms:created xsi:type="dcterms:W3CDTF">2001-02-23T07:10:37Z</dcterms:created>
  <dcterms:modified xsi:type="dcterms:W3CDTF">2018-09-06T19:27:41Z</dcterms:modified>
</cp:coreProperties>
</file>